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1.xml" ContentType="application/vnd.openxmlformats-officedocument.theme+xml"/>
  <Override PartName="/ppt/theme/theme2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  <p:sldMasterId id="2147483719" r:id="rId24"/>
  </p:sldMasterIdLst>
  <p:notesMasterIdLst>
    <p:notesMasterId r:id="rId45"/>
  </p:notesMasterIdLst>
  <p:sldIdLst>
    <p:sldId id="258" r:id="rId25"/>
    <p:sldId id="297" r:id="rId26"/>
    <p:sldId id="691" r:id="rId27"/>
    <p:sldId id="692" r:id="rId28"/>
    <p:sldId id="693" r:id="rId29"/>
    <p:sldId id="266" r:id="rId30"/>
    <p:sldId id="679" r:id="rId31"/>
    <p:sldId id="303" r:id="rId32"/>
    <p:sldId id="680" r:id="rId33"/>
    <p:sldId id="681" r:id="rId34"/>
    <p:sldId id="694" r:id="rId35"/>
    <p:sldId id="682" r:id="rId36"/>
    <p:sldId id="683" r:id="rId37"/>
    <p:sldId id="684" r:id="rId38"/>
    <p:sldId id="685" r:id="rId39"/>
    <p:sldId id="686" r:id="rId40"/>
    <p:sldId id="687" r:id="rId41"/>
    <p:sldId id="688" r:id="rId42"/>
    <p:sldId id="689" r:id="rId43"/>
    <p:sldId id="690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DDCCF88-9E3B-564F-A145-5A68B4C113B2}" v="4" dt="2024-07-02T13:40:36.30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0683"/>
    <p:restoredTop sz="81925"/>
  </p:normalViewPr>
  <p:slideViewPr>
    <p:cSldViewPr snapToGrid="0">
      <p:cViewPr varScale="1">
        <p:scale>
          <a:sx n="89" d="100"/>
          <a:sy n="89" d="100"/>
        </p:scale>
        <p:origin x="56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2.xml"/><Relationship Id="rId39" Type="http://schemas.openxmlformats.org/officeDocument/2006/relationships/slide" Target="slides/slide15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0.xml"/><Relationship Id="rId42" Type="http://schemas.openxmlformats.org/officeDocument/2006/relationships/slide" Target="slides/slide18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5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8.xml"/><Relationship Id="rId37" Type="http://schemas.openxmlformats.org/officeDocument/2006/relationships/slide" Target="slides/slide13.xml"/><Relationship Id="rId40" Type="http://schemas.openxmlformats.org/officeDocument/2006/relationships/slide" Target="slides/slide16.xml"/><Relationship Id="rId45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slide" Target="slides/slide12.xml"/><Relationship Id="rId49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7.xml"/><Relationship Id="rId44" Type="http://schemas.openxmlformats.org/officeDocument/2006/relationships/slide" Target="slides/slide20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slide" Target="slides/slide11.xml"/><Relationship Id="rId43" Type="http://schemas.openxmlformats.org/officeDocument/2006/relationships/slide" Target="slides/slide19.xml"/><Relationship Id="rId48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51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slide" Target="slides/slide14.xml"/><Relationship Id="rId46" Type="http://schemas.openxmlformats.org/officeDocument/2006/relationships/presProps" Target="pres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reth Collett" userId="b439ee9c-a91c-45c2-862d-df71d84f5bbe" providerId="ADAL" clId="{6DDCCF88-9E3B-564F-A145-5A68B4C113B2}"/>
    <pc:docChg chg="modSld">
      <pc:chgData name="Gareth Collett" userId="b439ee9c-a91c-45c2-862d-df71d84f5bbe" providerId="ADAL" clId="{6DDCCF88-9E3B-564F-A145-5A68B4C113B2}" dt="2024-07-02T13:40:36.309" v="3" actId="20577"/>
      <pc:docMkLst>
        <pc:docMk/>
      </pc:docMkLst>
      <pc:sldChg chg="modSp">
        <pc:chgData name="Gareth Collett" userId="b439ee9c-a91c-45c2-862d-df71d84f5bbe" providerId="ADAL" clId="{6DDCCF88-9E3B-564F-A145-5A68B4C113B2}" dt="2024-07-02T13:40:36.309" v="3" actId="20577"/>
        <pc:sldMkLst>
          <pc:docMk/>
          <pc:sldMk cId="3678204952" sldId="688"/>
        </pc:sldMkLst>
        <pc:spChg chg="mod">
          <ac:chgData name="Gareth Collett" userId="b439ee9c-a91c-45c2-862d-df71d84f5bbe" providerId="ADAL" clId="{6DDCCF88-9E3B-564F-A145-5A68B4C113B2}" dt="2024-07-02T13:40:36.309" v="3" actId="20577"/>
          <ac:spMkLst>
            <pc:docMk/>
            <pc:sldMk cId="3678204952" sldId="688"/>
            <ac:spMk id="5" creationId="{60A885A4-494A-07B7-9731-0270A7B43E6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0C3845-DBF7-EA46-9A69-12178B975D64}" type="datetimeFigureOut">
              <a:rPr lang="en-US" smtClean="0"/>
              <a:t>11/21/24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0126CA-006B-2740-A5FB-370B23BF5F2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49935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or Chapter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407081" y="3645024"/>
            <a:ext cx="11377264" cy="864000"/>
          </a:xfrm>
          <a:prstGeom prst="rect">
            <a:avLst/>
          </a:prstGeom>
        </p:spPr>
        <p:txBody>
          <a:bodyPr anchor="ctr"/>
          <a:lstStyle>
            <a:lvl1pPr marL="0" indent="0">
              <a:lnSpc>
                <a:spcPct val="100000"/>
              </a:lnSpc>
              <a:buNone/>
              <a:defRPr sz="2400" b="1">
                <a:solidFill>
                  <a:srgbClr val="2F444E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noProof="0" dirty="0"/>
              <a:t>Presenter’s Name and Title, Arial Bold 24 </a:t>
            </a:r>
            <a:r>
              <a:rPr lang="en-GB" noProof="0" dirty="0" err="1"/>
              <a:t>pt</a:t>
            </a:r>
            <a:endParaRPr lang="en-GB" noProof="0" dirty="0"/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8" hasCustomPrompt="1"/>
          </p:nvPr>
        </p:nvSpPr>
        <p:spPr>
          <a:xfrm>
            <a:off x="407368" y="1700809"/>
            <a:ext cx="11377264" cy="1728192"/>
          </a:xfrm>
          <a:prstGeom prst="rect">
            <a:avLst/>
          </a:prstGeom>
        </p:spPr>
        <p:txBody>
          <a:bodyPr anchor="ctr"/>
          <a:lstStyle>
            <a:lvl1pPr marL="0" indent="0">
              <a:lnSpc>
                <a:spcPct val="100000"/>
              </a:lnSpc>
              <a:buNone/>
              <a:defRPr sz="2800" b="1" baseline="0">
                <a:solidFill>
                  <a:srgbClr val="2F444E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noProof="0" dirty="0"/>
              <a:t>Presentation or Chapter Title, Arial Bold 28 </a:t>
            </a:r>
            <a:r>
              <a:rPr lang="en-GB" noProof="0" dirty="0" err="1"/>
              <a:t>pt</a:t>
            </a:r>
            <a:endParaRPr lang="en-GB" noProof="0" dirty="0"/>
          </a:p>
        </p:txBody>
      </p:sp>
      <p:sp>
        <p:nvSpPr>
          <p:cNvPr id="12" name="Text Placeholder 8"/>
          <p:cNvSpPr>
            <a:spLocks noGrp="1"/>
          </p:cNvSpPr>
          <p:nvPr>
            <p:ph type="body" sz="quarter" idx="15" hasCustomPrompt="1"/>
          </p:nvPr>
        </p:nvSpPr>
        <p:spPr>
          <a:xfrm>
            <a:off x="407368" y="4725049"/>
            <a:ext cx="4752528" cy="657317"/>
          </a:xfrm>
          <a:prstGeom prst="rect">
            <a:avLst/>
          </a:prstGeom>
        </p:spPr>
        <p:txBody>
          <a:bodyPr anchor="ctr"/>
          <a:lstStyle>
            <a:lvl1pPr marL="0" indent="0">
              <a:lnSpc>
                <a:spcPct val="100000"/>
              </a:lnSpc>
              <a:buNone/>
              <a:defRPr sz="2000" b="0">
                <a:solidFill>
                  <a:srgbClr val="2F444E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noProof="0" dirty="0"/>
              <a:t>Date, Arial </a:t>
            </a:r>
            <a:r>
              <a:rPr lang="en-GB" noProof="0" dirty="0" err="1"/>
              <a:t>20pt</a:t>
            </a:r>
            <a:endParaRPr lang="en-GB" noProof="0" dirty="0"/>
          </a:p>
        </p:txBody>
      </p:sp>
      <p:sp>
        <p:nvSpPr>
          <p:cNvPr id="14" name="Text Placeholder 8"/>
          <p:cNvSpPr>
            <a:spLocks noGrp="1"/>
          </p:cNvSpPr>
          <p:nvPr>
            <p:ph type="body" sz="quarter" idx="19" hasCustomPrompt="1"/>
          </p:nvPr>
        </p:nvSpPr>
        <p:spPr>
          <a:xfrm>
            <a:off x="5519937" y="4725049"/>
            <a:ext cx="6264695" cy="13053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anchor="ctr"/>
          <a:lstStyle>
            <a:lvl1pPr marL="0" indent="0">
              <a:buNone/>
              <a:defRPr sz="1500" b="0" baseline="0">
                <a:solidFill>
                  <a:srgbClr val="354248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noProof="0" dirty="0"/>
              <a:t>Sponsors/partners:</a:t>
            </a:r>
          </a:p>
        </p:txBody>
      </p:sp>
      <p:sp>
        <p:nvSpPr>
          <p:cNvPr id="9" name="Picture Placeholder 2"/>
          <p:cNvSpPr>
            <a:spLocks noGrp="1"/>
          </p:cNvSpPr>
          <p:nvPr>
            <p:ph type="pic" sz="quarter" idx="13"/>
          </p:nvPr>
        </p:nvSpPr>
        <p:spPr>
          <a:xfrm>
            <a:off x="7968207" y="4806300"/>
            <a:ext cx="1800200" cy="1152128"/>
          </a:xfrm>
          <a:prstGeom prst="rect">
            <a:avLst/>
          </a:prstGeom>
        </p:spPr>
        <p:txBody>
          <a:bodyPr anchor="ctr" anchorCtr="0"/>
          <a:lstStyle>
            <a:lvl1pPr>
              <a:defRPr sz="750">
                <a:latin typeface="Arial" charset="0"/>
                <a:ea typeface="Arial" charset="0"/>
                <a:cs typeface="Arial" charset="0"/>
              </a:defRPr>
            </a:lvl1pPr>
          </a:lstStyle>
          <a:p>
            <a:r>
              <a:rPr lang="en-GB" noProof="0" dirty="0"/>
              <a:t>Click icon to add picture</a:t>
            </a:r>
          </a:p>
        </p:txBody>
      </p:sp>
      <p:sp>
        <p:nvSpPr>
          <p:cNvPr id="11" name="Picture Placeholder 2"/>
          <p:cNvSpPr>
            <a:spLocks noGrp="1"/>
          </p:cNvSpPr>
          <p:nvPr>
            <p:ph type="pic" sz="quarter" idx="20"/>
          </p:nvPr>
        </p:nvSpPr>
        <p:spPr>
          <a:xfrm>
            <a:off x="9912423" y="4806300"/>
            <a:ext cx="1800200" cy="1148852"/>
          </a:xfrm>
          <a:prstGeom prst="rect">
            <a:avLst/>
          </a:prstGeom>
        </p:spPr>
        <p:txBody>
          <a:bodyPr anchor="ctr" anchorCtr="0"/>
          <a:lstStyle>
            <a:lvl1pPr>
              <a:defRPr sz="750">
                <a:latin typeface="Arial" charset="0"/>
                <a:ea typeface="Arial" charset="0"/>
                <a:cs typeface="Arial" charset="0"/>
              </a:defRPr>
            </a:lvl1pPr>
          </a:lstStyle>
          <a:p>
            <a:r>
              <a:rPr lang="en-GB" noProof="0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1585101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, Body cop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8"/>
          <p:cNvSpPr>
            <a:spLocks noGrp="1"/>
          </p:cNvSpPr>
          <p:nvPr>
            <p:ph type="body" sz="quarter" idx="11" hasCustomPrompt="1"/>
          </p:nvPr>
        </p:nvSpPr>
        <p:spPr>
          <a:xfrm>
            <a:off x="407367" y="1517839"/>
            <a:ext cx="11377264" cy="576064"/>
          </a:xfrm>
          <a:prstGeom prst="rect">
            <a:avLst/>
          </a:prstGeom>
        </p:spPr>
        <p:txBody>
          <a:bodyPr anchor="ctr"/>
          <a:lstStyle>
            <a:lvl1pPr marL="0" indent="0">
              <a:lnSpc>
                <a:spcPct val="100000"/>
              </a:lnSpc>
              <a:buNone/>
              <a:defRPr sz="3200" b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GB" noProof="0" dirty="0"/>
              <a:t>Sub-header, Tahoma 32 </a:t>
            </a:r>
            <a:r>
              <a:rPr lang="en-GB" noProof="0" dirty="0" err="1"/>
              <a:t>pt</a:t>
            </a:r>
            <a:endParaRPr lang="en-GB" noProof="0" dirty="0"/>
          </a:p>
        </p:txBody>
      </p:sp>
      <p:sp>
        <p:nvSpPr>
          <p:cNvPr id="7" name="Text Placeholder 8"/>
          <p:cNvSpPr>
            <a:spLocks noGrp="1"/>
          </p:cNvSpPr>
          <p:nvPr>
            <p:ph type="body" sz="quarter" idx="10" hasCustomPrompt="1"/>
          </p:nvPr>
        </p:nvSpPr>
        <p:spPr>
          <a:xfrm>
            <a:off x="407366" y="403880"/>
            <a:ext cx="9817093" cy="936889"/>
          </a:xfrm>
          <a:prstGeom prst="rect">
            <a:avLst/>
          </a:prstGeom>
        </p:spPr>
        <p:txBody>
          <a:bodyPr anchor="ctr"/>
          <a:lstStyle>
            <a:lvl1pPr marL="0" indent="0">
              <a:lnSpc>
                <a:spcPct val="100000"/>
              </a:lnSpc>
              <a:buNone/>
              <a:defRPr sz="3600" b="1">
                <a:solidFill>
                  <a:srgbClr val="002060"/>
                </a:solidFill>
                <a:latin typeface="+mn-lt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noProof="0" dirty="0"/>
              <a:t>Slide Title, Calibri Bold 36 </a:t>
            </a:r>
            <a:r>
              <a:rPr lang="en-GB" noProof="0" dirty="0" err="1"/>
              <a:t>pt</a:t>
            </a:r>
            <a:endParaRPr lang="en-GB" noProof="0" dirty="0"/>
          </a:p>
        </p:txBody>
      </p:sp>
      <p:sp>
        <p:nvSpPr>
          <p:cNvPr id="15" name="Text Placeholder 8"/>
          <p:cNvSpPr>
            <a:spLocks noGrp="1"/>
          </p:cNvSpPr>
          <p:nvPr>
            <p:ph type="body" sz="quarter" idx="15" hasCustomPrompt="1"/>
          </p:nvPr>
        </p:nvSpPr>
        <p:spPr>
          <a:xfrm>
            <a:off x="407368" y="2270975"/>
            <a:ext cx="11377265" cy="3966338"/>
          </a:xfrm>
          <a:prstGeom prst="rect">
            <a:avLst/>
          </a:prstGeom>
        </p:spPr>
        <p:txBody>
          <a:bodyPr numCol="1" spcCol="144000" anchor="t" anchorCtr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2800" b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  <a:lvl2pPr>
              <a:lnSpc>
                <a:spcPct val="100000"/>
              </a:lnSpc>
              <a:defRPr sz="2800" b="0" i="0"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800" b="0" i="0"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800" b="0" i="0"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8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GB" noProof="0" dirty="0"/>
              <a:t>Body copy, Tahoma 28 </a:t>
            </a:r>
            <a:r>
              <a:rPr lang="en-GB" noProof="0" dirty="0" err="1"/>
              <a:t>pt</a:t>
            </a:r>
            <a:endParaRPr lang="en-GB" noProof="0" dirty="0"/>
          </a:p>
          <a:p>
            <a:pPr lvl="0"/>
            <a:r>
              <a:rPr lang="en-GB" noProof="0" dirty="0"/>
              <a:t>Column 1</a:t>
            </a:r>
          </a:p>
          <a:p>
            <a:pPr lvl="0"/>
            <a:r>
              <a:rPr lang="en-GB" noProof="0" dirty="0"/>
              <a:t>Bullet points should always be circular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7799531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, Body copy,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2"/>
          <p:cNvSpPr>
            <a:spLocks noGrp="1"/>
          </p:cNvSpPr>
          <p:nvPr>
            <p:ph sz="quarter" idx="17"/>
          </p:nvPr>
        </p:nvSpPr>
        <p:spPr>
          <a:xfrm>
            <a:off x="7248525" y="2270974"/>
            <a:ext cx="4535488" cy="396633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800" b="0" i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  <a:lvl2pPr>
              <a:defRPr sz="2800" b="0" i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2pPr>
            <a:lvl3pPr>
              <a:defRPr sz="2800" b="0" i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3pPr>
            <a:lvl4pPr>
              <a:defRPr sz="2800" b="0" i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4pPr>
            <a:lvl5pPr>
              <a:defRPr sz="2800" b="0" i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5pPr>
          </a:lstStyle>
          <a:p>
            <a:pPr lv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20" name="Text Placeholder 8"/>
          <p:cNvSpPr>
            <a:spLocks noGrp="1"/>
          </p:cNvSpPr>
          <p:nvPr>
            <p:ph type="body" sz="quarter" idx="15" hasCustomPrompt="1"/>
          </p:nvPr>
        </p:nvSpPr>
        <p:spPr>
          <a:xfrm>
            <a:off x="407366" y="2270975"/>
            <a:ext cx="6696747" cy="3966338"/>
          </a:xfrm>
          <a:prstGeom prst="rect">
            <a:avLst/>
          </a:prstGeom>
        </p:spPr>
        <p:txBody>
          <a:bodyPr numCol="1" spcCol="144000" anchor="t" anchorCtr="0">
            <a:no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2800" b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  <a:lvl2pPr>
              <a:lnSpc>
                <a:spcPct val="100000"/>
              </a:lnSpc>
              <a:defRPr sz="2800" b="0" i="0"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800" b="0" i="0"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800" b="0" i="0"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8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GB" noProof="0" dirty="0"/>
              <a:t>Body copy, Tahoma 28 </a:t>
            </a:r>
            <a:r>
              <a:rPr lang="en-GB" noProof="0" dirty="0" err="1"/>
              <a:t>pt</a:t>
            </a:r>
            <a:endParaRPr lang="en-GB" noProof="0" dirty="0"/>
          </a:p>
          <a:p>
            <a:pPr lvl="0"/>
            <a:r>
              <a:rPr lang="en-GB" noProof="0" dirty="0"/>
              <a:t>Column 1</a:t>
            </a:r>
          </a:p>
          <a:p>
            <a:pPr lvl="0"/>
            <a:r>
              <a:rPr lang="en-GB" noProof="0" dirty="0"/>
              <a:t>Bullet points should always be circular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7" name="Text Placeholder 8"/>
          <p:cNvSpPr>
            <a:spLocks noGrp="1"/>
          </p:cNvSpPr>
          <p:nvPr>
            <p:ph type="body" sz="quarter" idx="19" hasCustomPrompt="1"/>
          </p:nvPr>
        </p:nvSpPr>
        <p:spPr>
          <a:xfrm>
            <a:off x="407367" y="1517839"/>
            <a:ext cx="11377264" cy="576064"/>
          </a:xfrm>
          <a:prstGeom prst="rect">
            <a:avLst/>
          </a:prstGeom>
        </p:spPr>
        <p:txBody>
          <a:bodyPr anchor="ctr"/>
          <a:lstStyle>
            <a:lvl1pPr marL="0" indent="0">
              <a:lnSpc>
                <a:spcPct val="100000"/>
              </a:lnSpc>
              <a:buNone/>
              <a:defRPr sz="3200" b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GB" noProof="0" dirty="0"/>
              <a:t>Sub-header, Tahoma 32 </a:t>
            </a:r>
            <a:r>
              <a:rPr lang="en-GB" noProof="0" dirty="0" err="1"/>
              <a:t>pt</a:t>
            </a:r>
            <a:endParaRPr lang="en-GB" noProof="0" dirty="0"/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20" hasCustomPrompt="1"/>
          </p:nvPr>
        </p:nvSpPr>
        <p:spPr>
          <a:xfrm>
            <a:off x="407365" y="403880"/>
            <a:ext cx="9816000" cy="936889"/>
          </a:xfrm>
          <a:prstGeom prst="rect">
            <a:avLst/>
          </a:prstGeom>
        </p:spPr>
        <p:txBody>
          <a:bodyPr anchor="ctr"/>
          <a:lstStyle>
            <a:lvl1pPr marL="0" indent="0">
              <a:lnSpc>
                <a:spcPct val="100000"/>
              </a:lnSpc>
              <a:buNone/>
              <a:defRPr sz="3600" b="1">
                <a:solidFill>
                  <a:srgbClr val="002060"/>
                </a:solidFill>
                <a:latin typeface="+mn-lt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noProof="0" dirty="0"/>
              <a:t>Slide Title, Calibri Bold 36 </a:t>
            </a:r>
            <a:r>
              <a:rPr lang="en-GB" noProof="0" dirty="0" err="1"/>
              <a:t>pt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85449607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Body copy,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2"/>
          <p:cNvSpPr>
            <a:spLocks noGrp="1"/>
          </p:cNvSpPr>
          <p:nvPr>
            <p:ph sz="quarter" idx="17"/>
          </p:nvPr>
        </p:nvSpPr>
        <p:spPr>
          <a:xfrm>
            <a:off x="7248525" y="1517840"/>
            <a:ext cx="4535488" cy="471947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800" b="0" i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  <a:lvl2pPr>
              <a:defRPr sz="2800" b="0" i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2pPr>
            <a:lvl3pPr>
              <a:defRPr sz="2800" b="0" i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3pPr>
            <a:lvl4pPr>
              <a:defRPr sz="2800" b="0" i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4pPr>
            <a:lvl5pPr>
              <a:defRPr sz="2800" b="0" i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5pPr>
          </a:lstStyle>
          <a:p>
            <a:pPr lv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19" name="Text Placeholder 8"/>
          <p:cNvSpPr>
            <a:spLocks noGrp="1"/>
          </p:cNvSpPr>
          <p:nvPr>
            <p:ph type="body" sz="quarter" idx="15" hasCustomPrompt="1"/>
          </p:nvPr>
        </p:nvSpPr>
        <p:spPr>
          <a:xfrm>
            <a:off x="407366" y="1517839"/>
            <a:ext cx="6696747" cy="4719474"/>
          </a:xfrm>
          <a:prstGeom prst="rect">
            <a:avLst/>
          </a:prstGeom>
        </p:spPr>
        <p:txBody>
          <a:bodyPr numCol="1" spcCol="144000" anchor="t" anchorCtr="0">
            <a:no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2800" b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  <a:lvl2pPr>
              <a:lnSpc>
                <a:spcPct val="100000"/>
              </a:lnSpc>
              <a:defRPr sz="2800" b="0" i="0"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800" b="0" i="0"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800" b="0" i="0"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8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GB" noProof="0" dirty="0"/>
              <a:t>Body copy, Tahoma 28 </a:t>
            </a:r>
            <a:r>
              <a:rPr lang="en-GB" noProof="0" dirty="0" err="1"/>
              <a:t>pt</a:t>
            </a:r>
            <a:endParaRPr lang="en-GB" noProof="0" dirty="0"/>
          </a:p>
          <a:p>
            <a:pPr lvl="0"/>
            <a:r>
              <a:rPr lang="en-GB" noProof="0" dirty="0"/>
              <a:t>Column 1</a:t>
            </a:r>
          </a:p>
          <a:p>
            <a:pPr lvl="0"/>
            <a:r>
              <a:rPr lang="en-GB" noProof="0" dirty="0"/>
              <a:t>Bullet points should always be circular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7" name="Text Placeholder 8"/>
          <p:cNvSpPr>
            <a:spLocks noGrp="1"/>
          </p:cNvSpPr>
          <p:nvPr>
            <p:ph type="body" sz="quarter" idx="10" hasCustomPrompt="1"/>
          </p:nvPr>
        </p:nvSpPr>
        <p:spPr>
          <a:xfrm>
            <a:off x="407365" y="403880"/>
            <a:ext cx="9816000" cy="936889"/>
          </a:xfrm>
          <a:prstGeom prst="rect">
            <a:avLst/>
          </a:prstGeom>
        </p:spPr>
        <p:txBody>
          <a:bodyPr anchor="ctr"/>
          <a:lstStyle>
            <a:lvl1pPr marL="0" indent="0">
              <a:lnSpc>
                <a:spcPct val="100000"/>
              </a:lnSpc>
              <a:buNone/>
              <a:defRPr sz="3600" b="1">
                <a:solidFill>
                  <a:srgbClr val="002060"/>
                </a:solidFill>
                <a:latin typeface="+mn-lt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noProof="0" dirty="0"/>
              <a:t>Slide Title, Calibri Bold 36 </a:t>
            </a:r>
            <a:r>
              <a:rPr lang="en-GB" noProof="0" dirty="0" err="1"/>
              <a:t>pt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9772317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Two column body cop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 Placeholder 8"/>
          <p:cNvSpPr>
            <a:spLocks noGrp="1"/>
          </p:cNvSpPr>
          <p:nvPr>
            <p:ph type="body" sz="quarter" idx="15" hasCustomPrompt="1"/>
          </p:nvPr>
        </p:nvSpPr>
        <p:spPr>
          <a:xfrm>
            <a:off x="407368" y="1517839"/>
            <a:ext cx="11377265" cy="4719474"/>
          </a:xfrm>
          <a:prstGeom prst="rect">
            <a:avLst/>
          </a:prstGeom>
        </p:spPr>
        <p:txBody>
          <a:bodyPr numCol="2" spcCol="144000" anchor="t" anchorCtr="0">
            <a:no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2800" b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  <a:lvl2pPr>
              <a:lnSpc>
                <a:spcPct val="100000"/>
              </a:lnSpc>
              <a:defRPr sz="2800" b="0" i="0"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800" b="0" i="0"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800" b="0" i="0"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8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GB" noProof="0" dirty="0"/>
              <a:t>Body copy, Tahoma 28 </a:t>
            </a:r>
            <a:r>
              <a:rPr lang="en-GB" noProof="0" dirty="0" err="1"/>
              <a:t>pt</a:t>
            </a:r>
            <a:endParaRPr lang="en-GB" noProof="0" dirty="0"/>
          </a:p>
          <a:p>
            <a:pPr lvl="0"/>
            <a:r>
              <a:rPr lang="en-GB" noProof="0" dirty="0"/>
              <a:t>Column 1</a:t>
            </a:r>
          </a:p>
          <a:p>
            <a:pPr lvl="0"/>
            <a:r>
              <a:rPr lang="en-GB" noProof="0" dirty="0"/>
              <a:t>Bullet points should always be circular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  <a:p>
            <a:pPr lvl="4"/>
            <a:endParaRPr lang="en-GB" noProof="0" dirty="0"/>
          </a:p>
          <a:p>
            <a:pPr lvl="0"/>
            <a:endParaRPr lang="en-GB" noProof="0" dirty="0"/>
          </a:p>
          <a:p>
            <a:pPr lvl="0"/>
            <a:endParaRPr lang="en-GB" noProof="0" dirty="0"/>
          </a:p>
          <a:p>
            <a:pPr lvl="0"/>
            <a:endParaRPr lang="en-GB" noProof="0" dirty="0"/>
          </a:p>
          <a:p>
            <a:pPr lvl="0"/>
            <a:r>
              <a:rPr lang="en-GB" noProof="0" dirty="0"/>
              <a:t>Body copy, Tahoma 28 </a:t>
            </a:r>
            <a:r>
              <a:rPr lang="en-GB" noProof="0" dirty="0" err="1"/>
              <a:t>pt</a:t>
            </a:r>
            <a:endParaRPr lang="en-GB" noProof="0" dirty="0"/>
          </a:p>
          <a:p>
            <a:pPr lvl="0"/>
            <a:r>
              <a:rPr lang="en-GB" noProof="0" dirty="0"/>
              <a:t>Column 2</a:t>
            </a:r>
          </a:p>
          <a:p>
            <a:pPr lvl="0"/>
            <a:r>
              <a:rPr lang="en-GB" noProof="0" dirty="0"/>
              <a:t>Bullet points should always be circular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  <a:p>
            <a:pPr lvl="4"/>
            <a:endParaRPr lang="en-GB" noProof="0" dirty="0"/>
          </a:p>
        </p:txBody>
      </p:sp>
      <p:sp>
        <p:nvSpPr>
          <p:cNvPr id="6" name="Text Placeholder 8"/>
          <p:cNvSpPr>
            <a:spLocks noGrp="1"/>
          </p:cNvSpPr>
          <p:nvPr>
            <p:ph type="body" sz="quarter" idx="17" hasCustomPrompt="1"/>
          </p:nvPr>
        </p:nvSpPr>
        <p:spPr>
          <a:xfrm>
            <a:off x="407365" y="403880"/>
            <a:ext cx="9816000" cy="936889"/>
          </a:xfrm>
          <a:prstGeom prst="rect">
            <a:avLst/>
          </a:prstGeom>
        </p:spPr>
        <p:txBody>
          <a:bodyPr anchor="ctr"/>
          <a:lstStyle>
            <a:lvl1pPr marL="0" indent="0">
              <a:lnSpc>
                <a:spcPct val="100000"/>
              </a:lnSpc>
              <a:buNone/>
              <a:defRPr sz="3600" b="1">
                <a:solidFill>
                  <a:srgbClr val="002060"/>
                </a:solidFill>
                <a:latin typeface="+mn-lt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noProof="0" dirty="0"/>
              <a:t>Slide Title, Calibri Bold 36 </a:t>
            </a:r>
            <a:r>
              <a:rPr lang="en-GB" noProof="0" dirty="0" err="1"/>
              <a:t>pt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402565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image are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Content Placeholder 2"/>
          <p:cNvSpPr>
            <a:spLocks noGrp="1"/>
          </p:cNvSpPr>
          <p:nvPr>
            <p:ph sz="quarter" idx="17"/>
          </p:nvPr>
        </p:nvSpPr>
        <p:spPr>
          <a:xfrm>
            <a:off x="407368" y="1517841"/>
            <a:ext cx="11376645" cy="471947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800" b="0" i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  <a:lvl2pPr>
              <a:defRPr sz="2800" b="0" i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2pPr>
            <a:lvl3pPr>
              <a:defRPr sz="2800" b="0" i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3pPr>
            <a:lvl4pPr>
              <a:defRPr sz="2800" b="0" i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4pPr>
            <a:lvl5pPr>
              <a:defRPr sz="2800" b="0" i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5pPr>
          </a:lstStyle>
          <a:p>
            <a:pPr lv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4" name="Text Placeholder 8"/>
          <p:cNvSpPr>
            <a:spLocks noGrp="1"/>
          </p:cNvSpPr>
          <p:nvPr>
            <p:ph type="body" sz="quarter" idx="19" hasCustomPrompt="1"/>
          </p:nvPr>
        </p:nvSpPr>
        <p:spPr>
          <a:xfrm>
            <a:off x="407365" y="403880"/>
            <a:ext cx="9816000" cy="936889"/>
          </a:xfrm>
          <a:prstGeom prst="rect">
            <a:avLst/>
          </a:prstGeom>
        </p:spPr>
        <p:txBody>
          <a:bodyPr anchor="ctr"/>
          <a:lstStyle>
            <a:lvl1pPr marL="0" indent="0">
              <a:lnSpc>
                <a:spcPct val="100000"/>
              </a:lnSpc>
              <a:buNone/>
              <a:defRPr sz="3600" b="1">
                <a:solidFill>
                  <a:srgbClr val="002060"/>
                </a:solidFill>
                <a:latin typeface="+mn-lt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noProof="0" dirty="0"/>
              <a:t>Slide Title, Calibri Bold 36 </a:t>
            </a:r>
            <a:r>
              <a:rPr lang="en-GB" noProof="0" dirty="0" err="1"/>
              <a:t>pt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5905659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2"/>
          <p:cNvSpPr>
            <a:spLocks noGrp="1"/>
          </p:cNvSpPr>
          <p:nvPr>
            <p:ph sz="quarter" idx="19"/>
          </p:nvPr>
        </p:nvSpPr>
        <p:spPr>
          <a:xfrm>
            <a:off x="6168632" y="1517840"/>
            <a:ext cx="5615381" cy="471947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800" b="0" i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  <a:lvl2pPr>
              <a:defRPr sz="2800" b="0" i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2pPr>
            <a:lvl3pPr>
              <a:defRPr sz="2800" b="0" i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3pPr>
            <a:lvl4pPr>
              <a:defRPr sz="2800" b="0" i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4pPr>
            <a:lvl5pPr>
              <a:defRPr sz="2800" b="0" i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5pPr>
          </a:lstStyle>
          <a:p>
            <a:pPr lv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sz="quarter" idx="20"/>
          </p:nvPr>
        </p:nvSpPr>
        <p:spPr>
          <a:xfrm>
            <a:off x="407988" y="1517840"/>
            <a:ext cx="5615381" cy="471698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800" b="0" i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  <a:lvl2pPr>
              <a:defRPr sz="2800" b="0" i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2pPr>
            <a:lvl3pPr>
              <a:defRPr sz="2800" b="0" i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3pPr>
            <a:lvl4pPr>
              <a:defRPr sz="2800" b="0" i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4pPr>
            <a:lvl5pPr>
              <a:defRPr sz="2800" b="0" i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5pPr>
          </a:lstStyle>
          <a:p>
            <a:pPr lv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5" name="Text Placeholder 8"/>
          <p:cNvSpPr>
            <a:spLocks noGrp="1"/>
          </p:cNvSpPr>
          <p:nvPr>
            <p:ph type="body" sz="quarter" idx="17" hasCustomPrompt="1"/>
          </p:nvPr>
        </p:nvSpPr>
        <p:spPr>
          <a:xfrm>
            <a:off x="407365" y="403880"/>
            <a:ext cx="9816000" cy="936889"/>
          </a:xfrm>
          <a:prstGeom prst="rect">
            <a:avLst/>
          </a:prstGeom>
        </p:spPr>
        <p:txBody>
          <a:bodyPr anchor="ctr"/>
          <a:lstStyle>
            <a:lvl1pPr marL="0" indent="0">
              <a:lnSpc>
                <a:spcPct val="100000"/>
              </a:lnSpc>
              <a:buNone/>
              <a:defRPr sz="3600" b="1">
                <a:solidFill>
                  <a:srgbClr val="002060"/>
                </a:solidFill>
                <a:latin typeface="+mn-lt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noProof="0" dirty="0"/>
              <a:t>Slide Title, Calibri Bold 36 </a:t>
            </a:r>
            <a:r>
              <a:rPr lang="en-GB" noProof="0" dirty="0" err="1"/>
              <a:t>pt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962681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8" Type="http://schemas.openxmlformats.org/officeDocument/2006/relationships/theme" Target="../theme/theme21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5" Type="http://schemas.openxmlformats.org/officeDocument/2006/relationships/slideLayout" Target="../slideLayouts/slideLayout32.xml"/><Relationship Id="rId4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335360" y="6414385"/>
            <a:ext cx="47045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noProof="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Defence Academy of the United Kingdom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976320" y="6435672"/>
            <a:ext cx="288032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100" noProof="0" dirty="0">
                <a:solidFill>
                  <a:prstClr val="white"/>
                </a:solidFill>
                <a:latin typeface="Arial" charset="0"/>
                <a:ea typeface="Arial" charset="0"/>
                <a:cs typeface="Arial" charset="0"/>
              </a:rPr>
              <a:t>© Crown</a:t>
            </a:r>
            <a:r>
              <a:rPr lang="en-GB" sz="1100" baseline="0" noProof="0" dirty="0">
                <a:solidFill>
                  <a:prstClr val="white"/>
                </a:solidFill>
                <a:latin typeface="Arial" charset="0"/>
                <a:ea typeface="Arial" charset="0"/>
                <a:cs typeface="Arial" charset="0"/>
              </a:rPr>
              <a:t> Copyright 2017</a:t>
            </a:r>
            <a:endParaRPr lang="en-GB" sz="1100" noProof="0" dirty="0">
              <a:solidFill>
                <a:prstClr val="white"/>
              </a:solidFill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5120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</p:sldLayoutIdLst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1950" b="1" kern="1200" baseline="0">
          <a:solidFill>
            <a:srgbClr val="0C406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30.png"/><Relationship Id="rId4" Type="http://schemas.openxmlformats.org/officeDocument/2006/relationships/image" Target="../media/image3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20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40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35.png"/><Relationship Id="rId4" Type="http://schemas.openxmlformats.org/officeDocument/2006/relationships/image" Target="../media/image3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0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332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2DDA412-BC89-8773-A15E-008DD405DA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wrap="square"/>
          <a:lstStyle/>
          <a:p>
            <a:pPr lvl="0" algn="just">
              <a:spcBef>
                <a:spcPts val="1200"/>
              </a:spcBef>
            </a:pP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Aim: </a:t>
            </a:r>
            <a:r>
              <a:rPr lang="en-GB" dirty="0"/>
              <a:t>To introduce scientific estimations of explosive properties from first principles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 algn="just">
              <a:spcBef>
                <a:spcPts val="1200"/>
              </a:spcBef>
            </a:pPr>
            <a:endParaRPr lang="en-US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Learning Outcomes: Upon the successful completion of this </a:t>
            </a:r>
            <a:r>
              <a:rPr lang="en-US" dirty="0">
                <a:ea typeface="Calibri" panose="020F0502020204030204" pitchFamily="34" charset="0"/>
                <a:cs typeface="Times New Roman" panose="02020603050405020304" pitchFamily="18" charset="0"/>
              </a:rPr>
              <a:t>lesson</a:t>
            </a:r>
            <a:r>
              <a:rPr lang="en-US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the student should be able to: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dirty="0">
                <a:ea typeface="Calibri" panose="020F0502020204030204" pitchFamily="34" charset="0"/>
              </a:rPr>
              <a:t>Estimate explosive properties for design concepts, thereby reducing research and development costs</a:t>
            </a:r>
            <a:r>
              <a:rPr lang="en-US" dirty="0">
                <a:effectLst/>
                <a:ea typeface="Calibri" panose="020F0502020204030204" pitchFamily="34" charset="0"/>
              </a:rPr>
              <a:t>.</a:t>
            </a:r>
            <a:endParaRPr lang="en-GB" dirty="0">
              <a:effectLst/>
              <a:ea typeface="Times New Roman" panose="02020603050405020304" pitchFamily="18" charset="0"/>
            </a:endParaRPr>
          </a:p>
          <a:p>
            <a:endParaRPr lang="en-GB" sz="4000" dirty="0"/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194D67CB-9723-E704-67F0-9777A1C9F255}"/>
              </a:ext>
            </a:extLst>
          </p:cNvPr>
          <p:cNvSpPr txBox="1">
            <a:spLocks/>
          </p:cNvSpPr>
          <p:nvPr/>
        </p:nvSpPr>
        <p:spPr>
          <a:xfrm>
            <a:off x="5844147" y="419975"/>
            <a:ext cx="4437822" cy="88342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400" dirty="0"/>
              <a:t>Scientific Estimations</a:t>
            </a:r>
          </a:p>
        </p:txBody>
      </p:sp>
    </p:spTree>
    <p:extLst>
      <p:ext uri="{BB962C8B-B14F-4D97-AF65-F5344CB8AC3E}">
        <p14:creationId xmlns:p14="http://schemas.microsoft.com/office/powerpoint/2010/main" val="41882165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4175D7-EED7-3C0C-94A6-1B98CB46A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Theoretical Basics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BBF547-4B04-E42F-575B-AA5F355C8E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19500" y="1485900"/>
            <a:ext cx="8269270" cy="5026025"/>
          </a:xfrm>
        </p:spPr>
        <p:txBody>
          <a:bodyPr>
            <a:normAutofit/>
          </a:bodyPr>
          <a:lstStyle/>
          <a:p>
            <a:r>
              <a:rPr lang="en-US" dirty="0"/>
              <a:t>Explosive strength – thermochemical (QV) and mechanical (brisance)</a:t>
            </a:r>
          </a:p>
          <a:p>
            <a:endParaRPr lang="en-US" dirty="0"/>
          </a:p>
          <a:p>
            <a:r>
              <a:rPr lang="en-US" dirty="0"/>
              <a:t>The main performance criteria for secondary explosives are:</a:t>
            </a:r>
          </a:p>
          <a:p>
            <a:endParaRPr lang="en-US" dirty="0"/>
          </a:p>
          <a:p>
            <a:pPr lvl="1"/>
            <a:r>
              <a:rPr lang="en-US" dirty="0"/>
              <a:t>Heat of Explosion Q (kJkg</a:t>
            </a:r>
            <a:r>
              <a:rPr lang="en-US" baseline="30000" dirty="0"/>
              <a:t>-1</a:t>
            </a:r>
            <a:r>
              <a:rPr lang="en-US" dirty="0"/>
              <a:t>)</a:t>
            </a:r>
          </a:p>
          <a:p>
            <a:pPr lvl="1"/>
            <a:r>
              <a:rPr lang="en-US" dirty="0"/>
              <a:t>Detonation Velocity D (ms</a:t>
            </a:r>
            <a:r>
              <a:rPr lang="en-US" baseline="30000" dirty="0"/>
              <a:t>-1</a:t>
            </a:r>
            <a:r>
              <a:rPr lang="en-US" dirty="0"/>
              <a:t>)</a:t>
            </a:r>
          </a:p>
          <a:p>
            <a:pPr lvl="1"/>
            <a:r>
              <a:rPr lang="en-US" dirty="0"/>
              <a:t>Detonation Pressure P (kbar)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Slightly less important are T (K) and V (l kg</a:t>
            </a:r>
            <a:r>
              <a:rPr lang="en-US" baseline="30000" dirty="0"/>
              <a:t>-1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5933840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B3223-6597-D32D-B8AC-1D5E7121D1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Berthelot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A0F57CC-5DCF-7980-E8DA-EBAEBA97511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endParaRPr lang="en-US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𝐸𝑥𝑝𝑙𝑜𝑠𝑖𝑣𝑒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𝑠𝑡𝑟𝑒𝑛𝑔𝑡h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∝∆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𝑛</m:t>
                      </m:r>
                      <m:d>
                        <m:d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−∆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𝐸</m:t>
                              </m:r>
                            </m:num>
                            <m:den>
                              <m:sSup>
                                <m:sSup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𝑀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</m:e>
                      </m:d>
                    </m:oMath>
                  </m:oMathPara>
                </a14:m>
                <a:endParaRPr lang="en-US" dirty="0"/>
              </a:p>
              <a:p>
                <a:pPr marL="0" indent="0">
                  <a:buNone/>
                </a:pPr>
                <a:endParaRPr lang="en-US" dirty="0"/>
              </a:p>
              <a:p>
                <a:pPr marL="0" indent="0">
                  <a:buNone/>
                </a:pPr>
                <a:r>
                  <a:rPr lang="en-US" dirty="0"/>
                  <a:t>Where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∆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𝑛</m:t>
                    </m:r>
                  </m:oMath>
                </a14:m>
                <a:r>
                  <a:rPr lang="en-US" dirty="0"/>
                  <a:t> is the number of moles of gas produced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−∆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𝐸</m:t>
                    </m:r>
                  </m:oMath>
                </a14:m>
                <a:r>
                  <a:rPr lang="en-US" dirty="0"/>
                  <a:t> is the heat of explosion (kJmol</a:t>
                </a:r>
                <a:r>
                  <a:rPr lang="en-US" baseline="30000" dirty="0"/>
                  <a:t>-1</a:t>
                </a:r>
                <a:r>
                  <a:rPr lang="en-US" dirty="0"/>
                  <a:t>)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𝑀</m:t>
                    </m:r>
                  </m:oMath>
                </a14:m>
                <a:r>
                  <a:rPr lang="en-US" dirty="0"/>
                  <a:t> is the molecular weight of the explosive gmol</a:t>
                </a:r>
                <a:r>
                  <a:rPr lang="en-US" baseline="30000" dirty="0"/>
                  <a:t>-1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A0F57CC-5DCF-7980-E8DA-EBAEBA97511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59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307234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0D224-AA2C-9F2D-C067-A64E068812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656F715-C969-50FC-943F-C21EAA24EFA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𝑇𝑁𝑇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𝑒𝑞𝑢𝑖𝑣𝑎𝑙𝑒𝑛𝑐𝑒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%</m:t>
                          </m:r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𝐾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∆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(</m:t>
                      </m:r>
                      <m:sSubSup>
                        <m:sSubSup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−∆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𝑅</m:t>
                          </m:r>
                        </m:sub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𝑜</m:t>
                          </m:r>
                        </m:sup>
                      </m:sSubSup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)/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𝑀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en-US" dirty="0"/>
              </a:p>
              <a:p>
                <a:pPr marL="0" indent="0">
                  <a:buNone/>
                </a:pPr>
                <a:endParaRPr lang="en-US" dirty="0"/>
              </a:p>
              <a:p>
                <a:pPr marL="0" indent="0">
                  <a:buNone/>
                </a:pPr>
                <a:r>
                  <a:rPr lang="en-US" dirty="0"/>
                  <a:t>Where K ,the Berthelot constant (was 840), is now predicted by Locking to be in the region of 739 to 756 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656F715-C969-50FC-943F-C21EAA24EFA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105" t="-707" r="-22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946741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8199325-8368-65CE-8B59-58F5C30890A6}"/>
              </a:ext>
            </a:extLst>
          </p:cNvPr>
          <p:cNvSpPr txBox="1">
            <a:spLocks/>
          </p:cNvSpPr>
          <p:nvPr/>
        </p:nvSpPr>
        <p:spPr>
          <a:xfrm>
            <a:off x="507111" y="417766"/>
            <a:ext cx="11684889" cy="148132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 lnSpcReduction="1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54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Relying on the chemical structure (Rothstein &amp; Peterson)</a:t>
            </a:r>
            <a:endParaRPr lang="en-US" sz="5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Content Placeholder 8">
            <a:extLst>
              <a:ext uri="{FF2B5EF4-FFF2-40B4-BE49-F238E27FC236}">
                <a16:creationId xmlns:a16="http://schemas.microsoft.com/office/drawing/2014/main" id="{616AF4D9-ECF8-8C24-51DA-F4562490A2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731" y="2660904"/>
            <a:ext cx="5592883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228600"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chemeClr val="tx1"/>
                </a:solidFill>
              </a:rPr>
              <a:t>Velocity of detonation at theoretical maximum density</a:t>
            </a:r>
          </a:p>
          <a:p>
            <a:pPr marL="457200" indent="-228600"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chemeClr val="tx1"/>
                </a:solidFill>
              </a:rPr>
              <a:t>D’ = velocity of detonation at TMD</a:t>
            </a:r>
          </a:p>
          <a:p>
            <a:pPr marL="457200" indent="-228600"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chemeClr val="tx1"/>
                </a:solidFill>
              </a:rPr>
              <a:t>F = a chemical constant based on molecular structure</a:t>
            </a:r>
          </a:p>
          <a:p>
            <a:pPr marL="457200" indent="-228600">
              <a:buFont typeface="Arial" panose="020B0604020202020204" pitchFamily="34" charset="0"/>
              <a:buChar char="•"/>
            </a:pPr>
            <a:endParaRPr lang="en-US" sz="19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FBFD70A9-D664-3BC3-CC00-5DADEF10CD80}"/>
                  </a:ext>
                </a:extLst>
              </p:cNvPr>
              <p:cNvSpPr txBox="1"/>
              <p:nvPr/>
            </p:nvSpPr>
            <p:spPr>
              <a:xfrm>
                <a:off x="7539058" y="2464533"/>
                <a:ext cx="3370474" cy="1156470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US" sz="4000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4000" b="1" i="1" smtClean="0">
                              <a:latin typeface="Cambria Math" panose="02040503050406030204" pitchFamily="18" charset="0"/>
                            </a:rPr>
                            <m:t>𝑫</m:t>
                          </m:r>
                        </m:e>
                        <m:sup>
                          <m:r>
                            <a:rPr lang="en-GB" sz="4000" b="1" i="1" smtClean="0">
                              <a:latin typeface="Cambria Math" panose="02040503050406030204" pitchFamily="18" charset="0"/>
                            </a:rPr>
                            <m:t>′</m:t>
                          </m:r>
                        </m:sup>
                      </m:sSup>
                      <m:r>
                        <a:rPr lang="en-GB" sz="4000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4000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4000" b="1" i="1" smtClean="0">
                              <a:latin typeface="Cambria Math" panose="02040503050406030204" pitchFamily="18" charset="0"/>
                            </a:rPr>
                            <m:t>𝑭</m:t>
                          </m:r>
                          <m:r>
                            <a:rPr lang="en-GB" sz="4000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4000" b="1" i="1" smtClean="0">
                              <a:latin typeface="Cambria Math" panose="02040503050406030204" pitchFamily="18" charset="0"/>
                            </a:rPr>
                            <m:t>𝟎</m:t>
                          </m:r>
                          <m:r>
                            <a:rPr lang="en-GB" sz="4000" b="1" i="1" smtClean="0"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sz="4000" b="1" i="1" smtClean="0">
                              <a:latin typeface="Cambria Math" panose="02040503050406030204" pitchFamily="18" charset="0"/>
                            </a:rPr>
                            <m:t>𝟐𝟔</m:t>
                          </m:r>
                        </m:num>
                        <m:den>
                          <m:r>
                            <a:rPr lang="en-GB" sz="4000" b="1" i="1" smtClean="0">
                              <a:latin typeface="Cambria Math" panose="02040503050406030204" pitchFamily="18" charset="0"/>
                            </a:rPr>
                            <m:t>𝟎</m:t>
                          </m:r>
                          <m:r>
                            <a:rPr lang="en-GB" sz="4000" b="1" i="1" smtClean="0"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sz="4000" b="1" i="1" smtClean="0">
                              <a:latin typeface="Cambria Math" panose="02040503050406030204" pitchFamily="18" charset="0"/>
                            </a:rPr>
                            <m:t>𝟓𝟓</m:t>
                          </m:r>
                        </m:den>
                      </m:f>
                    </m:oMath>
                  </m:oMathPara>
                </a14:m>
                <a:endParaRPr lang="en-US" sz="3200" b="1" dirty="0"/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FBFD70A9-D664-3BC3-CC00-5DADEF10CD8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39058" y="2464533"/>
                <a:ext cx="3370474" cy="1156470"/>
              </a:xfrm>
              <a:prstGeom prst="rect">
                <a:avLst/>
              </a:prstGeom>
              <a:blipFill>
                <a:blip r:embed="rId2"/>
                <a:stretch>
                  <a:fillRect l="-2996" t="-1075" r="-2996" b="-1505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050D1A1-B70F-D628-1F8C-EB3ECBB0D13F}"/>
                  </a:ext>
                </a:extLst>
              </p:cNvPr>
              <p:cNvSpPr txBox="1"/>
              <p:nvPr/>
            </p:nvSpPr>
            <p:spPr>
              <a:xfrm>
                <a:off x="-39618" y="4581101"/>
                <a:ext cx="12231618" cy="98078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1" i="1" smtClean="0">
                          <a:latin typeface="Cambria Math" panose="02040503050406030204" pitchFamily="18" charset="0"/>
                        </a:rPr>
                        <m:t>𝑭</m:t>
                      </m:r>
                      <m:r>
                        <a:rPr lang="en-GB" sz="2400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1" i="1" smtClean="0">
                              <a:latin typeface="Cambria Math" panose="02040503050406030204" pitchFamily="18" charset="0"/>
                            </a:rPr>
                            <m:t>𝟏𝟎𝟎</m:t>
                          </m:r>
                        </m:num>
                        <m:den>
                          <m:r>
                            <a:rPr lang="en-GB" sz="2400" b="1" i="1" smtClean="0">
                              <a:latin typeface="Cambria Math" panose="02040503050406030204" pitchFamily="18" charset="0"/>
                            </a:rPr>
                            <m:t>𝑴𝑾</m:t>
                          </m:r>
                        </m:den>
                      </m:f>
                      <m:d>
                        <m:dPr>
                          <m:begChr m:val="["/>
                          <m:endChr m:val="]"/>
                          <m:ctrlPr>
                            <a:rPr lang="en-GB" sz="2400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400" b="1" i="1" smtClean="0">
                              <a:latin typeface="Cambria Math" panose="02040503050406030204" pitchFamily="18" charset="0"/>
                            </a:rPr>
                            <m:t>𝒏</m:t>
                          </m:r>
                          <m:d>
                            <m:dPr>
                              <m:ctrlP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  <m:t>𝑶</m:t>
                              </m:r>
                            </m:e>
                          </m:d>
                          <m:r>
                            <a:rPr lang="en-GB" sz="2400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sz="2400" b="1" i="1" smtClean="0">
                              <a:latin typeface="Cambria Math" panose="02040503050406030204" pitchFamily="18" charset="0"/>
                            </a:rPr>
                            <m:t>𝒏</m:t>
                          </m:r>
                          <m:d>
                            <m:dPr>
                              <m:ctrlP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  <m:t>𝑵</m:t>
                              </m:r>
                            </m:e>
                          </m:d>
                          <m:r>
                            <a:rPr lang="en-GB" sz="2400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sz="2400" b="1" i="1" smtClean="0">
                              <a:latin typeface="Cambria Math" panose="02040503050406030204" pitchFamily="18" charset="0"/>
                            </a:rPr>
                            <m:t>𝒏</m:t>
                          </m:r>
                          <m:d>
                            <m:dPr>
                              <m:ctrlP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  <m:t>𝑭</m:t>
                              </m:r>
                            </m:e>
                          </m:d>
                          <m:r>
                            <a:rPr lang="en-GB" sz="2400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  <m:t>𝒏</m:t>
                              </m:r>
                              <m:d>
                                <m:dPr>
                                  <m:ctrlPr>
                                    <a:rPr lang="en-GB" sz="2400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400" b="1" i="1" smtClean="0">
                                      <a:latin typeface="Cambria Math" panose="02040503050406030204" pitchFamily="18" charset="0"/>
                                    </a:rPr>
                                    <m:t>𝑯</m:t>
                                  </m:r>
                                </m:e>
                              </m:d>
                              <m: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  <m:t>𝒏</m:t>
                              </m:r>
                              <m:d>
                                <m:dPr>
                                  <m:ctrlPr>
                                    <a:rPr lang="en-GB" sz="2400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400" b="1" i="1" smtClean="0">
                                      <a:latin typeface="Cambria Math" panose="02040503050406030204" pitchFamily="18" charset="0"/>
                                    </a:rPr>
                                    <m:t>𝑯𝑭</m:t>
                                  </m:r>
                                </m:e>
                              </m:d>
                            </m:num>
                            <m:den>
                              <m: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  <m: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  <m:t>𝒏</m:t>
                              </m:r>
                              <m:d>
                                <m:dPr>
                                  <m:ctrlPr>
                                    <a:rPr lang="en-GB" sz="2400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400" b="1" i="1" smtClean="0">
                                      <a:latin typeface="Cambria Math" panose="02040503050406030204" pitchFamily="18" charset="0"/>
                                    </a:rPr>
                                    <m:t>𝑶</m:t>
                                  </m:r>
                                </m:e>
                              </m:d>
                            </m:den>
                          </m:f>
                          <m:r>
                            <a:rPr lang="en-GB" sz="2400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f>
                            <m:fPr>
                              <m:ctrlP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  <m:t>𝑨</m:t>
                              </m:r>
                            </m:num>
                            <m:den>
                              <m: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  <m:t>𝟑</m:t>
                              </m:r>
                            </m:den>
                          </m:f>
                          <m:r>
                            <a:rPr lang="en-GB" sz="2400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  <m:t>𝒏</m:t>
                              </m:r>
                              <m:d>
                                <m:dPr>
                                  <m:ctrlPr>
                                    <a:rPr lang="en-GB" sz="2400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type m:val="skw"/>
                                      <m:ctrlPr>
                                        <a:rPr lang="en-GB" sz="2400" b="1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sz="2400" b="1" i="1" smtClean="0">
                                          <a:latin typeface="Cambria Math" panose="02040503050406030204" pitchFamily="18" charset="0"/>
                                        </a:rPr>
                                        <m:t>𝑩</m:t>
                                      </m:r>
                                    </m:num>
                                    <m:den>
                                      <m:r>
                                        <a:rPr lang="en-GB" sz="2400" b="1" i="1" smtClean="0">
                                          <a:latin typeface="Cambria Math" panose="02040503050406030204" pitchFamily="18" charset="0"/>
                                        </a:rPr>
                                        <m:t>𝑭</m:t>
                                      </m:r>
                                    </m:den>
                                  </m:f>
                                </m:e>
                              </m:d>
                            </m:num>
                            <m:den>
                              <m: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  <m:t>𝟕𝟓</m:t>
                              </m:r>
                            </m:den>
                          </m:f>
                          <m:r>
                            <a:rPr lang="en-GB" sz="2400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  <m:t>𝒏</m:t>
                              </m:r>
                              <m:d>
                                <m:dPr>
                                  <m:ctrlPr>
                                    <a:rPr lang="en-GB" sz="2400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400" b="1" i="1" smtClean="0">
                                      <a:latin typeface="Cambria Math" panose="02040503050406030204" pitchFamily="18" charset="0"/>
                                    </a:rPr>
                                    <m:t>𝑪</m:t>
                                  </m:r>
                                </m:e>
                              </m:d>
                            </m:num>
                            <m:den>
                              <m: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  <m: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  <m:t>𝟓</m:t>
                              </m:r>
                            </m:den>
                          </m:f>
                          <m:r>
                            <a:rPr lang="en-GB" sz="2400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  <m:t>𝒏</m:t>
                              </m:r>
                              <m:d>
                                <m:dPr>
                                  <m:ctrlPr>
                                    <a:rPr lang="en-GB" sz="2400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400" b="1" i="1" smtClean="0">
                                      <a:latin typeface="Cambria Math" panose="02040503050406030204" pitchFamily="18" charset="0"/>
                                    </a:rPr>
                                    <m:t>𝑫</m:t>
                                  </m:r>
                                </m:e>
                              </m:d>
                            </m:num>
                            <m:den>
                              <m: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  <m:t>𝟒</m:t>
                              </m:r>
                            </m:den>
                          </m:f>
                          <m:r>
                            <a:rPr lang="en-GB" sz="2400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  <m:t>𝒏</m:t>
                              </m:r>
                              <m: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  <m:t>𝑬</m:t>
                              </m:r>
                              <m: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num>
                            <m:den>
                              <m: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  <m:t>𝟓</m:t>
                              </m:r>
                            </m:den>
                          </m:f>
                        </m:e>
                      </m:d>
                      <m:r>
                        <a:rPr lang="en-GB" sz="2400" b="1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sz="2400" b="1" i="1" smtClean="0">
                          <a:latin typeface="Cambria Math" panose="02040503050406030204" pitchFamily="18" charset="0"/>
                        </a:rPr>
                        <m:t>𝑮</m:t>
                      </m:r>
                    </m:oMath>
                  </m:oMathPara>
                </a14:m>
                <a:endParaRPr lang="en-US" sz="2400" b="1" dirty="0"/>
              </a:p>
            </p:txBody>
          </p:sp>
        </mc:Choice>
        <mc:Fallback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050D1A1-B70F-D628-1F8C-EB3ECBB0D13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39618" y="4581101"/>
                <a:ext cx="12231618" cy="980781"/>
              </a:xfrm>
              <a:prstGeom prst="rect">
                <a:avLst/>
              </a:prstGeom>
              <a:blipFill>
                <a:blip r:embed="rId3"/>
                <a:stretch>
                  <a:fillRect l="-104" t="-76923" b="-6794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497978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59062A-533E-8BDA-1172-50B862F6BF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54169"/>
            <a:ext cx="11481847" cy="3575934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MW = molecular weight of explosive</a:t>
            </a:r>
          </a:p>
          <a:p>
            <a:r>
              <a:rPr lang="en-US" dirty="0"/>
              <a:t>G = 0.4 for liquid explosive or 0 for solid explosive</a:t>
            </a:r>
          </a:p>
          <a:p>
            <a:r>
              <a:rPr lang="en-US" dirty="0"/>
              <a:t>A = 1 for aromatic compound, otherwise 0</a:t>
            </a:r>
          </a:p>
          <a:p>
            <a:r>
              <a:rPr lang="en-US" dirty="0"/>
              <a:t>n(O), (N), (H), (F) = number of oxygen, nitrogen, hydrogen, fluorine atoms</a:t>
            </a:r>
          </a:p>
          <a:p>
            <a:r>
              <a:rPr lang="en-US" dirty="0"/>
              <a:t>n(HF) = number of hydrogen fluoride molecules that can possibly form from available hydrogen</a:t>
            </a:r>
          </a:p>
          <a:p>
            <a:r>
              <a:rPr lang="en-US" dirty="0"/>
              <a:t>n(B/F) = number of oxygen atoms in excess of those available to form CO2/H2O and/or the number of F atoms in excess of those to form HF</a:t>
            </a:r>
          </a:p>
          <a:p>
            <a:r>
              <a:rPr lang="en-US" dirty="0"/>
              <a:t>n(C) = number of oxygen atoms doubly bonded directly to carbon (as in a ketone or ester)</a:t>
            </a:r>
          </a:p>
          <a:p>
            <a:r>
              <a:rPr lang="en-US" dirty="0"/>
              <a:t>n(D) = number of oxygen atoms singly bonded to C (as in C-O-R)</a:t>
            </a:r>
          </a:p>
          <a:p>
            <a:r>
              <a:rPr lang="en-US" dirty="0"/>
              <a:t>n(E) = number of nitrate groups existing as nitrate ester or as nitric acid salt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itle 3">
                <a:extLst>
                  <a:ext uri="{FF2B5EF4-FFF2-40B4-BE49-F238E27FC236}">
                    <a16:creationId xmlns:a16="http://schemas.microsoft.com/office/drawing/2014/main" id="{F55A3119-A549-8B2E-A18C-A8594C89F53D}"/>
                  </a:ext>
                </a:extLst>
              </p:cNvPr>
              <p:cNvSpPr txBox="1">
                <a:spLocks noGrp="1"/>
              </p:cNvSpPr>
              <p:nvPr>
                <p:ph type="title"/>
              </p:nvPr>
            </p:nvSpPr>
            <p:spPr>
              <a:xfrm>
                <a:off x="900603" y="517205"/>
                <a:ext cx="10390793" cy="73565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𝐹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100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𝑀𝑊</m:t>
                          </m:r>
                        </m:den>
                      </m:f>
                      <m:d>
                        <m:dPr>
                          <m:begChr m:val="["/>
                          <m:endChr m:val="]"/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  <m:d>
                            <m:d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𝑂</m:t>
                              </m:r>
                            </m:e>
                          </m:d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  <m:d>
                            <m:d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𝑁</m:t>
                              </m:r>
                            </m:e>
                          </m:d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  <m:d>
                            <m:d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𝐹</m:t>
                              </m:r>
                            </m:e>
                          </m:d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  <m:d>
                                <m:dPr>
                                  <m:ctrlP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𝐻</m:t>
                                  </m:r>
                                </m:e>
                              </m:d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  <m:d>
                                <m:dPr>
                                  <m:ctrlP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𝐻𝐹</m:t>
                                  </m:r>
                                </m:e>
                              </m:d>
                            </m:num>
                            <m:den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  <m:d>
                                <m:dPr>
                                  <m:ctrlP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𝑂</m:t>
                                  </m:r>
                                </m:e>
                              </m:d>
                            </m:den>
                          </m:f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f>
                            <m:f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num>
                            <m:den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den>
                          </m:f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  <m:d>
                                <m:dPr>
                                  <m:ctrlP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type m:val="skw"/>
                                      <m:ctrlPr>
                                        <a:rPr lang="en-GB" sz="2000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sz="2000" b="0" i="1" smtClean="0">
                                          <a:latin typeface="Cambria Math" panose="02040503050406030204" pitchFamily="18" charset="0"/>
                                        </a:rPr>
                                        <m:t>𝐵</m:t>
                                      </m:r>
                                    </m:num>
                                    <m:den>
                                      <m:r>
                                        <a:rPr lang="en-GB" sz="2000" b="0" i="1" smtClean="0">
                                          <a:latin typeface="Cambria Math" panose="02040503050406030204" pitchFamily="18" charset="0"/>
                                        </a:rPr>
                                        <m:t>𝐹</m:t>
                                      </m:r>
                                    </m:den>
                                  </m:f>
                                </m:e>
                              </m:d>
                            </m:num>
                            <m:den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1.75</m:t>
                              </m:r>
                            </m:den>
                          </m:f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  <m:d>
                                <m:dPr>
                                  <m:ctrlP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e>
                              </m:d>
                            </m:num>
                            <m:den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2.5</m:t>
                              </m:r>
                            </m:den>
                          </m:f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  <m:d>
                                <m:dPr>
                                  <m:ctrlP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𝐷</m:t>
                                  </m:r>
                                </m:e>
                              </m:d>
                            </m:num>
                            <m:den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</m:den>
                          </m:f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num>
                            <m:den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5</m:t>
                              </m:r>
                            </m:den>
                          </m:f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𝐺</m:t>
                      </m:r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4" name="Title 3">
                <a:extLst>
                  <a:ext uri="{FF2B5EF4-FFF2-40B4-BE49-F238E27FC236}">
                    <a16:creationId xmlns:a16="http://schemas.microsoft.com/office/drawing/2014/main" id="{F55A3119-A549-8B2E-A18C-A8594C89F53D}"/>
                  </a:ext>
                </a:extLst>
              </p:cNvPr>
              <p:cNvSpPr txBox="1"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900603" y="517205"/>
                <a:ext cx="10390793" cy="735651"/>
              </a:xfrm>
              <a:prstGeom prst="rect">
                <a:avLst/>
              </a:prstGeom>
              <a:blipFill>
                <a:blip r:embed="rId2"/>
                <a:stretch>
                  <a:fillRect t="-94915" b="-7966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318914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0511D49D-7AA4-067E-5E9D-7E2BB2906A3A}"/>
              </a:ext>
            </a:extLst>
          </p:cNvPr>
          <p:cNvSpPr txBox="1">
            <a:spLocks/>
          </p:cNvSpPr>
          <p:nvPr/>
        </p:nvSpPr>
        <p:spPr>
          <a:xfrm>
            <a:off x="4754385" y="369871"/>
            <a:ext cx="4437822" cy="88342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400" dirty="0"/>
              <a:t>Example - NG</a:t>
            </a:r>
          </a:p>
        </p:txBody>
      </p:sp>
      <p:pic>
        <p:nvPicPr>
          <p:cNvPr id="8" name="Picture 7" descr="A chemical formula with letters and numbers&#10;&#10;Description automatically generated">
            <a:extLst>
              <a:ext uri="{FF2B5EF4-FFF2-40B4-BE49-F238E27FC236}">
                <a16:creationId xmlns:a16="http://schemas.microsoft.com/office/drawing/2014/main" id="{0ED56610-2BDB-0627-965F-FA61A215C6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3350" y="2430480"/>
            <a:ext cx="2298700" cy="2705100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E396A84-55F5-3DD1-A8D3-20E0936656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988" y="1995063"/>
            <a:ext cx="11481847" cy="3575934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MW = 227.1</a:t>
            </a:r>
          </a:p>
          <a:p>
            <a:r>
              <a:rPr lang="en-US" dirty="0"/>
              <a:t>G = 0.4 </a:t>
            </a:r>
          </a:p>
          <a:p>
            <a:r>
              <a:rPr lang="en-US" dirty="0"/>
              <a:t>A = 0</a:t>
            </a:r>
          </a:p>
          <a:p>
            <a:r>
              <a:rPr lang="en-US" dirty="0"/>
              <a:t>n(O) = 9, n(N) = 3, n (H) = 5, n(F) = 0</a:t>
            </a:r>
          </a:p>
          <a:p>
            <a:r>
              <a:rPr lang="en-US" dirty="0"/>
              <a:t>n(HF) = 0</a:t>
            </a:r>
          </a:p>
          <a:p>
            <a:r>
              <a:rPr lang="en-US" dirty="0"/>
              <a:t>n(B/F) = 0.5</a:t>
            </a:r>
          </a:p>
          <a:p>
            <a:r>
              <a:rPr lang="en-US" dirty="0"/>
              <a:t>n(C) = 0 (no oxygen atoms doubly bonded directly to carbon)</a:t>
            </a:r>
          </a:p>
          <a:p>
            <a:r>
              <a:rPr lang="en-US" dirty="0"/>
              <a:t>n(D) = 0 (covered by E)</a:t>
            </a:r>
          </a:p>
          <a:p>
            <a:r>
              <a:rPr lang="en-US" dirty="0"/>
              <a:t>n(E) = 3 (there are 3 x O-NO2 groups)</a:t>
            </a:r>
          </a:p>
          <a:p>
            <a:endParaRPr lang="en-US" dirty="0"/>
          </a:p>
          <a:p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A1D09387-013F-4522-6DA1-520B1E163B08}"/>
                  </a:ext>
                </a:extLst>
              </p:cNvPr>
              <p:cNvSpPr txBox="1"/>
              <p:nvPr/>
            </p:nvSpPr>
            <p:spPr>
              <a:xfrm>
                <a:off x="1428750" y="1193291"/>
                <a:ext cx="7091172" cy="43088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80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sSub>
                        <m:sSubPr>
                          <m:ctrlPr>
                            <a:rPr lang="en-US" sz="280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𝐻</m:t>
                          </m:r>
                        </m:e>
                        <m:sub>
                          <m: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5</m:t>
                          </m:r>
                        </m:sub>
                      </m:sSub>
                      <m:sSub>
                        <m:sSubPr>
                          <m:ctrlPr>
                            <a:rPr lang="en-US" sz="280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𝑁</m:t>
                          </m:r>
                        </m:e>
                        <m:sub>
                          <m: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sSub>
                        <m:sSubPr>
                          <m:ctrlPr>
                            <a:rPr lang="en-US" sz="280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𝑂</m:t>
                          </m:r>
                        </m:e>
                        <m:sub>
                          <m: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9</m:t>
                          </m:r>
                        </m:sub>
                      </m:sSub>
                      <m:r>
                        <a:rPr lang="en-US" sz="280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→</m:t>
                      </m:r>
                      <m:sSub>
                        <m:sSubPr>
                          <m:ctrlPr>
                            <a:rPr lang="en-US" sz="280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  <m: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𝐶𝑂</m:t>
                          </m:r>
                        </m:e>
                        <m:sub>
                          <m: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sz="28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+2.5</m:t>
                      </m:r>
                      <m:sSub>
                        <m:sSubPr>
                          <m:ctrlP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</m:e>
                        <m:sub>
                          <m: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sz="28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𝑂</m:t>
                      </m:r>
                      <m:r>
                        <a:rPr lang="en-GB" sz="28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+1.5</m:t>
                      </m:r>
                      <m:sSub>
                        <m:sSubPr>
                          <m:ctrlP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𝑁</m:t>
                          </m:r>
                        </m:e>
                        <m:sub>
                          <m: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sz="28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+0.5</m:t>
                      </m:r>
                      <m:sSub>
                        <m:sSubPr>
                          <m:ctrlP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𝑂</m:t>
                          </m:r>
                        </m:e>
                        <m:sub>
                          <m: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US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A1D09387-013F-4522-6DA1-520B1E163B0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28750" y="1193291"/>
                <a:ext cx="7091172" cy="430887"/>
              </a:xfrm>
              <a:prstGeom prst="rect">
                <a:avLst/>
              </a:prstGeom>
              <a:blipFill>
                <a:blip r:embed="rId3"/>
                <a:stretch>
                  <a:fillRect l="-714" b="-1470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464759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83824-1AA4-A7F8-71CC-1383B1BB59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Therefore: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Therefore: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itle 3">
                <a:extLst>
                  <a:ext uri="{FF2B5EF4-FFF2-40B4-BE49-F238E27FC236}">
                    <a16:creationId xmlns:a16="http://schemas.microsoft.com/office/drawing/2014/main" id="{8351164F-DB6F-FE47-934C-40F072CDBC37}"/>
                  </a:ext>
                </a:extLst>
              </p:cNvPr>
              <p:cNvSpPr txBox="1">
                <a:spLocks noGrp="1"/>
              </p:cNvSpPr>
              <p:nvPr>
                <p:ph type="title"/>
              </p:nvPr>
            </p:nvSpPr>
            <p:spPr>
              <a:xfrm>
                <a:off x="358219" y="660081"/>
                <a:ext cx="10211642" cy="73565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1" i="1" smtClean="0">
                          <a:latin typeface="Cambria Math" panose="02040503050406030204" pitchFamily="18" charset="0"/>
                        </a:rPr>
                        <m:t>𝑭</m:t>
                      </m:r>
                      <m:r>
                        <a:rPr lang="en-GB" sz="2000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1" i="1" smtClean="0">
                              <a:latin typeface="Cambria Math" panose="02040503050406030204" pitchFamily="18" charset="0"/>
                            </a:rPr>
                            <m:t>𝟏𝟎𝟎</m:t>
                          </m:r>
                        </m:num>
                        <m:den>
                          <m:r>
                            <a:rPr lang="en-GB" sz="2000" b="1" i="1" smtClean="0">
                              <a:latin typeface="Cambria Math" panose="02040503050406030204" pitchFamily="18" charset="0"/>
                            </a:rPr>
                            <m:t>𝑴𝑾</m:t>
                          </m:r>
                        </m:den>
                      </m:f>
                      <m:d>
                        <m:dPr>
                          <m:begChr m:val="["/>
                          <m:endChr m:val="]"/>
                          <m:ctrlPr>
                            <a:rPr lang="en-GB" sz="2000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1" i="1" smtClean="0">
                              <a:latin typeface="Cambria Math" panose="02040503050406030204" pitchFamily="18" charset="0"/>
                            </a:rPr>
                            <m:t>𝒏</m:t>
                          </m:r>
                          <m:d>
                            <m:dPr>
                              <m:ctrlP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  <m:t>𝑶</m:t>
                              </m:r>
                            </m:e>
                          </m:d>
                          <m:r>
                            <a:rPr lang="en-GB" sz="2000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sz="2000" b="1" i="1" smtClean="0">
                              <a:latin typeface="Cambria Math" panose="02040503050406030204" pitchFamily="18" charset="0"/>
                            </a:rPr>
                            <m:t>𝒏</m:t>
                          </m:r>
                          <m:d>
                            <m:dPr>
                              <m:ctrlP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  <m:t>𝑵</m:t>
                              </m:r>
                            </m:e>
                          </m:d>
                          <m:r>
                            <a:rPr lang="en-GB" sz="2000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sz="2000" b="1" i="1" smtClean="0">
                              <a:latin typeface="Cambria Math" panose="02040503050406030204" pitchFamily="18" charset="0"/>
                            </a:rPr>
                            <m:t>𝒏</m:t>
                          </m:r>
                          <m:d>
                            <m:dPr>
                              <m:ctrlP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  <m:t>𝑭</m:t>
                              </m:r>
                            </m:e>
                          </m:d>
                          <m:r>
                            <a:rPr lang="en-GB" sz="2000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  <m:t>𝒏</m:t>
                              </m:r>
                              <m:d>
                                <m:dPr>
                                  <m:ctrlPr>
                                    <a:rPr lang="en-GB" sz="2000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000" b="1" i="1" smtClean="0">
                                      <a:latin typeface="Cambria Math" panose="02040503050406030204" pitchFamily="18" charset="0"/>
                                    </a:rPr>
                                    <m:t>𝑯</m:t>
                                  </m:r>
                                </m:e>
                              </m:d>
                              <m: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  <m:t>𝒏</m:t>
                              </m:r>
                              <m:d>
                                <m:dPr>
                                  <m:ctrlPr>
                                    <a:rPr lang="en-GB" sz="2000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000" b="1" i="1" smtClean="0">
                                      <a:latin typeface="Cambria Math" panose="02040503050406030204" pitchFamily="18" charset="0"/>
                                    </a:rPr>
                                    <m:t>𝑯𝑭</m:t>
                                  </m:r>
                                </m:e>
                              </m:d>
                            </m:num>
                            <m:den>
                              <m: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  <m: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  <m:t>𝒏</m:t>
                              </m:r>
                              <m:d>
                                <m:dPr>
                                  <m:ctrlPr>
                                    <a:rPr lang="en-GB" sz="2000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000" b="1" i="1" smtClean="0">
                                      <a:latin typeface="Cambria Math" panose="02040503050406030204" pitchFamily="18" charset="0"/>
                                    </a:rPr>
                                    <m:t>𝑶</m:t>
                                  </m:r>
                                </m:e>
                              </m:d>
                            </m:den>
                          </m:f>
                          <m:r>
                            <a:rPr lang="en-GB" sz="2000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f>
                            <m:fPr>
                              <m:ctrlP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  <m:t>𝑨</m:t>
                              </m:r>
                            </m:num>
                            <m:den>
                              <m: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  <m:t>𝟑</m:t>
                              </m:r>
                            </m:den>
                          </m:f>
                          <m:r>
                            <a:rPr lang="en-GB" sz="2000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  <m:t>𝒏</m:t>
                              </m:r>
                              <m:d>
                                <m:dPr>
                                  <m:ctrlPr>
                                    <a:rPr lang="en-GB" sz="2000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type m:val="skw"/>
                                      <m:ctrlPr>
                                        <a:rPr lang="en-GB" sz="2000" b="1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sz="2000" b="1" i="1" smtClean="0">
                                          <a:latin typeface="Cambria Math" panose="02040503050406030204" pitchFamily="18" charset="0"/>
                                        </a:rPr>
                                        <m:t>𝑩</m:t>
                                      </m:r>
                                    </m:num>
                                    <m:den>
                                      <m:r>
                                        <a:rPr lang="en-GB" sz="2000" b="1" i="1" smtClean="0">
                                          <a:latin typeface="Cambria Math" panose="02040503050406030204" pitchFamily="18" charset="0"/>
                                        </a:rPr>
                                        <m:t>𝑭</m:t>
                                      </m:r>
                                    </m:den>
                                  </m:f>
                                </m:e>
                              </m:d>
                            </m:num>
                            <m:den>
                              <m: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  <m:t>𝟕𝟓</m:t>
                              </m:r>
                            </m:den>
                          </m:f>
                          <m:r>
                            <a:rPr lang="en-GB" sz="2000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  <m:t>𝒏</m:t>
                              </m:r>
                              <m:d>
                                <m:dPr>
                                  <m:ctrlPr>
                                    <a:rPr lang="en-GB" sz="2000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000" b="1" i="1" smtClean="0">
                                      <a:latin typeface="Cambria Math" panose="02040503050406030204" pitchFamily="18" charset="0"/>
                                    </a:rPr>
                                    <m:t>𝑪</m:t>
                                  </m:r>
                                </m:e>
                              </m:d>
                            </m:num>
                            <m:den>
                              <m: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  <m: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  <m:t>𝟓</m:t>
                              </m:r>
                            </m:den>
                          </m:f>
                          <m:r>
                            <a:rPr lang="en-GB" sz="2000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  <m:t>𝒏</m:t>
                              </m:r>
                              <m:d>
                                <m:dPr>
                                  <m:ctrlPr>
                                    <a:rPr lang="en-GB" sz="2000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000" b="1" i="1" smtClean="0">
                                      <a:latin typeface="Cambria Math" panose="02040503050406030204" pitchFamily="18" charset="0"/>
                                    </a:rPr>
                                    <m:t>𝑫</m:t>
                                  </m:r>
                                </m:e>
                              </m:d>
                            </m:num>
                            <m:den>
                              <m: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  <m:t>𝟒</m:t>
                              </m:r>
                            </m:den>
                          </m:f>
                          <m:r>
                            <a:rPr lang="en-GB" sz="2000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  <m:t>𝒏</m:t>
                              </m:r>
                              <m: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  <m:t>𝑬</m:t>
                              </m:r>
                              <m: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num>
                            <m:den>
                              <m: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  <m:t>𝟓</m:t>
                              </m:r>
                            </m:den>
                          </m:f>
                        </m:e>
                      </m:d>
                      <m:r>
                        <a:rPr lang="en-GB" sz="2000" b="1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sz="2000" b="1" i="1" smtClean="0">
                          <a:latin typeface="Cambria Math" panose="02040503050406030204" pitchFamily="18" charset="0"/>
                        </a:rPr>
                        <m:t>𝑮</m:t>
                      </m:r>
                    </m:oMath>
                  </m:oMathPara>
                </a14:m>
                <a:endParaRPr lang="en-US" sz="2000" b="1" dirty="0"/>
              </a:p>
            </p:txBody>
          </p:sp>
        </mc:Choice>
        <mc:Fallback>
          <p:sp>
            <p:nvSpPr>
              <p:cNvPr id="4" name="Title 3">
                <a:extLst>
                  <a:ext uri="{FF2B5EF4-FFF2-40B4-BE49-F238E27FC236}">
                    <a16:creationId xmlns:a16="http://schemas.microsoft.com/office/drawing/2014/main" id="{8351164F-DB6F-FE47-934C-40F072CDBC37}"/>
                  </a:ext>
                </a:extLst>
              </p:cNvPr>
              <p:cNvSpPr txBox="1"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358219" y="660081"/>
                <a:ext cx="10211642" cy="735651"/>
              </a:xfrm>
              <a:prstGeom prst="rect">
                <a:avLst/>
              </a:prstGeom>
              <a:blipFill>
                <a:blip r:embed="rId2"/>
                <a:stretch>
                  <a:fillRect l="-124" t="-94915" b="-8135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" name="Title 3">
                <a:extLst>
                  <a:ext uri="{FF2B5EF4-FFF2-40B4-BE49-F238E27FC236}">
                    <a16:creationId xmlns:a16="http://schemas.microsoft.com/office/drawing/2014/main" id="{42FBD3A9-CAFC-BCD7-856D-30174F26A53C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91053" y="2848852"/>
                <a:ext cx="7545592" cy="533479"/>
              </a:xfrm>
              <a:prstGeom prst="rect">
                <a:avLst/>
              </a:prstGeom>
              <a:noFill/>
            </p:spPr>
            <p:txBody>
              <a:bodyPr vert="horz" wrap="none" lIns="0" tIns="0" rIns="0" bIns="0" rtlCol="0" anchor="ctr">
                <a:spAutoFit/>
              </a:bodyPr>
              <a:lstStyle>
                <a:lvl1pPr algn="l" defTabSz="914400" rtl="0" eaLnBrk="1" latinLnBrk="0" hangingPunct="1">
                  <a:lnSpc>
                    <a:spcPct val="90000"/>
                  </a:lnSpc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 smtClean="0">
                          <a:latin typeface="Cambria Math" panose="02040503050406030204" pitchFamily="18" charset="0"/>
                        </a:rPr>
                        <m:t>𝐹</m:t>
                      </m:r>
                      <m:r>
                        <a:rPr lang="en-GB" sz="200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i="1" smtClean="0">
                              <a:latin typeface="Cambria Math" panose="02040503050406030204" pitchFamily="18" charset="0"/>
                            </a:rPr>
                            <m:t>100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227</m:t>
                          </m:r>
                        </m:den>
                      </m:f>
                      <m:d>
                        <m:dPr>
                          <m:begChr m:val="["/>
                          <m:endChr m:val="]"/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9</m:t>
                          </m:r>
                          <m:r>
                            <a:rPr lang="en-GB" sz="200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  <m:r>
                            <a:rPr lang="en-GB" sz="200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  <m:r>
                            <a:rPr lang="en-GB" sz="200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sz="200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5−0</m:t>
                              </m:r>
                            </m:num>
                            <m:den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×</m:t>
                              </m:r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9</m:t>
                              </m:r>
                            </m:den>
                          </m:f>
                          <m:r>
                            <a:rPr lang="en-GB" sz="200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f>
                            <m:fPr>
                              <m:ctrlPr>
                                <a:rPr lang="en-GB" sz="200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num>
                            <m:den>
                              <m:r>
                                <a:rPr lang="en-GB" sz="200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den>
                          </m:f>
                          <m:r>
                            <a:rPr lang="en-GB" sz="200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sz="200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0.5</m:t>
                              </m:r>
                            </m:num>
                            <m:den>
                              <m:r>
                                <a:rPr lang="en-GB" sz="2000" i="1" smtClean="0">
                                  <a:latin typeface="Cambria Math" panose="02040503050406030204" pitchFamily="18" charset="0"/>
                                </a:rPr>
                                <m:t>1.75</m:t>
                              </m:r>
                            </m:den>
                          </m:f>
                          <m:r>
                            <a:rPr lang="en-GB" sz="200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sz="200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num>
                            <m:den>
                              <m:r>
                                <a:rPr lang="en-GB" sz="2000" i="1" smtClean="0">
                                  <a:latin typeface="Cambria Math" panose="02040503050406030204" pitchFamily="18" charset="0"/>
                                </a:rPr>
                                <m:t>2.5</m:t>
                              </m:r>
                            </m:den>
                          </m:f>
                          <m:r>
                            <a:rPr lang="en-GB" sz="200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sz="200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num>
                            <m:den>
                              <m:r>
                                <a:rPr lang="en-GB" sz="2000" i="1" smtClean="0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</m:den>
                          </m:f>
                          <m:r>
                            <a:rPr lang="en-GB" sz="200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sz="200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en-GB" sz="2000" i="1" smtClean="0">
                                  <a:latin typeface="Cambria Math" panose="02040503050406030204" pitchFamily="18" charset="0"/>
                                </a:rPr>
                                <m:t>5</m:t>
                              </m:r>
                            </m:den>
                          </m:f>
                        </m:e>
                      </m:d>
                      <m:r>
                        <a:rPr lang="en-GB" sz="2000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0.4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4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597</m:t>
                      </m:r>
                    </m:oMath>
                  </m:oMathPara>
                </a14:m>
                <a:endParaRPr lang="en-GB" sz="2000" b="0" dirty="0"/>
              </a:p>
            </p:txBody>
          </p:sp>
        </mc:Choice>
        <mc:Fallback>
          <p:sp>
            <p:nvSpPr>
              <p:cNvPr id="5" name="Title 3">
                <a:extLst>
                  <a:ext uri="{FF2B5EF4-FFF2-40B4-BE49-F238E27FC236}">
                    <a16:creationId xmlns:a16="http://schemas.microsoft.com/office/drawing/2014/main" id="{42FBD3A9-CAFC-BCD7-856D-30174F26A53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1053" y="2848852"/>
                <a:ext cx="7545592" cy="533479"/>
              </a:xfrm>
              <a:prstGeom prst="rect">
                <a:avLst/>
              </a:prstGeom>
              <a:blipFill>
                <a:blip r:embed="rId3"/>
                <a:stretch>
                  <a:fillRect l="-336" t="-9302" r="-336" b="-1860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C573F164-E114-DC55-5497-492CD836C0AD}"/>
                  </a:ext>
                </a:extLst>
              </p:cNvPr>
              <p:cNvSpPr txBox="1"/>
              <p:nvPr/>
            </p:nvSpPr>
            <p:spPr>
              <a:xfrm>
                <a:off x="691053" y="4636523"/>
                <a:ext cx="11032700" cy="52988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US" sz="24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𝐷</m:t>
                        </m:r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′</m:t>
                        </m:r>
                      </m:sup>
                    </m:sSup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𝑛𝑖𝑡𝑟𝑜𝑔𝑙𝑦𝑐𝑒𝑟𝑖𝑛𝑒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𝐹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−0.26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0.55</m:t>
                        </m:r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4.597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−0.26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0.55</m:t>
                        </m:r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7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88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𝑘𝑚</m:t>
                    </m:r>
                    <m:sSup>
                      <m:sSup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−1</m:t>
                        </m:r>
                      </m:sup>
                    </m:sSup>
                  </m:oMath>
                </a14:m>
                <a:r>
                  <a:rPr lang="en-US" sz="2400" dirty="0"/>
                  <a:t>   (literature =7.82 kms</a:t>
                </a:r>
                <a:r>
                  <a:rPr lang="en-US" sz="2400" baseline="30000" dirty="0"/>
                  <a:t>-1</a:t>
                </a:r>
                <a:r>
                  <a:rPr lang="en-US" sz="2400" dirty="0"/>
                  <a:t> = 101%)</a:t>
                </a: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C573F164-E114-DC55-5497-492CD836C0A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1053" y="4636523"/>
                <a:ext cx="11032700" cy="529889"/>
              </a:xfrm>
              <a:prstGeom prst="rect">
                <a:avLst/>
              </a:prstGeom>
              <a:blipFill>
                <a:blip r:embed="rId4"/>
                <a:stretch>
                  <a:fillRect l="-920" t="-2326" r="-690" b="-1627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 descr="A chemical formula with letters and numbers&#10;&#10;Description automatically generated">
            <a:extLst>
              <a:ext uri="{FF2B5EF4-FFF2-40B4-BE49-F238E27FC236}">
                <a16:creationId xmlns:a16="http://schemas.microsoft.com/office/drawing/2014/main" id="{C471DA71-F85A-3321-33FA-6C8EBC2C868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61450" y="1691211"/>
            <a:ext cx="2298700" cy="270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9303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0511D49D-7AA4-067E-5E9D-7E2BB2906A3A}"/>
              </a:ext>
            </a:extLst>
          </p:cNvPr>
          <p:cNvSpPr txBox="1">
            <a:spLocks/>
          </p:cNvSpPr>
          <p:nvPr/>
        </p:nvSpPr>
        <p:spPr>
          <a:xfrm>
            <a:off x="4754385" y="369871"/>
            <a:ext cx="4437822" cy="88342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400" dirty="0"/>
              <a:t>Example - TNT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E396A84-55F5-3DD1-A8D3-20E0936656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703" y="1886964"/>
            <a:ext cx="11481847" cy="3575934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MW = 227</a:t>
            </a:r>
          </a:p>
          <a:p>
            <a:r>
              <a:rPr lang="en-US" dirty="0"/>
              <a:t>G = 0 </a:t>
            </a:r>
          </a:p>
          <a:p>
            <a:r>
              <a:rPr lang="en-US" dirty="0"/>
              <a:t>A = 1</a:t>
            </a:r>
          </a:p>
          <a:p>
            <a:r>
              <a:rPr lang="en-US" dirty="0"/>
              <a:t>n(O) = 6, n(N) = 3, n (H) = 5, n(F) = 0</a:t>
            </a:r>
          </a:p>
          <a:p>
            <a:r>
              <a:rPr lang="en-US" dirty="0"/>
              <a:t>n(HF) = 0</a:t>
            </a:r>
          </a:p>
          <a:p>
            <a:r>
              <a:rPr lang="en-US" dirty="0"/>
              <a:t>n(B/F) = 0</a:t>
            </a:r>
          </a:p>
          <a:p>
            <a:r>
              <a:rPr lang="en-US" dirty="0"/>
              <a:t>n(C) = 0 (no oxygen atoms doubly bonded directly to carbon)</a:t>
            </a:r>
          </a:p>
          <a:p>
            <a:r>
              <a:rPr lang="en-US" dirty="0"/>
              <a:t>n(D) = 0 </a:t>
            </a:r>
          </a:p>
          <a:p>
            <a:r>
              <a:rPr lang="en-US" dirty="0"/>
              <a:t>n(E) = 0</a:t>
            </a:r>
          </a:p>
          <a:p>
            <a:endParaRPr lang="en-US" dirty="0"/>
          </a:p>
          <a:p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A1D09387-013F-4522-6DA1-520B1E163B08}"/>
                  </a:ext>
                </a:extLst>
              </p:cNvPr>
              <p:cNvSpPr txBox="1"/>
              <p:nvPr/>
            </p:nvSpPr>
            <p:spPr>
              <a:xfrm>
                <a:off x="1428750" y="1193291"/>
                <a:ext cx="7066229" cy="43088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80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7</m:t>
                          </m:r>
                        </m:sub>
                      </m:sSub>
                      <m:sSub>
                        <m:sSubPr>
                          <m:ctrlPr>
                            <a:rPr lang="en-US" sz="280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𝐻</m:t>
                          </m:r>
                        </m:e>
                        <m:sub>
                          <m: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5</m:t>
                          </m:r>
                        </m:sub>
                      </m:sSub>
                      <m:sSub>
                        <m:sSubPr>
                          <m:ctrlPr>
                            <a:rPr lang="en-US" sz="280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𝑁</m:t>
                          </m:r>
                        </m:e>
                        <m:sub>
                          <m: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sSub>
                        <m:sSubPr>
                          <m:ctrlPr>
                            <a:rPr lang="en-US" sz="280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𝑂</m:t>
                          </m:r>
                        </m:e>
                        <m:sub>
                          <m: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6</m:t>
                          </m:r>
                        </m:sub>
                      </m:sSub>
                      <m:r>
                        <a:rPr lang="en-US" sz="280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→</m:t>
                      </m:r>
                      <m:r>
                        <a:rPr lang="en-GB" sz="28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3.5</m:t>
                      </m:r>
                      <m:r>
                        <a:rPr lang="en-GB" sz="28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𝐶𝑂</m:t>
                      </m:r>
                      <m:r>
                        <a:rPr lang="en-GB" sz="28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+3.5</m:t>
                      </m:r>
                      <m:r>
                        <a:rPr lang="en-GB" sz="28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𝐶</m:t>
                      </m:r>
                      <m:r>
                        <a:rPr lang="en-GB" sz="28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+2.5</m:t>
                      </m:r>
                      <m:sSub>
                        <m:sSubPr>
                          <m:ctrlP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</m:e>
                        <m:sub>
                          <m: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sz="28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𝑂</m:t>
                      </m:r>
                      <m:r>
                        <a:rPr lang="en-GB" sz="2800" b="0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+1.5</m:t>
                      </m:r>
                      <m:sSub>
                        <m:sSubPr>
                          <m:ctrlP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𝑁</m:t>
                          </m:r>
                        </m:e>
                        <m:sub>
                          <m:r>
                            <a:rPr lang="en-GB" sz="2800" b="0" i="1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US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A1D09387-013F-4522-6DA1-520B1E163B0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28750" y="1193291"/>
                <a:ext cx="7066229" cy="430887"/>
              </a:xfrm>
              <a:prstGeom prst="rect">
                <a:avLst/>
              </a:prstGeom>
              <a:blipFill>
                <a:blip r:embed="rId2"/>
                <a:stretch>
                  <a:fillRect l="-717" b="-1470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 descr="A molecule of a chemical structure&#10;&#10;Description automatically generated">
            <a:extLst>
              <a:ext uri="{FF2B5EF4-FFF2-40B4-BE49-F238E27FC236}">
                <a16:creationId xmlns:a16="http://schemas.microsoft.com/office/drawing/2014/main" id="{9BACB855-EF01-71F2-30D4-DA7316FC2C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4997" y="1193291"/>
            <a:ext cx="3022600" cy="2638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961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CDAB2F-3B3E-4131-771C-B8F6449193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34BE8F-A8EC-4264-0526-999693B15A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Therefore: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Therefore: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itle 3">
                <a:extLst>
                  <a:ext uri="{FF2B5EF4-FFF2-40B4-BE49-F238E27FC236}">
                    <a16:creationId xmlns:a16="http://schemas.microsoft.com/office/drawing/2014/main" id="{47AC2248-9C36-6DAC-DD3F-D1A9F3E15D37}"/>
                  </a:ext>
                </a:extLst>
              </p:cNvPr>
              <p:cNvSpPr txBox="1">
                <a:spLocks noGrp="1"/>
              </p:cNvSpPr>
              <p:nvPr>
                <p:ph type="title"/>
              </p:nvPr>
            </p:nvSpPr>
            <p:spPr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𝐹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100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𝑀𝑊</m:t>
                          </m:r>
                        </m:den>
                      </m:f>
                      <m:d>
                        <m:dPr>
                          <m:begChr m:val="["/>
                          <m:endChr m:val="]"/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  <m:d>
                            <m:d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𝑂</m:t>
                              </m:r>
                            </m:e>
                          </m:d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  <m:d>
                            <m:d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𝑁</m:t>
                              </m:r>
                            </m:e>
                          </m:d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  <m:d>
                            <m:d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𝐹</m:t>
                              </m:r>
                            </m:e>
                          </m:d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  <m:d>
                                <m:dPr>
                                  <m:ctrlP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𝐻</m:t>
                                  </m:r>
                                </m:e>
                              </m:d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  <m:d>
                                <m:dPr>
                                  <m:ctrlP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𝐻𝐹</m:t>
                                  </m:r>
                                </m:e>
                              </m:d>
                            </m:num>
                            <m:den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  <m:d>
                                <m:dPr>
                                  <m:ctrlP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𝑂</m:t>
                                  </m:r>
                                </m:e>
                              </m:d>
                            </m:den>
                          </m:f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f>
                            <m:f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num>
                            <m:den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den>
                          </m:f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  <m:d>
                                <m:dPr>
                                  <m:ctrlP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type m:val="skw"/>
                                      <m:ctrlPr>
                                        <a:rPr lang="en-GB" sz="2000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sz="2000" b="0" i="1" smtClean="0">
                                          <a:latin typeface="Cambria Math" panose="02040503050406030204" pitchFamily="18" charset="0"/>
                                        </a:rPr>
                                        <m:t>𝐵</m:t>
                                      </m:r>
                                    </m:num>
                                    <m:den>
                                      <m:r>
                                        <a:rPr lang="en-GB" sz="2000" b="0" i="1" smtClean="0">
                                          <a:latin typeface="Cambria Math" panose="02040503050406030204" pitchFamily="18" charset="0"/>
                                        </a:rPr>
                                        <m:t>𝐹</m:t>
                                      </m:r>
                                    </m:den>
                                  </m:f>
                                </m:e>
                              </m:d>
                            </m:num>
                            <m:den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1.75</m:t>
                              </m:r>
                            </m:den>
                          </m:f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  <m:d>
                                <m:dPr>
                                  <m:ctrlP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e>
                              </m:d>
                            </m:num>
                            <m:den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2.5</m:t>
                              </m:r>
                            </m:den>
                          </m:f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  <m:d>
                                <m:dPr>
                                  <m:ctrlP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𝐷</m:t>
                                  </m:r>
                                </m:e>
                              </m:d>
                            </m:num>
                            <m:den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</m:den>
                          </m:f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num>
                            <m:den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5</m:t>
                              </m:r>
                            </m:den>
                          </m:f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𝐺</m:t>
                      </m:r>
                    </m:oMath>
                  </m:oMathPara>
                </a14:m>
                <a:endParaRPr lang="en-US" sz="2000" dirty="0"/>
              </a:p>
            </p:txBody>
          </p:sp>
        </mc:Choice>
        <mc:Fallback xmlns="">
          <p:sp>
            <p:nvSpPr>
              <p:cNvPr id="4" name="Title 3">
                <a:extLst>
                  <a:ext uri="{FF2B5EF4-FFF2-40B4-BE49-F238E27FC236}">
                    <a16:creationId xmlns:a16="http://schemas.microsoft.com/office/drawing/2014/main" id="{8351164F-DB6F-FE47-934C-40F072CDBC37}"/>
                  </a:ext>
                </a:extLst>
              </p:cNvPr>
              <p:cNvSpPr txBox="1"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prstGeom prst="rect">
                <a:avLst/>
              </a:prstGeom>
              <a:blipFill>
                <a:blip r:embed="rId2"/>
                <a:stretch>
                  <a:fillRect t="-31429" b="-2381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" name="Title 3">
                <a:extLst>
                  <a:ext uri="{FF2B5EF4-FFF2-40B4-BE49-F238E27FC236}">
                    <a16:creationId xmlns:a16="http://schemas.microsoft.com/office/drawing/2014/main" id="{2E7E5E22-9081-AECA-1822-5502C3086677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91053" y="2848852"/>
                <a:ext cx="7207358" cy="533479"/>
              </a:xfrm>
              <a:prstGeom prst="rect">
                <a:avLst/>
              </a:prstGeom>
              <a:noFill/>
            </p:spPr>
            <p:txBody>
              <a:bodyPr vert="horz" wrap="none" lIns="0" tIns="0" rIns="0" bIns="0" rtlCol="0" anchor="ctr">
                <a:spAutoFit/>
              </a:bodyPr>
              <a:lstStyle>
                <a:lvl1pPr algn="l" defTabSz="914400" rtl="0" eaLnBrk="1" latinLnBrk="0" hangingPunct="1">
                  <a:lnSpc>
                    <a:spcPct val="90000"/>
                  </a:lnSpc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 smtClean="0">
                          <a:latin typeface="Cambria Math" panose="02040503050406030204" pitchFamily="18" charset="0"/>
                        </a:rPr>
                        <m:t>𝐹</m:t>
                      </m:r>
                      <m:r>
                        <a:rPr lang="en-GB" sz="200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i="1" smtClean="0">
                              <a:latin typeface="Cambria Math" panose="02040503050406030204" pitchFamily="18" charset="0"/>
                            </a:rPr>
                            <m:t>100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227</m:t>
                          </m:r>
                        </m:den>
                      </m:f>
                      <m:d>
                        <m:dPr>
                          <m:begChr m:val="["/>
                          <m:endChr m:val="]"/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6</m:t>
                          </m:r>
                          <m:r>
                            <a:rPr lang="en-GB" sz="200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  <m:r>
                            <a:rPr lang="en-GB" sz="200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  <m:r>
                            <a:rPr lang="en-GB" sz="200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sz="200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5</m:t>
                              </m:r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−0</m:t>
                              </m:r>
                            </m:num>
                            <m:den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×6</m:t>
                              </m:r>
                            </m:den>
                          </m:f>
                          <m:r>
                            <a:rPr lang="en-GB" sz="200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f>
                            <m:fPr>
                              <m:ctrlPr>
                                <a:rPr lang="en-GB" sz="200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sz="200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den>
                          </m:f>
                          <m:r>
                            <a:rPr lang="en-GB" sz="200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sz="200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num>
                            <m:den>
                              <m:r>
                                <a:rPr lang="en-GB" sz="2000" i="1" smtClean="0">
                                  <a:latin typeface="Cambria Math" panose="02040503050406030204" pitchFamily="18" charset="0"/>
                                </a:rPr>
                                <m:t>1.75</m:t>
                              </m:r>
                            </m:den>
                          </m:f>
                          <m:r>
                            <a:rPr lang="en-GB" sz="200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sz="200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num>
                            <m:den>
                              <m:r>
                                <a:rPr lang="en-GB" sz="2000" i="1" smtClean="0">
                                  <a:latin typeface="Cambria Math" panose="02040503050406030204" pitchFamily="18" charset="0"/>
                                </a:rPr>
                                <m:t>2.5</m:t>
                              </m:r>
                            </m:den>
                          </m:f>
                          <m:r>
                            <a:rPr lang="en-GB" sz="200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sz="200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num>
                            <m:den>
                              <m:r>
                                <a:rPr lang="en-GB" sz="2000" i="1" smtClean="0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</m:den>
                          </m:f>
                          <m:r>
                            <a:rPr lang="en-GB" sz="200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sz="200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num>
                            <m:den>
                              <m:r>
                                <a:rPr lang="en-GB" sz="2000" i="1" smtClean="0">
                                  <a:latin typeface="Cambria Math" panose="02040503050406030204" pitchFamily="18" charset="0"/>
                                </a:rPr>
                                <m:t>5</m:t>
                              </m:r>
                            </m:den>
                          </m:f>
                        </m:e>
                      </m:d>
                      <m:r>
                        <a:rPr lang="en-GB" sz="2000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0=3.93</m:t>
                      </m:r>
                    </m:oMath>
                  </m:oMathPara>
                </a14:m>
                <a:endParaRPr lang="en-GB" sz="2000" b="0" dirty="0"/>
              </a:p>
            </p:txBody>
          </p:sp>
        </mc:Choice>
        <mc:Fallback>
          <p:sp>
            <p:nvSpPr>
              <p:cNvPr id="5" name="Title 3">
                <a:extLst>
                  <a:ext uri="{FF2B5EF4-FFF2-40B4-BE49-F238E27FC236}">
                    <a16:creationId xmlns:a16="http://schemas.microsoft.com/office/drawing/2014/main" id="{2E7E5E22-9081-AECA-1822-5502C308667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1053" y="2848852"/>
                <a:ext cx="7207358" cy="533479"/>
              </a:xfrm>
              <a:prstGeom prst="rect">
                <a:avLst/>
              </a:prstGeom>
              <a:blipFill>
                <a:blip r:embed="rId3"/>
                <a:stretch>
                  <a:fillRect l="-351" t="-9302" r="-176" b="-1860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CA161C95-323C-E9E5-B8AC-68EC9AF10777}"/>
                  </a:ext>
                </a:extLst>
              </p:cNvPr>
              <p:cNvSpPr txBox="1"/>
              <p:nvPr/>
            </p:nvSpPr>
            <p:spPr>
              <a:xfrm>
                <a:off x="691053" y="4636523"/>
                <a:ext cx="9250161" cy="524824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en-US" sz="24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𝐷</m:t>
                        </m:r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′</m:t>
                        </m:r>
                      </m:sup>
                    </m:sSup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𝑇𝑁𝑇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𝐹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−0.26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0.55</m:t>
                        </m:r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3.93−0.26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0.55</m:t>
                        </m:r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=6.67 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𝑘𝑚</m:t>
                    </m:r>
                    <m:sSup>
                      <m:sSup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−1</m:t>
                        </m:r>
                      </m:sup>
                    </m:sSup>
                  </m:oMath>
                </a14:m>
                <a:r>
                  <a:rPr lang="en-US" sz="2400" dirty="0"/>
                  <a:t>   (literature =6.97 kms</a:t>
                </a:r>
                <a:r>
                  <a:rPr lang="en-US" sz="2400" baseline="30000" dirty="0"/>
                  <a:t>-1</a:t>
                </a:r>
                <a:r>
                  <a:rPr lang="en-US" sz="2400" dirty="0"/>
                  <a:t> = 96%)</a:t>
                </a: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CA161C95-323C-E9E5-B8AC-68EC9AF1077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1053" y="4636523"/>
                <a:ext cx="9250161" cy="524824"/>
              </a:xfrm>
              <a:prstGeom prst="rect">
                <a:avLst/>
              </a:prstGeom>
              <a:blipFill>
                <a:blip r:embed="rId4"/>
                <a:stretch>
                  <a:fillRect l="-1097" t="-2381" r="-1783" b="-1904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 descr="A molecule of a chemical structure&#10;&#10;Description automatically generated">
            <a:extLst>
              <a:ext uri="{FF2B5EF4-FFF2-40B4-BE49-F238E27FC236}">
                <a16:creationId xmlns:a16="http://schemas.microsoft.com/office/drawing/2014/main" id="{A1EB4F5C-BAC1-B99A-1814-8742E2CF0B7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78347" y="1690688"/>
            <a:ext cx="3022600" cy="2638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3403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9159B-1719-353C-2C2E-DE18EEC271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Stine Method for Determining D (</a:t>
            </a:r>
            <a:r>
              <a:rPr lang="en-US" i="1" dirty="0"/>
              <a:t>CaHbNcOd</a:t>
            </a:r>
            <a:r>
              <a:rPr lang="en-US" dirty="0"/>
              <a:t>)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ED0B6C6-C434-919C-970A-0A84B1F52A7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77500" lnSpcReduction="20000"/>
              </a:bodyPr>
              <a:lstStyle/>
              <a:p>
                <a14:m>
                  <m:oMath xmlns:m="http://schemas.openxmlformats.org/officeDocument/2006/math">
                    <m:r>
                      <a:rPr lang="en-GB" sz="3600" b="1" i="1" smtClean="0">
                        <a:latin typeface="Cambria Math" panose="02040503050406030204" pitchFamily="18" charset="0"/>
                      </a:rPr>
                      <m:t>𝑫</m:t>
                    </m:r>
                    <m:r>
                      <a:rPr lang="en-GB" sz="3600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36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600" b="1" i="1" smtClean="0">
                            <a:latin typeface="Cambria Math" panose="02040503050406030204" pitchFamily="18" charset="0"/>
                          </a:rPr>
                          <m:t>𝑫</m:t>
                        </m:r>
                      </m:e>
                      <m:sub>
                        <m:r>
                          <a:rPr lang="en-GB" sz="3600" b="1" i="1" smtClean="0">
                            <a:latin typeface="Cambria Math" panose="02040503050406030204" pitchFamily="18" charset="0"/>
                          </a:rPr>
                          <m:t>𝒐</m:t>
                        </m:r>
                      </m:sub>
                    </m:sSub>
                    <m:r>
                      <a:rPr lang="en-GB" sz="3600" b="1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36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𝝆</m:t>
                    </m:r>
                    <m:d>
                      <m:dPr>
                        <m:ctrlPr>
                          <a:rPr lang="en-GB" sz="36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sz="3600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3600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𝜶</m:t>
                            </m:r>
                            <m:r>
                              <a:rPr lang="en-GB" sz="3600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𝒂</m:t>
                            </m:r>
                            <m:r>
                              <a:rPr lang="en-GB" sz="3600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+</m:t>
                            </m:r>
                            <m:r>
                              <a:rPr lang="en-GB" sz="3600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𝜷</m:t>
                            </m:r>
                            <m:r>
                              <a:rPr lang="en-GB" sz="3600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𝒃</m:t>
                            </m:r>
                            <m:r>
                              <a:rPr lang="en-GB" sz="3600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+</m:t>
                            </m:r>
                            <m:r>
                              <a:rPr lang="en-GB" sz="3600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𝜸</m:t>
                            </m:r>
                            <m:r>
                              <a:rPr lang="en-GB" sz="3600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𝒄</m:t>
                            </m:r>
                            <m:r>
                              <a:rPr lang="en-GB" sz="3600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+</m:t>
                            </m:r>
                            <m:r>
                              <a:rPr lang="en-GB" sz="3600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𝜹</m:t>
                            </m:r>
                            <m:r>
                              <a:rPr lang="en-GB" sz="3600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𝒅</m:t>
                            </m:r>
                            <m:r>
                              <a:rPr lang="en-GB" sz="3600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+</m:t>
                            </m:r>
                            <m:r>
                              <a:rPr lang="en-GB" sz="3600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𝒉</m:t>
                            </m:r>
                            <m:r>
                              <a:rPr lang="el-GR" sz="3600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𝜟</m:t>
                            </m:r>
                            <m:sSub>
                              <m:sSubPr>
                                <m:ctrlPr>
                                  <a:rPr lang="el-GR" sz="3600" b="1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3600" b="1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𝑯</m:t>
                                </m:r>
                              </m:e>
                              <m:sub>
                                <m:r>
                                  <a:rPr lang="en-GB" sz="3600" b="1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𝒇</m:t>
                                </m:r>
                              </m:sub>
                            </m:sSub>
                          </m:num>
                          <m:den>
                            <m:r>
                              <a:rPr lang="en-GB" sz="3600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𝑴</m:t>
                            </m:r>
                          </m:den>
                        </m:f>
                      </m:e>
                    </m:d>
                  </m:oMath>
                </a14:m>
                <a:endParaRPr lang="en-US" b="1" dirty="0"/>
              </a:p>
              <a:p>
                <a:r>
                  <a:rPr lang="en-US" dirty="0"/>
                  <a:t>Where:</a:t>
                </a:r>
              </a:p>
              <a:p>
                <a:pPr lvl="1"/>
                <a:r>
                  <a:rPr lang="en-US" dirty="0"/>
                  <a:t>D = VoD in kms-1</a:t>
                </a:r>
              </a:p>
              <a:p>
                <a:pPr lvl="1"/>
                <a:r>
                  <a:rPr lang="en-US" dirty="0"/>
                  <a:t>Do = 3.69 kms-1</a:t>
                </a:r>
              </a:p>
              <a:p>
                <a:pPr lvl="1"/>
                <a:r>
                  <a:rPr lang="en-US" dirty="0"/>
                  <a:t>Alpha = -13.85</a:t>
                </a:r>
              </a:p>
              <a:p>
                <a:pPr lvl="1"/>
                <a:r>
                  <a:rPr lang="en-US" dirty="0"/>
                  <a:t>Beta = 3.95</a:t>
                </a:r>
              </a:p>
              <a:p>
                <a:pPr lvl="1"/>
                <a:r>
                  <a:rPr lang="en-US" dirty="0"/>
                  <a:t>Gamma = 37.74</a:t>
                </a:r>
              </a:p>
              <a:p>
                <a:pPr lvl="1"/>
                <a:r>
                  <a:rPr lang="en-US" dirty="0"/>
                  <a:t>Delta = 68.11</a:t>
                </a:r>
              </a:p>
              <a:p>
                <a:pPr lvl="1"/>
                <a:r>
                  <a:rPr lang="en-US" dirty="0"/>
                  <a:t>h = 0.6917</a:t>
                </a:r>
              </a:p>
              <a:p>
                <a:pPr lvl="1"/>
                <a:r>
                  <a:rPr lang="en-US" dirty="0"/>
                  <a:t>M= molecular weight of one mol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US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∆</m:t>
                    </m:r>
                    <m:sSub>
                      <m:sSubPr>
                        <m:ctrlPr>
                          <a:rPr lang="en-US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𝑓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US" dirty="0"/>
                  <a:t> heat of formation (kcal/mol) of explosive composition</a:t>
                </a:r>
              </a:p>
              <a:p>
                <a:pPr lvl="1"/>
                <a:endParaRPr lang="en-US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ED0B6C6-C434-919C-970A-0A84B1F52A7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994" t="-70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066916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9159B-1719-353C-2C2E-DE18EEC271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84" y="307975"/>
            <a:ext cx="11700431" cy="1325563"/>
          </a:xfrm>
        </p:spPr>
        <p:txBody>
          <a:bodyPr/>
          <a:lstStyle/>
          <a:p>
            <a:r>
              <a:rPr lang="en-US" dirty="0"/>
              <a:t>The Kamlet-Jacobs Method for Determining D (any)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ED0B6C6-C434-919C-970A-0A84B1F52A7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5"/>
                <a:ext cx="4594781" cy="357593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3200" b="0" dirty="0"/>
                  <a:t>Three equations required:</a:t>
                </a:r>
              </a:p>
              <a:p>
                <a:r>
                  <a:rPr lang="en-GB" sz="3200" b="0" dirty="0"/>
                  <a:t> </a:t>
                </a:r>
                <a14:m>
                  <m:oMath xmlns:m="http://schemas.openxmlformats.org/officeDocument/2006/math"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𝐷</m:t>
                    </m:r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𝐴</m:t>
                    </m:r>
                    <m:sSup>
                      <m:sSupPr>
                        <m:ctrlPr>
                          <a:rPr lang="en-GB" sz="32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∅</m:t>
                        </m:r>
                      </m:e>
                      <m:sup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0.5</m:t>
                        </m:r>
                      </m:sup>
                    </m:sSup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(1+</m:t>
                    </m:r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𝐵</m:t>
                    </m:r>
                    <m:sSub>
                      <m:sSubPr>
                        <m:ctrlPr>
                          <a:rPr lang="en-GB" sz="3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𝜌</m:t>
                        </m:r>
                      </m:e>
                      <m:sub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b>
                    </m:sSub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US" sz="3200" dirty="0"/>
                  <a:t>, </a:t>
                </a:r>
              </a:p>
              <a:p>
                <a:r>
                  <a:rPr lang="en-US" sz="32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𝑐𝑗</m:t>
                        </m:r>
                      </m:sub>
                    </m:sSub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𝐾</m:t>
                    </m:r>
                    <m:sSubSup>
                      <m:sSubSupPr>
                        <m:ctrlPr>
                          <a:rPr lang="en-GB" sz="3200" b="0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𝜌</m:t>
                        </m:r>
                      </m:e>
                      <m:sub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b>
                      <m:sup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GB" sz="3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∅</m:t>
                    </m:r>
                  </m:oMath>
                </a14:m>
                <a:r>
                  <a:rPr lang="en-US" sz="3200" dirty="0"/>
                  <a:t>, and </a:t>
                </a:r>
              </a:p>
              <a:p>
                <a14:m>
                  <m:oMath xmlns:m="http://schemas.openxmlformats.org/officeDocument/2006/math">
                    <m:r>
                      <a:rPr lang="en-US" sz="32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∅</m:t>
                    </m:r>
                    <m:r>
                      <a:rPr lang="en-GB" sz="3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sz="3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𝑁</m:t>
                    </m:r>
                    <m:d>
                      <m:dPr>
                        <m:ctrlPr>
                          <a:rPr lang="en-GB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en-GB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𝑀</m:t>
                            </m:r>
                          </m:e>
                          <m:sup>
                            <m:r>
                              <a:rPr lang="en-GB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0.5</m:t>
                            </m:r>
                          </m:sup>
                        </m:sSup>
                      </m:e>
                    </m:d>
                    <m:d>
                      <m:dPr>
                        <m:ctrlPr>
                          <a:rPr lang="en-GB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en-GB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𝑄</m:t>
                            </m:r>
                          </m:e>
                          <m:sup>
                            <m:r>
                              <a:rPr lang="en-GB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0.5</m:t>
                            </m:r>
                          </m:sup>
                        </m:sSup>
                      </m:e>
                    </m:d>
                  </m:oMath>
                </a14:m>
                <a:endParaRPr lang="en-US" sz="3200" dirty="0"/>
              </a:p>
              <a:p>
                <a:endParaRPr lang="en-US" sz="3200" dirty="0"/>
              </a:p>
              <a:p>
                <a:pPr lvl="1"/>
                <a:endParaRPr lang="en-US" sz="28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ED0B6C6-C434-919C-970A-0A84B1F52A7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5"/>
                <a:ext cx="4594781" cy="3575934"/>
              </a:xfrm>
              <a:blipFill>
                <a:blip r:embed="rId2"/>
                <a:stretch>
                  <a:fillRect l="-3306" t="-3534" r="-82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AE0788F7-C5B8-7BF4-750E-A4C8D18B804F}"/>
              </a:ext>
            </a:extLst>
          </p:cNvPr>
          <p:cNvSpPr txBox="1"/>
          <p:nvPr/>
        </p:nvSpPr>
        <p:spPr>
          <a:xfrm>
            <a:off x="6095999" y="1825625"/>
            <a:ext cx="4953215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Where:</a:t>
            </a:r>
          </a:p>
          <a:p>
            <a:pPr lvl="1"/>
            <a:r>
              <a:rPr lang="en-US" dirty="0"/>
              <a:t>D = VoD in mm/us</a:t>
            </a:r>
          </a:p>
          <a:p>
            <a:pPr lvl="1"/>
            <a:r>
              <a:rPr lang="en-US" dirty="0"/>
              <a:t>Pcj = C-J detonation pressure [kbar]</a:t>
            </a:r>
          </a:p>
          <a:p>
            <a:pPr lvl="1"/>
            <a:r>
              <a:rPr lang="en-US" dirty="0"/>
              <a:t>A = 1.01</a:t>
            </a:r>
          </a:p>
          <a:p>
            <a:pPr lvl="1"/>
            <a:r>
              <a:rPr lang="en-US" dirty="0"/>
              <a:t>B = 1.3</a:t>
            </a:r>
          </a:p>
          <a:p>
            <a:pPr lvl="1"/>
            <a:r>
              <a:rPr lang="en-US" dirty="0"/>
              <a:t>K = 15.88</a:t>
            </a:r>
          </a:p>
          <a:p>
            <a:pPr lvl="1"/>
            <a:r>
              <a:rPr lang="en-US" dirty="0"/>
              <a:t>N = Number of moles of gas per g of explosive</a:t>
            </a:r>
          </a:p>
          <a:p>
            <a:pPr lvl="1"/>
            <a:r>
              <a:rPr lang="en-US" dirty="0"/>
              <a:t>Q = heat of explosion in cal/g</a:t>
            </a:r>
          </a:p>
          <a:p>
            <a:pPr lvl="1"/>
            <a:r>
              <a:rPr lang="en-US" dirty="0"/>
              <a:t>M = mass of gas per mol of gas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37548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F0232-A3B9-65EC-BA13-7F6CD46FCD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Keshavarz Method for Determining D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451A423-2ABA-4256-2DC4-624ACEC9D02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50152"/>
                <a:ext cx="11481847" cy="4326880"/>
              </a:xfrm>
            </p:spPr>
            <p:txBody>
              <a:bodyPr>
                <a:normAutofit/>
              </a:bodyPr>
              <a:lstStyle/>
              <a:p>
                <a:r>
                  <a:rPr lang="en-US" dirty="0"/>
                  <a:t>Based solely on calculating the specific impulse of the explosive, where:</a:t>
                </a:r>
              </a:p>
              <a:p>
                <a:pPr lvl="1"/>
                <a:r>
                  <a:rPr lang="en-US" dirty="0"/>
                  <a:t>CaHbNcOd</a:t>
                </a:r>
              </a:p>
              <a:p>
                <a:pPr lvl="1"/>
                <a:r>
                  <a:rPr lang="en-US" dirty="0"/>
                  <a:t>NHx = number of NH or NH2 groups in explosive</a:t>
                </a:r>
              </a:p>
              <a:p>
                <a:pPr lvl="1"/>
                <a:r>
                  <a:rPr lang="en-US" i="1" dirty="0"/>
                  <a:t>Ar</a:t>
                </a:r>
                <a:r>
                  <a:rPr lang="en-US" dirty="0"/>
                  <a:t> = number of aromatic rings in explosive</a:t>
                </a:r>
              </a:p>
              <a:p>
                <a:pPr lvl="1"/>
                <a:r>
                  <a:rPr lang="en-US" i="1" dirty="0"/>
                  <a:t>Do</a:t>
                </a:r>
                <a:r>
                  <a:rPr lang="en-US" dirty="0"/>
                  <a:t> = theoretical maximum density</a:t>
                </a:r>
              </a:p>
              <a:p>
                <a:pPr lvl="1"/>
                <a:r>
                  <a:rPr lang="en-US" i="1" dirty="0" err="1"/>
                  <a:t>Pcj</a:t>
                </a:r>
                <a:r>
                  <a:rPr lang="en-US" dirty="0"/>
                  <a:t>  = detonation pressure (kbar)</a:t>
                </a:r>
              </a:p>
              <a:p>
                <a:pPr marL="0" indent="0">
                  <a:buNone/>
                </a:pPr>
                <a:endParaRPr lang="en-US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0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𝑠𝑝</m:t>
                          </m:r>
                        </m:sub>
                      </m:sSub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=2.4205−0.07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𝑎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−0.0036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𝑏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+0.0237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𝑐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+0.04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𝑑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−1.001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𝑛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𝑁</m:t>
                          </m:r>
                          <m:sSub>
                            <m:sSub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𝐻</m:t>
                              </m:r>
                            </m:e>
                            <m:sub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sub>
                          </m:sSub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+0.1466(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𝑛𝐴𝑟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−1)</m:t>
                      </m:r>
                    </m:oMath>
                  </m:oMathPara>
                </a14:m>
                <a:endParaRPr lang="en-US" dirty="0"/>
              </a:p>
              <a:p>
                <a:pPr marL="0" indent="0">
                  <a:buNone/>
                </a:pPr>
                <a:endParaRPr lang="en-US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1" i="1" smtClean="0">
                          <a:latin typeface="Cambria Math" panose="02040503050406030204" pitchFamily="18" charset="0"/>
                        </a:rPr>
                        <m:t>𝑫</m:t>
                      </m:r>
                      <m:r>
                        <a:rPr lang="en-GB" sz="3200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3200" b="1" i="1" smtClean="0">
                          <a:latin typeface="Cambria Math" panose="02040503050406030204" pitchFamily="18" charset="0"/>
                        </a:rPr>
                        <m:t>𝟏</m:t>
                      </m:r>
                      <m:r>
                        <a:rPr lang="en-GB" sz="3200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sz="3200" b="1" i="1" smtClean="0">
                          <a:latin typeface="Cambria Math" panose="02040503050406030204" pitchFamily="18" charset="0"/>
                        </a:rPr>
                        <m:t>𝟒𝟓𝟑</m:t>
                      </m:r>
                      <m:sSub>
                        <m:sSubPr>
                          <m:ctrlPr>
                            <a:rPr lang="en-GB" sz="3200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1" i="1" smtClean="0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GB" sz="3200" b="1" i="1" smtClean="0">
                              <a:latin typeface="Cambria Math" panose="02040503050406030204" pitchFamily="18" charset="0"/>
                            </a:rPr>
                            <m:t>𝒔𝒑</m:t>
                          </m:r>
                        </m:sub>
                      </m:sSub>
                      <m:sSub>
                        <m:sSubPr>
                          <m:ctrlPr>
                            <a:rPr lang="en-GB" sz="3200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𝝆</m:t>
                          </m:r>
                        </m:e>
                        <m:sub>
                          <m:r>
                            <a:rPr lang="en-GB" sz="3200" b="1" i="1" smtClean="0">
                              <a:latin typeface="Cambria Math" panose="02040503050406030204" pitchFamily="18" charset="0"/>
                            </a:rPr>
                            <m:t>𝒐</m:t>
                          </m:r>
                        </m:sub>
                      </m:sSub>
                      <m:r>
                        <a:rPr lang="en-GB" sz="3200" b="1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3200" b="1" i="1" smtClean="0">
                          <a:latin typeface="Cambria Math" panose="02040503050406030204" pitchFamily="18" charset="0"/>
                        </a:rPr>
                        <m:t>𝟏</m:t>
                      </m:r>
                      <m:r>
                        <a:rPr lang="en-GB" sz="3200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sz="3200" b="1" i="1" smtClean="0">
                          <a:latin typeface="Cambria Math" panose="02040503050406030204" pitchFamily="18" charset="0"/>
                        </a:rPr>
                        <m:t>𝟗𝟖</m:t>
                      </m:r>
                      <m:r>
                        <a:rPr lang="en-GB" sz="3200" b="1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3200" b="1" i="1" smtClean="0">
                          <a:latin typeface="Cambria Math" panose="02040503050406030204" pitchFamily="18" charset="0"/>
                        </a:rPr>
                        <m:t>𝒂𝒏𝒅</m:t>
                      </m:r>
                      <m:r>
                        <a:rPr lang="en-GB" sz="3200" b="1" i="1" smtClean="0">
                          <a:latin typeface="Cambria Math" panose="02040503050406030204" pitchFamily="18" charset="0"/>
                        </a:rPr>
                        <m:t> </m:t>
                      </m:r>
                      <m:sSub>
                        <m:sSubPr>
                          <m:ctrlPr>
                            <a:rPr lang="en-GB" sz="3200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1" i="1" smtClean="0">
                              <a:latin typeface="Cambria Math" panose="02040503050406030204" pitchFamily="18" charset="0"/>
                            </a:rPr>
                            <m:t>𝒑</m:t>
                          </m:r>
                        </m:e>
                        <m:sub>
                          <m:r>
                            <a:rPr lang="en-GB" sz="3200" b="1" i="1" smtClean="0">
                              <a:latin typeface="Cambria Math" panose="02040503050406030204" pitchFamily="18" charset="0"/>
                            </a:rPr>
                            <m:t>𝒄𝒋</m:t>
                          </m:r>
                        </m:sub>
                      </m:sSub>
                      <m:r>
                        <a:rPr lang="en-GB" sz="3200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3200" b="1" i="1" smtClean="0">
                          <a:latin typeface="Cambria Math" panose="02040503050406030204" pitchFamily="18" charset="0"/>
                        </a:rPr>
                        <m:t>𝟒𝟒</m:t>
                      </m:r>
                      <m:r>
                        <a:rPr lang="en-GB" sz="3200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sz="3200" b="1" i="1" smtClean="0">
                          <a:latin typeface="Cambria Math" panose="02040503050406030204" pitchFamily="18" charset="0"/>
                        </a:rPr>
                        <m:t>𝟒</m:t>
                      </m:r>
                      <m:sSub>
                        <m:sSubPr>
                          <m:ctrlPr>
                            <a:rPr lang="en-GB" sz="3200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1" i="1" smtClean="0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GB" sz="3200" b="1" i="1" smtClean="0">
                              <a:latin typeface="Cambria Math" panose="02040503050406030204" pitchFamily="18" charset="0"/>
                            </a:rPr>
                            <m:t>𝒔𝒑</m:t>
                          </m:r>
                        </m:sub>
                      </m:sSub>
                      <m:sSubSup>
                        <m:sSubSupPr>
                          <m:ctrlPr>
                            <a:rPr lang="en-GB" sz="3200" b="1" i="1" smtClean="0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GB" sz="32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𝝆</m:t>
                          </m:r>
                        </m:e>
                        <m:sub>
                          <m:r>
                            <a:rPr lang="en-GB" sz="3200" b="1" i="1" smtClean="0">
                              <a:latin typeface="Cambria Math" panose="02040503050406030204" pitchFamily="18" charset="0"/>
                            </a:rPr>
                            <m:t>𝒐</m:t>
                          </m:r>
                        </m:sub>
                        <m:sup>
                          <m:r>
                            <a:rPr lang="en-GB" sz="3200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p>
                      </m:sSubSup>
                      <m:r>
                        <a:rPr lang="en-GB" sz="3200" b="1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sz="3200" b="1" i="1" smtClean="0">
                          <a:latin typeface="Cambria Math" panose="02040503050406030204" pitchFamily="18" charset="0"/>
                        </a:rPr>
                        <m:t>𝟐𝟏</m:t>
                      </m:r>
                    </m:oMath>
                  </m:oMathPara>
                </a14:m>
                <a:endParaRPr lang="en-US" sz="3200" b="1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451A423-2ABA-4256-2DC4-624ACEC9D02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50152"/>
                <a:ext cx="11481847" cy="4326880"/>
              </a:xfrm>
              <a:blipFill>
                <a:blip r:embed="rId2"/>
                <a:stretch>
                  <a:fillRect l="-994" t="-2339" b="-58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213568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469D5-D4DC-BFB3-0377-37D0A87341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Comparisons of D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5A2C1A6-524C-9772-8319-02709B9BBF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7871345"/>
              </p:ext>
            </p:extLst>
          </p:nvPr>
        </p:nvGraphicFramePr>
        <p:xfrm>
          <a:off x="358775" y="1825625"/>
          <a:ext cx="11480798" cy="267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0114">
                  <a:extLst>
                    <a:ext uri="{9D8B030D-6E8A-4147-A177-3AD203B41FA5}">
                      <a16:colId xmlns:a16="http://schemas.microsoft.com/office/drawing/2014/main" val="2769745933"/>
                    </a:ext>
                  </a:extLst>
                </a:gridCol>
                <a:gridCol w="1640114">
                  <a:extLst>
                    <a:ext uri="{9D8B030D-6E8A-4147-A177-3AD203B41FA5}">
                      <a16:colId xmlns:a16="http://schemas.microsoft.com/office/drawing/2014/main" val="2756113563"/>
                    </a:ext>
                  </a:extLst>
                </a:gridCol>
                <a:gridCol w="1640114">
                  <a:extLst>
                    <a:ext uri="{9D8B030D-6E8A-4147-A177-3AD203B41FA5}">
                      <a16:colId xmlns:a16="http://schemas.microsoft.com/office/drawing/2014/main" val="4275198628"/>
                    </a:ext>
                  </a:extLst>
                </a:gridCol>
                <a:gridCol w="1640114">
                  <a:extLst>
                    <a:ext uri="{9D8B030D-6E8A-4147-A177-3AD203B41FA5}">
                      <a16:colId xmlns:a16="http://schemas.microsoft.com/office/drawing/2014/main" val="1745646549"/>
                    </a:ext>
                  </a:extLst>
                </a:gridCol>
                <a:gridCol w="1640114">
                  <a:extLst>
                    <a:ext uri="{9D8B030D-6E8A-4147-A177-3AD203B41FA5}">
                      <a16:colId xmlns:a16="http://schemas.microsoft.com/office/drawing/2014/main" val="2062691603"/>
                    </a:ext>
                  </a:extLst>
                </a:gridCol>
                <a:gridCol w="1640114">
                  <a:extLst>
                    <a:ext uri="{9D8B030D-6E8A-4147-A177-3AD203B41FA5}">
                      <a16:colId xmlns:a16="http://schemas.microsoft.com/office/drawing/2014/main" val="1273180572"/>
                    </a:ext>
                  </a:extLst>
                </a:gridCol>
                <a:gridCol w="1640114">
                  <a:extLst>
                    <a:ext uri="{9D8B030D-6E8A-4147-A177-3AD203B41FA5}">
                      <a16:colId xmlns:a16="http://schemas.microsoft.com/office/drawing/2014/main" val="266947776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Method/</a:t>
                      </a:r>
                    </a:p>
                    <a:p>
                      <a:pPr algn="ctr"/>
                      <a:r>
                        <a:rPr lang="en-US" dirty="0"/>
                        <a:t>Compound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Density (g/cm</a:t>
                      </a:r>
                      <a:r>
                        <a:rPr lang="en-US" baseline="30000" dirty="0"/>
                        <a:t>3</a:t>
                      </a:r>
                      <a:r>
                        <a:rPr lang="en-US" dirty="0"/>
                        <a:t>)/heat of formation (kj/mol)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Experimental value (m/s)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Kamlet-Jacobs (m/s)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Rothstein-Peterson (m/s)</a:t>
                      </a:r>
                    </a:p>
                    <a:p>
                      <a:pPr algn="ctr"/>
                      <a:r>
                        <a:rPr lang="en-US" dirty="0"/>
                        <a:t>TMD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Keshavarz (m/s)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Stine (m/s)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01704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PETN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1.76/-538.5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8260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8652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8078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8620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8379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30063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Tetryl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1.70/29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7860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7692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7772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7718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7695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37974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1.76/-72.8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7420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7588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7497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7598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7396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18682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HMX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1.89/47.3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9110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9003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9042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9135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8992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69073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96127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9159B-1719-353C-2C2E-DE18EEC271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Estimating D as a function of density (Cooper)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60A885A4-494A-07B7-9731-0270A7B43E64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𝐷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𝐷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′</m:t>
                          </m:r>
                        </m:sup>
                      </m:sSup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−3(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𝑇𝑀𝐷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𝜌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dirty="0"/>
              </a:p>
              <a:p>
                <a:pPr marL="0" indent="0">
                  <a:buNone/>
                </a:pPr>
                <a:endParaRPr lang="en-US" dirty="0"/>
              </a:p>
              <a:p>
                <a:pPr marL="0" indent="0">
                  <a:buNone/>
                </a:pPr>
                <a:r>
                  <a:rPr lang="en-US" dirty="0"/>
                  <a:t>Example: at TMD (1.77gcm</a:t>
                </a:r>
                <a:r>
                  <a:rPr lang="en-US" baseline="30000" dirty="0"/>
                  <a:t>-3</a:t>
                </a:r>
                <a:r>
                  <a:rPr lang="en-US" dirty="0"/>
                  <a:t>), PETN has a D’ of 8.29km/s. What is the D at 1.67gcm</a:t>
                </a:r>
                <a:r>
                  <a:rPr lang="en-US" baseline="30000" dirty="0"/>
                  <a:t>-3</a:t>
                </a:r>
                <a:r>
                  <a:rPr lang="en-US" dirty="0"/>
                  <a:t>?</a:t>
                </a:r>
              </a:p>
              <a:p>
                <a:pPr marL="0" indent="0">
                  <a:buNone/>
                </a:pPr>
                <a:endParaRPr lang="en-US" dirty="0"/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𝐷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=8.28−3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1.77−1.67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=7.99</m:t>
                    </m:r>
                  </m:oMath>
                </a14:m>
                <a:r>
                  <a:rPr lang="en-US" dirty="0"/>
                  <a:t> kms</a:t>
                </a:r>
                <a:r>
                  <a:rPr lang="en-US" baseline="30000" dirty="0"/>
                  <a:t>-1</a:t>
                </a:r>
              </a:p>
              <a:p>
                <a:pPr marL="0" indent="0">
                  <a:buNone/>
                </a:pPr>
                <a:endParaRPr lang="en-US" dirty="0"/>
              </a:p>
            </p:txBody>
          </p:sp>
        </mc:Choice>
        <mc:Fallback xmlns="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60A885A4-494A-07B7-9731-0270A7B43E64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10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324403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9159B-1719-353C-2C2E-DE18EEC271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Estimating D of mixtures (Cooper pg 78)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60A885A4-494A-07B7-9731-0270A7B43E64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𝐷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𝑚𝑖𝑥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subHide m:val="on"/>
                          <m:sup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𝐷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𝐼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𝐼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en-US" dirty="0"/>
              </a:p>
              <a:p>
                <a:pPr marL="0" indent="0">
                  <a:buNone/>
                </a:pPr>
                <a:endParaRPr lang="en-US" dirty="0"/>
              </a:p>
              <a:p>
                <a:pPr marL="0" indent="0">
                  <a:buNone/>
                </a:pPr>
                <a:r>
                  <a:rPr lang="en-US" dirty="0"/>
                  <a:t>D</a:t>
                </a:r>
                <a:r>
                  <a:rPr lang="en-US" baseline="-25000" dirty="0"/>
                  <a:t>mix</a:t>
                </a:r>
                <a:r>
                  <a:rPr lang="en-US" dirty="0"/>
                  <a:t> = the detonation velocity of the mixture</a:t>
                </a:r>
              </a:p>
              <a:p>
                <a:pPr marL="0" indent="0">
                  <a:buNone/>
                </a:pPr>
                <a:r>
                  <a:rPr lang="en-US" dirty="0"/>
                  <a:t>D</a:t>
                </a:r>
                <a:r>
                  <a:rPr lang="en-US" baseline="-25000" dirty="0"/>
                  <a:t>i</a:t>
                </a:r>
                <a:r>
                  <a:rPr lang="en-US" dirty="0"/>
                  <a:t> = detonation velocity at TMD of the individual explosive/non-explosive component</a:t>
                </a:r>
              </a:p>
              <a:p>
                <a:pPr marL="0" indent="0">
                  <a:buNone/>
                </a:pPr>
                <a:r>
                  <a:rPr lang="en-US" dirty="0"/>
                  <a:t>V</a:t>
                </a:r>
                <a:r>
                  <a:rPr lang="en-US" baseline="-25000" dirty="0"/>
                  <a:t>i</a:t>
                </a:r>
                <a:r>
                  <a:rPr lang="en-US" dirty="0"/>
                  <a:t> = the volume fraction of component </a:t>
                </a:r>
              </a:p>
              <a:p>
                <a:pPr marL="0" indent="0">
                  <a:buNone/>
                </a:pPr>
                <a:endParaRPr lang="en-US" dirty="0"/>
              </a:p>
            </p:txBody>
          </p:sp>
        </mc:Choice>
        <mc:Fallback xmlns="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60A885A4-494A-07B7-9731-0270A7B43E64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105" t="-43463" b="-106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159151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9159B-1719-353C-2C2E-DE18EEC271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Example, what is the Dmix of TNT/Al (80/20)?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60A885A4-494A-07B7-9731-0270A7B43E64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𝐷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𝑚𝑖𝑥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subHide m:val="on"/>
                          <m:sup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𝐷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en-US" dirty="0"/>
              </a:p>
              <a:p>
                <a:pPr marL="0" indent="0">
                  <a:buNone/>
                </a:pPr>
                <a:endParaRPr lang="en-US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𝐷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𝑚𝑖𝑥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=0.8</m:t>
                      </m:r>
                      <m:sSubSup>
                        <m:sSub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𝐷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𝑡𝑛𝑡</m:t>
                          </m:r>
                        </m:sup>
                      </m:sSubSup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+0.2</m:t>
                      </m:r>
                      <m:sSubSup>
                        <m:sSub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𝐷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𝐴𝑙</m:t>
                          </m:r>
                        </m:sup>
                      </m:sSubSup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0.8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×6.97</m:t>
                          </m:r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d>
                        <m:d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0.2×6.85</m:t>
                          </m:r>
                        </m:e>
                      </m:d>
                    </m:oMath>
                  </m:oMathPara>
                </a14:m>
                <a:endParaRPr lang="en-GB" b="0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en-US" dirty="0"/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𝐷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𝑚𝑖𝑥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=6.95</m:t>
                    </m:r>
                  </m:oMath>
                </a14:m>
                <a:r>
                  <a:rPr lang="en-US" dirty="0"/>
                  <a:t> km/s</a:t>
                </a:r>
              </a:p>
            </p:txBody>
          </p:sp>
        </mc:Choice>
        <mc:Fallback xmlns="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60A885A4-494A-07B7-9731-0270A7B43E64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t="-4346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782049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6DC3F-380B-DC3F-E9A7-CA178FFE0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Estimating Detonation Pressure (P</a:t>
            </a:r>
            <a:r>
              <a:rPr lang="en-US" baseline="-25000" dirty="0"/>
              <a:t>cj</a:t>
            </a:r>
            <a:r>
              <a:rPr lang="en-US" dirty="0"/>
              <a:t>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6E9B4A4C-953F-9371-3135-EC684CC6F572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pPr marL="0" indent="0" algn="ctr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36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600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3600" b="0" i="1" smtClean="0">
                            <a:latin typeface="Cambria Math" panose="02040503050406030204" pitchFamily="18" charset="0"/>
                          </a:rPr>
                          <m:t>𝑐𝑗</m:t>
                        </m:r>
                      </m:sub>
                    </m:sSub>
                    <m:r>
                      <a:rPr lang="en-GB" sz="36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36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sz="3600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36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𝜌</m:t>
                            </m:r>
                            <m:r>
                              <a:rPr lang="en-GB" sz="36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𝐷</m:t>
                            </m:r>
                          </m:e>
                          <m:sup>
                            <m:r>
                              <a:rPr lang="en-GB" sz="36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sz="3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𝛾</m:t>
                        </m:r>
                        <m:r>
                          <a:rPr lang="en-GB" sz="3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+1</m:t>
                        </m:r>
                      </m:den>
                    </m:f>
                    <m:r>
                      <a:rPr lang="en-GB" sz="3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≅</m:t>
                    </m:r>
                  </m:oMath>
                </a14:m>
                <a:r>
                  <a:rPr lang="en-GB" sz="36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6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sz="36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36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𝜌</m:t>
                            </m:r>
                            <m:r>
                              <a:rPr lang="en-GB" sz="36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𝐷</m:t>
                            </m:r>
                          </m:e>
                          <m:sup>
                            <m:r>
                              <a:rPr lang="en-GB" sz="36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sz="3600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</m:oMath>
                </a14:m>
                <a:endParaRPr lang="en-US" dirty="0"/>
              </a:p>
              <a:p>
                <a:pPr marL="0" indent="0">
                  <a:buNone/>
                </a:pPr>
                <a:endParaRPr lang="en-US" dirty="0"/>
              </a:p>
              <a:p>
                <a:pPr marL="0" indent="0">
                  <a:buNone/>
                </a:pPr>
                <a:r>
                  <a:rPr lang="en-US" dirty="0"/>
                  <a:t>Pcj = detonation pressure at C-J plane in GPa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US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𝜌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US" dirty="0"/>
                  <a:t> density of unreacted explosive in g/cm</a:t>
                </a:r>
                <a:r>
                  <a:rPr lang="en-US" baseline="30000" dirty="0"/>
                  <a:t>-3</a:t>
                </a:r>
              </a:p>
              <a:p>
                <a:pPr marL="0" indent="0">
                  <a:buNone/>
                </a:pPr>
                <a:r>
                  <a:rPr lang="en-US" dirty="0"/>
                  <a:t>D = detonation velocity in km/s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US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𝛾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US" dirty="0"/>
                  <a:t> ratio of specific heats (C</a:t>
                </a:r>
                <a:r>
                  <a:rPr lang="en-US" baseline="-25000" dirty="0"/>
                  <a:t>p</a:t>
                </a:r>
                <a:r>
                  <a:rPr lang="en-US" dirty="0"/>
                  <a:t>/C</a:t>
                </a:r>
                <a:r>
                  <a:rPr lang="en-US" baseline="-25000" dirty="0"/>
                  <a:t>v</a:t>
                </a:r>
                <a:r>
                  <a:rPr lang="en-US" dirty="0"/>
                  <a:t>) of detonation products (</a:t>
                </a:r>
                <a14:m>
                  <m:oMath xmlns:m="http://schemas.openxmlformats.org/officeDocument/2006/math">
                    <m:r>
                      <a:rPr lang="en-US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𝛾</m:t>
                    </m:r>
                    <m:r>
                      <a:rPr lang="en-US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≈3</m:t>
                    </m:r>
                  </m:oMath>
                </a14:m>
                <a:r>
                  <a:rPr lang="en-US" dirty="0"/>
                  <a:t> for densities 1 – 1.8)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6E9B4A4C-953F-9371-3135-EC684CC6F57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105" t="-1767" b="-282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880060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1828C-A677-ACCA-26D0-EEAB0F9962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C6A93E-03CE-8AD8-8F7B-34D46B4E8B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690926"/>
            <a:ext cx="11594969" cy="3651349"/>
          </a:xfrm>
        </p:spPr>
        <p:txBody>
          <a:bodyPr>
            <a:normAutofit lnSpcReduction="10000"/>
          </a:bodyPr>
          <a:lstStyle/>
          <a:p>
            <a:r>
              <a:rPr lang="en-US" dirty="0"/>
              <a:t>By using these equations in combination, you can determine the following:</a:t>
            </a:r>
          </a:p>
          <a:p>
            <a:pPr lvl="1"/>
            <a:r>
              <a:rPr lang="en-US" dirty="0"/>
              <a:t>TMD</a:t>
            </a:r>
          </a:p>
          <a:p>
            <a:pPr lvl="1"/>
            <a:r>
              <a:rPr lang="en-US" dirty="0"/>
              <a:t>Actual density</a:t>
            </a:r>
          </a:p>
          <a:p>
            <a:pPr lvl="1"/>
            <a:r>
              <a:rPr lang="en-US" dirty="0"/>
              <a:t>Velocity of detonation at TMD</a:t>
            </a:r>
          </a:p>
          <a:p>
            <a:pPr lvl="1"/>
            <a:r>
              <a:rPr lang="en-US" dirty="0"/>
              <a:t>Velocity of detonation at any density</a:t>
            </a:r>
          </a:p>
          <a:p>
            <a:pPr lvl="1"/>
            <a:r>
              <a:rPr lang="en-US" dirty="0"/>
              <a:t>Detonation pressure</a:t>
            </a:r>
          </a:p>
          <a:p>
            <a:pPr lvl="1"/>
            <a:r>
              <a:rPr lang="en-US" dirty="0"/>
              <a:t>Properties of simple or complex mixtures</a:t>
            </a:r>
          </a:p>
          <a:p>
            <a:pPr marL="457200" lvl="1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Dependent on the method you choose, within +/- 5% of experimental</a:t>
            </a:r>
          </a:p>
        </p:txBody>
      </p:sp>
    </p:spTree>
    <p:extLst>
      <p:ext uri="{BB962C8B-B14F-4D97-AF65-F5344CB8AC3E}">
        <p14:creationId xmlns:p14="http://schemas.microsoft.com/office/powerpoint/2010/main" val="396535431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DA-Cranfield-Jt Brand UKTemplate-4x3-0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fenceAcademy-Academic-Template-01" id="{D82E088B-C6B3-466C-8FEB-F49EFB6DF171}" vid="{A94AD9F2-B46D-4C17-B4E7-18EAA57F5F1F}"/>
    </a:ext>
  </a:extLst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303dbf9b-b85b-46a0-94f1-894078c07ecd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schemas.microsoft.com/office/2006/documentManagement/types"/>
    <ds:schemaRef ds:uri="http://purl.org/dc/terms/"/>
    <ds:schemaRef ds:uri="http://www.w3.org/XML/1998/namespace"/>
    <ds:schemaRef ds:uri="http://schemas.microsoft.com/office/infopath/2007/PartnerControls"/>
    <ds:schemaRef ds:uri="211f9404-bca0-4bcf-9c1d-965ccb6f8d2d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1937</TotalTime>
  <Words>1236</Words>
  <Application>Microsoft Macintosh PowerPoint</Application>
  <PresentationFormat>Widescreen</PresentationFormat>
  <Paragraphs>191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20</vt:i4>
      </vt:variant>
    </vt:vector>
  </HeadingPairs>
  <TitlesOfParts>
    <vt:vector size="48" baseType="lpstr">
      <vt:lpstr>Arial</vt:lpstr>
      <vt:lpstr>Calibri</vt:lpstr>
      <vt:lpstr>Calibri Light</vt:lpstr>
      <vt:lpstr>Cambria Math</vt:lpstr>
      <vt:lpstr>Symbol</vt:lpstr>
      <vt:lpstr>Tahoma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DA-Cranfield-Jt Brand UKTemplate-4x3-02</vt:lpstr>
      <vt:lpstr>PowerPoint Presentation</vt:lpstr>
      <vt:lpstr>PowerPoint Presentation</vt:lpstr>
      <vt:lpstr>Theoretical Basics</vt:lpstr>
      <vt:lpstr>Berthelot</vt:lpstr>
      <vt:lpstr>Or</vt:lpstr>
      <vt:lpstr>PowerPoint Presentation</vt:lpstr>
      <vt:lpstr>F=100/MW [n(O)+n(N)+n(F)-(n(H)-n(HF))/2n(O) +A/3-n(B⁄F)/1.75-n(C)/2.5-n(D)/4-(n(E))/5]-G</vt:lpstr>
      <vt:lpstr>PowerPoint Presentation</vt:lpstr>
      <vt:lpstr>F=100/MW [n(O)+n(N)+n(F)-(n(H)-n(HF))/2n(O) +A/3-n(B⁄F)/(1.75)-n(C)/(2.5)-n(D)/4-(n(E))/5]-G</vt:lpstr>
      <vt:lpstr>PowerPoint Presentation</vt:lpstr>
      <vt:lpstr>F=100/MW [n(O)+n(N)+n(F)-(n(H)-n(HF))/2n(O) +A/3-n(B⁄F)/1.75-n(C)/2.5-n(D)/4-(n(E))/5]-G</vt:lpstr>
      <vt:lpstr>The Stine Method for Determining D (CaHbNcOd)</vt:lpstr>
      <vt:lpstr>The Kamlet-Jacobs Method for Determining D (any)</vt:lpstr>
      <vt:lpstr>The Keshavarz Method for Determining D</vt:lpstr>
      <vt:lpstr>Comparisons of D</vt:lpstr>
      <vt:lpstr>Estimating D as a function of density (Cooper)</vt:lpstr>
      <vt:lpstr>Estimating D of mixtures (Cooper pg 78)</vt:lpstr>
      <vt:lpstr>Example, what is the Dmix of TNT/Al (80/20)?</vt:lpstr>
      <vt:lpstr>Estimating Detonation Pressure (Pcj)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Gareth Collett</cp:lastModifiedBy>
  <cp:revision>88</cp:revision>
  <dcterms:created xsi:type="dcterms:W3CDTF">2021-03-09T15:35:42Z</dcterms:created>
  <dcterms:modified xsi:type="dcterms:W3CDTF">2024-11-21T11:58:40Z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