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3" r:id="rId2"/>
    <p:sldId id="256" r:id="rId3"/>
    <p:sldId id="278" r:id="rId4"/>
    <p:sldId id="279" r:id="rId5"/>
    <p:sldId id="276" r:id="rId6"/>
    <p:sldId id="274" r:id="rId7"/>
    <p:sldId id="272" r:id="rId8"/>
    <p:sldId id="262" r:id="rId9"/>
    <p:sldId id="263" r:id="rId10"/>
    <p:sldId id="275" r:id="rId11"/>
    <p:sldId id="268" r:id="rId12"/>
    <p:sldId id="269" r:id="rId13"/>
    <p:sldId id="267" r:id="rId14"/>
    <p:sldId id="257" r:id="rId15"/>
    <p:sldId id="282" r:id="rId16"/>
    <p:sldId id="265" r:id="rId17"/>
    <p:sldId id="270" r:id="rId18"/>
    <p:sldId id="271"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29" autoAdjust="0"/>
    <p:restoredTop sz="94660"/>
  </p:normalViewPr>
  <p:slideViewPr>
    <p:cSldViewPr snapToGrid="0">
      <p:cViewPr varScale="1">
        <p:scale>
          <a:sx n="86" d="100"/>
          <a:sy n="86" d="100"/>
        </p:scale>
        <p:origin x="11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9/20/2022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DE768-D44E-93E9-1C75-99FDF82FF3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6D6CD2-C3FD-3F18-2DB3-CF2A83162A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FFB9AE-D233-83F9-C87C-2996D5F3820E}"/>
              </a:ext>
            </a:extLst>
          </p:cNvPr>
          <p:cNvSpPr>
            <a:spLocks noGrp="1"/>
          </p:cNvSpPr>
          <p:nvPr>
            <p:ph type="dt" sz="half" idx="10"/>
          </p:nvPr>
        </p:nvSpPr>
        <p:spPr/>
        <p:txBody>
          <a:bodyPr/>
          <a:lstStyle/>
          <a:p>
            <a:fld id="{224A6E38-5A61-4341-A067-A016024C9AE3}" type="datetimeFigureOut">
              <a:rPr lang="en-GB" smtClean="0"/>
              <a:t>20/09/2022</a:t>
            </a:fld>
            <a:endParaRPr lang="en-GB"/>
          </a:p>
        </p:txBody>
      </p:sp>
      <p:sp>
        <p:nvSpPr>
          <p:cNvPr id="5" name="Footer Placeholder 4">
            <a:extLst>
              <a:ext uri="{FF2B5EF4-FFF2-40B4-BE49-F238E27FC236}">
                <a16:creationId xmlns:a16="http://schemas.microsoft.com/office/drawing/2014/main" id="{838C80CB-6EDA-0E0D-29BA-10F146DB10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A25030-CDE6-8718-7B8C-34770E58AC85}"/>
              </a:ext>
            </a:extLst>
          </p:cNvPr>
          <p:cNvSpPr>
            <a:spLocks noGrp="1"/>
          </p:cNvSpPr>
          <p:nvPr>
            <p:ph type="sldNum" sz="quarter" idx="12"/>
          </p:nvPr>
        </p:nvSpPr>
        <p:spPr/>
        <p:txBody>
          <a:bodyPr/>
          <a:lstStyle/>
          <a:p>
            <a:fld id="{6EA68942-13C8-49CA-A140-35C12853ECE8}" type="slidenum">
              <a:rPr lang="en-GB" smtClean="0"/>
              <a:t>‹#›</a:t>
            </a:fld>
            <a:endParaRPr lang="en-GB"/>
          </a:p>
        </p:txBody>
      </p:sp>
    </p:spTree>
    <p:extLst>
      <p:ext uri="{BB962C8B-B14F-4D97-AF65-F5344CB8AC3E}">
        <p14:creationId xmlns:p14="http://schemas.microsoft.com/office/powerpoint/2010/main" val="24359572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9/20/2022</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50" r:id="rId1"/>
    <p:sldLayoutId id="2147483662" r:id="rId2"/>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14.png"/><Relationship Id="rId13" Type="http://schemas.openxmlformats.org/officeDocument/2006/relationships/image" Target="../media/image19.pn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png"/><Relationship Id="rId2" Type="http://schemas.openxmlformats.org/officeDocument/2006/relationships/image" Target="../media/image8.png"/><Relationship Id="rId1" Type="http://schemas.openxmlformats.org/officeDocument/2006/relationships/slideLayout" Target="../slideLayouts/slideLayout1.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1.xml"/><Relationship Id="rId1" Type="http://schemas.openxmlformats.org/officeDocument/2006/relationships/video" Target="https://www.youtube.com/embed/tugomyRk6-Q?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hyperlink" Target="https://www.thebritishacademy.ac.uk/blog/what-is-cultural-studies/" TargetMode="External"/><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6434E-3AF8-4F99-CB61-66D5B1D0107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E851D65-1B07-1B3D-062B-CCFDBADB6029}"/>
              </a:ext>
            </a:extLst>
          </p:cNvPr>
          <p:cNvSpPr>
            <a:spLocks noGrp="1"/>
          </p:cNvSpPr>
          <p:nvPr>
            <p:ph idx="1"/>
          </p:nvPr>
        </p:nvSpPr>
        <p:spPr/>
        <p:txBody>
          <a:bodyPr/>
          <a:lstStyle/>
          <a:p>
            <a:endParaRPr lang="en-GB" dirty="0"/>
          </a:p>
        </p:txBody>
      </p:sp>
      <p:pic>
        <p:nvPicPr>
          <p:cNvPr id="7" name="Video 6" title="Neon light cat with shades">
            <a:hlinkClick r:id="" action="ppaction://media"/>
            <a:extLst>
              <a:ext uri="{FF2B5EF4-FFF2-40B4-BE49-F238E27FC236}">
                <a16:creationId xmlns:a16="http://schemas.microsoft.com/office/drawing/2014/main" id="{0D2B7473-1464-F3D7-2EE9-566E47E1CCD8}"/>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4690" y="0"/>
            <a:ext cx="12192000" cy="6858000"/>
          </a:xfrm>
          <a:prstGeom prst="rect">
            <a:avLst/>
          </a:prstGeom>
        </p:spPr>
      </p:pic>
    </p:spTree>
    <p:extLst>
      <p:ext uri="{BB962C8B-B14F-4D97-AF65-F5344CB8AC3E}">
        <p14:creationId xmlns:p14="http://schemas.microsoft.com/office/powerpoint/2010/main" val="1197934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5"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E63E7A4-A272-4644-BE74-78D761FC59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03C5846-EA59-4F5C-87F1-D783CEF81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2" name="Picture 11">
            <a:extLst>
              <a:ext uri="{FF2B5EF4-FFF2-40B4-BE49-F238E27FC236}">
                <a16:creationId xmlns:a16="http://schemas.microsoft.com/office/drawing/2014/main" id="{10EC9341-0F0E-4576-8E72-2A90C9422C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3459450" y="2187575"/>
            <a:ext cx="6857999" cy="2482850"/>
          </a:xfrm>
          <a:prstGeom prst="rect">
            <a:avLst/>
          </a:prstGeom>
        </p:spPr>
      </p:pic>
      <p:sp>
        <p:nvSpPr>
          <p:cNvPr id="2" name="Title 1">
            <a:extLst>
              <a:ext uri="{FF2B5EF4-FFF2-40B4-BE49-F238E27FC236}">
                <a16:creationId xmlns:a16="http://schemas.microsoft.com/office/drawing/2014/main" id="{0D882F17-7F60-67E0-30D5-01D99B187520}"/>
              </a:ext>
            </a:extLst>
          </p:cNvPr>
          <p:cNvSpPr>
            <a:spLocks noGrp="1"/>
          </p:cNvSpPr>
          <p:nvPr>
            <p:ph type="ctrTitle"/>
          </p:nvPr>
        </p:nvSpPr>
        <p:spPr>
          <a:xfrm>
            <a:off x="792483" y="821265"/>
            <a:ext cx="6326774" cy="5222117"/>
          </a:xfrm>
        </p:spPr>
        <p:txBody>
          <a:bodyPr anchor="ctr">
            <a:normAutofit/>
          </a:bodyPr>
          <a:lstStyle/>
          <a:p>
            <a:r>
              <a:rPr lang="en-GB" sz="6600" b="1" dirty="0">
                <a:solidFill>
                  <a:srgbClr val="FFFFFF"/>
                </a:solidFill>
              </a:rPr>
              <a:t>Exploring the humanities</a:t>
            </a:r>
            <a:br>
              <a:rPr lang="en-GB" sz="5400" b="1" dirty="0">
                <a:solidFill>
                  <a:srgbClr val="FFFFFF"/>
                </a:solidFill>
              </a:rPr>
            </a:br>
            <a:br>
              <a:rPr lang="en-GB" sz="5400" b="1" dirty="0">
                <a:solidFill>
                  <a:srgbClr val="FFFFFF"/>
                </a:solidFill>
              </a:rPr>
            </a:br>
            <a:r>
              <a:rPr lang="en-GB" sz="5400" b="1" dirty="0">
                <a:solidFill>
                  <a:srgbClr val="FFFFFF"/>
                </a:solidFill>
              </a:rPr>
              <a:t>INTRODUCTION TO CULTURAL STUDIES</a:t>
            </a:r>
          </a:p>
        </p:txBody>
      </p:sp>
      <p:sp>
        <p:nvSpPr>
          <p:cNvPr id="3" name="Subtitle 2">
            <a:extLst>
              <a:ext uri="{FF2B5EF4-FFF2-40B4-BE49-F238E27FC236}">
                <a16:creationId xmlns:a16="http://schemas.microsoft.com/office/drawing/2014/main" id="{BC064F29-8F2A-FCCE-CAF9-67FBD11BF3C8}"/>
              </a:ext>
            </a:extLst>
          </p:cNvPr>
          <p:cNvSpPr>
            <a:spLocks noGrp="1"/>
          </p:cNvSpPr>
          <p:nvPr>
            <p:ph type="subTitle" idx="1"/>
          </p:nvPr>
        </p:nvSpPr>
        <p:spPr>
          <a:xfrm>
            <a:off x="8129873" y="821265"/>
            <a:ext cx="4147620" cy="5222117"/>
          </a:xfrm>
        </p:spPr>
        <p:txBody>
          <a:bodyPr anchor="ctr">
            <a:normAutofit/>
          </a:bodyPr>
          <a:lstStyle/>
          <a:p>
            <a:r>
              <a:rPr lang="en-GB" sz="4800" dirty="0"/>
              <a:t>HPHP4018</a:t>
            </a:r>
          </a:p>
          <a:p>
            <a:r>
              <a:rPr lang="en-GB" sz="4800" dirty="0"/>
              <a:t>WEEK 1</a:t>
            </a:r>
          </a:p>
          <a:p>
            <a:r>
              <a:rPr lang="en-GB" sz="4800" dirty="0"/>
              <a:t>with</a:t>
            </a:r>
          </a:p>
          <a:p>
            <a:r>
              <a:rPr lang="en-GB" sz="4800" dirty="0"/>
              <a:t>Ann Bevan</a:t>
            </a:r>
          </a:p>
        </p:txBody>
      </p:sp>
    </p:spTree>
    <p:extLst>
      <p:ext uri="{BB962C8B-B14F-4D97-AF65-F5344CB8AC3E}">
        <p14:creationId xmlns:p14="http://schemas.microsoft.com/office/powerpoint/2010/main" val="4216310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BCA76-A083-D927-7F68-4673F4846C83}"/>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2027CA1A-27C4-F1FB-632E-7ED86E9A7FEC}"/>
              </a:ext>
            </a:extLst>
          </p:cNvPr>
          <p:cNvPicPr>
            <a:picLocks noGrp="1" noChangeAspect="1"/>
          </p:cNvPicPr>
          <p:nvPr>
            <p:ph idx="1"/>
          </p:nvPr>
        </p:nvPicPr>
        <p:blipFill>
          <a:blip r:embed="rId2"/>
          <a:stretch>
            <a:fillRect/>
          </a:stretch>
        </p:blipFill>
        <p:spPr>
          <a:xfrm>
            <a:off x="4679267" y="1190246"/>
            <a:ext cx="3121854" cy="4058410"/>
          </a:xfrm>
          <a:prstGeom prst="rect">
            <a:avLst/>
          </a:prstGeom>
        </p:spPr>
      </p:pic>
      <p:pic>
        <p:nvPicPr>
          <p:cNvPr id="5" name="Picture 4">
            <a:extLst>
              <a:ext uri="{FF2B5EF4-FFF2-40B4-BE49-F238E27FC236}">
                <a16:creationId xmlns:a16="http://schemas.microsoft.com/office/drawing/2014/main" id="{BC4EDBDC-8DF0-73C5-D7D2-FF33FE99B80E}"/>
              </a:ext>
            </a:extLst>
          </p:cNvPr>
          <p:cNvPicPr>
            <a:picLocks noChangeAspect="1"/>
          </p:cNvPicPr>
          <p:nvPr/>
        </p:nvPicPr>
        <p:blipFill>
          <a:blip r:embed="rId3"/>
          <a:stretch>
            <a:fillRect/>
          </a:stretch>
        </p:blipFill>
        <p:spPr>
          <a:xfrm>
            <a:off x="409135" y="147669"/>
            <a:ext cx="2983524" cy="3878582"/>
          </a:xfrm>
          <a:prstGeom prst="rect">
            <a:avLst/>
          </a:prstGeom>
        </p:spPr>
      </p:pic>
      <p:pic>
        <p:nvPicPr>
          <p:cNvPr id="6" name="Picture 5">
            <a:extLst>
              <a:ext uri="{FF2B5EF4-FFF2-40B4-BE49-F238E27FC236}">
                <a16:creationId xmlns:a16="http://schemas.microsoft.com/office/drawing/2014/main" id="{EA412EEA-6D86-172F-687D-FBE647C2ECE9}"/>
              </a:ext>
            </a:extLst>
          </p:cNvPr>
          <p:cNvPicPr>
            <a:picLocks noChangeAspect="1"/>
          </p:cNvPicPr>
          <p:nvPr/>
        </p:nvPicPr>
        <p:blipFill>
          <a:blip r:embed="rId4"/>
          <a:stretch>
            <a:fillRect/>
          </a:stretch>
        </p:blipFill>
        <p:spPr>
          <a:xfrm>
            <a:off x="9087730" y="2871335"/>
            <a:ext cx="2881532" cy="3745992"/>
          </a:xfrm>
          <a:prstGeom prst="rect">
            <a:avLst/>
          </a:prstGeom>
        </p:spPr>
      </p:pic>
      <p:sp>
        <p:nvSpPr>
          <p:cNvPr id="9" name="TextBox 8">
            <a:extLst>
              <a:ext uri="{FF2B5EF4-FFF2-40B4-BE49-F238E27FC236}">
                <a16:creationId xmlns:a16="http://schemas.microsoft.com/office/drawing/2014/main" id="{860450DF-E8B7-E53D-443A-F9CA88166270}"/>
              </a:ext>
            </a:extLst>
          </p:cNvPr>
          <p:cNvSpPr txBox="1"/>
          <p:nvPr/>
        </p:nvSpPr>
        <p:spPr>
          <a:xfrm>
            <a:off x="613317" y="4572000"/>
            <a:ext cx="1720343" cy="646331"/>
          </a:xfrm>
          <a:prstGeom prst="rect">
            <a:avLst/>
          </a:prstGeom>
          <a:noFill/>
        </p:spPr>
        <p:txBody>
          <a:bodyPr wrap="none" rtlCol="0">
            <a:spAutoFit/>
          </a:bodyPr>
          <a:lstStyle/>
          <a:p>
            <a:r>
              <a:rPr lang="en-GB" dirty="0"/>
              <a:t>Luci Attala</a:t>
            </a:r>
          </a:p>
          <a:p>
            <a:r>
              <a:rPr lang="en-GB" dirty="0"/>
              <a:t>Anthropology</a:t>
            </a:r>
          </a:p>
        </p:txBody>
      </p:sp>
      <p:sp>
        <p:nvSpPr>
          <p:cNvPr id="10" name="TextBox 9">
            <a:extLst>
              <a:ext uri="{FF2B5EF4-FFF2-40B4-BE49-F238E27FC236}">
                <a16:creationId xmlns:a16="http://schemas.microsoft.com/office/drawing/2014/main" id="{B964BB6A-4153-18FA-317C-17C5ACC8CFA0}"/>
              </a:ext>
            </a:extLst>
          </p:cNvPr>
          <p:cNvSpPr txBox="1"/>
          <p:nvPr/>
        </p:nvSpPr>
        <p:spPr>
          <a:xfrm>
            <a:off x="5419493" y="5464098"/>
            <a:ext cx="1487908" cy="646331"/>
          </a:xfrm>
          <a:prstGeom prst="rect">
            <a:avLst/>
          </a:prstGeom>
          <a:noFill/>
        </p:spPr>
        <p:txBody>
          <a:bodyPr wrap="none" rtlCol="0">
            <a:spAutoFit/>
          </a:bodyPr>
          <a:lstStyle/>
          <a:p>
            <a:r>
              <a:rPr lang="en-GB" dirty="0"/>
              <a:t>Tristan Nash</a:t>
            </a:r>
          </a:p>
          <a:p>
            <a:r>
              <a:rPr lang="en-GB" dirty="0"/>
              <a:t>Philosophy</a:t>
            </a:r>
          </a:p>
        </p:txBody>
      </p:sp>
      <p:sp>
        <p:nvSpPr>
          <p:cNvPr id="11" name="TextBox 10">
            <a:extLst>
              <a:ext uri="{FF2B5EF4-FFF2-40B4-BE49-F238E27FC236}">
                <a16:creationId xmlns:a16="http://schemas.microsoft.com/office/drawing/2014/main" id="{A3B21324-2A2B-C789-5213-902E1FA15D36}"/>
              </a:ext>
            </a:extLst>
          </p:cNvPr>
          <p:cNvSpPr txBox="1"/>
          <p:nvPr/>
        </p:nvSpPr>
        <p:spPr>
          <a:xfrm>
            <a:off x="9824224" y="2330605"/>
            <a:ext cx="1955985" cy="646331"/>
          </a:xfrm>
          <a:prstGeom prst="rect">
            <a:avLst/>
          </a:prstGeom>
          <a:noFill/>
        </p:spPr>
        <p:txBody>
          <a:bodyPr wrap="none" rtlCol="0">
            <a:spAutoFit/>
          </a:bodyPr>
          <a:lstStyle/>
          <a:p>
            <a:r>
              <a:rPr lang="en-GB" dirty="0"/>
              <a:t>Thomas Jansen</a:t>
            </a:r>
          </a:p>
          <a:p>
            <a:r>
              <a:rPr lang="en-GB" dirty="0"/>
              <a:t>Chinese Studies</a:t>
            </a:r>
          </a:p>
        </p:txBody>
      </p:sp>
    </p:spTree>
    <p:extLst>
      <p:ext uri="{BB962C8B-B14F-4D97-AF65-F5344CB8AC3E}">
        <p14:creationId xmlns:p14="http://schemas.microsoft.com/office/powerpoint/2010/main" val="3200266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7D8C79-0CED-7442-FECE-BC1D3F9C5541}"/>
              </a:ext>
            </a:extLst>
          </p:cNvPr>
          <p:cNvSpPr>
            <a:spLocks noGrp="1"/>
          </p:cNvSpPr>
          <p:nvPr>
            <p:ph type="title"/>
          </p:nvPr>
        </p:nvSpPr>
        <p:spPr/>
        <p:txBody>
          <a:bodyPr/>
          <a:lstStyle/>
          <a:p>
            <a:r>
              <a:rPr lang="en-GB" b="1" dirty="0"/>
              <a:t>Structure of the module</a:t>
            </a:r>
          </a:p>
        </p:txBody>
      </p:sp>
      <p:sp>
        <p:nvSpPr>
          <p:cNvPr id="3" name="Content Placeholder 2">
            <a:extLst>
              <a:ext uri="{FF2B5EF4-FFF2-40B4-BE49-F238E27FC236}">
                <a16:creationId xmlns:a16="http://schemas.microsoft.com/office/drawing/2014/main" id="{3B88A6AE-DBE9-2B9E-D6ED-C0FE8FE024CA}"/>
              </a:ext>
            </a:extLst>
          </p:cNvPr>
          <p:cNvSpPr>
            <a:spLocks noGrp="1"/>
          </p:cNvSpPr>
          <p:nvPr>
            <p:ph idx="1"/>
          </p:nvPr>
        </p:nvSpPr>
        <p:spPr/>
        <p:txBody>
          <a:bodyPr>
            <a:normAutofit lnSpcReduction="10000"/>
          </a:bodyPr>
          <a:lstStyle/>
          <a:p>
            <a:r>
              <a:rPr lang="en-GB" sz="3600" dirty="0"/>
              <a:t>Four weeks</a:t>
            </a:r>
          </a:p>
          <a:p>
            <a:endParaRPr lang="en-GB" sz="3600" dirty="0"/>
          </a:p>
          <a:p>
            <a:r>
              <a:rPr lang="en-GB" sz="3600" dirty="0"/>
              <a:t>Four x 3 hour teaching sessions every week (lectures, seminars, activities)</a:t>
            </a:r>
          </a:p>
          <a:p>
            <a:endParaRPr lang="en-GB" sz="3600" dirty="0"/>
          </a:p>
          <a:p>
            <a:r>
              <a:rPr lang="en-GB" sz="3600" dirty="0"/>
              <a:t>Assignment at the end of each week (approximately 1000 words or equivalent)</a:t>
            </a:r>
          </a:p>
        </p:txBody>
      </p:sp>
    </p:spTree>
    <p:extLst>
      <p:ext uri="{BB962C8B-B14F-4D97-AF65-F5344CB8AC3E}">
        <p14:creationId xmlns:p14="http://schemas.microsoft.com/office/powerpoint/2010/main" val="881682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1A25B-F00B-134D-F895-1DD2A1996B33}"/>
              </a:ext>
            </a:extLst>
          </p:cNvPr>
          <p:cNvSpPr>
            <a:spLocks noGrp="1"/>
          </p:cNvSpPr>
          <p:nvPr>
            <p:ph type="title"/>
          </p:nvPr>
        </p:nvSpPr>
        <p:spPr>
          <a:xfrm>
            <a:off x="2895600" y="764373"/>
            <a:ext cx="8610600" cy="1293028"/>
          </a:xfrm>
        </p:spPr>
        <p:txBody>
          <a:bodyPr>
            <a:normAutofit/>
          </a:bodyPr>
          <a:lstStyle/>
          <a:p>
            <a:r>
              <a:rPr lang="en-GB" b="1"/>
              <a:t>Why am I in this group and What is “Cultural Studies”?</a:t>
            </a:r>
          </a:p>
        </p:txBody>
      </p:sp>
      <p:sp>
        <p:nvSpPr>
          <p:cNvPr id="6" name="Content Placeholder 5">
            <a:extLst>
              <a:ext uri="{FF2B5EF4-FFF2-40B4-BE49-F238E27FC236}">
                <a16:creationId xmlns:a16="http://schemas.microsoft.com/office/drawing/2014/main" id="{7C411AC6-3BB1-E242-E102-96C02CA64E9B}"/>
              </a:ext>
            </a:extLst>
          </p:cNvPr>
          <p:cNvSpPr>
            <a:spLocks noGrp="1"/>
          </p:cNvSpPr>
          <p:nvPr>
            <p:ph idx="1"/>
          </p:nvPr>
        </p:nvSpPr>
        <p:spPr>
          <a:xfrm>
            <a:off x="677333" y="2194560"/>
            <a:ext cx="5816600" cy="4024125"/>
          </a:xfrm>
        </p:spPr>
        <p:txBody>
          <a:bodyPr>
            <a:normAutofit lnSpcReduction="10000"/>
          </a:bodyPr>
          <a:lstStyle/>
          <a:p>
            <a:pPr marL="0" indent="0">
              <a:buNone/>
            </a:pPr>
            <a:r>
              <a:rPr lang="en-GB" sz="3600" dirty="0"/>
              <a:t>Cultural Studies:</a:t>
            </a:r>
          </a:p>
          <a:p>
            <a:pPr marL="0" indent="0">
              <a:buNone/>
            </a:pPr>
            <a:r>
              <a:rPr lang="en-GB" sz="3600" dirty="0"/>
              <a:t>an interdisciplinary field in which perspectives from different disciplines can be selectively drawn on to examine the relations between culture and power</a:t>
            </a:r>
          </a:p>
          <a:p>
            <a:endParaRPr lang="en-GB" dirty="0"/>
          </a:p>
        </p:txBody>
      </p:sp>
      <p:pic>
        <p:nvPicPr>
          <p:cNvPr id="7" name="Picture 6">
            <a:extLst>
              <a:ext uri="{FF2B5EF4-FFF2-40B4-BE49-F238E27FC236}">
                <a16:creationId xmlns:a16="http://schemas.microsoft.com/office/drawing/2014/main" id="{DF2F9413-DA54-7CAC-97AB-249C6BA5033F}"/>
              </a:ext>
            </a:extLst>
          </p:cNvPr>
          <p:cNvPicPr>
            <a:picLocks noChangeAspect="1"/>
          </p:cNvPicPr>
          <p:nvPr/>
        </p:nvPicPr>
        <p:blipFill>
          <a:blip r:embed="rId2"/>
          <a:stretch>
            <a:fillRect/>
          </a:stretch>
        </p:blipFill>
        <p:spPr>
          <a:xfrm>
            <a:off x="7200900" y="2511172"/>
            <a:ext cx="4521200" cy="3390900"/>
          </a:xfrm>
          <a:prstGeom prst="rect">
            <a:avLst/>
          </a:prstGeom>
        </p:spPr>
      </p:pic>
    </p:spTree>
    <p:extLst>
      <p:ext uri="{BB962C8B-B14F-4D97-AF65-F5344CB8AC3E}">
        <p14:creationId xmlns:p14="http://schemas.microsoft.com/office/powerpoint/2010/main" val="2076818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B1AD7AF-3A60-4C4F-979F-367102EFD9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B3C5A91-9927-5317-12DE-E45753EC3B8F}"/>
              </a:ext>
            </a:extLst>
          </p:cNvPr>
          <p:cNvSpPr>
            <a:spLocks noGrp="1"/>
          </p:cNvSpPr>
          <p:nvPr>
            <p:ph type="subTitle" idx="1"/>
          </p:nvPr>
        </p:nvSpPr>
        <p:spPr>
          <a:xfrm>
            <a:off x="1371600" y="4903000"/>
            <a:ext cx="9448800" cy="685800"/>
          </a:xfrm>
        </p:spPr>
        <p:txBody>
          <a:bodyPr>
            <a:normAutofit lnSpcReduction="10000"/>
          </a:bodyPr>
          <a:lstStyle/>
          <a:p>
            <a:r>
              <a:rPr lang="en-GB" sz="4400" b="1" dirty="0"/>
              <a:t>YOUR CULTURAL OBJECT</a:t>
            </a:r>
          </a:p>
        </p:txBody>
      </p:sp>
      <p:sp>
        <p:nvSpPr>
          <p:cNvPr id="10" name="Rectangle 9">
            <a:extLst>
              <a:ext uri="{FF2B5EF4-FFF2-40B4-BE49-F238E27FC236}">
                <a16:creationId xmlns:a16="http://schemas.microsoft.com/office/drawing/2014/main" id="{56177C8A-E75D-4FB9-8BA0-1FC843442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1998"/>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64D5A4F4-D4E3-46DE-875C-AD1C203EB72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alphaModFix amt="75000"/>
            <a:extLst>
              <a:ext uri="{28A0092B-C50C-407E-A947-70E740481C1C}">
                <a14:useLocalDpi xmlns:a14="http://schemas.microsoft.com/office/drawing/2010/main" val="0"/>
              </a:ext>
            </a:extLst>
          </a:blip>
          <a:srcRect r="62946" b="15805"/>
          <a:stretch/>
        </p:blipFill>
        <p:spPr>
          <a:xfrm rot="5400000">
            <a:off x="-1232293" y="1252715"/>
            <a:ext cx="4587300" cy="2122714"/>
          </a:xfrm>
          <a:prstGeom prst="rect">
            <a:avLst/>
          </a:prstGeom>
          <a:noFill/>
        </p:spPr>
      </p:pic>
      <p:pic>
        <p:nvPicPr>
          <p:cNvPr id="14" name="Picture 13">
            <a:extLst>
              <a:ext uri="{FF2B5EF4-FFF2-40B4-BE49-F238E27FC236}">
                <a16:creationId xmlns:a16="http://schemas.microsoft.com/office/drawing/2014/main" id="{15BD1DD2-85A0-4736-89A9-C9D793DCAE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alphaModFix amt="75000"/>
            <a:extLst>
              <a:ext uri="{28A0092B-C50C-407E-A947-70E740481C1C}">
                <a14:useLocalDpi xmlns:a14="http://schemas.microsoft.com/office/drawing/2010/main" val="0"/>
              </a:ext>
            </a:extLst>
          </a:blip>
          <a:srcRect r="62946" b="15805"/>
          <a:stretch/>
        </p:blipFill>
        <p:spPr>
          <a:xfrm rot="5400000" flipH="1" flipV="1">
            <a:off x="8836996" y="1216990"/>
            <a:ext cx="4587300" cy="2122714"/>
          </a:xfrm>
          <a:prstGeom prst="rect">
            <a:avLst/>
          </a:prstGeom>
          <a:noFill/>
        </p:spPr>
      </p:pic>
      <p:sp>
        <p:nvSpPr>
          <p:cNvPr id="2" name="Title 1">
            <a:extLst>
              <a:ext uri="{FF2B5EF4-FFF2-40B4-BE49-F238E27FC236}">
                <a16:creationId xmlns:a16="http://schemas.microsoft.com/office/drawing/2014/main" id="{45DD3FA2-C707-BA37-3DC5-4B0D0C9CEB31}"/>
              </a:ext>
            </a:extLst>
          </p:cNvPr>
          <p:cNvSpPr>
            <a:spLocks noGrp="1"/>
          </p:cNvSpPr>
          <p:nvPr>
            <p:ph type="ctrTitle"/>
          </p:nvPr>
        </p:nvSpPr>
        <p:spPr>
          <a:xfrm>
            <a:off x="1371600" y="1132115"/>
            <a:ext cx="9448800" cy="3118150"/>
          </a:xfrm>
        </p:spPr>
        <p:txBody>
          <a:bodyPr>
            <a:normAutofit/>
          </a:bodyPr>
          <a:lstStyle/>
          <a:p>
            <a:r>
              <a:rPr lang="en-GB" sz="8000" b="1" dirty="0"/>
              <a:t>Introductions</a:t>
            </a:r>
            <a:br>
              <a:rPr lang="en-GB" dirty="0"/>
            </a:br>
            <a:endParaRPr lang="en-GB" dirty="0"/>
          </a:p>
        </p:txBody>
      </p:sp>
    </p:spTree>
    <p:extLst>
      <p:ext uri="{BB962C8B-B14F-4D97-AF65-F5344CB8AC3E}">
        <p14:creationId xmlns:p14="http://schemas.microsoft.com/office/powerpoint/2010/main" val="23892104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A3F16E-CC60-4737-8CBB-9568A351D3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FB0313-AEC6-45F5-B8E8-BABA4C5A61B5}"/>
              </a:ext>
            </a:extLst>
          </p:cNvPr>
          <p:cNvSpPr>
            <a:spLocks noGrp="1"/>
          </p:cNvSpPr>
          <p:nvPr>
            <p:ph type="title"/>
          </p:nvPr>
        </p:nvSpPr>
        <p:spPr>
          <a:xfrm>
            <a:off x="3956692" y="385231"/>
            <a:ext cx="7434070" cy="1432289"/>
          </a:xfrm>
        </p:spPr>
        <p:txBody>
          <a:bodyPr>
            <a:normAutofit/>
          </a:bodyPr>
          <a:lstStyle/>
          <a:p>
            <a:r>
              <a:rPr lang="en-GB" b="1" dirty="0"/>
              <a:t>John berry’s definition</a:t>
            </a:r>
          </a:p>
        </p:txBody>
      </p:sp>
      <p:sp>
        <p:nvSpPr>
          <p:cNvPr id="11" name="Rectangle 10">
            <a:extLst>
              <a:ext uri="{FF2B5EF4-FFF2-40B4-BE49-F238E27FC236}">
                <a16:creationId xmlns:a16="http://schemas.microsoft.com/office/drawing/2014/main" id="{C0DABE73-66EA-42B0-AB0A-9FB1C0AD7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3" name="Picture 12">
            <a:extLst>
              <a:ext uri="{FF2B5EF4-FFF2-40B4-BE49-F238E27FC236}">
                <a16:creationId xmlns:a16="http://schemas.microsoft.com/office/drawing/2014/main" id="{1E4917B9-5D95-4999-9E13-3568EDD4234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
        <p:nvSpPr>
          <p:cNvPr id="3" name="Content Placeholder 2">
            <a:extLst>
              <a:ext uri="{FF2B5EF4-FFF2-40B4-BE49-F238E27FC236}">
                <a16:creationId xmlns:a16="http://schemas.microsoft.com/office/drawing/2014/main" id="{F4370068-1DDC-48EA-831B-C98025996F16}"/>
              </a:ext>
            </a:extLst>
          </p:cNvPr>
          <p:cNvSpPr>
            <a:spLocks noGrp="1"/>
          </p:cNvSpPr>
          <p:nvPr>
            <p:ph idx="1"/>
          </p:nvPr>
        </p:nvSpPr>
        <p:spPr>
          <a:xfrm>
            <a:off x="3956692" y="1817650"/>
            <a:ext cx="8144107" cy="5040350"/>
          </a:xfrm>
        </p:spPr>
        <p:txBody>
          <a:bodyPr>
            <a:normAutofit lnSpcReduction="10000"/>
          </a:bodyPr>
          <a:lstStyle/>
          <a:p>
            <a:pPr marL="0" indent="0">
              <a:buNone/>
            </a:pPr>
            <a:r>
              <a:rPr lang="en-GB" sz="4000" dirty="0"/>
              <a:t>The shared way of life of a group of people, including their artefacts (such as social institutions and technology </a:t>
            </a:r>
            <a:r>
              <a:rPr lang="en-GB" sz="4000" dirty="0" err="1"/>
              <a:t>ie</a:t>
            </a:r>
            <a:r>
              <a:rPr lang="en-GB" sz="4000" dirty="0"/>
              <a:t>. external culture), and their symbols (such as communications and myths (internal culture)</a:t>
            </a:r>
          </a:p>
          <a:p>
            <a:pPr marL="0" indent="0">
              <a:buNone/>
            </a:pPr>
            <a:endParaRPr lang="en-GB" sz="3200" dirty="0"/>
          </a:p>
          <a:p>
            <a:pPr marL="0" indent="0">
              <a:buNone/>
            </a:pPr>
            <a:r>
              <a:rPr lang="en-GB" sz="1200" dirty="0"/>
              <a:t>Berry, J. W. (2013) ‘Global psychology’ South African Journal of Psychology, 43 (4), pp. 391-401  </a:t>
            </a:r>
          </a:p>
        </p:txBody>
      </p:sp>
    </p:spTree>
    <p:extLst>
      <p:ext uri="{BB962C8B-B14F-4D97-AF65-F5344CB8AC3E}">
        <p14:creationId xmlns:p14="http://schemas.microsoft.com/office/powerpoint/2010/main" val="2194735954"/>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793D9-CB23-488E-8AFE-118390D4A769}"/>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F7A39958-23F7-4F14-9E5B-4E5D9F740374}"/>
              </a:ext>
            </a:extLst>
          </p:cNvPr>
          <p:cNvPicPr>
            <a:picLocks noGrp="1" noChangeAspect="1"/>
          </p:cNvPicPr>
          <p:nvPr>
            <p:ph idx="1"/>
          </p:nvPr>
        </p:nvPicPr>
        <p:blipFill>
          <a:blip r:embed="rId2"/>
          <a:stretch>
            <a:fillRect/>
          </a:stretch>
        </p:blipFill>
        <p:spPr>
          <a:xfrm>
            <a:off x="18630" y="2057401"/>
            <a:ext cx="2857500" cy="1600200"/>
          </a:xfrm>
          <a:prstGeom prst="rect">
            <a:avLst/>
          </a:prstGeom>
        </p:spPr>
      </p:pic>
      <p:pic>
        <p:nvPicPr>
          <p:cNvPr id="5" name="Picture 4">
            <a:extLst>
              <a:ext uri="{FF2B5EF4-FFF2-40B4-BE49-F238E27FC236}">
                <a16:creationId xmlns:a16="http://schemas.microsoft.com/office/drawing/2014/main" id="{17594C25-3AE7-4F20-B397-89EADEAFCE29}"/>
              </a:ext>
            </a:extLst>
          </p:cNvPr>
          <p:cNvPicPr>
            <a:picLocks noChangeAspect="1"/>
          </p:cNvPicPr>
          <p:nvPr/>
        </p:nvPicPr>
        <p:blipFill>
          <a:blip r:embed="rId3"/>
          <a:stretch>
            <a:fillRect/>
          </a:stretch>
        </p:blipFill>
        <p:spPr>
          <a:xfrm>
            <a:off x="0" y="-15393"/>
            <a:ext cx="3510640" cy="2194150"/>
          </a:xfrm>
          <a:prstGeom prst="rect">
            <a:avLst/>
          </a:prstGeom>
        </p:spPr>
      </p:pic>
      <p:pic>
        <p:nvPicPr>
          <p:cNvPr id="6" name="Picture 5">
            <a:extLst>
              <a:ext uri="{FF2B5EF4-FFF2-40B4-BE49-F238E27FC236}">
                <a16:creationId xmlns:a16="http://schemas.microsoft.com/office/drawing/2014/main" id="{A150F111-F5BB-45A4-B970-597250F8CD42}"/>
              </a:ext>
            </a:extLst>
          </p:cNvPr>
          <p:cNvPicPr>
            <a:picLocks noChangeAspect="1"/>
          </p:cNvPicPr>
          <p:nvPr/>
        </p:nvPicPr>
        <p:blipFill>
          <a:blip r:embed="rId4"/>
          <a:stretch>
            <a:fillRect/>
          </a:stretch>
        </p:blipFill>
        <p:spPr>
          <a:xfrm>
            <a:off x="8788400" y="0"/>
            <a:ext cx="3510640" cy="2194150"/>
          </a:xfrm>
          <a:prstGeom prst="rect">
            <a:avLst/>
          </a:prstGeom>
        </p:spPr>
      </p:pic>
      <p:pic>
        <p:nvPicPr>
          <p:cNvPr id="7" name="Picture 6">
            <a:extLst>
              <a:ext uri="{FF2B5EF4-FFF2-40B4-BE49-F238E27FC236}">
                <a16:creationId xmlns:a16="http://schemas.microsoft.com/office/drawing/2014/main" id="{24B2E7E4-9CE8-4B64-8E55-65919AC4573B}"/>
              </a:ext>
            </a:extLst>
          </p:cNvPr>
          <p:cNvPicPr>
            <a:picLocks noChangeAspect="1"/>
          </p:cNvPicPr>
          <p:nvPr/>
        </p:nvPicPr>
        <p:blipFill>
          <a:blip r:embed="rId5"/>
          <a:stretch>
            <a:fillRect/>
          </a:stretch>
        </p:blipFill>
        <p:spPr>
          <a:xfrm>
            <a:off x="3156303" y="-15393"/>
            <a:ext cx="3448748" cy="2754400"/>
          </a:xfrm>
          <a:prstGeom prst="rect">
            <a:avLst/>
          </a:prstGeom>
        </p:spPr>
      </p:pic>
      <p:pic>
        <p:nvPicPr>
          <p:cNvPr id="8" name="Picture 7">
            <a:extLst>
              <a:ext uri="{FF2B5EF4-FFF2-40B4-BE49-F238E27FC236}">
                <a16:creationId xmlns:a16="http://schemas.microsoft.com/office/drawing/2014/main" id="{1D9F132B-FBE4-4735-8753-1C0131D1B90D}"/>
              </a:ext>
            </a:extLst>
          </p:cNvPr>
          <p:cNvPicPr>
            <a:picLocks noChangeAspect="1"/>
          </p:cNvPicPr>
          <p:nvPr/>
        </p:nvPicPr>
        <p:blipFill>
          <a:blip r:embed="rId6"/>
          <a:stretch>
            <a:fillRect/>
          </a:stretch>
        </p:blipFill>
        <p:spPr>
          <a:xfrm>
            <a:off x="9324622" y="4924013"/>
            <a:ext cx="2867378" cy="1933987"/>
          </a:xfrm>
          <a:prstGeom prst="rect">
            <a:avLst/>
          </a:prstGeom>
        </p:spPr>
      </p:pic>
      <p:pic>
        <p:nvPicPr>
          <p:cNvPr id="9" name="Picture 8">
            <a:extLst>
              <a:ext uri="{FF2B5EF4-FFF2-40B4-BE49-F238E27FC236}">
                <a16:creationId xmlns:a16="http://schemas.microsoft.com/office/drawing/2014/main" id="{6ED78B1B-4683-423B-8363-BB62F538B939}"/>
              </a:ext>
            </a:extLst>
          </p:cNvPr>
          <p:cNvPicPr>
            <a:picLocks noChangeAspect="1"/>
          </p:cNvPicPr>
          <p:nvPr/>
        </p:nvPicPr>
        <p:blipFill>
          <a:blip r:embed="rId7"/>
          <a:stretch>
            <a:fillRect/>
          </a:stretch>
        </p:blipFill>
        <p:spPr>
          <a:xfrm flipH="1">
            <a:off x="0" y="3665316"/>
            <a:ext cx="2111209" cy="3393015"/>
          </a:xfrm>
          <a:prstGeom prst="rect">
            <a:avLst/>
          </a:prstGeom>
        </p:spPr>
      </p:pic>
      <p:pic>
        <p:nvPicPr>
          <p:cNvPr id="10" name="Picture 9">
            <a:extLst>
              <a:ext uri="{FF2B5EF4-FFF2-40B4-BE49-F238E27FC236}">
                <a16:creationId xmlns:a16="http://schemas.microsoft.com/office/drawing/2014/main" id="{5775BFA9-EB08-4842-93F7-85C0B868A0EF}"/>
              </a:ext>
            </a:extLst>
          </p:cNvPr>
          <p:cNvPicPr>
            <a:picLocks noChangeAspect="1"/>
          </p:cNvPicPr>
          <p:nvPr/>
        </p:nvPicPr>
        <p:blipFill>
          <a:blip r:embed="rId8"/>
          <a:stretch>
            <a:fillRect/>
          </a:stretch>
        </p:blipFill>
        <p:spPr>
          <a:xfrm>
            <a:off x="6407080" y="0"/>
            <a:ext cx="2754401" cy="2754401"/>
          </a:xfrm>
          <a:prstGeom prst="rect">
            <a:avLst/>
          </a:prstGeom>
        </p:spPr>
      </p:pic>
      <p:pic>
        <p:nvPicPr>
          <p:cNvPr id="11" name="Picture 10">
            <a:extLst>
              <a:ext uri="{FF2B5EF4-FFF2-40B4-BE49-F238E27FC236}">
                <a16:creationId xmlns:a16="http://schemas.microsoft.com/office/drawing/2014/main" id="{EBC14579-63F9-4414-8EEE-3CF398FEB234}"/>
              </a:ext>
            </a:extLst>
          </p:cNvPr>
          <p:cNvPicPr>
            <a:picLocks noChangeAspect="1"/>
          </p:cNvPicPr>
          <p:nvPr/>
        </p:nvPicPr>
        <p:blipFill>
          <a:blip r:embed="rId9"/>
          <a:stretch>
            <a:fillRect/>
          </a:stretch>
        </p:blipFill>
        <p:spPr>
          <a:xfrm>
            <a:off x="8670914" y="2209543"/>
            <a:ext cx="3570260" cy="2754400"/>
          </a:xfrm>
          <a:prstGeom prst="rect">
            <a:avLst/>
          </a:prstGeom>
        </p:spPr>
      </p:pic>
      <p:pic>
        <p:nvPicPr>
          <p:cNvPr id="12" name="Picture 11">
            <a:extLst>
              <a:ext uri="{FF2B5EF4-FFF2-40B4-BE49-F238E27FC236}">
                <a16:creationId xmlns:a16="http://schemas.microsoft.com/office/drawing/2014/main" id="{61385D4B-8FBA-4041-9B66-8B4457384099}"/>
              </a:ext>
            </a:extLst>
          </p:cNvPr>
          <p:cNvPicPr>
            <a:picLocks noChangeAspect="1"/>
          </p:cNvPicPr>
          <p:nvPr/>
        </p:nvPicPr>
        <p:blipFill>
          <a:blip r:embed="rId10"/>
          <a:stretch>
            <a:fillRect/>
          </a:stretch>
        </p:blipFill>
        <p:spPr>
          <a:xfrm>
            <a:off x="2122871" y="2754401"/>
            <a:ext cx="2857501" cy="2003196"/>
          </a:xfrm>
          <a:prstGeom prst="rect">
            <a:avLst/>
          </a:prstGeom>
        </p:spPr>
      </p:pic>
      <p:pic>
        <p:nvPicPr>
          <p:cNvPr id="13" name="Picture 12">
            <a:extLst>
              <a:ext uri="{FF2B5EF4-FFF2-40B4-BE49-F238E27FC236}">
                <a16:creationId xmlns:a16="http://schemas.microsoft.com/office/drawing/2014/main" id="{EEE941C4-4597-48D9-B81F-44DDDE0CEDFD}"/>
              </a:ext>
            </a:extLst>
          </p:cNvPr>
          <p:cNvPicPr>
            <a:picLocks noChangeAspect="1"/>
          </p:cNvPicPr>
          <p:nvPr/>
        </p:nvPicPr>
        <p:blipFill>
          <a:blip r:embed="rId11"/>
          <a:stretch>
            <a:fillRect/>
          </a:stretch>
        </p:blipFill>
        <p:spPr>
          <a:xfrm>
            <a:off x="4820711" y="2660689"/>
            <a:ext cx="3850203" cy="2167114"/>
          </a:xfrm>
          <a:prstGeom prst="rect">
            <a:avLst/>
          </a:prstGeom>
        </p:spPr>
      </p:pic>
      <p:pic>
        <p:nvPicPr>
          <p:cNvPr id="14" name="Picture 13">
            <a:extLst>
              <a:ext uri="{FF2B5EF4-FFF2-40B4-BE49-F238E27FC236}">
                <a16:creationId xmlns:a16="http://schemas.microsoft.com/office/drawing/2014/main" id="{822108B3-A527-4321-9425-9B1DEC693E23}"/>
              </a:ext>
            </a:extLst>
          </p:cNvPr>
          <p:cNvPicPr>
            <a:picLocks noChangeAspect="1"/>
          </p:cNvPicPr>
          <p:nvPr/>
        </p:nvPicPr>
        <p:blipFill>
          <a:blip r:embed="rId12"/>
          <a:stretch>
            <a:fillRect/>
          </a:stretch>
        </p:blipFill>
        <p:spPr>
          <a:xfrm>
            <a:off x="2109712" y="4833309"/>
            <a:ext cx="3143954" cy="2357966"/>
          </a:xfrm>
          <a:prstGeom prst="rect">
            <a:avLst/>
          </a:prstGeom>
        </p:spPr>
      </p:pic>
      <p:pic>
        <p:nvPicPr>
          <p:cNvPr id="15" name="Picture 14">
            <a:extLst>
              <a:ext uri="{FF2B5EF4-FFF2-40B4-BE49-F238E27FC236}">
                <a16:creationId xmlns:a16="http://schemas.microsoft.com/office/drawing/2014/main" id="{E059339D-E41C-43BD-87D5-F60F07D7C609}"/>
              </a:ext>
            </a:extLst>
          </p:cNvPr>
          <p:cNvPicPr>
            <a:picLocks noChangeAspect="1"/>
          </p:cNvPicPr>
          <p:nvPr/>
        </p:nvPicPr>
        <p:blipFill>
          <a:blip r:embed="rId13"/>
          <a:stretch>
            <a:fillRect/>
          </a:stretch>
        </p:blipFill>
        <p:spPr>
          <a:xfrm>
            <a:off x="5224377" y="4716427"/>
            <a:ext cx="4129535" cy="2754400"/>
          </a:xfrm>
          <a:prstGeom prst="rect">
            <a:avLst/>
          </a:prstGeom>
        </p:spPr>
      </p:pic>
    </p:spTree>
    <p:extLst>
      <p:ext uri="{BB962C8B-B14F-4D97-AF65-F5344CB8AC3E}">
        <p14:creationId xmlns:p14="http://schemas.microsoft.com/office/powerpoint/2010/main" val="16481547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10653" y="0"/>
            <a:ext cx="9955427" cy="6825501"/>
          </a:xfrm>
        </p:spPr>
      </p:pic>
    </p:spTree>
    <p:extLst>
      <p:ext uri="{BB962C8B-B14F-4D97-AF65-F5344CB8AC3E}">
        <p14:creationId xmlns:p14="http://schemas.microsoft.com/office/powerpoint/2010/main" val="11564935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9CD9ACDE-8038-488C-AB0C-5FD1A373C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B87CF8-5E48-EC68-0CA9-9D9D6789E288}"/>
              </a:ext>
            </a:extLst>
          </p:cNvPr>
          <p:cNvSpPr>
            <a:spLocks noGrp="1"/>
          </p:cNvSpPr>
          <p:nvPr>
            <p:ph type="ctrTitle"/>
          </p:nvPr>
        </p:nvSpPr>
        <p:spPr>
          <a:xfrm>
            <a:off x="3854450" y="965200"/>
            <a:ext cx="7372350" cy="3404680"/>
          </a:xfrm>
        </p:spPr>
        <p:txBody>
          <a:bodyPr>
            <a:normAutofit/>
          </a:bodyPr>
          <a:lstStyle/>
          <a:p>
            <a:r>
              <a:rPr lang="en-GB" sz="8800" dirty="0"/>
              <a:t>Let’s shake it up</a:t>
            </a:r>
          </a:p>
        </p:txBody>
      </p:sp>
      <p:sp>
        <p:nvSpPr>
          <p:cNvPr id="3" name="Subtitle 2">
            <a:extLst>
              <a:ext uri="{FF2B5EF4-FFF2-40B4-BE49-F238E27FC236}">
                <a16:creationId xmlns:a16="http://schemas.microsoft.com/office/drawing/2014/main" id="{B8C5D790-C031-AEC2-0BF8-BCCE8BE5EA73}"/>
              </a:ext>
            </a:extLst>
          </p:cNvPr>
          <p:cNvSpPr>
            <a:spLocks noGrp="1"/>
          </p:cNvSpPr>
          <p:nvPr>
            <p:ph type="subTitle" idx="1"/>
          </p:nvPr>
        </p:nvSpPr>
        <p:spPr>
          <a:xfrm>
            <a:off x="3854450" y="4503906"/>
            <a:ext cx="7372350" cy="1388892"/>
          </a:xfrm>
        </p:spPr>
        <p:txBody>
          <a:bodyPr>
            <a:normAutofit/>
          </a:bodyPr>
          <a:lstStyle/>
          <a:p>
            <a:r>
              <a:rPr lang="en-GB" sz="3600" dirty="0"/>
              <a:t>A volunteer please</a:t>
            </a:r>
          </a:p>
        </p:txBody>
      </p:sp>
      <p:sp>
        <p:nvSpPr>
          <p:cNvPr id="15" name="Rectangle 9">
            <a:extLst>
              <a:ext uri="{FF2B5EF4-FFF2-40B4-BE49-F238E27FC236}">
                <a16:creationId xmlns:a16="http://schemas.microsoft.com/office/drawing/2014/main" id="{DA6C2449-5F66-4753-AAA3-4AD81E57A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6" name="Picture 11">
            <a:extLst>
              <a:ext uri="{FF2B5EF4-FFF2-40B4-BE49-F238E27FC236}">
                <a16:creationId xmlns:a16="http://schemas.microsoft.com/office/drawing/2014/main" id="{A57D80F0-E0CE-4DCF-A32A-DB7CE736472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4032" y="2187576"/>
            <a:ext cx="6857999" cy="2482850"/>
          </a:xfrm>
          <a:prstGeom prst="rect">
            <a:avLst/>
          </a:prstGeom>
        </p:spPr>
      </p:pic>
    </p:spTree>
    <p:extLst>
      <p:ext uri="{BB962C8B-B14F-4D97-AF65-F5344CB8AC3E}">
        <p14:creationId xmlns:p14="http://schemas.microsoft.com/office/powerpoint/2010/main" val="1197260722"/>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750F26-CCCA-9143-1F5E-9D8B21EBDC4A}"/>
              </a:ext>
            </a:extLst>
          </p:cNvPr>
          <p:cNvSpPr>
            <a:spLocks noGrp="1"/>
          </p:cNvSpPr>
          <p:nvPr>
            <p:ph type="title"/>
          </p:nvPr>
        </p:nvSpPr>
        <p:spPr/>
        <p:txBody>
          <a:bodyPr/>
          <a:lstStyle/>
          <a:p>
            <a:endParaRPr lang="en-GB"/>
          </a:p>
        </p:txBody>
      </p:sp>
      <p:pic>
        <p:nvPicPr>
          <p:cNvPr id="7" name="Online Media 6" title="“Waves” - Contemporary Ballet at Master Ballet Academy">
            <a:hlinkClick r:id="" action="ppaction://media"/>
            <a:extLst>
              <a:ext uri="{FF2B5EF4-FFF2-40B4-BE49-F238E27FC236}">
                <a16:creationId xmlns:a16="http://schemas.microsoft.com/office/drawing/2014/main" id="{B82B4461-1F0F-532B-60CA-96D587C64814}"/>
              </a:ext>
            </a:extLst>
          </p:cNvPr>
          <p:cNvPicPr>
            <a:picLocks noGrp="1" noRot="1" noChangeAspect="1"/>
          </p:cNvPicPr>
          <p:nvPr>
            <p:ph idx="1"/>
            <a:videoFile r:link="rId1"/>
          </p:nvPr>
        </p:nvPicPr>
        <p:blipFill>
          <a:blip r:embed="rId3"/>
          <a:stretch>
            <a:fillRect/>
          </a:stretch>
        </p:blipFill>
        <p:spPr>
          <a:xfrm>
            <a:off x="437298" y="316083"/>
            <a:ext cx="11068902" cy="6225834"/>
          </a:xfrm>
          <a:prstGeom prst="rect">
            <a:avLst/>
          </a:prstGeom>
        </p:spPr>
      </p:pic>
    </p:spTree>
    <p:extLst>
      <p:ext uri="{BB962C8B-B14F-4D97-AF65-F5344CB8AC3E}">
        <p14:creationId xmlns:p14="http://schemas.microsoft.com/office/powerpoint/2010/main" val="337579657"/>
      </p:ext>
    </p:extLst>
  </p:cSld>
  <p:clrMapOvr>
    <a:masterClrMapping/>
  </p:clrMapOvr>
  <p:timing>
    <p:tnLst>
      <p:par>
        <p:cTn id="1" dur="indefinite" restart="never" nodeType="tmRoot">
          <p:childTnLst>
            <p:video>
              <p:cMediaNode vol="80000">
                <p:cTn id="2" fill="hold" display="0">
                  <p:stCondLst>
                    <p:cond delay="indefinite"/>
                  </p:stCondLst>
                </p:cTn>
                <p:tgtEl>
                  <p:spTgt spid="7"/>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68E59-483C-1B9A-0DDD-18D89C367B45}"/>
              </a:ext>
            </a:extLst>
          </p:cNvPr>
          <p:cNvSpPr>
            <a:spLocks noGrp="1"/>
          </p:cNvSpPr>
          <p:nvPr>
            <p:ph type="title"/>
          </p:nvPr>
        </p:nvSpPr>
        <p:spPr/>
        <p:txBody>
          <a:bodyPr/>
          <a:lstStyle/>
          <a:p>
            <a:endParaRPr lang="en-GB"/>
          </a:p>
        </p:txBody>
      </p:sp>
      <p:pic>
        <p:nvPicPr>
          <p:cNvPr id="4" name="Dancing">
            <a:hlinkClick r:id="" action="ppaction://media"/>
            <a:extLst>
              <a:ext uri="{FF2B5EF4-FFF2-40B4-BE49-F238E27FC236}">
                <a16:creationId xmlns:a16="http://schemas.microsoft.com/office/drawing/2014/main" id="{F01610EA-25F0-789A-A121-C3FC3C79E539}"/>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685800" y="94980"/>
            <a:ext cx="10413381" cy="6408403"/>
          </a:xfrm>
        </p:spPr>
      </p:pic>
    </p:spTree>
    <p:extLst>
      <p:ext uri="{BB962C8B-B14F-4D97-AF65-F5344CB8AC3E}">
        <p14:creationId xmlns:p14="http://schemas.microsoft.com/office/powerpoint/2010/main" val="93581509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mute="1">
                <p:cTn id="7"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FA05C-BA85-1DA7-E3C8-07E762AFEC07}"/>
              </a:ext>
            </a:extLst>
          </p:cNvPr>
          <p:cNvSpPr>
            <a:spLocks noGrp="1"/>
          </p:cNvSpPr>
          <p:nvPr>
            <p:ph type="title"/>
          </p:nvPr>
        </p:nvSpPr>
        <p:spPr>
          <a:xfrm>
            <a:off x="2783058" y="0"/>
            <a:ext cx="8610600" cy="1293028"/>
          </a:xfrm>
        </p:spPr>
        <p:txBody>
          <a:bodyPr>
            <a:normAutofit/>
          </a:bodyPr>
          <a:lstStyle/>
          <a:p>
            <a:r>
              <a:rPr lang="en-GB" b="1" dirty="0">
                <a:latin typeface="+mn-lt"/>
              </a:rPr>
              <a:t>What is cultural studies?</a:t>
            </a:r>
          </a:p>
        </p:txBody>
      </p:sp>
      <p:sp>
        <p:nvSpPr>
          <p:cNvPr id="3" name="Content Placeholder 2">
            <a:extLst>
              <a:ext uri="{FF2B5EF4-FFF2-40B4-BE49-F238E27FC236}">
                <a16:creationId xmlns:a16="http://schemas.microsoft.com/office/drawing/2014/main" id="{4A1CF98E-1CDD-64A7-AE14-A62AB2FD63A3}"/>
              </a:ext>
            </a:extLst>
          </p:cNvPr>
          <p:cNvSpPr>
            <a:spLocks noGrp="1"/>
          </p:cNvSpPr>
          <p:nvPr>
            <p:ph idx="1"/>
          </p:nvPr>
        </p:nvSpPr>
        <p:spPr>
          <a:xfrm>
            <a:off x="237392" y="1167618"/>
            <a:ext cx="6687515" cy="4954402"/>
          </a:xfrm>
        </p:spPr>
        <p:txBody>
          <a:bodyPr>
            <a:normAutofit fontScale="55000" lnSpcReduction="20000"/>
          </a:bodyPr>
          <a:lstStyle/>
          <a:p>
            <a:pPr marL="0" indent="0">
              <a:buNone/>
            </a:pPr>
            <a:r>
              <a:rPr lang="en-GB" sz="7000" dirty="0">
                <a:latin typeface="Tiempos Text Regular"/>
              </a:rPr>
              <a:t>“Each of these thinkers knew there was a </a:t>
            </a:r>
            <a:r>
              <a:rPr lang="en-GB" sz="7000" i="1" dirty="0">
                <a:latin typeface="Tiempos Text Regular"/>
              </a:rPr>
              <a:t>minor </a:t>
            </a:r>
            <a:r>
              <a:rPr lang="en-GB" sz="7000" dirty="0">
                <a:latin typeface="Tiempos Text Regular"/>
              </a:rPr>
              <a:t>tradition of studying culture </a:t>
            </a:r>
            <a:r>
              <a:rPr lang="en-GB" sz="7000" b="1" dirty="0">
                <a:solidFill>
                  <a:srgbClr val="C00000"/>
                </a:solidFill>
                <a:latin typeface="Tiempos Text Regular"/>
              </a:rPr>
              <a:t>‘from below’; </a:t>
            </a:r>
            <a:r>
              <a:rPr lang="en-GB" sz="7000" dirty="0">
                <a:latin typeface="Tiempos Text Regular"/>
              </a:rPr>
              <a:t>that is, the cultural practices and rituals of everyday life associated with </a:t>
            </a:r>
            <a:r>
              <a:rPr lang="en-GB" sz="7000" b="1" dirty="0">
                <a:solidFill>
                  <a:srgbClr val="C00000"/>
                </a:solidFill>
                <a:latin typeface="Tiempos Text Regular"/>
              </a:rPr>
              <a:t>ordinary people</a:t>
            </a:r>
            <a:r>
              <a:rPr lang="en-GB" sz="7000" dirty="0">
                <a:latin typeface="Tiempos Text Regular"/>
              </a:rPr>
              <a:t>, or with groups and populations who </a:t>
            </a:r>
            <a:r>
              <a:rPr lang="en-GB" sz="7000" b="1" dirty="0">
                <a:solidFill>
                  <a:srgbClr val="C00000"/>
                </a:solidFill>
                <a:latin typeface="Tiempos Text Regular"/>
              </a:rPr>
              <a:t>did not belong to the powerful social classes or to the political elites”</a:t>
            </a:r>
            <a:endParaRPr lang="en-GB" sz="2000" b="1" dirty="0">
              <a:solidFill>
                <a:srgbClr val="C00000"/>
              </a:solidFill>
            </a:endParaRPr>
          </a:p>
        </p:txBody>
      </p:sp>
      <p:pic>
        <p:nvPicPr>
          <p:cNvPr id="1028" name="Picture 4" descr="Professor Angela McRobbie | Goldsmiths, University of London">
            <a:extLst>
              <a:ext uri="{FF2B5EF4-FFF2-40B4-BE49-F238E27FC236}">
                <a16:creationId xmlns:a16="http://schemas.microsoft.com/office/drawing/2014/main" id="{F931F72A-BE08-3296-6DDE-7D25142E102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719" r="18052" b="-1"/>
          <a:stretch/>
        </p:blipFill>
        <p:spPr bwMode="auto">
          <a:xfrm>
            <a:off x="7519572" y="1502353"/>
            <a:ext cx="4521200" cy="341092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81A3C41-24CF-D9A9-BB2E-478EDC942F27}"/>
              </a:ext>
            </a:extLst>
          </p:cNvPr>
          <p:cNvSpPr txBox="1"/>
          <p:nvPr/>
        </p:nvSpPr>
        <p:spPr>
          <a:xfrm>
            <a:off x="2263675" y="5792499"/>
            <a:ext cx="9450023" cy="1084912"/>
          </a:xfrm>
          <a:prstGeom prst="rect">
            <a:avLst/>
          </a:prstGeom>
          <a:noFill/>
        </p:spPr>
        <p:txBody>
          <a:bodyPr wrap="none" rtlCol="0">
            <a:spAutoFit/>
          </a:bodyPr>
          <a:lstStyle/>
          <a:p>
            <a:pPr marL="0" indent="0">
              <a:buNone/>
            </a:pPr>
            <a:endParaRPr lang="en-GB" sz="1800" dirty="0">
              <a:latin typeface="Tiempos Text Regular"/>
            </a:endParaRPr>
          </a:p>
          <a:p>
            <a:pPr marL="0" indent="0">
              <a:buNone/>
            </a:pPr>
            <a:endParaRPr lang="en-GB" sz="1800" dirty="0">
              <a:latin typeface="Tiempos Text Regular"/>
            </a:endParaRPr>
          </a:p>
          <a:p>
            <a:pPr marL="0" indent="0">
              <a:buNone/>
            </a:pPr>
            <a:r>
              <a:rPr lang="en-GB" sz="1050" dirty="0">
                <a:latin typeface="Tiempos Text Regular"/>
              </a:rPr>
              <a:t>McRobbie, A. (2020) What is cultural studies? The British Academy. Available at: </a:t>
            </a:r>
            <a:r>
              <a:rPr lang="en-GB" sz="1050" dirty="0">
                <a:latin typeface="Tiempos Text Regular"/>
                <a:hlinkClick r:id="rId3"/>
              </a:rPr>
              <a:t>https://www.thebritishacademy.ac.uk/blog/what-is-cultural-studies/</a:t>
            </a:r>
            <a:r>
              <a:rPr lang="en-GB" sz="1050" dirty="0">
                <a:latin typeface="Tiempos Text Regular"/>
              </a:rPr>
              <a:t> (Accessed 23/6/22)</a:t>
            </a:r>
          </a:p>
          <a:p>
            <a:endParaRPr lang="en-GB" dirty="0"/>
          </a:p>
        </p:txBody>
      </p:sp>
    </p:spTree>
    <p:extLst>
      <p:ext uri="{BB962C8B-B14F-4D97-AF65-F5344CB8AC3E}">
        <p14:creationId xmlns:p14="http://schemas.microsoft.com/office/powerpoint/2010/main" val="9299764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A38A195E-584A-485A-BECD-66468900B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40177A7-740C-43C7-8F2D-BD7067F12C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solidFill>
            <a:schemeClr val="bg1">
              <a:lumMod val="95000"/>
              <a:lumOff val="5000"/>
            </a:schemeClr>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pic>
        <p:nvPicPr>
          <p:cNvPr id="21" name="Picture 20">
            <a:extLst>
              <a:ext uri="{FF2B5EF4-FFF2-40B4-BE49-F238E27FC236}">
                <a16:creationId xmlns:a16="http://schemas.microsoft.com/office/drawing/2014/main" id="{FF525AAA-82CE-4027-A26C-B0EFFD856F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531" r="43746" b="531"/>
          <a:stretch/>
        </p:blipFill>
        <p:spPr>
          <a:xfrm rot="5400000" flipH="1" flipV="1">
            <a:off x="-1265719" y="2187575"/>
            <a:ext cx="6857999" cy="2482850"/>
          </a:xfrm>
          <a:prstGeom prst="rect">
            <a:avLst/>
          </a:prstGeom>
        </p:spPr>
      </p:pic>
      <p:sp>
        <p:nvSpPr>
          <p:cNvPr id="7" name="Content Placeholder 2">
            <a:extLst>
              <a:ext uri="{FF2B5EF4-FFF2-40B4-BE49-F238E27FC236}">
                <a16:creationId xmlns:a16="http://schemas.microsoft.com/office/drawing/2014/main" id="{D7A12007-A889-BA4A-EED3-EE8AE48BBCAE}"/>
              </a:ext>
            </a:extLst>
          </p:cNvPr>
          <p:cNvSpPr>
            <a:spLocks noGrp="1"/>
          </p:cNvSpPr>
          <p:nvPr>
            <p:ph idx="1"/>
          </p:nvPr>
        </p:nvSpPr>
        <p:spPr>
          <a:xfrm>
            <a:off x="3404706" y="372794"/>
            <a:ext cx="8787294" cy="6485206"/>
          </a:xfrm>
        </p:spPr>
        <p:txBody>
          <a:bodyPr>
            <a:normAutofit fontScale="92500" lnSpcReduction="10000"/>
          </a:bodyPr>
          <a:lstStyle/>
          <a:p>
            <a:pPr marL="0" indent="0">
              <a:buNone/>
            </a:pPr>
            <a:r>
              <a:rPr lang="en-US" sz="4800" dirty="0">
                <a:effectLst/>
                <a:latin typeface="Century Gothic" panose="020B0502020202020204" pitchFamily="34" charset="0"/>
                <a:ea typeface="Times New Roman" panose="02020603050405020304" pitchFamily="18" charset="0"/>
              </a:rPr>
              <a:t>“Cultural studies is not a discipline……[it]consists of many different theoretical and political positions.  That is why cultural studies is often described as an ‘anti-discipline’—a mode of inquiry that does not subscribe to the straitjacket of institutionalized discipline” </a:t>
            </a:r>
          </a:p>
          <a:p>
            <a:endParaRPr lang="en-US" sz="2000" dirty="0">
              <a:latin typeface="Times New Roman" panose="02020603050405020304" pitchFamily="18" charset="0"/>
              <a:ea typeface="Times New Roman" panose="02020603050405020304" pitchFamily="18" charset="0"/>
            </a:endParaRPr>
          </a:p>
          <a:p>
            <a:pPr marL="0" indent="0">
              <a:buNone/>
            </a:pPr>
            <a:r>
              <a:rPr lang="en-US" sz="2000" dirty="0">
                <a:latin typeface="Times New Roman" panose="02020603050405020304" pitchFamily="18" charset="0"/>
                <a:ea typeface="Times New Roman" panose="02020603050405020304" pitchFamily="18" charset="0"/>
              </a:rPr>
              <a:t>(Sardar, Ziauddin, and </a:t>
            </a:r>
            <a:r>
              <a:rPr lang="en-US" sz="2000" dirty="0" err="1">
                <a:latin typeface="Times New Roman" panose="02020603050405020304" pitchFamily="18" charset="0"/>
                <a:ea typeface="Times New Roman" panose="02020603050405020304" pitchFamily="18" charset="0"/>
              </a:rPr>
              <a:t>Borin</a:t>
            </a:r>
            <a:r>
              <a:rPr lang="en-US" sz="2000" dirty="0">
                <a:latin typeface="Times New Roman" panose="02020603050405020304" pitchFamily="18" charset="0"/>
                <a:ea typeface="Times New Roman" panose="02020603050405020304" pitchFamily="18" charset="0"/>
              </a:rPr>
              <a:t> Van Loon.    </a:t>
            </a:r>
            <a:r>
              <a:rPr lang="en-US" sz="2000" i="1" dirty="0">
                <a:latin typeface="Times New Roman" panose="02020603050405020304" pitchFamily="18" charset="0"/>
                <a:ea typeface="Times New Roman" panose="02020603050405020304" pitchFamily="18" charset="0"/>
              </a:rPr>
              <a:t>Introducing Cultural Studies.  </a:t>
            </a:r>
            <a:r>
              <a:rPr lang="en-US" sz="2000" dirty="0">
                <a:latin typeface="Times New Roman" panose="02020603050405020304" pitchFamily="18" charset="0"/>
                <a:ea typeface="Times New Roman" panose="02020603050405020304" pitchFamily="18" charset="0"/>
              </a:rPr>
              <a:t>(Cambridge, UK:  Icon, 1997Sardar</a:t>
            </a:r>
            <a:r>
              <a:rPr lang="en-US" sz="2000" dirty="0">
                <a:effectLst/>
                <a:latin typeface="Times New Roman" panose="02020603050405020304" pitchFamily="18" charset="0"/>
                <a:ea typeface="Times New Roman" panose="02020603050405020304" pitchFamily="18" charset="0"/>
              </a:rPr>
              <a:t>/Van Loon 8). </a:t>
            </a:r>
            <a:endParaRPr lang="en-GB" sz="2000" dirty="0"/>
          </a:p>
        </p:txBody>
      </p:sp>
    </p:spTree>
    <p:extLst>
      <p:ext uri="{BB962C8B-B14F-4D97-AF65-F5344CB8AC3E}">
        <p14:creationId xmlns:p14="http://schemas.microsoft.com/office/powerpoint/2010/main" val="29951011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6B340-B40A-4A1A-AB03-5589399BE01D}"/>
              </a:ext>
            </a:extLst>
          </p:cNvPr>
          <p:cNvSpPr>
            <a:spLocks noGrp="1"/>
          </p:cNvSpPr>
          <p:nvPr>
            <p:ph type="title"/>
          </p:nvPr>
        </p:nvSpPr>
        <p:spPr>
          <a:xfrm>
            <a:off x="2761785" y="463290"/>
            <a:ext cx="8610600" cy="1293028"/>
          </a:xfrm>
        </p:spPr>
        <p:txBody>
          <a:bodyPr/>
          <a:lstStyle/>
          <a:p>
            <a:r>
              <a:rPr lang="en-GB" b="1" dirty="0"/>
              <a:t>Challenging Socially constructed inequalities</a:t>
            </a:r>
          </a:p>
        </p:txBody>
      </p:sp>
      <p:sp>
        <p:nvSpPr>
          <p:cNvPr id="3" name="Content Placeholder 2">
            <a:extLst>
              <a:ext uri="{FF2B5EF4-FFF2-40B4-BE49-F238E27FC236}">
                <a16:creationId xmlns:a16="http://schemas.microsoft.com/office/drawing/2014/main" id="{6173751C-260D-BE53-1870-1C2722D03BD4}"/>
              </a:ext>
            </a:extLst>
          </p:cNvPr>
          <p:cNvSpPr>
            <a:spLocks noGrp="1"/>
          </p:cNvSpPr>
          <p:nvPr>
            <p:ph idx="1"/>
          </p:nvPr>
        </p:nvSpPr>
        <p:spPr>
          <a:xfrm>
            <a:off x="685800" y="1884556"/>
            <a:ext cx="10820400" cy="4650059"/>
          </a:xfrm>
        </p:spPr>
        <p:txBody>
          <a:bodyPr>
            <a:normAutofit lnSpcReduction="10000"/>
          </a:bodyPr>
          <a:lstStyle/>
          <a:p>
            <a:pPr marL="0" indent="0">
              <a:buNone/>
            </a:pPr>
            <a:r>
              <a:rPr lang="en-GB" sz="4000" dirty="0"/>
              <a:t>Cultural Studies works outside academia too, within:</a:t>
            </a:r>
          </a:p>
          <a:p>
            <a:r>
              <a:rPr lang="en-GB" sz="4000" dirty="0"/>
              <a:t>Cultural institutions:</a:t>
            </a:r>
          </a:p>
          <a:p>
            <a:pPr marL="0" indent="0">
              <a:buNone/>
            </a:pPr>
            <a:r>
              <a:rPr lang="en-GB" sz="4000" dirty="0"/>
              <a:t>	Museums and heritage, community 	theatres, art installations, music venues, </a:t>
            </a:r>
          </a:p>
          <a:p>
            <a:pPr marL="0" indent="0">
              <a:buNone/>
            </a:pPr>
            <a:endParaRPr lang="en-GB" sz="4000" dirty="0"/>
          </a:p>
          <a:p>
            <a:r>
              <a:rPr lang="en-GB" sz="4000" dirty="0"/>
              <a:t> Social and political movements, healthcare, social welfare, education</a:t>
            </a:r>
          </a:p>
        </p:txBody>
      </p:sp>
    </p:spTree>
    <p:extLst>
      <p:ext uri="{BB962C8B-B14F-4D97-AF65-F5344CB8AC3E}">
        <p14:creationId xmlns:p14="http://schemas.microsoft.com/office/powerpoint/2010/main" val="28326656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E1015-3956-4D86-95B3-616FDE5299F8}"/>
              </a:ext>
            </a:extLst>
          </p:cNvPr>
          <p:cNvSpPr>
            <a:spLocks noGrp="1"/>
          </p:cNvSpPr>
          <p:nvPr>
            <p:ph type="title"/>
          </p:nvPr>
        </p:nvSpPr>
        <p:spPr/>
        <p:txBody>
          <a:bodyPr/>
          <a:lstStyle/>
          <a:p>
            <a:r>
              <a:rPr lang="en-GB" b="1" dirty="0"/>
              <a:t>Quotes</a:t>
            </a:r>
          </a:p>
        </p:txBody>
      </p:sp>
      <p:sp>
        <p:nvSpPr>
          <p:cNvPr id="3" name="Content Placeholder 2">
            <a:extLst>
              <a:ext uri="{FF2B5EF4-FFF2-40B4-BE49-F238E27FC236}">
                <a16:creationId xmlns:a16="http://schemas.microsoft.com/office/drawing/2014/main" id="{66592027-6123-4AB6-902C-98DCFDD8E77E}"/>
              </a:ext>
            </a:extLst>
          </p:cNvPr>
          <p:cNvSpPr>
            <a:spLocks noGrp="1"/>
          </p:cNvSpPr>
          <p:nvPr>
            <p:ph idx="1"/>
          </p:nvPr>
        </p:nvSpPr>
        <p:spPr/>
        <p:txBody>
          <a:bodyPr/>
          <a:lstStyle/>
          <a:p>
            <a:r>
              <a:rPr lang="en-GB" sz="2800" dirty="0"/>
              <a:t>“</a:t>
            </a:r>
            <a:r>
              <a:rPr lang="en-GB" sz="2800" i="1" dirty="0"/>
              <a:t>studying culture today is like studying snow in the middle of an avalanche” </a:t>
            </a:r>
            <a:r>
              <a:rPr lang="en-GB" sz="1800" dirty="0"/>
              <a:t>(Roy </a:t>
            </a:r>
            <a:r>
              <a:rPr lang="en-GB" sz="1800" dirty="0" err="1"/>
              <a:t>D’Andrade</a:t>
            </a:r>
            <a:r>
              <a:rPr lang="en-GB" sz="1800" dirty="0"/>
              <a:t>, one of Agar’s tutors at university)</a:t>
            </a:r>
          </a:p>
          <a:p>
            <a:endParaRPr lang="en-GB" sz="1800" dirty="0"/>
          </a:p>
          <a:p>
            <a:endParaRPr lang="en-GB" sz="1800" dirty="0"/>
          </a:p>
          <a:p>
            <a:r>
              <a:rPr lang="en-GB" sz="2800" i="1" dirty="0"/>
              <a:t>“Culture is a mess…..[it] is one of the most widely (mis)used and contentious concepts in the contemporary vocabulary” </a:t>
            </a:r>
            <a:r>
              <a:rPr lang="en-GB" sz="1800" dirty="0"/>
              <a:t>(Agar in “Culture: Can you Take it With You”, 2006)</a:t>
            </a:r>
            <a:endParaRPr lang="en-GB" dirty="0"/>
          </a:p>
        </p:txBody>
      </p:sp>
    </p:spTree>
    <p:extLst>
      <p:ext uri="{BB962C8B-B14F-4D97-AF65-F5344CB8AC3E}">
        <p14:creationId xmlns:p14="http://schemas.microsoft.com/office/powerpoint/2010/main" val="593860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C8788-B2FA-0277-0B07-325BF4D3CE3B}"/>
              </a:ext>
            </a:extLst>
          </p:cNvPr>
          <p:cNvSpPr>
            <a:spLocks noGrp="1"/>
          </p:cNvSpPr>
          <p:nvPr>
            <p:ph type="title"/>
          </p:nvPr>
        </p:nvSpPr>
        <p:spPr>
          <a:xfrm>
            <a:off x="1524000" y="374081"/>
            <a:ext cx="8610600" cy="1293028"/>
          </a:xfrm>
        </p:spPr>
        <p:txBody>
          <a:bodyPr/>
          <a:lstStyle/>
          <a:p>
            <a:r>
              <a:rPr lang="en-GB" dirty="0"/>
              <a:t>Fact-finding for </a:t>
            </a:r>
            <a:r>
              <a:rPr lang="en-GB" dirty="0" err="1"/>
              <a:t>thursday</a:t>
            </a:r>
            <a:endParaRPr lang="en-GB" dirty="0"/>
          </a:p>
        </p:txBody>
      </p:sp>
      <p:sp>
        <p:nvSpPr>
          <p:cNvPr id="3" name="Content Placeholder 2">
            <a:extLst>
              <a:ext uri="{FF2B5EF4-FFF2-40B4-BE49-F238E27FC236}">
                <a16:creationId xmlns:a16="http://schemas.microsoft.com/office/drawing/2014/main" id="{6C83D121-9629-DE92-A307-150F80C9C799}"/>
              </a:ext>
            </a:extLst>
          </p:cNvPr>
          <p:cNvSpPr>
            <a:spLocks noGrp="1"/>
          </p:cNvSpPr>
          <p:nvPr>
            <p:ph idx="1"/>
          </p:nvPr>
        </p:nvSpPr>
        <p:spPr>
          <a:xfrm>
            <a:off x="367990" y="1667109"/>
            <a:ext cx="11407698" cy="4816809"/>
          </a:xfrm>
        </p:spPr>
        <p:txBody>
          <a:bodyPr>
            <a:normAutofit fontScale="92500" lnSpcReduction="20000"/>
          </a:bodyPr>
          <a:lstStyle/>
          <a:p>
            <a:r>
              <a:rPr lang="en-GB" sz="2800" dirty="0"/>
              <a:t>Look for facts concerning the people posted on the walls:</a:t>
            </a:r>
          </a:p>
          <a:p>
            <a:endParaRPr lang="en-GB" sz="2800" dirty="0"/>
          </a:p>
          <a:p>
            <a:r>
              <a:rPr lang="en-GB" sz="2800" dirty="0"/>
              <a:t>Stuart Hall</a:t>
            </a:r>
          </a:p>
          <a:p>
            <a:r>
              <a:rPr lang="en-GB" sz="2800" dirty="0"/>
              <a:t>Raymond Williams</a:t>
            </a:r>
          </a:p>
          <a:p>
            <a:r>
              <a:rPr lang="en-GB" sz="2800" dirty="0"/>
              <a:t>Judith Butler</a:t>
            </a:r>
          </a:p>
          <a:p>
            <a:r>
              <a:rPr lang="en-GB" sz="2800" dirty="0"/>
              <a:t>Michel Foucault</a:t>
            </a:r>
          </a:p>
          <a:p>
            <a:r>
              <a:rPr lang="en-GB" sz="2800" dirty="0"/>
              <a:t>Paul Gilroy</a:t>
            </a:r>
          </a:p>
          <a:p>
            <a:pPr marL="0" indent="0">
              <a:buNone/>
            </a:pPr>
            <a:endParaRPr lang="en-GB" sz="2800" dirty="0"/>
          </a:p>
          <a:p>
            <a:pPr marL="0" indent="0">
              <a:buNone/>
            </a:pPr>
            <a:r>
              <a:rPr lang="en-GB" sz="2800" dirty="0"/>
              <a:t>For example:  their backgrounds, age, nationality, academic perspective, one of their most influential works……anything you think it interesting in understanding who they are and what may have influenced them in life</a:t>
            </a:r>
          </a:p>
        </p:txBody>
      </p:sp>
    </p:spTree>
    <p:extLst>
      <p:ext uri="{BB962C8B-B14F-4D97-AF65-F5344CB8AC3E}">
        <p14:creationId xmlns:p14="http://schemas.microsoft.com/office/powerpoint/2010/main" val="16221956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644B6-AE2C-57BB-A2F5-0AC29A2C1C77}"/>
              </a:ext>
            </a:extLst>
          </p:cNvPr>
          <p:cNvSpPr>
            <a:spLocks noGrp="1"/>
          </p:cNvSpPr>
          <p:nvPr>
            <p:ph type="title"/>
          </p:nvPr>
        </p:nvSpPr>
        <p:spPr/>
        <p:txBody>
          <a:bodyPr/>
          <a:lstStyle/>
          <a:p>
            <a:r>
              <a:rPr lang="en-GB" dirty="0"/>
              <a:t>Preparing for your assignment</a:t>
            </a:r>
          </a:p>
        </p:txBody>
      </p:sp>
      <p:sp>
        <p:nvSpPr>
          <p:cNvPr id="3" name="Content Placeholder 2">
            <a:extLst>
              <a:ext uri="{FF2B5EF4-FFF2-40B4-BE49-F238E27FC236}">
                <a16:creationId xmlns:a16="http://schemas.microsoft.com/office/drawing/2014/main" id="{BCA658E4-DABB-28E9-72F2-52D2B8798C29}"/>
              </a:ext>
            </a:extLst>
          </p:cNvPr>
          <p:cNvSpPr>
            <a:spLocks noGrp="1"/>
          </p:cNvSpPr>
          <p:nvPr>
            <p:ph idx="1"/>
          </p:nvPr>
        </p:nvSpPr>
        <p:spPr/>
        <p:txBody>
          <a:bodyPr/>
          <a:lstStyle/>
          <a:p>
            <a:pPr marL="0" indent="0">
              <a:buNone/>
            </a:pPr>
            <a:r>
              <a:rPr lang="en-GB" dirty="0"/>
              <a:t>Choose one of the articles on the Moodle page, and read it carefully.  Start to make notes:</a:t>
            </a:r>
          </a:p>
          <a:p>
            <a:pPr marL="0" indent="0">
              <a:buNone/>
            </a:pPr>
            <a:endParaRPr lang="en-GB" dirty="0"/>
          </a:p>
          <a:p>
            <a:pPr marL="0" indent="0">
              <a:buNone/>
            </a:pPr>
            <a:r>
              <a:rPr lang="en-GB" dirty="0"/>
              <a:t>What are it’s main themes and content, what inequalities is it highlighting in relation to Cultural Studies, why does it interest you, what does it contribute to your thinking when applied to your own degree?</a:t>
            </a:r>
          </a:p>
          <a:p>
            <a:pPr marL="0" indent="0">
              <a:buNone/>
            </a:pPr>
            <a:endParaRPr lang="en-GB" dirty="0"/>
          </a:p>
          <a:p>
            <a:pPr marL="0" indent="0">
              <a:buNone/>
            </a:pPr>
            <a:endParaRPr lang="en-GB" dirty="0"/>
          </a:p>
          <a:p>
            <a:pPr marL="0" indent="0">
              <a:buNone/>
            </a:pPr>
            <a:r>
              <a:rPr lang="en-GB" dirty="0"/>
              <a:t>OR….YOU CAN FIND YOUR OWN ARTICLE BUT PLEASE LET ME KNOW SO I CAN GUIDE YOU</a:t>
            </a:r>
          </a:p>
        </p:txBody>
      </p:sp>
    </p:spTree>
    <p:extLst>
      <p:ext uri="{BB962C8B-B14F-4D97-AF65-F5344CB8AC3E}">
        <p14:creationId xmlns:p14="http://schemas.microsoft.com/office/powerpoint/2010/main" val="803758153"/>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
  <TotalTime>522</TotalTime>
  <Words>602</Words>
  <Application>Microsoft Office PowerPoint</Application>
  <PresentationFormat>Widescreen</PresentationFormat>
  <Paragraphs>64</Paragraphs>
  <Slides>18</Slides>
  <Notes>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Tiempos Text Regular</vt:lpstr>
      <vt:lpstr>Arial</vt:lpstr>
      <vt:lpstr>Century Gothic</vt:lpstr>
      <vt:lpstr>Times New Roman</vt:lpstr>
      <vt:lpstr>Vapor Trail</vt:lpstr>
      <vt:lpstr>PowerPoint Presentation</vt:lpstr>
      <vt:lpstr>Exploring the humanities  INTRODUCTION TO CULTURAL STUDIES</vt:lpstr>
      <vt:lpstr>PowerPoint Presentation</vt:lpstr>
      <vt:lpstr>Structure of the module</vt:lpstr>
      <vt:lpstr>Why am I in this group and What is “Cultural Studies”?</vt:lpstr>
      <vt:lpstr>Introductions </vt:lpstr>
      <vt:lpstr>John berry’s definition</vt:lpstr>
      <vt:lpstr>PowerPoint Presentation</vt:lpstr>
      <vt:lpstr>PowerPoint Presentation</vt:lpstr>
      <vt:lpstr>Let’s shake it up</vt:lpstr>
      <vt:lpstr>PowerPoint Presentation</vt:lpstr>
      <vt:lpstr>PowerPoint Presentation</vt:lpstr>
      <vt:lpstr>What is cultural studies?</vt:lpstr>
      <vt:lpstr>PowerPoint Presentation</vt:lpstr>
      <vt:lpstr>Challenging Socially constructed inequalities</vt:lpstr>
      <vt:lpstr>Quotes</vt:lpstr>
      <vt:lpstr>Fact-finding for thursday</vt:lpstr>
      <vt:lpstr>Preparing for your assignment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Ann Bevan</dc:creator>
  <cp:lastModifiedBy>Ann Bevan</cp:lastModifiedBy>
  <cp:revision>15</cp:revision>
  <dcterms:created xsi:type="dcterms:W3CDTF">2022-09-13T12:11:31Z</dcterms:created>
  <dcterms:modified xsi:type="dcterms:W3CDTF">2022-09-20T11:00:28Z</dcterms:modified>
</cp:coreProperties>
</file>