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  <p:sldMasterId id="2147483651" r:id="rId4"/>
    <p:sldMasterId id="2147483656" r:id="rId5"/>
    <p:sldMasterId id="2147483662" r:id="rId6"/>
    <p:sldMasterId id="2147483736" r:id="rId7"/>
    <p:sldMasterId id="2147483666" r:id="rId8"/>
  </p:sldMasterIdLst>
  <p:notesMasterIdLst>
    <p:notesMasterId r:id="rId43"/>
  </p:notesMasterIdLst>
  <p:sldIdLst>
    <p:sldId id="259" r:id="rId9"/>
    <p:sldId id="260" r:id="rId10"/>
    <p:sldId id="290" r:id="rId11"/>
    <p:sldId id="261" r:id="rId12"/>
    <p:sldId id="293" r:id="rId13"/>
    <p:sldId id="263" r:id="rId14"/>
    <p:sldId id="264" r:id="rId15"/>
    <p:sldId id="294" r:id="rId16"/>
    <p:sldId id="265" r:id="rId17"/>
    <p:sldId id="266" r:id="rId18"/>
    <p:sldId id="295" r:id="rId19"/>
    <p:sldId id="267" r:id="rId20"/>
    <p:sldId id="268" r:id="rId21"/>
    <p:sldId id="296" r:id="rId22"/>
    <p:sldId id="297" r:id="rId23"/>
    <p:sldId id="283" r:id="rId24"/>
    <p:sldId id="291" r:id="rId25"/>
    <p:sldId id="292" r:id="rId26"/>
    <p:sldId id="270" r:id="rId27"/>
    <p:sldId id="285" r:id="rId28"/>
    <p:sldId id="281" r:id="rId29"/>
    <p:sldId id="298" r:id="rId30"/>
    <p:sldId id="286" r:id="rId31"/>
    <p:sldId id="287" r:id="rId32"/>
    <p:sldId id="302" r:id="rId33"/>
    <p:sldId id="303" r:id="rId34"/>
    <p:sldId id="299" r:id="rId35"/>
    <p:sldId id="274" r:id="rId36"/>
    <p:sldId id="300" r:id="rId37"/>
    <p:sldId id="301" r:id="rId38"/>
    <p:sldId id="262" r:id="rId39"/>
    <p:sldId id="258" r:id="rId40"/>
    <p:sldId id="257" r:id="rId41"/>
    <p:sldId id="25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3D29E7-2AA6-48AF-9F82-F774669C8DA9}" v="22" dt="2026-09-01T00:53:38.2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02"/>
    <p:restoredTop sz="93220" autoAdjust="0"/>
  </p:normalViewPr>
  <p:slideViewPr>
    <p:cSldViewPr snapToGrid="0" snapToObjects="1">
      <p:cViewPr>
        <p:scale>
          <a:sx n="54" d="100"/>
          <a:sy n="54" d="100"/>
        </p:scale>
        <p:origin x="138" y="10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5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3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Master" Target="slideMasters/slideMaster6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theme" Target="theme/theme1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au Academic" userId="1c8f60c04643d64b" providerId="LiveId" clId="{08672D6D-4B5B-42D9-B5C7-2D554DBB9608}"/>
    <pc:docChg chg="custSel addSld modSld">
      <pc:chgData name="Beau Academic" userId="1c8f60c04643d64b" providerId="LiveId" clId="{08672D6D-4B5B-42D9-B5C7-2D554DBB9608}" dt="2026-09-01T00:54:19.288" v="198" actId="255"/>
      <pc:docMkLst>
        <pc:docMk/>
      </pc:docMkLst>
      <pc:sldChg chg="modSp mod">
        <pc:chgData name="Beau Academic" userId="1c8f60c04643d64b" providerId="LiveId" clId="{08672D6D-4B5B-42D9-B5C7-2D554DBB9608}" dt="2026-09-01T00:36:10.392" v="4" actId="2711"/>
        <pc:sldMkLst>
          <pc:docMk/>
          <pc:sldMk cId="487237466" sldId="260"/>
        </pc:sldMkLst>
        <pc:spChg chg="mod">
          <ac:chgData name="Beau Academic" userId="1c8f60c04643d64b" providerId="LiveId" clId="{08672D6D-4B5B-42D9-B5C7-2D554DBB9608}" dt="2026-09-01T00:36:10.392" v="4" actId="2711"/>
          <ac:spMkLst>
            <pc:docMk/>
            <pc:sldMk cId="487237466" sldId="260"/>
            <ac:spMk id="3" creationId="{8596135E-1523-289E-4640-686FB840FA7A}"/>
          </ac:spMkLst>
        </pc:spChg>
      </pc:sldChg>
      <pc:sldChg chg="modSp mod">
        <pc:chgData name="Beau Academic" userId="1c8f60c04643d64b" providerId="LiveId" clId="{08672D6D-4B5B-42D9-B5C7-2D554DBB9608}" dt="2026-09-01T00:54:19.288" v="198" actId="255"/>
        <pc:sldMkLst>
          <pc:docMk/>
          <pc:sldMk cId="445692943" sldId="262"/>
        </pc:sldMkLst>
        <pc:spChg chg="mod">
          <ac:chgData name="Beau Academic" userId="1c8f60c04643d64b" providerId="LiveId" clId="{08672D6D-4B5B-42D9-B5C7-2D554DBB9608}" dt="2026-09-01T00:54:19.288" v="198" actId="255"/>
          <ac:spMkLst>
            <pc:docMk/>
            <pc:sldMk cId="445692943" sldId="262"/>
            <ac:spMk id="4" creationId="{B82115A4-8B4A-2B54-6CA1-3FB0914733C8}"/>
          </ac:spMkLst>
        </pc:spChg>
      </pc:sldChg>
      <pc:sldChg chg="modSp mod">
        <pc:chgData name="Beau Academic" userId="1c8f60c04643d64b" providerId="LiveId" clId="{08672D6D-4B5B-42D9-B5C7-2D554DBB9608}" dt="2026-09-01T00:40:34.776" v="28" actId="1076"/>
        <pc:sldMkLst>
          <pc:docMk/>
          <pc:sldMk cId="1080677161" sldId="263"/>
        </pc:sldMkLst>
        <pc:spChg chg="mod">
          <ac:chgData name="Beau Academic" userId="1c8f60c04643d64b" providerId="LiveId" clId="{08672D6D-4B5B-42D9-B5C7-2D554DBB9608}" dt="2026-09-01T00:40:34.776" v="28" actId="1076"/>
          <ac:spMkLst>
            <pc:docMk/>
            <pc:sldMk cId="1080677161" sldId="263"/>
            <ac:spMk id="8" creationId="{F4B1E2D9-00B8-572B-3FF2-621FD05F6B01}"/>
          </ac:spMkLst>
        </pc:spChg>
        <pc:spChg chg="mod">
          <ac:chgData name="Beau Academic" userId="1c8f60c04643d64b" providerId="LiveId" clId="{08672D6D-4B5B-42D9-B5C7-2D554DBB9608}" dt="2026-09-01T00:40:32.234" v="27" actId="1076"/>
          <ac:spMkLst>
            <pc:docMk/>
            <pc:sldMk cId="1080677161" sldId="263"/>
            <ac:spMk id="9" creationId="{C4176CDE-59AB-462C-2E56-267CA07A3A92}"/>
          </ac:spMkLst>
        </pc:spChg>
        <pc:graphicFrameChg chg="mod modGraphic">
          <ac:chgData name="Beau Academic" userId="1c8f60c04643d64b" providerId="LiveId" clId="{08672D6D-4B5B-42D9-B5C7-2D554DBB9608}" dt="2026-09-01T00:40:28.978" v="26" actId="14100"/>
          <ac:graphicFrameMkLst>
            <pc:docMk/>
            <pc:sldMk cId="1080677161" sldId="263"/>
            <ac:graphicFrameMk id="12" creationId="{E24E9C8E-6E3A-BF91-8218-F4ED13E53AD8}"/>
          </ac:graphicFrameMkLst>
        </pc:graphicFrameChg>
      </pc:sldChg>
      <pc:sldChg chg="modSp mod">
        <pc:chgData name="Beau Academic" userId="1c8f60c04643d64b" providerId="LiveId" clId="{08672D6D-4B5B-42D9-B5C7-2D554DBB9608}" dt="2026-09-01T00:41:30.844" v="29" actId="1076"/>
        <pc:sldMkLst>
          <pc:docMk/>
          <pc:sldMk cId="4254493104" sldId="268"/>
        </pc:sldMkLst>
        <pc:spChg chg="mod">
          <ac:chgData name="Beau Academic" userId="1c8f60c04643d64b" providerId="LiveId" clId="{08672D6D-4B5B-42D9-B5C7-2D554DBB9608}" dt="2026-09-01T00:41:30.844" v="29" actId="1076"/>
          <ac:spMkLst>
            <pc:docMk/>
            <pc:sldMk cId="4254493104" sldId="268"/>
            <ac:spMk id="23" creationId="{A39DFA18-A100-E8F0-2E39-F0C4BDC02EAF}"/>
          </ac:spMkLst>
        </pc:spChg>
      </pc:sldChg>
      <pc:sldChg chg="modSp mod">
        <pc:chgData name="Beau Academic" userId="1c8f60c04643d64b" providerId="LiveId" clId="{08672D6D-4B5B-42D9-B5C7-2D554DBB9608}" dt="2026-09-01T00:51:29.962" v="175" actId="2711"/>
        <pc:sldMkLst>
          <pc:docMk/>
          <pc:sldMk cId="3610792677" sldId="274"/>
        </pc:sldMkLst>
        <pc:spChg chg="mod">
          <ac:chgData name="Beau Academic" userId="1c8f60c04643d64b" providerId="LiveId" clId="{08672D6D-4B5B-42D9-B5C7-2D554DBB9608}" dt="2026-09-01T00:51:29.962" v="175" actId="2711"/>
          <ac:spMkLst>
            <pc:docMk/>
            <pc:sldMk cId="3610792677" sldId="274"/>
            <ac:spMk id="10" creationId="{C7062B18-AD28-DD76-4E05-FFE95DC4148A}"/>
          </ac:spMkLst>
        </pc:spChg>
      </pc:sldChg>
      <pc:sldChg chg="modSp mod">
        <pc:chgData name="Beau Academic" userId="1c8f60c04643d64b" providerId="LiveId" clId="{08672D6D-4B5B-42D9-B5C7-2D554DBB9608}" dt="2026-09-01T00:43:52.856" v="43" actId="20577"/>
        <pc:sldMkLst>
          <pc:docMk/>
          <pc:sldMk cId="1753358151" sldId="281"/>
        </pc:sldMkLst>
        <pc:spChg chg="mod">
          <ac:chgData name="Beau Academic" userId="1c8f60c04643d64b" providerId="LiveId" clId="{08672D6D-4B5B-42D9-B5C7-2D554DBB9608}" dt="2026-09-01T00:43:52.856" v="43" actId="20577"/>
          <ac:spMkLst>
            <pc:docMk/>
            <pc:sldMk cId="1753358151" sldId="281"/>
            <ac:spMk id="3" creationId="{76C52F33-1FDC-AB70-D4DB-425A18502096}"/>
          </ac:spMkLst>
        </pc:spChg>
      </pc:sldChg>
      <pc:sldChg chg="modSp mod">
        <pc:chgData name="Beau Academic" userId="1c8f60c04643d64b" providerId="LiveId" clId="{08672D6D-4B5B-42D9-B5C7-2D554DBB9608}" dt="2026-09-01T00:52:08.868" v="178" actId="20577"/>
        <pc:sldMkLst>
          <pc:docMk/>
          <pc:sldMk cId="3630415982" sldId="300"/>
        </pc:sldMkLst>
        <pc:spChg chg="mod">
          <ac:chgData name="Beau Academic" userId="1c8f60c04643d64b" providerId="LiveId" clId="{08672D6D-4B5B-42D9-B5C7-2D554DBB9608}" dt="2026-09-01T00:52:08.868" v="178" actId="20577"/>
          <ac:spMkLst>
            <pc:docMk/>
            <pc:sldMk cId="3630415982" sldId="300"/>
            <ac:spMk id="10" creationId="{D2641450-0287-373A-6952-0BFF7122FFCC}"/>
          </ac:spMkLst>
        </pc:spChg>
      </pc:sldChg>
      <pc:sldChg chg="modSp mod">
        <pc:chgData name="Beau Academic" userId="1c8f60c04643d64b" providerId="LiveId" clId="{08672D6D-4B5B-42D9-B5C7-2D554DBB9608}" dt="2026-09-01T00:52:44.123" v="182" actId="14100"/>
        <pc:sldMkLst>
          <pc:docMk/>
          <pc:sldMk cId="3055806552" sldId="301"/>
        </pc:sldMkLst>
        <pc:spChg chg="mod">
          <ac:chgData name="Beau Academic" userId="1c8f60c04643d64b" providerId="LiveId" clId="{08672D6D-4B5B-42D9-B5C7-2D554DBB9608}" dt="2026-09-01T00:52:44.123" v="182" actId="14100"/>
          <ac:spMkLst>
            <pc:docMk/>
            <pc:sldMk cId="3055806552" sldId="301"/>
            <ac:spMk id="10" creationId="{2A87DE19-22DB-5B6A-0E58-9BBF95907354}"/>
          </ac:spMkLst>
        </pc:spChg>
      </pc:sldChg>
      <pc:sldChg chg="addSp delSp modSp new mod">
        <pc:chgData name="Beau Academic" userId="1c8f60c04643d64b" providerId="LiveId" clId="{08672D6D-4B5B-42D9-B5C7-2D554DBB9608}" dt="2026-09-01T00:48:18.452" v="147" actId="1076"/>
        <pc:sldMkLst>
          <pc:docMk/>
          <pc:sldMk cId="281884603" sldId="302"/>
        </pc:sldMkLst>
        <pc:spChg chg="del">
          <ac:chgData name="Beau Academic" userId="1c8f60c04643d64b" providerId="LiveId" clId="{08672D6D-4B5B-42D9-B5C7-2D554DBB9608}" dt="2026-09-01T00:44:50.849" v="45" actId="22"/>
          <ac:spMkLst>
            <pc:docMk/>
            <pc:sldMk cId="281884603" sldId="302"/>
            <ac:spMk id="2" creationId="{5AEB9100-894C-0B95-5B06-5B5C05A3A3D0}"/>
          </ac:spMkLst>
        </pc:spChg>
        <pc:spChg chg="del">
          <ac:chgData name="Beau Academic" userId="1c8f60c04643d64b" providerId="LiveId" clId="{08672D6D-4B5B-42D9-B5C7-2D554DBB9608}" dt="2026-09-01T00:45:06.405" v="49" actId="478"/>
          <ac:spMkLst>
            <pc:docMk/>
            <pc:sldMk cId="281884603" sldId="302"/>
            <ac:spMk id="3" creationId="{0DBE44FB-9D2D-0DED-F0A9-09C01DB94421}"/>
          </ac:spMkLst>
        </pc:spChg>
        <pc:spChg chg="add mod">
          <ac:chgData name="Beau Academic" userId="1c8f60c04643d64b" providerId="LiveId" clId="{08672D6D-4B5B-42D9-B5C7-2D554DBB9608}" dt="2026-09-01T00:44:54.899" v="46" actId="14100"/>
          <ac:spMkLst>
            <pc:docMk/>
            <pc:sldMk cId="281884603" sldId="302"/>
            <ac:spMk id="5" creationId="{68BEBA11-913F-E4A8-FB2E-54AB945C0486}"/>
          </ac:spMkLst>
        </pc:spChg>
        <pc:spChg chg="add mod">
          <ac:chgData name="Beau Academic" userId="1c8f60c04643d64b" providerId="LiveId" clId="{08672D6D-4B5B-42D9-B5C7-2D554DBB9608}" dt="2026-09-01T00:45:04.202" v="48" actId="27636"/>
          <ac:spMkLst>
            <pc:docMk/>
            <pc:sldMk cId="281884603" sldId="302"/>
            <ac:spMk id="6" creationId="{388F96DC-7910-0633-7BD1-0B981A1289AD}"/>
          </ac:spMkLst>
        </pc:spChg>
        <pc:spChg chg="add mod">
          <ac:chgData name="Beau Academic" userId="1c8f60c04643d64b" providerId="LiveId" clId="{08672D6D-4B5B-42D9-B5C7-2D554DBB9608}" dt="2026-09-01T00:46:04.373" v="91" actId="14100"/>
          <ac:spMkLst>
            <pc:docMk/>
            <pc:sldMk cId="281884603" sldId="302"/>
            <ac:spMk id="8" creationId="{DD056683-B142-228E-15C2-C8C74837C7DF}"/>
          </ac:spMkLst>
        </pc:spChg>
        <pc:spChg chg="add mod">
          <ac:chgData name="Beau Academic" userId="1c8f60c04643d64b" providerId="LiveId" clId="{08672D6D-4B5B-42D9-B5C7-2D554DBB9608}" dt="2026-09-01T00:48:18.452" v="147" actId="1076"/>
          <ac:spMkLst>
            <pc:docMk/>
            <pc:sldMk cId="281884603" sldId="302"/>
            <ac:spMk id="10" creationId="{20B0FF08-C343-EF60-E419-592229B8D60C}"/>
          </ac:spMkLst>
        </pc:spChg>
        <pc:picChg chg="add mod">
          <ac:chgData name="Beau Academic" userId="1c8f60c04643d64b" providerId="LiveId" clId="{08672D6D-4B5B-42D9-B5C7-2D554DBB9608}" dt="2026-09-01T00:47:26.522" v="138" actId="14100"/>
          <ac:picMkLst>
            <pc:docMk/>
            <pc:sldMk cId="281884603" sldId="302"/>
            <ac:picMk id="7" creationId="{A647D788-F79A-04E8-C4A8-FF3D27893AFF}"/>
          </ac:picMkLst>
        </pc:picChg>
      </pc:sldChg>
      <pc:sldChg chg="addSp delSp modSp new mod">
        <pc:chgData name="Beau Academic" userId="1c8f60c04643d64b" providerId="LiveId" clId="{08672D6D-4B5B-42D9-B5C7-2D554DBB9608}" dt="2026-09-01T00:50:30.173" v="173" actId="1076"/>
        <pc:sldMkLst>
          <pc:docMk/>
          <pc:sldMk cId="1175793277" sldId="303"/>
        </pc:sldMkLst>
        <pc:spChg chg="mod">
          <ac:chgData name="Beau Academic" userId="1c8f60c04643d64b" providerId="LiveId" clId="{08672D6D-4B5B-42D9-B5C7-2D554DBB9608}" dt="2026-09-01T00:49:34.658" v="162" actId="1076"/>
          <ac:spMkLst>
            <pc:docMk/>
            <pc:sldMk cId="1175793277" sldId="303"/>
            <ac:spMk id="2" creationId="{C18053CA-9F5F-5BFC-79C0-A9F19C300E2F}"/>
          </ac:spMkLst>
        </pc:spChg>
        <pc:spChg chg="del">
          <ac:chgData name="Beau Academic" userId="1c8f60c04643d64b" providerId="LiveId" clId="{08672D6D-4B5B-42D9-B5C7-2D554DBB9608}" dt="2026-09-01T00:49:40.559" v="163" actId="478"/>
          <ac:spMkLst>
            <pc:docMk/>
            <pc:sldMk cId="1175793277" sldId="303"/>
            <ac:spMk id="3" creationId="{1AB21B6C-5FD4-9565-0CFD-02C22729D019}"/>
          </ac:spMkLst>
        </pc:spChg>
        <pc:spChg chg="add mod ord">
          <ac:chgData name="Beau Academic" userId="1c8f60c04643d64b" providerId="LiveId" clId="{08672D6D-4B5B-42D9-B5C7-2D554DBB9608}" dt="2026-09-01T00:50:15.323" v="170" actId="1076"/>
          <ac:spMkLst>
            <pc:docMk/>
            <pc:sldMk cId="1175793277" sldId="303"/>
            <ac:spMk id="5" creationId="{0E25E61E-1123-AB87-4E62-4EB8DFE3460D}"/>
          </ac:spMkLst>
        </pc:spChg>
        <pc:spChg chg="add mod">
          <ac:chgData name="Beau Academic" userId="1c8f60c04643d64b" providerId="LiveId" clId="{08672D6D-4B5B-42D9-B5C7-2D554DBB9608}" dt="2026-09-01T00:49:57.023" v="166" actId="1076"/>
          <ac:spMkLst>
            <pc:docMk/>
            <pc:sldMk cId="1175793277" sldId="303"/>
            <ac:spMk id="7" creationId="{C201CDAE-39FF-CB34-641C-001C7B9391E4}"/>
          </ac:spMkLst>
        </pc:spChg>
        <pc:picChg chg="add mod">
          <ac:chgData name="Beau Academic" userId="1c8f60c04643d64b" providerId="LiveId" clId="{08672D6D-4B5B-42D9-B5C7-2D554DBB9608}" dt="2026-09-01T00:50:30.173" v="173" actId="1076"/>
          <ac:picMkLst>
            <pc:docMk/>
            <pc:sldMk cId="1175793277" sldId="303"/>
            <ac:picMk id="9" creationId="{F469BBB7-497C-46EB-905C-E185C2FFBF88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>
      <a:schemeClr val="accent3"/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>
      <a:schemeClr val="accent3">
        <a:tint val="75000"/>
      </a:schemeClr>
      <a:schemeClr val="accent4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2">
        <a:tint val="75000"/>
      </a:schemeClr>
      <a:schemeClr val="accent3">
        <a:tint val="75000"/>
      </a:schemeClr>
      <a:schemeClr val="accent4">
        <a:tint val="75000"/>
      </a:schemeClr>
      <a:schemeClr val="accent5">
        <a:tint val="75000"/>
      </a:schemeClr>
      <a:schemeClr val="accent6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EA3415-A000-42F1-B449-7640A7CCE621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0974CE0F-67F1-40FD-9EF1-AF9E4C7F2AF0}">
      <dgm:prSet phldrT="[Text]"/>
      <dgm:spPr/>
      <dgm:t>
        <a:bodyPr/>
        <a:lstStyle/>
        <a:p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Solve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3A874E-0FA8-4A9B-9210-6CDD717ED40B}" type="parTrans" cxnId="{50938A07-38D2-44B1-BC5F-5C7415076F5C}">
      <dgm:prSet/>
      <dgm:spPr/>
      <dgm:t>
        <a:bodyPr/>
        <a:lstStyle/>
        <a:p>
          <a:endParaRPr lang="en-GB"/>
        </a:p>
      </dgm:t>
    </dgm:pt>
    <dgm:pt modelId="{91118187-DD2A-4492-BD6A-23C124CD8FA8}" type="sibTrans" cxnId="{50938A07-38D2-44B1-BC5F-5C7415076F5C}">
      <dgm:prSet/>
      <dgm:spPr/>
      <dgm:t>
        <a:bodyPr/>
        <a:lstStyle/>
        <a:p>
          <a:endParaRPr lang="en-GB"/>
        </a:p>
      </dgm:t>
    </dgm:pt>
    <dgm:pt modelId="{618D5CC5-D0C3-42AB-8AA0-25B3BB144C95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There is a problem that needs resolving. </a:t>
          </a:r>
          <a:r>
            <a:rPr lang="en-GB" sz="2000" dirty="0"/>
            <a:t>"</a:t>
          </a:r>
          <a:r>
            <a:rPr lang="en-GB" sz="2000" i="1" dirty="0"/>
            <a:t>There is a problem with the work</a:t>
          </a:r>
          <a:r>
            <a:rPr lang="en-GB" sz="2000" dirty="0"/>
            <a:t>."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2ABFC1-19FB-4C69-92F2-49C9A2FD3494}" type="parTrans" cxnId="{7EDF87CE-29AF-49AF-8738-2F70E70BB58F}">
      <dgm:prSet/>
      <dgm:spPr/>
      <dgm:t>
        <a:bodyPr/>
        <a:lstStyle/>
        <a:p>
          <a:endParaRPr lang="en-GB"/>
        </a:p>
      </dgm:t>
    </dgm:pt>
    <dgm:pt modelId="{D947C2BB-A01E-4DC5-8B05-6251499E21BC}" type="sibTrans" cxnId="{7EDF87CE-29AF-49AF-8738-2F70E70BB58F}">
      <dgm:prSet/>
      <dgm:spPr/>
      <dgm:t>
        <a:bodyPr/>
        <a:lstStyle/>
        <a:p>
          <a:endParaRPr lang="en-GB"/>
        </a:p>
      </dgm:t>
    </dgm:pt>
    <dgm:pt modelId="{E6933C7D-5B7C-4003-9B87-829B0EA5AFCF}">
      <dgm:prSet/>
      <dgm:spPr/>
      <dgm:t>
        <a:bodyPr/>
        <a:lstStyle/>
        <a:p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Clarify</a:t>
          </a:r>
        </a:p>
      </dgm:t>
    </dgm:pt>
    <dgm:pt modelId="{B1004F76-D9F5-484A-81F3-FE09405BCF4C}" type="parTrans" cxnId="{4A2127EF-D1BB-4933-B810-B8E2AB229CFC}">
      <dgm:prSet/>
      <dgm:spPr/>
      <dgm:t>
        <a:bodyPr/>
        <a:lstStyle/>
        <a:p>
          <a:endParaRPr lang="en-GB"/>
        </a:p>
      </dgm:t>
    </dgm:pt>
    <dgm:pt modelId="{80BF286F-9BCD-4355-B440-1DEA958C774D}" type="sibTrans" cxnId="{4A2127EF-D1BB-4933-B810-B8E2AB229CFC}">
      <dgm:prSet/>
      <dgm:spPr/>
      <dgm:t>
        <a:bodyPr/>
        <a:lstStyle/>
        <a:p>
          <a:endParaRPr lang="en-GB"/>
        </a:p>
      </dgm:t>
    </dgm:pt>
    <dgm:pt modelId="{D2E6EE04-C743-4D75-ADF3-9BF67C332F5D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Something needs to be understood. </a:t>
          </a:r>
          <a:r>
            <a:rPr lang="en-GB" sz="2000" i="1" dirty="0"/>
            <a:t>"I don't understand the instructions."</a:t>
          </a:r>
          <a:endParaRPr lang="en-GB" sz="2000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9D2740-DD7E-4BF5-BEE0-240212618571}" type="parTrans" cxnId="{295DEE2C-6116-467F-A410-62AA675C3B4F}">
      <dgm:prSet/>
      <dgm:spPr/>
      <dgm:t>
        <a:bodyPr/>
        <a:lstStyle/>
        <a:p>
          <a:endParaRPr lang="en-GB"/>
        </a:p>
      </dgm:t>
    </dgm:pt>
    <dgm:pt modelId="{69EA0450-F0B2-4378-B03A-BE9BB3D5693F}" type="sibTrans" cxnId="{295DEE2C-6116-467F-A410-62AA675C3B4F}">
      <dgm:prSet/>
      <dgm:spPr/>
      <dgm:t>
        <a:bodyPr/>
        <a:lstStyle/>
        <a:p>
          <a:endParaRPr lang="en-GB"/>
        </a:p>
      </dgm:t>
    </dgm:pt>
    <dgm:pt modelId="{6CEC1987-F0FA-413A-AF9A-178A67384F5D}">
      <dgm:prSet/>
      <dgm:spPr/>
      <dgm:t>
        <a:bodyPr/>
        <a:lstStyle/>
        <a:p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Change</a:t>
          </a:r>
        </a:p>
      </dgm:t>
    </dgm:pt>
    <dgm:pt modelId="{C9381FBD-763A-4765-A57C-C36E5C59FC88}" type="parTrans" cxnId="{032900E2-D1E8-400F-B7BC-FF6E5065ABB6}">
      <dgm:prSet/>
      <dgm:spPr/>
      <dgm:t>
        <a:bodyPr/>
        <a:lstStyle/>
        <a:p>
          <a:endParaRPr lang="en-GB"/>
        </a:p>
      </dgm:t>
    </dgm:pt>
    <dgm:pt modelId="{D95F004F-4B35-4DFA-B3FF-7D8E3DE26E72}" type="sibTrans" cxnId="{032900E2-D1E8-400F-B7BC-FF6E5065ABB6}">
      <dgm:prSet/>
      <dgm:spPr/>
      <dgm:t>
        <a:bodyPr/>
        <a:lstStyle/>
        <a:p>
          <a:endParaRPr lang="en-GB"/>
        </a:p>
      </dgm:t>
    </dgm:pt>
    <dgm:pt modelId="{ADC2D0AE-E151-4DC6-926E-A4718B2E02DD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Something needs to happen differently. </a:t>
          </a:r>
          <a:r>
            <a:rPr lang="en-GB" sz="2000" i="1" dirty="0"/>
            <a:t>"I keep being interrupted."</a:t>
          </a:r>
          <a:endParaRPr lang="en-GB" sz="2000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0230DE-8C1A-438F-B291-A91F8B066235}" type="parTrans" cxnId="{4196F8B5-1AD3-4A25-99C2-9AE79A13DA5D}">
      <dgm:prSet/>
      <dgm:spPr/>
      <dgm:t>
        <a:bodyPr/>
        <a:lstStyle/>
        <a:p>
          <a:endParaRPr lang="en-GB"/>
        </a:p>
      </dgm:t>
    </dgm:pt>
    <dgm:pt modelId="{21E5C90B-6166-4B93-B40C-9BCB1E374258}" type="sibTrans" cxnId="{4196F8B5-1AD3-4A25-99C2-9AE79A13DA5D}">
      <dgm:prSet/>
      <dgm:spPr/>
      <dgm:t>
        <a:bodyPr/>
        <a:lstStyle/>
        <a:p>
          <a:endParaRPr lang="en-GB"/>
        </a:p>
      </dgm:t>
    </dgm:pt>
    <dgm:pt modelId="{E1A78D3A-32C2-4C8A-995A-CA61F2D6362B}">
      <dgm:prSet/>
      <dgm:spPr/>
      <dgm:t>
        <a:bodyPr/>
        <a:lstStyle/>
        <a:p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Protect</a:t>
          </a:r>
        </a:p>
      </dgm:t>
    </dgm:pt>
    <dgm:pt modelId="{84FF299A-83E4-48B0-A982-071D9EDE4FB3}" type="parTrans" cxnId="{BD254DB6-0A38-4614-A1AC-AABA7E10FAEE}">
      <dgm:prSet/>
      <dgm:spPr/>
      <dgm:t>
        <a:bodyPr/>
        <a:lstStyle/>
        <a:p>
          <a:endParaRPr lang="en-GB"/>
        </a:p>
      </dgm:t>
    </dgm:pt>
    <dgm:pt modelId="{61F6479E-406D-425B-A6F8-23E9A6F762F2}" type="sibTrans" cxnId="{BD254DB6-0A38-4614-A1AC-AABA7E10FAEE}">
      <dgm:prSet/>
      <dgm:spPr/>
      <dgm:t>
        <a:bodyPr/>
        <a:lstStyle/>
        <a:p>
          <a:endParaRPr lang="en-GB"/>
        </a:p>
      </dgm:t>
    </dgm:pt>
    <dgm:pt modelId="{5BB20023-B1BA-4A0C-A570-85724A7F2A8E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A person, standard, relationship, organisation or outcome may need protecting. </a:t>
          </a:r>
          <a:r>
            <a:rPr lang="en-GB" sz="2000" i="1" dirty="0"/>
            <a:t>"I think something may be unsafe."</a:t>
          </a:r>
          <a:endParaRPr lang="en-GB" sz="2000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18B88B-C274-4AE7-B65B-398DF67A3D16}" type="parTrans" cxnId="{CB481FCB-5B92-4CE7-BDA9-C53EACDDDCC3}">
      <dgm:prSet/>
      <dgm:spPr/>
      <dgm:t>
        <a:bodyPr/>
        <a:lstStyle/>
        <a:p>
          <a:endParaRPr lang="en-GB"/>
        </a:p>
      </dgm:t>
    </dgm:pt>
    <dgm:pt modelId="{0888412B-F49C-4835-B48B-7EBFB6BC94CE}" type="sibTrans" cxnId="{CB481FCB-5B92-4CE7-BDA9-C53EACDDDCC3}">
      <dgm:prSet/>
      <dgm:spPr/>
      <dgm:t>
        <a:bodyPr/>
        <a:lstStyle/>
        <a:p>
          <a:endParaRPr lang="en-GB"/>
        </a:p>
      </dgm:t>
    </dgm:pt>
    <dgm:pt modelId="{E5057E46-B4B0-41B2-B15F-22599B0DE831}">
      <dgm:prSet/>
      <dgm:spPr/>
      <dgm:t>
        <a:bodyPr/>
        <a:lstStyle/>
        <a:p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Agree</a:t>
          </a:r>
        </a:p>
      </dgm:t>
    </dgm:pt>
    <dgm:pt modelId="{DB84DCCA-BC8F-4372-8857-F5507130A241}" type="parTrans" cxnId="{EE84D6F6-13ED-471A-AF08-7231D733C445}">
      <dgm:prSet/>
      <dgm:spPr/>
      <dgm:t>
        <a:bodyPr/>
        <a:lstStyle/>
        <a:p>
          <a:endParaRPr lang="en-GB"/>
        </a:p>
      </dgm:t>
    </dgm:pt>
    <dgm:pt modelId="{CB0DC02C-F89A-49D6-ABE4-306FCE240323}" type="sibTrans" cxnId="{EE84D6F6-13ED-471A-AF08-7231D733C445}">
      <dgm:prSet/>
      <dgm:spPr/>
      <dgm:t>
        <a:bodyPr/>
        <a:lstStyle/>
        <a:p>
          <a:endParaRPr lang="en-GB"/>
        </a:p>
      </dgm:t>
    </dgm:pt>
    <dgm:pt modelId="{EBFD3EFD-1FC7-4629-A0BA-005E8A2586F2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Different needs or views need bringing together. </a:t>
          </a:r>
          <a:r>
            <a:rPr lang="en-GB" sz="2000" i="1" dirty="0"/>
            <a:t>"We need to decide which task comes first."</a:t>
          </a:r>
          <a:endParaRPr lang="en-GB" sz="2000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91F264-73C9-4CF0-810E-2E2613BECAE4}" type="parTrans" cxnId="{B55F2380-8553-45C4-97EE-6E69A2AB4728}">
      <dgm:prSet/>
      <dgm:spPr/>
      <dgm:t>
        <a:bodyPr/>
        <a:lstStyle/>
        <a:p>
          <a:endParaRPr lang="en-GB"/>
        </a:p>
      </dgm:t>
    </dgm:pt>
    <dgm:pt modelId="{C20AC0D4-6996-4485-9276-DE17A9EFC3DD}" type="sibTrans" cxnId="{B55F2380-8553-45C4-97EE-6E69A2AB4728}">
      <dgm:prSet/>
      <dgm:spPr/>
      <dgm:t>
        <a:bodyPr/>
        <a:lstStyle/>
        <a:p>
          <a:endParaRPr lang="en-GB"/>
        </a:p>
      </dgm:t>
    </dgm:pt>
    <dgm:pt modelId="{D06B8086-03A0-4FC6-AA46-FBD60212C908}" type="pres">
      <dgm:prSet presAssocID="{3BEA3415-A000-42F1-B449-7640A7CCE621}" presName="Name0" presStyleCnt="0">
        <dgm:presLayoutVars>
          <dgm:dir/>
          <dgm:animLvl val="lvl"/>
          <dgm:resizeHandles val="exact"/>
        </dgm:presLayoutVars>
      </dgm:prSet>
      <dgm:spPr/>
    </dgm:pt>
    <dgm:pt modelId="{EC95CC9F-3C9E-4E6B-8221-E584BCDF4C60}" type="pres">
      <dgm:prSet presAssocID="{0974CE0F-67F1-40FD-9EF1-AF9E4C7F2AF0}" presName="linNode" presStyleCnt="0"/>
      <dgm:spPr/>
    </dgm:pt>
    <dgm:pt modelId="{62030E98-FD28-4E0E-8EA7-9B73FEFF2453}" type="pres">
      <dgm:prSet presAssocID="{0974CE0F-67F1-40FD-9EF1-AF9E4C7F2AF0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1A7E87A-16CB-4058-A522-D9E486B5FCCF}" type="pres">
      <dgm:prSet presAssocID="{0974CE0F-67F1-40FD-9EF1-AF9E4C7F2AF0}" presName="descendantText" presStyleLbl="alignAccFollowNode1" presStyleIdx="0" presStyleCnt="5" custLinFactNeighborY="-12786">
        <dgm:presLayoutVars>
          <dgm:bulletEnabled val="1"/>
        </dgm:presLayoutVars>
      </dgm:prSet>
      <dgm:spPr/>
    </dgm:pt>
    <dgm:pt modelId="{0102F52B-B316-4C6E-998C-7AAAF587AAA8}" type="pres">
      <dgm:prSet presAssocID="{91118187-DD2A-4492-BD6A-23C124CD8FA8}" presName="sp" presStyleCnt="0"/>
      <dgm:spPr/>
    </dgm:pt>
    <dgm:pt modelId="{4412DA2B-89FE-480D-8E31-E10754245C0C}" type="pres">
      <dgm:prSet presAssocID="{E6933C7D-5B7C-4003-9B87-829B0EA5AFCF}" presName="linNode" presStyleCnt="0"/>
      <dgm:spPr/>
    </dgm:pt>
    <dgm:pt modelId="{C2FA054D-1C72-4E64-9729-3708C8697200}" type="pres">
      <dgm:prSet presAssocID="{E6933C7D-5B7C-4003-9B87-829B0EA5AFCF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6856BAE3-BB54-4260-9509-0B69C255D015}" type="pres">
      <dgm:prSet presAssocID="{E6933C7D-5B7C-4003-9B87-829B0EA5AFCF}" presName="descendantText" presStyleLbl="alignAccFollowNode1" presStyleIdx="1" presStyleCnt="5">
        <dgm:presLayoutVars>
          <dgm:bulletEnabled val="1"/>
        </dgm:presLayoutVars>
      </dgm:prSet>
      <dgm:spPr/>
    </dgm:pt>
    <dgm:pt modelId="{3891B38F-AC38-45E1-B880-423C2209BF51}" type="pres">
      <dgm:prSet presAssocID="{80BF286F-9BCD-4355-B440-1DEA958C774D}" presName="sp" presStyleCnt="0"/>
      <dgm:spPr/>
    </dgm:pt>
    <dgm:pt modelId="{36CC3C36-A579-46D6-AABF-B6B912857F93}" type="pres">
      <dgm:prSet presAssocID="{6CEC1987-F0FA-413A-AF9A-178A67384F5D}" presName="linNode" presStyleCnt="0"/>
      <dgm:spPr/>
    </dgm:pt>
    <dgm:pt modelId="{DC6D876A-AA90-46E4-8385-6B80800E63B7}" type="pres">
      <dgm:prSet presAssocID="{6CEC1987-F0FA-413A-AF9A-178A67384F5D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AD0722B7-AEF4-463C-89EF-CBD9F749D92D}" type="pres">
      <dgm:prSet presAssocID="{6CEC1987-F0FA-413A-AF9A-178A67384F5D}" presName="descendantText" presStyleLbl="alignAccFollowNode1" presStyleIdx="2" presStyleCnt="5">
        <dgm:presLayoutVars>
          <dgm:bulletEnabled val="1"/>
        </dgm:presLayoutVars>
      </dgm:prSet>
      <dgm:spPr/>
    </dgm:pt>
    <dgm:pt modelId="{0B88BEDF-1CE7-4FC7-AB57-A595CA4BAE05}" type="pres">
      <dgm:prSet presAssocID="{D95F004F-4B35-4DFA-B3FF-7D8E3DE26E72}" presName="sp" presStyleCnt="0"/>
      <dgm:spPr/>
    </dgm:pt>
    <dgm:pt modelId="{770A720F-A685-4CA0-BB8F-06F4B2110831}" type="pres">
      <dgm:prSet presAssocID="{E1A78D3A-32C2-4C8A-995A-CA61F2D6362B}" presName="linNode" presStyleCnt="0"/>
      <dgm:spPr/>
    </dgm:pt>
    <dgm:pt modelId="{3DCFA81A-D47F-4F57-AC80-2CBBF11CBCA7}" type="pres">
      <dgm:prSet presAssocID="{E1A78D3A-32C2-4C8A-995A-CA61F2D6362B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6E5EAEE6-2AB0-44B4-9499-66F200260748}" type="pres">
      <dgm:prSet presAssocID="{E1A78D3A-32C2-4C8A-995A-CA61F2D6362B}" presName="descendantText" presStyleLbl="alignAccFollowNode1" presStyleIdx="3" presStyleCnt="5">
        <dgm:presLayoutVars>
          <dgm:bulletEnabled val="1"/>
        </dgm:presLayoutVars>
      </dgm:prSet>
      <dgm:spPr/>
    </dgm:pt>
    <dgm:pt modelId="{3A78E6CE-7ADF-4F6C-BCF1-67628D1DAD6B}" type="pres">
      <dgm:prSet presAssocID="{61F6479E-406D-425B-A6F8-23E9A6F762F2}" presName="sp" presStyleCnt="0"/>
      <dgm:spPr/>
    </dgm:pt>
    <dgm:pt modelId="{CD0E5116-F68D-4E4E-800E-9191F54694F5}" type="pres">
      <dgm:prSet presAssocID="{E5057E46-B4B0-41B2-B15F-22599B0DE831}" presName="linNode" presStyleCnt="0"/>
      <dgm:spPr/>
    </dgm:pt>
    <dgm:pt modelId="{18A536BC-50AB-481D-9D06-C65D11A4DB6C}" type="pres">
      <dgm:prSet presAssocID="{E5057E46-B4B0-41B2-B15F-22599B0DE831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D2D9536C-3051-4925-81A6-F882020677CC}" type="pres">
      <dgm:prSet presAssocID="{E5057E46-B4B0-41B2-B15F-22599B0DE831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DADD1700-2F0C-4B79-A120-94F3987391F7}" type="presOf" srcId="{E5057E46-B4B0-41B2-B15F-22599B0DE831}" destId="{18A536BC-50AB-481D-9D06-C65D11A4DB6C}" srcOrd="0" destOrd="0" presId="urn:microsoft.com/office/officeart/2005/8/layout/vList5"/>
    <dgm:cxn modelId="{50938A07-38D2-44B1-BC5F-5C7415076F5C}" srcId="{3BEA3415-A000-42F1-B449-7640A7CCE621}" destId="{0974CE0F-67F1-40FD-9EF1-AF9E4C7F2AF0}" srcOrd="0" destOrd="0" parTransId="{FB3A874E-0FA8-4A9B-9210-6CDD717ED40B}" sibTransId="{91118187-DD2A-4492-BD6A-23C124CD8FA8}"/>
    <dgm:cxn modelId="{7C8C9316-75B3-4D36-8EE2-3836C321090B}" type="presOf" srcId="{3BEA3415-A000-42F1-B449-7640A7CCE621}" destId="{D06B8086-03A0-4FC6-AA46-FBD60212C908}" srcOrd="0" destOrd="0" presId="urn:microsoft.com/office/officeart/2005/8/layout/vList5"/>
    <dgm:cxn modelId="{295DEE2C-6116-467F-A410-62AA675C3B4F}" srcId="{E6933C7D-5B7C-4003-9B87-829B0EA5AFCF}" destId="{D2E6EE04-C743-4D75-ADF3-9BF67C332F5D}" srcOrd="0" destOrd="0" parTransId="{F49D2740-DD7E-4BF5-BEE0-240212618571}" sibTransId="{69EA0450-F0B2-4378-B03A-BE9BB3D5693F}"/>
    <dgm:cxn modelId="{A1E24F3C-7C66-4ACF-A792-345CF630AF67}" type="presOf" srcId="{6CEC1987-F0FA-413A-AF9A-178A67384F5D}" destId="{DC6D876A-AA90-46E4-8385-6B80800E63B7}" srcOrd="0" destOrd="0" presId="urn:microsoft.com/office/officeart/2005/8/layout/vList5"/>
    <dgm:cxn modelId="{C9F61E4F-3EB6-49D3-8DD6-73DE4ED0E393}" type="presOf" srcId="{E1A78D3A-32C2-4C8A-995A-CA61F2D6362B}" destId="{3DCFA81A-D47F-4F57-AC80-2CBBF11CBCA7}" srcOrd="0" destOrd="0" presId="urn:microsoft.com/office/officeart/2005/8/layout/vList5"/>
    <dgm:cxn modelId="{B6960976-32E1-4C76-B7A1-A61FA521433C}" type="presOf" srcId="{ADC2D0AE-E151-4DC6-926E-A4718B2E02DD}" destId="{AD0722B7-AEF4-463C-89EF-CBD9F749D92D}" srcOrd="0" destOrd="0" presId="urn:microsoft.com/office/officeart/2005/8/layout/vList5"/>
    <dgm:cxn modelId="{F30C1580-CAE5-4489-A0C9-B8763A704320}" type="presOf" srcId="{EBFD3EFD-1FC7-4629-A0BA-005E8A2586F2}" destId="{D2D9536C-3051-4925-81A6-F882020677CC}" srcOrd="0" destOrd="0" presId="urn:microsoft.com/office/officeart/2005/8/layout/vList5"/>
    <dgm:cxn modelId="{B55F2380-8553-45C4-97EE-6E69A2AB4728}" srcId="{E5057E46-B4B0-41B2-B15F-22599B0DE831}" destId="{EBFD3EFD-1FC7-4629-A0BA-005E8A2586F2}" srcOrd="0" destOrd="0" parTransId="{9C91F264-73C9-4CF0-810E-2E2613BECAE4}" sibTransId="{C20AC0D4-6996-4485-9276-DE17A9EFC3DD}"/>
    <dgm:cxn modelId="{BAB97EA5-67FF-4791-A41A-BB54C4DDD8F9}" type="presOf" srcId="{0974CE0F-67F1-40FD-9EF1-AF9E4C7F2AF0}" destId="{62030E98-FD28-4E0E-8EA7-9B73FEFF2453}" srcOrd="0" destOrd="0" presId="urn:microsoft.com/office/officeart/2005/8/layout/vList5"/>
    <dgm:cxn modelId="{7D2F72B0-DC25-4B3C-9ECB-C9124862C213}" type="presOf" srcId="{D2E6EE04-C743-4D75-ADF3-9BF67C332F5D}" destId="{6856BAE3-BB54-4260-9509-0B69C255D015}" srcOrd="0" destOrd="0" presId="urn:microsoft.com/office/officeart/2005/8/layout/vList5"/>
    <dgm:cxn modelId="{4196F8B5-1AD3-4A25-99C2-9AE79A13DA5D}" srcId="{6CEC1987-F0FA-413A-AF9A-178A67384F5D}" destId="{ADC2D0AE-E151-4DC6-926E-A4718B2E02DD}" srcOrd="0" destOrd="0" parTransId="{1A0230DE-8C1A-438F-B291-A91F8B066235}" sibTransId="{21E5C90B-6166-4B93-B40C-9BCB1E374258}"/>
    <dgm:cxn modelId="{BD254DB6-0A38-4614-A1AC-AABA7E10FAEE}" srcId="{3BEA3415-A000-42F1-B449-7640A7CCE621}" destId="{E1A78D3A-32C2-4C8A-995A-CA61F2D6362B}" srcOrd="3" destOrd="0" parTransId="{84FF299A-83E4-48B0-A982-071D9EDE4FB3}" sibTransId="{61F6479E-406D-425B-A6F8-23E9A6F762F2}"/>
    <dgm:cxn modelId="{CB481FCB-5B92-4CE7-BDA9-C53EACDDDCC3}" srcId="{E1A78D3A-32C2-4C8A-995A-CA61F2D6362B}" destId="{5BB20023-B1BA-4A0C-A570-85724A7F2A8E}" srcOrd="0" destOrd="0" parTransId="{9918B88B-C274-4AE7-B65B-398DF67A3D16}" sibTransId="{0888412B-F49C-4835-B48B-7EBFB6BC94CE}"/>
    <dgm:cxn modelId="{7EDF87CE-29AF-49AF-8738-2F70E70BB58F}" srcId="{0974CE0F-67F1-40FD-9EF1-AF9E4C7F2AF0}" destId="{618D5CC5-D0C3-42AB-8AA0-25B3BB144C95}" srcOrd="0" destOrd="0" parTransId="{932ABFC1-19FB-4C69-92F2-49C9A2FD3494}" sibTransId="{D947C2BB-A01E-4DC5-8B05-6251499E21BC}"/>
    <dgm:cxn modelId="{032900E2-D1E8-400F-B7BC-FF6E5065ABB6}" srcId="{3BEA3415-A000-42F1-B449-7640A7CCE621}" destId="{6CEC1987-F0FA-413A-AF9A-178A67384F5D}" srcOrd="2" destOrd="0" parTransId="{C9381FBD-763A-4765-A57C-C36E5C59FC88}" sibTransId="{D95F004F-4B35-4DFA-B3FF-7D8E3DE26E72}"/>
    <dgm:cxn modelId="{0B9A6DE2-AD5D-475E-9339-9D2F54607C62}" type="presOf" srcId="{618D5CC5-D0C3-42AB-8AA0-25B3BB144C95}" destId="{41A7E87A-16CB-4058-A522-D9E486B5FCCF}" srcOrd="0" destOrd="0" presId="urn:microsoft.com/office/officeart/2005/8/layout/vList5"/>
    <dgm:cxn modelId="{59205DE5-618C-4B1F-9110-D98EBCC64676}" type="presOf" srcId="{E6933C7D-5B7C-4003-9B87-829B0EA5AFCF}" destId="{C2FA054D-1C72-4E64-9729-3708C8697200}" srcOrd="0" destOrd="0" presId="urn:microsoft.com/office/officeart/2005/8/layout/vList5"/>
    <dgm:cxn modelId="{EB8F5BEB-7BE9-4379-B48C-4BB160DD6D03}" type="presOf" srcId="{5BB20023-B1BA-4A0C-A570-85724A7F2A8E}" destId="{6E5EAEE6-2AB0-44B4-9499-66F200260748}" srcOrd="0" destOrd="0" presId="urn:microsoft.com/office/officeart/2005/8/layout/vList5"/>
    <dgm:cxn modelId="{4A2127EF-D1BB-4933-B810-B8E2AB229CFC}" srcId="{3BEA3415-A000-42F1-B449-7640A7CCE621}" destId="{E6933C7D-5B7C-4003-9B87-829B0EA5AFCF}" srcOrd="1" destOrd="0" parTransId="{B1004F76-D9F5-484A-81F3-FE09405BCF4C}" sibTransId="{80BF286F-9BCD-4355-B440-1DEA958C774D}"/>
    <dgm:cxn modelId="{EE84D6F6-13ED-471A-AF08-7231D733C445}" srcId="{3BEA3415-A000-42F1-B449-7640A7CCE621}" destId="{E5057E46-B4B0-41B2-B15F-22599B0DE831}" srcOrd="4" destOrd="0" parTransId="{DB84DCCA-BC8F-4372-8857-F5507130A241}" sibTransId="{CB0DC02C-F89A-49D6-ABE4-306FCE240323}"/>
    <dgm:cxn modelId="{FE26DE08-3B52-46B4-97AF-882FE9C91EFF}" type="presParOf" srcId="{D06B8086-03A0-4FC6-AA46-FBD60212C908}" destId="{EC95CC9F-3C9E-4E6B-8221-E584BCDF4C60}" srcOrd="0" destOrd="0" presId="urn:microsoft.com/office/officeart/2005/8/layout/vList5"/>
    <dgm:cxn modelId="{4C082A7C-CF2F-4237-8D2C-5284084C0812}" type="presParOf" srcId="{EC95CC9F-3C9E-4E6B-8221-E584BCDF4C60}" destId="{62030E98-FD28-4E0E-8EA7-9B73FEFF2453}" srcOrd="0" destOrd="0" presId="urn:microsoft.com/office/officeart/2005/8/layout/vList5"/>
    <dgm:cxn modelId="{09CB55D9-209F-4E71-B28C-41AB1BAC1F35}" type="presParOf" srcId="{EC95CC9F-3C9E-4E6B-8221-E584BCDF4C60}" destId="{41A7E87A-16CB-4058-A522-D9E486B5FCCF}" srcOrd="1" destOrd="0" presId="urn:microsoft.com/office/officeart/2005/8/layout/vList5"/>
    <dgm:cxn modelId="{50126A84-F0F1-4980-AB0A-127F003C2065}" type="presParOf" srcId="{D06B8086-03A0-4FC6-AA46-FBD60212C908}" destId="{0102F52B-B316-4C6E-998C-7AAAF587AAA8}" srcOrd="1" destOrd="0" presId="urn:microsoft.com/office/officeart/2005/8/layout/vList5"/>
    <dgm:cxn modelId="{BA53C675-DAE0-45A3-8C93-D145D6D8243B}" type="presParOf" srcId="{D06B8086-03A0-4FC6-AA46-FBD60212C908}" destId="{4412DA2B-89FE-480D-8E31-E10754245C0C}" srcOrd="2" destOrd="0" presId="urn:microsoft.com/office/officeart/2005/8/layout/vList5"/>
    <dgm:cxn modelId="{AB3A3D9D-4B09-45D4-86AE-4EEB092BE904}" type="presParOf" srcId="{4412DA2B-89FE-480D-8E31-E10754245C0C}" destId="{C2FA054D-1C72-4E64-9729-3708C8697200}" srcOrd="0" destOrd="0" presId="urn:microsoft.com/office/officeart/2005/8/layout/vList5"/>
    <dgm:cxn modelId="{EF50AAFA-CFC1-49E8-B981-E6CF94C14031}" type="presParOf" srcId="{4412DA2B-89FE-480D-8E31-E10754245C0C}" destId="{6856BAE3-BB54-4260-9509-0B69C255D015}" srcOrd="1" destOrd="0" presId="urn:microsoft.com/office/officeart/2005/8/layout/vList5"/>
    <dgm:cxn modelId="{072FFC26-B446-449A-8523-44B233E2BB3B}" type="presParOf" srcId="{D06B8086-03A0-4FC6-AA46-FBD60212C908}" destId="{3891B38F-AC38-45E1-B880-423C2209BF51}" srcOrd="3" destOrd="0" presId="urn:microsoft.com/office/officeart/2005/8/layout/vList5"/>
    <dgm:cxn modelId="{DBFEC745-981F-43DE-B89F-557E81372B03}" type="presParOf" srcId="{D06B8086-03A0-4FC6-AA46-FBD60212C908}" destId="{36CC3C36-A579-46D6-AABF-B6B912857F93}" srcOrd="4" destOrd="0" presId="urn:microsoft.com/office/officeart/2005/8/layout/vList5"/>
    <dgm:cxn modelId="{16468F01-5145-4456-A215-696294FC3D46}" type="presParOf" srcId="{36CC3C36-A579-46D6-AABF-B6B912857F93}" destId="{DC6D876A-AA90-46E4-8385-6B80800E63B7}" srcOrd="0" destOrd="0" presId="urn:microsoft.com/office/officeart/2005/8/layout/vList5"/>
    <dgm:cxn modelId="{BD129130-8306-48F5-9367-FD4C43006C2D}" type="presParOf" srcId="{36CC3C36-A579-46D6-AABF-B6B912857F93}" destId="{AD0722B7-AEF4-463C-89EF-CBD9F749D92D}" srcOrd="1" destOrd="0" presId="urn:microsoft.com/office/officeart/2005/8/layout/vList5"/>
    <dgm:cxn modelId="{FFAE8716-8AB0-4431-9E8A-1F44DBB75B5E}" type="presParOf" srcId="{D06B8086-03A0-4FC6-AA46-FBD60212C908}" destId="{0B88BEDF-1CE7-4FC7-AB57-A595CA4BAE05}" srcOrd="5" destOrd="0" presId="urn:microsoft.com/office/officeart/2005/8/layout/vList5"/>
    <dgm:cxn modelId="{67F6BDF8-2904-4B5D-9956-6205BF874BEB}" type="presParOf" srcId="{D06B8086-03A0-4FC6-AA46-FBD60212C908}" destId="{770A720F-A685-4CA0-BB8F-06F4B2110831}" srcOrd="6" destOrd="0" presId="urn:microsoft.com/office/officeart/2005/8/layout/vList5"/>
    <dgm:cxn modelId="{7BA5D45A-FDAD-48CD-B19D-8B51EF55ADB0}" type="presParOf" srcId="{770A720F-A685-4CA0-BB8F-06F4B2110831}" destId="{3DCFA81A-D47F-4F57-AC80-2CBBF11CBCA7}" srcOrd="0" destOrd="0" presId="urn:microsoft.com/office/officeart/2005/8/layout/vList5"/>
    <dgm:cxn modelId="{1AC34A61-5C32-4BED-B1AE-128706A04D4F}" type="presParOf" srcId="{770A720F-A685-4CA0-BB8F-06F4B2110831}" destId="{6E5EAEE6-2AB0-44B4-9499-66F200260748}" srcOrd="1" destOrd="0" presId="urn:microsoft.com/office/officeart/2005/8/layout/vList5"/>
    <dgm:cxn modelId="{0C032BA5-231F-47CC-954B-5CB829C1AB0A}" type="presParOf" srcId="{D06B8086-03A0-4FC6-AA46-FBD60212C908}" destId="{3A78E6CE-7ADF-4F6C-BCF1-67628D1DAD6B}" srcOrd="7" destOrd="0" presId="urn:microsoft.com/office/officeart/2005/8/layout/vList5"/>
    <dgm:cxn modelId="{14778274-C857-4EA3-BB62-48CD861A46F8}" type="presParOf" srcId="{D06B8086-03A0-4FC6-AA46-FBD60212C908}" destId="{CD0E5116-F68D-4E4E-800E-9191F54694F5}" srcOrd="8" destOrd="0" presId="urn:microsoft.com/office/officeart/2005/8/layout/vList5"/>
    <dgm:cxn modelId="{2AF69951-E627-4683-A1EF-2F85D84407D7}" type="presParOf" srcId="{CD0E5116-F68D-4E4E-800E-9191F54694F5}" destId="{18A536BC-50AB-481D-9D06-C65D11A4DB6C}" srcOrd="0" destOrd="0" presId="urn:microsoft.com/office/officeart/2005/8/layout/vList5"/>
    <dgm:cxn modelId="{4776F704-B340-4731-A900-F944370ED51E}" type="presParOf" srcId="{CD0E5116-F68D-4E4E-800E-9191F54694F5}" destId="{D2D9536C-3051-4925-81A6-F882020677C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DBB1E0-99E9-4638-8012-4BC22F11BAA4}" type="doc">
      <dgm:prSet loTypeId="urn:microsoft.com/office/officeart/2005/8/layout/list1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1D6A8714-7350-4C40-96C3-E28AADECEE0C}">
      <dgm:prSet phldrT="[Text]" custT="1"/>
      <dgm:spPr/>
      <dgm:t>
        <a:bodyPr/>
        <a:lstStyle/>
        <a:p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CHALLENGE</a:t>
          </a:r>
          <a:endParaRPr lang="en-GB" sz="1800" dirty="0"/>
        </a:p>
      </dgm:t>
    </dgm:pt>
    <dgm:pt modelId="{62245364-9DB1-4037-9EA2-E80F8E3ED101}" type="parTrans" cxnId="{E3FB2B9F-CA6E-432C-B55D-ADEADA429A1C}">
      <dgm:prSet/>
      <dgm:spPr/>
      <dgm:t>
        <a:bodyPr/>
        <a:lstStyle/>
        <a:p>
          <a:endParaRPr lang="en-GB"/>
        </a:p>
      </dgm:t>
    </dgm:pt>
    <dgm:pt modelId="{16AF7470-EA04-4162-8C38-46A28B366194}" type="sibTrans" cxnId="{E3FB2B9F-CA6E-432C-B55D-ADEADA429A1C}">
      <dgm:prSet/>
      <dgm:spPr/>
      <dgm:t>
        <a:bodyPr/>
        <a:lstStyle/>
        <a:p>
          <a:endParaRPr lang="en-GB"/>
        </a:p>
      </dgm:t>
    </dgm:pt>
    <dgm:pt modelId="{B6EB2072-914B-4513-A7F9-AF1886C9938D}">
      <dgm:prSet phldrT="[Text]" custT="1"/>
      <dgm:spPr/>
      <dgm:t>
        <a:bodyPr/>
        <a:lstStyle/>
        <a:p>
          <a:r>
            <a:rPr lang="en-GB" sz="18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NEGOTIATE</a:t>
          </a:r>
          <a:endParaRPr lang="en-GB" sz="15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2282B78-9067-4FFA-A337-C984D3EA47B0}" type="parTrans" cxnId="{8F456905-D50F-42E9-9395-66B0E9806E30}">
      <dgm:prSet/>
      <dgm:spPr/>
      <dgm:t>
        <a:bodyPr/>
        <a:lstStyle/>
        <a:p>
          <a:endParaRPr lang="en-GB"/>
        </a:p>
      </dgm:t>
    </dgm:pt>
    <dgm:pt modelId="{957030F8-CEB5-4C6D-93BB-D677711FC31D}" type="sibTrans" cxnId="{8F456905-D50F-42E9-9395-66B0E9806E30}">
      <dgm:prSet/>
      <dgm:spPr/>
      <dgm:t>
        <a:bodyPr/>
        <a:lstStyle/>
        <a:p>
          <a:endParaRPr lang="en-GB"/>
        </a:p>
      </dgm:t>
    </dgm:pt>
    <dgm:pt modelId="{549BAF3C-FAF9-4B1C-80CB-B69FCBD02EBA}">
      <dgm:prSet custT="1"/>
      <dgm:spPr/>
      <dgm:t>
        <a:bodyPr/>
        <a:lstStyle/>
        <a:p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Question or disagree appropriately.</a:t>
          </a:r>
          <a:endParaRPr lang="en-GB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B5A1E5-CC15-4555-99F1-C8BB82A9519F}" type="parTrans" cxnId="{70F0A9AE-519A-4CB6-8733-2E1A7281585D}">
      <dgm:prSet/>
      <dgm:spPr/>
      <dgm:t>
        <a:bodyPr/>
        <a:lstStyle/>
        <a:p>
          <a:endParaRPr lang="en-GB"/>
        </a:p>
      </dgm:t>
    </dgm:pt>
    <dgm:pt modelId="{465CB77C-B8DC-4E4F-92DB-2F2577C26786}" type="sibTrans" cxnId="{70F0A9AE-519A-4CB6-8733-2E1A7281585D}">
      <dgm:prSet/>
      <dgm:spPr/>
      <dgm:t>
        <a:bodyPr/>
        <a:lstStyle/>
        <a:p>
          <a:endParaRPr lang="en-GB"/>
        </a:p>
      </dgm:t>
    </dgm:pt>
    <dgm:pt modelId="{0EDBE485-F0AD-48F4-A6E8-8EC26C4BACB7}">
      <dgm:prSet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	“I'm concerned about that approach because...”</a:t>
          </a:r>
        </a:p>
      </dgm:t>
    </dgm:pt>
    <dgm:pt modelId="{33C31F4A-657F-4B53-988C-C104CF7DC0CF}" type="parTrans" cxnId="{D79D1996-E859-4CAC-9A13-BAFE3258EA3D}">
      <dgm:prSet/>
      <dgm:spPr/>
      <dgm:t>
        <a:bodyPr/>
        <a:lstStyle/>
        <a:p>
          <a:endParaRPr lang="en-GB"/>
        </a:p>
      </dgm:t>
    </dgm:pt>
    <dgm:pt modelId="{76D7D8AA-4067-491E-AAA9-38CF475E7AAA}" type="sibTrans" cxnId="{D79D1996-E859-4CAC-9A13-BAFE3258EA3D}">
      <dgm:prSet/>
      <dgm:spPr/>
      <dgm:t>
        <a:bodyPr/>
        <a:lstStyle/>
        <a:p>
          <a:endParaRPr lang="en-GB"/>
        </a:p>
      </dgm:t>
    </dgm:pt>
    <dgm:pt modelId="{A860206E-7171-4D63-A201-9B71735C89D6}">
      <dgm:prSet custT="1"/>
      <dgm:spPr/>
      <dgm:t>
        <a:bodyPr/>
        <a:lstStyle/>
        <a:p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Discuss different needs to reach an agreement.</a:t>
          </a:r>
          <a:endParaRPr lang="en-GB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3AD62-5273-4598-91E9-0DF7E55F907A}" type="parTrans" cxnId="{B8140371-A2E7-46F8-A343-0AC46DABEE05}">
      <dgm:prSet/>
      <dgm:spPr/>
      <dgm:t>
        <a:bodyPr/>
        <a:lstStyle/>
        <a:p>
          <a:endParaRPr lang="en-GB"/>
        </a:p>
      </dgm:t>
    </dgm:pt>
    <dgm:pt modelId="{03AED73B-2140-4CC4-8D22-B2556F2F111C}" type="sibTrans" cxnId="{B8140371-A2E7-46F8-A343-0AC46DABEE05}">
      <dgm:prSet/>
      <dgm:spPr/>
      <dgm:t>
        <a:bodyPr/>
        <a:lstStyle/>
        <a:p>
          <a:endParaRPr lang="en-GB"/>
        </a:p>
      </dgm:t>
    </dgm:pt>
    <dgm:pt modelId="{630CBE49-C340-4645-81F9-F8E87526B913}">
      <dgm:prSet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	"What could we change so that this works for both of us?"</a:t>
          </a:r>
        </a:p>
      </dgm:t>
    </dgm:pt>
    <dgm:pt modelId="{78A1E16F-7291-4176-BA7E-C7280F1DE023}" type="parTrans" cxnId="{44444321-C162-4A9A-9292-D826BA1CF5CE}">
      <dgm:prSet/>
      <dgm:spPr/>
      <dgm:t>
        <a:bodyPr/>
        <a:lstStyle/>
        <a:p>
          <a:endParaRPr lang="en-GB"/>
        </a:p>
      </dgm:t>
    </dgm:pt>
    <dgm:pt modelId="{AD188CAF-A798-4A5C-BB16-AB2E4B05B73B}" type="sibTrans" cxnId="{44444321-C162-4A9A-9292-D826BA1CF5CE}">
      <dgm:prSet/>
      <dgm:spPr/>
      <dgm:t>
        <a:bodyPr/>
        <a:lstStyle/>
        <a:p>
          <a:endParaRPr lang="en-GB"/>
        </a:p>
      </dgm:t>
    </dgm:pt>
    <dgm:pt modelId="{2E48EC89-746C-47D6-8A90-6F35B37F537A}">
      <dgm:prSet custT="1"/>
      <dgm:spPr/>
      <dgm:t>
        <a:bodyPr/>
        <a:lstStyle/>
        <a:p>
          <a:r>
            <a:rPr lang="en-GB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COMPROMISE</a:t>
          </a:r>
        </a:p>
      </dgm:t>
    </dgm:pt>
    <dgm:pt modelId="{7894046F-3A90-4BC5-AE06-6EF4EB621D30}" type="parTrans" cxnId="{76D054F3-3DB8-4B99-84B0-9969941C5D65}">
      <dgm:prSet/>
      <dgm:spPr/>
      <dgm:t>
        <a:bodyPr/>
        <a:lstStyle/>
        <a:p>
          <a:endParaRPr lang="en-GB"/>
        </a:p>
      </dgm:t>
    </dgm:pt>
    <dgm:pt modelId="{69FF6A56-857B-4721-B66A-519F93D446E6}" type="sibTrans" cxnId="{76D054F3-3DB8-4B99-84B0-9969941C5D65}">
      <dgm:prSet/>
      <dgm:spPr/>
      <dgm:t>
        <a:bodyPr/>
        <a:lstStyle/>
        <a:p>
          <a:endParaRPr lang="en-GB"/>
        </a:p>
      </dgm:t>
    </dgm:pt>
    <dgm:pt modelId="{CF29BC9C-50B9-4447-9B6E-AE00D178FFAE}">
      <dgm:prSet custT="1"/>
      <dgm:spPr/>
      <dgm:t>
        <a:bodyPr/>
        <a:lstStyle/>
        <a:p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Both sides change something to reach an acceptable outcome.</a:t>
          </a:r>
          <a:endParaRPr lang="en-GB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F1200B-3B4C-4A47-8DD8-D26E958AFAC4}" type="parTrans" cxnId="{40C8CA5B-2965-4D07-904B-986E295967E5}">
      <dgm:prSet/>
      <dgm:spPr/>
      <dgm:t>
        <a:bodyPr/>
        <a:lstStyle/>
        <a:p>
          <a:endParaRPr lang="en-GB"/>
        </a:p>
      </dgm:t>
    </dgm:pt>
    <dgm:pt modelId="{93E4F76A-A35F-4254-B1F1-7D692922E607}" type="sibTrans" cxnId="{40C8CA5B-2965-4D07-904B-986E295967E5}">
      <dgm:prSet/>
      <dgm:spPr/>
      <dgm:t>
        <a:bodyPr/>
        <a:lstStyle/>
        <a:p>
          <a:endParaRPr lang="en-GB"/>
        </a:p>
      </dgm:t>
    </dgm:pt>
    <dgm:pt modelId="{910379BE-64CB-449F-84D8-FDCB7C13CF90}">
      <dgm:prSet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	"Could we each adjust part of our proposal?"</a:t>
          </a:r>
        </a:p>
      </dgm:t>
    </dgm:pt>
    <dgm:pt modelId="{71FC9A3F-1D59-40E4-A8E0-499A713846BB}" type="parTrans" cxnId="{AE5BDD1E-EBA3-4195-BF3F-26DB41B68665}">
      <dgm:prSet/>
      <dgm:spPr/>
      <dgm:t>
        <a:bodyPr/>
        <a:lstStyle/>
        <a:p>
          <a:endParaRPr lang="en-GB"/>
        </a:p>
      </dgm:t>
    </dgm:pt>
    <dgm:pt modelId="{4A601CE3-8278-41D6-8A9D-AE3F71B98A0B}" type="sibTrans" cxnId="{AE5BDD1E-EBA3-4195-BF3F-26DB41B68665}">
      <dgm:prSet/>
      <dgm:spPr/>
      <dgm:t>
        <a:bodyPr/>
        <a:lstStyle/>
        <a:p>
          <a:endParaRPr lang="en-GB"/>
        </a:p>
      </dgm:t>
    </dgm:pt>
    <dgm:pt modelId="{A7F1653D-BD86-4BCB-9A63-5C29423750E9}" type="pres">
      <dgm:prSet presAssocID="{C7DBB1E0-99E9-4638-8012-4BC22F11BAA4}" presName="linear" presStyleCnt="0">
        <dgm:presLayoutVars>
          <dgm:dir/>
          <dgm:animLvl val="lvl"/>
          <dgm:resizeHandles val="exact"/>
        </dgm:presLayoutVars>
      </dgm:prSet>
      <dgm:spPr/>
    </dgm:pt>
    <dgm:pt modelId="{1C5D8A64-1E86-415B-8FBA-4334B19C04CC}" type="pres">
      <dgm:prSet presAssocID="{1D6A8714-7350-4C40-96C3-E28AADECEE0C}" presName="parentLin" presStyleCnt="0"/>
      <dgm:spPr/>
    </dgm:pt>
    <dgm:pt modelId="{4702BA1E-4A7F-4124-9C87-38F0EB9E16D6}" type="pres">
      <dgm:prSet presAssocID="{1D6A8714-7350-4C40-96C3-E28AADECEE0C}" presName="parentLeftMargin" presStyleLbl="node1" presStyleIdx="0" presStyleCnt="3"/>
      <dgm:spPr/>
    </dgm:pt>
    <dgm:pt modelId="{498ADBFC-F410-4C7B-B2D4-7A4191BF8A43}" type="pres">
      <dgm:prSet presAssocID="{1D6A8714-7350-4C40-96C3-E28AADECEE0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CABFCDA-EAFE-4C1A-AA6B-97A480449D57}" type="pres">
      <dgm:prSet presAssocID="{1D6A8714-7350-4C40-96C3-E28AADECEE0C}" presName="negativeSpace" presStyleCnt="0"/>
      <dgm:spPr/>
    </dgm:pt>
    <dgm:pt modelId="{9B47B66E-AF6A-4D12-AD6F-A7FE5208F563}" type="pres">
      <dgm:prSet presAssocID="{1D6A8714-7350-4C40-96C3-E28AADECEE0C}" presName="childText" presStyleLbl="conFgAcc1" presStyleIdx="0" presStyleCnt="3">
        <dgm:presLayoutVars>
          <dgm:bulletEnabled val="1"/>
        </dgm:presLayoutVars>
      </dgm:prSet>
      <dgm:spPr/>
    </dgm:pt>
    <dgm:pt modelId="{A4E8D84E-344B-4817-A828-7AC2BDD65C15}" type="pres">
      <dgm:prSet presAssocID="{16AF7470-EA04-4162-8C38-46A28B366194}" presName="spaceBetweenRectangles" presStyleCnt="0"/>
      <dgm:spPr/>
    </dgm:pt>
    <dgm:pt modelId="{7B7555F8-D58A-4675-A1A3-791CD64E6BD3}" type="pres">
      <dgm:prSet presAssocID="{B6EB2072-914B-4513-A7F9-AF1886C9938D}" presName="parentLin" presStyleCnt="0"/>
      <dgm:spPr/>
    </dgm:pt>
    <dgm:pt modelId="{697A1FFD-C28F-4DF7-B16B-FD7AC2F3D8BF}" type="pres">
      <dgm:prSet presAssocID="{B6EB2072-914B-4513-A7F9-AF1886C9938D}" presName="parentLeftMargin" presStyleLbl="node1" presStyleIdx="0" presStyleCnt="3"/>
      <dgm:spPr/>
    </dgm:pt>
    <dgm:pt modelId="{72DFBCF5-630F-458E-AED9-F6AE5EC88BBD}" type="pres">
      <dgm:prSet presAssocID="{B6EB2072-914B-4513-A7F9-AF1886C9938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5C3F7F4-42F0-4F42-B519-6FCC705F88E2}" type="pres">
      <dgm:prSet presAssocID="{B6EB2072-914B-4513-A7F9-AF1886C9938D}" presName="negativeSpace" presStyleCnt="0"/>
      <dgm:spPr/>
    </dgm:pt>
    <dgm:pt modelId="{1B043ADF-F694-4D0F-8419-FF1F0430BD42}" type="pres">
      <dgm:prSet presAssocID="{B6EB2072-914B-4513-A7F9-AF1886C9938D}" presName="childText" presStyleLbl="conFgAcc1" presStyleIdx="1" presStyleCnt="3">
        <dgm:presLayoutVars>
          <dgm:bulletEnabled val="1"/>
        </dgm:presLayoutVars>
      </dgm:prSet>
      <dgm:spPr/>
    </dgm:pt>
    <dgm:pt modelId="{7B2F486E-8E9E-4150-956D-0B53201B0BF8}" type="pres">
      <dgm:prSet presAssocID="{957030F8-CEB5-4C6D-93BB-D677711FC31D}" presName="spaceBetweenRectangles" presStyleCnt="0"/>
      <dgm:spPr/>
    </dgm:pt>
    <dgm:pt modelId="{E3327901-38C6-46A2-AC51-FFFA3684A763}" type="pres">
      <dgm:prSet presAssocID="{2E48EC89-746C-47D6-8A90-6F35B37F537A}" presName="parentLin" presStyleCnt="0"/>
      <dgm:spPr/>
    </dgm:pt>
    <dgm:pt modelId="{4FDC31B5-CFBE-47FE-AD0C-E8715E5FC966}" type="pres">
      <dgm:prSet presAssocID="{2E48EC89-746C-47D6-8A90-6F35B37F537A}" presName="parentLeftMargin" presStyleLbl="node1" presStyleIdx="1" presStyleCnt="3"/>
      <dgm:spPr/>
    </dgm:pt>
    <dgm:pt modelId="{D8E183D5-1E2A-430C-8E32-73829BE327E0}" type="pres">
      <dgm:prSet presAssocID="{2E48EC89-746C-47D6-8A90-6F35B37F537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ED387095-55B4-45C2-9988-AEB4F751132D}" type="pres">
      <dgm:prSet presAssocID="{2E48EC89-746C-47D6-8A90-6F35B37F537A}" presName="negativeSpace" presStyleCnt="0"/>
      <dgm:spPr/>
    </dgm:pt>
    <dgm:pt modelId="{000A36DD-BFBB-4365-902B-869641184426}" type="pres">
      <dgm:prSet presAssocID="{2E48EC89-746C-47D6-8A90-6F35B37F537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206C204-539D-415B-B840-0E82D892419C}" type="presOf" srcId="{B6EB2072-914B-4513-A7F9-AF1886C9938D}" destId="{697A1FFD-C28F-4DF7-B16B-FD7AC2F3D8BF}" srcOrd="0" destOrd="0" presId="urn:microsoft.com/office/officeart/2005/8/layout/list1"/>
    <dgm:cxn modelId="{8F456905-D50F-42E9-9395-66B0E9806E30}" srcId="{C7DBB1E0-99E9-4638-8012-4BC22F11BAA4}" destId="{B6EB2072-914B-4513-A7F9-AF1886C9938D}" srcOrd="1" destOrd="0" parTransId="{F2282B78-9067-4FFA-A337-C984D3EA47B0}" sibTransId="{957030F8-CEB5-4C6D-93BB-D677711FC31D}"/>
    <dgm:cxn modelId="{7886DB0B-579A-4959-882E-2F0C67D37417}" type="presOf" srcId="{C7DBB1E0-99E9-4638-8012-4BC22F11BAA4}" destId="{A7F1653D-BD86-4BCB-9A63-5C29423750E9}" srcOrd="0" destOrd="0" presId="urn:microsoft.com/office/officeart/2005/8/layout/list1"/>
    <dgm:cxn modelId="{AE5BDD1E-EBA3-4195-BF3F-26DB41B68665}" srcId="{CF29BC9C-50B9-4447-9B6E-AE00D178FFAE}" destId="{910379BE-64CB-449F-84D8-FDCB7C13CF90}" srcOrd="0" destOrd="0" parTransId="{71FC9A3F-1D59-40E4-A8E0-499A713846BB}" sibTransId="{4A601CE3-8278-41D6-8A9D-AE3F71B98A0B}"/>
    <dgm:cxn modelId="{44444321-C162-4A9A-9292-D826BA1CF5CE}" srcId="{A860206E-7171-4D63-A201-9B71735C89D6}" destId="{630CBE49-C340-4645-81F9-F8E87526B913}" srcOrd="0" destOrd="0" parTransId="{78A1E16F-7291-4176-BA7E-C7280F1DE023}" sibTransId="{AD188CAF-A798-4A5C-BB16-AB2E4B05B73B}"/>
    <dgm:cxn modelId="{6A162324-9236-4877-9291-D83AFBC979F3}" type="presOf" srcId="{630CBE49-C340-4645-81F9-F8E87526B913}" destId="{1B043ADF-F694-4D0F-8419-FF1F0430BD42}" srcOrd="0" destOrd="1" presId="urn:microsoft.com/office/officeart/2005/8/layout/list1"/>
    <dgm:cxn modelId="{40E50E2A-B957-4A54-91BD-82473F794C29}" type="presOf" srcId="{1D6A8714-7350-4C40-96C3-E28AADECEE0C}" destId="{498ADBFC-F410-4C7B-B2D4-7A4191BF8A43}" srcOrd="1" destOrd="0" presId="urn:microsoft.com/office/officeart/2005/8/layout/list1"/>
    <dgm:cxn modelId="{40C8CA5B-2965-4D07-904B-986E295967E5}" srcId="{2E48EC89-746C-47D6-8A90-6F35B37F537A}" destId="{CF29BC9C-50B9-4447-9B6E-AE00D178FFAE}" srcOrd="0" destOrd="0" parTransId="{EBF1200B-3B4C-4A47-8DD8-D26E958AFAC4}" sibTransId="{93E4F76A-A35F-4254-B1F1-7D692922E607}"/>
    <dgm:cxn modelId="{B8140371-A2E7-46F8-A343-0AC46DABEE05}" srcId="{B6EB2072-914B-4513-A7F9-AF1886C9938D}" destId="{A860206E-7171-4D63-A201-9B71735C89D6}" srcOrd="0" destOrd="0" parTransId="{FC13AD62-5273-4598-91E9-0DF7E55F907A}" sibTransId="{03AED73B-2140-4CC4-8D22-B2556F2F111C}"/>
    <dgm:cxn modelId="{CA9B8873-1AD0-4A08-ACE0-E8E13EAB1F8A}" type="presOf" srcId="{B6EB2072-914B-4513-A7F9-AF1886C9938D}" destId="{72DFBCF5-630F-458E-AED9-F6AE5EC88BBD}" srcOrd="1" destOrd="0" presId="urn:microsoft.com/office/officeart/2005/8/layout/list1"/>
    <dgm:cxn modelId="{0481F074-C12A-4B58-AD24-372F149856BF}" type="presOf" srcId="{2E48EC89-746C-47D6-8A90-6F35B37F537A}" destId="{4FDC31B5-CFBE-47FE-AD0C-E8715E5FC966}" srcOrd="0" destOrd="0" presId="urn:microsoft.com/office/officeart/2005/8/layout/list1"/>
    <dgm:cxn modelId="{84FC1788-CCFF-440C-8B41-C456BF83735C}" type="presOf" srcId="{549BAF3C-FAF9-4B1C-80CB-B69FCBD02EBA}" destId="{9B47B66E-AF6A-4D12-AD6F-A7FE5208F563}" srcOrd="0" destOrd="0" presId="urn:microsoft.com/office/officeart/2005/8/layout/list1"/>
    <dgm:cxn modelId="{D79D1996-E859-4CAC-9A13-BAFE3258EA3D}" srcId="{549BAF3C-FAF9-4B1C-80CB-B69FCBD02EBA}" destId="{0EDBE485-F0AD-48F4-A6E8-8EC26C4BACB7}" srcOrd="0" destOrd="0" parTransId="{33C31F4A-657F-4B53-988C-C104CF7DC0CF}" sibTransId="{76D7D8AA-4067-491E-AAA9-38CF475E7AAA}"/>
    <dgm:cxn modelId="{A961589B-3E8E-492E-BD41-E04B8316493E}" type="presOf" srcId="{2E48EC89-746C-47D6-8A90-6F35B37F537A}" destId="{D8E183D5-1E2A-430C-8E32-73829BE327E0}" srcOrd="1" destOrd="0" presId="urn:microsoft.com/office/officeart/2005/8/layout/list1"/>
    <dgm:cxn modelId="{9789679E-332C-4F1F-A99C-17B438371D6F}" type="presOf" srcId="{0EDBE485-F0AD-48F4-A6E8-8EC26C4BACB7}" destId="{9B47B66E-AF6A-4D12-AD6F-A7FE5208F563}" srcOrd="0" destOrd="1" presId="urn:microsoft.com/office/officeart/2005/8/layout/list1"/>
    <dgm:cxn modelId="{B44D6F9E-8B34-4A6C-9B91-D560105F1B09}" type="presOf" srcId="{A860206E-7171-4D63-A201-9B71735C89D6}" destId="{1B043ADF-F694-4D0F-8419-FF1F0430BD42}" srcOrd="0" destOrd="0" presId="urn:microsoft.com/office/officeart/2005/8/layout/list1"/>
    <dgm:cxn modelId="{E3FB2B9F-CA6E-432C-B55D-ADEADA429A1C}" srcId="{C7DBB1E0-99E9-4638-8012-4BC22F11BAA4}" destId="{1D6A8714-7350-4C40-96C3-E28AADECEE0C}" srcOrd="0" destOrd="0" parTransId="{62245364-9DB1-4037-9EA2-E80F8E3ED101}" sibTransId="{16AF7470-EA04-4162-8C38-46A28B366194}"/>
    <dgm:cxn modelId="{9AD271A1-3802-4FC2-9363-27C3B526C794}" type="presOf" srcId="{CF29BC9C-50B9-4447-9B6E-AE00D178FFAE}" destId="{000A36DD-BFBB-4365-902B-869641184426}" srcOrd="0" destOrd="0" presId="urn:microsoft.com/office/officeart/2005/8/layout/list1"/>
    <dgm:cxn modelId="{70F0A9AE-519A-4CB6-8733-2E1A7281585D}" srcId="{1D6A8714-7350-4C40-96C3-E28AADECEE0C}" destId="{549BAF3C-FAF9-4B1C-80CB-B69FCBD02EBA}" srcOrd="0" destOrd="0" parTransId="{26B5A1E5-CC15-4555-99F1-C8BB82A9519F}" sibTransId="{465CB77C-B8DC-4E4F-92DB-2F2577C26786}"/>
    <dgm:cxn modelId="{9FE4BFB0-089F-42E3-9E40-DB4439AF636C}" type="presOf" srcId="{910379BE-64CB-449F-84D8-FDCB7C13CF90}" destId="{000A36DD-BFBB-4365-902B-869641184426}" srcOrd="0" destOrd="1" presId="urn:microsoft.com/office/officeart/2005/8/layout/list1"/>
    <dgm:cxn modelId="{2460D1BF-BF13-44BD-8E8D-29178DCD9A63}" type="presOf" srcId="{1D6A8714-7350-4C40-96C3-E28AADECEE0C}" destId="{4702BA1E-4A7F-4124-9C87-38F0EB9E16D6}" srcOrd="0" destOrd="0" presId="urn:microsoft.com/office/officeart/2005/8/layout/list1"/>
    <dgm:cxn modelId="{76D054F3-3DB8-4B99-84B0-9969941C5D65}" srcId="{C7DBB1E0-99E9-4638-8012-4BC22F11BAA4}" destId="{2E48EC89-746C-47D6-8A90-6F35B37F537A}" srcOrd="2" destOrd="0" parTransId="{7894046F-3A90-4BC5-AE06-6EF4EB621D30}" sibTransId="{69FF6A56-857B-4721-B66A-519F93D446E6}"/>
    <dgm:cxn modelId="{ED6BE964-48EB-4AAF-95EB-43C0473EF478}" type="presParOf" srcId="{A7F1653D-BD86-4BCB-9A63-5C29423750E9}" destId="{1C5D8A64-1E86-415B-8FBA-4334B19C04CC}" srcOrd="0" destOrd="0" presId="urn:microsoft.com/office/officeart/2005/8/layout/list1"/>
    <dgm:cxn modelId="{E67E9641-9A4D-44BC-8ED1-BC62AB7B8EB3}" type="presParOf" srcId="{1C5D8A64-1E86-415B-8FBA-4334B19C04CC}" destId="{4702BA1E-4A7F-4124-9C87-38F0EB9E16D6}" srcOrd="0" destOrd="0" presId="urn:microsoft.com/office/officeart/2005/8/layout/list1"/>
    <dgm:cxn modelId="{E0EA5902-8172-440D-AF28-B6EC48C7BFA0}" type="presParOf" srcId="{1C5D8A64-1E86-415B-8FBA-4334B19C04CC}" destId="{498ADBFC-F410-4C7B-B2D4-7A4191BF8A43}" srcOrd="1" destOrd="0" presId="urn:microsoft.com/office/officeart/2005/8/layout/list1"/>
    <dgm:cxn modelId="{D41EAE78-AD34-4398-ACEB-4627EE8894F0}" type="presParOf" srcId="{A7F1653D-BD86-4BCB-9A63-5C29423750E9}" destId="{ACABFCDA-EAFE-4C1A-AA6B-97A480449D57}" srcOrd="1" destOrd="0" presId="urn:microsoft.com/office/officeart/2005/8/layout/list1"/>
    <dgm:cxn modelId="{DA00AAB4-EE3A-413E-8E6D-82C7D117B75B}" type="presParOf" srcId="{A7F1653D-BD86-4BCB-9A63-5C29423750E9}" destId="{9B47B66E-AF6A-4D12-AD6F-A7FE5208F563}" srcOrd="2" destOrd="0" presId="urn:microsoft.com/office/officeart/2005/8/layout/list1"/>
    <dgm:cxn modelId="{158D6AB3-F487-4504-AF9A-86D6DF211F7A}" type="presParOf" srcId="{A7F1653D-BD86-4BCB-9A63-5C29423750E9}" destId="{A4E8D84E-344B-4817-A828-7AC2BDD65C15}" srcOrd="3" destOrd="0" presId="urn:microsoft.com/office/officeart/2005/8/layout/list1"/>
    <dgm:cxn modelId="{B8EECC83-E5E9-40D2-A9CB-27742C2FC981}" type="presParOf" srcId="{A7F1653D-BD86-4BCB-9A63-5C29423750E9}" destId="{7B7555F8-D58A-4675-A1A3-791CD64E6BD3}" srcOrd="4" destOrd="0" presId="urn:microsoft.com/office/officeart/2005/8/layout/list1"/>
    <dgm:cxn modelId="{76A18AE6-FD92-4A66-B621-38C248ED2F00}" type="presParOf" srcId="{7B7555F8-D58A-4675-A1A3-791CD64E6BD3}" destId="{697A1FFD-C28F-4DF7-B16B-FD7AC2F3D8BF}" srcOrd="0" destOrd="0" presId="urn:microsoft.com/office/officeart/2005/8/layout/list1"/>
    <dgm:cxn modelId="{1134EB91-45F8-46A1-97D6-DECCAD4D8EA9}" type="presParOf" srcId="{7B7555F8-D58A-4675-A1A3-791CD64E6BD3}" destId="{72DFBCF5-630F-458E-AED9-F6AE5EC88BBD}" srcOrd="1" destOrd="0" presId="urn:microsoft.com/office/officeart/2005/8/layout/list1"/>
    <dgm:cxn modelId="{AC90020B-983A-4C8A-8DB0-98240337AB47}" type="presParOf" srcId="{A7F1653D-BD86-4BCB-9A63-5C29423750E9}" destId="{65C3F7F4-42F0-4F42-B519-6FCC705F88E2}" srcOrd="5" destOrd="0" presId="urn:microsoft.com/office/officeart/2005/8/layout/list1"/>
    <dgm:cxn modelId="{E515A29A-FFD1-4BC4-8FD1-20D990148F27}" type="presParOf" srcId="{A7F1653D-BD86-4BCB-9A63-5C29423750E9}" destId="{1B043ADF-F694-4D0F-8419-FF1F0430BD42}" srcOrd="6" destOrd="0" presId="urn:microsoft.com/office/officeart/2005/8/layout/list1"/>
    <dgm:cxn modelId="{95A85CB2-DEBF-45D5-8AF3-75EA19C3573F}" type="presParOf" srcId="{A7F1653D-BD86-4BCB-9A63-5C29423750E9}" destId="{7B2F486E-8E9E-4150-956D-0B53201B0BF8}" srcOrd="7" destOrd="0" presId="urn:microsoft.com/office/officeart/2005/8/layout/list1"/>
    <dgm:cxn modelId="{0FDC5DCA-129D-42FD-A4D7-A98CEB853590}" type="presParOf" srcId="{A7F1653D-BD86-4BCB-9A63-5C29423750E9}" destId="{E3327901-38C6-46A2-AC51-FFFA3684A763}" srcOrd="8" destOrd="0" presId="urn:microsoft.com/office/officeart/2005/8/layout/list1"/>
    <dgm:cxn modelId="{80B3C600-E4BB-4974-B5A3-378AEE1FEBA2}" type="presParOf" srcId="{E3327901-38C6-46A2-AC51-FFFA3684A763}" destId="{4FDC31B5-CFBE-47FE-AD0C-E8715E5FC966}" srcOrd="0" destOrd="0" presId="urn:microsoft.com/office/officeart/2005/8/layout/list1"/>
    <dgm:cxn modelId="{A3CA1202-F035-4823-B0F8-65CDDC4B1CB8}" type="presParOf" srcId="{E3327901-38C6-46A2-AC51-FFFA3684A763}" destId="{D8E183D5-1E2A-430C-8E32-73829BE327E0}" srcOrd="1" destOrd="0" presId="urn:microsoft.com/office/officeart/2005/8/layout/list1"/>
    <dgm:cxn modelId="{70AC96D9-BE12-454A-B29F-65CA5BAF0874}" type="presParOf" srcId="{A7F1653D-BD86-4BCB-9A63-5C29423750E9}" destId="{ED387095-55B4-45C2-9988-AEB4F751132D}" srcOrd="9" destOrd="0" presId="urn:microsoft.com/office/officeart/2005/8/layout/list1"/>
    <dgm:cxn modelId="{9519E3A6-6C84-4A77-B6E8-9876DE1CACE8}" type="presParOf" srcId="{A7F1653D-BD86-4BCB-9A63-5C29423750E9}" destId="{000A36DD-BFBB-4365-902B-86964118442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6549328-F592-4EA1-BCE9-59AA0989C2F2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7EDCE31-D997-4ACA-AA6B-2B932EFD38C5}">
      <dgm:prSet phldrT="[Text]" phldr="0" custT="1"/>
      <dgm:spPr/>
      <dgm:t>
        <a:bodyPr/>
        <a:lstStyle/>
        <a:p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Passive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 avoiding disagreement, holding back opinions or agreeing when you would rather say no. This can leave important concerns unspoken and lead to frustration.</a:t>
          </a:r>
        </a:p>
      </dgm:t>
    </dgm:pt>
    <dgm:pt modelId="{C5E7D1AA-76F8-489C-8091-54ACF53D4576}" type="parTrans" cxnId="{36F00A05-77E4-4025-B8DC-A42013345CB1}">
      <dgm:prSet/>
      <dgm:spPr/>
      <dgm:t>
        <a:bodyPr/>
        <a:lstStyle/>
        <a:p>
          <a:endParaRPr lang="en-GB"/>
        </a:p>
      </dgm:t>
    </dgm:pt>
    <dgm:pt modelId="{5AD69043-BD99-4814-8A2A-61F21B9FE06F}" type="sibTrans" cxnId="{36F00A05-77E4-4025-B8DC-A42013345CB1}">
      <dgm:prSet/>
      <dgm:spPr/>
      <dgm:t>
        <a:bodyPr/>
        <a:lstStyle/>
        <a:p>
          <a:endParaRPr lang="en-GB"/>
        </a:p>
      </dgm:t>
    </dgm:pt>
    <dgm:pt modelId="{C88E4CAC-60B7-4309-824B-94AABA2B6CE3}">
      <dgm:prSet phldrT="[Text]" phldr="0" custT="1"/>
      <dgm:spPr/>
      <dgm:t>
        <a:bodyPr/>
        <a:lstStyle/>
        <a:p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Assertive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expressing your views, needs and boundaries clearly and respectfully while also listening to others. This aims for a healthier balance. It means</a:t>
          </a:r>
        </a:p>
      </dgm:t>
    </dgm:pt>
    <dgm:pt modelId="{E96FC33F-8D71-4897-A1A9-B65CE56D3919}" type="parTrans" cxnId="{4C6C36EA-C09E-478E-953A-62CB3867A7AE}">
      <dgm:prSet/>
      <dgm:spPr/>
      <dgm:t>
        <a:bodyPr/>
        <a:lstStyle/>
        <a:p>
          <a:endParaRPr lang="en-GB"/>
        </a:p>
      </dgm:t>
    </dgm:pt>
    <dgm:pt modelId="{8072B070-941F-4DC7-9596-F2378686571F}" type="sibTrans" cxnId="{4C6C36EA-C09E-478E-953A-62CB3867A7AE}">
      <dgm:prSet/>
      <dgm:spPr/>
      <dgm:t>
        <a:bodyPr/>
        <a:lstStyle/>
        <a:p>
          <a:endParaRPr lang="en-GB"/>
        </a:p>
      </dgm:t>
    </dgm:pt>
    <dgm:pt modelId="{D6FEA32E-8B06-4EB7-BCBF-47632A4C2F78}">
      <dgm:prSet phldrT="[Text]" phldr="0" custT="1"/>
      <dgm:spPr/>
      <dgm:t>
        <a:bodyPr/>
        <a:lstStyle/>
        <a:p>
          <a:r>
            <a:rPr lang="en-GB" sz="1800" b="1" dirty="0">
              <a:latin typeface="Arial" panose="020B0604020202020204" pitchFamily="34" charset="0"/>
              <a:cs typeface="Arial" panose="020B0604020202020204" pitchFamily="34" charset="0"/>
            </a:rPr>
            <a:t>Aggressive</a:t>
          </a:r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: blaming, demanding, interrupting or using an intimidating tone. This puts your own needs first, at the expense of others</a:t>
          </a:r>
        </a:p>
      </dgm:t>
    </dgm:pt>
    <dgm:pt modelId="{60CE4016-F26D-4358-91C2-1CFCCC4C5D12}" type="parTrans" cxnId="{E6C3387F-FDD8-4CC5-BE9D-0E9056943D8A}">
      <dgm:prSet/>
      <dgm:spPr/>
      <dgm:t>
        <a:bodyPr/>
        <a:lstStyle/>
        <a:p>
          <a:endParaRPr lang="en-GB"/>
        </a:p>
      </dgm:t>
    </dgm:pt>
    <dgm:pt modelId="{79032D84-16C3-4EA0-BE18-887E6C9F2C81}" type="sibTrans" cxnId="{E6C3387F-FDD8-4CC5-BE9D-0E9056943D8A}">
      <dgm:prSet/>
      <dgm:spPr/>
      <dgm:t>
        <a:bodyPr/>
        <a:lstStyle/>
        <a:p>
          <a:endParaRPr lang="en-GB"/>
        </a:p>
      </dgm:t>
    </dgm:pt>
    <dgm:pt modelId="{878C3F05-0787-45F3-B8C8-E1635B974750}" type="pres">
      <dgm:prSet presAssocID="{D6549328-F592-4EA1-BCE9-59AA0989C2F2}" presName="Name0" presStyleCnt="0">
        <dgm:presLayoutVars>
          <dgm:dir/>
          <dgm:resizeHandles val="exact"/>
        </dgm:presLayoutVars>
      </dgm:prSet>
      <dgm:spPr/>
    </dgm:pt>
    <dgm:pt modelId="{08DCFE89-9BF7-4A2F-9C57-930037D52A61}" type="pres">
      <dgm:prSet presAssocID="{D6549328-F592-4EA1-BCE9-59AA0989C2F2}" presName="bkgdShp" presStyleLbl="alignAccFollowNode1" presStyleIdx="0" presStyleCnt="1" custScaleY="74048"/>
      <dgm:spPr/>
    </dgm:pt>
    <dgm:pt modelId="{E618AE3D-5777-4C5A-B8C7-8CD5C6A8B6D4}" type="pres">
      <dgm:prSet presAssocID="{D6549328-F592-4EA1-BCE9-59AA0989C2F2}" presName="linComp" presStyleCnt="0"/>
      <dgm:spPr/>
    </dgm:pt>
    <dgm:pt modelId="{B1549824-1564-45F8-B90C-A6BBDBD3B52F}" type="pres">
      <dgm:prSet presAssocID="{E7EDCE31-D997-4ACA-AA6B-2B932EFD38C5}" presName="compNode" presStyleCnt="0"/>
      <dgm:spPr/>
    </dgm:pt>
    <dgm:pt modelId="{F9D93B68-E076-4945-A0A5-D631515A70F1}" type="pres">
      <dgm:prSet presAssocID="{E7EDCE31-D997-4ACA-AA6B-2B932EFD38C5}" presName="node" presStyleLbl="node1" presStyleIdx="0" presStyleCnt="3">
        <dgm:presLayoutVars>
          <dgm:bulletEnabled val="1"/>
        </dgm:presLayoutVars>
      </dgm:prSet>
      <dgm:spPr/>
    </dgm:pt>
    <dgm:pt modelId="{B8BFA6AD-3FBD-4F77-AD18-6896FE8349D9}" type="pres">
      <dgm:prSet presAssocID="{E7EDCE31-D997-4ACA-AA6B-2B932EFD38C5}" presName="invisiNode" presStyleLbl="node1" presStyleIdx="0" presStyleCnt="3"/>
      <dgm:spPr/>
    </dgm:pt>
    <dgm:pt modelId="{EA804F66-65FF-4851-83F6-DFC273E59ACC}" type="pres">
      <dgm:prSet presAssocID="{E7EDCE31-D997-4ACA-AA6B-2B932EFD38C5}" presName="imagNode" presStyleLbl="fgImgPlace1" presStyleIdx="0" presStyleCnt="3"/>
      <dgm:spPr>
        <a:blipFill rotWithShape="1">
          <a:blip xmlns:r="http://schemas.openxmlformats.org/officeDocument/2006/relationships" r:embed="rId1"/>
          <a:srcRect/>
          <a:stretch>
            <a:fillRect l="-7000" r="-7000"/>
          </a:stretch>
        </a:blipFill>
      </dgm:spPr>
    </dgm:pt>
    <dgm:pt modelId="{D5682A0A-3CCA-4ACF-B522-DB711D890331}" type="pres">
      <dgm:prSet presAssocID="{5AD69043-BD99-4814-8A2A-61F21B9FE06F}" presName="sibTrans" presStyleLbl="sibTrans2D1" presStyleIdx="0" presStyleCnt="0"/>
      <dgm:spPr/>
    </dgm:pt>
    <dgm:pt modelId="{B1FD9CAE-1566-4A1F-BEB5-A8525082F004}" type="pres">
      <dgm:prSet presAssocID="{C88E4CAC-60B7-4309-824B-94AABA2B6CE3}" presName="compNode" presStyleCnt="0"/>
      <dgm:spPr/>
    </dgm:pt>
    <dgm:pt modelId="{9F8A4603-04B5-4B8C-AAB1-E77185E99894}" type="pres">
      <dgm:prSet presAssocID="{C88E4CAC-60B7-4309-824B-94AABA2B6CE3}" presName="node" presStyleLbl="node1" presStyleIdx="1" presStyleCnt="3">
        <dgm:presLayoutVars>
          <dgm:bulletEnabled val="1"/>
        </dgm:presLayoutVars>
      </dgm:prSet>
      <dgm:spPr/>
    </dgm:pt>
    <dgm:pt modelId="{DD4EAF5F-9A52-4902-9535-67125CAF573B}" type="pres">
      <dgm:prSet presAssocID="{C88E4CAC-60B7-4309-824B-94AABA2B6CE3}" presName="invisiNode" presStyleLbl="node1" presStyleIdx="1" presStyleCnt="3"/>
      <dgm:spPr/>
    </dgm:pt>
    <dgm:pt modelId="{FBA920C9-6EB0-4440-A25D-661D6A48163E}" type="pres">
      <dgm:prSet presAssocID="{C88E4CAC-60B7-4309-824B-94AABA2B6CE3}" presName="imagNode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6000" r="-6000"/>
          </a:stretch>
        </a:blipFill>
      </dgm:spPr>
    </dgm:pt>
    <dgm:pt modelId="{608457F3-E251-4CEF-A51B-A672F6B9D7E5}" type="pres">
      <dgm:prSet presAssocID="{8072B070-941F-4DC7-9596-F2378686571F}" presName="sibTrans" presStyleLbl="sibTrans2D1" presStyleIdx="0" presStyleCnt="0"/>
      <dgm:spPr/>
    </dgm:pt>
    <dgm:pt modelId="{93F39099-DD8B-41EC-8F2F-8E5B574BA5A0}" type="pres">
      <dgm:prSet presAssocID="{D6FEA32E-8B06-4EB7-BCBF-47632A4C2F78}" presName="compNode" presStyleCnt="0"/>
      <dgm:spPr/>
    </dgm:pt>
    <dgm:pt modelId="{84A42C19-248A-4CB4-9FA9-8F57EC4AF90E}" type="pres">
      <dgm:prSet presAssocID="{D6FEA32E-8B06-4EB7-BCBF-47632A4C2F78}" presName="node" presStyleLbl="node1" presStyleIdx="2" presStyleCnt="3">
        <dgm:presLayoutVars>
          <dgm:bulletEnabled val="1"/>
        </dgm:presLayoutVars>
      </dgm:prSet>
      <dgm:spPr/>
    </dgm:pt>
    <dgm:pt modelId="{D813BFDA-72C4-4F90-B917-614363DD19E0}" type="pres">
      <dgm:prSet presAssocID="{D6FEA32E-8B06-4EB7-BCBF-47632A4C2F78}" presName="invisiNode" presStyleLbl="node1" presStyleIdx="2" presStyleCnt="3"/>
      <dgm:spPr/>
    </dgm:pt>
    <dgm:pt modelId="{A65015CC-9A21-4351-9563-D95A560061B1}" type="pres">
      <dgm:prSet presAssocID="{D6FEA32E-8B06-4EB7-BCBF-47632A4C2F78}" presName="imagNode" presStyleLbl="fgImgPlace1" presStyleIdx="2" presStyleCnt="3"/>
      <dgm:spPr>
        <a:blipFill rotWithShape="1">
          <a:blip xmlns:r="http://schemas.openxmlformats.org/officeDocument/2006/relationships" r:embed="rId3"/>
          <a:srcRect/>
          <a:stretch>
            <a:fillRect l="-7000" r="-7000"/>
          </a:stretch>
        </a:blipFill>
      </dgm:spPr>
    </dgm:pt>
  </dgm:ptLst>
  <dgm:cxnLst>
    <dgm:cxn modelId="{36F00A05-77E4-4025-B8DC-A42013345CB1}" srcId="{D6549328-F592-4EA1-BCE9-59AA0989C2F2}" destId="{E7EDCE31-D997-4ACA-AA6B-2B932EFD38C5}" srcOrd="0" destOrd="0" parTransId="{C5E7D1AA-76F8-489C-8091-54ACF53D4576}" sibTransId="{5AD69043-BD99-4814-8A2A-61F21B9FE06F}"/>
    <dgm:cxn modelId="{7519A50F-2166-4370-A3AA-C1FD4734D7AB}" type="presOf" srcId="{E7EDCE31-D997-4ACA-AA6B-2B932EFD38C5}" destId="{F9D93B68-E076-4945-A0A5-D631515A70F1}" srcOrd="0" destOrd="0" presId="urn:microsoft.com/office/officeart/2005/8/layout/pList2"/>
    <dgm:cxn modelId="{FA5DEE63-243D-4423-93D8-975274EE59E5}" type="presOf" srcId="{D6549328-F592-4EA1-BCE9-59AA0989C2F2}" destId="{878C3F05-0787-45F3-B8C8-E1635B974750}" srcOrd="0" destOrd="0" presId="urn:microsoft.com/office/officeart/2005/8/layout/pList2"/>
    <dgm:cxn modelId="{1EDA3072-C273-4ABE-9B55-6AB7C05587E1}" type="presOf" srcId="{5AD69043-BD99-4814-8A2A-61F21B9FE06F}" destId="{D5682A0A-3CCA-4ACF-B522-DB711D890331}" srcOrd="0" destOrd="0" presId="urn:microsoft.com/office/officeart/2005/8/layout/pList2"/>
    <dgm:cxn modelId="{E6C3387F-FDD8-4CC5-BE9D-0E9056943D8A}" srcId="{D6549328-F592-4EA1-BCE9-59AA0989C2F2}" destId="{D6FEA32E-8B06-4EB7-BCBF-47632A4C2F78}" srcOrd="2" destOrd="0" parTransId="{60CE4016-F26D-4358-91C2-1CFCCC4C5D12}" sibTransId="{79032D84-16C3-4EA0-BE18-887E6C9F2C81}"/>
    <dgm:cxn modelId="{3944D294-0008-45DA-9FE0-90064E683753}" type="presOf" srcId="{D6FEA32E-8B06-4EB7-BCBF-47632A4C2F78}" destId="{84A42C19-248A-4CB4-9FA9-8F57EC4AF90E}" srcOrd="0" destOrd="0" presId="urn:microsoft.com/office/officeart/2005/8/layout/pList2"/>
    <dgm:cxn modelId="{F9BE8E9C-072E-4134-ABE2-992C4D7C9322}" type="presOf" srcId="{8072B070-941F-4DC7-9596-F2378686571F}" destId="{608457F3-E251-4CEF-A51B-A672F6B9D7E5}" srcOrd="0" destOrd="0" presId="urn:microsoft.com/office/officeart/2005/8/layout/pList2"/>
    <dgm:cxn modelId="{4C6C36EA-C09E-478E-953A-62CB3867A7AE}" srcId="{D6549328-F592-4EA1-BCE9-59AA0989C2F2}" destId="{C88E4CAC-60B7-4309-824B-94AABA2B6CE3}" srcOrd="1" destOrd="0" parTransId="{E96FC33F-8D71-4897-A1A9-B65CE56D3919}" sibTransId="{8072B070-941F-4DC7-9596-F2378686571F}"/>
    <dgm:cxn modelId="{131672EA-58B7-4D95-B354-734D94A05F50}" type="presOf" srcId="{C88E4CAC-60B7-4309-824B-94AABA2B6CE3}" destId="{9F8A4603-04B5-4B8C-AAB1-E77185E99894}" srcOrd="0" destOrd="0" presId="urn:microsoft.com/office/officeart/2005/8/layout/pList2"/>
    <dgm:cxn modelId="{883DDC88-2E69-4563-AA03-8843E85C8222}" type="presParOf" srcId="{878C3F05-0787-45F3-B8C8-E1635B974750}" destId="{08DCFE89-9BF7-4A2F-9C57-930037D52A61}" srcOrd="0" destOrd="0" presId="urn:microsoft.com/office/officeart/2005/8/layout/pList2"/>
    <dgm:cxn modelId="{F2ABD075-916C-4C1A-8C86-862ABF3C9C1C}" type="presParOf" srcId="{878C3F05-0787-45F3-B8C8-E1635B974750}" destId="{E618AE3D-5777-4C5A-B8C7-8CD5C6A8B6D4}" srcOrd="1" destOrd="0" presId="urn:microsoft.com/office/officeart/2005/8/layout/pList2"/>
    <dgm:cxn modelId="{919CA6A3-8AC3-4672-90BB-275BD2B23B7F}" type="presParOf" srcId="{E618AE3D-5777-4C5A-B8C7-8CD5C6A8B6D4}" destId="{B1549824-1564-45F8-B90C-A6BBDBD3B52F}" srcOrd="0" destOrd="0" presId="urn:microsoft.com/office/officeart/2005/8/layout/pList2"/>
    <dgm:cxn modelId="{8E3AB9B4-F1E6-43AC-9CD2-86085601A2CA}" type="presParOf" srcId="{B1549824-1564-45F8-B90C-A6BBDBD3B52F}" destId="{F9D93B68-E076-4945-A0A5-D631515A70F1}" srcOrd="0" destOrd="0" presId="urn:microsoft.com/office/officeart/2005/8/layout/pList2"/>
    <dgm:cxn modelId="{DB3A9804-EE34-4036-992C-3EBCD5AF562D}" type="presParOf" srcId="{B1549824-1564-45F8-B90C-A6BBDBD3B52F}" destId="{B8BFA6AD-3FBD-4F77-AD18-6896FE8349D9}" srcOrd="1" destOrd="0" presId="urn:microsoft.com/office/officeart/2005/8/layout/pList2"/>
    <dgm:cxn modelId="{BEDA0455-1EC3-4BBF-B3EE-4B395D52CF75}" type="presParOf" srcId="{B1549824-1564-45F8-B90C-A6BBDBD3B52F}" destId="{EA804F66-65FF-4851-83F6-DFC273E59ACC}" srcOrd="2" destOrd="0" presId="urn:microsoft.com/office/officeart/2005/8/layout/pList2"/>
    <dgm:cxn modelId="{4C65F2E3-A49A-4199-B5C5-FE2BD730E9EF}" type="presParOf" srcId="{E618AE3D-5777-4C5A-B8C7-8CD5C6A8B6D4}" destId="{D5682A0A-3CCA-4ACF-B522-DB711D890331}" srcOrd="1" destOrd="0" presId="urn:microsoft.com/office/officeart/2005/8/layout/pList2"/>
    <dgm:cxn modelId="{1EDDF585-DE59-4D17-8A55-70133BBFD6EB}" type="presParOf" srcId="{E618AE3D-5777-4C5A-B8C7-8CD5C6A8B6D4}" destId="{B1FD9CAE-1566-4A1F-BEB5-A8525082F004}" srcOrd="2" destOrd="0" presId="urn:microsoft.com/office/officeart/2005/8/layout/pList2"/>
    <dgm:cxn modelId="{6AC90A59-1786-42D5-86A7-3BF30B6F5EFB}" type="presParOf" srcId="{B1FD9CAE-1566-4A1F-BEB5-A8525082F004}" destId="{9F8A4603-04B5-4B8C-AAB1-E77185E99894}" srcOrd="0" destOrd="0" presId="urn:microsoft.com/office/officeart/2005/8/layout/pList2"/>
    <dgm:cxn modelId="{C891FB6D-DF33-485D-8EF4-CDC5BEA2F768}" type="presParOf" srcId="{B1FD9CAE-1566-4A1F-BEB5-A8525082F004}" destId="{DD4EAF5F-9A52-4902-9535-67125CAF573B}" srcOrd="1" destOrd="0" presId="urn:microsoft.com/office/officeart/2005/8/layout/pList2"/>
    <dgm:cxn modelId="{AF651050-B216-4D2C-BB6B-ABC0A4EE737D}" type="presParOf" srcId="{B1FD9CAE-1566-4A1F-BEB5-A8525082F004}" destId="{FBA920C9-6EB0-4440-A25D-661D6A48163E}" srcOrd="2" destOrd="0" presId="urn:microsoft.com/office/officeart/2005/8/layout/pList2"/>
    <dgm:cxn modelId="{D772770A-866F-47C2-8C1B-FC420B15F105}" type="presParOf" srcId="{E618AE3D-5777-4C5A-B8C7-8CD5C6A8B6D4}" destId="{608457F3-E251-4CEF-A51B-A672F6B9D7E5}" srcOrd="3" destOrd="0" presId="urn:microsoft.com/office/officeart/2005/8/layout/pList2"/>
    <dgm:cxn modelId="{A6BC2F3D-FB0E-40F5-A7A6-2ECB613A00D5}" type="presParOf" srcId="{E618AE3D-5777-4C5A-B8C7-8CD5C6A8B6D4}" destId="{93F39099-DD8B-41EC-8F2F-8E5B574BA5A0}" srcOrd="4" destOrd="0" presId="urn:microsoft.com/office/officeart/2005/8/layout/pList2"/>
    <dgm:cxn modelId="{A11402CE-0D21-4CF9-9C82-7EF84544DE7A}" type="presParOf" srcId="{93F39099-DD8B-41EC-8F2F-8E5B574BA5A0}" destId="{84A42C19-248A-4CB4-9FA9-8F57EC4AF90E}" srcOrd="0" destOrd="0" presId="urn:microsoft.com/office/officeart/2005/8/layout/pList2"/>
    <dgm:cxn modelId="{5DE8AE0A-E3AD-4568-AE69-9A29330BE758}" type="presParOf" srcId="{93F39099-DD8B-41EC-8F2F-8E5B574BA5A0}" destId="{D813BFDA-72C4-4F90-B917-614363DD19E0}" srcOrd="1" destOrd="0" presId="urn:microsoft.com/office/officeart/2005/8/layout/pList2"/>
    <dgm:cxn modelId="{BB5195B9-EA79-4460-A928-7E8CED2B0CD1}" type="presParOf" srcId="{93F39099-DD8B-41EC-8F2F-8E5B574BA5A0}" destId="{A65015CC-9A21-4351-9563-D95A560061B1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A7E87A-16CB-4058-A522-D9E486B5FCCF}">
      <dsp:nvSpPr>
        <dsp:cNvPr id="0" name=""/>
        <dsp:cNvSpPr/>
      </dsp:nvSpPr>
      <dsp:spPr>
        <a:xfrm rot="5400000">
          <a:off x="7313827" y="-3270000"/>
          <a:ext cx="649025" cy="718902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There is a problem that needs resolving. </a:t>
          </a:r>
          <a:r>
            <a:rPr lang="en-GB" sz="2000" kern="1200" dirty="0"/>
            <a:t>"</a:t>
          </a:r>
          <a:r>
            <a:rPr lang="en-GB" sz="2000" i="1" kern="1200" dirty="0"/>
            <a:t>There is a problem with the work</a:t>
          </a:r>
          <a:r>
            <a:rPr lang="en-GB" sz="2000" kern="1200" dirty="0"/>
            <a:t>."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043828" y="31682"/>
        <a:ext cx="7157342" cy="585659"/>
      </dsp:txXfrm>
    </dsp:sp>
    <dsp:sp modelId="{62030E98-FD28-4E0E-8EA7-9B73FEFF2453}">
      <dsp:nvSpPr>
        <dsp:cNvPr id="0" name=""/>
        <dsp:cNvSpPr/>
      </dsp:nvSpPr>
      <dsp:spPr>
        <a:xfrm>
          <a:off x="0" y="1855"/>
          <a:ext cx="4043827" cy="81128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b="1" kern="1200" dirty="0">
              <a:latin typeface="Arial" panose="020B0604020202020204" pitchFamily="34" charset="0"/>
              <a:cs typeface="Arial" panose="020B0604020202020204" pitchFamily="34" charset="0"/>
            </a:rPr>
            <a:t>Solve</a:t>
          </a:r>
          <a:endParaRPr lang="en-GB" sz="4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603" y="41458"/>
        <a:ext cx="3964621" cy="732075"/>
      </dsp:txXfrm>
    </dsp:sp>
    <dsp:sp modelId="{6856BAE3-BB54-4260-9509-0B69C255D015}">
      <dsp:nvSpPr>
        <dsp:cNvPr id="0" name=""/>
        <dsp:cNvSpPr/>
      </dsp:nvSpPr>
      <dsp:spPr>
        <a:xfrm rot="5400000">
          <a:off x="7313827" y="-2335170"/>
          <a:ext cx="649025" cy="7189025"/>
        </a:xfrm>
        <a:prstGeom prst="round2SameRect">
          <a:avLst/>
        </a:prstGeom>
        <a:solidFill>
          <a:schemeClr val="accent3">
            <a:tint val="40000"/>
            <a:alpha val="90000"/>
            <a:hueOff val="507285"/>
            <a:satOff val="25000"/>
            <a:lumOff val="445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507285"/>
              <a:satOff val="25000"/>
              <a:lumOff val="4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Something needs to be understood. </a:t>
          </a:r>
          <a:r>
            <a:rPr lang="en-GB" sz="2000" i="1" kern="1200" dirty="0"/>
            <a:t>"I don't understand the instructions."</a:t>
          </a:r>
          <a:endParaRPr lang="en-GB" sz="20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043828" y="966512"/>
        <a:ext cx="7157342" cy="585659"/>
      </dsp:txXfrm>
    </dsp:sp>
    <dsp:sp modelId="{C2FA054D-1C72-4E64-9729-3708C8697200}">
      <dsp:nvSpPr>
        <dsp:cNvPr id="0" name=""/>
        <dsp:cNvSpPr/>
      </dsp:nvSpPr>
      <dsp:spPr>
        <a:xfrm>
          <a:off x="0" y="853701"/>
          <a:ext cx="4043827" cy="811281"/>
        </a:xfrm>
        <a:prstGeom prst="round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b="1" kern="1200" dirty="0">
              <a:latin typeface="Arial" panose="020B0604020202020204" pitchFamily="34" charset="0"/>
              <a:cs typeface="Arial" panose="020B0604020202020204" pitchFamily="34" charset="0"/>
            </a:rPr>
            <a:t>Clarify</a:t>
          </a:r>
        </a:p>
      </dsp:txBody>
      <dsp:txXfrm>
        <a:off x="39603" y="893304"/>
        <a:ext cx="3964621" cy="732075"/>
      </dsp:txXfrm>
    </dsp:sp>
    <dsp:sp modelId="{AD0722B7-AEF4-463C-89EF-CBD9F749D92D}">
      <dsp:nvSpPr>
        <dsp:cNvPr id="0" name=""/>
        <dsp:cNvSpPr/>
      </dsp:nvSpPr>
      <dsp:spPr>
        <a:xfrm rot="5400000">
          <a:off x="7313827" y="-1483324"/>
          <a:ext cx="649025" cy="7189025"/>
        </a:xfrm>
        <a:prstGeom prst="round2SameRect">
          <a:avLst/>
        </a:prstGeom>
        <a:solidFill>
          <a:schemeClr val="accent3">
            <a:tint val="40000"/>
            <a:alpha val="90000"/>
            <a:hueOff val="1014570"/>
            <a:satOff val="50000"/>
            <a:lumOff val="89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Something needs to happen differently. </a:t>
          </a:r>
          <a:r>
            <a:rPr lang="en-GB" sz="2000" i="1" kern="1200" dirty="0"/>
            <a:t>"I keep being interrupted."</a:t>
          </a:r>
          <a:endParaRPr lang="en-GB" sz="20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043828" y="1818358"/>
        <a:ext cx="7157342" cy="585659"/>
      </dsp:txXfrm>
    </dsp:sp>
    <dsp:sp modelId="{DC6D876A-AA90-46E4-8385-6B80800E63B7}">
      <dsp:nvSpPr>
        <dsp:cNvPr id="0" name=""/>
        <dsp:cNvSpPr/>
      </dsp:nvSpPr>
      <dsp:spPr>
        <a:xfrm>
          <a:off x="0" y="1705547"/>
          <a:ext cx="4043827" cy="811281"/>
        </a:xfrm>
        <a:prstGeom prst="round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b="1" kern="1200" dirty="0">
              <a:latin typeface="Arial" panose="020B0604020202020204" pitchFamily="34" charset="0"/>
              <a:cs typeface="Arial" panose="020B0604020202020204" pitchFamily="34" charset="0"/>
            </a:rPr>
            <a:t>Change</a:t>
          </a:r>
        </a:p>
      </dsp:txBody>
      <dsp:txXfrm>
        <a:off x="39603" y="1745150"/>
        <a:ext cx="3964621" cy="732075"/>
      </dsp:txXfrm>
    </dsp:sp>
    <dsp:sp modelId="{6E5EAEE6-2AB0-44B4-9499-66F200260748}">
      <dsp:nvSpPr>
        <dsp:cNvPr id="0" name=""/>
        <dsp:cNvSpPr/>
      </dsp:nvSpPr>
      <dsp:spPr>
        <a:xfrm rot="5400000">
          <a:off x="7313827" y="-631479"/>
          <a:ext cx="649025" cy="7189025"/>
        </a:xfrm>
        <a:prstGeom prst="round2SameRect">
          <a:avLst/>
        </a:prstGeom>
        <a:solidFill>
          <a:schemeClr val="accent3">
            <a:tint val="40000"/>
            <a:alpha val="90000"/>
            <a:hueOff val="1521856"/>
            <a:satOff val="75000"/>
            <a:lumOff val="1334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521856"/>
              <a:satOff val="75000"/>
              <a:lumOff val="133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A person, standard, relationship, organisation or outcome may need protecting. </a:t>
          </a:r>
          <a:r>
            <a:rPr lang="en-GB" sz="2000" i="1" kern="1200" dirty="0"/>
            <a:t>"I think something may be unsafe."</a:t>
          </a:r>
          <a:endParaRPr lang="en-GB" sz="20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043828" y="2670203"/>
        <a:ext cx="7157342" cy="585659"/>
      </dsp:txXfrm>
    </dsp:sp>
    <dsp:sp modelId="{3DCFA81A-D47F-4F57-AC80-2CBBF11CBCA7}">
      <dsp:nvSpPr>
        <dsp:cNvPr id="0" name=""/>
        <dsp:cNvSpPr/>
      </dsp:nvSpPr>
      <dsp:spPr>
        <a:xfrm>
          <a:off x="0" y="2557392"/>
          <a:ext cx="4043827" cy="811281"/>
        </a:xfrm>
        <a:prstGeom prst="round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b="1" kern="1200" dirty="0">
              <a:latin typeface="Arial" panose="020B0604020202020204" pitchFamily="34" charset="0"/>
              <a:cs typeface="Arial" panose="020B0604020202020204" pitchFamily="34" charset="0"/>
            </a:rPr>
            <a:t>Protect</a:t>
          </a:r>
        </a:p>
      </dsp:txBody>
      <dsp:txXfrm>
        <a:off x="39603" y="2596995"/>
        <a:ext cx="3964621" cy="732075"/>
      </dsp:txXfrm>
    </dsp:sp>
    <dsp:sp modelId="{D2D9536C-3051-4925-81A6-F882020677CC}">
      <dsp:nvSpPr>
        <dsp:cNvPr id="0" name=""/>
        <dsp:cNvSpPr/>
      </dsp:nvSpPr>
      <dsp:spPr>
        <a:xfrm rot="5400000">
          <a:off x="7313827" y="220366"/>
          <a:ext cx="649025" cy="7189025"/>
        </a:xfrm>
        <a:prstGeom prst="round2SameRect">
          <a:avLst/>
        </a:prstGeom>
        <a:solidFill>
          <a:schemeClr val="accent3">
            <a:tint val="40000"/>
            <a:alpha val="90000"/>
            <a:hueOff val="2029141"/>
            <a:satOff val="100000"/>
            <a:lumOff val="177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Different needs or views need bringing together. </a:t>
          </a:r>
          <a:r>
            <a:rPr lang="en-GB" sz="2000" i="1" kern="1200" dirty="0"/>
            <a:t>"We need to decide which task comes first."</a:t>
          </a:r>
          <a:endParaRPr lang="en-GB" sz="20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043828" y="3522049"/>
        <a:ext cx="7157342" cy="585659"/>
      </dsp:txXfrm>
    </dsp:sp>
    <dsp:sp modelId="{18A536BC-50AB-481D-9D06-C65D11A4DB6C}">
      <dsp:nvSpPr>
        <dsp:cNvPr id="0" name=""/>
        <dsp:cNvSpPr/>
      </dsp:nvSpPr>
      <dsp:spPr>
        <a:xfrm>
          <a:off x="0" y="3409238"/>
          <a:ext cx="4043827" cy="811281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b="1" kern="1200" dirty="0">
              <a:latin typeface="Arial" panose="020B0604020202020204" pitchFamily="34" charset="0"/>
              <a:cs typeface="Arial" panose="020B0604020202020204" pitchFamily="34" charset="0"/>
            </a:rPr>
            <a:t>Agree</a:t>
          </a:r>
        </a:p>
      </dsp:txBody>
      <dsp:txXfrm>
        <a:off x="39603" y="3448841"/>
        <a:ext cx="3964621" cy="7320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47B66E-AF6A-4D12-AD6F-A7FE5208F563}">
      <dsp:nvSpPr>
        <dsp:cNvPr id="0" name=""/>
        <dsp:cNvSpPr/>
      </dsp:nvSpPr>
      <dsp:spPr>
        <a:xfrm>
          <a:off x="0" y="275553"/>
          <a:ext cx="6146801" cy="897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77060" tIns="312420" rIns="47706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Question or disagree appropriately.</a:t>
          </a:r>
          <a:endParaRPr lang="en-GB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	“I'm concerned about that approach because...”</a:t>
          </a:r>
        </a:p>
      </dsp:txBody>
      <dsp:txXfrm>
        <a:off x="0" y="275553"/>
        <a:ext cx="6146801" cy="897750"/>
      </dsp:txXfrm>
    </dsp:sp>
    <dsp:sp modelId="{498ADBFC-F410-4C7B-B2D4-7A4191BF8A43}">
      <dsp:nvSpPr>
        <dsp:cNvPr id="0" name=""/>
        <dsp:cNvSpPr/>
      </dsp:nvSpPr>
      <dsp:spPr>
        <a:xfrm>
          <a:off x="307340" y="54153"/>
          <a:ext cx="4302760" cy="442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2634" tIns="0" rIns="16263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CHALLENGE</a:t>
          </a:r>
          <a:endParaRPr lang="en-GB" sz="1800" kern="1200" dirty="0"/>
        </a:p>
      </dsp:txBody>
      <dsp:txXfrm>
        <a:off x="328956" y="75769"/>
        <a:ext cx="4259528" cy="399568"/>
      </dsp:txXfrm>
    </dsp:sp>
    <dsp:sp modelId="{1B043ADF-F694-4D0F-8419-FF1F0430BD42}">
      <dsp:nvSpPr>
        <dsp:cNvPr id="0" name=""/>
        <dsp:cNvSpPr/>
      </dsp:nvSpPr>
      <dsp:spPr>
        <a:xfrm>
          <a:off x="0" y="1475703"/>
          <a:ext cx="6146801" cy="1110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77060" tIns="312420" rIns="47706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Discuss different needs to reach an agreement.</a:t>
          </a:r>
          <a:endParaRPr lang="en-GB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	"What could we change so that this works for both of us?"</a:t>
          </a:r>
        </a:p>
      </dsp:txBody>
      <dsp:txXfrm>
        <a:off x="0" y="1475703"/>
        <a:ext cx="6146801" cy="1110375"/>
      </dsp:txXfrm>
    </dsp:sp>
    <dsp:sp modelId="{72DFBCF5-630F-458E-AED9-F6AE5EC88BBD}">
      <dsp:nvSpPr>
        <dsp:cNvPr id="0" name=""/>
        <dsp:cNvSpPr/>
      </dsp:nvSpPr>
      <dsp:spPr>
        <a:xfrm>
          <a:off x="307340" y="1254303"/>
          <a:ext cx="4302760" cy="4428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2634" tIns="0" rIns="16263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NEGOTIATE</a:t>
          </a:r>
          <a:endParaRPr lang="en-GB" sz="15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28956" y="1275919"/>
        <a:ext cx="4259528" cy="399568"/>
      </dsp:txXfrm>
    </dsp:sp>
    <dsp:sp modelId="{000A36DD-BFBB-4365-902B-869641184426}">
      <dsp:nvSpPr>
        <dsp:cNvPr id="0" name=""/>
        <dsp:cNvSpPr/>
      </dsp:nvSpPr>
      <dsp:spPr>
        <a:xfrm>
          <a:off x="0" y="2888478"/>
          <a:ext cx="6146801" cy="1110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77060" tIns="312420" rIns="477060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Both sides change something to reach an acceptable outcome.</a:t>
          </a:r>
          <a:endParaRPr lang="en-GB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	"Could we each adjust part of our proposal?"</a:t>
          </a:r>
        </a:p>
      </dsp:txBody>
      <dsp:txXfrm>
        <a:off x="0" y="2888478"/>
        <a:ext cx="6146801" cy="1110375"/>
      </dsp:txXfrm>
    </dsp:sp>
    <dsp:sp modelId="{D8E183D5-1E2A-430C-8E32-73829BE327E0}">
      <dsp:nvSpPr>
        <dsp:cNvPr id="0" name=""/>
        <dsp:cNvSpPr/>
      </dsp:nvSpPr>
      <dsp:spPr>
        <a:xfrm>
          <a:off x="307340" y="2667078"/>
          <a:ext cx="4302760" cy="4428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62634" tIns="0" rIns="16263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COMPROMISE</a:t>
          </a:r>
        </a:p>
      </dsp:txBody>
      <dsp:txXfrm>
        <a:off x="328956" y="2688694"/>
        <a:ext cx="4259528" cy="3995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DCFE89-9BF7-4A2F-9C57-930037D52A61}">
      <dsp:nvSpPr>
        <dsp:cNvPr id="0" name=""/>
        <dsp:cNvSpPr/>
      </dsp:nvSpPr>
      <dsp:spPr>
        <a:xfrm>
          <a:off x="0" y="282788"/>
          <a:ext cx="8128000" cy="161374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804F66-65FF-4851-83F6-DFC273E59ACC}">
      <dsp:nvSpPr>
        <dsp:cNvPr id="0" name=""/>
        <dsp:cNvSpPr/>
      </dsp:nvSpPr>
      <dsp:spPr>
        <a:xfrm>
          <a:off x="243839" y="290575"/>
          <a:ext cx="2387600" cy="159816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D93B68-E076-4945-A0A5-D631515A70F1}">
      <dsp:nvSpPr>
        <dsp:cNvPr id="0" name=""/>
        <dsp:cNvSpPr/>
      </dsp:nvSpPr>
      <dsp:spPr>
        <a:xfrm rot="10800000">
          <a:off x="243839" y="2179319"/>
          <a:ext cx="2387600" cy="266361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Passive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 avoiding disagreement, holding back opinions or agreeing when you would rather say no. This can leave important concerns unspoken and lead to frustration.</a:t>
          </a:r>
        </a:p>
      </dsp:txBody>
      <dsp:txXfrm rot="10800000">
        <a:off x="317266" y="2179319"/>
        <a:ext cx="2240746" cy="2590186"/>
      </dsp:txXfrm>
    </dsp:sp>
    <dsp:sp modelId="{FBA920C9-6EB0-4440-A25D-661D6A48163E}">
      <dsp:nvSpPr>
        <dsp:cNvPr id="0" name=""/>
        <dsp:cNvSpPr/>
      </dsp:nvSpPr>
      <dsp:spPr>
        <a:xfrm>
          <a:off x="2870200" y="290575"/>
          <a:ext cx="2387600" cy="159816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8A4603-04B5-4B8C-AAB1-E77185E99894}">
      <dsp:nvSpPr>
        <dsp:cNvPr id="0" name=""/>
        <dsp:cNvSpPr/>
      </dsp:nvSpPr>
      <dsp:spPr>
        <a:xfrm rot="10800000">
          <a:off x="2870200" y="2179319"/>
          <a:ext cx="2387600" cy="266361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Assertive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expressing your views, needs and boundaries clearly and respectfully while also listening to others. This aims for a healthier balance. It means</a:t>
          </a:r>
        </a:p>
      </dsp:txBody>
      <dsp:txXfrm rot="10800000">
        <a:off x="2943627" y="2179319"/>
        <a:ext cx="2240746" cy="2590186"/>
      </dsp:txXfrm>
    </dsp:sp>
    <dsp:sp modelId="{A65015CC-9A21-4351-9563-D95A560061B1}">
      <dsp:nvSpPr>
        <dsp:cNvPr id="0" name=""/>
        <dsp:cNvSpPr/>
      </dsp:nvSpPr>
      <dsp:spPr>
        <a:xfrm>
          <a:off x="5496559" y="290575"/>
          <a:ext cx="2387600" cy="159816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A42C19-248A-4CB4-9FA9-8F57EC4AF90E}">
      <dsp:nvSpPr>
        <dsp:cNvPr id="0" name=""/>
        <dsp:cNvSpPr/>
      </dsp:nvSpPr>
      <dsp:spPr>
        <a:xfrm rot="10800000">
          <a:off x="5496559" y="2179319"/>
          <a:ext cx="2387600" cy="266361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Arial" panose="020B0604020202020204" pitchFamily="34" charset="0"/>
              <a:cs typeface="Arial" panose="020B0604020202020204" pitchFamily="34" charset="0"/>
            </a:rPr>
            <a:t>Aggressive</a:t>
          </a: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: blaming, demanding, interrupting or using an intimidating tone. This puts your own needs first, at the expense of others</a:t>
          </a:r>
        </a:p>
      </dsp:txBody>
      <dsp:txXfrm rot="10800000">
        <a:off x="5569986" y="2179319"/>
        <a:ext cx="2240746" cy="2590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E20804-71CC-4AB8-9403-93A252CEE6BB}" type="datetimeFigureOut">
              <a:rPr lang="en-GB" smtClean="0"/>
              <a:t>01/09/2026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65E15-F15E-4E03-9220-C46CB14F3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463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1AM6mJPj9Q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Confidence, Assertiveness &amp; Communication</a:t>
            </a:r>
          </a:p>
          <a:p>
            <a:r>
              <a:rPr lang="en-GB" b="1" dirty="0"/>
              <a:t>Central question:</a:t>
            </a:r>
            <a:endParaRPr lang="en-GB" dirty="0"/>
          </a:p>
          <a:p>
            <a:r>
              <a:rPr lang="en-GB" b="1" dirty="0"/>
              <a:t>How can I communicate purposefully, confidently and professionally when situations are difficult?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3647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245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SOLVE</a:t>
            </a:r>
          </a:p>
          <a:p>
            <a:r>
              <a:rPr lang="en-GB" dirty="0"/>
              <a:t>There is a problem that needs resolving.</a:t>
            </a:r>
          </a:p>
          <a:p>
            <a:r>
              <a:rPr lang="en-GB" b="1" dirty="0"/>
              <a:t>CLARIFY</a:t>
            </a:r>
          </a:p>
          <a:p>
            <a:r>
              <a:rPr lang="en-GB" dirty="0"/>
              <a:t>Something needs to be understood.</a:t>
            </a:r>
          </a:p>
          <a:p>
            <a:r>
              <a:rPr lang="en-GB" b="1" dirty="0"/>
              <a:t>CHANGE</a:t>
            </a:r>
          </a:p>
          <a:p>
            <a:r>
              <a:rPr lang="en-GB" dirty="0"/>
              <a:t>Something needs to happen differently.</a:t>
            </a:r>
          </a:p>
          <a:p>
            <a:r>
              <a:rPr lang="en-GB" b="1" dirty="0"/>
              <a:t>PROTECT</a:t>
            </a:r>
          </a:p>
          <a:p>
            <a:r>
              <a:rPr lang="en-GB" dirty="0"/>
              <a:t>A person, standard, relationship, organisation or outcome may need protecting.</a:t>
            </a:r>
          </a:p>
          <a:p>
            <a:r>
              <a:rPr lang="en-GB" b="1" dirty="0"/>
              <a:t>AGREE</a:t>
            </a:r>
          </a:p>
          <a:p>
            <a:r>
              <a:rPr lang="en-GB" dirty="0"/>
              <a:t>Different needs or views need bringing together.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193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Possible aims: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Scenario A - </a:t>
            </a:r>
            <a:r>
              <a:rPr lang="en-GB" b="1" dirty="0"/>
              <a:t>I want to agree a reliable way of working that allows both of us to meet our responsibilities.</a:t>
            </a:r>
            <a:endParaRPr lang="en-GB" dirty="0"/>
          </a:p>
          <a:p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Scenario B - </a:t>
            </a:r>
            <a:r>
              <a:rPr lang="en-GB" b="1" dirty="0"/>
              <a:t>I want the behaviour to stop without unnecessarily creating further conflict.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8350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Possible solutions 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Scenario C - </a:t>
            </a:r>
            <a:r>
              <a:rPr lang="en-GB" b="1" dirty="0"/>
              <a:t>I want to clarify what is expected before I begin the work.</a:t>
            </a:r>
            <a:endParaRPr lang="en-GB" dirty="0"/>
          </a:p>
          <a:p>
            <a:r>
              <a:rPr lang="en-GB" dirty="0"/>
              <a:t>Scenario D – I want to protect standards of safety and clarify how a process should be followed as a team.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831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Challenge does not mean argue.</a:t>
            </a:r>
            <a:br>
              <a:rPr lang="en-GB" dirty="0"/>
            </a:br>
            <a:r>
              <a:rPr lang="en-GB" b="1" dirty="0"/>
              <a:t>Negotiate does not mean refuse.</a:t>
            </a:r>
            <a:br>
              <a:rPr lang="en-GB" dirty="0"/>
            </a:br>
            <a:r>
              <a:rPr lang="en-GB" b="1" dirty="0"/>
              <a:t>Compromise does not mean lose.</a:t>
            </a:r>
            <a:br>
              <a:rPr lang="en-GB" dirty="0"/>
            </a:br>
            <a:r>
              <a:rPr lang="en-GB" b="1" dirty="0"/>
              <a:t>Escalate does not mean complain.</a:t>
            </a:r>
            <a:br>
              <a:rPr lang="en-GB" dirty="0"/>
            </a:br>
            <a:r>
              <a:rPr lang="en-GB" b="1" dirty="0"/>
              <a:t>Seek advice does not mean you are incompetent.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3960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https://www.youtube.com/watch?v=3ejpy9HB1y4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5617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Assertive examples repeated - </a:t>
            </a:r>
            <a:r>
              <a:rPr lang="en-GB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https://www.youtube.com/watch?v=H1AM6mJPj9Q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172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PASSIVE  -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Possible result: stress, missed deadlines, poor-quality work.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PASSIVE  -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Possible result: stress, missed deadlines, poor-quality work.</a:t>
            </a:r>
          </a:p>
          <a:p>
            <a:pPr marL="0" indent="0">
              <a:buNone/>
            </a:pPr>
            <a:b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AGGRESSIVE -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"No. That's completely unreasonable."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Possible result: conflict and damaged relationship.</a:t>
            </a:r>
          </a:p>
          <a:p>
            <a:pPr marL="0" indent="0">
              <a:buNone/>
            </a:pP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ASSERTIVE -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"I can work on this today, but I also have X and Y due. I don't think I can complete all three well. Which would you like me to prioritise?"</a:t>
            </a: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Possible result: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clear information  and shared solution.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896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Expected conclusion:</a:t>
            </a:r>
          </a:p>
          <a:p>
            <a:r>
              <a:rPr lang="en-GB" dirty="0"/>
              <a:t>Not necessarily.</a:t>
            </a:r>
          </a:p>
          <a:p>
            <a:r>
              <a:rPr lang="en-GB" dirty="0"/>
              <a:t>Someone can be extremely confident and aggressive.</a:t>
            </a:r>
          </a:p>
          <a:p>
            <a:r>
              <a:rPr lang="en-GB" dirty="0"/>
              <a:t>Someone can feel nervous and still behave assertively.</a:t>
            </a:r>
          </a:p>
          <a:p>
            <a:r>
              <a:rPr lang="en-GB" dirty="0"/>
              <a:t>So:</a:t>
            </a:r>
          </a:p>
          <a:p>
            <a:r>
              <a:rPr lang="en-GB" b="1" dirty="0"/>
              <a:t>Assertiveness is primarily a behaviour, not a personality type.</a:t>
            </a:r>
            <a:endParaRPr lang="en-GB" dirty="0"/>
          </a:p>
          <a:p>
            <a:r>
              <a:rPr lang="en-GB" dirty="0"/>
              <a:t>That is particularly useful for students who describe themselves as "not confident".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291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Rewrite activity</a:t>
            </a:r>
          </a:p>
          <a:p>
            <a:r>
              <a:rPr lang="en-GB" dirty="0"/>
              <a:t>Groups receive these statements.</a:t>
            </a:r>
          </a:p>
          <a:p>
            <a:r>
              <a:rPr lang="en-GB" b="1" dirty="0"/>
              <a:t>A</a:t>
            </a:r>
          </a:p>
          <a:p>
            <a:r>
              <a:rPr lang="en-GB" dirty="0"/>
              <a:t>"You clearly haven't listened to anything I've said."</a:t>
            </a:r>
          </a:p>
          <a:p>
            <a:r>
              <a:rPr lang="en-GB" b="1" dirty="0"/>
              <a:t>B</a:t>
            </a:r>
          </a:p>
          <a:p>
            <a:r>
              <a:rPr lang="en-GB" dirty="0"/>
              <a:t>"Fine. I'll do all of it."</a:t>
            </a:r>
          </a:p>
          <a:p>
            <a:r>
              <a:rPr lang="en-GB" b="1" dirty="0"/>
              <a:t>C</a:t>
            </a:r>
          </a:p>
          <a:p>
            <a:r>
              <a:rPr lang="en-GB" dirty="0"/>
              <a:t>"Your idea isn't going to work."</a:t>
            </a:r>
          </a:p>
          <a:p>
            <a:r>
              <a:rPr lang="en-GB" b="1" dirty="0"/>
              <a:t>D</a:t>
            </a:r>
          </a:p>
          <a:p>
            <a:r>
              <a:rPr lang="en-GB" dirty="0"/>
              <a:t>"I suppose I can stay late again."</a:t>
            </a:r>
          </a:p>
          <a:p>
            <a:r>
              <a:rPr lang="en-GB" b="1" dirty="0"/>
              <a:t>E</a:t>
            </a:r>
          </a:p>
          <a:p>
            <a:r>
              <a:rPr lang="en-GB" dirty="0"/>
              <a:t>"You're always interrupting me."</a:t>
            </a:r>
          </a:p>
          <a:p>
            <a:r>
              <a:rPr lang="en-GB" b="1" dirty="0"/>
              <a:t>F</a:t>
            </a:r>
          </a:p>
          <a:p>
            <a:r>
              <a:rPr lang="en-GB" dirty="0"/>
              <a:t>"That's not my job."</a:t>
            </a:r>
          </a:p>
          <a:p>
            <a:r>
              <a:rPr lang="en-GB" dirty="0"/>
              <a:t>Students rewrite them.</a:t>
            </a:r>
          </a:p>
          <a:p>
            <a:endParaRPr lang="en-GB" dirty="0"/>
          </a:p>
          <a:p>
            <a:r>
              <a:rPr lang="en-GB" dirty="0"/>
              <a:t>Possible outcomes:</a:t>
            </a:r>
          </a:p>
          <a:p>
            <a:r>
              <a:rPr lang="en-GB" b="1" dirty="0"/>
              <a:t>A</a:t>
            </a:r>
          </a:p>
          <a:p>
            <a:r>
              <a:rPr lang="en-GB" dirty="0"/>
              <a:t>"I don't think I've explained my point clearly. Can I clarify what I'm concerned about?"</a:t>
            </a:r>
          </a:p>
          <a:p>
            <a:r>
              <a:rPr lang="en-GB" b="1" dirty="0"/>
              <a:t>B</a:t>
            </a:r>
          </a:p>
          <a:p>
            <a:r>
              <a:rPr lang="en-GB" dirty="0"/>
              <a:t>"I can take responsibility for X, but I don't have capacity to complete X, Y and Z by Friday. Can we agree the priority?"</a:t>
            </a:r>
          </a:p>
          <a:p>
            <a:r>
              <a:rPr lang="en-GB" b="1" dirty="0"/>
              <a:t>C</a:t>
            </a:r>
          </a:p>
          <a:p>
            <a:r>
              <a:rPr lang="en-GB" dirty="0"/>
              <a:t>"I'm concerned about one part of the proposal. Can we look again at the evidence around X?"</a:t>
            </a:r>
          </a:p>
          <a:p>
            <a:r>
              <a:rPr lang="en-GB" b="1" dirty="0"/>
              <a:t>D</a:t>
            </a:r>
          </a:p>
          <a:p>
            <a:r>
              <a:rPr lang="en-GB" dirty="0"/>
              <a:t>"I can't stay late today. We need to agree what can realistically be completed within the available time."</a:t>
            </a:r>
          </a:p>
          <a:p>
            <a:r>
              <a:rPr lang="en-GB" b="1" dirty="0"/>
              <a:t>E</a:t>
            </a:r>
          </a:p>
          <a:p>
            <a:r>
              <a:rPr lang="en-GB" dirty="0"/>
              <a:t>"I'd like to finish my point and then I'll come to your question."</a:t>
            </a:r>
          </a:p>
          <a:p>
            <a:r>
              <a:rPr lang="en-GB" b="1" dirty="0"/>
              <a:t>F</a:t>
            </a:r>
          </a:p>
          <a:p>
            <a:r>
              <a:rPr lang="en-GB" dirty="0"/>
              <a:t>"That sits outside my current responsibility, but I can help identify who needs to be involved."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929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4D329-F2D8-67DA-DF9E-DEDB1BF35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CC4858-1B4F-B9DB-B0EA-64DE519C7C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3BEACE-7FB0-FFC0-120A-33A028FF0F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Rewrite activity</a:t>
            </a:r>
          </a:p>
          <a:p>
            <a:r>
              <a:rPr lang="en-GB" dirty="0"/>
              <a:t>Groups receive these statements.</a:t>
            </a:r>
          </a:p>
          <a:p>
            <a:r>
              <a:rPr lang="en-GB" b="1" dirty="0"/>
              <a:t>A</a:t>
            </a:r>
          </a:p>
          <a:p>
            <a:r>
              <a:rPr lang="en-GB" dirty="0"/>
              <a:t>"You clearly haven't listened to anything I've said."</a:t>
            </a:r>
          </a:p>
          <a:p>
            <a:r>
              <a:rPr lang="en-GB" b="1" dirty="0"/>
              <a:t>B</a:t>
            </a:r>
          </a:p>
          <a:p>
            <a:r>
              <a:rPr lang="en-GB" dirty="0"/>
              <a:t>"Fine. I'll do all of it."</a:t>
            </a:r>
          </a:p>
          <a:p>
            <a:r>
              <a:rPr lang="en-GB" b="1" dirty="0"/>
              <a:t>C</a:t>
            </a:r>
          </a:p>
          <a:p>
            <a:r>
              <a:rPr lang="en-GB" dirty="0"/>
              <a:t>"Your idea isn't going to work."</a:t>
            </a:r>
          </a:p>
          <a:p>
            <a:r>
              <a:rPr lang="en-GB" b="1" dirty="0"/>
              <a:t>D</a:t>
            </a:r>
          </a:p>
          <a:p>
            <a:r>
              <a:rPr lang="en-GB" dirty="0"/>
              <a:t>"I suppose I can stay late again."</a:t>
            </a:r>
          </a:p>
          <a:p>
            <a:r>
              <a:rPr lang="en-GB" b="1" dirty="0"/>
              <a:t>E</a:t>
            </a:r>
          </a:p>
          <a:p>
            <a:r>
              <a:rPr lang="en-GB" dirty="0"/>
              <a:t>"You're always interrupting me."</a:t>
            </a:r>
          </a:p>
          <a:p>
            <a:r>
              <a:rPr lang="en-GB" b="1" dirty="0"/>
              <a:t>F</a:t>
            </a:r>
          </a:p>
          <a:p>
            <a:r>
              <a:rPr lang="en-GB" dirty="0"/>
              <a:t>"That's not my job."</a:t>
            </a:r>
          </a:p>
          <a:p>
            <a:r>
              <a:rPr lang="en-GB" dirty="0"/>
              <a:t>Students rewrite them.</a:t>
            </a:r>
          </a:p>
          <a:p>
            <a:endParaRPr lang="en-GB" dirty="0"/>
          </a:p>
          <a:p>
            <a:r>
              <a:rPr lang="en-GB" dirty="0"/>
              <a:t>Possible outcomes:</a:t>
            </a:r>
          </a:p>
          <a:p>
            <a:r>
              <a:rPr lang="en-GB" b="1" dirty="0"/>
              <a:t>A</a:t>
            </a:r>
          </a:p>
          <a:p>
            <a:r>
              <a:rPr lang="en-GB" dirty="0"/>
              <a:t>"I don't think I've explained my point clearly. Can I clarify what I'm concerned about?"</a:t>
            </a:r>
          </a:p>
          <a:p>
            <a:r>
              <a:rPr lang="en-GB" b="1" dirty="0"/>
              <a:t>B</a:t>
            </a:r>
          </a:p>
          <a:p>
            <a:r>
              <a:rPr lang="en-GB" dirty="0"/>
              <a:t>"I can take responsibility for X, but I don't have capacity to complete X, Y and Z by Friday. Can we agree the priority?"</a:t>
            </a:r>
          </a:p>
          <a:p>
            <a:r>
              <a:rPr lang="en-GB" b="1" dirty="0"/>
              <a:t>C</a:t>
            </a:r>
          </a:p>
          <a:p>
            <a:r>
              <a:rPr lang="en-GB" dirty="0"/>
              <a:t>"I'm concerned about one part of the proposal. Can we look again at the evidence around X?"</a:t>
            </a:r>
          </a:p>
          <a:p>
            <a:r>
              <a:rPr lang="en-GB" b="1" dirty="0"/>
              <a:t>D</a:t>
            </a:r>
          </a:p>
          <a:p>
            <a:r>
              <a:rPr lang="en-GB" dirty="0"/>
              <a:t>"I can't stay late today. We need to agree what can realistically be completed within the available time."</a:t>
            </a:r>
          </a:p>
          <a:p>
            <a:r>
              <a:rPr lang="en-GB" b="1" dirty="0"/>
              <a:t>E</a:t>
            </a:r>
          </a:p>
          <a:p>
            <a:r>
              <a:rPr lang="en-GB" dirty="0"/>
              <a:t>"I'd like to finish my point and then I'll come to your question."</a:t>
            </a:r>
          </a:p>
          <a:p>
            <a:r>
              <a:rPr lang="en-GB" b="1" dirty="0"/>
              <a:t>F</a:t>
            </a:r>
          </a:p>
          <a:p>
            <a:r>
              <a:rPr lang="en-GB" dirty="0"/>
              <a:t>"That sits outside my current responsibility, but I can help identify who needs to be involved."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D1E944-B501-0829-6764-707CA1B48D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6065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F9E0FD-06A7-A76E-72AA-B18E70138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714383-E765-BA00-7F6B-00C9E02ECE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D06225-3768-BFBA-7BA8-F369026053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Rewrite activity</a:t>
            </a:r>
          </a:p>
          <a:p>
            <a:r>
              <a:rPr lang="en-GB" dirty="0"/>
              <a:t>Groups receive these statements.</a:t>
            </a:r>
          </a:p>
          <a:p>
            <a:r>
              <a:rPr lang="en-GB" b="1" dirty="0"/>
              <a:t>A</a:t>
            </a:r>
          </a:p>
          <a:p>
            <a:r>
              <a:rPr lang="en-GB" dirty="0"/>
              <a:t>"You clearly haven't listened to anything I've said."</a:t>
            </a:r>
          </a:p>
          <a:p>
            <a:r>
              <a:rPr lang="en-GB" b="1" dirty="0"/>
              <a:t>B</a:t>
            </a:r>
          </a:p>
          <a:p>
            <a:r>
              <a:rPr lang="en-GB" dirty="0"/>
              <a:t>"Fine. I'll do all of it."</a:t>
            </a:r>
          </a:p>
          <a:p>
            <a:r>
              <a:rPr lang="en-GB" b="1" dirty="0"/>
              <a:t>C</a:t>
            </a:r>
          </a:p>
          <a:p>
            <a:r>
              <a:rPr lang="en-GB" dirty="0"/>
              <a:t>"Your idea isn't going to work."</a:t>
            </a:r>
          </a:p>
          <a:p>
            <a:r>
              <a:rPr lang="en-GB" b="1" dirty="0"/>
              <a:t>D</a:t>
            </a:r>
          </a:p>
          <a:p>
            <a:r>
              <a:rPr lang="en-GB" dirty="0"/>
              <a:t>"I suppose I can stay late again."</a:t>
            </a:r>
          </a:p>
          <a:p>
            <a:r>
              <a:rPr lang="en-GB" b="1" dirty="0"/>
              <a:t>E</a:t>
            </a:r>
          </a:p>
          <a:p>
            <a:r>
              <a:rPr lang="en-GB" dirty="0"/>
              <a:t>"You're always interrupting me."</a:t>
            </a:r>
          </a:p>
          <a:p>
            <a:r>
              <a:rPr lang="en-GB" b="1" dirty="0"/>
              <a:t>F</a:t>
            </a:r>
          </a:p>
          <a:p>
            <a:r>
              <a:rPr lang="en-GB" dirty="0"/>
              <a:t>"That's not my job."</a:t>
            </a:r>
          </a:p>
          <a:p>
            <a:r>
              <a:rPr lang="en-GB" dirty="0"/>
              <a:t>Students rewrite them.</a:t>
            </a:r>
          </a:p>
          <a:p>
            <a:endParaRPr lang="en-GB" dirty="0"/>
          </a:p>
          <a:p>
            <a:r>
              <a:rPr lang="en-GB" dirty="0"/>
              <a:t>Possible outcomes:</a:t>
            </a:r>
          </a:p>
          <a:p>
            <a:r>
              <a:rPr lang="en-GB" b="1" dirty="0"/>
              <a:t>A</a:t>
            </a:r>
          </a:p>
          <a:p>
            <a:r>
              <a:rPr lang="en-GB" dirty="0"/>
              <a:t>"I don't think I've explained my point clearly. Can I clarify what I'm concerned about?"</a:t>
            </a:r>
          </a:p>
          <a:p>
            <a:r>
              <a:rPr lang="en-GB" b="1" dirty="0"/>
              <a:t>B</a:t>
            </a:r>
          </a:p>
          <a:p>
            <a:r>
              <a:rPr lang="en-GB" dirty="0"/>
              <a:t>"I can take responsibility for X, but I don't have capacity to complete X, Y and Z by Friday. Can we agree the priority?"</a:t>
            </a:r>
          </a:p>
          <a:p>
            <a:r>
              <a:rPr lang="en-GB" b="1" dirty="0"/>
              <a:t>C</a:t>
            </a:r>
          </a:p>
          <a:p>
            <a:r>
              <a:rPr lang="en-GB" dirty="0"/>
              <a:t>"I'm concerned about one part of the proposal. Can we look again at the evidence around X?"</a:t>
            </a:r>
          </a:p>
          <a:p>
            <a:r>
              <a:rPr lang="en-GB" b="1" dirty="0"/>
              <a:t>D</a:t>
            </a:r>
          </a:p>
          <a:p>
            <a:r>
              <a:rPr lang="en-GB" dirty="0"/>
              <a:t>"I can't stay late today. We need to agree what can realistically be completed within the available time."</a:t>
            </a:r>
          </a:p>
          <a:p>
            <a:r>
              <a:rPr lang="en-GB" b="1" dirty="0"/>
              <a:t>E</a:t>
            </a:r>
          </a:p>
          <a:p>
            <a:r>
              <a:rPr lang="en-GB" dirty="0"/>
              <a:t>"I'd like to finish my point and then I'll come to your question."</a:t>
            </a:r>
          </a:p>
          <a:p>
            <a:r>
              <a:rPr lang="en-GB" b="1" dirty="0"/>
              <a:t>F</a:t>
            </a:r>
          </a:p>
          <a:p>
            <a:r>
              <a:rPr lang="en-GB" dirty="0"/>
              <a:t>"That sits outside my current responsibility, but I can help identify who needs to be involved."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1B1C87-C2BB-DE17-FFF5-D5BDCCC6FA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65E15-F15E-4E03-9220-C46CB14F39D6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737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1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0930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4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711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6776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1523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6311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591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7043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075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3821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836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67853D1-5ACF-6CCF-F73E-3BC4FEDC7C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708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5D2C2F3C-0981-A3BF-29BB-95817151A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9560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Relationship Id="rId9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9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5" r:id="rId2"/>
    <p:sldLayoutId id="2147483726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4" name="Picture 3" descr="A picture containing text, screenshot, font, logo&#10;&#10;Description automatically generated">
            <a:extLst>
              <a:ext uri="{FF2B5EF4-FFF2-40B4-BE49-F238E27FC236}">
                <a16:creationId xmlns:a16="http://schemas.microsoft.com/office/drawing/2014/main" id="{3C5AD815-486F-73D2-AB4F-2B774ECAFCDE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731" r:id="rId3"/>
    <p:sldLayoutId id="2147483727" r:id="rId4"/>
    <p:sldLayoutId id="2147483728" r:id="rId5"/>
    <p:sldLayoutId id="2147483729" r:id="rId6"/>
    <p:sldLayoutId id="2147483732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26798CCC-3063-2864-8C78-140984D259A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54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3ejpy9HB1y4?feature=oembed" TargetMode="Externa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8.xml"/><Relationship Id="rId1" Type="http://schemas.openxmlformats.org/officeDocument/2006/relationships/video" Target="https://www.youtube.com/embed/H1AM6mJPj9Q?feature=oembed" TargetMode="Externa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6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svg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3718F9-3C64-7D51-EFAB-7110E9660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048" y="2300321"/>
            <a:ext cx="10803903" cy="1659481"/>
          </a:xfrm>
        </p:spPr>
        <p:txBody>
          <a:bodyPr/>
          <a:lstStyle/>
          <a:p>
            <a:pPr marL="0" indent="0" algn="ctr">
              <a:buNone/>
            </a:pPr>
            <a:r>
              <a:rPr lang="en-GB" sz="4800" b="1" dirty="0">
                <a:solidFill>
                  <a:schemeClr val="bg1"/>
                </a:solidFill>
              </a:rPr>
              <a:t>Essential Skills 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chemeClr val="bg1"/>
                </a:solidFill>
              </a:rPr>
              <a:t> </a:t>
            </a:r>
            <a:r>
              <a:rPr lang="en-GB" sz="3600" b="1" dirty="0">
                <a:solidFill>
                  <a:schemeClr val="bg1"/>
                </a:solidFill>
              </a:rPr>
              <a:t>Confidence, Assertiveness &amp;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644276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732DD-F7E6-DB33-DF37-0CA6912DA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During this session we will…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6135E-1523-289E-4640-686FB840F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947" y="1833739"/>
            <a:ext cx="10376119" cy="3599907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identify the purpose of common workplace conversations; 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recognise different ways of responding to workplace situations; 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distinguish between passive, assertive and aggressive communication; 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OIPR to structure a simple professional conversation; </a:t>
            </a:r>
          </a:p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practise useful language for speaking up professionally; </a:t>
            </a:r>
          </a:p>
        </p:txBody>
      </p:sp>
    </p:spTree>
    <p:extLst>
      <p:ext uri="{BB962C8B-B14F-4D97-AF65-F5344CB8AC3E}">
        <p14:creationId xmlns:p14="http://schemas.microsoft.com/office/powerpoint/2010/main" val="487237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11881-F103-CAF9-8EF5-ACCEBCE16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20" y="365125"/>
            <a:ext cx="8375950" cy="1325563"/>
          </a:xfrm>
        </p:spPr>
        <p:txBody>
          <a:bodyPr/>
          <a:lstStyle/>
          <a:p>
            <a:r>
              <a:rPr lang="en-GB" dirty="0"/>
              <a:t>The four questions to guide our session.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05741E-C141-D1F3-29CE-C4B30399000D}"/>
              </a:ext>
            </a:extLst>
          </p:cNvPr>
          <p:cNvGrpSpPr/>
          <p:nvPr/>
        </p:nvGrpSpPr>
        <p:grpSpPr>
          <a:xfrm>
            <a:off x="685800" y="1955802"/>
            <a:ext cx="10593369" cy="4349842"/>
            <a:chOff x="685800" y="1955802"/>
            <a:chExt cx="10593369" cy="4349842"/>
          </a:xfrm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30EAEC27-BF0C-40E4-88D7-91A3F15A9644}"/>
                </a:ext>
              </a:extLst>
            </p:cNvPr>
            <p:cNvSpPr/>
            <p:nvPr/>
          </p:nvSpPr>
          <p:spPr>
            <a:xfrm>
              <a:off x="5640115" y="1964563"/>
              <a:ext cx="5639054" cy="1009828"/>
            </a:xfrm>
            <a:custGeom>
              <a:avLst/>
              <a:gdLst>
                <a:gd name="csX0" fmla="*/ 0 w 5639054"/>
                <a:gd name="csY0" fmla="*/ 126229 h 1009828"/>
                <a:gd name="csX1" fmla="*/ 5134140 w 5639054"/>
                <a:gd name="csY1" fmla="*/ 126229 h 1009828"/>
                <a:gd name="csX2" fmla="*/ 5134140 w 5639054"/>
                <a:gd name="csY2" fmla="*/ 0 h 1009828"/>
                <a:gd name="csX3" fmla="*/ 5639054 w 5639054"/>
                <a:gd name="csY3" fmla="*/ 504914 h 1009828"/>
                <a:gd name="csX4" fmla="*/ 5134140 w 5639054"/>
                <a:gd name="csY4" fmla="*/ 1009828 h 1009828"/>
                <a:gd name="csX5" fmla="*/ 5134140 w 5639054"/>
                <a:gd name="csY5" fmla="*/ 883600 h 1009828"/>
                <a:gd name="csX6" fmla="*/ 0 w 5639054"/>
                <a:gd name="csY6" fmla="*/ 883600 h 1009828"/>
                <a:gd name="csX7" fmla="*/ 0 w 5639054"/>
                <a:gd name="csY7" fmla="*/ 126229 h 10098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5639054" h="1009828">
                  <a:moveTo>
                    <a:pt x="0" y="126229"/>
                  </a:moveTo>
                  <a:lnTo>
                    <a:pt x="5134140" y="126229"/>
                  </a:lnTo>
                  <a:lnTo>
                    <a:pt x="5134140" y="0"/>
                  </a:lnTo>
                  <a:lnTo>
                    <a:pt x="5639054" y="504914"/>
                  </a:lnTo>
                  <a:lnTo>
                    <a:pt x="5134140" y="1009828"/>
                  </a:lnTo>
                  <a:lnTo>
                    <a:pt x="5134140" y="883600"/>
                  </a:lnTo>
                  <a:lnTo>
                    <a:pt x="0" y="883600"/>
                  </a:lnTo>
                  <a:lnTo>
                    <a:pt x="0" y="126229"/>
                  </a:ln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795" tIns="137024" rIns="389480" bIns="137023" numCol="1" spcCol="1270" anchor="t" anchorCtr="0">
              <a:noAutofit/>
            </a:bodyPr>
            <a:lstStyle/>
            <a:p>
              <a:pPr marL="0" lvl="1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Purpose</a:t>
              </a:r>
            </a:p>
            <a:p>
              <a:pPr marL="171450" lvl="1" indent="-171450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sz="2000" b="0" i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Solve,</a:t>
              </a: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2000" b="0" i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Clarify, Change, Protect</a:t>
              </a: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 or </a:t>
              </a:r>
              <a:r>
                <a:rPr lang="en-GB" sz="2000" b="0" i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Agree</a:t>
              </a:r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C73D56DF-8713-72BB-E1DF-C19DD94E7377}"/>
                </a:ext>
              </a:extLst>
            </p:cNvPr>
            <p:cNvSpPr/>
            <p:nvPr/>
          </p:nvSpPr>
          <p:spPr>
            <a:xfrm>
              <a:off x="685801" y="1955802"/>
              <a:ext cx="4572000" cy="1009828"/>
            </a:xfrm>
            <a:custGeom>
              <a:avLst/>
              <a:gdLst>
                <a:gd name="csX0" fmla="*/ 0 w 3759369"/>
                <a:gd name="csY0" fmla="*/ 168308 h 1009828"/>
                <a:gd name="csX1" fmla="*/ 168308 w 3759369"/>
                <a:gd name="csY1" fmla="*/ 0 h 1009828"/>
                <a:gd name="csX2" fmla="*/ 3591061 w 3759369"/>
                <a:gd name="csY2" fmla="*/ 0 h 1009828"/>
                <a:gd name="csX3" fmla="*/ 3759369 w 3759369"/>
                <a:gd name="csY3" fmla="*/ 168308 h 1009828"/>
                <a:gd name="csX4" fmla="*/ 3759369 w 3759369"/>
                <a:gd name="csY4" fmla="*/ 841520 h 1009828"/>
                <a:gd name="csX5" fmla="*/ 3591061 w 3759369"/>
                <a:gd name="csY5" fmla="*/ 1009828 h 1009828"/>
                <a:gd name="csX6" fmla="*/ 168308 w 3759369"/>
                <a:gd name="csY6" fmla="*/ 1009828 h 1009828"/>
                <a:gd name="csX7" fmla="*/ 0 w 3759369"/>
                <a:gd name="csY7" fmla="*/ 841520 h 1009828"/>
                <a:gd name="csX8" fmla="*/ 0 w 3759369"/>
                <a:gd name="csY8" fmla="*/ 168308 h 10098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759369" h="1009828">
                  <a:moveTo>
                    <a:pt x="0" y="168308"/>
                  </a:moveTo>
                  <a:cubicBezTo>
                    <a:pt x="0" y="75354"/>
                    <a:pt x="75354" y="0"/>
                    <a:pt x="168308" y="0"/>
                  </a:cubicBezTo>
                  <a:lnTo>
                    <a:pt x="3591061" y="0"/>
                  </a:lnTo>
                  <a:cubicBezTo>
                    <a:pt x="3684015" y="0"/>
                    <a:pt x="3759369" y="75354"/>
                    <a:pt x="3759369" y="168308"/>
                  </a:cubicBezTo>
                  <a:lnTo>
                    <a:pt x="3759369" y="841520"/>
                  </a:lnTo>
                  <a:cubicBezTo>
                    <a:pt x="3759369" y="934474"/>
                    <a:pt x="3684015" y="1009828"/>
                    <a:pt x="3591061" y="1009828"/>
                  </a:cubicBezTo>
                  <a:lnTo>
                    <a:pt x="168308" y="1009828"/>
                  </a:lnTo>
                  <a:cubicBezTo>
                    <a:pt x="75354" y="1009828"/>
                    <a:pt x="0" y="934474"/>
                    <a:pt x="0" y="841520"/>
                  </a:cubicBezTo>
                  <a:lnTo>
                    <a:pt x="0" y="16830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5976" tIns="102636" rIns="155976" bIns="102636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32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1.  What do I want to achieve?</a:t>
              </a: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189177B5-51A8-0BC7-8F25-9D048BC6354A}"/>
                </a:ext>
              </a:extLst>
            </p:cNvPr>
            <p:cNvSpPr/>
            <p:nvPr/>
          </p:nvSpPr>
          <p:spPr>
            <a:xfrm>
              <a:off x="5640115" y="2968221"/>
              <a:ext cx="5639054" cy="1110812"/>
            </a:xfrm>
            <a:custGeom>
              <a:avLst/>
              <a:gdLst>
                <a:gd name="csX0" fmla="*/ 0 w 5639054"/>
                <a:gd name="csY0" fmla="*/ 126229 h 1009828"/>
                <a:gd name="csX1" fmla="*/ 5134140 w 5639054"/>
                <a:gd name="csY1" fmla="*/ 126229 h 1009828"/>
                <a:gd name="csX2" fmla="*/ 5134140 w 5639054"/>
                <a:gd name="csY2" fmla="*/ 0 h 1009828"/>
                <a:gd name="csX3" fmla="*/ 5639054 w 5639054"/>
                <a:gd name="csY3" fmla="*/ 504914 h 1009828"/>
                <a:gd name="csX4" fmla="*/ 5134140 w 5639054"/>
                <a:gd name="csY4" fmla="*/ 1009828 h 1009828"/>
                <a:gd name="csX5" fmla="*/ 5134140 w 5639054"/>
                <a:gd name="csY5" fmla="*/ 883600 h 1009828"/>
                <a:gd name="csX6" fmla="*/ 0 w 5639054"/>
                <a:gd name="csY6" fmla="*/ 883600 h 1009828"/>
                <a:gd name="csX7" fmla="*/ 0 w 5639054"/>
                <a:gd name="csY7" fmla="*/ 126229 h 10098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5639054" h="1009828">
                  <a:moveTo>
                    <a:pt x="0" y="126229"/>
                  </a:moveTo>
                  <a:lnTo>
                    <a:pt x="5134140" y="126229"/>
                  </a:lnTo>
                  <a:lnTo>
                    <a:pt x="5134140" y="0"/>
                  </a:lnTo>
                  <a:lnTo>
                    <a:pt x="5639054" y="504914"/>
                  </a:lnTo>
                  <a:lnTo>
                    <a:pt x="5134140" y="1009828"/>
                  </a:lnTo>
                  <a:lnTo>
                    <a:pt x="5134140" y="883600"/>
                  </a:lnTo>
                  <a:lnTo>
                    <a:pt x="0" y="883600"/>
                  </a:lnTo>
                  <a:lnTo>
                    <a:pt x="0" y="126229"/>
                  </a:ln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795" tIns="137024" rIns="389480" bIns="137023" numCol="1" spcCol="1270" anchor="t" anchorCtr="0">
              <a:noAutofit/>
            </a:bodyPr>
            <a:lstStyle/>
            <a:p>
              <a:pPr marL="0" lvl="1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Professional judgement</a:t>
              </a:r>
            </a:p>
            <a:p>
              <a:pPr marL="171450" lvl="1" indent="-171450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Challenge, Negotiate, Compromise, Escalate or, Seek Advice. </a:t>
              </a:r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5CB07921-C6D7-265F-A1F8-B36179F7CB79}"/>
                </a:ext>
              </a:extLst>
            </p:cNvPr>
            <p:cNvSpPr/>
            <p:nvPr/>
          </p:nvSpPr>
          <p:spPr>
            <a:xfrm>
              <a:off x="685801" y="3066614"/>
              <a:ext cx="4572000" cy="1009828"/>
            </a:xfrm>
            <a:custGeom>
              <a:avLst/>
              <a:gdLst>
                <a:gd name="csX0" fmla="*/ 0 w 3759369"/>
                <a:gd name="csY0" fmla="*/ 168308 h 1009828"/>
                <a:gd name="csX1" fmla="*/ 168308 w 3759369"/>
                <a:gd name="csY1" fmla="*/ 0 h 1009828"/>
                <a:gd name="csX2" fmla="*/ 3591061 w 3759369"/>
                <a:gd name="csY2" fmla="*/ 0 h 1009828"/>
                <a:gd name="csX3" fmla="*/ 3759369 w 3759369"/>
                <a:gd name="csY3" fmla="*/ 168308 h 1009828"/>
                <a:gd name="csX4" fmla="*/ 3759369 w 3759369"/>
                <a:gd name="csY4" fmla="*/ 841520 h 1009828"/>
                <a:gd name="csX5" fmla="*/ 3591061 w 3759369"/>
                <a:gd name="csY5" fmla="*/ 1009828 h 1009828"/>
                <a:gd name="csX6" fmla="*/ 168308 w 3759369"/>
                <a:gd name="csY6" fmla="*/ 1009828 h 1009828"/>
                <a:gd name="csX7" fmla="*/ 0 w 3759369"/>
                <a:gd name="csY7" fmla="*/ 841520 h 1009828"/>
                <a:gd name="csX8" fmla="*/ 0 w 3759369"/>
                <a:gd name="csY8" fmla="*/ 168308 h 10098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759369" h="1009828">
                  <a:moveTo>
                    <a:pt x="0" y="168308"/>
                  </a:moveTo>
                  <a:cubicBezTo>
                    <a:pt x="0" y="75354"/>
                    <a:pt x="75354" y="0"/>
                    <a:pt x="168308" y="0"/>
                  </a:cubicBezTo>
                  <a:lnTo>
                    <a:pt x="3591061" y="0"/>
                  </a:lnTo>
                  <a:cubicBezTo>
                    <a:pt x="3684015" y="0"/>
                    <a:pt x="3759369" y="75354"/>
                    <a:pt x="3759369" y="168308"/>
                  </a:cubicBezTo>
                  <a:lnTo>
                    <a:pt x="3759369" y="841520"/>
                  </a:lnTo>
                  <a:cubicBezTo>
                    <a:pt x="3759369" y="934474"/>
                    <a:pt x="3684015" y="1009828"/>
                    <a:pt x="3591061" y="1009828"/>
                  </a:cubicBezTo>
                  <a:lnTo>
                    <a:pt x="168308" y="1009828"/>
                  </a:lnTo>
                  <a:cubicBezTo>
                    <a:pt x="75354" y="1009828"/>
                    <a:pt x="0" y="934474"/>
                    <a:pt x="0" y="841520"/>
                  </a:cubicBezTo>
                  <a:lnTo>
                    <a:pt x="0" y="16830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5976" tIns="102636" rIns="155976" bIns="102636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32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2. What should I do?</a:t>
              </a: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D9FD9F55-A3A1-139D-A63A-7D6735B7403B}"/>
                </a:ext>
              </a:extLst>
            </p:cNvPr>
            <p:cNvSpPr/>
            <p:nvPr/>
          </p:nvSpPr>
          <p:spPr>
            <a:xfrm>
              <a:off x="5610420" y="4177426"/>
              <a:ext cx="5639054" cy="1009828"/>
            </a:xfrm>
            <a:custGeom>
              <a:avLst/>
              <a:gdLst>
                <a:gd name="csX0" fmla="*/ 0 w 5639054"/>
                <a:gd name="csY0" fmla="*/ 126229 h 1009828"/>
                <a:gd name="csX1" fmla="*/ 5134140 w 5639054"/>
                <a:gd name="csY1" fmla="*/ 126229 h 1009828"/>
                <a:gd name="csX2" fmla="*/ 5134140 w 5639054"/>
                <a:gd name="csY2" fmla="*/ 0 h 1009828"/>
                <a:gd name="csX3" fmla="*/ 5639054 w 5639054"/>
                <a:gd name="csY3" fmla="*/ 504914 h 1009828"/>
                <a:gd name="csX4" fmla="*/ 5134140 w 5639054"/>
                <a:gd name="csY4" fmla="*/ 1009828 h 1009828"/>
                <a:gd name="csX5" fmla="*/ 5134140 w 5639054"/>
                <a:gd name="csY5" fmla="*/ 883600 h 1009828"/>
                <a:gd name="csX6" fmla="*/ 0 w 5639054"/>
                <a:gd name="csY6" fmla="*/ 883600 h 1009828"/>
                <a:gd name="csX7" fmla="*/ 0 w 5639054"/>
                <a:gd name="csY7" fmla="*/ 126229 h 10098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5639054" h="1009828">
                  <a:moveTo>
                    <a:pt x="0" y="126229"/>
                  </a:moveTo>
                  <a:lnTo>
                    <a:pt x="5134140" y="126229"/>
                  </a:lnTo>
                  <a:lnTo>
                    <a:pt x="5134140" y="0"/>
                  </a:lnTo>
                  <a:lnTo>
                    <a:pt x="5639054" y="504914"/>
                  </a:lnTo>
                  <a:lnTo>
                    <a:pt x="5134140" y="1009828"/>
                  </a:lnTo>
                  <a:lnTo>
                    <a:pt x="5134140" y="883600"/>
                  </a:lnTo>
                  <a:lnTo>
                    <a:pt x="0" y="883600"/>
                  </a:lnTo>
                  <a:lnTo>
                    <a:pt x="0" y="126229"/>
                  </a:ln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795" tIns="137024" rIns="389480" bIns="137023" numCol="1" spcCol="1270" anchor="t" anchorCtr="0">
              <a:noAutofit/>
            </a:bodyPr>
            <a:lstStyle/>
            <a:p>
              <a:pPr marL="0" lvl="1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Communication approach</a:t>
              </a:r>
            </a:p>
            <a:p>
              <a:pPr marL="171450" lvl="1" indent="-171450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Passive, </a:t>
              </a:r>
              <a:r>
                <a:rPr lang="en-GB" sz="2000" b="0" u="sng" kern="1200" dirty="0">
                  <a:latin typeface="Arial" panose="020B0604020202020204" pitchFamily="34" charset="0"/>
                  <a:cs typeface="Arial" panose="020B0604020202020204" pitchFamily="34" charset="0"/>
                </a:rPr>
                <a:t>Assertive</a:t>
              </a: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, Aggressive</a:t>
              </a:r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DD346FC2-CE9E-0ECD-6CE0-6EC0260286B2}"/>
                </a:ext>
              </a:extLst>
            </p:cNvPr>
            <p:cNvSpPr/>
            <p:nvPr/>
          </p:nvSpPr>
          <p:spPr>
            <a:xfrm>
              <a:off x="685801" y="4177426"/>
              <a:ext cx="4572000" cy="1009828"/>
            </a:xfrm>
            <a:custGeom>
              <a:avLst/>
              <a:gdLst>
                <a:gd name="csX0" fmla="*/ 0 w 3759369"/>
                <a:gd name="csY0" fmla="*/ 168308 h 1009828"/>
                <a:gd name="csX1" fmla="*/ 168308 w 3759369"/>
                <a:gd name="csY1" fmla="*/ 0 h 1009828"/>
                <a:gd name="csX2" fmla="*/ 3591061 w 3759369"/>
                <a:gd name="csY2" fmla="*/ 0 h 1009828"/>
                <a:gd name="csX3" fmla="*/ 3759369 w 3759369"/>
                <a:gd name="csY3" fmla="*/ 168308 h 1009828"/>
                <a:gd name="csX4" fmla="*/ 3759369 w 3759369"/>
                <a:gd name="csY4" fmla="*/ 841520 h 1009828"/>
                <a:gd name="csX5" fmla="*/ 3591061 w 3759369"/>
                <a:gd name="csY5" fmla="*/ 1009828 h 1009828"/>
                <a:gd name="csX6" fmla="*/ 168308 w 3759369"/>
                <a:gd name="csY6" fmla="*/ 1009828 h 1009828"/>
                <a:gd name="csX7" fmla="*/ 0 w 3759369"/>
                <a:gd name="csY7" fmla="*/ 841520 h 1009828"/>
                <a:gd name="csX8" fmla="*/ 0 w 3759369"/>
                <a:gd name="csY8" fmla="*/ 168308 h 10098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759369" h="1009828">
                  <a:moveTo>
                    <a:pt x="0" y="168308"/>
                  </a:moveTo>
                  <a:cubicBezTo>
                    <a:pt x="0" y="75354"/>
                    <a:pt x="75354" y="0"/>
                    <a:pt x="168308" y="0"/>
                  </a:cubicBezTo>
                  <a:lnTo>
                    <a:pt x="3591061" y="0"/>
                  </a:lnTo>
                  <a:cubicBezTo>
                    <a:pt x="3684015" y="0"/>
                    <a:pt x="3759369" y="75354"/>
                    <a:pt x="3759369" y="168308"/>
                  </a:cubicBezTo>
                  <a:lnTo>
                    <a:pt x="3759369" y="841520"/>
                  </a:lnTo>
                  <a:cubicBezTo>
                    <a:pt x="3759369" y="934474"/>
                    <a:pt x="3684015" y="1009828"/>
                    <a:pt x="3591061" y="1009828"/>
                  </a:cubicBezTo>
                  <a:lnTo>
                    <a:pt x="168308" y="1009828"/>
                  </a:lnTo>
                  <a:cubicBezTo>
                    <a:pt x="75354" y="1009828"/>
                    <a:pt x="0" y="934474"/>
                    <a:pt x="0" y="841520"/>
                  </a:cubicBezTo>
                  <a:lnTo>
                    <a:pt x="0" y="16830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5976" tIns="102636" rIns="155976" bIns="102636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32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3. How do I speak?</a:t>
              </a:r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3CE69FDC-4122-5151-B1D0-D69B100477F4}"/>
                </a:ext>
              </a:extLst>
            </p:cNvPr>
            <p:cNvSpPr/>
            <p:nvPr/>
          </p:nvSpPr>
          <p:spPr>
            <a:xfrm>
              <a:off x="5610420" y="5295816"/>
              <a:ext cx="5639054" cy="1009828"/>
            </a:xfrm>
            <a:custGeom>
              <a:avLst/>
              <a:gdLst>
                <a:gd name="csX0" fmla="*/ 0 w 5639054"/>
                <a:gd name="csY0" fmla="*/ 126229 h 1009828"/>
                <a:gd name="csX1" fmla="*/ 5134140 w 5639054"/>
                <a:gd name="csY1" fmla="*/ 126229 h 1009828"/>
                <a:gd name="csX2" fmla="*/ 5134140 w 5639054"/>
                <a:gd name="csY2" fmla="*/ 0 h 1009828"/>
                <a:gd name="csX3" fmla="*/ 5639054 w 5639054"/>
                <a:gd name="csY3" fmla="*/ 504914 h 1009828"/>
                <a:gd name="csX4" fmla="*/ 5134140 w 5639054"/>
                <a:gd name="csY4" fmla="*/ 1009828 h 1009828"/>
                <a:gd name="csX5" fmla="*/ 5134140 w 5639054"/>
                <a:gd name="csY5" fmla="*/ 883600 h 1009828"/>
                <a:gd name="csX6" fmla="*/ 0 w 5639054"/>
                <a:gd name="csY6" fmla="*/ 883600 h 1009828"/>
                <a:gd name="csX7" fmla="*/ 0 w 5639054"/>
                <a:gd name="csY7" fmla="*/ 126229 h 10098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5639054" h="1009828">
                  <a:moveTo>
                    <a:pt x="0" y="126229"/>
                  </a:moveTo>
                  <a:lnTo>
                    <a:pt x="5134140" y="126229"/>
                  </a:lnTo>
                  <a:lnTo>
                    <a:pt x="5134140" y="0"/>
                  </a:lnTo>
                  <a:lnTo>
                    <a:pt x="5639054" y="504914"/>
                  </a:lnTo>
                  <a:lnTo>
                    <a:pt x="5134140" y="1009828"/>
                  </a:lnTo>
                  <a:lnTo>
                    <a:pt x="5134140" y="883600"/>
                  </a:lnTo>
                  <a:lnTo>
                    <a:pt x="0" y="883600"/>
                  </a:lnTo>
                  <a:lnTo>
                    <a:pt x="0" y="126229"/>
                  </a:ln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795" tIns="137024" rIns="389480" bIns="137023" numCol="1" spcCol="1270" anchor="t" anchorCtr="0">
              <a:noAutofit/>
            </a:bodyPr>
            <a:lstStyle/>
            <a:p>
              <a:pPr marL="0" lvl="1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Communication structure</a:t>
              </a:r>
            </a:p>
            <a:p>
              <a:pPr marL="171450" lvl="1" indent="-171450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GB" sz="20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Observe → Impact → Position → Request</a:t>
              </a:r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AC72BE4B-78C4-DDE4-1133-04D2C7A2F434}"/>
                </a:ext>
              </a:extLst>
            </p:cNvPr>
            <p:cNvSpPr/>
            <p:nvPr/>
          </p:nvSpPr>
          <p:spPr>
            <a:xfrm>
              <a:off x="685800" y="5288238"/>
              <a:ext cx="4572001" cy="1009828"/>
            </a:xfrm>
            <a:custGeom>
              <a:avLst/>
              <a:gdLst>
                <a:gd name="csX0" fmla="*/ 0 w 3759369"/>
                <a:gd name="csY0" fmla="*/ 168308 h 1009828"/>
                <a:gd name="csX1" fmla="*/ 168308 w 3759369"/>
                <a:gd name="csY1" fmla="*/ 0 h 1009828"/>
                <a:gd name="csX2" fmla="*/ 3591061 w 3759369"/>
                <a:gd name="csY2" fmla="*/ 0 h 1009828"/>
                <a:gd name="csX3" fmla="*/ 3759369 w 3759369"/>
                <a:gd name="csY3" fmla="*/ 168308 h 1009828"/>
                <a:gd name="csX4" fmla="*/ 3759369 w 3759369"/>
                <a:gd name="csY4" fmla="*/ 841520 h 1009828"/>
                <a:gd name="csX5" fmla="*/ 3591061 w 3759369"/>
                <a:gd name="csY5" fmla="*/ 1009828 h 1009828"/>
                <a:gd name="csX6" fmla="*/ 168308 w 3759369"/>
                <a:gd name="csY6" fmla="*/ 1009828 h 1009828"/>
                <a:gd name="csX7" fmla="*/ 0 w 3759369"/>
                <a:gd name="csY7" fmla="*/ 841520 h 1009828"/>
                <a:gd name="csX8" fmla="*/ 0 w 3759369"/>
                <a:gd name="csY8" fmla="*/ 168308 h 10098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759369" h="1009828">
                  <a:moveTo>
                    <a:pt x="0" y="168308"/>
                  </a:moveTo>
                  <a:cubicBezTo>
                    <a:pt x="0" y="75354"/>
                    <a:pt x="75354" y="0"/>
                    <a:pt x="168308" y="0"/>
                  </a:cubicBezTo>
                  <a:lnTo>
                    <a:pt x="3591061" y="0"/>
                  </a:lnTo>
                  <a:cubicBezTo>
                    <a:pt x="3684015" y="0"/>
                    <a:pt x="3759369" y="75354"/>
                    <a:pt x="3759369" y="168308"/>
                  </a:cubicBezTo>
                  <a:lnTo>
                    <a:pt x="3759369" y="841520"/>
                  </a:lnTo>
                  <a:cubicBezTo>
                    <a:pt x="3759369" y="934474"/>
                    <a:pt x="3684015" y="1009828"/>
                    <a:pt x="3591061" y="1009828"/>
                  </a:cubicBezTo>
                  <a:lnTo>
                    <a:pt x="168308" y="1009828"/>
                  </a:lnTo>
                  <a:cubicBezTo>
                    <a:pt x="75354" y="1009828"/>
                    <a:pt x="0" y="934474"/>
                    <a:pt x="0" y="841520"/>
                  </a:cubicBezTo>
                  <a:lnTo>
                    <a:pt x="0" y="16830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5976" tIns="102636" rIns="155976" bIns="102636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3200" b="0" kern="1200" dirty="0">
                  <a:latin typeface="Arial" panose="020B0604020202020204" pitchFamily="34" charset="0"/>
                  <a:cs typeface="Arial" panose="020B0604020202020204" pitchFamily="34" charset="0"/>
                </a:rPr>
                <a:t>4 . What do I say?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9977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4E938-BE33-7CEC-9242-05BD8B994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Professional Communication in UK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92BE3-60FE-A728-0E96-7EF0077E45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7291" y="1690688"/>
            <a:ext cx="7956222" cy="1108314"/>
          </a:xfrm>
          <a:ln w="28575"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Communication is more than speaking English.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Effective professional communication means helping other people understand you and helping you understand them.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A0BD41-DB6D-14BA-12DF-A3841567A0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232" y="1573818"/>
            <a:ext cx="3061916" cy="20879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D6E3DD-07A8-7D65-A1BD-072533D7B3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232" y="4363122"/>
            <a:ext cx="3061917" cy="2007594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CCBBA3B8-B67D-FA11-5A41-40D87D5DC9AC}"/>
              </a:ext>
            </a:extLst>
          </p:cNvPr>
          <p:cNvGrpSpPr/>
          <p:nvPr/>
        </p:nvGrpSpPr>
        <p:grpSpPr>
          <a:xfrm>
            <a:off x="3997291" y="3016251"/>
            <a:ext cx="8120856" cy="937021"/>
            <a:chOff x="1624091" y="6311779"/>
            <a:chExt cx="8120856" cy="937021"/>
          </a:xfrm>
        </p:grpSpPr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EA79BD26-B35D-728C-737C-7CAFC561377E}"/>
                </a:ext>
              </a:extLst>
            </p:cNvPr>
            <p:cNvSpPr/>
            <p:nvPr/>
          </p:nvSpPr>
          <p:spPr>
            <a:xfrm>
              <a:off x="1624091" y="6311779"/>
              <a:ext cx="1561703" cy="937021"/>
            </a:xfrm>
            <a:custGeom>
              <a:avLst/>
              <a:gdLst>
                <a:gd name="csX0" fmla="*/ 0 w 1561703"/>
                <a:gd name="csY0" fmla="*/ 93702 h 937021"/>
                <a:gd name="csX1" fmla="*/ 93702 w 1561703"/>
                <a:gd name="csY1" fmla="*/ 0 h 937021"/>
                <a:gd name="csX2" fmla="*/ 1468001 w 1561703"/>
                <a:gd name="csY2" fmla="*/ 0 h 937021"/>
                <a:gd name="csX3" fmla="*/ 1561703 w 1561703"/>
                <a:gd name="csY3" fmla="*/ 93702 h 937021"/>
                <a:gd name="csX4" fmla="*/ 1561703 w 1561703"/>
                <a:gd name="csY4" fmla="*/ 843319 h 937021"/>
                <a:gd name="csX5" fmla="*/ 1468001 w 1561703"/>
                <a:gd name="csY5" fmla="*/ 937021 h 937021"/>
                <a:gd name="csX6" fmla="*/ 93702 w 1561703"/>
                <a:gd name="csY6" fmla="*/ 937021 h 937021"/>
                <a:gd name="csX7" fmla="*/ 0 w 1561703"/>
                <a:gd name="csY7" fmla="*/ 843319 h 937021"/>
                <a:gd name="csX8" fmla="*/ 0 w 1561703"/>
                <a:gd name="csY8" fmla="*/ 93702 h 93702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561703" h="937021">
                  <a:moveTo>
                    <a:pt x="0" y="93702"/>
                  </a:moveTo>
                  <a:cubicBezTo>
                    <a:pt x="0" y="41952"/>
                    <a:pt x="41952" y="0"/>
                    <a:pt x="93702" y="0"/>
                  </a:cubicBezTo>
                  <a:lnTo>
                    <a:pt x="1468001" y="0"/>
                  </a:lnTo>
                  <a:cubicBezTo>
                    <a:pt x="1519751" y="0"/>
                    <a:pt x="1561703" y="41952"/>
                    <a:pt x="1561703" y="93702"/>
                  </a:cubicBezTo>
                  <a:lnTo>
                    <a:pt x="1561703" y="843319"/>
                  </a:lnTo>
                  <a:cubicBezTo>
                    <a:pt x="1561703" y="895069"/>
                    <a:pt x="1519751" y="937021"/>
                    <a:pt x="1468001" y="937021"/>
                  </a:cubicBezTo>
                  <a:lnTo>
                    <a:pt x="93702" y="937021"/>
                  </a:lnTo>
                  <a:cubicBezTo>
                    <a:pt x="41952" y="937021"/>
                    <a:pt x="0" y="895069"/>
                    <a:pt x="0" y="843319"/>
                  </a:cubicBezTo>
                  <a:lnTo>
                    <a:pt x="0" y="9370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0784" tIns="80784" rIns="80784" bIns="80784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YOU COMMUNICATE</a:t>
              </a:r>
              <a:endParaRPr lang="en-GB" sz="1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8293E7E6-480F-D596-238A-F00CDCED472E}"/>
                </a:ext>
              </a:extLst>
            </p:cNvPr>
            <p:cNvSpPr/>
            <p:nvPr/>
          </p:nvSpPr>
          <p:spPr>
            <a:xfrm>
              <a:off x="3341965" y="6586639"/>
              <a:ext cx="331081" cy="387302"/>
            </a:xfrm>
            <a:custGeom>
              <a:avLst/>
              <a:gdLst>
                <a:gd name="csX0" fmla="*/ 0 w 331081"/>
                <a:gd name="csY0" fmla="*/ 77460 h 387302"/>
                <a:gd name="csX1" fmla="*/ 165541 w 331081"/>
                <a:gd name="csY1" fmla="*/ 77460 h 387302"/>
                <a:gd name="csX2" fmla="*/ 165541 w 331081"/>
                <a:gd name="csY2" fmla="*/ 0 h 387302"/>
                <a:gd name="csX3" fmla="*/ 331081 w 331081"/>
                <a:gd name="csY3" fmla="*/ 193651 h 387302"/>
                <a:gd name="csX4" fmla="*/ 165541 w 331081"/>
                <a:gd name="csY4" fmla="*/ 387302 h 387302"/>
                <a:gd name="csX5" fmla="*/ 165541 w 331081"/>
                <a:gd name="csY5" fmla="*/ 309842 h 387302"/>
                <a:gd name="csX6" fmla="*/ 0 w 331081"/>
                <a:gd name="csY6" fmla="*/ 309842 h 387302"/>
                <a:gd name="csX7" fmla="*/ 0 w 331081"/>
                <a:gd name="csY7" fmla="*/ 77460 h 3873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331081" h="387302">
                  <a:moveTo>
                    <a:pt x="0" y="77460"/>
                  </a:moveTo>
                  <a:lnTo>
                    <a:pt x="165541" y="77460"/>
                  </a:lnTo>
                  <a:lnTo>
                    <a:pt x="165541" y="0"/>
                  </a:lnTo>
                  <a:lnTo>
                    <a:pt x="331081" y="193651"/>
                  </a:lnTo>
                  <a:lnTo>
                    <a:pt x="165541" y="387302"/>
                  </a:lnTo>
                  <a:lnTo>
                    <a:pt x="165541" y="309842"/>
                  </a:lnTo>
                  <a:lnTo>
                    <a:pt x="0" y="309842"/>
                  </a:lnTo>
                  <a:lnTo>
                    <a:pt x="0" y="7746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77460" rIns="99324" bIns="7746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1100" kern="1200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D6E8C647-EBB1-10CF-DAC7-5C992220C843}"/>
                </a:ext>
              </a:extLst>
            </p:cNvPr>
            <p:cNvSpPr/>
            <p:nvPr/>
          </p:nvSpPr>
          <p:spPr>
            <a:xfrm>
              <a:off x="3810476" y="6311779"/>
              <a:ext cx="1561703" cy="937021"/>
            </a:xfrm>
            <a:custGeom>
              <a:avLst/>
              <a:gdLst>
                <a:gd name="csX0" fmla="*/ 0 w 1561703"/>
                <a:gd name="csY0" fmla="*/ 93702 h 937021"/>
                <a:gd name="csX1" fmla="*/ 93702 w 1561703"/>
                <a:gd name="csY1" fmla="*/ 0 h 937021"/>
                <a:gd name="csX2" fmla="*/ 1468001 w 1561703"/>
                <a:gd name="csY2" fmla="*/ 0 h 937021"/>
                <a:gd name="csX3" fmla="*/ 1561703 w 1561703"/>
                <a:gd name="csY3" fmla="*/ 93702 h 937021"/>
                <a:gd name="csX4" fmla="*/ 1561703 w 1561703"/>
                <a:gd name="csY4" fmla="*/ 843319 h 937021"/>
                <a:gd name="csX5" fmla="*/ 1468001 w 1561703"/>
                <a:gd name="csY5" fmla="*/ 937021 h 937021"/>
                <a:gd name="csX6" fmla="*/ 93702 w 1561703"/>
                <a:gd name="csY6" fmla="*/ 937021 h 937021"/>
                <a:gd name="csX7" fmla="*/ 0 w 1561703"/>
                <a:gd name="csY7" fmla="*/ 843319 h 937021"/>
                <a:gd name="csX8" fmla="*/ 0 w 1561703"/>
                <a:gd name="csY8" fmla="*/ 93702 h 93702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561703" h="937021">
                  <a:moveTo>
                    <a:pt x="0" y="93702"/>
                  </a:moveTo>
                  <a:cubicBezTo>
                    <a:pt x="0" y="41952"/>
                    <a:pt x="41952" y="0"/>
                    <a:pt x="93702" y="0"/>
                  </a:cubicBezTo>
                  <a:lnTo>
                    <a:pt x="1468001" y="0"/>
                  </a:lnTo>
                  <a:cubicBezTo>
                    <a:pt x="1519751" y="0"/>
                    <a:pt x="1561703" y="41952"/>
                    <a:pt x="1561703" y="93702"/>
                  </a:cubicBezTo>
                  <a:lnTo>
                    <a:pt x="1561703" y="843319"/>
                  </a:lnTo>
                  <a:cubicBezTo>
                    <a:pt x="1561703" y="895069"/>
                    <a:pt x="1519751" y="937021"/>
                    <a:pt x="1468001" y="937021"/>
                  </a:cubicBezTo>
                  <a:lnTo>
                    <a:pt x="93702" y="937021"/>
                  </a:lnTo>
                  <a:cubicBezTo>
                    <a:pt x="41952" y="937021"/>
                    <a:pt x="0" y="895069"/>
                    <a:pt x="0" y="843319"/>
                  </a:cubicBezTo>
                  <a:lnTo>
                    <a:pt x="0" y="9370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0784" tIns="80784" rIns="80784" bIns="80784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OTHERS INTERPRET</a:t>
              </a:r>
              <a:endParaRPr lang="en-GB" sz="1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74D24513-3223-BDFE-7F4E-1FD753C9B60E}"/>
                </a:ext>
              </a:extLst>
            </p:cNvPr>
            <p:cNvSpPr/>
            <p:nvPr/>
          </p:nvSpPr>
          <p:spPr>
            <a:xfrm>
              <a:off x="5528349" y="6586639"/>
              <a:ext cx="331081" cy="387302"/>
            </a:xfrm>
            <a:custGeom>
              <a:avLst/>
              <a:gdLst>
                <a:gd name="csX0" fmla="*/ 0 w 331081"/>
                <a:gd name="csY0" fmla="*/ 77460 h 387302"/>
                <a:gd name="csX1" fmla="*/ 165541 w 331081"/>
                <a:gd name="csY1" fmla="*/ 77460 h 387302"/>
                <a:gd name="csX2" fmla="*/ 165541 w 331081"/>
                <a:gd name="csY2" fmla="*/ 0 h 387302"/>
                <a:gd name="csX3" fmla="*/ 331081 w 331081"/>
                <a:gd name="csY3" fmla="*/ 193651 h 387302"/>
                <a:gd name="csX4" fmla="*/ 165541 w 331081"/>
                <a:gd name="csY4" fmla="*/ 387302 h 387302"/>
                <a:gd name="csX5" fmla="*/ 165541 w 331081"/>
                <a:gd name="csY5" fmla="*/ 309842 h 387302"/>
                <a:gd name="csX6" fmla="*/ 0 w 331081"/>
                <a:gd name="csY6" fmla="*/ 309842 h 387302"/>
                <a:gd name="csX7" fmla="*/ 0 w 331081"/>
                <a:gd name="csY7" fmla="*/ 77460 h 3873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331081" h="387302">
                  <a:moveTo>
                    <a:pt x="0" y="77460"/>
                  </a:moveTo>
                  <a:lnTo>
                    <a:pt x="165541" y="77460"/>
                  </a:lnTo>
                  <a:lnTo>
                    <a:pt x="165541" y="0"/>
                  </a:lnTo>
                  <a:lnTo>
                    <a:pt x="331081" y="193651"/>
                  </a:lnTo>
                  <a:lnTo>
                    <a:pt x="165541" y="387302"/>
                  </a:lnTo>
                  <a:lnTo>
                    <a:pt x="165541" y="309842"/>
                  </a:lnTo>
                  <a:lnTo>
                    <a:pt x="0" y="309842"/>
                  </a:lnTo>
                  <a:lnTo>
                    <a:pt x="0" y="7746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77460" rIns="99324" bIns="7746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1100" kern="1200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210EF943-1D5E-7436-49F4-ABC2D5730CF1}"/>
                </a:ext>
              </a:extLst>
            </p:cNvPr>
            <p:cNvSpPr/>
            <p:nvPr/>
          </p:nvSpPr>
          <p:spPr>
            <a:xfrm>
              <a:off x="5996860" y="6311779"/>
              <a:ext cx="1561703" cy="937021"/>
            </a:xfrm>
            <a:custGeom>
              <a:avLst/>
              <a:gdLst>
                <a:gd name="csX0" fmla="*/ 0 w 1561703"/>
                <a:gd name="csY0" fmla="*/ 93702 h 937021"/>
                <a:gd name="csX1" fmla="*/ 93702 w 1561703"/>
                <a:gd name="csY1" fmla="*/ 0 h 937021"/>
                <a:gd name="csX2" fmla="*/ 1468001 w 1561703"/>
                <a:gd name="csY2" fmla="*/ 0 h 937021"/>
                <a:gd name="csX3" fmla="*/ 1561703 w 1561703"/>
                <a:gd name="csY3" fmla="*/ 93702 h 937021"/>
                <a:gd name="csX4" fmla="*/ 1561703 w 1561703"/>
                <a:gd name="csY4" fmla="*/ 843319 h 937021"/>
                <a:gd name="csX5" fmla="*/ 1468001 w 1561703"/>
                <a:gd name="csY5" fmla="*/ 937021 h 937021"/>
                <a:gd name="csX6" fmla="*/ 93702 w 1561703"/>
                <a:gd name="csY6" fmla="*/ 937021 h 937021"/>
                <a:gd name="csX7" fmla="*/ 0 w 1561703"/>
                <a:gd name="csY7" fmla="*/ 843319 h 937021"/>
                <a:gd name="csX8" fmla="*/ 0 w 1561703"/>
                <a:gd name="csY8" fmla="*/ 93702 h 93702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561703" h="937021">
                  <a:moveTo>
                    <a:pt x="0" y="93702"/>
                  </a:moveTo>
                  <a:cubicBezTo>
                    <a:pt x="0" y="41952"/>
                    <a:pt x="41952" y="0"/>
                    <a:pt x="93702" y="0"/>
                  </a:cubicBezTo>
                  <a:lnTo>
                    <a:pt x="1468001" y="0"/>
                  </a:lnTo>
                  <a:cubicBezTo>
                    <a:pt x="1519751" y="0"/>
                    <a:pt x="1561703" y="41952"/>
                    <a:pt x="1561703" y="93702"/>
                  </a:cubicBezTo>
                  <a:lnTo>
                    <a:pt x="1561703" y="843319"/>
                  </a:lnTo>
                  <a:cubicBezTo>
                    <a:pt x="1561703" y="895069"/>
                    <a:pt x="1519751" y="937021"/>
                    <a:pt x="1468001" y="937021"/>
                  </a:cubicBezTo>
                  <a:lnTo>
                    <a:pt x="93702" y="937021"/>
                  </a:lnTo>
                  <a:cubicBezTo>
                    <a:pt x="41952" y="937021"/>
                    <a:pt x="0" y="895069"/>
                    <a:pt x="0" y="843319"/>
                  </a:cubicBezTo>
                  <a:lnTo>
                    <a:pt x="0" y="9370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0784" tIns="80784" rIns="80784" bIns="80784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 OTHERS RESPOND</a:t>
              </a:r>
              <a:endParaRPr lang="en-GB" sz="1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9C5E8ED3-D79F-0B07-B9C3-C7E67209B115}"/>
                </a:ext>
              </a:extLst>
            </p:cNvPr>
            <p:cNvSpPr/>
            <p:nvPr/>
          </p:nvSpPr>
          <p:spPr>
            <a:xfrm>
              <a:off x="7714734" y="6586639"/>
              <a:ext cx="331081" cy="387302"/>
            </a:xfrm>
            <a:custGeom>
              <a:avLst/>
              <a:gdLst>
                <a:gd name="csX0" fmla="*/ 0 w 331081"/>
                <a:gd name="csY0" fmla="*/ 77460 h 387302"/>
                <a:gd name="csX1" fmla="*/ 165541 w 331081"/>
                <a:gd name="csY1" fmla="*/ 77460 h 387302"/>
                <a:gd name="csX2" fmla="*/ 165541 w 331081"/>
                <a:gd name="csY2" fmla="*/ 0 h 387302"/>
                <a:gd name="csX3" fmla="*/ 331081 w 331081"/>
                <a:gd name="csY3" fmla="*/ 193651 h 387302"/>
                <a:gd name="csX4" fmla="*/ 165541 w 331081"/>
                <a:gd name="csY4" fmla="*/ 387302 h 387302"/>
                <a:gd name="csX5" fmla="*/ 165541 w 331081"/>
                <a:gd name="csY5" fmla="*/ 309842 h 387302"/>
                <a:gd name="csX6" fmla="*/ 0 w 331081"/>
                <a:gd name="csY6" fmla="*/ 309842 h 387302"/>
                <a:gd name="csX7" fmla="*/ 0 w 331081"/>
                <a:gd name="csY7" fmla="*/ 77460 h 38730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331081" h="387302">
                  <a:moveTo>
                    <a:pt x="0" y="77460"/>
                  </a:moveTo>
                  <a:lnTo>
                    <a:pt x="165541" y="77460"/>
                  </a:lnTo>
                  <a:lnTo>
                    <a:pt x="165541" y="0"/>
                  </a:lnTo>
                  <a:lnTo>
                    <a:pt x="331081" y="193651"/>
                  </a:lnTo>
                  <a:lnTo>
                    <a:pt x="165541" y="387302"/>
                  </a:lnTo>
                  <a:lnTo>
                    <a:pt x="165541" y="309842"/>
                  </a:lnTo>
                  <a:lnTo>
                    <a:pt x="0" y="309842"/>
                  </a:lnTo>
                  <a:lnTo>
                    <a:pt x="0" y="7746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77460" rIns="99324" bIns="7746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1100" kern="1200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DDB082FF-40C4-EE41-AF44-7EF9DC0F2687}"/>
                </a:ext>
              </a:extLst>
            </p:cNvPr>
            <p:cNvSpPr/>
            <p:nvPr/>
          </p:nvSpPr>
          <p:spPr>
            <a:xfrm>
              <a:off x="8183244" y="6311779"/>
              <a:ext cx="1561703" cy="937021"/>
            </a:xfrm>
            <a:custGeom>
              <a:avLst/>
              <a:gdLst>
                <a:gd name="csX0" fmla="*/ 0 w 1561703"/>
                <a:gd name="csY0" fmla="*/ 93702 h 937021"/>
                <a:gd name="csX1" fmla="*/ 93702 w 1561703"/>
                <a:gd name="csY1" fmla="*/ 0 h 937021"/>
                <a:gd name="csX2" fmla="*/ 1468001 w 1561703"/>
                <a:gd name="csY2" fmla="*/ 0 h 937021"/>
                <a:gd name="csX3" fmla="*/ 1561703 w 1561703"/>
                <a:gd name="csY3" fmla="*/ 93702 h 937021"/>
                <a:gd name="csX4" fmla="*/ 1561703 w 1561703"/>
                <a:gd name="csY4" fmla="*/ 843319 h 937021"/>
                <a:gd name="csX5" fmla="*/ 1468001 w 1561703"/>
                <a:gd name="csY5" fmla="*/ 937021 h 937021"/>
                <a:gd name="csX6" fmla="*/ 93702 w 1561703"/>
                <a:gd name="csY6" fmla="*/ 937021 h 937021"/>
                <a:gd name="csX7" fmla="*/ 0 w 1561703"/>
                <a:gd name="csY7" fmla="*/ 843319 h 937021"/>
                <a:gd name="csX8" fmla="*/ 0 w 1561703"/>
                <a:gd name="csY8" fmla="*/ 93702 h 93702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561703" h="937021">
                  <a:moveTo>
                    <a:pt x="0" y="93702"/>
                  </a:moveTo>
                  <a:cubicBezTo>
                    <a:pt x="0" y="41952"/>
                    <a:pt x="41952" y="0"/>
                    <a:pt x="93702" y="0"/>
                  </a:cubicBezTo>
                  <a:lnTo>
                    <a:pt x="1468001" y="0"/>
                  </a:lnTo>
                  <a:cubicBezTo>
                    <a:pt x="1519751" y="0"/>
                    <a:pt x="1561703" y="41952"/>
                    <a:pt x="1561703" y="93702"/>
                  </a:cubicBezTo>
                  <a:lnTo>
                    <a:pt x="1561703" y="843319"/>
                  </a:lnTo>
                  <a:cubicBezTo>
                    <a:pt x="1561703" y="895069"/>
                    <a:pt x="1519751" y="937021"/>
                    <a:pt x="1468001" y="937021"/>
                  </a:cubicBezTo>
                  <a:lnTo>
                    <a:pt x="93702" y="937021"/>
                  </a:lnTo>
                  <a:cubicBezTo>
                    <a:pt x="41952" y="937021"/>
                    <a:pt x="0" y="895069"/>
                    <a:pt x="0" y="843319"/>
                  </a:cubicBezTo>
                  <a:lnTo>
                    <a:pt x="0" y="9370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0784" tIns="80784" rIns="80784" bIns="80784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WORK IS AFFECTED</a:t>
              </a:r>
              <a:endParaRPr lang="en-GB" sz="1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2D1BC3BB-FD60-880C-4679-29A2FBB0D094}"/>
              </a:ext>
            </a:extLst>
          </p:cNvPr>
          <p:cNvSpPr txBox="1"/>
          <p:nvPr/>
        </p:nvSpPr>
        <p:spPr>
          <a:xfrm>
            <a:off x="3980407" y="4170521"/>
            <a:ext cx="81733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Most UK workplaces will expect you to: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ask questions;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contribute ideas;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disagree appropriately;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admit mistakes;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communicate workload problems;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give and receive feedback;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raise concerns.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35589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-form: Shape 6">
            <a:extLst>
              <a:ext uri="{FF2B5EF4-FFF2-40B4-BE49-F238E27FC236}">
                <a16:creationId xmlns:a16="http://schemas.microsoft.com/office/drawing/2014/main" id="{56A64CFF-0ACC-EB53-8A3C-A4A882DB42C4}"/>
              </a:ext>
            </a:extLst>
          </p:cNvPr>
          <p:cNvSpPr/>
          <p:nvPr/>
        </p:nvSpPr>
        <p:spPr>
          <a:xfrm>
            <a:off x="2740488" y="2568962"/>
            <a:ext cx="7100741" cy="152297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600" b="0" kern="1200" dirty="0">
                <a:latin typeface="Arial" panose="020B0604020202020204" pitchFamily="34" charset="0"/>
                <a:cs typeface="Arial" panose="020B0604020202020204" pitchFamily="34" charset="0"/>
              </a:rPr>
              <a:t>1.  What do I want to achieve?</a:t>
            </a:r>
          </a:p>
        </p:txBody>
      </p:sp>
    </p:spTree>
    <p:extLst>
      <p:ext uri="{BB962C8B-B14F-4D97-AF65-F5344CB8AC3E}">
        <p14:creationId xmlns:p14="http://schemas.microsoft.com/office/powerpoint/2010/main" val="4084065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-form: Shape 6">
            <a:extLst>
              <a:ext uri="{FF2B5EF4-FFF2-40B4-BE49-F238E27FC236}">
                <a16:creationId xmlns:a16="http://schemas.microsoft.com/office/drawing/2014/main" id="{04DE5E5B-D2FC-A2CF-447A-91459F292A69}"/>
              </a:ext>
            </a:extLst>
          </p:cNvPr>
          <p:cNvSpPr/>
          <p:nvPr/>
        </p:nvSpPr>
        <p:spPr>
          <a:xfrm>
            <a:off x="3218309" y="365125"/>
            <a:ext cx="8518061" cy="1188720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1.  What do I want to achieve?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4B1E2D9-00B8-572B-3FF2-621FD05F6B01}"/>
              </a:ext>
            </a:extLst>
          </p:cNvPr>
          <p:cNvSpPr txBox="1">
            <a:spLocks/>
          </p:cNvSpPr>
          <p:nvPr/>
        </p:nvSpPr>
        <p:spPr>
          <a:xfrm>
            <a:off x="654346" y="2087751"/>
            <a:ext cx="7956222" cy="544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There are five broad aims: </a:t>
            </a:r>
          </a:p>
          <a:p>
            <a:endParaRPr lang="en-GB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4176CDE-59AB-462C-2E56-267CA07A3A92}"/>
              </a:ext>
            </a:extLst>
          </p:cNvPr>
          <p:cNvSpPr/>
          <p:nvPr/>
        </p:nvSpPr>
        <p:spPr>
          <a:xfrm>
            <a:off x="1358265" y="1553845"/>
            <a:ext cx="9475470" cy="54419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is important to consider your purpose or aim before communicating.  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E24E9C8E-6E3A-BF91-8218-F4ED13E53A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2023198"/>
              </p:ext>
            </p:extLst>
          </p:nvPr>
        </p:nvGraphicFramePr>
        <p:xfrm>
          <a:off x="654346" y="2635625"/>
          <a:ext cx="11232853" cy="4222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80677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0236D109-0CF2-2AC8-88AA-9DF959464D9A}"/>
              </a:ext>
            </a:extLst>
          </p:cNvPr>
          <p:cNvSpPr/>
          <p:nvPr/>
        </p:nvSpPr>
        <p:spPr>
          <a:xfrm>
            <a:off x="3218309" y="365125"/>
            <a:ext cx="8518061" cy="1188720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1.  What do I want to achieve?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969957-0C38-4F9C-4905-762FA0C38592}"/>
              </a:ext>
            </a:extLst>
          </p:cNvPr>
          <p:cNvSpPr txBox="1"/>
          <p:nvPr/>
        </p:nvSpPr>
        <p:spPr>
          <a:xfrm>
            <a:off x="747879" y="2182457"/>
            <a:ext cx="9941861" cy="3779758"/>
          </a:xfrm>
          <a:prstGeom prst="round2DiagRect">
            <a:avLst/>
          </a:prstGeom>
          <a:noFill/>
          <a:ln w="5715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Scenario at work.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 colleague repeatedly interrupts you in meetings.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What do you want?</a:t>
            </a:r>
          </a:p>
          <a:p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Probably not: - I want them to know they're rude.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More useful: -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 want to be able to contribute without being interrupted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E07FC-7B2D-D0D7-CDE4-BBDAEBB0E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5513" y="3429000"/>
            <a:ext cx="3162741" cy="51442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D5E90C5-C0BA-FF2E-2448-EB16CDCCFF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517" y="1628695"/>
            <a:ext cx="4007839" cy="263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28C75-0484-28E9-1623-86D2105F55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2026" y="2220685"/>
            <a:ext cx="6214344" cy="2239021"/>
          </a:xfrm>
          <a:prstGeom prst="round2Diag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Scenario Practice 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Your manager gives you more work than you can complete.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Aim = </a:t>
            </a:r>
            <a:br>
              <a:rPr lang="en-GB" dirty="0"/>
            </a:b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4DD1C7-4309-8891-F2A8-04AC5718A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793" y="1219198"/>
            <a:ext cx="4541599" cy="3049503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907114FE-6355-46E7-E7C2-4D412F2307FA}"/>
              </a:ext>
            </a:extLst>
          </p:cNvPr>
          <p:cNvSpPr>
            <a:spLocks noGrp="1"/>
          </p:cNvSpPr>
          <p:nvPr>
            <p:ph type="title"/>
          </p:nvPr>
        </p:nvSpPr>
        <p:spPr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1.  What do I want to achieve?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D46220-E24F-60A5-D73A-34572324E53C}"/>
              </a:ext>
            </a:extLst>
          </p:cNvPr>
          <p:cNvSpPr txBox="1"/>
          <p:nvPr/>
        </p:nvSpPr>
        <p:spPr>
          <a:xfrm>
            <a:off x="2170215" y="4823963"/>
            <a:ext cx="883821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"I want my manager to realise they're unreasonable."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Potential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aim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 want us to agree realistic priorities.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99E6B2A-CE9B-B422-0397-450F92AD6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1852" y="3552260"/>
            <a:ext cx="3010320" cy="447737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D09A2DE-FE91-9B9A-CCDA-6518823E792B}"/>
              </a:ext>
            </a:extLst>
          </p:cNvPr>
          <p:cNvSpPr/>
          <p:nvPr/>
        </p:nvSpPr>
        <p:spPr>
          <a:xfrm>
            <a:off x="6681852" y="3552259"/>
            <a:ext cx="3128120" cy="44773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C4C2ADE-3234-9FC4-AABB-F082527C2F8B}"/>
              </a:ext>
            </a:extLst>
          </p:cNvPr>
          <p:cNvSpPr/>
          <p:nvPr/>
        </p:nvSpPr>
        <p:spPr>
          <a:xfrm>
            <a:off x="1900052" y="4823963"/>
            <a:ext cx="8728364" cy="1078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16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9551B-A05E-732D-BC05-9E26FE55A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1907E3-6DD2-1D26-2520-1BA28DA4D5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4396" y="3289466"/>
            <a:ext cx="9702140" cy="1547620"/>
          </a:xfrm>
          <a:prstGeom prst="round2Diag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Scenario A</a:t>
            </a:r>
          </a:p>
          <a:p>
            <a:pPr marL="0" indent="0">
              <a:buNone/>
            </a:pPr>
            <a:r>
              <a:rPr lang="en-GB" dirty="0"/>
              <a:t>A colleague's work repeatedly arrives late.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398FC3-7520-2532-87CA-9AB2346E326A}"/>
              </a:ext>
            </a:extLst>
          </p:cNvPr>
          <p:cNvSpPr txBox="1"/>
          <p:nvPr/>
        </p:nvSpPr>
        <p:spPr>
          <a:xfrm>
            <a:off x="462129" y="2080107"/>
            <a:ext cx="11274241" cy="919401"/>
          </a:xfrm>
          <a:prstGeom prst="round2Diag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 in pairs or small groups to decide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what is the aim of your communication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response to each of the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following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scenarios. 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215B523E-038F-F261-A136-FE56760F3AE1}"/>
              </a:ext>
            </a:extLst>
          </p:cNvPr>
          <p:cNvSpPr txBox="1">
            <a:spLocks/>
          </p:cNvSpPr>
          <p:nvPr/>
        </p:nvSpPr>
        <p:spPr>
          <a:xfrm>
            <a:off x="3932548" y="365125"/>
            <a:ext cx="7956222" cy="1325563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44600">
              <a:spcAft>
                <a:spcPct val="35000"/>
              </a:spcAft>
            </a:pPr>
            <a:r>
              <a:rPr lang="en-GB" sz="3200">
                <a:latin typeface="Arial" panose="020B0604020202020204" pitchFamily="34" charset="0"/>
                <a:cs typeface="Arial" panose="020B0604020202020204" pitchFamily="34" charset="0"/>
              </a:rPr>
              <a:t>1.  What do I want to achieve?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28418C3-B10C-6298-94FF-37D6AFFDB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925" y="3388927"/>
            <a:ext cx="2504839" cy="144815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40CCC0E-C50F-909F-37FF-67F07BA083A8}"/>
              </a:ext>
            </a:extLst>
          </p:cNvPr>
          <p:cNvSpPr txBox="1"/>
          <p:nvPr/>
        </p:nvSpPr>
        <p:spPr>
          <a:xfrm>
            <a:off x="4025735" y="5137373"/>
            <a:ext cx="7863035" cy="1055608"/>
          </a:xfrm>
          <a:prstGeom prst="round2Diag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800" b="1" dirty="0"/>
              <a:t>Scenario B</a:t>
            </a:r>
          </a:p>
          <a:p>
            <a:r>
              <a:rPr lang="en-GB" sz="2800" dirty="0"/>
              <a:t>A colleague makes a joke you think is inappropriate.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2DF571A-A0EA-D7C0-F3B3-350C1B4FBC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0893" y="5001974"/>
            <a:ext cx="2501655" cy="165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72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ADD38-ECBC-F036-15E9-E1C5A377D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59552DD-4B0C-05F9-C97E-682504120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7950" y="1825625"/>
            <a:ext cx="8451682" cy="1603375"/>
          </a:xfrm>
          <a:prstGeom prst="round2Diag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Scenario C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don't understand what your manager has asked you to do.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2FD1E2-C773-8934-9E95-71B61B121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6539" y="1740201"/>
            <a:ext cx="2708343" cy="1774222"/>
          </a:xfrm>
          <a:prstGeom prst="rect">
            <a:avLst/>
          </a:prstGeom>
        </p:spPr>
      </p:pic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D99F6A88-57B7-3083-A10A-AEC678FB0100}"/>
              </a:ext>
            </a:extLst>
          </p:cNvPr>
          <p:cNvSpPr txBox="1">
            <a:spLocks/>
          </p:cNvSpPr>
          <p:nvPr/>
        </p:nvSpPr>
        <p:spPr>
          <a:xfrm>
            <a:off x="3445557" y="4310128"/>
            <a:ext cx="8451682" cy="1603375"/>
          </a:xfrm>
          <a:prstGeom prst="round2DiagRect">
            <a:avLst/>
          </a:prstGeom>
          <a:ln w="57150" cap="flat" cmpd="sng" algn="ctr">
            <a:solidFill>
              <a:schemeClr val="accent5">
                <a:lumMod val="50000"/>
              </a:schemeClr>
            </a:solidFill>
            <a:prstDash val="solid"/>
            <a:miter lim="800000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Scenario D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notice a colleague completing a task in a way that you think may be unsafe.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5F64AE-A22A-FBCA-9EA7-61C909BD81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331" y="4452937"/>
            <a:ext cx="2763374" cy="1603375"/>
          </a:xfrm>
          <a:prstGeom prst="rect">
            <a:avLst/>
          </a:prstGeom>
        </p:spPr>
      </p:pic>
      <p:sp>
        <p:nvSpPr>
          <p:cNvPr id="10" name="Title 6">
            <a:extLst>
              <a:ext uri="{FF2B5EF4-FFF2-40B4-BE49-F238E27FC236}">
                <a16:creationId xmlns:a16="http://schemas.microsoft.com/office/drawing/2014/main" id="{93EC06D9-15BA-A6A5-C456-C87DCDD4E3A7}"/>
              </a:ext>
            </a:extLst>
          </p:cNvPr>
          <p:cNvSpPr txBox="1">
            <a:spLocks/>
          </p:cNvSpPr>
          <p:nvPr/>
        </p:nvSpPr>
        <p:spPr>
          <a:xfrm>
            <a:off x="3932548" y="365125"/>
            <a:ext cx="7956222" cy="1325563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44600">
              <a:spcAft>
                <a:spcPct val="35000"/>
              </a:spcAft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1.  What do I want to achieve?</a:t>
            </a:r>
          </a:p>
        </p:txBody>
      </p:sp>
    </p:spTree>
    <p:extLst>
      <p:ext uri="{BB962C8B-B14F-4D97-AF65-F5344CB8AC3E}">
        <p14:creationId xmlns:p14="http://schemas.microsoft.com/office/powerpoint/2010/main" val="1698299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67B30-BA30-941F-68E4-C129DB513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6122" y="990973"/>
            <a:ext cx="3050958" cy="1325563"/>
          </a:xfrm>
        </p:spPr>
        <p:txBody>
          <a:bodyPr>
            <a:normAutofit/>
          </a:bodyPr>
          <a:lstStyle/>
          <a:p>
            <a:r>
              <a:rPr lang="en-GB" sz="4800" b="1" dirty="0"/>
              <a:t>Reflect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5F2A5-520B-02D8-E9C7-6CABDAE3BF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5901" y="3429000"/>
            <a:ext cx="9931400" cy="1200150"/>
          </a:xfrm>
          <a:prstGeom prst="round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Did we all agree on the aim of our communication?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Have any of you encountered challenging scenarios in the past? </a:t>
            </a:r>
          </a:p>
        </p:txBody>
      </p:sp>
    </p:spTree>
    <p:extLst>
      <p:ext uri="{BB962C8B-B14F-4D97-AF65-F5344CB8AC3E}">
        <p14:creationId xmlns:p14="http://schemas.microsoft.com/office/powerpoint/2010/main" val="1576140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EBFAF-3DF2-19AB-344C-D04B5F37C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-form: Shape 2">
            <a:extLst>
              <a:ext uri="{FF2B5EF4-FFF2-40B4-BE49-F238E27FC236}">
                <a16:creationId xmlns:a16="http://schemas.microsoft.com/office/drawing/2014/main" id="{96D5DA33-A4FD-8123-07B5-E48A550E1555}"/>
              </a:ext>
            </a:extLst>
          </p:cNvPr>
          <p:cNvSpPr/>
          <p:nvPr/>
        </p:nvSpPr>
        <p:spPr>
          <a:xfrm>
            <a:off x="2628900" y="2622679"/>
            <a:ext cx="6934199" cy="1612642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4400" b="0" kern="1200" dirty="0">
                <a:latin typeface="Arial" panose="020B0604020202020204" pitchFamily="34" charset="0"/>
                <a:cs typeface="Arial" panose="020B0604020202020204" pitchFamily="34" charset="0"/>
              </a:rPr>
              <a:t>2. What should I do?</a:t>
            </a:r>
          </a:p>
        </p:txBody>
      </p:sp>
    </p:spTree>
    <p:extLst>
      <p:ext uri="{BB962C8B-B14F-4D97-AF65-F5344CB8AC3E}">
        <p14:creationId xmlns:p14="http://schemas.microsoft.com/office/powerpoint/2010/main" val="1457811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E4953-CE8E-E8E4-4F50-9D1D8843DA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-form: Shape 2">
            <a:extLst>
              <a:ext uri="{FF2B5EF4-FFF2-40B4-BE49-F238E27FC236}">
                <a16:creationId xmlns:a16="http://schemas.microsoft.com/office/drawing/2014/main" id="{474F952E-20B5-5249-54CD-B3A3A3B3C897}"/>
              </a:ext>
            </a:extLst>
          </p:cNvPr>
          <p:cNvSpPr/>
          <p:nvPr/>
        </p:nvSpPr>
        <p:spPr>
          <a:xfrm>
            <a:off x="3304196" y="283328"/>
            <a:ext cx="6476999" cy="1288921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4400" b="0" kern="1200" dirty="0">
                <a:latin typeface="Arial" panose="020B0604020202020204" pitchFamily="34" charset="0"/>
                <a:cs typeface="Arial" panose="020B0604020202020204" pitchFamily="34" charset="0"/>
              </a:rPr>
              <a:t>2. What should I do?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644DDE-91AA-8050-27FD-76879255612C}"/>
              </a:ext>
            </a:extLst>
          </p:cNvPr>
          <p:cNvSpPr txBox="1"/>
          <p:nvPr/>
        </p:nvSpPr>
        <p:spPr>
          <a:xfrm>
            <a:off x="1066799" y="1873250"/>
            <a:ext cx="1038859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What Professional Response Does the Situation Need?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There are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five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main professional choices: 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8B85BEC0-42B2-AA6C-A5CC-E82E4DAD16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7624899"/>
              </p:ext>
            </p:extLst>
          </p:nvPr>
        </p:nvGraphicFramePr>
        <p:xfrm>
          <a:off x="1066799" y="2804993"/>
          <a:ext cx="6146801" cy="4053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49E01ED7-D673-6965-3D22-1A2AD2297225}"/>
              </a:ext>
            </a:extLst>
          </p:cNvPr>
          <p:cNvGrpSpPr/>
          <p:nvPr/>
        </p:nvGrpSpPr>
        <p:grpSpPr>
          <a:xfrm>
            <a:off x="7370391" y="3880815"/>
            <a:ext cx="4821609" cy="1199186"/>
            <a:chOff x="0" y="2284973"/>
            <a:chExt cx="5905500" cy="51030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1C1D6D7-375D-1501-D015-026506C2AC9E}"/>
                </a:ext>
              </a:extLst>
            </p:cNvPr>
            <p:cNvSpPr/>
            <p:nvPr/>
          </p:nvSpPr>
          <p:spPr>
            <a:xfrm>
              <a:off x="0" y="2284973"/>
              <a:ext cx="5905500" cy="510300"/>
            </a:xfrm>
            <a:prstGeom prst="rect">
              <a:avLst/>
            </a:prstGeom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5408986-8E3B-7694-9A74-5DF6F126905F}"/>
                </a:ext>
              </a:extLst>
            </p:cNvPr>
            <p:cNvSpPr txBox="1"/>
            <p:nvPr/>
          </p:nvSpPr>
          <p:spPr>
            <a:xfrm>
              <a:off x="0" y="2284973"/>
              <a:ext cx="5905500" cy="5103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8332" tIns="187452" rIns="458332" bIns="64008" numCol="1" spcCol="1270" anchor="t" anchorCtr="0">
              <a:noAutofit/>
            </a:bodyPr>
            <a:lstStyle/>
            <a:p>
              <a:pPr marL="0" lvl="1" algn="l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Take an issue to somebody with appropriate responsibility or authority.</a:t>
              </a:r>
              <a:endParaRPr lang="en-GB" sz="16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457200" lvl="2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16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"I think this now needs to be raised with..."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5EF8825-A50C-A174-1290-85D28F1C87F5}"/>
              </a:ext>
            </a:extLst>
          </p:cNvPr>
          <p:cNvGrpSpPr/>
          <p:nvPr/>
        </p:nvGrpSpPr>
        <p:grpSpPr>
          <a:xfrm>
            <a:off x="7359381" y="3538315"/>
            <a:ext cx="3509516" cy="432646"/>
            <a:chOff x="295275" y="2152133"/>
            <a:chExt cx="4133850" cy="265680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7F955E4A-6B3A-5740-AAB8-8BA0243B4F68}"/>
                </a:ext>
              </a:extLst>
            </p:cNvPr>
            <p:cNvSpPr/>
            <p:nvPr/>
          </p:nvSpPr>
          <p:spPr>
            <a:xfrm>
              <a:off x="295275" y="2152133"/>
              <a:ext cx="4133850" cy="265680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3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: Rounded Corners 6">
              <a:extLst>
                <a:ext uri="{FF2B5EF4-FFF2-40B4-BE49-F238E27FC236}">
                  <a16:creationId xmlns:a16="http://schemas.microsoft.com/office/drawing/2014/main" id="{D1987531-8455-C949-6114-9D4E1E0B7FED}"/>
                </a:ext>
              </a:extLst>
            </p:cNvPr>
            <p:cNvSpPr txBox="1"/>
            <p:nvPr/>
          </p:nvSpPr>
          <p:spPr>
            <a:xfrm>
              <a:off x="308244" y="2165102"/>
              <a:ext cx="4107912" cy="2397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50" tIns="0" rIns="156250" bIns="0" numCol="1" spcCol="1270" anchor="ctr" anchorCtr="0">
              <a:noAutofit/>
            </a:bodyPr>
            <a:lstStyle/>
            <a:p>
              <a:pPr marL="0" lvl="0" indent="0" algn="l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ESCALATE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1D86285-DEEB-D766-6024-46BF0201BE54}"/>
              </a:ext>
            </a:extLst>
          </p:cNvPr>
          <p:cNvGrpSpPr/>
          <p:nvPr/>
        </p:nvGrpSpPr>
        <p:grpSpPr>
          <a:xfrm>
            <a:off x="7559406" y="5452663"/>
            <a:ext cx="4632594" cy="1405337"/>
            <a:chOff x="0" y="2976713"/>
            <a:chExt cx="5905500" cy="51030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A4F09C9-D93B-47E8-32B0-E2D902E0F8E9}"/>
                </a:ext>
              </a:extLst>
            </p:cNvPr>
            <p:cNvSpPr/>
            <p:nvPr/>
          </p:nvSpPr>
          <p:spPr>
            <a:xfrm>
              <a:off x="0" y="2976713"/>
              <a:ext cx="5905500" cy="510300"/>
            </a:xfrm>
            <a:prstGeom prst="rect">
              <a:avLst/>
            </a:prstGeom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722543C-F8A7-A5CB-5EB3-EE16F6733834}"/>
                </a:ext>
              </a:extLst>
            </p:cNvPr>
            <p:cNvSpPr txBox="1"/>
            <p:nvPr/>
          </p:nvSpPr>
          <p:spPr>
            <a:xfrm>
              <a:off x="0" y="2976713"/>
              <a:ext cx="5905500" cy="5103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8332" tIns="187452" rIns="458332" bIns="64008" numCol="1" spcCol="1270" anchor="t" anchorCtr="0">
              <a:noAutofit/>
            </a:bodyPr>
            <a:lstStyle/>
            <a:p>
              <a:pPr marL="0" lvl="1" algn="l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16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Ask an appropriate person for guidance before deciding.</a:t>
              </a:r>
              <a:endParaRPr lang="en-GB" sz="16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lvl="1" algn="l" defTabSz="4000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16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	"Could I get your advice about how I should handle this</a:t>
              </a:r>
              <a:r>
                <a:rPr lang="en-GB" sz="9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?"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1128216-143A-89B6-9E67-7AEF9E51B12D}"/>
              </a:ext>
            </a:extLst>
          </p:cNvPr>
          <p:cNvGrpSpPr/>
          <p:nvPr/>
        </p:nvGrpSpPr>
        <p:grpSpPr>
          <a:xfrm>
            <a:off x="7359381" y="4999126"/>
            <a:ext cx="3509516" cy="432646"/>
            <a:chOff x="295275" y="2843873"/>
            <a:chExt cx="4133850" cy="265680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162ED647-F30D-44B1-FA65-03678F0DDE47}"/>
                </a:ext>
              </a:extLst>
            </p:cNvPr>
            <p:cNvSpPr/>
            <p:nvPr/>
          </p:nvSpPr>
          <p:spPr>
            <a:xfrm>
              <a:off x="295275" y="2843873"/>
              <a:ext cx="4133850" cy="265680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3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: Rounded Corners 10">
              <a:extLst>
                <a:ext uri="{FF2B5EF4-FFF2-40B4-BE49-F238E27FC236}">
                  <a16:creationId xmlns:a16="http://schemas.microsoft.com/office/drawing/2014/main" id="{AC1F2F0E-5609-B35B-EBDA-AE09670B1CEE}"/>
                </a:ext>
              </a:extLst>
            </p:cNvPr>
            <p:cNvSpPr txBox="1"/>
            <p:nvPr/>
          </p:nvSpPr>
          <p:spPr>
            <a:xfrm>
              <a:off x="308244" y="2856842"/>
              <a:ext cx="4107912" cy="23974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6250" tIns="0" rIns="156250" bIns="0" numCol="1" spcCol="1270" anchor="ctr" anchorCtr="0">
              <a:noAutofit/>
            </a:bodyPr>
            <a:lstStyle/>
            <a:p>
              <a:pPr marL="0" lvl="0" indent="0" algn="l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SEEK ADVICE</a:t>
              </a:r>
            </a:p>
          </p:txBody>
        </p:sp>
      </p:grp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39DFA18-A100-E8F0-2E39-F0C4BDC02EAF}"/>
              </a:ext>
            </a:extLst>
          </p:cNvPr>
          <p:cNvSpPr/>
          <p:nvPr/>
        </p:nvSpPr>
        <p:spPr>
          <a:xfrm>
            <a:off x="1346199" y="3333621"/>
            <a:ext cx="5588000" cy="5534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2E8507DA-5DDA-981F-6008-08AB4839712D}"/>
              </a:ext>
            </a:extLst>
          </p:cNvPr>
          <p:cNvSpPr/>
          <p:nvPr/>
        </p:nvSpPr>
        <p:spPr>
          <a:xfrm>
            <a:off x="1422400" y="4539285"/>
            <a:ext cx="5588000" cy="87136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E84E03-D99C-4497-2DEC-3A18C80A4060}"/>
              </a:ext>
            </a:extLst>
          </p:cNvPr>
          <p:cNvSpPr/>
          <p:nvPr/>
        </p:nvSpPr>
        <p:spPr>
          <a:xfrm>
            <a:off x="1422400" y="5986633"/>
            <a:ext cx="5588000" cy="87136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A7D1C37-2FEB-A122-5990-7C07F0A73435}"/>
              </a:ext>
            </a:extLst>
          </p:cNvPr>
          <p:cNvSpPr/>
          <p:nvPr/>
        </p:nvSpPr>
        <p:spPr>
          <a:xfrm>
            <a:off x="7370391" y="4044724"/>
            <a:ext cx="4694609" cy="87136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10C3C90-C3AA-66F1-6219-3F6B9F423BBD}"/>
              </a:ext>
            </a:extLst>
          </p:cNvPr>
          <p:cNvSpPr/>
          <p:nvPr/>
        </p:nvSpPr>
        <p:spPr>
          <a:xfrm>
            <a:off x="7433890" y="5482092"/>
            <a:ext cx="4694609" cy="119810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49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74C65-5559-D159-5F57-CB4623F96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-form: Shape 2">
            <a:extLst>
              <a:ext uri="{FF2B5EF4-FFF2-40B4-BE49-F238E27FC236}">
                <a16:creationId xmlns:a16="http://schemas.microsoft.com/office/drawing/2014/main" id="{F5AC15FB-6228-37D0-10FF-3F540CE0F885}"/>
              </a:ext>
            </a:extLst>
          </p:cNvPr>
          <p:cNvSpPr/>
          <p:nvPr/>
        </p:nvSpPr>
        <p:spPr>
          <a:xfrm>
            <a:off x="3213101" y="330359"/>
            <a:ext cx="6476999" cy="1288921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4400" b="0" kern="1200" dirty="0">
                <a:latin typeface="Arial" panose="020B0604020202020204" pitchFamily="34" charset="0"/>
                <a:cs typeface="Arial" panose="020B0604020202020204" pitchFamily="34" charset="0"/>
              </a:rPr>
              <a:t>2. What should I do?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89116605-A5F3-2133-04AA-4733AA1910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2986350"/>
              </p:ext>
            </p:extLst>
          </p:nvPr>
        </p:nvGraphicFramePr>
        <p:xfrm>
          <a:off x="1219200" y="2781360"/>
          <a:ext cx="7785100" cy="34734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01104">
                  <a:extLst>
                    <a:ext uri="{9D8B030D-6E8A-4147-A177-3AD203B41FA5}">
                      <a16:colId xmlns:a16="http://schemas.microsoft.com/office/drawing/2014/main" val="851022575"/>
                    </a:ext>
                  </a:extLst>
                </a:gridCol>
                <a:gridCol w="1224159">
                  <a:extLst>
                    <a:ext uri="{9D8B030D-6E8A-4147-A177-3AD203B41FA5}">
                      <a16:colId xmlns:a16="http://schemas.microsoft.com/office/drawing/2014/main" val="564439426"/>
                    </a:ext>
                  </a:extLst>
                </a:gridCol>
                <a:gridCol w="3259837">
                  <a:extLst>
                    <a:ext uri="{9D8B030D-6E8A-4147-A177-3AD203B41FA5}">
                      <a16:colId xmlns:a16="http://schemas.microsoft.com/office/drawing/2014/main" val="1206119843"/>
                    </a:ext>
                  </a:extLst>
                </a:gridCol>
              </a:tblGrid>
              <a:tr h="5746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aim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GB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Possible professional response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8684651"/>
                  </a:ext>
                </a:extLst>
              </a:tr>
              <a:tr h="438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Clarify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Seek advice / ask directly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8498493"/>
                  </a:ext>
                </a:extLst>
              </a:tr>
              <a:tr h="438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Agree priorities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Negotiate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4693924"/>
                  </a:ext>
                </a:extLst>
              </a:tr>
              <a:tr h="438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Question a decision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Challenge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0758370"/>
                  </a:ext>
                </a:extLst>
              </a:tr>
              <a:tr h="438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Find middle ground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Compromise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272388"/>
                  </a:ext>
                </a:extLst>
              </a:tr>
              <a:tr h="5746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Protect someone from serious risk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Challenge / escalate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9314451"/>
                  </a:ext>
                </a:extLst>
              </a:tr>
              <a:tr h="438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Unsure of responsibility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Seek advice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46616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5ADB61B-69CC-B345-B3D1-CE116B09774D}"/>
              </a:ext>
            </a:extLst>
          </p:cNvPr>
          <p:cNvSpPr txBox="1"/>
          <p:nvPr/>
        </p:nvSpPr>
        <p:spPr>
          <a:xfrm>
            <a:off x="1219200" y="2032000"/>
            <a:ext cx="9461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is important to match your communication aim with your professional response.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AF6F61-F590-5C55-339A-74EC07966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5432" y="2581509"/>
            <a:ext cx="1965789" cy="12904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2C0C6C1-557A-2AA5-6AD1-8033C53D59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6053" y="3994210"/>
            <a:ext cx="2024548" cy="117469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BD0D70B-EE72-5284-0CAB-428924BE9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5432" y="5336817"/>
            <a:ext cx="1969870" cy="1290452"/>
          </a:xfrm>
          <a:prstGeom prst="rect">
            <a:avLst/>
          </a:prstGeom>
        </p:spPr>
      </p:pic>
      <p:sp>
        <p:nvSpPr>
          <p:cNvPr id="17" name="Arrow: Left-Right 16">
            <a:extLst>
              <a:ext uri="{FF2B5EF4-FFF2-40B4-BE49-F238E27FC236}">
                <a16:creationId xmlns:a16="http://schemas.microsoft.com/office/drawing/2014/main" id="{23B8DD03-7559-F76F-EB79-00CD0832D880}"/>
              </a:ext>
            </a:extLst>
          </p:cNvPr>
          <p:cNvSpPr/>
          <p:nvPr/>
        </p:nvSpPr>
        <p:spPr>
          <a:xfrm>
            <a:off x="4747253" y="3491926"/>
            <a:ext cx="728993" cy="272115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Arrow: Left-Right 18">
            <a:extLst>
              <a:ext uri="{FF2B5EF4-FFF2-40B4-BE49-F238E27FC236}">
                <a16:creationId xmlns:a16="http://schemas.microsoft.com/office/drawing/2014/main" id="{291E1B52-FDB8-D45F-9609-AE2A79436A7E}"/>
              </a:ext>
            </a:extLst>
          </p:cNvPr>
          <p:cNvSpPr/>
          <p:nvPr/>
        </p:nvSpPr>
        <p:spPr>
          <a:xfrm>
            <a:off x="4747253" y="4382027"/>
            <a:ext cx="728993" cy="272115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Arrow: Left-Right 20">
            <a:extLst>
              <a:ext uri="{FF2B5EF4-FFF2-40B4-BE49-F238E27FC236}">
                <a16:creationId xmlns:a16="http://schemas.microsoft.com/office/drawing/2014/main" id="{A0CDA020-30CE-E8B8-FFB1-C16A6B8EC0FD}"/>
              </a:ext>
            </a:extLst>
          </p:cNvPr>
          <p:cNvSpPr/>
          <p:nvPr/>
        </p:nvSpPr>
        <p:spPr>
          <a:xfrm>
            <a:off x="4759984" y="5336817"/>
            <a:ext cx="728993" cy="272115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Left-Right 22">
            <a:extLst>
              <a:ext uri="{FF2B5EF4-FFF2-40B4-BE49-F238E27FC236}">
                <a16:creationId xmlns:a16="http://schemas.microsoft.com/office/drawing/2014/main" id="{83418BC0-518A-30FA-6054-0B92562E1C71}"/>
              </a:ext>
            </a:extLst>
          </p:cNvPr>
          <p:cNvSpPr/>
          <p:nvPr/>
        </p:nvSpPr>
        <p:spPr>
          <a:xfrm>
            <a:off x="4747253" y="3929888"/>
            <a:ext cx="728993" cy="272115"/>
          </a:xfrm>
          <a:prstGeom prst="leftRightArrow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Left-Right 24">
            <a:extLst>
              <a:ext uri="{FF2B5EF4-FFF2-40B4-BE49-F238E27FC236}">
                <a16:creationId xmlns:a16="http://schemas.microsoft.com/office/drawing/2014/main" id="{FEF9C310-3AFC-2BB3-C1E5-74DAFC30823D}"/>
              </a:ext>
            </a:extLst>
          </p:cNvPr>
          <p:cNvSpPr/>
          <p:nvPr/>
        </p:nvSpPr>
        <p:spPr>
          <a:xfrm>
            <a:off x="4780292" y="4830674"/>
            <a:ext cx="728993" cy="272115"/>
          </a:xfrm>
          <a:prstGeom prst="leftRightArrow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row: Left-Right 26">
            <a:extLst>
              <a:ext uri="{FF2B5EF4-FFF2-40B4-BE49-F238E27FC236}">
                <a16:creationId xmlns:a16="http://schemas.microsoft.com/office/drawing/2014/main" id="{B1D6A618-C538-9397-1DB1-E8663CD8CD47}"/>
              </a:ext>
            </a:extLst>
          </p:cNvPr>
          <p:cNvSpPr/>
          <p:nvPr/>
        </p:nvSpPr>
        <p:spPr>
          <a:xfrm>
            <a:off x="4759984" y="5922568"/>
            <a:ext cx="728993" cy="272115"/>
          </a:xfrm>
          <a:prstGeom prst="leftRightArrow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026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0BD55-8D4B-C0CB-2961-693DD9E3A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AB80F165-C00C-865C-62A6-C30BB9C800E0}"/>
              </a:ext>
            </a:extLst>
          </p:cNvPr>
          <p:cNvSpPr/>
          <p:nvPr/>
        </p:nvSpPr>
        <p:spPr>
          <a:xfrm>
            <a:off x="3136900" y="2549873"/>
            <a:ext cx="5918199" cy="1758254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4400" b="0" kern="1200" dirty="0">
                <a:latin typeface="Arial" panose="020B0604020202020204" pitchFamily="34" charset="0"/>
                <a:cs typeface="Arial" panose="020B0604020202020204" pitchFamily="34" charset="0"/>
              </a:rPr>
              <a:t>3. How do I speak?</a:t>
            </a:r>
          </a:p>
        </p:txBody>
      </p:sp>
    </p:spTree>
    <p:extLst>
      <p:ext uri="{BB962C8B-B14F-4D97-AF65-F5344CB8AC3E}">
        <p14:creationId xmlns:p14="http://schemas.microsoft.com/office/powerpoint/2010/main" val="889429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F9FC475B-88E2-BCAD-2A6A-A68167AE2799}"/>
              </a:ext>
            </a:extLst>
          </p:cNvPr>
          <p:cNvSpPr/>
          <p:nvPr/>
        </p:nvSpPr>
        <p:spPr>
          <a:xfrm>
            <a:off x="3810000" y="522992"/>
            <a:ext cx="4572000" cy="100982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3. How do I speak?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1A91E2-B11E-65F8-E899-0DE24408993C}"/>
              </a:ext>
            </a:extLst>
          </p:cNvPr>
          <p:cNvSpPr txBox="1"/>
          <p:nvPr/>
        </p:nvSpPr>
        <p:spPr>
          <a:xfrm>
            <a:off x="723900" y="1843246"/>
            <a:ext cx="2933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When communicating professionally we show how we balance our own needs with those of others.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There are three ways that people can communicate: Passively, Assertively or Aggressively.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 want to develop </a:t>
            </a:r>
            <a:r>
              <a:rPr lang="en-GB" sz="2000" u="sng" dirty="0">
                <a:latin typeface="Arial" panose="020B0604020202020204" pitchFamily="34" charset="0"/>
                <a:cs typeface="Arial" panose="020B0604020202020204" pitchFamily="34" charset="0"/>
              </a:rPr>
              <a:t>Assertive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communication. 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3535551-9F48-33AF-4565-BF529C99C8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5785087"/>
              </p:ext>
            </p:extLst>
          </p:nvPr>
        </p:nvGraphicFramePr>
        <p:xfrm>
          <a:off x="4064000" y="1672167"/>
          <a:ext cx="8128000" cy="4842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8561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63B23-C9C7-60A0-5D90-1EB0BD99C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648" y="1536700"/>
            <a:ext cx="7956222" cy="864046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How we speak affects our team and workplace. </a:t>
            </a:r>
          </a:p>
        </p:txBody>
      </p:sp>
      <p:pic>
        <p:nvPicPr>
          <p:cNvPr id="4" name="Online Media 3" title="Assertive behaviour versus Aggressive behaviour in the workplace: Counterexample!">
            <a:hlinkClick r:id="" action="ppaction://media"/>
            <a:extLst>
              <a:ext uri="{FF2B5EF4-FFF2-40B4-BE49-F238E27FC236}">
                <a16:creationId xmlns:a16="http://schemas.microsoft.com/office/drawing/2014/main" id="{FC7833E7-FFF5-A3C0-4AA8-38CDA645CB9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406526" y="2687460"/>
            <a:ext cx="6264275" cy="3539590"/>
          </a:xfrm>
          <a:prstGeom prst="rect">
            <a:avLst/>
          </a:prstGeom>
        </p:spPr>
      </p:pic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89621F46-8F70-90D0-C735-A6AE9827700F}"/>
              </a:ext>
            </a:extLst>
          </p:cNvPr>
          <p:cNvSpPr/>
          <p:nvPr/>
        </p:nvSpPr>
        <p:spPr>
          <a:xfrm>
            <a:off x="3632201" y="351551"/>
            <a:ext cx="4572000" cy="100982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3. How do I speak?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077F6D-32BA-397D-E9F5-26F1ACFCC79C}"/>
              </a:ext>
            </a:extLst>
          </p:cNvPr>
          <p:cNvSpPr txBox="1"/>
          <p:nvPr/>
        </p:nvSpPr>
        <p:spPr>
          <a:xfrm>
            <a:off x="8547100" y="2576067"/>
            <a:ext cx="30861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Here is an example of aggressive communication. The aim of the communication is not achieved due to the poor level of professional skill and choice.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Please be warned that this video contains shouting. </a:t>
            </a:r>
          </a:p>
        </p:txBody>
      </p:sp>
    </p:spTree>
    <p:extLst>
      <p:ext uri="{BB962C8B-B14F-4D97-AF65-F5344CB8AC3E}">
        <p14:creationId xmlns:p14="http://schemas.microsoft.com/office/powerpoint/2010/main" val="49886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1E3A2-D0E0-CDE6-9917-8B2AAB102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248" y="1248569"/>
            <a:ext cx="10024752" cy="859632"/>
          </a:xfrm>
        </p:spPr>
        <p:txBody>
          <a:bodyPr>
            <a:normAutofit/>
          </a:bodyPr>
          <a:lstStyle/>
          <a:p>
            <a:r>
              <a:rPr lang="en-GB" sz="4000" dirty="0"/>
              <a:t>Examples of improving assertiveness</a:t>
            </a:r>
          </a:p>
        </p:txBody>
      </p:sp>
      <p:pic>
        <p:nvPicPr>
          <p:cNvPr id="4" name="Online Media 3" title="Assertiveness Scenarios in the workplace - How to be more assertive with tasks">
            <a:hlinkClick r:id="" action="ppaction://media"/>
            <a:extLst>
              <a:ext uri="{FF2B5EF4-FFF2-40B4-BE49-F238E27FC236}">
                <a16:creationId xmlns:a16="http://schemas.microsoft.com/office/drawing/2014/main" id="{21FE1143-B5D0-BA07-C006-5F202DDD0F6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690938" y="2123460"/>
            <a:ext cx="7956550" cy="4495800"/>
          </a:xfrm>
          <a:prstGeom prst="rect">
            <a:avLst/>
          </a:prstGeom>
        </p:spPr>
      </p:pic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AC7115A7-A421-549B-39FD-886223E6D334}"/>
              </a:ext>
            </a:extLst>
          </p:cNvPr>
          <p:cNvSpPr/>
          <p:nvPr/>
        </p:nvSpPr>
        <p:spPr>
          <a:xfrm>
            <a:off x="7340601" y="238740"/>
            <a:ext cx="4572000" cy="100982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3. How do I speak?</a:t>
            </a:r>
          </a:p>
        </p:txBody>
      </p:sp>
    </p:spTree>
    <p:extLst>
      <p:ext uri="{BB962C8B-B14F-4D97-AF65-F5344CB8AC3E}">
        <p14:creationId xmlns:p14="http://schemas.microsoft.com/office/powerpoint/2010/main" val="76867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22BF1-2EAE-24C5-023B-D5DDC7573B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4AD42112-8A3D-3F78-6462-64D85B892F44}"/>
              </a:ext>
            </a:extLst>
          </p:cNvPr>
          <p:cNvSpPr/>
          <p:nvPr/>
        </p:nvSpPr>
        <p:spPr>
          <a:xfrm>
            <a:off x="3810000" y="568818"/>
            <a:ext cx="4572000" cy="100982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3. How do I speak?</a:t>
            </a:r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B5A67F80-21F3-16D5-939F-97D133BCE8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2215464"/>
              </p:ext>
            </p:extLst>
          </p:nvPr>
        </p:nvGraphicFramePr>
        <p:xfrm>
          <a:off x="2298700" y="2318867"/>
          <a:ext cx="9290692" cy="38037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22673">
                  <a:extLst>
                    <a:ext uri="{9D8B030D-6E8A-4147-A177-3AD203B41FA5}">
                      <a16:colId xmlns:a16="http://schemas.microsoft.com/office/drawing/2014/main" val="1254665920"/>
                    </a:ext>
                  </a:extLst>
                </a:gridCol>
                <a:gridCol w="2322673">
                  <a:extLst>
                    <a:ext uri="{9D8B030D-6E8A-4147-A177-3AD203B41FA5}">
                      <a16:colId xmlns:a16="http://schemas.microsoft.com/office/drawing/2014/main" val="3591205599"/>
                    </a:ext>
                  </a:extLst>
                </a:gridCol>
                <a:gridCol w="2322673">
                  <a:extLst>
                    <a:ext uri="{9D8B030D-6E8A-4147-A177-3AD203B41FA5}">
                      <a16:colId xmlns:a16="http://schemas.microsoft.com/office/drawing/2014/main" val="1388491311"/>
                    </a:ext>
                  </a:extLst>
                </a:gridCol>
                <a:gridCol w="2322673">
                  <a:extLst>
                    <a:ext uri="{9D8B030D-6E8A-4147-A177-3AD203B41FA5}">
                      <a16:colId xmlns:a16="http://schemas.microsoft.com/office/drawing/2014/main" val="3644128546"/>
                    </a:ext>
                  </a:extLst>
                </a:gridCol>
              </a:tblGrid>
              <a:tr h="62736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8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Communication style</a:t>
                      </a:r>
                    </a:p>
                  </a:txBody>
                  <a:tcPr marL="88061" marR="88061" marT="44031" marB="4403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needs and views</a:t>
                      </a:r>
                    </a:p>
                  </a:txBody>
                  <a:tcPr marL="88061" marR="88061" marT="44031" marB="4403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Your needs and views</a:t>
                      </a:r>
                    </a:p>
                  </a:txBody>
                  <a:tcPr marL="88061" marR="88061" marT="44031" marB="4403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Typical result</a:t>
                      </a:r>
                    </a:p>
                  </a:txBody>
                  <a:tcPr marL="88061" marR="88061" marT="44031" marB="4403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5463274"/>
                  </a:ext>
                </a:extLst>
              </a:tr>
              <a:tr h="60738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Passive</a:t>
                      </a:r>
                    </a:p>
                  </a:txBody>
                  <a:tcPr marL="88061" marR="88061" marT="44031" marB="44031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Minimise - </a:t>
                      </a:r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You matter more than me.</a:t>
                      </a:r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8061" marR="88061" marT="44031" marB="44031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7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Prioritise</a:t>
                      </a:r>
                    </a:p>
                  </a:txBody>
                  <a:tcPr marL="88061" marR="88061" marT="44031" marB="44031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concerns may remain unheard</a:t>
                      </a:r>
                    </a:p>
                  </a:txBody>
                  <a:tcPr marL="88061" marR="88061" marT="44031" marB="44031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48754"/>
                  </a:ext>
                </a:extLst>
              </a:tr>
              <a:tr h="11280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800" dirty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Aggressive</a:t>
                      </a:r>
                    </a:p>
                  </a:txBody>
                  <a:tcPr marL="88061" marR="88061" marT="44031" marB="44031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Prioritise - </a:t>
                      </a:r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matter more than you.</a:t>
                      </a:r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buNone/>
                      </a:pPr>
                      <a:endParaRPr lang="en-GB" sz="1800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8061" marR="88061" marT="44031" marB="44031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700" dirty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Minimise</a:t>
                      </a:r>
                    </a:p>
                  </a:txBody>
                  <a:tcPr marL="88061" marR="88061" marT="44031" marB="44031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may achieve compliance but damage relationships</a:t>
                      </a:r>
                    </a:p>
                  </a:txBody>
                  <a:tcPr marL="88061" marR="88061" marT="44031" marB="44031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4202104"/>
                  </a:ext>
                </a:extLst>
              </a:tr>
              <a:tr h="112800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Assertive</a:t>
                      </a:r>
                    </a:p>
                  </a:txBody>
                  <a:tcPr marL="88061" marR="88061" marT="44031" marB="44031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Value - </a:t>
                      </a:r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You matter and I matter.</a:t>
                      </a:r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buNone/>
                      </a:pPr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8061" marR="88061" marT="44031" marB="44031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7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Value</a:t>
                      </a:r>
                    </a:p>
                  </a:txBody>
                  <a:tcPr marL="88061" marR="88061" marT="44031" marB="44031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7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Clear position, respect,  opportunity for resolution</a:t>
                      </a:r>
                    </a:p>
                  </a:txBody>
                  <a:tcPr marL="88061" marR="88061" marT="44031" marB="44031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3209045"/>
                  </a:ext>
                </a:extLst>
              </a:tr>
            </a:tbl>
          </a:graphicData>
        </a:graphic>
      </p:graphicFrame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B94566C-0AE0-5A53-21D5-FFB33EAAFDD3}"/>
              </a:ext>
            </a:extLst>
          </p:cNvPr>
          <p:cNvSpPr/>
          <p:nvPr/>
        </p:nvSpPr>
        <p:spPr>
          <a:xfrm>
            <a:off x="640708" y="2844800"/>
            <a:ext cx="1657992" cy="998567"/>
          </a:xfrm>
          <a:prstGeom prst="roundRect">
            <a:avLst>
              <a:gd name="adj" fmla="val 10000"/>
            </a:avLst>
          </a:prstGeom>
          <a:blipFill rotWithShape="1">
            <a:blip r:embed="rId2"/>
            <a:srcRect/>
            <a:stretch>
              <a:fillRect l="-7000" r="-7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9090776-D03A-9212-7104-2D816A39006D}"/>
              </a:ext>
            </a:extLst>
          </p:cNvPr>
          <p:cNvSpPr/>
          <p:nvPr/>
        </p:nvSpPr>
        <p:spPr>
          <a:xfrm>
            <a:off x="640708" y="5147576"/>
            <a:ext cx="1657992" cy="1139617"/>
          </a:xfrm>
          <a:prstGeom prst="roundRect">
            <a:avLst>
              <a:gd name="adj" fmla="val 10000"/>
            </a:avLst>
          </a:prstGeom>
          <a:blipFill rotWithShape="1">
            <a:blip r:embed="rId3"/>
            <a:srcRect/>
            <a:stretch>
              <a:fillRect l="-6000" r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A4DE26F-2E67-7BE7-452A-3BEFB17D919E}"/>
              </a:ext>
            </a:extLst>
          </p:cNvPr>
          <p:cNvSpPr/>
          <p:nvPr/>
        </p:nvSpPr>
        <p:spPr>
          <a:xfrm>
            <a:off x="640708" y="3919567"/>
            <a:ext cx="1657992" cy="1139617"/>
          </a:xfrm>
          <a:prstGeom prst="roundRect">
            <a:avLst>
              <a:gd name="adj" fmla="val 10000"/>
            </a:avLst>
          </a:prstGeom>
          <a:blipFill rotWithShape="1">
            <a:blip r:embed="rId4"/>
            <a:srcRect/>
            <a:stretch>
              <a:fillRect l="-7000" r="-7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2483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B5853-3CBD-F272-7B0E-62BBD86A8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912" y="1221745"/>
            <a:ext cx="7956222" cy="756966"/>
          </a:xfrm>
        </p:spPr>
        <p:txBody>
          <a:bodyPr>
            <a:normAutofit fontScale="90000"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The Same Situation, Three Responses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BC22A88C-0B5C-5494-88F2-A9352037818E}"/>
              </a:ext>
            </a:extLst>
          </p:cNvPr>
          <p:cNvSpPr/>
          <p:nvPr/>
        </p:nvSpPr>
        <p:spPr>
          <a:xfrm>
            <a:off x="7164370" y="341955"/>
            <a:ext cx="4572000" cy="100982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3. How do I speak?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B794AB-3548-F51E-B748-0984B6DFD949}"/>
              </a:ext>
            </a:extLst>
          </p:cNvPr>
          <p:cNvSpPr txBox="1"/>
          <p:nvPr/>
        </p:nvSpPr>
        <p:spPr>
          <a:xfrm>
            <a:off x="928822" y="1846827"/>
            <a:ext cx="11009178" cy="1428214"/>
          </a:xfrm>
          <a:prstGeom prst="round2DiagRect">
            <a:avLst>
              <a:gd name="adj1" fmla="val 50000"/>
              <a:gd name="adj2" fmla="val 0"/>
            </a:avLst>
          </a:prstGeom>
          <a:noFill/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What Does Assertiveness Sound Like?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Situation: 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Your manager asks you to complete another task today. You already have too much work.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DF4C4B-B8D0-0AC0-113A-AFE5448D5D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0216"/>
          <a:stretch>
            <a:fillRect/>
          </a:stretch>
        </p:blipFill>
        <p:spPr>
          <a:xfrm>
            <a:off x="60858" y="4149590"/>
            <a:ext cx="1982408" cy="19097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5C4A3F-FBB4-4F44-35EA-C43C3DBAA9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8342" y="4848343"/>
            <a:ext cx="2170494" cy="183715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2A245B-98E3-0D60-DCF4-1C0E86F2CF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7257" y="5104465"/>
            <a:ext cx="2032301" cy="1604448"/>
          </a:xfrm>
          <a:prstGeom prst="rect">
            <a:avLst/>
          </a:prstGeom>
        </p:spPr>
      </p:pic>
      <p:sp>
        <p:nvSpPr>
          <p:cNvPr id="14" name="Speech Bubble: Rectangle 13">
            <a:extLst>
              <a:ext uri="{FF2B5EF4-FFF2-40B4-BE49-F238E27FC236}">
                <a16:creationId xmlns:a16="http://schemas.microsoft.com/office/drawing/2014/main" id="{6F23AD3B-D526-EC42-C280-38F15F98944E}"/>
              </a:ext>
            </a:extLst>
          </p:cNvPr>
          <p:cNvSpPr/>
          <p:nvPr/>
        </p:nvSpPr>
        <p:spPr>
          <a:xfrm>
            <a:off x="1967889" y="3438410"/>
            <a:ext cx="2616200" cy="851191"/>
          </a:xfrm>
          <a:prstGeom prst="wedgeRectCallout">
            <a:avLst>
              <a:gd name="adj1" fmla="val -64154"/>
              <a:gd name="adj2" fmla="val 9968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Okay, no problem.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77BDB7-ED45-BA8F-F0FC-2E0E0E1007E8}"/>
              </a:ext>
            </a:extLst>
          </p:cNvPr>
          <p:cNvSpPr txBox="1"/>
          <p:nvPr/>
        </p:nvSpPr>
        <p:spPr>
          <a:xfrm>
            <a:off x="746334" y="6160100"/>
            <a:ext cx="18943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PASSIVE 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AA3EB2-644F-310B-EAA1-EC6EB3590B46}"/>
              </a:ext>
            </a:extLst>
          </p:cNvPr>
          <p:cNvSpPr txBox="1"/>
          <p:nvPr/>
        </p:nvSpPr>
        <p:spPr>
          <a:xfrm>
            <a:off x="4719023" y="4149590"/>
            <a:ext cx="3276600" cy="707886"/>
          </a:xfrm>
          <a:prstGeom prst="wedgeRectCallout">
            <a:avLst>
              <a:gd name="adj1" fmla="val -21332"/>
              <a:gd name="adj2" fmla="val 129294"/>
            </a:avLst>
          </a:prstGeom>
          <a:noFill/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No. That's completely unreasonable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7EA5CF-4C48-D17E-4E9E-C69972C83C0A}"/>
              </a:ext>
            </a:extLst>
          </p:cNvPr>
          <p:cNvSpPr txBox="1"/>
          <p:nvPr/>
        </p:nvSpPr>
        <p:spPr>
          <a:xfrm>
            <a:off x="5828836" y="6129322"/>
            <a:ext cx="18689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AGGRESSIVE 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F3F1598-C5F1-DB8E-755A-191022404260}"/>
              </a:ext>
            </a:extLst>
          </p:cNvPr>
          <p:cNvSpPr txBox="1"/>
          <p:nvPr/>
        </p:nvSpPr>
        <p:spPr>
          <a:xfrm>
            <a:off x="8116874" y="3360789"/>
            <a:ext cx="3962684" cy="1687890"/>
          </a:xfrm>
          <a:prstGeom prst="wedgeEllipseCallout">
            <a:avLst>
              <a:gd name="adj1" fmla="val 35564"/>
              <a:gd name="adj2" fmla="val 71866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can work on this today, but I also have X and Y due. Which would you like me to prioritise?</a:t>
            </a:r>
            <a:endParaRPr lang="en-GB" sz="16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2EA175E-62B1-AF3B-A230-D8F46FA81B7A}"/>
              </a:ext>
            </a:extLst>
          </p:cNvPr>
          <p:cNvSpPr txBox="1"/>
          <p:nvPr/>
        </p:nvSpPr>
        <p:spPr>
          <a:xfrm>
            <a:off x="8465087" y="6058500"/>
            <a:ext cx="18689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ASSERTIVE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553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7880D-186E-576D-A5E6-0408E852E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52F33-1FDC-AB70-D4DB-425A18502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5627" y="2104872"/>
            <a:ext cx="9699376" cy="17054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Can someone be confident but aggressive?</a:t>
            </a:r>
          </a:p>
          <a:p>
            <a:pPr marL="0" indent="0">
              <a:buNone/>
            </a:pP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Can someone feel nervous but still communicate assertively?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863A05-AC40-1D24-FA1C-1063B56CD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3299" y="4229100"/>
            <a:ext cx="2966151" cy="2053489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57585DC-B0EE-6AC0-A902-E7E88FECCA33}"/>
              </a:ext>
            </a:extLst>
          </p:cNvPr>
          <p:cNvSpPr/>
          <p:nvPr/>
        </p:nvSpPr>
        <p:spPr>
          <a:xfrm>
            <a:off x="640708" y="4229100"/>
            <a:ext cx="2927992" cy="2058093"/>
          </a:xfrm>
          <a:prstGeom prst="roundRect">
            <a:avLst>
              <a:gd name="adj" fmla="val 10000"/>
            </a:avLst>
          </a:prstGeom>
          <a:blipFill rotWithShape="1">
            <a:blip r:embed="rId4"/>
            <a:srcRect/>
            <a:stretch>
              <a:fillRect l="-6000" r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8264C1-BCEC-9C45-6E37-48BEE53F32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2466" y="4233704"/>
            <a:ext cx="3547067" cy="2058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3581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AE9D3653-C5C8-ECB1-6EBB-D2B170919D99}"/>
              </a:ext>
            </a:extLst>
          </p:cNvPr>
          <p:cNvSpPr/>
          <p:nvPr/>
        </p:nvSpPr>
        <p:spPr>
          <a:xfrm>
            <a:off x="3378200" y="2557738"/>
            <a:ext cx="5829300" cy="1531662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4800" b="0" kern="1200" dirty="0">
                <a:latin typeface="Arial" panose="020B0604020202020204" pitchFamily="34" charset="0"/>
                <a:cs typeface="Arial" panose="020B0604020202020204" pitchFamily="34" charset="0"/>
              </a:rPr>
              <a:t>4 . What do I say?</a:t>
            </a:r>
          </a:p>
        </p:txBody>
      </p:sp>
    </p:spTree>
    <p:extLst>
      <p:ext uri="{BB962C8B-B14F-4D97-AF65-F5344CB8AC3E}">
        <p14:creationId xmlns:p14="http://schemas.microsoft.com/office/powerpoint/2010/main" val="23996086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719D8-925D-709F-C9D8-9BE08D035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855" y="1432751"/>
            <a:ext cx="8856352" cy="1325563"/>
          </a:xfrm>
        </p:spPr>
        <p:txBody>
          <a:bodyPr>
            <a:normAutofit fontScale="90000"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A Simple Structure for Difficult Conversations</a:t>
            </a:r>
            <a:br>
              <a:rPr lang="en-GB" dirty="0"/>
            </a:br>
            <a:endParaRPr lang="en-GB" dirty="0"/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3725E919-A12D-2796-8D02-29C512EDE2B7}"/>
              </a:ext>
            </a:extLst>
          </p:cNvPr>
          <p:cNvSpPr/>
          <p:nvPr/>
        </p:nvSpPr>
        <p:spPr>
          <a:xfrm>
            <a:off x="7035800" y="365125"/>
            <a:ext cx="4572001" cy="100982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4 . What do I say?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E96B04-DA92-CB6D-5DC3-1506E6107351}"/>
              </a:ext>
            </a:extLst>
          </p:cNvPr>
          <p:cNvSpPr txBox="1"/>
          <p:nvPr/>
        </p:nvSpPr>
        <p:spPr>
          <a:xfrm>
            <a:off x="1254466" y="2095532"/>
            <a:ext cx="8380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Structuring your communication will help you to remain professional and effective.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97D546A-A1A6-C452-636F-66098ACE180D}"/>
              </a:ext>
            </a:extLst>
          </p:cNvPr>
          <p:cNvGrpSpPr/>
          <p:nvPr/>
        </p:nvGrpSpPr>
        <p:grpSpPr>
          <a:xfrm>
            <a:off x="948052" y="2627644"/>
            <a:ext cx="2038199" cy="3813350"/>
            <a:chOff x="693278" y="2760959"/>
            <a:chExt cx="1771650" cy="5413376"/>
          </a:xfrm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8A575DB5-C70F-5DBC-067E-E5779D8B1D67}"/>
                </a:ext>
              </a:extLst>
            </p:cNvPr>
            <p:cNvSpPr/>
            <p:nvPr/>
          </p:nvSpPr>
          <p:spPr>
            <a:xfrm>
              <a:off x="693278" y="2760959"/>
              <a:ext cx="1771650" cy="984250"/>
            </a:xfrm>
            <a:custGeom>
              <a:avLst/>
              <a:gdLst>
                <a:gd name="csX0" fmla="*/ 0 w 1771650"/>
                <a:gd name="csY0" fmla="*/ 98425 h 984250"/>
                <a:gd name="csX1" fmla="*/ 98425 w 1771650"/>
                <a:gd name="csY1" fmla="*/ 0 h 984250"/>
                <a:gd name="csX2" fmla="*/ 1673225 w 1771650"/>
                <a:gd name="csY2" fmla="*/ 0 h 984250"/>
                <a:gd name="csX3" fmla="*/ 1771650 w 1771650"/>
                <a:gd name="csY3" fmla="*/ 98425 h 984250"/>
                <a:gd name="csX4" fmla="*/ 1771650 w 1771650"/>
                <a:gd name="csY4" fmla="*/ 885825 h 984250"/>
                <a:gd name="csX5" fmla="*/ 1673225 w 1771650"/>
                <a:gd name="csY5" fmla="*/ 984250 h 984250"/>
                <a:gd name="csX6" fmla="*/ 98425 w 1771650"/>
                <a:gd name="csY6" fmla="*/ 984250 h 984250"/>
                <a:gd name="csX7" fmla="*/ 0 w 1771650"/>
                <a:gd name="csY7" fmla="*/ 885825 h 984250"/>
                <a:gd name="csX8" fmla="*/ 0 w 1771650"/>
                <a:gd name="csY8" fmla="*/ 98425 h 9842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771650" h="984250">
                  <a:moveTo>
                    <a:pt x="0" y="98425"/>
                  </a:moveTo>
                  <a:cubicBezTo>
                    <a:pt x="0" y="44066"/>
                    <a:pt x="44066" y="0"/>
                    <a:pt x="98425" y="0"/>
                  </a:cubicBezTo>
                  <a:lnTo>
                    <a:pt x="1673225" y="0"/>
                  </a:lnTo>
                  <a:cubicBezTo>
                    <a:pt x="1727584" y="0"/>
                    <a:pt x="1771650" y="44066"/>
                    <a:pt x="1771650" y="98425"/>
                  </a:cubicBezTo>
                  <a:lnTo>
                    <a:pt x="1771650" y="885825"/>
                  </a:lnTo>
                  <a:cubicBezTo>
                    <a:pt x="1771650" y="940184"/>
                    <a:pt x="1727584" y="984250"/>
                    <a:pt x="1673225" y="984250"/>
                  </a:cubicBezTo>
                  <a:lnTo>
                    <a:pt x="98425" y="984250"/>
                  </a:lnTo>
                  <a:cubicBezTo>
                    <a:pt x="44066" y="984250"/>
                    <a:pt x="0" y="940184"/>
                    <a:pt x="0" y="885825"/>
                  </a:cubicBezTo>
                  <a:lnTo>
                    <a:pt x="0" y="9842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8848" tIns="188848" rIns="188848" bIns="188848" numCol="1" spcCol="1270" anchor="ctr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4200" kern="1200" dirty="0"/>
                <a:t>O</a:t>
              </a:r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D1D19AC2-5EF4-B01D-F9DA-B1DE09D336A4}"/>
                </a:ext>
              </a:extLst>
            </p:cNvPr>
            <p:cNvSpPr/>
            <p:nvPr/>
          </p:nvSpPr>
          <p:spPr>
            <a:xfrm>
              <a:off x="1357647" y="3806725"/>
              <a:ext cx="442913" cy="369094"/>
            </a:xfrm>
            <a:custGeom>
              <a:avLst/>
              <a:gdLst>
                <a:gd name="csX0" fmla="*/ 0 w 369093"/>
                <a:gd name="csY0" fmla="*/ 88582 h 442912"/>
                <a:gd name="csX1" fmla="*/ 184547 w 369093"/>
                <a:gd name="csY1" fmla="*/ 88582 h 442912"/>
                <a:gd name="csX2" fmla="*/ 184547 w 369093"/>
                <a:gd name="csY2" fmla="*/ 0 h 442912"/>
                <a:gd name="csX3" fmla="*/ 369093 w 369093"/>
                <a:gd name="csY3" fmla="*/ 221456 h 442912"/>
                <a:gd name="csX4" fmla="*/ 184547 w 369093"/>
                <a:gd name="csY4" fmla="*/ 442912 h 442912"/>
                <a:gd name="csX5" fmla="*/ 184547 w 369093"/>
                <a:gd name="csY5" fmla="*/ 354330 h 442912"/>
                <a:gd name="csX6" fmla="*/ 0 w 369093"/>
                <a:gd name="csY6" fmla="*/ 354330 h 442912"/>
                <a:gd name="csX7" fmla="*/ 0 w 369093"/>
                <a:gd name="csY7" fmla="*/ 88582 h 44291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369093" h="442912">
                  <a:moveTo>
                    <a:pt x="295274" y="1"/>
                  </a:moveTo>
                  <a:lnTo>
                    <a:pt x="295274" y="221457"/>
                  </a:lnTo>
                  <a:lnTo>
                    <a:pt x="369093" y="221457"/>
                  </a:lnTo>
                  <a:lnTo>
                    <a:pt x="184547" y="442911"/>
                  </a:lnTo>
                  <a:lnTo>
                    <a:pt x="0" y="221457"/>
                  </a:lnTo>
                  <a:lnTo>
                    <a:pt x="73819" y="221457"/>
                  </a:lnTo>
                  <a:lnTo>
                    <a:pt x="73819" y="1"/>
                  </a:lnTo>
                  <a:lnTo>
                    <a:pt x="295274" y="1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583" tIns="0" rIns="88582" bIns="11072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1800" kern="1200"/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876523BC-3490-F31D-6E17-04F27B985BE1}"/>
                </a:ext>
              </a:extLst>
            </p:cNvPr>
            <p:cNvSpPr/>
            <p:nvPr/>
          </p:nvSpPr>
          <p:spPr>
            <a:xfrm>
              <a:off x="693278" y="4237334"/>
              <a:ext cx="1771650" cy="984250"/>
            </a:xfrm>
            <a:custGeom>
              <a:avLst/>
              <a:gdLst>
                <a:gd name="csX0" fmla="*/ 0 w 1771650"/>
                <a:gd name="csY0" fmla="*/ 98425 h 984250"/>
                <a:gd name="csX1" fmla="*/ 98425 w 1771650"/>
                <a:gd name="csY1" fmla="*/ 0 h 984250"/>
                <a:gd name="csX2" fmla="*/ 1673225 w 1771650"/>
                <a:gd name="csY2" fmla="*/ 0 h 984250"/>
                <a:gd name="csX3" fmla="*/ 1771650 w 1771650"/>
                <a:gd name="csY3" fmla="*/ 98425 h 984250"/>
                <a:gd name="csX4" fmla="*/ 1771650 w 1771650"/>
                <a:gd name="csY4" fmla="*/ 885825 h 984250"/>
                <a:gd name="csX5" fmla="*/ 1673225 w 1771650"/>
                <a:gd name="csY5" fmla="*/ 984250 h 984250"/>
                <a:gd name="csX6" fmla="*/ 98425 w 1771650"/>
                <a:gd name="csY6" fmla="*/ 984250 h 984250"/>
                <a:gd name="csX7" fmla="*/ 0 w 1771650"/>
                <a:gd name="csY7" fmla="*/ 885825 h 984250"/>
                <a:gd name="csX8" fmla="*/ 0 w 1771650"/>
                <a:gd name="csY8" fmla="*/ 98425 h 9842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771650" h="984250">
                  <a:moveTo>
                    <a:pt x="0" y="98425"/>
                  </a:moveTo>
                  <a:cubicBezTo>
                    <a:pt x="0" y="44066"/>
                    <a:pt x="44066" y="0"/>
                    <a:pt x="98425" y="0"/>
                  </a:cubicBezTo>
                  <a:lnTo>
                    <a:pt x="1673225" y="0"/>
                  </a:lnTo>
                  <a:cubicBezTo>
                    <a:pt x="1727584" y="0"/>
                    <a:pt x="1771650" y="44066"/>
                    <a:pt x="1771650" y="98425"/>
                  </a:cubicBezTo>
                  <a:lnTo>
                    <a:pt x="1771650" y="885825"/>
                  </a:lnTo>
                  <a:cubicBezTo>
                    <a:pt x="1771650" y="940184"/>
                    <a:pt x="1727584" y="984250"/>
                    <a:pt x="1673225" y="984250"/>
                  </a:cubicBezTo>
                  <a:lnTo>
                    <a:pt x="98425" y="984250"/>
                  </a:lnTo>
                  <a:cubicBezTo>
                    <a:pt x="44066" y="984250"/>
                    <a:pt x="0" y="940184"/>
                    <a:pt x="0" y="885825"/>
                  </a:cubicBezTo>
                  <a:lnTo>
                    <a:pt x="0" y="9842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8848" tIns="188848" rIns="188848" bIns="188848" numCol="1" spcCol="1270" anchor="ctr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4200" kern="1200" dirty="0"/>
                <a:t>I</a:t>
              </a:r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EF5264AA-CFCB-FAE6-203B-302A7ECCFB37}"/>
                </a:ext>
              </a:extLst>
            </p:cNvPr>
            <p:cNvSpPr/>
            <p:nvPr/>
          </p:nvSpPr>
          <p:spPr>
            <a:xfrm>
              <a:off x="1357647" y="5283100"/>
              <a:ext cx="442913" cy="369094"/>
            </a:xfrm>
            <a:custGeom>
              <a:avLst/>
              <a:gdLst>
                <a:gd name="csX0" fmla="*/ 0 w 369093"/>
                <a:gd name="csY0" fmla="*/ 88582 h 442912"/>
                <a:gd name="csX1" fmla="*/ 184547 w 369093"/>
                <a:gd name="csY1" fmla="*/ 88582 h 442912"/>
                <a:gd name="csX2" fmla="*/ 184547 w 369093"/>
                <a:gd name="csY2" fmla="*/ 0 h 442912"/>
                <a:gd name="csX3" fmla="*/ 369093 w 369093"/>
                <a:gd name="csY3" fmla="*/ 221456 h 442912"/>
                <a:gd name="csX4" fmla="*/ 184547 w 369093"/>
                <a:gd name="csY4" fmla="*/ 442912 h 442912"/>
                <a:gd name="csX5" fmla="*/ 184547 w 369093"/>
                <a:gd name="csY5" fmla="*/ 354330 h 442912"/>
                <a:gd name="csX6" fmla="*/ 0 w 369093"/>
                <a:gd name="csY6" fmla="*/ 354330 h 442912"/>
                <a:gd name="csX7" fmla="*/ 0 w 369093"/>
                <a:gd name="csY7" fmla="*/ 88582 h 44291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369093" h="442912">
                  <a:moveTo>
                    <a:pt x="295274" y="1"/>
                  </a:moveTo>
                  <a:lnTo>
                    <a:pt x="295274" y="221457"/>
                  </a:lnTo>
                  <a:lnTo>
                    <a:pt x="369093" y="221457"/>
                  </a:lnTo>
                  <a:lnTo>
                    <a:pt x="184547" y="442911"/>
                  </a:lnTo>
                  <a:lnTo>
                    <a:pt x="0" y="221457"/>
                  </a:lnTo>
                  <a:lnTo>
                    <a:pt x="73819" y="221457"/>
                  </a:lnTo>
                  <a:lnTo>
                    <a:pt x="73819" y="1"/>
                  </a:lnTo>
                  <a:lnTo>
                    <a:pt x="295274" y="1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583" tIns="0" rIns="88582" bIns="11072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1800" kern="1200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072F1C55-07F4-0A63-4C6B-D672CE609C5B}"/>
                </a:ext>
              </a:extLst>
            </p:cNvPr>
            <p:cNvSpPr/>
            <p:nvPr/>
          </p:nvSpPr>
          <p:spPr>
            <a:xfrm>
              <a:off x="693278" y="5713710"/>
              <a:ext cx="1771650" cy="984250"/>
            </a:xfrm>
            <a:custGeom>
              <a:avLst/>
              <a:gdLst>
                <a:gd name="csX0" fmla="*/ 0 w 1771650"/>
                <a:gd name="csY0" fmla="*/ 98425 h 984250"/>
                <a:gd name="csX1" fmla="*/ 98425 w 1771650"/>
                <a:gd name="csY1" fmla="*/ 0 h 984250"/>
                <a:gd name="csX2" fmla="*/ 1673225 w 1771650"/>
                <a:gd name="csY2" fmla="*/ 0 h 984250"/>
                <a:gd name="csX3" fmla="*/ 1771650 w 1771650"/>
                <a:gd name="csY3" fmla="*/ 98425 h 984250"/>
                <a:gd name="csX4" fmla="*/ 1771650 w 1771650"/>
                <a:gd name="csY4" fmla="*/ 885825 h 984250"/>
                <a:gd name="csX5" fmla="*/ 1673225 w 1771650"/>
                <a:gd name="csY5" fmla="*/ 984250 h 984250"/>
                <a:gd name="csX6" fmla="*/ 98425 w 1771650"/>
                <a:gd name="csY6" fmla="*/ 984250 h 984250"/>
                <a:gd name="csX7" fmla="*/ 0 w 1771650"/>
                <a:gd name="csY7" fmla="*/ 885825 h 984250"/>
                <a:gd name="csX8" fmla="*/ 0 w 1771650"/>
                <a:gd name="csY8" fmla="*/ 98425 h 9842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771650" h="984250">
                  <a:moveTo>
                    <a:pt x="0" y="98425"/>
                  </a:moveTo>
                  <a:cubicBezTo>
                    <a:pt x="0" y="44066"/>
                    <a:pt x="44066" y="0"/>
                    <a:pt x="98425" y="0"/>
                  </a:cubicBezTo>
                  <a:lnTo>
                    <a:pt x="1673225" y="0"/>
                  </a:lnTo>
                  <a:cubicBezTo>
                    <a:pt x="1727584" y="0"/>
                    <a:pt x="1771650" y="44066"/>
                    <a:pt x="1771650" y="98425"/>
                  </a:cubicBezTo>
                  <a:lnTo>
                    <a:pt x="1771650" y="885825"/>
                  </a:lnTo>
                  <a:cubicBezTo>
                    <a:pt x="1771650" y="940184"/>
                    <a:pt x="1727584" y="984250"/>
                    <a:pt x="1673225" y="984250"/>
                  </a:cubicBezTo>
                  <a:lnTo>
                    <a:pt x="98425" y="984250"/>
                  </a:lnTo>
                  <a:cubicBezTo>
                    <a:pt x="44066" y="984250"/>
                    <a:pt x="0" y="940184"/>
                    <a:pt x="0" y="885825"/>
                  </a:cubicBezTo>
                  <a:lnTo>
                    <a:pt x="0" y="9842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8848" tIns="188848" rIns="188848" bIns="188848" numCol="1" spcCol="1270" anchor="ctr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4200" kern="1200"/>
                <a:t>P</a:t>
              </a:r>
              <a:endParaRPr lang="en-GB" sz="4200" kern="1200" dirty="0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941E0F93-FC63-745D-BA81-533A0F710E2F}"/>
                </a:ext>
              </a:extLst>
            </p:cNvPr>
            <p:cNvSpPr/>
            <p:nvPr/>
          </p:nvSpPr>
          <p:spPr>
            <a:xfrm>
              <a:off x="1357647" y="6759475"/>
              <a:ext cx="442913" cy="369094"/>
            </a:xfrm>
            <a:custGeom>
              <a:avLst/>
              <a:gdLst>
                <a:gd name="csX0" fmla="*/ 0 w 369093"/>
                <a:gd name="csY0" fmla="*/ 88582 h 442912"/>
                <a:gd name="csX1" fmla="*/ 184547 w 369093"/>
                <a:gd name="csY1" fmla="*/ 88582 h 442912"/>
                <a:gd name="csX2" fmla="*/ 184547 w 369093"/>
                <a:gd name="csY2" fmla="*/ 0 h 442912"/>
                <a:gd name="csX3" fmla="*/ 369093 w 369093"/>
                <a:gd name="csY3" fmla="*/ 221456 h 442912"/>
                <a:gd name="csX4" fmla="*/ 184547 w 369093"/>
                <a:gd name="csY4" fmla="*/ 442912 h 442912"/>
                <a:gd name="csX5" fmla="*/ 184547 w 369093"/>
                <a:gd name="csY5" fmla="*/ 354330 h 442912"/>
                <a:gd name="csX6" fmla="*/ 0 w 369093"/>
                <a:gd name="csY6" fmla="*/ 354330 h 442912"/>
                <a:gd name="csX7" fmla="*/ 0 w 369093"/>
                <a:gd name="csY7" fmla="*/ 88582 h 44291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369093" h="442912">
                  <a:moveTo>
                    <a:pt x="295274" y="1"/>
                  </a:moveTo>
                  <a:lnTo>
                    <a:pt x="295274" y="221457"/>
                  </a:lnTo>
                  <a:lnTo>
                    <a:pt x="369093" y="221457"/>
                  </a:lnTo>
                  <a:lnTo>
                    <a:pt x="184547" y="442911"/>
                  </a:lnTo>
                  <a:lnTo>
                    <a:pt x="0" y="221457"/>
                  </a:lnTo>
                  <a:lnTo>
                    <a:pt x="73819" y="221457"/>
                  </a:lnTo>
                  <a:lnTo>
                    <a:pt x="73819" y="1"/>
                  </a:lnTo>
                  <a:lnTo>
                    <a:pt x="295274" y="1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583" tIns="0" rIns="88582" bIns="11072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1800" kern="1200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AEFDABDF-B75C-CBC1-E204-925D8BF6958E}"/>
                </a:ext>
              </a:extLst>
            </p:cNvPr>
            <p:cNvSpPr/>
            <p:nvPr/>
          </p:nvSpPr>
          <p:spPr>
            <a:xfrm>
              <a:off x="693278" y="7190085"/>
              <a:ext cx="1771650" cy="984250"/>
            </a:xfrm>
            <a:custGeom>
              <a:avLst/>
              <a:gdLst>
                <a:gd name="csX0" fmla="*/ 0 w 1771650"/>
                <a:gd name="csY0" fmla="*/ 98425 h 984250"/>
                <a:gd name="csX1" fmla="*/ 98425 w 1771650"/>
                <a:gd name="csY1" fmla="*/ 0 h 984250"/>
                <a:gd name="csX2" fmla="*/ 1673225 w 1771650"/>
                <a:gd name="csY2" fmla="*/ 0 h 984250"/>
                <a:gd name="csX3" fmla="*/ 1771650 w 1771650"/>
                <a:gd name="csY3" fmla="*/ 98425 h 984250"/>
                <a:gd name="csX4" fmla="*/ 1771650 w 1771650"/>
                <a:gd name="csY4" fmla="*/ 885825 h 984250"/>
                <a:gd name="csX5" fmla="*/ 1673225 w 1771650"/>
                <a:gd name="csY5" fmla="*/ 984250 h 984250"/>
                <a:gd name="csX6" fmla="*/ 98425 w 1771650"/>
                <a:gd name="csY6" fmla="*/ 984250 h 984250"/>
                <a:gd name="csX7" fmla="*/ 0 w 1771650"/>
                <a:gd name="csY7" fmla="*/ 885825 h 984250"/>
                <a:gd name="csX8" fmla="*/ 0 w 1771650"/>
                <a:gd name="csY8" fmla="*/ 98425 h 9842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1771650" h="984250">
                  <a:moveTo>
                    <a:pt x="0" y="98425"/>
                  </a:moveTo>
                  <a:cubicBezTo>
                    <a:pt x="0" y="44066"/>
                    <a:pt x="44066" y="0"/>
                    <a:pt x="98425" y="0"/>
                  </a:cubicBezTo>
                  <a:lnTo>
                    <a:pt x="1673225" y="0"/>
                  </a:lnTo>
                  <a:cubicBezTo>
                    <a:pt x="1727584" y="0"/>
                    <a:pt x="1771650" y="44066"/>
                    <a:pt x="1771650" y="98425"/>
                  </a:cubicBezTo>
                  <a:lnTo>
                    <a:pt x="1771650" y="885825"/>
                  </a:lnTo>
                  <a:cubicBezTo>
                    <a:pt x="1771650" y="940184"/>
                    <a:pt x="1727584" y="984250"/>
                    <a:pt x="1673225" y="984250"/>
                  </a:cubicBezTo>
                  <a:lnTo>
                    <a:pt x="98425" y="984250"/>
                  </a:lnTo>
                  <a:cubicBezTo>
                    <a:pt x="44066" y="984250"/>
                    <a:pt x="0" y="940184"/>
                    <a:pt x="0" y="885825"/>
                  </a:cubicBezTo>
                  <a:lnTo>
                    <a:pt x="0" y="9842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8848" tIns="188848" rIns="188848" bIns="188848" numCol="1" spcCol="1270" anchor="ctr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4200" kern="1200" dirty="0"/>
                <a:t>R</a:t>
              </a:r>
            </a:p>
          </p:txBody>
        </p:sp>
      </p:grpSp>
      <p:sp>
        <p:nvSpPr>
          <p:cNvPr id="16" name="Rectangle: Diagonal Corners Rounded 15">
            <a:extLst>
              <a:ext uri="{FF2B5EF4-FFF2-40B4-BE49-F238E27FC236}">
                <a16:creationId xmlns:a16="http://schemas.microsoft.com/office/drawing/2014/main" id="{4AE77E92-633E-9B17-953E-5776F2183A05}"/>
              </a:ext>
            </a:extLst>
          </p:cNvPr>
          <p:cNvSpPr/>
          <p:nvPr/>
        </p:nvSpPr>
        <p:spPr>
          <a:xfrm>
            <a:off x="3160731" y="2589922"/>
            <a:ext cx="8380741" cy="899450"/>
          </a:xfrm>
          <a:prstGeom prst="round2Diag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 dirty="0"/>
              <a:t>1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OBSERVE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 -   What has actually happened?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facts rather than accusations. -</a:t>
            </a:r>
            <a:r>
              <a:rPr lang="en-GB" dirty="0"/>
              <a:t>"I've noticed…" / "We agreed…" / "The last time…"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: Diagonal Corners Rounded 16">
            <a:extLst>
              <a:ext uri="{FF2B5EF4-FFF2-40B4-BE49-F238E27FC236}">
                <a16:creationId xmlns:a16="http://schemas.microsoft.com/office/drawing/2014/main" id="{6CE876C7-75FB-9AF8-B9E6-876D4F07F274}"/>
              </a:ext>
            </a:extLst>
          </p:cNvPr>
          <p:cNvSpPr/>
          <p:nvPr/>
        </p:nvSpPr>
        <p:spPr>
          <a:xfrm>
            <a:off x="3160731" y="3702733"/>
            <a:ext cx="8651631" cy="717082"/>
          </a:xfrm>
          <a:prstGeom prst="round2Diag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  -  Why does it matter?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"This means…" / "This affects…"</a:t>
            </a:r>
            <a:r>
              <a:rPr lang="en-GB" i="1" dirty="0"/>
              <a:t>.</a:t>
            </a:r>
          </a:p>
        </p:txBody>
      </p:sp>
      <p:sp>
        <p:nvSpPr>
          <p:cNvPr id="18" name="Rectangle: Diagonal Corners Rounded 17">
            <a:extLst>
              <a:ext uri="{FF2B5EF4-FFF2-40B4-BE49-F238E27FC236}">
                <a16:creationId xmlns:a16="http://schemas.microsoft.com/office/drawing/2014/main" id="{2B7B2B33-7F81-6219-5968-69405840A4CB}"/>
              </a:ext>
            </a:extLst>
          </p:cNvPr>
          <p:cNvSpPr/>
          <p:nvPr/>
        </p:nvSpPr>
        <p:spPr>
          <a:xfrm>
            <a:off x="3160730" y="4598130"/>
            <a:ext cx="8651631" cy="899450"/>
          </a:xfrm>
          <a:prstGeom prst="round2DiagRect">
            <a:avLst/>
          </a:prstGeo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POSITION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-  What do I think or need?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"I need…" / "I'm concerned that…" / "I think…"</a:t>
            </a:r>
            <a:endParaRPr lang="en-GB" i="1" dirty="0"/>
          </a:p>
        </p:txBody>
      </p:sp>
      <p:sp>
        <p:nvSpPr>
          <p:cNvPr id="19" name="Rectangle: Diagonal Corners Rounded 18">
            <a:extLst>
              <a:ext uri="{FF2B5EF4-FFF2-40B4-BE49-F238E27FC236}">
                <a16:creationId xmlns:a16="http://schemas.microsoft.com/office/drawing/2014/main" id="{454E603B-7FBF-B008-C89D-5DF85D40CF40}"/>
              </a:ext>
            </a:extLst>
          </p:cNvPr>
          <p:cNvSpPr/>
          <p:nvPr/>
        </p:nvSpPr>
        <p:spPr>
          <a:xfrm>
            <a:off x="3160730" y="5630177"/>
            <a:ext cx="8651632" cy="976161"/>
          </a:xfrm>
          <a:prstGeom prst="round2Diag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REQUEST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- What would I like to happen next?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/>
              <a:t>"Could we…?" / "Can we agree…?" / "What would you suggest?"</a:t>
            </a:r>
            <a:r>
              <a:rPr lang="en-GB" i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613007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F2F04-7B0B-A48A-8A15-36D8AE451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524" y="1497284"/>
            <a:ext cx="10365132" cy="747979"/>
          </a:xfrm>
          <a:ln w="38100"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Observe - Aim to focus on </a:t>
            </a:r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and not the person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078A7C-2DAE-9037-8A07-B42BDF023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2779" y="7134667"/>
            <a:ext cx="7956222" cy="350852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Free-form: Shape 6">
            <a:extLst>
              <a:ext uri="{FF2B5EF4-FFF2-40B4-BE49-F238E27FC236}">
                <a16:creationId xmlns:a16="http://schemas.microsoft.com/office/drawing/2014/main" id="{EC3D17C9-56FA-AD81-1D40-4C0FFBAF9173}"/>
              </a:ext>
            </a:extLst>
          </p:cNvPr>
          <p:cNvSpPr/>
          <p:nvPr/>
        </p:nvSpPr>
        <p:spPr>
          <a:xfrm>
            <a:off x="7035800" y="365125"/>
            <a:ext cx="4572001" cy="100982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4 . What do I say?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91D175-7716-A048-8402-5BA81800EE2E}"/>
              </a:ext>
            </a:extLst>
          </p:cNvPr>
          <p:cNvSpPr txBox="1"/>
          <p:nvPr/>
        </p:nvSpPr>
        <p:spPr>
          <a:xfrm>
            <a:off x="7117680" y="2747840"/>
            <a:ext cx="4490121" cy="646986"/>
          </a:xfrm>
          <a:prstGeom prst="wedgeRoundRectCallout">
            <a:avLst>
              <a:gd name="adj1" fmla="val -37747"/>
              <a:gd name="adj2" fmla="val 106872"/>
              <a:gd name="adj3" fmla="val 16667"/>
            </a:avLst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❌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"You don't listen."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✓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"I hadn't finished explaining my point."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77B4ED-DB16-EF05-99F5-36ADC1ED6882}"/>
              </a:ext>
            </a:extLst>
          </p:cNvPr>
          <p:cNvSpPr txBox="1"/>
          <p:nvPr/>
        </p:nvSpPr>
        <p:spPr>
          <a:xfrm>
            <a:off x="7621249" y="5755087"/>
            <a:ext cx="4490121" cy="919401"/>
          </a:xfrm>
          <a:prstGeom prst="wedgeRoundRectCallout">
            <a:avLst>
              <a:gd name="adj1" fmla="val -37037"/>
              <a:gd name="adj2" fmla="val -111700"/>
              <a:gd name="adj3" fmla="val 16667"/>
            </a:avLst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❌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"You're unreliable."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✓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"The work arrived after the agreed deadline."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E28CCB-90C0-C21D-AF62-B73F6C12FD6E}"/>
              </a:ext>
            </a:extLst>
          </p:cNvPr>
          <p:cNvSpPr txBox="1"/>
          <p:nvPr/>
        </p:nvSpPr>
        <p:spPr>
          <a:xfrm>
            <a:off x="756524" y="2792341"/>
            <a:ext cx="4490121" cy="919401"/>
          </a:xfrm>
          <a:prstGeom prst="wedgeRoundRectCallout">
            <a:avLst>
              <a:gd name="adj1" fmla="val 50342"/>
              <a:gd name="adj2" fmla="val 64083"/>
              <a:gd name="adj3" fmla="val 16667"/>
            </a:avLst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❌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"You're lazy."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✓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"Two of the agreed tasks haven't been completed."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806221-1C41-D3A5-6C47-C24B6BC6A78F}"/>
              </a:ext>
            </a:extLst>
          </p:cNvPr>
          <p:cNvSpPr txBox="1"/>
          <p:nvPr/>
        </p:nvSpPr>
        <p:spPr>
          <a:xfrm>
            <a:off x="923987" y="5746923"/>
            <a:ext cx="4490121" cy="919401"/>
          </a:xfrm>
          <a:prstGeom prst="wedgeRoundRectCallout">
            <a:avLst>
              <a:gd name="adj1" fmla="val 26188"/>
              <a:gd name="adj2" fmla="val -109388"/>
              <a:gd name="adj3" fmla="val 16667"/>
            </a:avLst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❌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"You're rude."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✓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"I was interrupted several times while I was speaking."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006701C-5740-D3EA-482B-C6A49714029E}"/>
              </a:ext>
            </a:extLst>
          </p:cNvPr>
          <p:cNvSpPr txBox="1"/>
          <p:nvPr/>
        </p:nvSpPr>
        <p:spPr>
          <a:xfrm>
            <a:off x="3476915" y="3921258"/>
            <a:ext cx="6187854" cy="1191816"/>
          </a:xfrm>
          <a:prstGeom prst="round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✓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Do Talk About the Problem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❌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Don't Attack the Person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8FC0D20-76C6-C8EE-71E7-5A851F28E7E7}"/>
              </a:ext>
            </a:extLst>
          </p:cNvPr>
          <p:cNvSpPr/>
          <p:nvPr/>
        </p:nvSpPr>
        <p:spPr>
          <a:xfrm>
            <a:off x="756524" y="2792342"/>
            <a:ext cx="4657584" cy="102415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843E66D6-28E0-1F6C-163E-96E38E25DEDE}"/>
              </a:ext>
            </a:extLst>
          </p:cNvPr>
          <p:cNvSpPr/>
          <p:nvPr/>
        </p:nvSpPr>
        <p:spPr>
          <a:xfrm>
            <a:off x="7035800" y="2687582"/>
            <a:ext cx="4657584" cy="112891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A270D8B-6D24-BCFC-CD21-5C47F35C110E}"/>
              </a:ext>
            </a:extLst>
          </p:cNvPr>
          <p:cNvSpPr/>
          <p:nvPr/>
        </p:nvSpPr>
        <p:spPr>
          <a:xfrm>
            <a:off x="908924" y="5113075"/>
            <a:ext cx="4657584" cy="16130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C75D183-68C6-1406-F20D-FCB7FB36572D}"/>
              </a:ext>
            </a:extLst>
          </p:cNvPr>
          <p:cNvSpPr/>
          <p:nvPr/>
        </p:nvSpPr>
        <p:spPr>
          <a:xfrm>
            <a:off x="7621249" y="5175973"/>
            <a:ext cx="4657584" cy="161309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82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8BEBA11-913F-E4A8-FB2E-54AB945C0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2518" y="365125"/>
            <a:ext cx="5263852" cy="1105087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4 . What do I say?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88F96DC-7910-0633-7BD1-0B981A1289AD}"/>
              </a:ext>
            </a:extLst>
          </p:cNvPr>
          <p:cNvSpPr txBox="1">
            <a:spLocks/>
          </p:cNvSpPr>
          <p:nvPr/>
        </p:nvSpPr>
        <p:spPr>
          <a:xfrm>
            <a:off x="778855" y="1432751"/>
            <a:ext cx="885635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>
                <a:latin typeface="Arial" panose="020B0604020202020204" pitchFamily="34" charset="0"/>
                <a:cs typeface="Arial" panose="020B0604020202020204" pitchFamily="34" charset="0"/>
              </a:rPr>
              <a:t>A Simple Structure for Difficult Conversations</a:t>
            </a:r>
            <a:br>
              <a:rPr lang="en-GB"/>
            </a:b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47D788-F79A-04E8-C4A8-FF3D27893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855" y="2183443"/>
            <a:ext cx="3757286" cy="15163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056683-B142-228E-15C2-C8C74837C7DF}"/>
              </a:ext>
            </a:extLst>
          </p:cNvPr>
          <p:cNvSpPr txBox="1"/>
          <p:nvPr/>
        </p:nvSpPr>
        <p:spPr>
          <a:xfrm>
            <a:off x="5898777" y="2193490"/>
            <a:ext cx="4374776" cy="461665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Let’s practise one together.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B0FF08-C343-EF60-E419-592229B8D60C}"/>
              </a:ext>
            </a:extLst>
          </p:cNvPr>
          <p:cNvSpPr txBox="1"/>
          <p:nvPr/>
        </p:nvSpPr>
        <p:spPr>
          <a:xfrm>
            <a:off x="4536141" y="2655155"/>
            <a:ext cx="7655859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Situation</a:t>
            </a:r>
          </a:p>
          <a:p>
            <a:pPr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colleague regularly interrupts you when you are speaking.</a:t>
            </a:r>
          </a:p>
          <a:p>
            <a:pPr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 can build an OIPR structure response together:</a:t>
            </a:r>
          </a:p>
          <a:p>
            <a:pPr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 — Observe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"I've noticed that I've been interrupted several times when I'm speaking."</a:t>
            </a:r>
          </a:p>
          <a:p>
            <a:pPr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 — Impact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"Sometimes I don't get to finish explaining my ideas."</a:t>
            </a:r>
          </a:p>
          <a:p>
            <a:pPr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 — Position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"I'd like to be able to finish my point."</a:t>
            </a:r>
          </a:p>
          <a:p>
            <a:pPr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 — Request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"Could you let me finish before responding?"</a:t>
            </a:r>
          </a:p>
        </p:txBody>
      </p:sp>
    </p:spTree>
    <p:extLst>
      <p:ext uri="{BB962C8B-B14F-4D97-AF65-F5344CB8AC3E}">
        <p14:creationId xmlns:p14="http://schemas.microsoft.com/office/powerpoint/2010/main" val="281884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053CA-9F5F-5BFC-79C0-A9F19C300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783199"/>
            <a:ext cx="7956222" cy="836146"/>
          </a:xfrm>
        </p:spPr>
        <p:txBody>
          <a:bodyPr>
            <a:normAutofit fontScale="90000"/>
          </a:bodyPr>
          <a:lstStyle/>
          <a:p>
            <a:r>
              <a:rPr lang="en-GB" sz="2700" b="1" dirty="0">
                <a:latin typeface="Arial" panose="020B0604020202020204" pitchFamily="34" charset="0"/>
                <a:cs typeface="Arial" panose="020B0604020202020204" pitchFamily="34" charset="0"/>
              </a:rPr>
              <a:t>Situation</a:t>
            </a:r>
            <a:br>
              <a:rPr lang="en-GB" sz="27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A colleague regularly interrupts you when you are speaking.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201CDAE-39FF-CB34-641C-001C7B9391E4}"/>
              </a:ext>
            </a:extLst>
          </p:cNvPr>
          <p:cNvSpPr/>
          <p:nvPr/>
        </p:nvSpPr>
        <p:spPr>
          <a:xfrm>
            <a:off x="2702589" y="3794716"/>
            <a:ext cx="4684327" cy="2584298"/>
          </a:xfrm>
          <a:prstGeom prst="roundRect">
            <a:avLst>
              <a:gd name="adj" fmla="val 10000"/>
            </a:avLst>
          </a:prstGeom>
          <a:blipFill rotWithShape="1">
            <a:blip r:embed="rId2"/>
            <a:srcRect/>
            <a:stretch>
              <a:fillRect l="-6000" r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25E61E-1123-AB87-4E62-4EB8DFE3460D}"/>
              </a:ext>
            </a:extLst>
          </p:cNvPr>
          <p:cNvSpPr txBox="1"/>
          <p:nvPr/>
        </p:nvSpPr>
        <p:spPr>
          <a:xfrm>
            <a:off x="4159622" y="1972236"/>
            <a:ext cx="6096000" cy="1200329"/>
          </a:xfrm>
          <a:prstGeom prst="wedgeRectCallout">
            <a:avLst>
              <a:gd name="adj1" fmla="val -51422"/>
              <a:gd name="adj2" fmla="val 165566"/>
            </a:avLst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dirty="0"/>
              <a:t>I've noticed that I've been interrupted several times when I'm speaking. Sometimes I don't get to finish explaining my ideas. I'd like to be able to finish my point. Could you let me finish before responding?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469BBB7-497C-46EB-905C-E185C2FFBF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855" y="1372071"/>
            <a:ext cx="2974234" cy="1200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7932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25920-171B-3650-A63E-5D445B398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07206-9735-0B26-25E6-879877C5C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855" y="1432751"/>
            <a:ext cx="8856352" cy="1325563"/>
          </a:xfrm>
        </p:spPr>
        <p:txBody>
          <a:bodyPr>
            <a:normAutofit fontScale="90000"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A Simple Structure for Difficult Conversations</a:t>
            </a:r>
            <a:br>
              <a:rPr lang="en-GB" dirty="0"/>
            </a:br>
            <a:endParaRPr lang="en-GB" dirty="0"/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42F61C7C-6378-FEC8-FA42-E15D5A830008}"/>
              </a:ext>
            </a:extLst>
          </p:cNvPr>
          <p:cNvSpPr/>
          <p:nvPr/>
        </p:nvSpPr>
        <p:spPr>
          <a:xfrm>
            <a:off x="7035800" y="365125"/>
            <a:ext cx="4572001" cy="1009828"/>
          </a:xfrm>
          <a:custGeom>
            <a:avLst/>
            <a:gdLst>
              <a:gd name="csX0" fmla="*/ 0 w 3759369"/>
              <a:gd name="csY0" fmla="*/ 168308 h 1009828"/>
              <a:gd name="csX1" fmla="*/ 168308 w 3759369"/>
              <a:gd name="csY1" fmla="*/ 0 h 1009828"/>
              <a:gd name="csX2" fmla="*/ 3591061 w 3759369"/>
              <a:gd name="csY2" fmla="*/ 0 h 1009828"/>
              <a:gd name="csX3" fmla="*/ 3759369 w 3759369"/>
              <a:gd name="csY3" fmla="*/ 168308 h 1009828"/>
              <a:gd name="csX4" fmla="*/ 3759369 w 3759369"/>
              <a:gd name="csY4" fmla="*/ 841520 h 1009828"/>
              <a:gd name="csX5" fmla="*/ 3591061 w 3759369"/>
              <a:gd name="csY5" fmla="*/ 1009828 h 1009828"/>
              <a:gd name="csX6" fmla="*/ 168308 w 3759369"/>
              <a:gd name="csY6" fmla="*/ 1009828 h 1009828"/>
              <a:gd name="csX7" fmla="*/ 0 w 3759369"/>
              <a:gd name="csY7" fmla="*/ 841520 h 1009828"/>
              <a:gd name="csX8" fmla="*/ 0 w 3759369"/>
              <a:gd name="csY8" fmla="*/ 168308 h 10098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759369" h="1009828">
                <a:moveTo>
                  <a:pt x="0" y="168308"/>
                </a:moveTo>
                <a:cubicBezTo>
                  <a:pt x="0" y="75354"/>
                  <a:pt x="75354" y="0"/>
                  <a:pt x="168308" y="0"/>
                </a:cubicBezTo>
                <a:lnTo>
                  <a:pt x="3591061" y="0"/>
                </a:lnTo>
                <a:cubicBezTo>
                  <a:pt x="3684015" y="0"/>
                  <a:pt x="3759369" y="75354"/>
                  <a:pt x="3759369" y="168308"/>
                </a:cubicBezTo>
                <a:lnTo>
                  <a:pt x="3759369" y="841520"/>
                </a:lnTo>
                <a:cubicBezTo>
                  <a:pt x="3759369" y="934474"/>
                  <a:pt x="3684015" y="1009828"/>
                  <a:pt x="3591061" y="1009828"/>
                </a:cubicBezTo>
                <a:lnTo>
                  <a:pt x="168308" y="1009828"/>
                </a:lnTo>
                <a:cubicBezTo>
                  <a:pt x="75354" y="1009828"/>
                  <a:pt x="0" y="934474"/>
                  <a:pt x="0" y="841520"/>
                </a:cubicBezTo>
                <a:lnTo>
                  <a:pt x="0" y="16830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5976" tIns="102636" rIns="155976" bIns="102636" numCol="1" spcCol="1270" anchor="ctr" anchorCtr="0">
            <a:noAutofit/>
          </a:bodyPr>
          <a:lstStyle/>
          <a:p>
            <a:pPr marL="0" lvl="0" indent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200" b="0" kern="1200" dirty="0">
                <a:latin typeface="Arial" panose="020B0604020202020204" pitchFamily="34" charset="0"/>
                <a:cs typeface="Arial" panose="020B0604020202020204" pitchFamily="34" charset="0"/>
              </a:rPr>
              <a:t>4 . What do I say?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863394-00D7-0A80-D7D1-A9608EFAF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855" y="2183443"/>
            <a:ext cx="4729890" cy="1908870"/>
          </a:xfrm>
          <a:prstGeom prst="rect">
            <a:avLst/>
          </a:prstGeom>
        </p:spPr>
      </p:pic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2A362E68-4205-6DB1-5324-CC3306ECCEE9}"/>
              </a:ext>
            </a:extLst>
          </p:cNvPr>
          <p:cNvSpPr/>
          <p:nvPr/>
        </p:nvSpPr>
        <p:spPr>
          <a:xfrm>
            <a:off x="5825613" y="2183443"/>
            <a:ext cx="5782188" cy="2477047"/>
          </a:xfrm>
          <a:prstGeom prst="round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Choose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one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of the workplace scenarios. Work as a small group to develop an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assertive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professional response</a:t>
            </a:r>
            <a:r>
              <a:rPr lang="en-GB" dirty="0"/>
              <a:t>. </a:t>
            </a:r>
          </a:p>
        </p:txBody>
      </p:sp>
      <p:sp>
        <p:nvSpPr>
          <p:cNvPr id="20" name="Rectangle: Single Corner Rounded 19">
            <a:extLst>
              <a:ext uri="{FF2B5EF4-FFF2-40B4-BE49-F238E27FC236}">
                <a16:creationId xmlns:a16="http://schemas.microsoft.com/office/drawing/2014/main" id="{070BF091-E150-4C3B-97CF-491DFAF91BAF}"/>
              </a:ext>
            </a:extLst>
          </p:cNvPr>
          <p:cNvSpPr/>
          <p:nvPr/>
        </p:nvSpPr>
        <p:spPr>
          <a:xfrm>
            <a:off x="778855" y="5132439"/>
            <a:ext cx="3642852" cy="1519084"/>
          </a:xfrm>
          <a:prstGeom prst="round1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Scenario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 Competing Priorities </a:t>
            </a:r>
          </a:p>
        </p:txBody>
      </p:sp>
      <p:sp>
        <p:nvSpPr>
          <p:cNvPr id="22" name="Rectangle: Single Corner Rounded 21">
            <a:extLst>
              <a:ext uri="{FF2B5EF4-FFF2-40B4-BE49-F238E27FC236}">
                <a16:creationId xmlns:a16="http://schemas.microsoft.com/office/drawing/2014/main" id="{46318CC1-1B53-DC87-471B-E80678C95B40}"/>
              </a:ext>
            </a:extLst>
          </p:cNvPr>
          <p:cNvSpPr/>
          <p:nvPr/>
        </p:nvSpPr>
        <p:spPr>
          <a:xfrm>
            <a:off x="4660900" y="5132439"/>
            <a:ext cx="3642852" cy="1519084"/>
          </a:xfrm>
          <a:prstGeom prst="round1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Scenario</a:t>
            </a:r>
            <a:r>
              <a:rPr lang="en-GB" sz="2000" b="1" dirty="0"/>
              <a:t> 2 </a:t>
            </a:r>
            <a:r>
              <a:rPr lang="en-GB" sz="2000" dirty="0"/>
              <a:t>- Challenging Experience </a:t>
            </a:r>
          </a:p>
        </p:txBody>
      </p:sp>
      <p:sp>
        <p:nvSpPr>
          <p:cNvPr id="24" name="Rectangle: Single Corner Rounded 23">
            <a:extLst>
              <a:ext uri="{FF2B5EF4-FFF2-40B4-BE49-F238E27FC236}">
                <a16:creationId xmlns:a16="http://schemas.microsoft.com/office/drawing/2014/main" id="{518E86A1-C00E-7989-C602-DB852B5D159D}"/>
              </a:ext>
            </a:extLst>
          </p:cNvPr>
          <p:cNvSpPr/>
          <p:nvPr/>
        </p:nvSpPr>
        <p:spPr>
          <a:xfrm>
            <a:off x="8456152" y="5132439"/>
            <a:ext cx="3642852" cy="1519084"/>
          </a:xfrm>
          <a:prstGeom prst="round1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Scenario</a:t>
            </a:r>
            <a:r>
              <a:rPr lang="en-GB" sz="2000" b="1" dirty="0"/>
              <a:t> 3</a:t>
            </a:r>
            <a:r>
              <a:rPr lang="en-GB" sz="2000" dirty="0"/>
              <a:t>. - Inappropriate Joke </a:t>
            </a:r>
          </a:p>
        </p:txBody>
      </p:sp>
    </p:spTree>
    <p:extLst>
      <p:ext uri="{BB962C8B-B14F-4D97-AF65-F5344CB8AC3E}">
        <p14:creationId xmlns:p14="http://schemas.microsoft.com/office/powerpoint/2010/main" val="7304647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38E50-42C7-6CA6-9141-12F6B0538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8C01FB-1CE7-9E64-4D2C-454A99C6C0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4652" y="207524"/>
            <a:ext cx="4729890" cy="1908870"/>
          </a:xfrm>
          <a:prstGeom prst="rect">
            <a:avLst/>
          </a:prstGeom>
        </p:spPr>
      </p:pic>
      <p:sp>
        <p:nvSpPr>
          <p:cNvPr id="9" name="Rectangle: Single Corner Rounded 8">
            <a:extLst>
              <a:ext uri="{FF2B5EF4-FFF2-40B4-BE49-F238E27FC236}">
                <a16:creationId xmlns:a16="http://schemas.microsoft.com/office/drawing/2014/main" id="{C15E2CDF-2097-AAB0-226D-73CFACC6CC2E}"/>
              </a:ext>
            </a:extLst>
          </p:cNvPr>
          <p:cNvSpPr/>
          <p:nvPr/>
        </p:nvSpPr>
        <p:spPr>
          <a:xfrm>
            <a:off x="896842" y="1161959"/>
            <a:ext cx="6297810" cy="1519084"/>
          </a:xfrm>
          <a:prstGeom prst="round1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Scenario 1. Competing Priorities </a:t>
            </a:r>
          </a:p>
        </p:txBody>
      </p:sp>
      <p:sp>
        <p:nvSpPr>
          <p:cNvPr id="10" name="Rectangle: Single Corner Rounded 9">
            <a:extLst>
              <a:ext uri="{FF2B5EF4-FFF2-40B4-BE49-F238E27FC236}">
                <a16:creationId xmlns:a16="http://schemas.microsoft.com/office/drawing/2014/main" id="{C7062B18-AD28-DD76-4E05-FFE95DC4148A}"/>
              </a:ext>
            </a:extLst>
          </p:cNvPr>
          <p:cNvSpPr/>
          <p:nvPr/>
        </p:nvSpPr>
        <p:spPr>
          <a:xfrm>
            <a:off x="896842" y="2853813"/>
            <a:ext cx="10798629" cy="3775587"/>
          </a:xfrm>
          <a:prstGeom prst="round1Rect">
            <a:avLst/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have two important tasks to finish today. Your manager gives you another task and asks you to complete that today too.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don't think you can complete all three properly.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Your task: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You need to explain the problem and find out what to do first.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OIPR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Observe: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work do you have?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is the problem?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Position: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do you need?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Request: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could you ask your manager?</a:t>
            </a:r>
          </a:p>
        </p:txBody>
      </p:sp>
    </p:spTree>
    <p:extLst>
      <p:ext uri="{BB962C8B-B14F-4D97-AF65-F5344CB8AC3E}">
        <p14:creationId xmlns:p14="http://schemas.microsoft.com/office/powerpoint/2010/main" val="36107926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518CDE-784D-BD48-FCE3-9976CC2FB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592F1C-8DE8-39AE-FBD6-3D95B69B6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4652" y="207524"/>
            <a:ext cx="4729890" cy="1908870"/>
          </a:xfrm>
          <a:prstGeom prst="rect">
            <a:avLst/>
          </a:prstGeom>
        </p:spPr>
      </p:pic>
      <p:sp>
        <p:nvSpPr>
          <p:cNvPr id="9" name="Rectangle: Single Corner Rounded 8">
            <a:extLst>
              <a:ext uri="{FF2B5EF4-FFF2-40B4-BE49-F238E27FC236}">
                <a16:creationId xmlns:a16="http://schemas.microsoft.com/office/drawing/2014/main" id="{16B4472D-9A81-9B17-6A0D-DA352879C84C}"/>
              </a:ext>
            </a:extLst>
          </p:cNvPr>
          <p:cNvSpPr/>
          <p:nvPr/>
        </p:nvSpPr>
        <p:spPr>
          <a:xfrm>
            <a:off x="896841" y="1161959"/>
            <a:ext cx="6149417" cy="954435"/>
          </a:xfrm>
          <a:prstGeom prst="round1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/>
              <a:t>Scenario 2 - Challenging Experience </a:t>
            </a:r>
          </a:p>
        </p:txBody>
      </p:sp>
      <p:sp>
        <p:nvSpPr>
          <p:cNvPr id="10" name="Rectangle: Single Corner Rounded 9">
            <a:extLst>
              <a:ext uri="{FF2B5EF4-FFF2-40B4-BE49-F238E27FC236}">
                <a16:creationId xmlns:a16="http://schemas.microsoft.com/office/drawing/2014/main" id="{D2641450-0287-373A-6952-0BFF7122FFCC}"/>
              </a:ext>
            </a:extLst>
          </p:cNvPr>
          <p:cNvSpPr/>
          <p:nvPr/>
        </p:nvSpPr>
        <p:spPr>
          <a:xfrm>
            <a:off x="753035" y="2366683"/>
            <a:ext cx="10942436" cy="4093112"/>
          </a:xfrm>
          <a:prstGeom prst="round1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 more experienced colleague suggests a way of completing a task.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have noticed something that you think could cause a problem, but you are nervous about saying so because you are new.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Your task: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How could you raise your concern respectfully?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OIPR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Observe: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have you noticed?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could happen?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Position: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are you concerned about?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Request: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would you like the team to check?</a:t>
            </a:r>
          </a:p>
        </p:txBody>
      </p:sp>
    </p:spTree>
    <p:extLst>
      <p:ext uri="{BB962C8B-B14F-4D97-AF65-F5344CB8AC3E}">
        <p14:creationId xmlns:p14="http://schemas.microsoft.com/office/powerpoint/2010/main" val="36304159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E59557-8B10-F9B9-F804-4771B9F70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7FA750-265B-1980-B04A-3FB6EF01D5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4652" y="207524"/>
            <a:ext cx="4729890" cy="1908870"/>
          </a:xfrm>
          <a:prstGeom prst="rect">
            <a:avLst/>
          </a:prstGeom>
        </p:spPr>
      </p:pic>
      <p:sp>
        <p:nvSpPr>
          <p:cNvPr id="9" name="Rectangle: Single Corner Rounded 8">
            <a:extLst>
              <a:ext uri="{FF2B5EF4-FFF2-40B4-BE49-F238E27FC236}">
                <a16:creationId xmlns:a16="http://schemas.microsoft.com/office/drawing/2014/main" id="{0A96EF64-7220-BB8D-D1DA-82BC2EA44D38}"/>
              </a:ext>
            </a:extLst>
          </p:cNvPr>
          <p:cNvSpPr/>
          <p:nvPr/>
        </p:nvSpPr>
        <p:spPr>
          <a:xfrm>
            <a:off x="896841" y="1161959"/>
            <a:ext cx="6023911" cy="954435"/>
          </a:xfrm>
          <a:prstGeom prst="round1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/>
              <a:t>Scenario 3. - Inappropriate Joke </a:t>
            </a:r>
          </a:p>
        </p:txBody>
      </p:sp>
      <p:sp>
        <p:nvSpPr>
          <p:cNvPr id="10" name="Rectangle: Single Corner Rounded 9">
            <a:extLst>
              <a:ext uri="{FF2B5EF4-FFF2-40B4-BE49-F238E27FC236}">
                <a16:creationId xmlns:a16="http://schemas.microsoft.com/office/drawing/2014/main" id="{2A87DE19-22DB-5B6A-0E58-9BBF95907354}"/>
              </a:ext>
            </a:extLst>
          </p:cNvPr>
          <p:cNvSpPr/>
          <p:nvPr/>
        </p:nvSpPr>
        <p:spPr>
          <a:xfrm>
            <a:off x="896843" y="2277035"/>
            <a:ext cx="11032658" cy="4373441"/>
          </a:xfrm>
          <a:prstGeom prst="round1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 colleague regularly makes jokes about a new employee. Today they make another joke during a meeting. The new employee laughs but becomes very quiet afterwards.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are not sure whether they are upset.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Your task: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could you do?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If you decide to speak to the colleague, use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OIPR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Observe: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did you see/hear?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happened afterwards?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Position: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concerns you?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Request: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What could you ask them to do?</a:t>
            </a:r>
          </a:p>
          <a:p>
            <a:pPr algn="ctr"/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0558065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Back with solid fill">
            <a:extLst>
              <a:ext uri="{FF2B5EF4-FFF2-40B4-BE49-F238E27FC236}">
                <a16:creationId xmlns:a16="http://schemas.microsoft.com/office/drawing/2014/main" id="{7F54B717-B62D-0017-B7E7-3929093198B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t="21875" b="21875"/>
          <a:stretch>
            <a:fillRect/>
          </a:stretch>
        </p:blipFill>
        <p:spPr>
          <a:xfrm>
            <a:off x="0" y="5597337"/>
            <a:ext cx="2241176" cy="1260662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2115A4-8B4A-2B54-6CA1-3FB0914733C8}"/>
              </a:ext>
            </a:extLst>
          </p:cNvPr>
          <p:cNvSpPr txBox="1"/>
          <p:nvPr/>
        </p:nvSpPr>
        <p:spPr>
          <a:xfrm>
            <a:off x="1888564" y="724468"/>
            <a:ext cx="956833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Reflection - </a:t>
            </a:r>
            <a:r>
              <a:rPr lang="en-GB" sz="4000" b="1" dirty="0"/>
              <a:t>Finding My Professional Voice</a:t>
            </a:r>
          </a:p>
          <a:p>
            <a:pPr>
              <a:buNone/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Think about your experiences in the session today and complete the following sentences in private reflection. </a:t>
            </a:r>
          </a:p>
          <a:p>
            <a:pPr>
              <a:buNone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One situation where I could speak up is…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One professional phrase I want to remember is…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If I don't understand something, I can say…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If I am concerned about something, I can say…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my next professional role, I will communicate effectively by…</a:t>
            </a:r>
          </a:p>
          <a:p>
            <a:pPr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6929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8483481-869C-45E1-8782-B1DFC8E0F1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3754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6091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3780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C2DCFA-149B-430D-8596-BC24F5C8AA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23A366-52DD-4B0D-BE45-A2541ACCCA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2846</Words>
  <Application>Microsoft Office PowerPoint</Application>
  <PresentationFormat>Widescreen</PresentationFormat>
  <Paragraphs>377</Paragraphs>
  <Slides>34</Slides>
  <Notes>13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Aptos</vt:lpstr>
      <vt:lpstr>Arial</vt:lpstr>
      <vt:lpstr>Calibri</vt:lpstr>
      <vt:lpstr>Calibri Light</vt:lpstr>
      <vt:lpstr>UWTSD Holding Page</vt:lpstr>
      <vt:lpstr>UWTSD Title Page 1</vt:lpstr>
      <vt:lpstr>UWTSD Text 1</vt:lpstr>
      <vt:lpstr>UWTSD Text 3</vt:lpstr>
      <vt:lpstr>UWTSD Text 4</vt:lpstr>
      <vt:lpstr>UWTSD Logo Variations place image in Background</vt:lpstr>
      <vt:lpstr>PowerPoint Presentation</vt:lpstr>
      <vt:lpstr>During this session we will…</vt:lpstr>
      <vt:lpstr>The four questions to guide our session. </vt:lpstr>
      <vt:lpstr>Professional Communication in UK</vt:lpstr>
      <vt:lpstr>PowerPoint Presentation</vt:lpstr>
      <vt:lpstr>PowerPoint Presentation</vt:lpstr>
      <vt:lpstr>PowerPoint Presentation</vt:lpstr>
      <vt:lpstr>1.  What do I want to achieve?</vt:lpstr>
      <vt:lpstr>PowerPoint Presentation</vt:lpstr>
      <vt:lpstr>PowerPoint Presentation</vt:lpstr>
      <vt:lpstr>Reflect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we speak affects our team and workplace. </vt:lpstr>
      <vt:lpstr>Examples of improving assertiveness</vt:lpstr>
      <vt:lpstr>PowerPoint Presentation</vt:lpstr>
      <vt:lpstr>The Same Situation, Three Responses </vt:lpstr>
      <vt:lpstr>Discussion</vt:lpstr>
      <vt:lpstr>PowerPoint Presentation</vt:lpstr>
      <vt:lpstr>A Simple Structure for Difficult Conversations </vt:lpstr>
      <vt:lpstr>Observe - Aim to focus on behaviour and not the person</vt:lpstr>
      <vt:lpstr>4 . What do I say?</vt:lpstr>
      <vt:lpstr>Situation A colleague regularly interrupts you when you are speaking. </vt:lpstr>
      <vt:lpstr>A Simple Structure for Difficult Conversations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Beau Academic</cp:lastModifiedBy>
  <cp:revision>20</cp:revision>
  <dcterms:created xsi:type="dcterms:W3CDTF">2021-03-09T15:35:42Z</dcterms:created>
  <dcterms:modified xsi:type="dcterms:W3CDTF">2026-09-01T00:54:26Z</dcterms:modified>
</cp:coreProperties>
</file>