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p15:clr>
            <a:srgbClr val="A4A3A4"/>
          </p15:clr>
        </p15:guide>
        <p15:guide id="2" pos="67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p:scale>
          <a:sx n="50" d="100"/>
          <a:sy n="50" d="100"/>
        </p:scale>
        <p:origin x="-2803" y="-5002"/>
      </p:cViewPr>
      <p:guideLst>
        <p:guide orient="horz" pos="9535"/>
        <p:guide pos="67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5/1/2020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5/1/2020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5/1/2020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5/1/2020</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009899" y="2066779"/>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a:lnSpc>
                <a:spcPct val="110000"/>
              </a:lnSpc>
              <a:spcBef>
                <a:spcPct val="0"/>
              </a:spcBef>
              <a:buNone/>
            </a:pPr>
            <a:r>
              <a:rPr lang="en-GB" altLang="en-US" sz="2800" dirty="0">
                <a:solidFill>
                  <a:srgbClr val="002060"/>
                </a:solidFill>
                <a:latin typeface="Calibri" charset="0"/>
                <a:ea typeface="Calibri" charset="0"/>
                <a:cs typeface="Calibri" charset="0"/>
              </a:rPr>
              <a:t>OPTIMISASTION OF PRODUCTION LINES USING LEAN PRICEABLE, SIMULATIONS AND AUTOMATION</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Iwan Rhys Dyer, p149128</a:t>
            </a:r>
          </a:p>
          <a:p>
            <a:pPr>
              <a:lnSpc>
                <a:spcPct val="110000"/>
              </a:lnSpc>
              <a:spcBef>
                <a:spcPct val="0"/>
              </a:spcBef>
              <a:buNone/>
            </a:pPr>
            <a:r>
              <a:rPr lang="en-GB" altLang="en-US" sz="3600" dirty="0">
                <a:solidFill>
                  <a:srgbClr val="002060"/>
                </a:solidFill>
                <a:latin typeface="Calibri" charset="0"/>
                <a:ea typeface="Calibri" charset="0"/>
                <a:cs typeface="Calibri" charset="0"/>
              </a:rPr>
              <a:t>Dr Arnaud </a:t>
            </a:r>
            <a:r>
              <a:rPr lang="en-GB" altLang="en-US" sz="3600" dirty="0" err="1">
                <a:solidFill>
                  <a:srgbClr val="002060"/>
                </a:solidFill>
                <a:latin typeface="Calibri" charset="0"/>
                <a:ea typeface="Calibri" charset="0"/>
                <a:cs typeface="Calibri" charset="0"/>
              </a:rPr>
              <a:t>Marotin</a:t>
            </a:r>
            <a:r>
              <a:rPr lang="en-GB" altLang="en-US" sz="3600" dirty="0">
                <a:solidFill>
                  <a:srgbClr val="002060"/>
                </a:solidFill>
                <a:latin typeface="Calibri" charset="0"/>
                <a:ea typeface="Calibri" charset="0"/>
                <a:cs typeface="Calibri" charset="0"/>
              </a:rPr>
              <a:t> and Richard Morgan </a:t>
            </a:r>
            <a:endParaRPr lang="en-GB" altLang="en-US" sz="1800" dirty="0">
              <a:solidFill>
                <a:srgbClr val="002060"/>
              </a:solidFill>
              <a:latin typeface="Calibri" charset="0"/>
              <a:ea typeface="Calibri" charset="0"/>
              <a:cs typeface="Calibri" charset="0"/>
            </a:endParaRP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BEng (Hons) Mechanical Engineering</a:t>
            </a:r>
            <a:endParaRPr lang="en-US" altLang="zh-CN" sz="3600"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180000" y="6257121"/>
            <a:ext cx="6415087" cy="9060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Introduction</a:t>
            </a:r>
          </a:p>
          <a:p>
            <a:pPr>
              <a:spcBef>
                <a:spcPct val="50000"/>
              </a:spcBef>
            </a:pPr>
            <a:r>
              <a:rPr lang="en-GB" altLang="en-US" sz="2800" dirty="0"/>
              <a:t>This report aims to discuss techniques that are commonly used in industry to optimise a production line, then coupling  these techniques with higher levels of mechanisation to further improve the line and reduce the overheads of the facility and in turn boosting profits. </a:t>
            </a:r>
          </a:p>
          <a:p>
            <a:pPr>
              <a:spcBef>
                <a:spcPct val="50000"/>
              </a:spcBef>
            </a:pPr>
            <a:r>
              <a:rPr lang="en-GB" altLang="en-US" sz="2800" dirty="0"/>
              <a:t>This report will use Allevard Springs as a case study and will discuss in detail their production line. It will then identify weakness in their production line or supply chain, and then suggest improvements that could result in increasing their profit margins.</a:t>
            </a:r>
            <a:endParaRPr lang="en-US" altLang="en-US" sz="2800" dirty="0"/>
          </a:p>
          <a:p>
            <a:pPr>
              <a:spcBef>
                <a:spcPct val="50000"/>
              </a:spcBef>
            </a:pPr>
            <a:endParaRPr lang="en-US" altLang="en-US" sz="2800" dirty="0"/>
          </a:p>
        </p:txBody>
      </p:sp>
      <p:sp>
        <p:nvSpPr>
          <p:cNvPr id="12" name="Text Box 8"/>
          <p:cNvSpPr txBox="1">
            <a:spLocks noChangeArrowheads="1"/>
          </p:cNvSpPr>
          <p:nvPr/>
        </p:nvSpPr>
        <p:spPr bwMode="auto">
          <a:xfrm>
            <a:off x="222301" y="15921762"/>
            <a:ext cx="6415087" cy="10802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dirty="0"/>
              <a:t>Background history </a:t>
            </a:r>
          </a:p>
          <a:p>
            <a:pPr>
              <a:spcBef>
                <a:spcPct val="20000"/>
              </a:spcBef>
            </a:pPr>
            <a:endParaRPr lang="en-AU" altLang="en-US" sz="3600" b="1" dirty="0"/>
          </a:p>
          <a:p>
            <a:pPr>
              <a:spcBef>
                <a:spcPct val="20000"/>
              </a:spcBef>
            </a:pPr>
            <a:r>
              <a:rPr lang="en-AU" altLang="en-US" sz="2800" dirty="0"/>
              <a:t>during the research, the collective consciences was that lean manufacturing was a great set of principle that will boost more production lines efficiency far beyond what. [1][2]</a:t>
            </a:r>
          </a:p>
          <a:p>
            <a:pPr>
              <a:spcBef>
                <a:spcPct val="20000"/>
              </a:spcBef>
            </a:pPr>
            <a:endParaRPr lang="en-AU" altLang="en-US" sz="2800" dirty="0"/>
          </a:p>
          <a:p>
            <a:pPr>
              <a:spcBef>
                <a:spcPct val="20000"/>
              </a:spcBef>
            </a:pPr>
            <a:r>
              <a:rPr lang="en-GB" altLang="en-US" sz="2800" dirty="0"/>
              <a:t>Striving to achieve the fastest line speed possible may lead to a lot more failures down the line. Quality, failure rates, scrap rates, and down time all effect the effectiveness of a line. All of these have their own measurements for example for failure the most used in industry is six sigma. [3]</a:t>
            </a:r>
          </a:p>
          <a:p>
            <a:pPr>
              <a:spcBef>
                <a:spcPct val="20000"/>
              </a:spcBef>
            </a:pPr>
            <a:endParaRPr lang="en-AU" altLang="en-US" sz="2800" dirty="0"/>
          </a:p>
          <a:p>
            <a:pPr>
              <a:spcBef>
                <a:spcPct val="20000"/>
              </a:spcBef>
            </a:pPr>
            <a:r>
              <a:rPr lang="en-AU" altLang="en-US" sz="2800" dirty="0"/>
              <a:t>You can also continue mentioning your key literature survey findings here. </a:t>
            </a:r>
          </a:p>
        </p:txBody>
      </p:sp>
      <p:sp>
        <p:nvSpPr>
          <p:cNvPr id="14" name="Text Box 19"/>
          <p:cNvSpPr txBox="1">
            <a:spLocks noChangeArrowheads="1"/>
          </p:cNvSpPr>
          <p:nvPr/>
        </p:nvSpPr>
        <p:spPr bwMode="auto">
          <a:xfrm>
            <a:off x="7284848" y="21612771"/>
            <a:ext cx="6410325" cy="115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000" i="1" dirty="0">
                <a:latin typeface="Times New Roman" charset="0"/>
              </a:rPr>
              <a:t>This table shows the effectiveness of each process in the production line. </a:t>
            </a:r>
          </a:p>
        </p:txBody>
      </p:sp>
      <p:sp>
        <p:nvSpPr>
          <p:cNvPr id="16" name="Text Box 16"/>
          <p:cNvSpPr txBox="1">
            <a:spLocks noChangeArrowheads="1"/>
          </p:cNvSpPr>
          <p:nvPr/>
        </p:nvSpPr>
        <p:spPr bwMode="auto">
          <a:xfrm>
            <a:off x="7369773" y="11884237"/>
            <a:ext cx="5638800" cy="119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Above is an image of the simulated plant. This plant in the moment of this image is in a state of change over.  </a:t>
            </a:r>
          </a:p>
        </p:txBody>
      </p:sp>
      <p:sp>
        <p:nvSpPr>
          <p:cNvPr id="22" name="Text Box 10"/>
          <p:cNvSpPr txBox="1">
            <a:spLocks noChangeArrowheads="1"/>
          </p:cNvSpPr>
          <p:nvPr/>
        </p:nvSpPr>
        <p:spPr bwMode="auto">
          <a:xfrm>
            <a:off x="14711488" y="18356493"/>
            <a:ext cx="6415088" cy="650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Acknowledgements</a:t>
            </a:r>
          </a:p>
          <a:p>
            <a:pPr>
              <a:spcBef>
                <a:spcPct val="50000"/>
              </a:spcBef>
            </a:pPr>
            <a:r>
              <a:rPr lang="en-GB" altLang="en-US" sz="2800" dirty="0"/>
              <a:t>I would like to express my gratitude to my supervisor’s Dr Arnaud </a:t>
            </a:r>
            <a:r>
              <a:rPr lang="en-GB" altLang="en-US" sz="2800" dirty="0" err="1"/>
              <a:t>Marotin</a:t>
            </a:r>
            <a:r>
              <a:rPr lang="en-GB" altLang="en-US" sz="2800" dirty="0"/>
              <a:t> and Richard Morgan for their assistance and support throughout this project. </a:t>
            </a:r>
          </a:p>
          <a:p>
            <a:pPr>
              <a:spcBef>
                <a:spcPct val="50000"/>
              </a:spcBef>
            </a:pPr>
            <a:r>
              <a:rPr lang="en-GB" altLang="en-US" sz="2800" dirty="0"/>
              <a:t>I would also like to thank Dr Robert Goodson, Dr Greg Owen for there advice and guidance. I would also like to thank Ryan Cording for his help teaching me plant sim. </a:t>
            </a:r>
          </a:p>
          <a:p>
            <a:pPr>
              <a:spcBef>
                <a:spcPct val="50000"/>
              </a:spcBef>
            </a:pPr>
            <a:endParaRPr lang="en-US" altLang="en-US" dirty="0"/>
          </a:p>
        </p:txBody>
      </p:sp>
      <p:sp>
        <p:nvSpPr>
          <p:cNvPr id="23" name="Text Box 11"/>
          <p:cNvSpPr txBox="1">
            <a:spLocks noChangeArrowheads="1"/>
          </p:cNvSpPr>
          <p:nvPr/>
        </p:nvSpPr>
        <p:spPr bwMode="auto">
          <a:xfrm>
            <a:off x="14704210" y="23986716"/>
            <a:ext cx="6415087" cy="1088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ea typeface="Arial" charset="0"/>
                <a:cs typeface="Arial" charset="0"/>
              </a:rPr>
              <a:t>References</a:t>
            </a:r>
          </a:p>
        </p:txBody>
      </p:sp>
      <p:sp>
        <p:nvSpPr>
          <p:cNvPr id="25" name="Text Box 25"/>
          <p:cNvSpPr txBox="1">
            <a:spLocks noChangeArrowheads="1"/>
          </p:cNvSpPr>
          <p:nvPr/>
        </p:nvSpPr>
        <p:spPr bwMode="auto">
          <a:xfrm>
            <a:off x="14581642" y="6713162"/>
            <a:ext cx="6410325" cy="145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000" i="1" dirty="0">
                <a:latin typeface="Times New Roman" charset="0"/>
              </a:rPr>
              <a:t>Below is a table showing the time to pay back for a stranded industry robot if it was to replace a manned operation. </a:t>
            </a:r>
          </a:p>
        </p:txBody>
      </p:sp>
      <p:sp>
        <p:nvSpPr>
          <p:cNvPr id="26" name="Text Box 28"/>
          <p:cNvSpPr txBox="1">
            <a:spLocks noChangeArrowheads="1"/>
          </p:cNvSpPr>
          <p:nvPr/>
        </p:nvSpPr>
        <p:spPr bwMode="auto">
          <a:xfrm>
            <a:off x="14711488" y="13810527"/>
            <a:ext cx="6410325" cy="3981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800" dirty="0"/>
              <a:t>This report found there was some significant short comings in Allevard's production line </a:t>
            </a:r>
            <a:r>
              <a:rPr lang="en-AU" altLang="en-US" sz="2800" dirty="0" err="1"/>
              <a:t>primarrery</a:t>
            </a:r>
            <a:r>
              <a:rPr lang="en-AU" altLang="en-US" sz="2800" dirty="0"/>
              <a:t> coming from there need to over </a:t>
            </a:r>
            <a:r>
              <a:rPr lang="en-AU" altLang="en-US" sz="2800" dirty="0" err="1"/>
              <a:t>enginer</a:t>
            </a:r>
            <a:r>
              <a:rPr lang="en-AU" altLang="en-US" sz="2800" dirty="0"/>
              <a:t> there product and the massive amount of transportation parts would undergone during there production cycle. </a:t>
            </a:r>
            <a:endParaRPr lang="en-AU" altLang="en-US" sz="2800" b="1" dirty="0">
              <a:solidFill>
                <a:srgbClr val="FF0000"/>
              </a:solidFill>
            </a:endParaRPr>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5" name="TextBox 4"/>
          <p:cNvSpPr txBox="1"/>
          <p:nvPr/>
        </p:nvSpPr>
        <p:spPr>
          <a:xfrm>
            <a:off x="348597" y="2532558"/>
            <a:ext cx="2237294" cy="2554545"/>
          </a:xfrm>
          <a:prstGeom prst="rect">
            <a:avLst/>
          </a:prstGeom>
          <a:noFill/>
        </p:spPr>
        <p:txBody>
          <a:bodyPr wrap="square" rtlCol="0">
            <a:spAutoFit/>
          </a:bodyPr>
          <a:lstStyle/>
          <a:p>
            <a:pPr algn="ctr"/>
            <a:r>
              <a:rPr lang="en-US" sz="8000" b="1" dirty="0">
                <a:solidFill>
                  <a:schemeClr val="bg1"/>
                </a:solidFill>
              </a:rPr>
              <a:t>Your Pic</a:t>
            </a: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sp>
        <p:nvSpPr>
          <p:cNvPr id="45" name="Text Box 19"/>
          <p:cNvSpPr txBox="1">
            <a:spLocks noChangeArrowheads="1"/>
          </p:cNvSpPr>
          <p:nvPr/>
        </p:nvSpPr>
        <p:spPr bwMode="auto">
          <a:xfrm>
            <a:off x="7740046" y="27476623"/>
            <a:ext cx="6410325" cy="84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GB" altLang="en-US" sz="2000" i="1" dirty="0">
                <a:latin typeface="Times New Roman" charset="0"/>
              </a:rPr>
              <a:t>This table shows the effectiveness of  a manned opination </a:t>
            </a:r>
            <a:endParaRPr lang="en-AU" altLang="en-US" sz="2000" i="1" dirty="0">
              <a:latin typeface="Times New Roman" charset="0"/>
            </a:endParaRPr>
          </a:p>
        </p:txBody>
      </p:sp>
      <p:pic>
        <p:nvPicPr>
          <p:cNvPr id="29" name="Picture 28">
            <a:extLst>
              <a:ext uri="{FF2B5EF4-FFF2-40B4-BE49-F238E27FC236}">
                <a16:creationId xmlns:a16="http://schemas.microsoft.com/office/drawing/2014/main" id="{2CB6ADB5-7E08-450F-8BB2-166C229DC527}"/>
              </a:ext>
            </a:extLst>
          </p:cNvPr>
          <p:cNvPicPr>
            <a:picLocks noChangeAspect="1"/>
          </p:cNvPicPr>
          <p:nvPr/>
        </p:nvPicPr>
        <p:blipFill>
          <a:blip r:embed="rId4"/>
          <a:stretch>
            <a:fillRect/>
          </a:stretch>
        </p:blipFill>
        <p:spPr>
          <a:xfrm>
            <a:off x="330151" y="2003952"/>
            <a:ext cx="2414225" cy="3804234"/>
          </a:xfrm>
          <a:prstGeom prst="rect">
            <a:avLst/>
          </a:prstGeom>
        </p:spPr>
      </p:pic>
      <p:pic>
        <p:nvPicPr>
          <p:cNvPr id="3" name="Picture 2">
            <a:extLst>
              <a:ext uri="{FF2B5EF4-FFF2-40B4-BE49-F238E27FC236}">
                <a16:creationId xmlns:a16="http://schemas.microsoft.com/office/drawing/2014/main" id="{F410A1C1-4D83-4350-B339-905476111FC9}"/>
              </a:ext>
            </a:extLst>
          </p:cNvPr>
          <p:cNvPicPr>
            <a:picLocks noChangeAspect="1"/>
          </p:cNvPicPr>
          <p:nvPr/>
        </p:nvPicPr>
        <p:blipFill>
          <a:blip r:embed="rId5"/>
          <a:stretch>
            <a:fillRect/>
          </a:stretch>
        </p:blipFill>
        <p:spPr>
          <a:xfrm>
            <a:off x="6736041" y="6918846"/>
            <a:ext cx="7507941" cy="4488790"/>
          </a:xfrm>
          <a:prstGeom prst="rect">
            <a:avLst/>
          </a:prstGeom>
        </p:spPr>
      </p:pic>
      <p:pic>
        <p:nvPicPr>
          <p:cNvPr id="33" name="Picture 32">
            <a:extLst>
              <a:ext uri="{FF2B5EF4-FFF2-40B4-BE49-F238E27FC236}">
                <a16:creationId xmlns:a16="http://schemas.microsoft.com/office/drawing/2014/main" id="{6F0018C7-E645-4300-AF2A-4449B4865276}"/>
              </a:ext>
            </a:extLst>
          </p:cNvPr>
          <p:cNvPicPr>
            <a:picLocks noChangeAspect="1"/>
          </p:cNvPicPr>
          <p:nvPr/>
        </p:nvPicPr>
        <p:blipFill>
          <a:blip r:embed="rId6"/>
          <a:stretch>
            <a:fillRect/>
          </a:stretch>
        </p:blipFill>
        <p:spPr>
          <a:xfrm>
            <a:off x="7369772" y="13415440"/>
            <a:ext cx="6449181" cy="8002711"/>
          </a:xfrm>
          <a:prstGeom prst="rect">
            <a:avLst/>
          </a:prstGeom>
        </p:spPr>
      </p:pic>
      <p:pic>
        <p:nvPicPr>
          <p:cNvPr id="34" name="Picture 33">
            <a:extLst>
              <a:ext uri="{FF2B5EF4-FFF2-40B4-BE49-F238E27FC236}">
                <a16:creationId xmlns:a16="http://schemas.microsoft.com/office/drawing/2014/main" id="{C0D04E83-55D8-4C2B-B604-D45A38182736}"/>
              </a:ext>
            </a:extLst>
          </p:cNvPr>
          <p:cNvPicPr>
            <a:picLocks noChangeAspect="1"/>
          </p:cNvPicPr>
          <p:nvPr/>
        </p:nvPicPr>
        <p:blipFill>
          <a:blip r:embed="rId7"/>
          <a:stretch>
            <a:fillRect/>
          </a:stretch>
        </p:blipFill>
        <p:spPr>
          <a:xfrm>
            <a:off x="7586713" y="23425955"/>
            <a:ext cx="6163499" cy="3675306"/>
          </a:xfrm>
          <a:prstGeom prst="rect">
            <a:avLst/>
          </a:prstGeom>
        </p:spPr>
      </p:pic>
      <p:pic>
        <p:nvPicPr>
          <p:cNvPr id="35" name="Picture 34">
            <a:extLst>
              <a:ext uri="{FF2B5EF4-FFF2-40B4-BE49-F238E27FC236}">
                <a16:creationId xmlns:a16="http://schemas.microsoft.com/office/drawing/2014/main" id="{01B3D0A5-80F6-4778-8B26-428EE74DDA0F}"/>
              </a:ext>
            </a:extLst>
          </p:cNvPr>
          <p:cNvPicPr>
            <a:picLocks noChangeAspect="1"/>
          </p:cNvPicPr>
          <p:nvPr/>
        </p:nvPicPr>
        <p:blipFill>
          <a:blip r:embed="rId8"/>
          <a:stretch>
            <a:fillRect/>
          </a:stretch>
        </p:blipFill>
        <p:spPr>
          <a:xfrm>
            <a:off x="14661210" y="8204270"/>
            <a:ext cx="6330757" cy="4537488"/>
          </a:xfrm>
          <a:prstGeom prst="rect">
            <a:avLst/>
          </a:prstGeom>
        </p:spPr>
      </p:pic>
      <p:sp>
        <p:nvSpPr>
          <p:cNvPr id="44" name="TextBox 43">
            <a:extLst>
              <a:ext uri="{FF2B5EF4-FFF2-40B4-BE49-F238E27FC236}">
                <a16:creationId xmlns:a16="http://schemas.microsoft.com/office/drawing/2014/main" id="{6244FC46-1280-4C0D-9691-72F1C39E2EFB}"/>
              </a:ext>
            </a:extLst>
          </p:cNvPr>
          <p:cNvSpPr txBox="1"/>
          <p:nvPr/>
        </p:nvSpPr>
        <p:spPr>
          <a:xfrm>
            <a:off x="14711488" y="24862017"/>
            <a:ext cx="6078800" cy="2862322"/>
          </a:xfrm>
          <a:prstGeom prst="rect">
            <a:avLst/>
          </a:prstGeom>
          <a:noFill/>
        </p:spPr>
        <p:txBody>
          <a:bodyPr wrap="square" rtlCol="0">
            <a:spAutoFit/>
          </a:bodyPr>
          <a:lstStyle/>
          <a:p>
            <a:r>
              <a:rPr lang="en-GB" sz="2000" dirty="0"/>
              <a:t>James P. Womack, Daniel T. Jones, Daniel </a:t>
            </a:r>
            <a:r>
              <a:rPr lang="en-GB" sz="2000" dirty="0" err="1"/>
              <a:t>Roos</a:t>
            </a:r>
            <a:r>
              <a:rPr lang="en-GB" sz="2000" dirty="0"/>
              <a:t>, 1991. Machine That Changed the World: The Story of Lean Production. </a:t>
            </a:r>
          </a:p>
          <a:p>
            <a:r>
              <a:rPr lang="en-GB" sz="2000" dirty="0"/>
              <a:t>Michal </a:t>
            </a:r>
            <a:r>
              <a:rPr lang="en-GB" sz="2000" dirty="0" err="1"/>
              <a:t>Leporis</a:t>
            </a:r>
            <a:r>
              <a:rPr lang="en-GB" sz="2000" dirty="0"/>
              <a:t> and </a:t>
            </a:r>
            <a:r>
              <a:rPr lang="en-GB" sz="2000" dirty="0" err="1"/>
              <a:t>Zdenka</a:t>
            </a:r>
            <a:r>
              <a:rPr lang="en-GB" sz="2000" dirty="0"/>
              <a:t> </a:t>
            </a:r>
            <a:r>
              <a:rPr lang="en-GB" sz="2000" dirty="0" err="1"/>
              <a:t>Králová</a:t>
            </a:r>
            <a:r>
              <a:rPr lang="en-GB" sz="2000" dirty="0"/>
              <a:t>, 2010. A SIMULATION APPROACH TO PRODUCTION LINE BOTTLENECK ANALYSIS, Slovak: Slovak university.</a:t>
            </a:r>
          </a:p>
          <a:p>
            <a:endParaRPr lang="en-GB" sz="2000" dirty="0"/>
          </a:p>
          <a:p>
            <a:r>
              <a:rPr lang="en-GB" sz="2000" dirty="0"/>
              <a:t>Thomas </a:t>
            </a:r>
            <a:r>
              <a:rPr lang="en-GB" sz="2000" dirty="0" err="1"/>
              <a:t>Pyzdek</a:t>
            </a:r>
            <a:r>
              <a:rPr lang="en-GB" sz="2000" dirty="0"/>
              <a:t>, Paul Keller, 2000. six-sigma handbook 4th addition.</a:t>
            </a:r>
          </a:p>
        </p:txBody>
      </p:sp>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1402</TotalTime>
  <Words>467</Words>
  <Application>Microsoft Office PowerPoint</Application>
  <PresentationFormat>Custom</PresentationFormat>
  <Paragraphs>30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Georgia</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iwan dyer</cp:lastModifiedBy>
  <cp:revision>35</cp:revision>
  <dcterms:created xsi:type="dcterms:W3CDTF">2016-02-25T08:27:32Z</dcterms:created>
  <dcterms:modified xsi:type="dcterms:W3CDTF">2020-05-02T11:47:23Z</dcterms:modified>
</cp:coreProperties>
</file>