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9"/>
  </p:notesMasterIdLst>
  <p:sldIdLst>
    <p:sldId id="256" r:id="rId2"/>
    <p:sldId id="292" r:id="rId3"/>
    <p:sldId id="259" r:id="rId4"/>
    <p:sldId id="276" r:id="rId5"/>
    <p:sldId id="275" r:id="rId6"/>
    <p:sldId id="293" r:id="rId7"/>
    <p:sldId id="288" r:id="rId8"/>
    <p:sldId id="279" r:id="rId9"/>
    <p:sldId id="266" r:id="rId10"/>
    <p:sldId id="282" r:id="rId11"/>
    <p:sldId id="283" r:id="rId12"/>
    <p:sldId id="265" r:id="rId13"/>
    <p:sldId id="280" r:id="rId14"/>
    <p:sldId id="278" r:id="rId15"/>
    <p:sldId id="277" r:id="rId16"/>
    <p:sldId id="291" r:id="rId17"/>
    <p:sldId id="281" r:id="rId18"/>
    <p:sldId id="285" r:id="rId19"/>
    <p:sldId id="286" r:id="rId20"/>
    <p:sldId id="287" r:id="rId21"/>
    <p:sldId id="289" r:id="rId22"/>
    <p:sldId id="290" r:id="rId23"/>
    <p:sldId id="294" r:id="rId24"/>
    <p:sldId id="295" r:id="rId25"/>
    <p:sldId id="272" r:id="rId26"/>
    <p:sldId id="296" r:id="rId27"/>
    <p:sldId id="261"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292"/>
            <p14:sldId id="259"/>
            <p14:sldId id="276"/>
            <p14:sldId id="275"/>
            <p14:sldId id="293"/>
            <p14:sldId id="288"/>
            <p14:sldId id="279"/>
            <p14:sldId id="266"/>
            <p14:sldId id="282"/>
            <p14:sldId id="283"/>
            <p14:sldId id="265"/>
            <p14:sldId id="280"/>
            <p14:sldId id="278"/>
            <p14:sldId id="277"/>
            <p14:sldId id="291"/>
            <p14:sldId id="281"/>
            <p14:sldId id="285"/>
            <p14:sldId id="286"/>
            <p14:sldId id="287"/>
            <p14:sldId id="289"/>
            <p14:sldId id="290"/>
            <p14:sldId id="294"/>
            <p14:sldId id="295"/>
            <p14:sldId id="272"/>
            <p14:sldId id="296"/>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860"/>
    <p:restoredTop sz="50067"/>
  </p:normalViewPr>
  <p:slideViewPr>
    <p:cSldViewPr snapToGrid="0" snapToObjects="1">
      <p:cViewPr varScale="1">
        <p:scale>
          <a:sx n="60" d="100"/>
          <a:sy n="60" d="100"/>
        </p:scale>
        <p:origin x="303"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22F633-2E29-4007-880A-B7535DF3A5DD}" type="doc">
      <dgm:prSet loTypeId="urn:microsoft.com/office/officeart/2008/layout/HexagonCluster" loCatId="relationship" qsTypeId="urn:microsoft.com/office/officeart/2005/8/quickstyle/simple1" qsCatId="simple" csTypeId="urn:microsoft.com/office/officeart/2005/8/colors/accent1_2" csCatId="accent1" phldr="1"/>
      <dgm:spPr/>
      <dgm:t>
        <a:bodyPr/>
        <a:lstStyle/>
        <a:p>
          <a:endParaRPr lang="en-US"/>
        </a:p>
      </dgm:t>
    </dgm:pt>
    <dgm:pt modelId="{B4AACE09-7EBF-4F94-82DC-A4689889FC05}">
      <dgm:prSet phldrT="[Text]" custT="1"/>
      <dgm:spPr/>
      <dgm:t>
        <a:bodyPr/>
        <a:lstStyle/>
        <a:p>
          <a:r>
            <a:rPr lang="en-GB" sz="1800" dirty="0" smtClean="0"/>
            <a:t>Local authorities</a:t>
          </a:r>
          <a:endParaRPr lang="en-US" sz="1800" dirty="0"/>
        </a:p>
      </dgm:t>
    </dgm:pt>
    <dgm:pt modelId="{A6D1C493-3918-41AF-B8E7-6F2FD88156A7}" type="parTrans" cxnId="{46154303-2C19-44FA-AB22-401DEFE2ACE1}">
      <dgm:prSet/>
      <dgm:spPr/>
      <dgm:t>
        <a:bodyPr/>
        <a:lstStyle/>
        <a:p>
          <a:endParaRPr lang="en-US"/>
        </a:p>
      </dgm:t>
    </dgm:pt>
    <dgm:pt modelId="{8CF0C821-B04B-4793-A4FA-AEB2D325F367}" type="sibTrans" cxnId="{46154303-2C19-44FA-AB22-401DEFE2ACE1}">
      <dgm:prSet/>
      <dgm:spPr>
        <a:solidFill>
          <a:schemeClr val="accent1">
            <a:alpha val="90000"/>
          </a:schemeClr>
        </a:solidFill>
      </dgm:spPr>
      <dgm:t>
        <a:bodyPr/>
        <a:lstStyle/>
        <a:p>
          <a:endParaRPr lang="en-US"/>
        </a:p>
      </dgm:t>
    </dgm:pt>
    <dgm:pt modelId="{42AB454A-1C99-406B-9711-7DEE0823D6A3}">
      <dgm:prSet phldrT="[Text]" custT="1"/>
      <dgm:spPr/>
      <dgm:t>
        <a:bodyPr/>
        <a:lstStyle/>
        <a:p>
          <a:r>
            <a:rPr lang="en-GB" sz="1800" dirty="0" smtClean="0"/>
            <a:t>Welsh Government</a:t>
          </a:r>
          <a:endParaRPr lang="en-US" sz="1800" dirty="0"/>
        </a:p>
      </dgm:t>
    </dgm:pt>
    <dgm:pt modelId="{10C43F38-6127-493D-B184-DDE15AC17241}" type="parTrans" cxnId="{B5B45323-93F8-484A-8267-C3279A4DB8CB}">
      <dgm:prSet/>
      <dgm:spPr/>
      <dgm:t>
        <a:bodyPr/>
        <a:lstStyle/>
        <a:p>
          <a:endParaRPr lang="en-US"/>
        </a:p>
      </dgm:t>
    </dgm:pt>
    <dgm:pt modelId="{3FE14CE1-3798-4B8C-82F5-62349607FB1A}" type="sibTrans" cxnId="{B5B45323-93F8-484A-8267-C3279A4DB8CB}">
      <dgm:prSet/>
      <dgm:spPr>
        <a:solidFill>
          <a:schemeClr val="accent1">
            <a:alpha val="90000"/>
          </a:schemeClr>
        </a:solidFill>
      </dgm:spPr>
      <dgm:t>
        <a:bodyPr/>
        <a:lstStyle/>
        <a:p>
          <a:endParaRPr lang="en-US"/>
        </a:p>
      </dgm:t>
    </dgm:pt>
    <dgm:pt modelId="{6E27929F-C56A-46FD-9C12-5440E8EBCFC6}">
      <dgm:prSet phldrT="[Text]" custT="1"/>
      <dgm:spPr/>
      <dgm:t>
        <a:bodyPr/>
        <a:lstStyle/>
        <a:p>
          <a:r>
            <a:rPr lang="en-GB" sz="1800" dirty="0" smtClean="0"/>
            <a:t>Estyn</a:t>
          </a:r>
          <a:endParaRPr lang="en-US" sz="1800" dirty="0"/>
        </a:p>
      </dgm:t>
    </dgm:pt>
    <dgm:pt modelId="{00CA2F98-EC1A-4508-92DB-18F221F46B9B}" type="sibTrans" cxnId="{EC6D0886-C12C-426C-9A51-1F2597A4B65E}">
      <dgm:prSet/>
      <dgm:spPr>
        <a:solidFill>
          <a:schemeClr val="accent1">
            <a:alpha val="90000"/>
          </a:schemeClr>
        </a:solidFill>
      </dgm:spPr>
      <dgm:t>
        <a:bodyPr/>
        <a:lstStyle/>
        <a:p>
          <a:endParaRPr lang="en-US"/>
        </a:p>
      </dgm:t>
    </dgm:pt>
    <dgm:pt modelId="{4C4C55F0-B8EF-4C86-BAA8-ADFE8B910900}" type="parTrans" cxnId="{EC6D0886-C12C-426C-9A51-1F2597A4B65E}">
      <dgm:prSet/>
      <dgm:spPr/>
      <dgm:t>
        <a:bodyPr/>
        <a:lstStyle/>
        <a:p>
          <a:endParaRPr lang="en-US"/>
        </a:p>
      </dgm:t>
    </dgm:pt>
    <dgm:pt modelId="{2A3123B1-1129-458B-B661-1F30EDEA95E9}">
      <dgm:prSet/>
      <dgm:spPr>
        <a:solidFill>
          <a:schemeClr val="accent1">
            <a:lumMod val="60000"/>
            <a:lumOff val="40000"/>
          </a:schemeClr>
        </a:solidFill>
      </dgm:spPr>
      <dgm:t>
        <a:bodyPr/>
        <a:lstStyle/>
        <a:p>
          <a:endParaRPr lang="en-US" dirty="0"/>
        </a:p>
      </dgm:t>
    </dgm:pt>
    <dgm:pt modelId="{E311CF87-2E22-4F56-A1C7-662DF2723613}" type="parTrans" cxnId="{54504719-D17B-4C4B-A7AA-DCBBA2757CC7}">
      <dgm:prSet/>
      <dgm:spPr/>
      <dgm:t>
        <a:bodyPr/>
        <a:lstStyle/>
        <a:p>
          <a:endParaRPr lang="en-US"/>
        </a:p>
      </dgm:t>
    </dgm:pt>
    <dgm:pt modelId="{0EA301FD-CD6E-46AB-AC9F-B1CD80434B25}" type="sibTrans" cxnId="{54504719-D17B-4C4B-A7AA-DCBBA2757CC7}">
      <dgm:prSet/>
      <dgm:spPr>
        <a:solidFill>
          <a:schemeClr val="accent1">
            <a:alpha val="90000"/>
          </a:schemeClr>
        </a:solidFill>
      </dgm:spPr>
      <dgm:t>
        <a:bodyPr/>
        <a:lstStyle/>
        <a:p>
          <a:endParaRPr lang="en-US"/>
        </a:p>
      </dgm:t>
    </dgm:pt>
    <dgm:pt modelId="{5229495B-FD6A-4B95-A555-68A4F671720B}" type="pres">
      <dgm:prSet presAssocID="{4E22F633-2E29-4007-880A-B7535DF3A5DD}" presName="Name0" presStyleCnt="0">
        <dgm:presLayoutVars>
          <dgm:chMax val="21"/>
          <dgm:chPref val="21"/>
        </dgm:presLayoutVars>
      </dgm:prSet>
      <dgm:spPr/>
      <dgm:t>
        <a:bodyPr/>
        <a:lstStyle/>
        <a:p>
          <a:endParaRPr lang="en-US"/>
        </a:p>
      </dgm:t>
    </dgm:pt>
    <dgm:pt modelId="{A8D43BD0-50EF-44DC-86AC-FA6DDE112C31}" type="pres">
      <dgm:prSet presAssocID="{B4AACE09-7EBF-4F94-82DC-A4689889FC05}" presName="text1" presStyleCnt="0"/>
      <dgm:spPr/>
    </dgm:pt>
    <dgm:pt modelId="{6E2AC78D-F952-450E-8765-1DCA03AFFCB7}" type="pres">
      <dgm:prSet presAssocID="{B4AACE09-7EBF-4F94-82DC-A4689889FC05}" presName="textRepeatNode" presStyleLbl="alignNode1" presStyleIdx="0" presStyleCnt="4">
        <dgm:presLayoutVars>
          <dgm:chMax val="0"/>
          <dgm:chPref val="0"/>
          <dgm:bulletEnabled val="1"/>
        </dgm:presLayoutVars>
      </dgm:prSet>
      <dgm:spPr/>
      <dgm:t>
        <a:bodyPr/>
        <a:lstStyle/>
        <a:p>
          <a:endParaRPr lang="en-US"/>
        </a:p>
      </dgm:t>
    </dgm:pt>
    <dgm:pt modelId="{BAF3DC96-5D48-4C58-8229-9E62E48AA77F}" type="pres">
      <dgm:prSet presAssocID="{B4AACE09-7EBF-4F94-82DC-A4689889FC05}" presName="textaccent1" presStyleCnt="0"/>
      <dgm:spPr/>
    </dgm:pt>
    <dgm:pt modelId="{42D10CAF-A6BD-4DA7-81C6-EE97E9D8F1CE}" type="pres">
      <dgm:prSet presAssocID="{B4AACE09-7EBF-4F94-82DC-A4689889FC05}" presName="accentRepeatNode" presStyleLbl="solidAlignAcc1" presStyleIdx="0" presStyleCnt="8"/>
      <dgm:spPr/>
    </dgm:pt>
    <dgm:pt modelId="{07003ECF-48DF-441D-B6C6-A29CF5A0DA04}" type="pres">
      <dgm:prSet presAssocID="{8CF0C821-B04B-4793-A4FA-AEB2D325F367}" presName="image1" presStyleCnt="0"/>
      <dgm:spPr/>
    </dgm:pt>
    <dgm:pt modelId="{C3B9B9B6-02BE-4471-BA1D-542B464A963B}" type="pres">
      <dgm:prSet presAssocID="{8CF0C821-B04B-4793-A4FA-AEB2D325F367}" presName="imageRepeatNode" presStyleLbl="alignAcc1" presStyleIdx="0" presStyleCnt="4"/>
      <dgm:spPr/>
      <dgm:t>
        <a:bodyPr/>
        <a:lstStyle/>
        <a:p>
          <a:endParaRPr lang="en-US"/>
        </a:p>
      </dgm:t>
    </dgm:pt>
    <dgm:pt modelId="{B643A7FB-3041-45B7-8C3D-C760B6934859}" type="pres">
      <dgm:prSet presAssocID="{8CF0C821-B04B-4793-A4FA-AEB2D325F367}" presName="imageaccent1" presStyleCnt="0"/>
      <dgm:spPr/>
    </dgm:pt>
    <dgm:pt modelId="{F427029E-14C5-459F-9105-DF145723A82E}" type="pres">
      <dgm:prSet presAssocID="{8CF0C821-B04B-4793-A4FA-AEB2D325F367}" presName="accentRepeatNode" presStyleLbl="solidAlignAcc1" presStyleIdx="1" presStyleCnt="8"/>
      <dgm:spPr/>
    </dgm:pt>
    <dgm:pt modelId="{FC229802-C97F-461B-A246-EAE841BB52B7}" type="pres">
      <dgm:prSet presAssocID="{42AB454A-1C99-406B-9711-7DEE0823D6A3}" presName="text2" presStyleCnt="0"/>
      <dgm:spPr/>
    </dgm:pt>
    <dgm:pt modelId="{F145A1F4-F332-4368-9C09-C3C0FE992104}" type="pres">
      <dgm:prSet presAssocID="{42AB454A-1C99-406B-9711-7DEE0823D6A3}" presName="textRepeatNode" presStyleLbl="alignNode1" presStyleIdx="1" presStyleCnt="4">
        <dgm:presLayoutVars>
          <dgm:chMax val="0"/>
          <dgm:chPref val="0"/>
          <dgm:bulletEnabled val="1"/>
        </dgm:presLayoutVars>
      </dgm:prSet>
      <dgm:spPr/>
      <dgm:t>
        <a:bodyPr/>
        <a:lstStyle/>
        <a:p>
          <a:endParaRPr lang="en-US"/>
        </a:p>
      </dgm:t>
    </dgm:pt>
    <dgm:pt modelId="{E54CAF18-22BB-477A-95FC-531383DE6DE7}" type="pres">
      <dgm:prSet presAssocID="{42AB454A-1C99-406B-9711-7DEE0823D6A3}" presName="textaccent2" presStyleCnt="0"/>
      <dgm:spPr/>
    </dgm:pt>
    <dgm:pt modelId="{95E9789D-DD83-49A2-A5D4-ACB012CC77A4}" type="pres">
      <dgm:prSet presAssocID="{42AB454A-1C99-406B-9711-7DEE0823D6A3}" presName="accentRepeatNode" presStyleLbl="solidAlignAcc1" presStyleIdx="2" presStyleCnt="8"/>
      <dgm:spPr/>
    </dgm:pt>
    <dgm:pt modelId="{1D2FDCF1-0961-4712-9881-C18D627AA0C8}" type="pres">
      <dgm:prSet presAssocID="{3FE14CE1-3798-4B8C-82F5-62349607FB1A}" presName="image2" presStyleCnt="0"/>
      <dgm:spPr/>
    </dgm:pt>
    <dgm:pt modelId="{472BE257-CD45-4521-9B40-4431611C0F49}" type="pres">
      <dgm:prSet presAssocID="{3FE14CE1-3798-4B8C-82F5-62349607FB1A}" presName="imageRepeatNode" presStyleLbl="alignAcc1" presStyleIdx="1" presStyleCnt="4"/>
      <dgm:spPr/>
      <dgm:t>
        <a:bodyPr/>
        <a:lstStyle/>
        <a:p>
          <a:endParaRPr lang="en-US"/>
        </a:p>
      </dgm:t>
    </dgm:pt>
    <dgm:pt modelId="{6E27D928-B4E5-4D68-A985-68A95A4D5247}" type="pres">
      <dgm:prSet presAssocID="{3FE14CE1-3798-4B8C-82F5-62349607FB1A}" presName="imageaccent2" presStyleCnt="0"/>
      <dgm:spPr/>
    </dgm:pt>
    <dgm:pt modelId="{2792BDB0-D301-41A7-9301-70601019C604}" type="pres">
      <dgm:prSet presAssocID="{3FE14CE1-3798-4B8C-82F5-62349607FB1A}" presName="accentRepeatNode" presStyleLbl="solidAlignAcc1" presStyleIdx="3" presStyleCnt="8"/>
      <dgm:spPr/>
    </dgm:pt>
    <dgm:pt modelId="{A83E9DB9-5250-49F2-8F88-61B34CF3FF21}" type="pres">
      <dgm:prSet presAssocID="{6E27929F-C56A-46FD-9C12-5440E8EBCFC6}" presName="text3" presStyleCnt="0"/>
      <dgm:spPr/>
    </dgm:pt>
    <dgm:pt modelId="{36718F85-96D7-4724-90CA-E569860F0F75}" type="pres">
      <dgm:prSet presAssocID="{6E27929F-C56A-46FD-9C12-5440E8EBCFC6}" presName="textRepeatNode" presStyleLbl="alignNode1" presStyleIdx="2" presStyleCnt="4">
        <dgm:presLayoutVars>
          <dgm:chMax val="0"/>
          <dgm:chPref val="0"/>
          <dgm:bulletEnabled val="1"/>
        </dgm:presLayoutVars>
      </dgm:prSet>
      <dgm:spPr/>
      <dgm:t>
        <a:bodyPr/>
        <a:lstStyle/>
        <a:p>
          <a:endParaRPr lang="en-US"/>
        </a:p>
      </dgm:t>
    </dgm:pt>
    <dgm:pt modelId="{13B319A3-86A5-4E7A-A57C-60A8649BD446}" type="pres">
      <dgm:prSet presAssocID="{6E27929F-C56A-46FD-9C12-5440E8EBCFC6}" presName="textaccent3" presStyleCnt="0"/>
      <dgm:spPr/>
    </dgm:pt>
    <dgm:pt modelId="{BE008EEA-9498-4E82-85FE-7556A369D662}" type="pres">
      <dgm:prSet presAssocID="{6E27929F-C56A-46FD-9C12-5440E8EBCFC6}" presName="accentRepeatNode" presStyleLbl="solidAlignAcc1" presStyleIdx="4" presStyleCnt="8"/>
      <dgm:spPr/>
    </dgm:pt>
    <dgm:pt modelId="{3CBABC35-CA0F-4AD0-967A-09D5B786A4F3}" type="pres">
      <dgm:prSet presAssocID="{00CA2F98-EC1A-4508-92DB-18F221F46B9B}" presName="image3" presStyleCnt="0"/>
      <dgm:spPr/>
    </dgm:pt>
    <dgm:pt modelId="{306112FD-D761-4198-B741-F211316E726C}" type="pres">
      <dgm:prSet presAssocID="{00CA2F98-EC1A-4508-92DB-18F221F46B9B}" presName="imageRepeatNode" presStyleLbl="alignAcc1" presStyleIdx="2" presStyleCnt="4" custLinFactNeighborY="24"/>
      <dgm:spPr/>
      <dgm:t>
        <a:bodyPr/>
        <a:lstStyle/>
        <a:p>
          <a:endParaRPr lang="en-US"/>
        </a:p>
      </dgm:t>
    </dgm:pt>
    <dgm:pt modelId="{73AB207D-DD20-4D37-B528-A8E9629DFE89}" type="pres">
      <dgm:prSet presAssocID="{00CA2F98-EC1A-4508-92DB-18F221F46B9B}" presName="imageaccent3" presStyleCnt="0"/>
      <dgm:spPr/>
    </dgm:pt>
    <dgm:pt modelId="{489A4703-2099-4F65-A193-056888E51277}" type="pres">
      <dgm:prSet presAssocID="{00CA2F98-EC1A-4508-92DB-18F221F46B9B}" presName="accentRepeatNode" presStyleLbl="solidAlignAcc1" presStyleIdx="5" presStyleCnt="8"/>
      <dgm:spPr/>
    </dgm:pt>
    <dgm:pt modelId="{7AEEABBE-892D-4033-BF89-F6A055A248BD}" type="pres">
      <dgm:prSet presAssocID="{2A3123B1-1129-458B-B661-1F30EDEA95E9}" presName="text4" presStyleCnt="0"/>
      <dgm:spPr/>
    </dgm:pt>
    <dgm:pt modelId="{7FED07D5-3802-4026-8B57-278190CC3D1F}" type="pres">
      <dgm:prSet presAssocID="{2A3123B1-1129-458B-B661-1F30EDEA95E9}" presName="textRepeatNode" presStyleLbl="alignNode1" presStyleIdx="3" presStyleCnt="4">
        <dgm:presLayoutVars>
          <dgm:chMax val="0"/>
          <dgm:chPref val="0"/>
          <dgm:bulletEnabled val="1"/>
        </dgm:presLayoutVars>
      </dgm:prSet>
      <dgm:spPr/>
      <dgm:t>
        <a:bodyPr/>
        <a:lstStyle/>
        <a:p>
          <a:endParaRPr lang="en-US"/>
        </a:p>
      </dgm:t>
    </dgm:pt>
    <dgm:pt modelId="{A8C82BE3-DF5F-4468-9091-B2E15C1E0C66}" type="pres">
      <dgm:prSet presAssocID="{2A3123B1-1129-458B-B661-1F30EDEA95E9}" presName="textaccent4" presStyleCnt="0"/>
      <dgm:spPr/>
    </dgm:pt>
    <dgm:pt modelId="{3E030870-8C9E-472F-867E-19B1F2887E71}" type="pres">
      <dgm:prSet presAssocID="{2A3123B1-1129-458B-B661-1F30EDEA95E9}" presName="accentRepeatNode" presStyleLbl="solidAlignAcc1" presStyleIdx="6" presStyleCnt="8"/>
      <dgm:spPr/>
    </dgm:pt>
    <dgm:pt modelId="{99892370-F747-404F-983A-20B8E6F55C4F}" type="pres">
      <dgm:prSet presAssocID="{0EA301FD-CD6E-46AB-AC9F-B1CD80434B25}" presName="image4" presStyleCnt="0"/>
      <dgm:spPr/>
    </dgm:pt>
    <dgm:pt modelId="{719371F3-08FC-4A29-94E2-B806C43BD3AF}" type="pres">
      <dgm:prSet presAssocID="{0EA301FD-CD6E-46AB-AC9F-B1CD80434B25}" presName="imageRepeatNode" presStyleLbl="alignAcc1" presStyleIdx="3" presStyleCnt="4"/>
      <dgm:spPr/>
      <dgm:t>
        <a:bodyPr/>
        <a:lstStyle/>
        <a:p>
          <a:endParaRPr lang="en-US"/>
        </a:p>
      </dgm:t>
    </dgm:pt>
    <dgm:pt modelId="{46A111CE-20F0-49E9-9ACB-5EACF4B5A747}" type="pres">
      <dgm:prSet presAssocID="{0EA301FD-CD6E-46AB-AC9F-B1CD80434B25}" presName="imageaccent4" presStyleCnt="0"/>
      <dgm:spPr/>
    </dgm:pt>
    <dgm:pt modelId="{E38EEEF6-6244-45B3-B271-D2D9E2417C2A}" type="pres">
      <dgm:prSet presAssocID="{0EA301FD-CD6E-46AB-AC9F-B1CD80434B25}" presName="accentRepeatNode" presStyleLbl="solidAlignAcc1" presStyleIdx="7" presStyleCnt="8"/>
      <dgm:spPr/>
    </dgm:pt>
  </dgm:ptLst>
  <dgm:cxnLst>
    <dgm:cxn modelId="{A356D175-F904-4B6C-B860-3E4BF0096297}" type="presOf" srcId="{6E27929F-C56A-46FD-9C12-5440E8EBCFC6}" destId="{36718F85-96D7-4724-90CA-E569860F0F75}" srcOrd="0" destOrd="0" presId="urn:microsoft.com/office/officeart/2008/layout/HexagonCluster"/>
    <dgm:cxn modelId="{2BB6E94D-3547-4461-9437-E82FD7F66C09}" type="presOf" srcId="{8CF0C821-B04B-4793-A4FA-AEB2D325F367}" destId="{C3B9B9B6-02BE-4471-BA1D-542B464A963B}" srcOrd="0" destOrd="0" presId="urn:microsoft.com/office/officeart/2008/layout/HexagonCluster"/>
    <dgm:cxn modelId="{EC6D0886-C12C-426C-9A51-1F2597A4B65E}" srcId="{4E22F633-2E29-4007-880A-B7535DF3A5DD}" destId="{6E27929F-C56A-46FD-9C12-5440E8EBCFC6}" srcOrd="2" destOrd="0" parTransId="{4C4C55F0-B8EF-4C86-BAA8-ADFE8B910900}" sibTransId="{00CA2F98-EC1A-4508-92DB-18F221F46B9B}"/>
    <dgm:cxn modelId="{DFCAFA93-5424-4833-BB87-22010BF02BB6}" type="presOf" srcId="{00CA2F98-EC1A-4508-92DB-18F221F46B9B}" destId="{306112FD-D761-4198-B741-F211316E726C}" srcOrd="0" destOrd="0" presId="urn:microsoft.com/office/officeart/2008/layout/HexagonCluster"/>
    <dgm:cxn modelId="{E63966DE-4B95-4BA1-A73D-F58B1782A607}" type="presOf" srcId="{3FE14CE1-3798-4B8C-82F5-62349607FB1A}" destId="{472BE257-CD45-4521-9B40-4431611C0F49}" srcOrd="0" destOrd="0" presId="urn:microsoft.com/office/officeart/2008/layout/HexagonCluster"/>
    <dgm:cxn modelId="{B5B45323-93F8-484A-8267-C3279A4DB8CB}" srcId="{4E22F633-2E29-4007-880A-B7535DF3A5DD}" destId="{42AB454A-1C99-406B-9711-7DEE0823D6A3}" srcOrd="1" destOrd="0" parTransId="{10C43F38-6127-493D-B184-DDE15AC17241}" sibTransId="{3FE14CE1-3798-4B8C-82F5-62349607FB1A}"/>
    <dgm:cxn modelId="{54504719-D17B-4C4B-A7AA-DCBBA2757CC7}" srcId="{4E22F633-2E29-4007-880A-B7535DF3A5DD}" destId="{2A3123B1-1129-458B-B661-1F30EDEA95E9}" srcOrd="3" destOrd="0" parTransId="{E311CF87-2E22-4F56-A1C7-662DF2723613}" sibTransId="{0EA301FD-CD6E-46AB-AC9F-B1CD80434B25}"/>
    <dgm:cxn modelId="{D51BE02C-5665-4330-BC09-8D76766BACF6}" type="presOf" srcId="{42AB454A-1C99-406B-9711-7DEE0823D6A3}" destId="{F145A1F4-F332-4368-9C09-C3C0FE992104}" srcOrd="0" destOrd="0" presId="urn:microsoft.com/office/officeart/2008/layout/HexagonCluster"/>
    <dgm:cxn modelId="{1E035F18-3037-403A-B896-0FD878BEE347}" type="presOf" srcId="{4E22F633-2E29-4007-880A-B7535DF3A5DD}" destId="{5229495B-FD6A-4B95-A555-68A4F671720B}" srcOrd="0" destOrd="0" presId="urn:microsoft.com/office/officeart/2008/layout/HexagonCluster"/>
    <dgm:cxn modelId="{D8170055-040A-4850-912B-779356BF6773}" type="presOf" srcId="{B4AACE09-7EBF-4F94-82DC-A4689889FC05}" destId="{6E2AC78D-F952-450E-8765-1DCA03AFFCB7}" srcOrd="0" destOrd="0" presId="urn:microsoft.com/office/officeart/2008/layout/HexagonCluster"/>
    <dgm:cxn modelId="{3B8A8668-800F-44D7-BD5D-D27FE6FBED33}" type="presOf" srcId="{0EA301FD-CD6E-46AB-AC9F-B1CD80434B25}" destId="{719371F3-08FC-4A29-94E2-B806C43BD3AF}" srcOrd="0" destOrd="0" presId="urn:microsoft.com/office/officeart/2008/layout/HexagonCluster"/>
    <dgm:cxn modelId="{46154303-2C19-44FA-AB22-401DEFE2ACE1}" srcId="{4E22F633-2E29-4007-880A-B7535DF3A5DD}" destId="{B4AACE09-7EBF-4F94-82DC-A4689889FC05}" srcOrd="0" destOrd="0" parTransId="{A6D1C493-3918-41AF-B8E7-6F2FD88156A7}" sibTransId="{8CF0C821-B04B-4793-A4FA-AEB2D325F367}"/>
    <dgm:cxn modelId="{58EE6D48-E621-4E62-88B4-92F7802402B5}" type="presOf" srcId="{2A3123B1-1129-458B-B661-1F30EDEA95E9}" destId="{7FED07D5-3802-4026-8B57-278190CC3D1F}" srcOrd="0" destOrd="0" presId="urn:microsoft.com/office/officeart/2008/layout/HexagonCluster"/>
    <dgm:cxn modelId="{F3C4A489-41F6-4F4E-8886-3429EE6A3DC1}" type="presParOf" srcId="{5229495B-FD6A-4B95-A555-68A4F671720B}" destId="{A8D43BD0-50EF-44DC-86AC-FA6DDE112C31}" srcOrd="0" destOrd="0" presId="urn:microsoft.com/office/officeart/2008/layout/HexagonCluster"/>
    <dgm:cxn modelId="{4B1C45F3-0268-4033-B425-54FD1A8A4477}" type="presParOf" srcId="{A8D43BD0-50EF-44DC-86AC-FA6DDE112C31}" destId="{6E2AC78D-F952-450E-8765-1DCA03AFFCB7}" srcOrd="0" destOrd="0" presId="urn:microsoft.com/office/officeart/2008/layout/HexagonCluster"/>
    <dgm:cxn modelId="{BFC0BFD5-D84F-42E1-951D-0C55AAB6389D}" type="presParOf" srcId="{5229495B-FD6A-4B95-A555-68A4F671720B}" destId="{BAF3DC96-5D48-4C58-8229-9E62E48AA77F}" srcOrd="1" destOrd="0" presId="urn:microsoft.com/office/officeart/2008/layout/HexagonCluster"/>
    <dgm:cxn modelId="{28AD6777-3506-4901-AF9C-DB3D532D61FF}" type="presParOf" srcId="{BAF3DC96-5D48-4C58-8229-9E62E48AA77F}" destId="{42D10CAF-A6BD-4DA7-81C6-EE97E9D8F1CE}" srcOrd="0" destOrd="0" presId="urn:microsoft.com/office/officeart/2008/layout/HexagonCluster"/>
    <dgm:cxn modelId="{DE1BFB95-8727-44CC-BFAB-626D1FB05E1E}" type="presParOf" srcId="{5229495B-FD6A-4B95-A555-68A4F671720B}" destId="{07003ECF-48DF-441D-B6C6-A29CF5A0DA04}" srcOrd="2" destOrd="0" presId="urn:microsoft.com/office/officeart/2008/layout/HexagonCluster"/>
    <dgm:cxn modelId="{568639F4-3299-4EC1-946E-3B8FC573E45C}" type="presParOf" srcId="{07003ECF-48DF-441D-B6C6-A29CF5A0DA04}" destId="{C3B9B9B6-02BE-4471-BA1D-542B464A963B}" srcOrd="0" destOrd="0" presId="urn:microsoft.com/office/officeart/2008/layout/HexagonCluster"/>
    <dgm:cxn modelId="{6B96482D-D130-4BDE-909B-BBE205C04D9A}" type="presParOf" srcId="{5229495B-FD6A-4B95-A555-68A4F671720B}" destId="{B643A7FB-3041-45B7-8C3D-C760B6934859}" srcOrd="3" destOrd="0" presId="urn:microsoft.com/office/officeart/2008/layout/HexagonCluster"/>
    <dgm:cxn modelId="{70206FC4-9916-4E2C-BE01-33FC809C8B5E}" type="presParOf" srcId="{B643A7FB-3041-45B7-8C3D-C760B6934859}" destId="{F427029E-14C5-459F-9105-DF145723A82E}" srcOrd="0" destOrd="0" presId="urn:microsoft.com/office/officeart/2008/layout/HexagonCluster"/>
    <dgm:cxn modelId="{68C539AC-9BB0-468F-A43D-333305FA82C4}" type="presParOf" srcId="{5229495B-FD6A-4B95-A555-68A4F671720B}" destId="{FC229802-C97F-461B-A246-EAE841BB52B7}" srcOrd="4" destOrd="0" presId="urn:microsoft.com/office/officeart/2008/layout/HexagonCluster"/>
    <dgm:cxn modelId="{FA63E288-597D-4372-AB69-DEF51F831AFE}" type="presParOf" srcId="{FC229802-C97F-461B-A246-EAE841BB52B7}" destId="{F145A1F4-F332-4368-9C09-C3C0FE992104}" srcOrd="0" destOrd="0" presId="urn:microsoft.com/office/officeart/2008/layout/HexagonCluster"/>
    <dgm:cxn modelId="{A28CCD3C-C69E-4370-91B9-63EDBA0FB03A}" type="presParOf" srcId="{5229495B-FD6A-4B95-A555-68A4F671720B}" destId="{E54CAF18-22BB-477A-95FC-531383DE6DE7}" srcOrd="5" destOrd="0" presId="urn:microsoft.com/office/officeart/2008/layout/HexagonCluster"/>
    <dgm:cxn modelId="{1AB42B4B-235E-44C4-8C2C-45B82AA0E240}" type="presParOf" srcId="{E54CAF18-22BB-477A-95FC-531383DE6DE7}" destId="{95E9789D-DD83-49A2-A5D4-ACB012CC77A4}" srcOrd="0" destOrd="0" presId="urn:microsoft.com/office/officeart/2008/layout/HexagonCluster"/>
    <dgm:cxn modelId="{9B2B204B-E9B7-48E7-87CC-EFD2CEB545D7}" type="presParOf" srcId="{5229495B-FD6A-4B95-A555-68A4F671720B}" destId="{1D2FDCF1-0961-4712-9881-C18D627AA0C8}" srcOrd="6" destOrd="0" presId="urn:microsoft.com/office/officeart/2008/layout/HexagonCluster"/>
    <dgm:cxn modelId="{CEB1AB95-0B1F-4143-A8E4-50DD08DE6F9F}" type="presParOf" srcId="{1D2FDCF1-0961-4712-9881-C18D627AA0C8}" destId="{472BE257-CD45-4521-9B40-4431611C0F49}" srcOrd="0" destOrd="0" presId="urn:microsoft.com/office/officeart/2008/layout/HexagonCluster"/>
    <dgm:cxn modelId="{B323BDCE-5913-41A1-A149-0C64E413208D}" type="presParOf" srcId="{5229495B-FD6A-4B95-A555-68A4F671720B}" destId="{6E27D928-B4E5-4D68-A985-68A95A4D5247}" srcOrd="7" destOrd="0" presId="urn:microsoft.com/office/officeart/2008/layout/HexagonCluster"/>
    <dgm:cxn modelId="{B87C9CE5-F9C3-490E-A7D6-323B07E3B5C8}" type="presParOf" srcId="{6E27D928-B4E5-4D68-A985-68A95A4D5247}" destId="{2792BDB0-D301-41A7-9301-70601019C604}" srcOrd="0" destOrd="0" presId="urn:microsoft.com/office/officeart/2008/layout/HexagonCluster"/>
    <dgm:cxn modelId="{FB1C94F0-1FED-49FE-A133-968C22E4D3B0}" type="presParOf" srcId="{5229495B-FD6A-4B95-A555-68A4F671720B}" destId="{A83E9DB9-5250-49F2-8F88-61B34CF3FF21}" srcOrd="8" destOrd="0" presId="urn:microsoft.com/office/officeart/2008/layout/HexagonCluster"/>
    <dgm:cxn modelId="{CE60AD33-F111-4A41-9D46-DE511C2B8E63}" type="presParOf" srcId="{A83E9DB9-5250-49F2-8F88-61B34CF3FF21}" destId="{36718F85-96D7-4724-90CA-E569860F0F75}" srcOrd="0" destOrd="0" presId="urn:microsoft.com/office/officeart/2008/layout/HexagonCluster"/>
    <dgm:cxn modelId="{A56CCBD9-B7AE-468B-AB24-11A9C272EB19}" type="presParOf" srcId="{5229495B-FD6A-4B95-A555-68A4F671720B}" destId="{13B319A3-86A5-4E7A-A57C-60A8649BD446}" srcOrd="9" destOrd="0" presId="urn:microsoft.com/office/officeart/2008/layout/HexagonCluster"/>
    <dgm:cxn modelId="{E2AA96FC-387C-4CFC-B52F-5F267750D350}" type="presParOf" srcId="{13B319A3-86A5-4E7A-A57C-60A8649BD446}" destId="{BE008EEA-9498-4E82-85FE-7556A369D662}" srcOrd="0" destOrd="0" presId="urn:microsoft.com/office/officeart/2008/layout/HexagonCluster"/>
    <dgm:cxn modelId="{39C703EF-9483-41D9-AEC4-EB0C38E5E163}" type="presParOf" srcId="{5229495B-FD6A-4B95-A555-68A4F671720B}" destId="{3CBABC35-CA0F-4AD0-967A-09D5B786A4F3}" srcOrd="10" destOrd="0" presId="urn:microsoft.com/office/officeart/2008/layout/HexagonCluster"/>
    <dgm:cxn modelId="{36033A29-70AB-407B-B03D-EBF276752826}" type="presParOf" srcId="{3CBABC35-CA0F-4AD0-967A-09D5B786A4F3}" destId="{306112FD-D761-4198-B741-F211316E726C}" srcOrd="0" destOrd="0" presId="urn:microsoft.com/office/officeart/2008/layout/HexagonCluster"/>
    <dgm:cxn modelId="{35607DF4-F00E-4956-AE54-C3CBE4CD8F85}" type="presParOf" srcId="{5229495B-FD6A-4B95-A555-68A4F671720B}" destId="{73AB207D-DD20-4D37-B528-A8E9629DFE89}" srcOrd="11" destOrd="0" presId="urn:microsoft.com/office/officeart/2008/layout/HexagonCluster"/>
    <dgm:cxn modelId="{3D86EE44-76FF-4378-BB60-F80FE0C716AB}" type="presParOf" srcId="{73AB207D-DD20-4D37-B528-A8E9629DFE89}" destId="{489A4703-2099-4F65-A193-056888E51277}" srcOrd="0" destOrd="0" presId="urn:microsoft.com/office/officeart/2008/layout/HexagonCluster"/>
    <dgm:cxn modelId="{D57CFC15-2AD0-4AE6-808E-3EAAD6973D79}" type="presParOf" srcId="{5229495B-FD6A-4B95-A555-68A4F671720B}" destId="{7AEEABBE-892D-4033-BF89-F6A055A248BD}" srcOrd="12" destOrd="0" presId="urn:microsoft.com/office/officeart/2008/layout/HexagonCluster"/>
    <dgm:cxn modelId="{D18D8459-7D7D-42F9-9472-FFE9182898C7}" type="presParOf" srcId="{7AEEABBE-892D-4033-BF89-F6A055A248BD}" destId="{7FED07D5-3802-4026-8B57-278190CC3D1F}" srcOrd="0" destOrd="0" presId="urn:microsoft.com/office/officeart/2008/layout/HexagonCluster"/>
    <dgm:cxn modelId="{2D06B622-05FD-4869-85FA-D280F69F6D25}" type="presParOf" srcId="{5229495B-FD6A-4B95-A555-68A4F671720B}" destId="{A8C82BE3-DF5F-4468-9091-B2E15C1E0C66}" srcOrd="13" destOrd="0" presId="urn:microsoft.com/office/officeart/2008/layout/HexagonCluster"/>
    <dgm:cxn modelId="{E5A4FA3D-FB0D-4B82-A5F3-097D35247B19}" type="presParOf" srcId="{A8C82BE3-DF5F-4468-9091-B2E15C1E0C66}" destId="{3E030870-8C9E-472F-867E-19B1F2887E71}" srcOrd="0" destOrd="0" presId="urn:microsoft.com/office/officeart/2008/layout/HexagonCluster"/>
    <dgm:cxn modelId="{A4F766B1-C442-425E-BB2F-71D294820D73}" type="presParOf" srcId="{5229495B-FD6A-4B95-A555-68A4F671720B}" destId="{99892370-F747-404F-983A-20B8E6F55C4F}" srcOrd="14" destOrd="0" presId="urn:microsoft.com/office/officeart/2008/layout/HexagonCluster"/>
    <dgm:cxn modelId="{62ED4A51-0CD8-476A-BB59-34144106B3F0}" type="presParOf" srcId="{99892370-F747-404F-983A-20B8E6F55C4F}" destId="{719371F3-08FC-4A29-94E2-B806C43BD3AF}" srcOrd="0" destOrd="0" presId="urn:microsoft.com/office/officeart/2008/layout/HexagonCluster"/>
    <dgm:cxn modelId="{69486A99-2B0A-4120-864E-806C4C347C96}" type="presParOf" srcId="{5229495B-FD6A-4B95-A555-68A4F671720B}" destId="{46A111CE-20F0-49E9-9ACB-5EACF4B5A747}" srcOrd="15" destOrd="0" presId="urn:microsoft.com/office/officeart/2008/layout/HexagonCluster"/>
    <dgm:cxn modelId="{1FA335D9-666A-4794-A8B6-0165DA0971B2}" type="presParOf" srcId="{46A111CE-20F0-49E9-9ACB-5EACF4B5A747}" destId="{E38EEEF6-6244-45B3-B271-D2D9E2417C2A}" srcOrd="0" destOrd="0" presId="urn:microsoft.com/office/officeart/2008/layout/Hexagon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DE9181-A978-4438-ACC7-DAE00B2CD9FF}" type="doc">
      <dgm:prSet loTypeId="urn:microsoft.com/office/officeart/2005/8/layout/vList3" loCatId="list" qsTypeId="urn:microsoft.com/office/officeart/2005/8/quickstyle/simple1" qsCatId="simple" csTypeId="urn:microsoft.com/office/officeart/2005/8/colors/accent1_2" csCatId="accent1" phldr="1"/>
      <dgm:spPr/>
    </dgm:pt>
    <dgm:pt modelId="{61423F12-7172-4238-A71C-8F982A030D9B}">
      <dgm:prSet phldrT="[Text]" custT="1"/>
      <dgm:spPr/>
      <dgm:t>
        <a:bodyPr/>
        <a:lstStyle/>
        <a:p>
          <a:r>
            <a:rPr lang="en-GB" sz="2400" dirty="0" smtClean="0"/>
            <a:t>Schools maintained high standards</a:t>
          </a:r>
          <a:endParaRPr lang="en-US" sz="2400" dirty="0"/>
        </a:p>
      </dgm:t>
    </dgm:pt>
    <dgm:pt modelId="{9AD430DD-F9B0-48B8-9CFA-765C97E9064E}" type="parTrans" cxnId="{66677431-1DEB-4F55-9741-5CD5A65B8E58}">
      <dgm:prSet/>
      <dgm:spPr/>
      <dgm:t>
        <a:bodyPr/>
        <a:lstStyle/>
        <a:p>
          <a:endParaRPr lang="en-US"/>
        </a:p>
      </dgm:t>
    </dgm:pt>
    <dgm:pt modelId="{60EF3A80-C301-43A4-A816-EBD40B44A9FD}" type="sibTrans" cxnId="{66677431-1DEB-4F55-9741-5CD5A65B8E58}">
      <dgm:prSet/>
      <dgm:spPr/>
      <dgm:t>
        <a:bodyPr/>
        <a:lstStyle/>
        <a:p>
          <a:endParaRPr lang="en-US"/>
        </a:p>
      </dgm:t>
    </dgm:pt>
    <dgm:pt modelId="{B9DCAC85-14E3-4C9A-81A9-C3974926E74E}">
      <dgm:prSet phldrT="[Text]" custT="1"/>
      <dgm:spPr/>
      <dgm:t>
        <a:bodyPr/>
        <a:lstStyle/>
        <a:p>
          <a:r>
            <a:rPr lang="en-GB" sz="2400" dirty="0" smtClean="0"/>
            <a:t>Schools maintained low standards</a:t>
          </a:r>
          <a:endParaRPr lang="en-US" sz="2400" dirty="0"/>
        </a:p>
      </dgm:t>
    </dgm:pt>
    <dgm:pt modelId="{A2A37F7F-B5A6-4146-A38E-88B258D40C8A}" type="parTrans" cxnId="{69A36DC8-FE1E-4566-9F04-77CDF8CDE7F1}">
      <dgm:prSet/>
      <dgm:spPr/>
      <dgm:t>
        <a:bodyPr/>
        <a:lstStyle/>
        <a:p>
          <a:endParaRPr lang="en-US"/>
        </a:p>
      </dgm:t>
    </dgm:pt>
    <dgm:pt modelId="{B03557E8-F965-4E84-9A89-072C76BAAF37}" type="sibTrans" cxnId="{69A36DC8-FE1E-4566-9F04-77CDF8CDE7F1}">
      <dgm:prSet/>
      <dgm:spPr/>
      <dgm:t>
        <a:bodyPr/>
        <a:lstStyle/>
        <a:p>
          <a:endParaRPr lang="en-US"/>
        </a:p>
      </dgm:t>
    </dgm:pt>
    <dgm:pt modelId="{1EDCDB1B-880C-420E-8A7E-5DBEE1C6BD8F}">
      <dgm:prSet phldrT="[Text]" custT="1"/>
      <dgm:spPr/>
      <dgm:t>
        <a:bodyPr/>
        <a:lstStyle/>
        <a:p>
          <a:r>
            <a:rPr lang="en-GB" sz="2400" dirty="0" smtClean="0"/>
            <a:t>Schools moved from opposite ends of spectrum</a:t>
          </a:r>
          <a:endParaRPr lang="en-US" sz="2400" dirty="0"/>
        </a:p>
      </dgm:t>
    </dgm:pt>
    <dgm:pt modelId="{A2056903-77D0-4768-AC2E-8C486D825A7A}" type="parTrans" cxnId="{41BE9FDD-A4B5-41F2-BD5D-A38212F5DFEE}">
      <dgm:prSet/>
      <dgm:spPr/>
      <dgm:t>
        <a:bodyPr/>
        <a:lstStyle/>
        <a:p>
          <a:endParaRPr lang="en-US"/>
        </a:p>
      </dgm:t>
    </dgm:pt>
    <dgm:pt modelId="{1916AAE3-6AC2-4DF7-BF3C-D5D96D63C8BA}" type="sibTrans" cxnId="{41BE9FDD-A4B5-41F2-BD5D-A38212F5DFEE}">
      <dgm:prSet/>
      <dgm:spPr/>
      <dgm:t>
        <a:bodyPr/>
        <a:lstStyle/>
        <a:p>
          <a:endParaRPr lang="en-US"/>
        </a:p>
      </dgm:t>
    </dgm:pt>
    <dgm:pt modelId="{5DA6EA3E-8F28-4DD6-8D3A-C1A542653CDD}" type="pres">
      <dgm:prSet presAssocID="{75DE9181-A978-4438-ACC7-DAE00B2CD9FF}" presName="linearFlow" presStyleCnt="0">
        <dgm:presLayoutVars>
          <dgm:dir/>
          <dgm:resizeHandles val="exact"/>
        </dgm:presLayoutVars>
      </dgm:prSet>
      <dgm:spPr/>
    </dgm:pt>
    <dgm:pt modelId="{F0964B1F-91B6-4D31-A2C2-1F3243656AD5}" type="pres">
      <dgm:prSet presAssocID="{61423F12-7172-4238-A71C-8F982A030D9B}" presName="composite" presStyleCnt="0"/>
      <dgm:spPr/>
    </dgm:pt>
    <dgm:pt modelId="{B7FFEBFE-D3CB-4302-927B-45E1E1BBB2A7}" type="pres">
      <dgm:prSet presAssocID="{61423F12-7172-4238-A71C-8F982A030D9B}" presName="imgShp" presStyleLbl="fgImgPlace1" presStyleIdx="0" presStyleCnt="3"/>
      <dgm:spPr>
        <a:solidFill>
          <a:srgbClr val="00B050"/>
        </a:solidFill>
      </dgm:spPr>
    </dgm:pt>
    <dgm:pt modelId="{3343396C-DCCB-41BC-A79E-71A21BF7D44C}" type="pres">
      <dgm:prSet presAssocID="{61423F12-7172-4238-A71C-8F982A030D9B}" presName="txShp" presStyleLbl="node1" presStyleIdx="0" presStyleCnt="3">
        <dgm:presLayoutVars>
          <dgm:bulletEnabled val="1"/>
        </dgm:presLayoutVars>
      </dgm:prSet>
      <dgm:spPr/>
      <dgm:t>
        <a:bodyPr/>
        <a:lstStyle/>
        <a:p>
          <a:endParaRPr lang="en-US"/>
        </a:p>
      </dgm:t>
    </dgm:pt>
    <dgm:pt modelId="{E6EB06AD-FC40-41C1-A975-C2E21E906018}" type="pres">
      <dgm:prSet presAssocID="{60EF3A80-C301-43A4-A816-EBD40B44A9FD}" presName="spacing" presStyleCnt="0"/>
      <dgm:spPr/>
    </dgm:pt>
    <dgm:pt modelId="{E2CB5DB1-F11A-4FC0-BBB3-CC755B0589AF}" type="pres">
      <dgm:prSet presAssocID="{B9DCAC85-14E3-4C9A-81A9-C3974926E74E}" presName="composite" presStyleCnt="0"/>
      <dgm:spPr/>
    </dgm:pt>
    <dgm:pt modelId="{A42BD608-DA59-4162-82C5-F956CA0A79D0}" type="pres">
      <dgm:prSet presAssocID="{B9DCAC85-14E3-4C9A-81A9-C3974926E74E}" presName="imgShp" presStyleLbl="fgImgPlace1" presStyleIdx="1" presStyleCnt="3"/>
      <dgm:spPr>
        <a:solidFill>
          <a:srgbClr val="FF0000"/>
        </a:solidFill>
      </dgm:spPr>
    </dgm:pt>
    <dgm:pt modelId="{F4F13226-4123-46FE-95E8-D77852A6C561}" type="pres">
      <dgm:prSet presAssocID="{B9DCAC85-14E3-4C9A-81A9-C3974926E74E}" presName="txShp" presStyleLbl="node1" presStyleIdx="1" presStyleCnt="3">
        <dgm:presLayoutVars>
          <dgm:bulletEnabled val="1"/>
        </dgm:presLayoutVars>
      </dgm:prSet>
      <dgm:spPr/>
      <dgm:t>
        <a:bodyPr/>
        <a:lstStyle/>
        <a:p>
          <a:endParaRPr lang="en-US"/>
        </a:p>
      </dgm:t>
    </dgm:pt>
    <dgm:pt modelId="{A2AF8EB1-64ED-43E5-8A3C-4E5B26CA2DB3}" type="pres">
      <dgm:prSet presAssocID="{B03557E8-F965-4E84-9A89-072C76BAAF37}" presName="spacing" presStyleCnt="0"/>
      <dgm:spPr/>
    </dgm:pt>
    <dgm:pt modelId="{4F219B38-0EF2-4D53-ACD7-A5FE19F14DF6}" type="pres">
      <dgm:prSet presAssocID="{1EDCDB1B-880C-420E-8A7E-5DBEE1C6BD8F}" presName="composite" presStyleCnt="0"/>
      <dgm:spPr/>
    </dgm:pt>
    <dgm:pt modelId="{9A9B1F35-4EA4-438D-8B68-B150498B587C}" type="pres">
      <dgm:prSet presAssocID="{1EDCDB1B-880C-420E-8A7E-5DBEE1C6BD8F}" presName="imgShp" presStyleLbl="fgImgPlace1" presStyleIdx="2" presStyleCnt="3"/>
      <dgm:spPr>
        <a:solidFill>
          <a:schemeClr val="accent4"/>
        </a:solidFill>
      </dgm:spPr>
    </dgm:pt>
    <dgm:pt modelId="{F3E5069B-5458-45A2-9FE4-B9131DF41FC3}" type="pres">
      <dgm:prSet presAssocID="{1EDCDB1B-880C-420E-8A7E-5DBEE1C6BD8F}" presName="txShp" presStyleLbl="node1" presStyleIdx="2" presStyleCnt="3">
        <dgm:presLayoutVars>
          <dgm:bulletEnabled val="1"/>
        </dgm:presLayoutVars>
      </dgm:prSet>
      <dgm:spPr/>
      <dgm:t>
        <a:bodyPr/>
        <a:lstStyle/>
        <a:p>
          <a:endParaRPr lang="en-US"/>
        </a:p>
      </dgm:t>
    </dgm:pt>
  </dgm:ptLst>
  <dgm:cxnLst>
    <dgm:cxn modelId="{69A36DC8-FE1E-4566-9F04-77CDF8CDE7F1}" srcId="{75DE9181-A978-4438-ACC7-DAE00B2CD9FF}" destId="{B9DCAC85-14E3-4C9A-81A9-C3974926E74E}" srcOrd="1" destOrd="0" parTransId="{A2A37F7F-B5A6-4146-A38E-88B258D40C8A}" sibTransId="{B03557E8-F965-4E84-9A89-072C76BAAF37}"/>
    <dgm:cxn modelId="{C4459217-A25F-4876-BB57-CFF96B327F7B}" type="presOf" srcId="{61423F12-7172-4238-A71C-8F982A030D9B}" destId="{3343396C-DCCB-41BC-A79E-71A21BF7D44C}" srcOrd="0" destOrd="0" presId="urn:microsoft.com/office/officeart/2005/8/layout/vList3"/>
    <dgm:cxn modelId="{460436F2-7F81-4A08-A7FD-2C1FEFB6AF25}" type="presOf" srcId="{1EDCDB1B-880C-420E-8A7E-5DBEE1C6BD8F}" destId="{F3E5069B-5458-45A2-9FE4-B9131DF41FC3}" srcOrd="0" destOrd="0" presId="urn:microsoft.com/office/officeart/2005/8/layout/vList3"/>
    <dgm:cxn modelId="{D38DFDB8-FE8B-49E9-9DA5-3C6A6E072752}" type="presOf" srcId="{B9DCAC85-14E3-4C9A-81A9-C3974926E74E}" destId="{F4F13226-4123-46FE-95E8-D77852A6C561}" srcOrd="0" destOrd="0" presId="urn:microsoft.com/office/officeart/2005/8/layout/vList3"/>
    <dgm:cxn modelId="{41BE9FDD-A4B5-41F2-BD5D-A38212F5DFEE}" srcId="{75DE9181-A978-4438-ACC7-DAE00B2CD9FF}" destId="{1EDCDB1B-880C-420E-8A7E-5DBEE1C6BD8F}" srcOrd="2" destOrd="0" parTransId="{A2056903-77D0-4768-AC2E-8C486D825A7A}" sibTransId="{1916AAE3-6AC2-4DF7-BF3C-D5D96D63C8BA}"/>
    <dgm:cxn modelId="{66677431-1DEB-4F55-9741-5CD5A65B8E58}" srcId="{75DE9181-A978-4438-ACC7-DAE00B2CD9FF}" destId="{61423F12-7172-4238-A71C-8F982A030D9B}" srcOrd="0" destOrd="0" parTransId="{9AD430DD-F9B0-48B8-9CFA-765C97E9064E}" sibTransId="{60EF3A80-C301-43A4-A816-EBD40B44A9FD}"/>
    <dgm:cxn modelId="{0EA808E2-B2B6-4308-B21B-3B1D0616E9CA}" type="presOf" srcId="{75DE9181-A978-4438-ACC7-DAE00B2CD9FF}" destId="{5DA6EA3E-8F28-4DD6-8D3A-C1A542653CDD}" srcOrd="0" destOrd="0" presId="urn:microsoft.com/office/officeart/2005/8/layout/vList3"/>
    <dgm:cxn modelId="{9974E44F-63A2-4FB6-9949-51534302B373}" type="presParOf" srcId="{5DA6EA3E-8F28-4DD6-8D3A-C1A542653CDD}" destId="{F0964B1F-91B6-4D31-A2C2-1F3243656AD5}" srcOrd="0" destOrd="0" presId="urn:microsoft.com/office/officeart/2005/8/layout/vList3"/>
    <dgm:cxn modelId="{0612D492-D486-4366-8610-D9207445266C}" type="presParOf" srcId="{F0964B1F-91B6-4D31-A2C2-1F3243656AD5}" destId="{B7FFEBFE-D3CB-4302-927B-45E1E1BBB2A7}" srcOrd="0" destOrd="0" presId="urn:microsoft.com/office/officeart/2005/8/layout/vList3"/>
    <dgm:cxn modelId="{07269D1B-7E2B-4575-9EE4-7B4573F147D6}" type="presParOf" srcId="{F0964B1F-91B6-4D31-A2C2-1F3243656AD5}" destId="{3343396C-DCCB-41BC-A79E-71A21BF7D44C}" srcOrd="1" destOrd="0" presId="urn:microsoft.com/office/officeart/2005/8/layout/vList3"/>
    <dgm:cxn modelId="{984095AD-4887-46B0-8C32-450BEB319036}" type="presParOf" srcId="{5DA6EA3E-8F28-4DD6-8D3A-C1A542653CDD}" destId="{E6EB06AD-FC40-41C1-A975-C2E21E906018}" srcOrd="1" destOrd="0" presId="urn:microsoft.com/office/officeart/2005/8/layout/vList3"/>
    <dgm:cxn modelId="{2B97B756-A927-4879-B00D-728F13FA9131}" type="presParOf" srcId="{5DA6EA3E-8F28-4DD6-8D3A-C1A542653CDD}" destId="{E2CB5DB1-F11A-4FC0-BBB3-CC755B0589AF}" srcOrd="2" destOrd="0" presId="urn:microsoft.com/office/officeart/2005/8/layout/vList3"/>
    <dgm:cxn modelId="{50051CFB-B973-4DF4-81AE-5908F0EC1FBD}" type="presParOf" srcId="{E2CB5DB1-F11A-4FC0-BBB3-CC755B0589AF}" destId="{A42BD608-DA59-4162-82C5-F956CA0A79D0}" srcOrd="0" destOrd="0" presId="urn:microsoft.com/office/officeart/2005/8/layout/vList3"/>
    <dgm:cxn modelId="{B5EB2ABC-A944-4603-A381-3A89021F01B1}" type="presParOf" srcId="{E2CB5DB1-F11A-4FC0-BBB3-CC755B0589AF}" destId="{F4F13226-4123-46FE-95E8-D77852A6C561}" srcOrd="1" destOrd="0" presId="urn:microsoft.com/office/officeart/2005/8/layout/vList3"/>
    <dgm:cxn modelId="{73D9E61E-344D-4C2E-BBD5-A59041120CDB}" type="presParOf" srcId="{5DA6EA3E-8F28-4DD6-8D3A-C1A542653CDD}" destId="{A2AF8EB1-64ED-43E5-8A3C-4E5B26CA2DB3}" srcOrd="3" destOrd="0" presId="urn:microsoft.com/office/officeart/2005/8/layout/vList3"/>
    <dgm:cxn modelId="{6590B5DD-053C-47CF-80E3-F149F91FE40C}" type="presParOf" srcId="{5DA6EA3E-8F28-4DD6-8D3A-C1A542653CDD}" destId="{4F219B38-0EF2-4D53-ACD7-A5FE19F14DF6}" srcOrd="4" destOrd="0" presId="urn:microsoft.com/office/officeart/2005/8/layout/vList3"/>
    <dgm:cxn modelId="{C47A17A8-8EE3-4F47-8241-E6B47EC64ADC}" type="presParOf" srcId="{4F219B38-0EF2-4D53-ACD7-A5FE19F14DF6}" destId="{9A9B1F35-4EA4-438D-8B68-B150498B587C}" srcOrd="0" destOrd="0" presId="urn:microsoft.com/office/officeart/2005/8/layout/vList3"/>
    <dgm:cxn modelId="{739A6536-5193-45C2-B3A7-C7AD543A5C05}" type="presParOf" srcId="{4F219B38-0EF2-4D53-ACD7-A5FE19F14DF6}" destId="{F3E5069B-5458-45A2-9FE4-B9131DF41FC3}"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52D4EA-A160-4613-A2D6-0DCAB35756A8}" type="doc">
      <dgm:prSet loTypeId="urn:microsoft.com/office/officeart/2005/8/layout/arrow3" loCatId="relationship" qsTypeId="urn:microsoft.com/office/officeart/2005/8/quickstyle/simple5" qsCatId="simple" csTypeId="urn:microsoft.com/office/officeart/2005/8/colors/colorful5" csCatId="colorful" phldr="1"/>
      <dgm:spPr/>
      <dgm:t>
        <a:bodyPr/>
        <a:lstStyle/>
        <a:p>
          <a:endParaRPr lang="en-US"/>
        </a:p>
      </dgm:t>
    </dgm:pt>
    <dgm:pt modelId="{67E9D6A3-AF06-4ADD-92CC-216FD82883A4}">
      <dgm:prSet phldrT="[Text]" custT="1"/>
      <dgm:spPr/>
      <dgm:t>
        <a:bodyPr/>
        <a:lstStyle/>
        <a:p>
          <a:r>
            <a:rPr lang="en-GB" sz="3200" dirty="0" smtClean="0">
              <a:latin typeface="Arial" panose="020B0604020202020204" pitchFamily="34" charset="0"/>
              <a:cs typeface="Arial" panose="020B0604020202020204" pitchFamily="34" charset="0"/>
            </a:rPr>
            <a:t>SATs</a:t>
          </a:r>
        </a:p>
        <a:p>
          <a:r>
            <a:rPr lang="en-GB" sz="3200" dirty="0" smtClean="0">
              <a:latin typeface="Arial" panose="020B0604020202020204" pitchFamily="34" charset="0"/>
              <a:cs typeface="Arial" panose="020B0604020202020204" pitchFamily="34" charset="0"/>
            </a:rPr>
            <a:t>League tables</a:t>
          </a:r>
          <a:endParaRPr lang="en-US" sz="3200" dirty="0">
            <a:latin typeface="Arial" panose="020B0604020202020204" pitchFamily="34" charset="0"/>
            <a:cs typeface="Arial" panose="020B0604020202020204" pitchFamily="34" charset="0"/>
          </a:endParaRPr>
        </a:p>
      </dgm:t>
    </dgm:pt>
    <dgm:pt modelId="{F5388E5A-47CB-47C1-B14A-7CB1340EF62C}" type="parTrans" cxnId="{2A88BC28-D693-41B2-9AD1-E9A6FFB3AB2D}">
      <dgm:prSet/>
      <dgm:spPr/>
      <dgm:t>
        <a:bodyPr/>
        <a:lstStyle/>
        <a:p>
          <a:endParaRPr lang="en-US"/>
        </a:p>
      </dgm:t>
    </dgm:pt>
    <dgm:pt modelId="{99FF5E04-B7CE-4989-9052-2D6610BC5E81}" type="sibTrans" cxnId="{2A88BC28-D693-41B2-9AD1-E9A6FFB3AB2D}">
      <dgm:prSet/>
      <dgm:spPr/>
      <dgm:t>
        <a:bodyPr/>
        <a:lstStyle/>
        <a:p>
          <a:endParaRPr lang="en-US"/>
        </a:p>
      </dgm:t>
    </dgm:pt>
    <dgm:pt modelId="{99E2699C-ABD2-414B-822A-54AA4B058952}">
      <dgm:prSet phldrT="[Text]" custT="1"/>
      <dgm:spPr/>
      <dgm:t>
        <a:bodyPr/>
        <a:lstStyle/>
        <a:p>
          <a:r>
            <a:rPr lang="en-GB" sz="3200" dirty="0" smtClean="0">
              <a:latin typeface="Arial" panose="020B0604020202020204" pitchFamily="34" charset="0"/>
              <a:cs typeface="Arial" panose="020B0604020202020204" pitchFamily="34" charset="0"/>
            </a:rPr>
            <a:t>National Testing</a:t>
          </a:r>
        </a:p>
        <a:p>
          <a:r>
            <a:rPr lang="en-GB" sz="3200" dirty="0" smtClean="0">
              <a:latin typeface="Arial" panose="020B0604020202020204" pitchFamily="34" charset="0"/>
              <a:cs typeface="Arial" panose="020B0604020202020204" pitchFamily="34" charset="0"/>
            </a:rPr>
            <a:t>Categorisation</a:t>
          </a:r>
          <a:endParaRPr lang="en-US" sz="3200" dirty="0">
            <a:latin typeface="Arial" panose="020B0604020202020204" pitchFamily="34" charset="0"/>
            <a:cs typeface="Arial" panose="020B0604020202020204" pitchFamily="34" charset="0"/>
          </a:endParaRPr>
        </a:p>
      </dgm:t>
    </dgm:pt>
    <dgm:pt modelId="{553899A0-075B-4B97-9EA2-1EC09BA91FDF}" type="parTrans" cxnId="{9ACCA19E-C3C6-417D-BB21-11ED217A0F55}">
      <dgm:prSet/>
      <dgm:spPr/>
      <dgm:t>
        <a:bodyPr/>
        <a:lstStyle/>
        <a:p>
          <a:endParaRPr lang="en-US"/>
        </a:p>
      </dgm:t>
    </dgm:pt>
    <dgm:pt modelId="{5CC2A714-715F-4C31-A124-4B9F1174F5E4}" type="sibTrans" cxnId="{9ACCA19E-C3C6-417D-BB21-11ED217A0F55}">
      <dgm:prSet/>
      <dgm:spPr/>
      <dgm:t>
        <a:bodyPr/>
        <a:lstStyle/>
        <a:p>
          <a:endParaRPr lang="en-US"/>
        </a:p>
      </dgm:t>
    </dgm:pt>
    <dgm:pt modelId="{4424CCB9-557D-4A81-B894-CAAA792DDB10}" type="pres">
      <dgm:prSet presAssocID="{E152D4EA-A160-4613-A2D6-0DCAB35756A8}" presName="compositeShape" presStyleCnt="0">
        <dgm:presLayoutVars>
          <dgm:chMax val="2"/>
          <dgm:dir/>
          <dgm:resizeHandles val="exact"/>
        </dgm:presLayoutVars>
      </dgm:prSet>
      <dgm:spPr/>
      <dgm:t>
        <a:bodyPr/>
        <a:lstStyle/>
        <a:p>
          <a:endParaRPr lang="en-US"/>
        </a:p>
      </dgm:t>
    </dgm:pt>
    <dgm:pt modelId="{FE8F3D1C-59AE-4E86-B287-80668F5926E7}" type="pres">
      <dgm:prSet presAssocID="{E152D4EA-A160-4613-A2D6-0DCAB35756A8}" presName="divider" presStyleLbl="fgShp" presStyleIdx="0" presStyleCnt="1"/>
      <dgm:spPr/>
    </dgm:pt>
    <dgm:pt modelId="{D19DECEE-751F-4B39-9BAB-6F32EAB1233C}" type="pres">
      <dgm:prSet presAssocID="{67E9D6A3-AF06-4ADD-92CC-216FD82883A4}" presName="downArrow" presStyleLbl="node1" presStyleIdx="0" presStyleCnt="2"/>
      <dgm:spPr>
        <a:solidFill>
          <a:srgbClr val="C00000"/>
        </a:solidFill>
      </dgm:spPr>
    </dgm:pt>
    <dgm:pt modelId="{DA8343B8-0D20-48E0-9FDA-E8EF99726521}" type="pres">
      <dgm:prSet presAssocID="{67E9D6A3-AF06-4ADD-92CC-216FD82883A4}" presName="downArrowText" presStyleLbl="revTx" presStyleIdx="0" presStyleCnt="2" custScaleX="208285">
        <dgm:presLayoutVars>
          <dgm:bulletEnabled val="1"/>
        </dgm:presLayoutVars>
      </dgm:prSet>
      <dgm:spPr/>
      <dgm:t>
        <a:bodyPr/>
        <a:lstStyle/>
        <a:p>
          <a:endParaRPr lang="en-US"/>
        </a:p>
      </dgm:t>
    </dgm:pt>
    <dgm:pt modelId="{E8089245-CC2A-43DF-AFA4-EC22933792FE}" type="pres">
      <dgm:prSet presAssocID="{99E2699C-ABD2-414B-822A-54AA4B058952}" presName="upArrow" presStyleLbl="node1" presStyleIdx="1" presStyleCnt="2"/>
      <dgm:spPr/>
    </dgm:pt>
    <dgm:pt modelId="{D4A9ACAF-7EFA-4B02-9074-B3ECC256D2AE}" type="pres">
      <dgm:prSet presAssocID="{99E2699C-ABD2-414B-822A-54AA4B058952}" presName="upArrowText" presStyleLbl="revTx" presStyleIdx="1" presStyleCnt="2" custScaleX="174254">
        <dgm:presLayoutVars>
          <dgm:bulletEnabled val="1"/>
        </dgm:presLayoutVars>
      </dgm:prSet>
      <dgm:spPr/>
      <dgm:t>
        <a:bodyPr/>
        <a:lstStyle/>
        <a:p>
          <a:endParaRPr lang="en-US"/>
        </a:p>
      </dgm:t>
    </dgm:pt>
  </dgm:ptLst>
  <dgm:cxnLst>
    <dgm:cxn modelId="{2A88BC28-D693-41B2-9AD1-E9A6FFB3AB2D}" srcId="{E152D4EA-A160-4613-A2D6-0DCAB35756A8}" destId="{67E9D6A3-AF06-4ADD-92CC-216FD82883A4}" srcOrd="0" destOrd="0" parTransId="{F5388E5A-47CB-47C1-B14A-7CB1340EF62C}" sibTransId="{99FF5E04-B7CE-4989-9052-2D6610BC5E81}"/>
    <dgm:cxn modelId="{8815284C-8461-4986-87F8-044E1142075B}" type="presOf" srcId="{99E2699C-ABD2-414B-822A-54AA4B058952}" destId="{D4A9ACAF-7EFA-4B02-9074-B3ECC256D2AE}" srcOrd="0" destOrd="0" presId="urn:microsoft.com/office/officeart/2005/8/layout/arrow3"/>
    <dgm:cxn modelId="{96F7697F-5127-403B-A082-643643A76DB7}" type="presOf" srcId="{67E9D6A3-AF06-4ADD-92CC-216FD82883A4}" destId="{DA8343B8-0D20-48E0-9FDA-E8EF99726521}" srcOrd="0" destOrd="0" presId="urn:microsoft.com/office/officeart/2005/8/layout/arrow3"/>
    <dgm:cxn modelId="{175B0414-6114-472F-83CA-5E8067F74942}" type="presOf" srcId="{E152D4EA-A160-4613-A2D6-0DCAB35756A8}" destId="{4424CCB9-557D-4A81-B894-CAAA792DDB10}" srcOrd="0" destOrd="0" presId="urn:microsoft.com/office/officeart/2005/8/layout/arrow3"/>
    <dgm:cxn modelId="{9ACCA19E-C3C6-417D-BB21-11ED217A0F55}" srcId="{E152D4EA-A160-4613-A2D6-0DCAB35756A8}" destId="{99E2699C-ABD2-414B-822A-54AA4B058952}" srcOrd="1" destOrd="0" parTransId="{553899A0-075B-4B97-9EA2-1EC09BA91FDF}" sibTransId="{5CC2A714-715F-4C31-A124-4B9F1174F5E4}"/>
    <dgm:cxn modelId="{88FE92AD-5406-48A9-BAA3-C8584FC0D257}" type="presParOf" srcId="{4424CCB9-557D-4A81-B894-CAAA792DDB10}" destId="{FE8F3D1C-59AE-4E86-B287-80668F5926E7}" srcOrd="0" destOrd="0" presId="urn:microsoft.com/office/officeart/2005/8/layout/arrow3"/>
    <dgm:cxn modelId="{36789A90-ED0F-43EE-8F27-D4D57B04D980}" type="presParOf" srcId="{4424CCB9-557D-4A81-B894-CAAA792DDB10}" destId="{D19DECEE-751F-4B39-9BAB-6F32EAB1233C}" srcOrd="1" destOrd="0" presId="urn:microsoft.com/office/officeart/2005/8/layout/arrow3"/>
    <dgm:cxn modelId="{B7C06B8D-7D40-485F-8E4F-CB88260225D3}" type="presParOf" srcId="{4424CCB9-557D-4A81-B894-CAAA792DDB10}" destId="{DA8343B8-0D20-48E0-9FDA-E8EF99726521}" srcOrd="2" destOrd="0" presId="urn:microsoft.com/office/officeart/2005/8/layout/arrow3"/>
    <dgm:cxn modelId="{474612B3-B6EE-4D48-9539-D9C589454AF3}" type="presParOf" srcId="{4424CCB9-557D-4A81-B894-CAAA792DDB10}" destId="{E8089245-CC2A-43DF-AFA4-EC22933792FE}" srcOrd="3" destOrd="0" presId="urn:microsoft.com/office/officeart/2005/8/layout/arrow3"/>
    <dgm:cxn modelId="{5FC4E80B-817E-4201-9522-C2752DD2B830}" type="presParOf" srcId="{4424CCB9-557D-4A81-B894-CAAA792DDB10}" destId="{D4A9ACAF-7EFA-4B02-9074-B3ECC256D2AE}" srcOrd="4" destOrd="0" presId="urn:microsoft.com/office/officeart/2005/8/layout/arrow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2AC78D-F952-450E-8765-1DCA03AFFCB7}">
      <dsp:nvSpPr>
        <dsp:cNvPr id="0" name=""/>
        <dsp:cNvSpPr/>
      </dsp:nvSpPr>
      <dsp:spPr>
        <a:xfrm>
          <a:off x="1522328" y="2667971"/>
          <a:ext cx="1793297" cy="1539339"/>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lvl="0" algn="ctr" defTabSz="800100">
            <a:lnSpc>
              <a:spcPct val="90000"/>
            </a:lnSpc>
            <a:spcBef>
              <a:spcPct val="0"/>
            </a:spcBef>
            <a:spcAft>
              <a:spcPct val="35000"/>
            </a:spcAft>
          </a:pPr>
          <a:r>
            <a:rPr lang="en-GB" sz="1800" kern="1200" dirty="0" smtClean="0"/>
            <a:t>Local authorities</a:t>
          </a:r>
          <a:endParaRPr lang="en-US" sz="1800" kern="1200" dirty="0"/>
        </a:p>
      </dsp:txBody>
      <dsp:txXfrm>
        <a:off x="1800048" y="2906361"/>
        <a:ext cx="1237857" cy="1062559"/>
      </dsp:txXfrm>
    </dsp:sp>
    <dsp:sp modelId="{42D10CAF-A6BD-4DA7-81C6-EE97E9D8F1CE}">
      <dsp:nvSpPr>
        <dsp:cNvPr id="0" name=""/>
        <dsp:cNvSpPr/>
      </dsp:nvSpPr>
      <dsp:spPr>
        <a:xfrm>
          <a:off x="1578418" y="3348191"/>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B9B9B6-02BE-4471-BA1D-542B464A963B}">
      <dsp:nvSpPr>
        <dsp:cNvPr id="0" name=""/>
        <dsp:cNvSpPr/>
      </dsp:nvSpPr>
      <dsp:spPr>
        <a:xfrm>
          <a:off x="0" y="1831214"/>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27029E-14C5-459F-9105-DF145723A82E}">
      <dsp:nvSpPr>
        <dsp:cNvPr id="0" name=""/>
        <dsp:cNvSpPr/>
      </dsp:nvSpPr>
      <dsp:spPr>
        <a:xfrm>
          <a:off x="1214228" y="3157095"/>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45A1F4-F332-4368-9C09-C3C0FE992104}">
      <dsp:nvSpPr>
        <dsp:cNvPr id="0" name=""/>
        <dsp:cNvSpPr/>
      </dsp:nvSpPr>
      <dsp:spPr>
        <a:xfrm>
          <a:off x="3043076" y="1819423"/>
          <a:ext cx="1793297" cy="1539339"/>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lvl="0" algn="ctr" defTabSz="800100">
            <a:lnSpc>
              <a:spcPct val="90000"/>
            </a:lnSpc>
            <a:spcBef>
              <a:spcPct val="0"/>
            </a:spcBef>
            <a:spcAft>
              <a:spcPct val="35000"/>
            </a:spcAft>
          </a:pPr>
          <a:r>
            <a:rPr lang="en-GB" sz="1800" kern="1200" dirty="0" smtClean="0"/>
            <a:t>Welsh Government</a:t>
          </a:r>
          <a:endParaRPr lang="en-US" sz="1800" kern="1200" dirty="0"/>
        </a:p>
      </dsp:txBody>
      <dsp:txXfrm>
        <a:off x="3320796" y="2057813"/>
        <a:ext cx="1237857" cy="1062559"/>
      </dsp:txXfrm>
    </dsp:sp>
    <dsp:sp modelId="{95E9789D-DD83-49A2-A5D4-ACB012CC77A4}">
      <dsp:nvSpPr>
        <dsp:cNvPr id="0" name=""/>
        <dsp:cNvSpPr/>
      </dsp:nvSpPr>
      <dsp:spPr>
        <a:xfrm>
          <a:off x="4271524" y="3143678"/>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2BE257-CD45-4521-9B40-4431611C0F49}">
      <dsp:nvSpPr>
        <dsp:cNvPr id="0" name=""/>
        <dsp:cNvSpPr/>
      </dsp:nvSpPr>
      <dsp:spPr>
        <a:xfrm>
          <a:off x="4571724" y="2665531"/>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92BDB0-D301-41A7-9301-70601019C604}">
      <dsp:nvSpPr>
        <dsp:cNvPr id="0" name=""/>
        <dsp:cNvSpPr/>
      </dsp:nvSpPr>
      <dsp:spPr>
        <a:xfrm>
          <a:off x="4612804" y="3355103"/>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718F85-96D7-4724-90CA-E569860F0F75}">
      <dsp:nvSpPr>
        <dsp:cNvPr id="0" name=""/>
        <dsp:cNvSpPr/>
      </dsp:nvSpPr>
      <dsp:spPr>
        <a:xfrm>
          <a:off x="1522328" y="989985"/>
          <a:ext cx="1793297" cy="1539339"/>
        </a:xfrm>
        <a:prstGeom prst="hexagon">
          <a:avLst>
            <a:gd name="adj" fmla="val 25000"/>
            <a:gd name="vf" fmla="val 11547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2860" rIns="0" bIns="22860" numCol="1" spcCol="1270" anchor="ctr" anchorCtr="0">
          <a:noAutofit/>
        </a:bodyPr>
        <a:lstStyle/>
        <a:p>
          <a:pPr lvl="0" algn="ctr" defTabSz="800100">
            <a:lnSpc>
              <a:spcPct val="90000"/>
            </a:lnSpc>
            <a:spcBef>
              <a:spcPct val="0"/>
            </a:spcBef>
            <a:spcAft>
              <a:spcPct val="35000"/>
            </a:spcAft>
          </a:pPr>
          <a:r>
            <a:rPr lang="en-GB" sz="1800" kern="1200" dirty="0" smtClean="0"/>
            <a:t>Estyn</a:t>
          </a:r>
          <a:endParaRPr lang="en-US" sz="1800" kern="1200" dirty="0"/>
        </a:p>
      </dsp:txBody>
      <dsp:txXfrm>
        <a:off x="1800048" y="1228375"/>
        <a:ext cx="1237857" cy="1062559"/>
      </dsp:txXfrm>
    </dsp:sp>
    <dsp:sp modelId="{BE008EEA-9498-4E82-85FE-7556A369D662}">
      <dsp:nvSpPr>
        <dsp:cNvPr id="0" name=""/>
        <dsp:cNvSpPr/>
      </dsp:nvSpPr>
      <dsp:spPr>
        <a:xfrm>
          <a:off x="2742876" y="1021699"/>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6112FD-D761-4198-B741-F211316E726C}">
      <dsp:nvSpPr>
        <dsp:cNvPr id="0" name=""/>
        <dsp:cNvSpPr/>
      </dsp:nvSpPr>
      <dsp:spPr>
        <a:xfrm>
          <a:off x="3043076" y="141807"/>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9A4703-2099-4F65-A193-056888E51277}">
      <dsp:nvSpPr>
        <dsp:cNvPr id="0" name=""/>
        <dsp:cNvSpPr/>
      </dsp:nvSpPr>
      <dsp:spPr>
        <a:xfrm>
          <a:off x="3084156" y="823691"/>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ED07D5-3802-4026-8B57-278190CC3D1F}">
      <dsp:nvSpPr>
        <dsp:cNvPr id="0" name=""/>
        <dsp:cNvSpPr/>
      </dsp:nvSpPr>
      <dsp:spPr>
        <a:xfrm>
          <a:off x="4571724" y="987546"/>
          <a:ext cx="1793297" cy="1539339"/>
        </a:xfrm>
        <a:prstGeom prst="hexagon">
          <a:avLst>
            <a:gd name="adj" fmla="val 25000"/>
            <a:gd name="vf" fmla="val 115470"/>
          </a:avLst>
        </a:prstGeom>
        <a:solidFill>
          <a:schemeClr val="accent1">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1280" rIns="0" bIns="81280" numCol="1" spcCol="1270" anchor="ctr" anchorCtr="0">
          <a:noAutofit/>
        </a:bodyPr>
        <a:lstStyle/>
        <a:p>
          <a:pPr lvl="0" algn="ctr" defTabSz="2844800">
            <a:lnSpc>
              <a:spcPct val="90000"/>
            </a:lnSpc>
            <a:spcBef>
              <a:spcPct val="0"/>
            </a:spcBef>
            <a:spcAft>
              <a:spcPct val="35000"/>
            </a:spcAft>
          </a:pPr>
          <a:endParaRPr lang="en-US" sz="6400" kern="1200" dirty="0"/>
        </a:p>
      </dsp:txBody>
      <dsp:txXfrm>
        <a:off x="4849444" y="1225936"/>
        <a:ext cx="1237857" cy="1062559"/>
      </dsp:txXfrm>
    </dsp:sp>
    <dsp:sp modelId="{3E030870-8C9E-472F-867E-19B1F2887E71}">
      <dsp:nvSpPr>
        <dsp:cNvPr id="0" name=""/>
        <dsp:cNvSpPr/>
      </dsp:nvSpPr>
      <dsp:spPr>
        <a:xfrm>
          <a:off x="6113802" y="1666953"/>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9371F3-08FC-4A29-94E2-B806C43BD3AF}">
      <dsp:nvSpPr>
        <dsp:cNvPr id="0" name=""/>
        <dsp:cNvSpPr/>
      </dsp:nvSpPr>
      <dsp:spPr>
        <a:xfrm>
          <a:off x="6106692" y="1833654"/>
          <a:ext cx="1793297" cy="1539339"/>
        </a:xfrm>
        <a:prstGeom prst="hexagon">
          <a:avLst>
            <a:gd name="adj" fmla="val 25000"/>
            <a:gd name="vf" fmla="val 115470"/>
          </a:avLst>
        </a:prstGeom>
        <a:solidFill>
          <a:schemeClr val="accent1">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8EEEF6-6244-45B3-B271-D2D9E2417C2A}">
      <dsp:nvSpPr>
        <dsp:cNvPr id="0" name=""/>
        <dsp:cNvSpPr/>
      </dsp:nvSpPr>
      <dsp:spPr>
        <a:xfrm>
          <a:off x="6468511" y="1860895"/>
          <a:ext cx="209349" cy="180524"/>
        </a:xfrm>
        <a:prstGeom prst="hexagon">
          <a:avLst>
            <a:gd name="adj" fmla="val 25000"/>
            <a:gd name="vf" fmla="val 115470"/>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3396C-DCCB-41BC-A79E-71A21BF7D44C}">
      <dsp:nvSpPr>
        <dsp:cNvPr id="0" name=""/>
        <dsp:cNvSpPr/>
      </dsp:nvSpPr>
      <dsp:spPr>
        <a:xfrm rot="10800000">
          <a:off x="1564664" y="560"/>
          <a:ext cx="5090867" cy="1129513"/>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8084" tIns="91440" rIns="170688" bIns="91440" numCol="1" spcCol="1270" anchor="ctr" anchorCtr="0">
          <a:noAutofit/>
        </a:bodyPr>
        <a:lstStyle/>
        <a:p>
          <a:pPr lvl="0" algn="ctr" defTabSz="1066800">
            <a:lnSpc>
              <a:spcPct val="90000"/>
            </a:lnSpc>
            <a:spcBef>
              <a:spcPct val="0"/>
            </a:spcBef>
            <a:spcAft>
              <a:spcPct val="35000"/>
            </a:spcAft>
          </a:pPr>
          <a:r>
            <a:rPr lang="en-GB" sz="2400" kern="1200" dirty="0" smtClean="0"/>
            <a:t>Schools maintained high standards</a:t>
          </a:r>
          <a:endParaRPr lang="en-US" sz="2400" kern="1200" dirty="0"/>
        </a:p>
      </dsp:txBody>
      <dsp:txXfrm rot="10800000">
        <a:off x="1847042" y="560"/>
        <a:ext cx="4808489" cy="1129513"/>
      </dsp:txXfrm>
    </dsp:sp>
    <dsp:sp modelId="{B7FFEBFE-D3CB-4302-927B-45E1E1BBB2A7}">
      <dsp:nvSpPr>
        <dsp:cNvPr id="0" name=""/>
        <dsp:cNvSpPr/>
      </dsp:nvSpPr>
      <dsp:spPr>
        <a:xfrm>
          <a:off x="999907" y="560"/>
          <a:ext cx="1129513" cy="1129513"/>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F13226-4123-46FE-95E8-D77852A6C561}">
      <dsp:nvSpPr>
        <dsp:cNvPr id="0" name=""/>
        <dsp:cNvSpPr/>
      </dsp:nvSpPr>
      <dsp:spPr>
        <a:xfrm rot="10800000">
          <a:off x="1564664" y="1467243"/>
          <a:ext cx="5090867" cy="1129513"/>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8084" tIns="91440" rIns="170688" bIns="91440" numCol="1" spcCol="1270" anchor="ctr" anchorCtr="0">
          <a:noAutofit/>
        </a:bodyPr>
        <a:lstStyle/>
        <a:p>
          <a:pPr lvl="0" algn="ctr" defTabSz="1066800">
            <a:lnSpc>
              <a:spcPct val="90000"/>
            </a:lnSpc>
            <a:spcBef>
              <a:spcPct val="0"/>
            </a:spcBef>
            <a:spcAft>
              <a:spcPct val="35000"/>
            </a:spcAft>
          </a:pPr>
          <a:r>
            <a:rPr lang="en-GB" sz="2400" kern="1200" dirty="0" smtClean="0"/>
            <a:t>Schools maintained low standards</a:t>
          </a:r>
          <a:endParaRPr lang="en-US" sz="2400" kern="1200" dirty="0"/>
        </a:p>
      </dsp:txBody>
      <dsp:txXfrm rot="10800000">
        <a:off x="1847042" y="1467243"/>
        <a:ext cx="4808489" cy="1129513"/>
      </dsp:txXfrm>
    </dsp:sp>
    <dsp:sp modelId="{A42BD608-DA59-4162-82C5-F956CA0A79D0}">
      <dsp:nvSpPr>
        <dsp:cNvPr id="0" name=""/>
        <dsp:cNvSpPr/>
      </dsp:nvSpPr>
      <dsp:spPr>
        <a:xfrm>
          <a:off x="999907" y="1467243"/>
          <a:ext cx="1129513" cy="1129513"/>
        </a:xfrm>
        <a:prstGeom prst="ellipse">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3E5069B-5458-45A2-9FE4-B9131DF41FC3}">
      <dsp:nvSpPr>
        <dsp:cNvPr id="0" name=""/>
        <dsp:cNvSpPr/>
      </dsp:nvSpPr>
      <dsp:spPr>
        <a:xfrm rot="10800000">
          <a:off x="1564664" y="2933925"/>
          <a:ext cx="5090867" cy="1129513"/>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8084" tIns="91440" rIns="170688" bIns="91440" numCol="1" spcCol="1270" anchor="ctr" anchorCtr="0">
          <a:noAutofit/>
        </a:bodyPr>
        <a:lstStyle/>
        <a:p>
          <a:pPr lvl="0" algn="ctr" defTabSz="1066800">
            <a:lnSpc>
              <a:spcPct val="90000"/>
            </a:lnSpc>
            <a:spcBef>
              <a:spcPct val="0"/>
            </a:spcBef>
            <a:spcAft>
              <a:spcPct val="35000"/>
            </a:spcAft>
          </a:pPr>
          <a:r>
            <a:rPr lang="en-GB" sz="2400" kern="1200" dirty="0" smtClean="0"/>
            <a:t>Schools moved from opposite ends of spectrum</a:t>
          </a:r>
          <a:endParaRPr lang="en-US" sz="2400" kern="1200" dirty="0"/>
        </a:p>
      </dsp:txBody>
      <dsp:txXfrm rot="10800000">
        <a:off x="1847042" y="2933925"/>
        <a:ext cx="4808489" cy="1129513"/>
      </dsp:txXfrm>
    </dsp:sp>
    <dsp:sp modelId="{9A9B1F35-4EA4-438D-8B68-B150498B587C}">
      <dsp:nvSpPr>
        <dsp:cNvPr id="0" name=""/>
        <dsp:cNvSpPr/>
      </dsp:nvSpPr>
      <dsp:spPr>
        <a:xfrm>
          <a:off x="999907" y="2933925"/>
          <a:ext cx="1129513" cy="1129513"/>
        </a:xfrm>
        <a:prstGeom prst="ellipse">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F3D1C-59AE-4E86-B287-80668F5926E7}">
      <dsp:nvSpPr>
        <dsp:cNvPr id="0" name=""/>
        <dsp:cNvSpPr/>
      </dsp:nvSpPr>
      <dsp:spPr>
        <a:xfrm rot="21300000">
          <a:off x="23709" y="2104754"/>
          <a:ext cx="7678906" cy="879350"/>
        </a:xfrm>
        <a:prstGeom prst="mathMinus">
          <a:avLst/>
        </a:prstGeom>
        <a:gradFill rotWithShape="0">
          <a:gsLst>
            <a:gs pos="0">
              <a:schemeClr val="accent5">
                <a:tint val="40000"/>
                <a:hueOff val="0"/>
                <a:satOff val="0"/>
                <a:lumOff val="0"/>
                <a:alphaOff val="0"/>
                <a:satMod val="103000"/>
                <a:lumMod val="102000"/>
                <a:tint val="94000"/>
              </a:schemeClr>
            </a:gs>
            <a:gs pos="50000">
              <a:schemeClr val="accent5">
                <a:tint val="40000"/>
                <a:hueOff val="0"/>
                <a:satOff val="0"/>
                <a:lumOff val="0"/>
                <a:alphaOff val="0"/>
                <a:satMod val="110000"/>
                <a:lumMod val="100000"/>
                <a:shade val="100000"/>
              </a:schemeClr>
            </a:gs>
            <a:gs pos="100000">
              <a:schemeClr val="accent5">
                <a:tint val="4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sp>
    <dsp:sp modelId="{D19DECEE-751F-4B39-9BAB-6F32EAB1233C}">
      <dsp:nvSpPr>
        <dsp:cNvPr id="0" name=""/>
        <dsp:cNvSpPr/>
      </dsp:nvSpPr>
      <dsp:spPr>
        <a:xfrm>
          <a:off x="927159" y="254443"/>
          <a:ext cx="2317897" cy="2035544"/>
        </a:xfrm>
        <a:prstGeom prst="downArrow">
          <a:avLst/>
        </a:prstGeom>
        <a:solidFill>
          <a:srgbClr val="C00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A8343B8-0D20-48E0-9FDA-E8EF99726521}">
      <dsp:nvSpPr>
        <dsp:cNvPr id="0" name=""/>
        <dsp:cNvSpPr/>
      </dsp:nvSpPr>
      <dsp:spPr>
        <a:xfrm>
          <a:off x="2756320" y="0"/>
          <a:ext cx="5149688" cy="2137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r>
            <a:rPr lang="en-GB" sz="3200" kern="1200" dirty="0" smtClean="0">
              <a:latin typeface="Arial" panose="020B0604020202020204" pitchFamily="34" charset="0"/>
              <a:cs typeface="Arial" panose="020B0604020202020204" pitchFamily="34" charset="0"/>
            </a:rPr>
            <a:t>SATs</a:t>
          </a:r>
        </a:p>
        <a:p>
          <a:pPr lvl="0" algn="ctr" defTabSz="1422400">
            <a:lnSpc>
              <a:spcPct val="90000"/>
            </a:lnSpc>
            <a:spcBef>
              <a:spcPct val="0"/>
            </a:spcBef>
            <a:spcAft>
              <a:spcPct val="35000"/>
            </a:spcAft>
          </a:pPr>
          <a:r>
            <a:rPr lang="en-GB" sz="3200" kern="1200" dirty="0" smtClean="0">
              <a:latin typeface="Arial" panose="020B0604020202020204" pitchFamily="34" charset="0"/>
              <a:cs typeface="Arial" panose="020B0604020202020204" pitchFamily="34" charset="0"/>
            </a:rPr>
            <a:t>League tables</a:t>
          </a:r>
          <a:endParaRPr lang="en-US" sz="3200" kern="1200" dirty="0">
            <a:latin typeface="Arial" panose="020B0604020202020204" pitchFamily="34" charset="0"/>
            <a:cs typeface="Arial" panose="020B0604020202020204" pitchFamily="34" charset="0"/>
          </a:endParaRPr>
        </a:p>
      </dsp:txBody>
      <dsp:txXfrm>
        <a:off x="2756320" y="0"/>
        <a:ext cx="5149688" cy="2137321"/>
      </dsp:txXfrm>
    </dsp:sp>
    <dsp:sp modelId="{E8089245-CC2A-43DF-AFA4-EC22933792FE}">
      <dsp:nvSpPr>
        <dsp:cNvPr id="0" name=""/>
        <dsp:cNvSpPr/>
      </dsp:nvSpPr>
      <dsp:spPr>
        <a:xfrm>
          <a:off x="4481269" y="2798873"/>
          <a:ext cx="2317897" cy="2035544"/>
        </a:xfrm>
        <a:prstGeom prst="upArrow">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4A9ACAF-7EFA-4B02-9074-B3ECC256D2AE}">
      <dsp:nvSpPr>
        <dsp:cNvPr id="0" name=""/>
        <dsp:cNvSpPr/>
      </dsp:nvSpPr>
      <dsp:spPr>
        <a:xfrm>
          <a:off x="241011" y="2951538"/>
          <a:ext cx="4308298" cy="21373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r>
            <a:rPr lang="en-GB" sz="3200" kern="1200" dirty="0" smtClean="0">
              <a:latin typeface="Arial" panose="020B0604020202020204" pitchFamily="34" charset="0"/>
              <a:cs typeface="Arial" panose="020B0604020202020204" pitchFamily="34" charset="0"/>
            </a:rPr>
            <a:t>National Testing</a:t>
          </a:r>
        </a:p>
        <a:p>
          <a:pPr lvl="0" algn="ctr" defTabSz="1422400">
            <a:lnSpc>
              <a:spcPct val="90000"/>
            </a:lnSpc>
            <a:spcBef>
              <a:spcPct val="0"/>
            </a:spcBef>
            <a:spcAft>
              <a:spcPct val="35000"/>
            </a:spcAft>
          </a:pPr>
          <a:r>
            <a:rPr lang="en-GB" sz="3200" kern="1200" dirty="0" smtClean="0">
              <a:latin typeface="Arial" panose="020B0604020202020204" pitchFamily="34" charset="0"/>
              <a:cs typeface="Arial" panose="020B0604020202020204" pitchFamily="34" charset="0"/>
            </a:rPr>
            <a:t>Categorisation</a:t>
          </a:r>
          <a:endParaRPr lang="en-US" sz="3200" kern="1200" dirty="0">
            <a:latin typeface="Arial" panose="020B0604020202020204" pitchFamily="34" charset="0"/>
            <a:cs typeface="Arial" panose="020B0604020202020204" pitchFamily="34" charset="0"/>
          </a:endParaRPr>
        </a:p>
      </dsp:txBody>
      <dsp:txXfrm>
        <a:off x="241011" y="2951538"/>
        <a:ext cx="4308298" cy="2137321"/>
      </dsp:txXfrm>
    </dsp:sp>
  </dsp:spTree>
</dsp:drawing>
</file>

<file path=ppt/diagrams/layout1.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11/14/2018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285096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382002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1836433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11/14/2018</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hyperlink" Target="https://en.unesco.org/gem-report/report/2017/accountability-education" TargetMode="External"/><Relationship Id="rId2" Type="http://schemas.openxmlformats.org/officeDocument/2006/relationships/hyperlink" Target="http://www.iaoed.org/downloads/Edpol1.pdf" TargetMode="Externa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1238" y="1200008"/>
            <a:ext cx="5329152" cy="1200329"/>
          </a:xfrm>
          <a:prstGeom prst="rect">
            <a:avLst/>
          </a:prstGeom>
          <a:noFill/>
        </p:spPr>
        <p:txBody>
          <a:bodyPr wrap="square" rtlCol="0">
            <a:spAutoFit/>
          </a:bodyPr>
          <a:lstStyle/>
          <a:p>
            <a:pPr algn="ctr"/>
            <a:r>
              <a:rPr lang="en-GB" sz="2400" dirty="0" smtClean="0">
                <a:solidFill>
                  <a:schemeClr val="bg1"/>
                </a:solidFill>
              </a:rPr>
              <a:t>Ed D</a:t>
            </a:r>
            <a:r>
              <a:rPr lang="en-GB" sz="2400" dirty="0">
                <a:solidFill>
                  <a:schemeClr val="bg1"/>
                </a:solidFill>
              </a:rPr>
              <a:t>:</a:t>
            </a:r>
            <a:r>
              <a:rPr lang="en-GB" sz="2400" dirty="0" smtClean="0">
                <a:solidFill>
                  <a:schemeClr val="bg1"/>
                </a:solidFill>
              </a:rPr>
              <a:t> Module 1</a:t>
            </a:r>
          </a:p>
          <a:p>
            <a:pPr algn="ctr"/>
            <a:r>
              <a:rPr lang="en-GB" sz="2400" dirty="0" smtClean="0">
                <a:solidFill>
                  <a:schemeClr val="bg1"/>
                </a:solidFill>
              </a:rPr>
              <a:t>Webinar 3: Squaring </a:t>
            </a:r>
            <a:r>
              <a:rPr lang="en-GB" sz="2400" dirty="0">
                <a:solidFill>
                  <a:schemeClr val="bg1"/>
                </a:solidFill>
              </a:rPr>
              <a:t>the circle of </a:t>
            </a:r>
            <a:r>
              <a:rPr lang="en-GB" sz="2400" dirty="0" smtClean="0">
                <a:solidFill>
                  <a:schemeClr val="bg1"/>
                </a:solidFill>
              </a:rPr>
              <a:t>accountability</a:t>
            </a:r>
            <a:endParaRPr lang="en-US" sz="2400" dirty="0">
              <a:solidFill>
                <a:schemeClr val="bg1"/>
              </a:solidFill>
            </a:endParaRPr>
          </a:p>
        </p:txBody>
      </p:sp>
      <p:sp>
        <p:nvSpPr>
          <p:cNvPr id="5" name="TextBox 4"/>
          <p:cNvSpPr txBox="1"/>
          <p:nvPr/>
        </p:nvSpPr>
        <p:spPr>
          <a:xfrm>
            <a:off x="2059572" y="4451621"/>
            <a:ext cx="5252484" cy="830997"/>
          </a:xfrm>
          <a:prstGeom prst="rect">
            <a:avLst/>
          </a:prstGeom>
          <a:noFill/>
        </p:spPr>
        <p:txBody>
          <a:bodyPr wrap="square" rtlCol="0">
            <a:spAutoFit/>
          </a:bodyPr>
          <a:lstStyle/>
          <a:p>
            <a:pPr algn="ctr"/>
            <a:r>
              <a:rPr lang="en-GB" sz="2400" dirty="0" smtClean="0">
                <a:solidFill>
                  <a:schemeClr val="bg1"/>
                </a:solidFill>
              </a:rPr>
              <a:t>Gareth Evans</a:t>
            </a:r>
          </a:p>
          <a:p>
            <a:pPr algn="ctr"/>
            <a:r>
              <a:rPr lang="en-GB" sz="2400" dirty="0" smtClean="0">
                <a:solidFill>
                  <a:schemeClr val="bg1"/>
                </a:solidFill>
              </a:rPr>
              <a:t>Director of Education Policy</a:t>
            </a: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05785" y="1158971"/>
            <a:ext cx="7389628" cy="3908762"/>
          </a:xfrm>
          <a:prstGeom prst="rect">
            <a:avLst/>
          </a:prstGeom>
        </p:spPr>
        <p:txBody>
          <a:bodyPr wrap="square">
            <a:spAutoFit/>
          </a:bodyPr>
          <a:lstStyle/>
          <a:p>
            <a:r>
              <a:rPr lang="en-GB" sz="3200" dirty="0"/>
              <a:t>At its simplest, the term ‘accountability’ describes a relationship whereby one party – sometimes interpreted as an individual, sometimes an institution – has an obligation to account for their actions or performance to </a:t>
            </a:r>
            <a:r>
              <a:rPr lang="en-GB" sz="3200" dirty="0" smtClean="0"/>
              <a:t>another.</a:t>
            </a:r>
          </a:p>
          <a:p>
            <a:endParaRPr lang="en-GB" sz="2800" dirty="0"/>
          </a:p>
          <a:p>
            <a:r>
              <a:rPr lang="en-GB" sz="2800" dirty="0" smtClean="0"/>
              <a:t>			(</a:t>
            </a:r>
            <a:r>
              <a:rPr lang="en-GB" sz="2800" dirty="0" err="1" smtClean="0"/>
              <a:t>Brundrett</a:t>
            </a:r>
            <a:r>
              <a:rPr lang="en-GB" sz="2800" dirty="0" smtClean="0"/>
              <a:t> </a:t>
            </a:r>
            <a:r>
              <a:rPr lang="en-GB" sz="2800" dirty="0"/>
              <a:t>&amp; Rhodes, 2011</a:t>
            </a:r>
            <a:r>
              <a:rPr lang="en-GB" sz="2800" dirty="0" smtClean="0"/>
              <a:t>)</a:t>
            </a:r>
            <a:endParaRPr lang="en-US" sz="2800" dirty="0"/>
          </a:p>
        </p:txBody>
      </p:sp>
    </p:spTree>
    <p:extLst>
      <p:ext uri="{BB962C8B-B14F-4D97-AF65-F5344CB8AC3E}">
        <p14:creationId xmlns:p14="http://schemas.microsoft.com/office/powerpoint/2010/main" val="4278843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1585" y="297711"/>
            <a:ext cx="5539563" cy="584775"/>
          </a:xfrm>
          <a:prstGeom prst="rect">
            <a:avLst/>
          </a:prstGeom>
          <a:noFill/>
        </p:spPr>
        <p:txBody>
          <a:bodyPr wrap="square" rtlCol="0">
            <a:spAutoFit/>
          </a:bodyPr>
          <a:lstStyle/>
          <a:p>
            <a:pPr algn="ctr"/>
            <a:r>
              <a:rPr lang="en-GB" sz="3200" b="1" dirty="0" smtClean="0">
                <a:latin typeface="Arial" panose="020B0604020202020204" pitchFamily="34" charset="0"/>
                <a:cs typeface="Arial" panose="020B0604020202020204" pitchFamily="34" charset="0"/>
              </a:rPr>
              <a:t>Layers of accountability</a:t>
            </a:r>
            <a:endParaRPr lang="en-US" sz="3200" b="1" dirty="0">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2732742462"/>
              </p:ext>
            </p:extLst>
          </p:nvPr>
        </p:nvGraphicFramePr>
        <p:xfrm>
          <a:off x="723015" y="861203"/>
          <a:ext cx="7899990" cy="4348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4109485" y="1510542"/>
            <a:ext cx="1127050" cy="646331"/>
          </a:xfrm>
          <a:prstGeom prst="rect">
            <a:avLst/>
          </a:prstGeom>
          <a:noFill/>
        </p:spPr>
        <p:txBody>
          <a:bodyPr wrap="square" rtlCol="0">
            <a:spAutoFit/>
          </a:bodyPr>
          <a:lstStyle/>
          <a:p>
            <a:pPr algn="ctr"/>
            <a:r>
              <a:rPr lang="en-GB" dirty="0" smtClean="0">
                <a:solidFill>
                  <a:schemeClr val="bg1"/>
                </a:solidFill>
              </a:rPr>
              <a:t>Regional consortia</a:t>
            </a:r>
            <a:endParaRPr lang="en-US" dirty="0">
              <a:solidFill>
                <a:schemeClr val="bg1"/>
              </a:solidFill>
            </a:endParaRPr>
          </a:p>
        </p:txBody>
      </p:sp>
      <p:sp>
        <p:nvSpPr>
          <p:cNvPr id="8" name="TextBox 7"/>
          <p:cNvSpPr txBox="1"/>
          <p:nvPr/>
        </p:nvSpPr>
        <p:spPr>
          <a:xfrm>
            <a:off x="5534246" y="4107328"/>
            <a:ext cx="1392865" cy="369332"/>
          </a:xfrm>
          <a:prstGeom prst="rect">
            <a:avLst/>
          </a:prstGeom>
          <a:noFill/>
        </p:spPr>
        <p:txBody>
          <a:bodyPr wrap="square" rtlCol="0">
            <a:spAutoFit/>
          </a:bodyPr>
          <a:lstStyle/>
          <a:p>
            <a:pPr algn="ctr"/>
            <a:r>
              <a:rPr lang="en-GB" dirty="0" smtClean="0">
                <a:solidFill>
                  <a:schemeClr val="bg1"/>
                </a:solidFill>
              </a:rPr>
              <a:t>Governors</a:t>
            </a:r>
            <a:endParaRPr lang="en-US" dirty="0">
              <a:solidFill>
                <a:schemeClr val="bg1"/>
              </a:solidFill>
            </a:endParaRPr>
          </a:p>
        </p:txBody>
      </p:sp>
      <p:sp>
        <p:nvSpPr>
          <p:cNvPr id="9" name="TextBox 8"/>
          <p:cNvSpPr txBox="1"/>
          <p:nvPr/>
        </p:nvSpPr>
        <p:spPr>
          <a:xfrm>
            <a:off x="7123815" y="3035577"/>
            <a:ext cx="1234262" cy="646331"/>
          </a:xfrm>
          <a:prstGeom prst="rect">
            <a:avLst/>
          </a:prstGeom>
          <a:noFill/>
        </p:spPr>
        <p:txBody>
          <a:bodyPr wrap="square" rtlCol="0">
            <a:spAutoFit/>
          </a:bodyPr>
          <a:lstStyle/>
          <a:p>
            <a:pPr algn="ctr"/>
            <a:r>
              <a:rPr lang="en-GB" dirty="0" smtClean="0">
                <a:solidFill>
                  <a:schemeClr val="bg1"/>
                </a:solidFill>
              </a:rPr>
              <a:t>Parents/ Guardians</a:t>
            </a:r>
            <a:endParaRPr lang="en-US" dirty="0">
              <a:solidFill>
                <a:schemeClr val="bg1"/>
              </a:solidFill>
            </a:endParaRPr>
          </a:p>
        </p:txBody>
      </p:sp>
      <p:sp>
        <p:nvSpPr>
          <p:cNvPr id="10" name="TextBox 9"/>
          <p:cNvSpPr txBox="1"/>
          <p:nvPr/>
        </p:nvSpPr>
        <p:spPr>
          <a:xfrm>
            <a:off x="1259957" y="3294236"/>
            <a:ext cx="808074" cy="369332"/>
          </a:xfrm>
          <a:prstGeom prst="rect">
            <a:avLst/>
          </a:prstGeom>
          <a:noFill/>
        </p:spPr>
        <p:txBody>
          <a:bodyPr wrap="square" rtlCol="0">
            <a:spAutoFit/>
          </a:bodyPr>
          <a:lstStyle/>
          <a:p>
            <a:pPr algn="ctr"/>
            <a:r>
              <a:rPr lang="en-GB" dirty="0" smtClean="0">
                <a:solidFill>
                  <a:schemeClr val="bg1"/>
                </a:solidFill>
              </a:rPr>
              <a:t>Pupils</a:t>
            </a:r>
            <a:endParaRPr lang="en-US" dirty="0">
              <a:solidFill>
                <a:schemeClr val="bg1"/>
              </a:solidFill>
            </a:endParaRPr>
          </a:p>
        </p:txBody>
      </p:sp>
      <p:sp>
        <p:nvSpPr>
          <p:cNvPr id="11" name="TextBox 10"/>
          <p:cNvSpPr txBox="1"/>
          <p:nvPr/>
        </p:nvSpPr>
        <p:spPr>
          <a:xfrm>
            <a:off x="5805376" y="2445488"/>
            <a:ext cx="861237" cy="369332"/>
          </a:xfrm>
          <a:prstGeom prst="rect">
            <a:avLst/>
          </a:prstGeom>
          <a:noFill/>
        </p:spPr>
        <p:txBody>
          <a:bodyPr wrap="square" rtlCol="0">
            <a:spAutoFit/>
          </a:bodyPr>
          <a:lstStyle/>
          <a:p>
            <a:r>
              <a:rPr lang="en-GB" dirty="0" smtClean="0">
                <a:solidFill>
                  <a:schemeClr val="bg1"/>
                </a:solidFill>
              </a:rPr>
              <a:t>Media</a:t>
            </a:r>
            <a:endParaRPr lang="en-US" dirty="0">
              <a:solidFill>
                <a:schemeClr val="bg1"/>
              </a:solidFill>
            </a:endParaRPr>
          </a:p>
        </p:txBody>
      </p:sp>
    </p:spTree>
    <p:extLst>
      <p:ext uri="{BB962C8B-B14F-4D97-AF65-F5344CB8AC3E}">
        <p14:creationId xmlns:p14="http://schemas.microsoft.com/office/powerpoint/2010/main" val="41820321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03767" y="165894"/>
            <a:ext cx="7357731" cy="584775"/>
          </a:xfrm>
          <a:prstGeom prst="rect">
            <a:avLst/>
          </a:prstGeom>
          <a:noFill/>
        </p:spPr>
        <p:txBody>
          <a:bodyPr wrap="square" rtlCol="0">
            <a:spAutoFit/>
          </a:bodyPr>
          <a:lstStyle/>
          <a:p>
            <a:pPr algn="ctr"/>
            <a:r>
              <a:rPr lang="en-GB" sz="3200" b="1" dirty="0" smtClean="0">
                <a:latin typeface="Arial" panose="020B0604020202020204" pitchFamily="34" charset="0"/>
                <a:cs typeface="Arial" panose="020B0604020202020204" pitchFamily="34" charset="0"/>
              </a:rPr>
              <a:t>Inspections over time</a:t>
            </a:r>
            <a:endParaRPr lang="en-US" sz="3200" b="1" dirty="0">
              <a:latin typeface="Arial" panose="020B0604020202020204" pitchFamily="34" charset="0"/>
              <a:cs typeface="Arial" panose="020B0604020202020204" pitchFamily="34" charset="0"/>
            </a:endParaRPr>
          </a:p>
        </p:txBody>
      </p:sp>
      <p:graphicFrame>
        <p:nvGraphicFramePr>
          <p:cNvPr id="3" name="Diagram 2"/>
          <p:cNvGraphicFramePr/>
          <p:nvPr>
            <p:extLst/>
          </p:nvPr>
        </p:nvGraphicFramePr>
        <p:xfrm>
          <a:off x="754913" y="1397000"/>
          <a:ext cx="765544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2025502" y="1616282"/>
            <a:ext cx="680484" cy="646331"/>
          </a:xfrm>
          <a:prstGeom prst="rect">
            <a:avLst/>
          </a:prstGeom>
          <a:noFill/>
        </p:spPr>
        <p:txBody>
          <a:bodyPr wrap="square" rtlCol="0">
            <a:spAutoFit/>
          </a:bodyPr>
          <a:lstStyle/>
          <a:p>
            <a:r>
              <a:rPr lang="en-GB" sz="3600" dirty="0" smtClean="0"/>
              <a:t>24</a:t>
            </a:r>
            <a:endParaRPr lang="en-US" sz="3600" dirty="0"/>
          </a:p>
        </p:txBody>
      </p:sp>
      <p:sp>
        <p:nvSpPr>
          <p:cNvPr id="5" name="TextBox 4"/>
          <p:cNvSpPr txBox="1"/>
          <p:nvPr/>
        </p:nvSpPr>
        <p:spPr>
          <a:xfrm>
            <a:off x="2147776" y="3128226"/>
            <a:ext cx="435936" cy="646331"/>
          </a:xfrm>
          <a:prstGeom prst="rect">
            <a:avLst/>
          </a:prstGeom>
          <a:noFill/>
        </p:spPr>
        <p:txBody>
          <a:bodyPr wrap="square" rtlCol="0">
            <a:spAutoFit/>
          </a:bodyPr>
          <a:lstStyle/>
          <a:p>
            <a:r>
              <a:rPr lang="en-GB" sz="3600" dirty="0" smtClean="0"/>
              <a:t>8</a:t>
            </a:r>
            <a:endParaRPr lang="en-US" sz="3600" dirty="0"/>
          </a:p>
        </p:txBody>
      </p:sp>
      <p:sp>
        <p:nvSpPr>
          <p:cNvPr id="6" name="TextBox 5"/>
          <p:cNvSpPr txBox="1"/>
          <p:nvPr/>
        </p:nvSpPr>
        <p:spPr>
          <a:xfrm>
            <a:off x="2158407" y="4606152"/>
            <a:ext cx="510364" cy="584775"/>
          </a:xfrm>
          <a:prstGeom prst="rect">
            <a:avLst/>
          </a:prstGeom>
          <a:noFill/>
        </p:spPr>
        <p:txBody>
          <a:bodyPr wrap="square" rtlCol="0">
            <a:spAutoFit/>
          </a:bodyPr>
          <a:lstStyle/>
          <a:p>
            <a:r>
              <a:rPr lang="en-GB" sz="3200" dirty="0" smtClean="0"/>
              <a:t>5</a:t>
            </a:r>
            <a:endParaRPr lang="en-US" sz="3200" dirty="0"/>
          </a:p>
        </p:txBody>
      </p:sp>
      <p:sp>
        <p:nvSpPr>
          <p:cNvPr id="7" name="TextBox 6"/>
          <p:cNvSpPr txBox="1"/>
          <p:nvPr/>
        </p:nvSpPr>
        <p:spPr>
          <a:xfrm>
            <a:off x="754913" y="831153"/>
            <a:ext cx="7868093" cy="369332"/>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313 schools from 4 local authorities, representing each regional consortia</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0001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nvPr>
        </p:nvGraphicFramePr>
        <p:xfrm>
          <a:off x="652130" y="372140"/>
          <a:ext cx="7726326" cy="50888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00368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1238" y="1510399"/>
            <a:ext cx="7581014" cy="4062651"/>
          </a:xfrm>
          <a:prstGeom prst="rect">
            <a:avLst/>
          </a:prstGeom>
        </p:spPr>
        <p:txBody>
          <a:bodyPr wrap="square">
            <a:spAutoFit/>
          </a:bodyPr>
          <a:lstStyle/>
          <a:p>
            <a:r>
              <a:rPr lang="en-GB" sz="2400" dirty="0" smtClean="0"/>
              <a:t>Schools </a:t>
            </a:r>
            <a:r>
              <a:rPr lang="en-GB" sz="2400" dirty="0"/>
              <a:t>have responsibilities for and have to account to</a:t>
            </a:r>
            <a:r>
              <a:rPr lang="en-GB" sz="2400" dirty="0" smtClean="0"/>
              <a:t>:</a:t>
            </a:r>
          </a:p>
          <a:p>
            <a:endParaRPr lang="en-GB" sz="2400" dirty="0"/>
          </a:p>
          <a:p>
            <a:pPr marL="342900" indent="-342900">
              <a:buFont typeface="Arial" panose="020B0604020202020204" pitchFamily="34" charset="0"/>
              <a:buChar char="•"/>
            </a:pPr>
            <a:r>
              <a:rPr lang="en-GB" sz="2400" dirty="0"/>
              <a:t>pupils – </a:t>
            </a:r>
            <a:r>
              <a:rPr lang="en-GB" sz="2400" dirty="0" smtClean="0"/>
              <a:t>as well as parents </a:t>
            </a:r>
            <a:r>
              <a:rPr lang="en-GB" sz="2400" dirty="0"/>
              <a:t>and the local community (moral accountability) </a:t>
            </a:r>
            <a:endParaRPr lang="en-GB" sz="2400" dirty="0" smtClean="0"/>
          </a:p>
          <a:p>
            <a:pPr marL="342900" indent="-342900">
              <a:buFont typeface="Arial" panose="020B0604020202020204" pitchFamily="34" charset="0"/>
              <a:buChar char="•"/>
            </a:pPr>
            <a:r>
              <a:rPr lang="en-GB" sz="2400" dirty="0" smtClean="0"/>
              <a:t>colleagues </a:t>
            </a:r>
            <a:r>
              <a:rPr lang="en-GB" sz="2400" dirty="0"/>
              <a:t>(professional </a:t>
            </a:r>
            <a:r>
              <a:rPr lang="en-GB" sz="2400" dirty="0" smtClean="0"/>
              <a:t>accountability)</a:t>
            </a:r>
          </a:p>
          <a:p>
            <a:pPr marL="342900" indent="-342900">
              <a:buFont typeface="Arial" panose="020B0604020202020204" pitchFamily="34" charset="0"/>
              <a:buChar char="•"/>
            </a:pPr>
            <a:r>
              <a:rPr lang="en-GB" sz="2400" dirty="0" smtClean="0"/>
              <a:t>employers </a:t>
            </a:r>
            <a:r>
              <a:rPr lang="en-GB" sz="2400" dirty="0"/>
              <a:t>or government (contractual </a:t>
            </a:r>
            <a:r>
              <a:rPr lang="en-GB" sz="2400" dirty="0" smtClean="0"/>
              <a:t>accountability)</a:t>
            </a:r>
          </a:p>
          <a:p>
            <a:pPr marL="342900" indent="-342900">
              <a:buFont typeface="Arial" panose="020B0604020202020204" pitchFamily="34" charset="0"/>
              <a:buChar char="•"/>
            </a:pPr>
            <a:r>
              <a:rPr lang="en-GB" sz="2400" dirty="0" smtClean="0"/>
              <a:t>the </a:t>
            </a:r>
            <a:r>
              <a:rPr lang="en-GB" sz="2400" dirty="0"/>
              <a:t>market, where clients have a choice of institution (market accountability) </a:t>
            </a:r>
            <a:endParaRPr lang="en-GB" sz="2400" dirty="0" smtClean="0"/>
          </a:p>
          <a:p>
            <a:endParaRPr lang="en-GB" sz="2400" dirty="0"/>
          </a:p>
          <a:p>
            <a:r>
              <a:rPr lang="en-GB" sz="2400" dirty="0" smtClean="0"/>
              <a:t>				(Earley </a:t>
            </a:r>
            <a:r>
              <a:rPr lang="en-GB" sz="2400" dirty="0"/>
              <a:t>and </a:t>
            </a:r>
            <a:r>
              <a:rPr lang="en-GB" sz="2400" dirty="0" err="1" smtClean="0"/>
              <a:t>Weindling</a:t>
            </a:r>
            <a:r>
              <a:rPr lang="en-GB" sz="2400" dirty="0" smtClean="0"/>
              <a:t>, 2004)</a:t>
            </a:r>
            <a:endParaRPr lang="en-GB" sz="2400" dirty="0"/>
          </a:p>
          <a:p>
            <a:endParaRPr lang="en-US" dirty="0"/>
          </a:p>
        </p:txBody>
      </p:sp>
      <p:sp>
        <p:nvSpPr>
          <p:cNvPr id="3" name="TextBox 2"/>
          <p:cNvSpPr txBox="1"/>
          <p:nvPr/>
        </p:nvSpPr>
        <p:spPr>
          <a:xfrm>
            <a:off x="1360968" y="539176"/>
            <a:ext cx="6900530" cy="523220"/>
          </a:xfrm>
          <a:prstGeom prst="rect">
            <a:avLst/>
          </a:prstGeom>
          <a:noFill/>
        </p:spPr>
        <p:txBody>
          <a:bodyPr wrap="square" rtlCol="0">
            <a:spAutoFit/>
          </a:bodyPr>
          <a:lstStyle/>
          <a:p>
            <a:r>
              <a:rPr lang="en-GB" sz="2800" b="1" dirty="0" smtClean="0"/>
              <a:t>Key accountability </a:t>
            </a:r>
            <a:r>
              <a:rPr lang="en-GB" sz="2800" b="1" dirty="0"/>
              <a:t>relationships for schools</a:t>
            </a:r>
            <a:endParaRPr lang="en-US" sz="2800" b="1" dirty="0"/>
          </a:p>
        </p:txBody>
      </p:sp>
    </p:spTree>
    <p:extLst>
      <p:ext uri="{BB962C8B-B14F-4D97-AF65-F5344CB8AC3E}">
        <p14:creationId xmlns:p14="http://schemas.microsoft.com/office/powerpoint/2010/main" val="4131872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75560" y="1818743"/>
            <a:ext cx="5788496" cy="2246769"/>
          </a:xfrm>
          <a:prstGeom prst="rect">
            <a:avLst/>
          </a:prstGeom>
        </p:spPr>
        <p:txBody>
          <a:bodyPr wrap="square">
            <a:spAutoFit/>
          </a:bodyPr>
          <a:lstStyle/>
          <a:p>
            <a:r>
              <a:rPr lang="en-GB" sz="2800" dirty="0" smtClean="0"/>
              <a:t>‘Accountability </a:t>
            </a:r>
            <a:r>
              <a:rPr lang="en-GB" sz="2800" dirty="0"/>
              <a:t>systems should provide data that increase parent involvement and community support as well as inform public policy and the allocation of resources</a:t>
            </a:r>
            <a:r>
              <a:rPr lang="en-GB" sz="2800" dirty="0" smtClean="0"/>
              <a:t>.’</a:t>
            </a:r>
            <a:endParaRPr lang="en-US" sz="2800" dirty="0"/>
          </a:p>
        </p:txBody>
      </p:sp>
      <p:sp>
        <p:nvSpPr>
          <p:cNvPr id="3" name="TextBox 2"/>
          <p:cNvSpPr txBox="1"/>
          <p:nvPr/>
        </p:nvSpPr>
        <p:spPr>
          <a:xfrm>
            <a:off x="4525085" y="4803040"/>
            <a:ext cx="4476307" cy="369332"/>
          </a:xfrm>
          <a:prstGeom prst="rect">
            <a:avLst/>
          </a:prstGeom>
          <a:noFill/>
        </p:spPr>
        <p:txBody>
          <a:bodyPr wrap="square" rtlCol="0">
            <a:spAutoFit/>
          </a:bodyPr>
          <a:lstStyle/>
          <a:p>
            <a:r>
              <a:rPr lang="en-GB" dirty="0" smtClean="0"/>
              <a:t>(International Academy of Education, 2005)</a:t>
            </a:r>
            <a:endParaRPr lang="en-US" dirty="0"/>
          </a:p>
        </p:txBody>
      </p:sp>
    </p:spTree>
    <p:extLst>
      <p:ext uri="{BB962C8B-B14F-4D97-AF65-F5344CB8AC3E}">
        <p14:creationId xmlns:p14="http://schemas.microsoft.com/office/powerpoint/2010/main" val="2450850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a:bodyPr>
          <a:lstStyle/>
          <a:p>
            <a:pPr algn="ctr"/>
            <a:r>
              <a:rPr lang="en-GB" altLang="en-US" sz="3200" b="1" dirty="0" smtClean="0">
                <a:latin typeface="Arial" panose="020B0604020202020204" pitchFamily="34" charset="0"/>
                <a:cs typeface="Arial" panose="020B0604020202020204" pitchFamily="34" charset="0"/>
              </a:rPr>
              <a:t>PISA - Wales</a:t>
            </a:r>
            <a:endParaRPr lang="en-US" altLang="en-US" sz="3200" b="1" dirty="0" smtClean="0">
              <a:latin typeface="Arial" panose="020B0604020202020204" pitchFamily="34" charset="0"/>
              <a:cs typeface="Arial" panose="020B0604020202020204" pitchFamily="34" charset="0"/>
            </a:endParaRPr>
          </a:p>
        </p:txBody>
      </p:sp>
      <p:graphicFrame>
        <p:nvGraphicFramePr>
          <p:cNvPr id="4" name="Group 2"/>
          <p:cNvGraphicFramePr>
            <a:graphicFrameLocks noGrp="1"/>
          </p:cNvGraphicFramePr>
          <p:nvPr>
            <p:extLst>
              <p:ext uri="{D42A27DB-BD31-4B8C-83A1-F6EECF244321}">
                <p14:modId xmlns:p14="http://schemas.microsoft.com/office/powerpoint/2010/main" val="3931860813"/>
              </p:ext>
            </p:extLst>
          </p:nvPr>
        </p:nvGraphicFramePr>
        <p:xfrm>
          <a:off x="685800" y="1690689"/>
          <a:ext cx="7775575" cy="3239385"/>
        </p:xfrm>
        <a:graphic>
          <a:graphicData uri="http://schemas.openxmlformats.org/drawingml/2006/table">
            <a:tbl>
              <a:tblPr/>
              <a:tblGrid>
                <a:gridCol w="1554353">
                  <a:extLst>
                    <a:ext uri="{9D8B030D-6E8A-4147-A177-3AD203B41FA5}">
                      <a16:colId xmlns:a16="http://schemas.microsoft.com/office/drawing/2014/main" val="3947043863"/>
                    </a:ext>
                  </a:extLst>
                </a:gridCol>
                <a:gridCol w="1555623">
                  <a:extLst>
                    <a:ext uri="{9D8B030D-6E8A-4147-A177-3AD203B41FA5}">
                      <a16:colId xmlns:a16="http://schemas.microsoft.com/office/drawing/2014/main" val="3059397512"/>
                    </a:ext>
                  </a:extLst>
                </a:gridCol>
                <a:gridCol w="1554353">
                  <a:extLst>
                    <a:ext uri="{9D8B030D-6E8A-4147-A177-3AD203B41FA5}">
                      <a16:colId xmlns:a16="http://schemas.microsoft.com/office/drawing/2014/main" val="1026674723"/>
                    </a:ext>
                  </a:extLst>
                </a:gridCol>
                <a:gridCol w="1555623">
                  <a:extLst>
                    <a:ext uri="{9D8B030D-6E8A-4147-A177-3AD203B41FA5}">
                      <a16:colId xmlns:a16="http://schemas.microsoft.com/office/drawing/2014/main" val="4249780369"/>
                    </a:ext>
                  </a:extLst>
                </a:gridCol>
                <a:gridCol w="1555623">
                  <a:extLst>
                    <a:ext uri="{9D8B030D-6E8A-4147-A177-3AD203B41FA5}">
                      <a16:colId xmlns:a16="http://schemas.microsoft.com/office/drawing/2014/main" val="1786605385"/>
                    </a:ext>
                  </a:extLst>
                </a:gridCol>
              </a:tblGrid>
              <a:tr h="809506">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kumimoji="0" lang="en-GB" altLang="en-US" sz="2400" b="0" i="0" u="none" strike="noStrike" cap="none" normalizeH="0" baseline="0" dirty="0" smtClean="0">
                        <a:ln>
                          <a:noFill/>
                        </a:ln>
                        <a:solidFill>
                          <a:srgbClr val="000000"/>
                        </a:solidFill>
                        <a:effectLst/>
                        <a:latin typeface="Times New Roman" panose="02020603050405020304" pitchFamily="18" charset="0"/>
                        <a:cs typeface="Times New Roman" panose="02020603050405020304" pitchFamily="18" charset="0"/>
                      </a:endParaRPr>
                    </a:p>
                  </a:txBody>
                  <a:tcPr marL="90000" marR="90000" marT="13449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2006</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2009</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2012</a:t>
                      </a:r>
                    </a:p>
                  </a:txBody>
                  <a:tcPr marL="90000" marR="90000" marT="164736" marB="46800" horzOverflow="overflow">
                    <a:lnL>
                      <a:noFill/>
                    </a:lnL>
                    <a:lnR>
                      <a:noFill/>
                    </a:lnR>
                    <a:lnT>
                      <a:noFill/>
                    </a:lnT>
                    <a:lnB>
                      <a:noFill/>
                    </a:lnB>
                    <a:lnTlToBr>
                      <a:noFill/>
                    </a:lnTlToBr>
                    <a:lnBlToTr>
                      <a:noFill/>
                    </a:lnBlToTr>
                    <a:solidFill>
                      <a:srgbClr val="CC330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2015</a:t>
                      </a:r>
                    </a:p>
                  </a:txBody>
                  <a:tcPr marL="90000" marR="90000" marT="164736" marB="46800" horzOverflow="overflow">
                    <a:lnL>
                      <a:noFill/>
                    </a:lnL>
                    <a:lnR>
                      <a:noFill/>
                    </a:lnR>
                    <a:lnT>
                      <a:noFill/>
                    </a:lnT>
                    <a:lnB>
                      <a:noFill/>
                    </a:lnB>
                    <a:lnTlToBr>
                      <a:noFill/>
                    </a:lnTlToBr>
                    <a:lnBlToTr>
                      <a:noFill/>
                    </a:lnBlToTr>
                    <a:solidFill>
                      <a:srgbClr val="CC3300"/>
                    </a:solidFill>
                  </a:tcPr>
                </a:tc>
                <a:extLst>
                  <a:ext uri="{0D108BD9-81ED-4DB2-BD59-A6C34878D82A}">
                    <a16:rowId xmlns:a16="http://schemas.microsoft.com/office/drawing/2014/main" val="3250374390"/>
                  </a:ext>
                </a:extLst>
              </a:tr>
              <a:tr h="809506">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Maths</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484</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472</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468</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478</a:t>
                      </a:r>
                    </a:p>
                  </a:txBody>
                  <a:tcPr marL="90000" marR="90000" marT="164736" marB="46800" horzOverflow="overflow">
                    <a:lnL>
                      <a:noFill/>
                    </a:lnL>
                    <a:lnR>
                      <a:noFill/>
                    </a:lnR>
                    <a:lnT>
                      <a:noFill/>
                    </a:lnT>
                    <a:lnB>
                      <a:noFill/>
                    </a:lnB>
                    <a:lnTlToBr>
                      <a:noFill/>
                    </a:lnTlToBr>
                    <a:lnBlToTr>
                      <a:noFill/>
                    </a:lnBlToTr>
                    <a:solidFill>
                      <a:srgbClr val="FF5050"/>
                    </a:solidFill>
                  </a:tcPr>
                </a:tc>
                <a:extLst>
                  <a:ext uri="{0D108BD9-81ED-4DB2-BD59-A6C34878D82A}">
                    <a16:rowId xmlns:a16="http://schemas.microsoft.com/office/drawing/2014/main" val="3676898882"/>
                  </a:ext>
                </a:extLst>
              </a:tr>
              <a:tr h="809506">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Science</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505</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496</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491</a:t>
                      </a:r>
                    </a:p>
                  </a:txBody>
                  <a:tcPr marL="90000" marR="90000" marT="164736" marB="46800" horzOverflow="overflow">
                    <a:lnL>
                      <a:noFill/>
                    </a:lnL>
                    <a:lnR>
                      <a:noFill/>
                    </a:lnR>
                    <a:lnT>
                      <a:noFill/>
                    </a:lnT>
                    <a:lnB>
                      <a:noFill/>
                    </a:lnB>
                    <a:lnTlToBr>
                      <a:noFill/>
                    </a:lnTlToBr>
                    <a:lnBlToTr>
                      <a:noFill/>
                    </a:lnBlToTr>
                    <a:solidFill>
                      <a:srgbClr val="FF7C8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485</a:t>
                      </a:r>
                    </a:p>
                  </a:txBody>
                  <a:tcPr marL="90000" marR="90000" marT="164736" marB="46800" horzOverflow="overflow">
                    <a:lnL>
                      <a:noFill/>
                    </a:lnL>
                    <a:lnR>
                      <a:noFill/>
                    </a:lnR>
                    <a:lnT>
                      <a:noFill/>
                    </a:lnT>
                    <a:lnB>
                      <a:noFill/>
                    </a:lnB>
                    <a:lnTlToBr>
                      <a:noFill/>
                    </a:lnTlToBr>
                    <a:lnBlToTr>
                      <a:noFill/>
                    </a:lnBlToTr>
                    <a:solidFill>
                      <a:srgbClr val="FF7C80"/>
                    </a:solidFill>
                  </a:tcPr>
                </a:tc>
                <a:extLst>
                  <a:ext uri="{0D108BD9-81ED-4DB2-BD59-A6C34878D82A}">
                    <a16:rowId xmlns:a16="http://schemas.microsoft.com/office/drawing/2014/main" val="522826214"/>
                  </a:ext>
                </a:extLst>
              </a:tr>
              <a:tr h="810867">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Reading</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481</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476</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480</a:t>
                      </a:r>
                    </a:p>
                  </a:txBody>
                  <a:tcPr marL="90000" marR="90000" marT="164736" marB="46800" horzOverflow="overflow">
                    <a:lnL>
                      <a:noFill/>
                    </a:lnL>
                    <a:lnR>
                      <a:noFill/>
                    </a:lnR>
                    <a:lnT>
                      <a:noFill/>
                    </a:lnT>
                    <a:lnB>
                      <a:noFill/>
                    </a:lnB>
                    <a:lnTlToBr>
                      <a:noFill/>
                    </a:lnTlToBr>
                    <a:lnBlToTr>
                      <a:noFill/>
                    </a:lnBlToTr>
                    <a:solidFill>
                      <a:srgbClr val="FF5050"/>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477</a:t>
                      </a:r>
                    </a:p>
                  </a:txBody>
                  <a:tcPr marL="90000" marR="90000" marT="164736" marB="46800" horzOverflow="overflow">
                    <a:lnL>
                      <a:noFill/>
                    </a:lnL>
                    <a:lnR>
                      <a:noFill/>
                    </a:lnR>
                    <a:lnT>
                      <a:noFill/>
                    </a:lnT>
                    <a:lnB>
                      <a:noFill/>
                    </a:lnB>
                    <a:lnTlToBr>
                      <a:noFill/>
                    </a:lnTlToBr>
                    <a:lnBlToTr>
                      <a:noFill/>
                    </a:lnBlToTr>
                    <a:solidFill>
                      <a:srgbClr val="FF5050"/>
                    </a:solidFill>
                  </a:tcPr>
                </a:tc>
                <a:extLst>
                  <a:ext uri="{0D108BD9-81ED-4DB2-BD59-A6C34878D82A}">
                    <a16:rowId xmlns:a16="http://schemas.microsoft.com/office/drawing/2014/main" val="3137197401"/>
                  </a:ext>
                </a:extLst>
              </a:tr>
            </a:tbl>
          </a:graphicData>
        </a:graphic>
      </p:graphicFrame>
    </p:spTree>
    <p:extLst>
      <p:ext uri="{BB962C8B-B14F-4D97-AF65-F5344CB8AC3E}">
        <p14:creationId xmlns:p14="http://schemas.microsoft.com/office/powerpoint/2010/main" val="24413206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a:bodyPr>
          <a:lstStyle/>
          <a:p>
            <a:pPr algn="ctr"/>
            <a:r>
              <a:rPr lang="en-GB" altLang="en-US" sz="3200" b="1" dirty="0" smtClean="0">
                <a:latin typeface="Arial" panose="020B0604020202020204" pitchFamily="34" charset="0"/>
                <a:cs typeface="Arial" panose="020B0604020202020204" pitchFamily="34" charset="0"/>
              </a:rPr>
              <a:t>PISA targets</a:t>
            </a:r>
            <a:endParaRPr lang="en-US" altLang="en-US" sz="3200" b="1" dirty="0" smtClean="0">
              <a:latin typeface="Arial" panose="020B0604020202020204" pitchFamily="34" charset="0"/>
              <a:cs typeface="Arial" panose="020B0604020202020204" pitchFamily="34" charset="0"/>
            </a:endParaRPr>
          </a:p>
        </p:txBody>
      </p:sp>
      <p:sp>
        <p:nvSpPr>
          <p:cNvPr id="37891" name="Content Placeholder 2"/>
          <p:cNvSpPr>
            <a:spLocks noGrp="1"/>
          </p:cNvSpPr>
          <p:nvPr>
            <p:ph idx="1"/>
          </p:nvPr>
        </p:nvSpPr>
        <p:spPr>
          <a:xfrm>
            <a:off x="703078" y="1977656"/>
            <a:ext cx="7886700" cy="2562447"/>
          </a:xfrm>
        </p:spPr>
        <p:txBody>
          <a:bodyPr>
            <a:normAutofit/>
          </a:bodyPr>
          <a:lstStyle/>
          <a:p>
            <a:r>
              <a:rPr lang="en-GB" altLang="en-US" i="1" dirty="0" smtClean="0">
                <a:latin typeface="Arial" panose="020B0604020202020204" pitchFamily="34" charset="0"/>
                <a:cs typeface="Arial" panose="020B0604020202020204" pitchFamily="34" charset="0"/>
              </a:rPr>
              <a:t>Top 20</a:t>
            </a:r>
            <a:r>
              <a:rPr lang="en-GB" altLang="en-US" dirty="0" smtClean="0">
                <a:latin typeface="Arial" panose="020B0604020202020204" pitchFamily="34" charset="0"/>
                <a:cs typeface="Arial" panose="020B0604020202020204" pitchFamily="34" charset="0"/>
              </a:rPr>
              <a:t>			Leighton Andrews, 2011</a:t>
            </a:r>
          </a:p>
          <a:p>
            <a:endParaRPr lang="en-GB" altLang="en-US" dirty="0" smtClean="0">
              <a:latin typeface="Arial" panose="020B0604020202020204" pitchFamily="34" charset="0"/>
              <a:cs typeface="Arial" panose="020B0604020202020204" pitchFamily="34" charset="0"/>
            </a:endParaRPr>
          </a:p>
          <a:p>
            <a:r>
              <a:rPr lang="en-GB" altLang="en-US" i="1" dirty="0" smtClean="0">
                <a:latin typeface="Arial" panose="020B0604020202020204" pitchFamily="34" charset="0"/>
                <a:cs typeface="Arial" panose="020B0604020202020204" pitchFamily="34" charset="0"/>
              </a:rPr>
              <a:t>‘500 Club’		</a:t>
            </a:r>
            <a:r>
              <a:rPr lang="en-GB" altLang="en-US" dirty="0" smtClean="0">
                <a:latin typeface="Arial" panose="020B0604020202020204" pitchFamily="34" charset="0"/>
                <a:cs typeface="Arial" panose="020B0604020202020204" pitchFamily="34" charset="0"/>
              </a:rPr>
              <a:t>	Huw Lewis, 2014</a:t>
            </a:r>
          </a:p>
          <a:p>
            <a:endParaRPr lang="en-GB" altLang="en-US" dirty="0" smtClean="0">
              <a:latin typeface="Arial" panose="020B0604020202020204" pitchFamily="34" charset="0"/>
              <a:cs typeface="Arial" panose="020B0604020202020204" pitchFamily="34" charset="0"/>
            </a:endParaRPr>
          </a:p>
          <a:p>
            <a:r>
              <a:rPr lang="en-GB" altLang="en-US" i="1" dirty="0" smtClean="0">
                <a:latin typeface="Arial" panose="020B0604020202020204" pitchFamily="34" charset="0"/>
                <a:cs typeface="Arial" panose="020B0604020202020204" pitchFamily="34" charset="0"/>
              </a:rPr>
              <a:t>Improvement</a:t>
            </a:r>
            <a:r>
              <a:rPr lang="en-GB" altLang="en-US" dirty="0" smtClean="0">
                <a:latin typeface="Arial" panose="020B0604020202020204" pitchFamily="34" charset="0"/>
                <a:cs typeface="Arial" panose="020B0604020202020204" pitchFamily="34" charset="0"/>
              </a:rPr>
              <a:t>		Kirsty Williams, 2017</a:t>
            </a:r>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34421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4911" y="404411"/>
            <a:ext cx="7772401" cy="4524315"/>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Too often the end result of </a:t>
            </a:r>
            <a:r>
              <a:rPr lang="en-GB" sz="2400" b="1">
                <a:latin typeface="Arial" panose="020B0604020202020204" pitchFamily="34" charset="0"/>
                <a:cs typeface="Arial" panose="020B0604020202020204" pitchFamily="34" charset="0"/>
              </a:rPr>
              <a:t>high </a:t>
            </a:r>
            <a:r>
              <a:rPr lang="en-GB" sz="2400" b="1" smtClean="0">
                <a:latin typeface="Arial" panose="020B0604020202020204" pitchFamily="34" charset="0"/>
                <a:cs typeface="Arial" panose="020B0604020202020204" pitchFamily="34" charset="0"/>
              </a:rPr>
              <a:t>stakes </a:t>
            </a:r>
            <a:r>
              <a:rPr lang="en-GB" sz="2400" b="1" dirty="0">
                <a:latin typeface="Arial" panose="020B0604020202020204" pitchFamily="34" charset="0"/>
                <a:cs typeface="Arial" panose="020B0604020202020204" pitchFamily="34" charset="0"/>
              </a:rPr>
              <a:t>external accountability </a:t>
            </a:r>
            <a:r>
              <a:rPr lang="en-GB" sz="2400" b="1" dirty="0" smtClean="0">
                <a:latin typeface="Arial" panose="020B0604020202020204" pitchFamily="34" charset="0"/>
                <a:cs typeface="Arial" panose="020B0604020202020204" pitchFamily="34" charset="0"/>
              </a:rPr>
              <a:t>is…</a:t>
            </a:r>
          </a:p>
          <a:p>
            <a:endParaRPr lang="en-GB" sz="2400" dirty="0">
              <a:latin typeface="Arial" panose="020B0604020202020204" pitchFamily="34" charset="0"/>
              <a:cs typeface="Arial" panose="020B0604020202020204" pitchFamily="34" charset="0"/>
            </a:endParaRPr>
          </a:p>
          <a:p>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‘exhausted</a:t>
            </a:r>
            <a:r>
              <a:rPr lang="en-GB" sz="2400" dirty="0">
                <a:latin typeface="Arial" panose="020B0604020202020204" pitchFamily="34" charset="0"/>
                <a:cs typeface="Arial" panose="020B0604020202020204" pitchFamily="34" charset="0"/>
              </a:rPr>
              <a:t>, discouraged teachers and leaders, stretched on the rack of contract accountability but not given the capacity – the time, resources or support – to make any of this really work. Policymakers are left scratching their heads, wondering why change is so resistant to their </a:t>
            </a:r>
            <a:r>
              <a:rPr lang="en-GB" sz="2400" dirty="0" smtClean="0">
                <a:latin typeface="Arial" panose="020B0604020202020204" pitchFamily="34" charset="0"/>
                <a:cs typeface="Arial" panose="020B0604020202020204" pitchFamily="34" charset="0"/>
              </a:rPr>
              <a:t>will’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a:p>
            <a:r>
              <a:rPr lang="en-GB" sz="2400"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Munby </a:t>
            </a:r>
            <a:r>
              <a:rPr lang="en-GB" dirty="0">
                <a:latin typeface="Arial" panose="020B0604020202020204" pitchFamily="34" charset="0"/>
                <a:cs typeface="Arial" panose="020B0604020202020204" pitchFamily="34" charset="0"/>
              </a:rPr>
              <a:t>and </a:t>
            </a:r>
            <a:r>
              <a:rPr lang="en-GB" dirty="0" err="1" smtClean="0">
                <a:latin typeface="Arial" panose="020B0604020202020204" pitchFamily="34" charset="0"/>
                <a:cs typeface="Arial" panose="020B0604020202020204" pitchFamily="34" charset="0"/>
              </a:rPr>
              <a:t>Fullan</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2016</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5334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53063" y="390666"/>
            <a:ext cx="7969942" cy="5047536"/>
          </a:xfrm>
          <a:prstGeom prst="rect">
            <a:avLst/>
          </a:prstGeom>
        </p:spPr>
        <p:txBody>
          <a:bodyPr wrap="square">
            <a:spAutoFit/>
          </a:bodyPr>
          <a:lstStyle/>
          <a:p>
            <a:pPr algn="ctr"/>
            <a:r>
              <a:rPr lang="en-GB" sz="2400" b="1" dirty="0" smtClean="0"/>
              <a:t>Underlying </a:t>
            </a:r>
            <a:r>
              <a:rPr lang="en-GB" sz="2400" b="1" dirty="0"/>
              <a:t>messages about assessment, accountability and improvement</a:t>
            </a:r>
            <a:endParaRPr lang="en-GB" sz="2400" b="1" dirty="0" smtClean="0"/>
          </a:p>
          <a:p>
            <a:endParaRPr lang="en-GB" dirty="0"/>
          </a:p>
          <a:p>
            <a:r>
              <a:rPr lang="en-GB" sz="2000" dirty="0" smtClean="0"/>
              <a:t>• </a:t>
            </a:r>
            <a:r>
              <a:rPr lang="en-GB" sz="2000" dirty="0"/>
              <a:t>Be true to the purposes of the </a:t>
            </a:r>
            <a:r>
              <a:rPr lang="en-GB" sz="2000" dirty="0" smtClean="0"/>
              <a:t>curriculum</a:t>
            </a:r>
          </a:p>
          <a:p>
            <a:r>
              <a:rPr lang="en-GB" sz="2000" dirty="0"/>
              <a:t>• </a:t>
            </a:r>
            <a:r>
              <a:rPr lang="en-GB" sz="2000" dirty="0" smtClean="0"/>
              <a:t>Accountability </a:t>
            </a:r>
            <a:r>
              <a:rPr lang="en-GB" sz="2000" dirty="0"/>
              <a:t>should aim to enhance quality and standards for all young people </a:t>
            </a:r>
          </a:p>
          <a:p>
            <a:r>
              <a:rPr lang="en-GB" sz="2000" dirty="0"/>
              <a:t>• Accountability should aim to enhance the quality of the learning experience of all young people </a:t>
            </a:r>
          </a:p>
          <a:p>
            <a:r>
              <a:rPr lang="en-GB" sz="2000" dirty="0"/>
              <a:t>• Accountability should empower practitioners and leaders </a:t>
            </a:r>
          </a:p>
          <a:p>
            <a:r>
              <a:rPr lang="en-GB" sz="2000" dirty="0"/>
              <a:t>• Assessment should enable not simply label </a:t>
            </a:r>
          </a:p>
          <a:p>
            <a:r>
              <a:rPr lang="en-GB" sz="2000" dirty="0"/>
              <a:t>• Value qualitative judgement – by professionals and of learning </a:t>
            </a:r>
          </a:p>
          <a:p>
            <a:r>
              <a:rPr lang="en-GB" sz="2000" dirty="0"/>
              <a:t>• Learning culture throughout the educational and political community – self evaluation for learning </a:t>
            </a:r>
          </a:p>
          <a:p>
            <a:r>
              <a:rPr lang="en-GB" sz="2000" dirty="0"/>
              <a:t>• Be willing to examine established beliefs and habits </a:t>
            </a:r>
          </a:p>
          <a:p>
            <a:endParaRPr lang="en-GB" dirty="0"/>
          </a:p>
          <a:p>
            <a:r>
              <a:rPr lang="en-GB" dirty="0"/>
              <a:t>	</a:t>
            </a:r>
            <a:r>
              <a:rPr lang="en-GB" dirty="0" smtClean="0"/>
              <a:t>					</a:t>
            </a:r>
            <a:r>
              <a:rPr lang="en-GB" b="1" dirty="0" smtClean="0"/>
              <a:t>Graham Donaldson</a:t>
            </a:r>
          </a:p>
        </p:txBody>
      </p:sp>
    </p:spTree>
    <p:extLst>
      <p:ext uri="{BB962C8B-B14F-4D97-AF65-F5344CB8AC3E}">
        <p14:creationId xmlns:p14="http://schemas.microsoft.com/office/powerpoint/2010/main" val="2918304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3908" y="1881962"/>
            <a:ext cx="8117959" cy="2677656"/>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We want schools to know that they shouldn’t play safe at the expense of innovation. Inspectors do not have pre-determined ideas about what the curriculum should look like or what schools should be doing. We don’t expect to see a particular approach to teaching and </a:t>
            </a:r>
            <a:r>
              <a:rPr lang="en-GB" sz="2400" dirty="0" smtClean="0">
                <a:latin typeface="Arial" panose="020B0604020202020204" pitchFamily="34" charset="0"/>
                <a:cs typeface="Arial" panose="020B0604020202020204" pitchFamily="34" charset="0"/>
              </a:rPr>
              <a:t>learning.”</a:t>
            </a:r>
          </a:p>
          <a:p>
            <a:pPr algn="ctr"/>
            <a:endParaRPr lang="en-GB" sz="2400" dirty="0">
              <a:latin typeface="Arial" panose="020B0604020202020204" pitchFamily="34" charset="0"/>
              <a:cs typeface="Arial" panose="020B0604020202020204" pitchFamily="34" charset="0"/>
            </a:endParaRPr>
          </a:p>
          <a:p>
            <a:pPr algn="ctr"/>
            <a:r>
              <a:rPr lang="en-GB" sz="2400" dirty="0" smtClean="0">
                <a:latin typeface="Arial" panose="020B0604020202020204" pitchFamily="34" charset="0"/>
                <a:cs typeface="Arial" panose="020B0604020202020204" pitchFamily="34" charset="0"/>
              </a:rPr>
              <a:t>(Estyn, 2018</a:t>
            </a:r>
            <a:r>
              <a:rPr lang="en-US" sz="2400" dirty="0" smtClean="0">
                <a:latin typeface="Arial" panose="020B0604020202020204" pitchFamily="34" charset="0"/>
                <a:cs typeface="Arial" panose="020B0604020202020204" pitchFamily="34" charset="0"/>
              </a:rPr>
              <a:t>)</a:t>
            </a:r>
            <a:endParaRPr lang="en-GB" sz="2400" dirty="0" smtClean="0">
              <a:latin typeface="Arial" panose="020B0604020202020204" pitchFamily="34" charset="0"/>
              <a:cs typeface="Arial" panose="020B0604020202020204" pitchFamily="34" charset="0"/>
            </a:endParaRPr>
          </a:p>
        </p:txBody>
      </p:sp>
      <p:sp>
        <p:nvSpPr>
          <p:cNvPr id="3" name="TextBox 2"/>
          <p:cNvSpPr txBox="1"/>
          <p:nvPr/>
        </p:nvSpPr>
        <p:spPr>
          <a:xfrm>
            <a:off x="1541721" y="536936"/>
            <a:ext cx="5922335" cy="584775"/>
          </a:xfrm>
          <a:prstGeom prst="rect">
            <a:avLst/>
          </a:prstGeom>
          <a:noFill/>
        </p:spPr>
        <p:txBody>
          <a:bodyPr wrap="square" rtlCol="0">
            <a:spAutoFit/>
          </a:bodyPr>
          <a:lstStyle/>
          <a:p>
            <a:pPr algn="ctr"/>
            <a:r>
              <a:rPr lang="en-GB" sz="3200" b="1" dirty="0" smtClean="0">
                <a:latin typeface="Arial" panose="020B0604020202020204" pitchFamily="34" charset="0"/>
                <a:cs typeface="Arial" panose="020B0604020202020204" pitchFamily="34" charset="0"/>
              </a:rPr>
              <a:t>Encouraging innovation</a:t>
            </a:r>
            <a:endParaRPr lang="en-US"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6041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5935" y="552894"/>
            <a:ext cx="8431618" cy="5632311"/>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 </a:t>
            </a:r>
            <a:r>
              <a:rPr lang="en-GB" sz="2400" dirty="0">
                <a:latin typeface="Arial" panose="020B0604020202020204" pitchFamily="34" charset="0"/>
                <a:cs typeface="Arial" panose="020B0604020202020204" pitchFamily="34" charset="0"/>
              </a:rPr>
              <a:t>credible education </a:t>
            </a:r>
            <a:r>
              <a:rPr lang="en-GB" sz="2400" dirty="0" smtClean="0">
                <a:latin typeface="Arial" panose="020B0604020202020204" pitchFamily="34" charset="0"/>
                <a:cs typeface="Arial" panose="020B0604020202020204" pitchFamily="34" charset="0"/>
              </a:rPr>
              <a:t>plan, with clear targets and lines of responsibility, </a:t>
            </a:r>
            <a:r>
              <a:rPr lang="en-GB" sz="2400" dirty="0">
                <a:latin typeface="Arial" panose="020B0604020202020204" pitchFamily="34" charset="0"/>
                <a:cs typeface="Arial" panose="020B0604020202020204" pitchFamily="34" charset="0"/>
              </a:rPr>
              <a:t>is the basis for </a:t>
            </a:r>
            <a:r>
              <a:rPr lang="en-GB" sz="2400" dirty="0" smtClean="0">
                <a:latin typeface="Arial" panose="020B0604020202020204" pitchFamily="34" charset="0"/>
                <a:cs typeface="Arial" panose="020B0604020202020204" pitchFamily="34" charset="0"/>
              </a:rPr>
              <a:t>accountability</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Around </a:t>
            </a:r>
            <a:r>
              <a:rPr lang="en-GB" sz="2400" dirty="0">
                <a:latin typeface="Arial" panose="020B0604020202020204" pitchFamily="34" charset="0"/>
                <a:cs typeface="Arial" panose="020B0604020202020204" pitchFamily="34" charset="0"/>
              </a:rPr>
              <a:t>half of countries </a:t>
            </a:r>
            <a:r>
              <a:rPr lang="en-GB" sz="2400" dirty="0" smtClean="0">
                <a:latin typeface="Arial" panose="020B0604020202020204" pitchFamily="34" charset="0"/>
                <a:cs typeface="Arial" panose="020B0604020202020204" pitchFamily="34" charset="0"/>
              </a:rPr>
              <a:t>produce </a:t>
            </a:r>
            <a:r>
              <a:rPr lang="en-GB" sz="2400" dirty="0">
                <a:latin typeface="Arial" panose="020B0604020202020204" pitchFamily="34" charset="0"/>
                <a:cs typeface="Arial" panose="020B0604020202020204" pitchFamily="34" charset="0"/>
              </a:rPr>
              <a:t>a national education monitoring report </a:t>
            </a:r>
            <a:r>
              <a:rPr lang="en-GB" sz="2400" dirty="0" smtClean="0">
                <a:latin typeface="Arial" panose="020B0604020202020204" pitchFamily="34" charset="0"/>
                <a:cs typeface="Arial" panose="020B0604020202020204" pitchFamily="34" charset="0"/>
              </a:rPr>
              <a:t>– although </a:t>
            </a:r>
            <a:r>
              <a:rPr lang="en-GB" sz="2400" dirty="0">
                <a:latin typeface="Arial" panose="020B0604020202020204" pitchFamily="34" charset="0"/>
                <a:cs typeface="Arial" panose="020B0604020202020204" pitchFamily="34" charset="0"/>
              </a:rPr>
              <a:t>only one in six </a:t>
            </a:r>
            <a:r>
              <a:rPr lang="en-GB" sz="2400" dirty="0" smtClean="0">
                <a:latin typeface="Arial" panose="020B0604020202020204" pitchFamily="34" charset="0"/>
                <a:cs typeface="Arial" panose="020B0604020202020204" pitchFamily="34" charset="0"/>
              </a:rPr>
              <a:t>do so annually</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Policy processes must be open to broad and meaningful </a:t>
            </a:r>
            <a:r>
              <a:rPr lang="en-GB" sz="2400" dirty="0" smtClean="0">
                <a:latin typeface="Arial" panose="020B0604020202020204" pitchFamily="34" charset="0"/>
                <a:cs typeface="Arial" panose="020B0604020202020204" pitchFamily="34" charset="0"/>
              </a:rPr>
              <a:t>consultation</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smtClean="0">
                <a:latin typeface="Arial" panose="020B0604020202020204" pitchFamily="34" charset="0"/>
                <a:cs typeface="Arial" panose="020B0604020202020204" pitchFamily="34" charset="0"/>
              </a:rPr>
              <a:t>Develop mechanisms </a:t>
            </a:r>
            <a:r>
              <a:rPr lang="en-GB" sz="2400" dirty="0">
                <a:latin typeface="Arial" panose="020B0604020202020204" pitchFamily="34" charset="0"/>
                <a:cs typeface="Arial" panose="020B0604020202020204" pitchFamily="34" charset="0"/>
              </a:rPr>
              <a:t>that are supportive and formative, and avoid </a:t>
            </a:r>
            <a:r>
              <a:rPr lang="en-GB" sz="2400" dirty="0" smtClean="0">
                <a:latin typeface="Arial" panose="020B0604020202020204" pitchFamily="34" charset="0"/>
                <a:cs typeface="Arial" panose="020B0604020202020204" pitchFamily="34" charset="0"/>
              </a:rPr>
              <a:t>those </a:t>
            </a:r>
            <a:r>
              <a:rPr lang="en-GB" sz="2400" dirty="0">
                <a:latin typeface="Arial" panose="020B0604020202020204" pitchFamily="34" charset="0"/>
                <a:cs typeface="Arial" panose="020B0604020202020204" pitchFamily="34" charset="0"/>
              </a:rPr>
              <a:t>based on narrow performance measures</a:t>
            </a:r>
          </a:p>
          <a:p>
            <a:pPr marL="285750" indent="-28575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3" name="TextBox 2"/>
          <p:cNvSpPr txBox="1"/>
          <p:nvPr/>
        </p:nvSpPr>
        <p:spPr>
          <a:xfrm>
            <a:off x="4890977" y="5039832"/>
            <a:ext cx="4603898" cy="584775"/>
          </a:xfrm>
          <a:prstGeom prst="rect">
            <a:avLst/>
          </a:prstGeom>
          <a:noFill/>
        </p:spPr>
        <p:txBody>
          <a:bodyPr wrap="square" rtlCol="0">
            <a:spAutoFit/>
          </a:bodyPr>
          <a:lstStyle/>
          <a:p>
            <a:r>
              <a:rPr lang="en-GB" sz="1600" b="1" dirty="0" smtClean="0">
                <a:latin typeface="Arial" panose="020B0604020202020204" pitchFamily="34" charset="0"/>
                <a:cs typeface="Arial" panose="020B0604020202020204" pitchFamily="34" charset="0"/>
              </a:rPr>
              <a:t>SOURCE: </a:t>
            </a:r>
            <a:r>
              <a:rPr lang="en-GB" sz="1600" b="1" i="1" dirty="0" smtClean="0">
                <a:latin typeface="Arial" panose="020B0604020202020204" pitchFamily="34" charset="0"/>
                <a:cs typeface="Arial" panose="020B0604020202020204" pitchFamily="34" charset="0"/>
              </a:rPr>
              <a:t>Global </a:t>
            </a:r>
            <a:r>
              <a:rPr lang="en-GB" sz="1600" b="1" i="1" dirty="0">
                <a:latin typeface="Arial" panose="020B0604020202020204" pitchFamily="34" charset="0"/>
                <a:cs typeface="Arial" panose="020B0604020202020204" pitchFamily="34" charset="0"/>
              </a:rPr>
              <a:t>Education Monitoring Report: Accountability in </a:t>
            </a:r>
            <a:r>
              <a:rPr lang="en-GB" sz="1600" b="1" i="1" dirty="0" smtClean="0">
                <a:latin typeface="Arial" panose="020B0604020202020204" pitchFamily="34" charset="0"/>
                <a:cs typeface="Arial" panose="020B0604020202020204" pitchFamily="34" charset="0"/>
              </a:rPr>
              <a:t>Education, 2017</a:t>
            </a:r>
            <a:endParaRPr lang="en-GB" sz="16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8932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14670" y="177965"/>
            <a:ext cx="8420986" cy="5382863"/>
          </a:xfrm>
          <a:prstGeom prst="rect">
            <a:avLst/>
          </a:prstGeom>
        </p:spPr>
      </p:pic>
    </p:spTree>
    <p:extLst>
      <p:ext uri="{BB962C8B-B14F-4D97-AF65-F5344CB8AC3E}">
        <p14:creationId xmlns:p14="http://schemas.microsoft.com/office/powerpoint/2010/main" val="2514752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5785" y="659220"/>
            <a:ext cx="7060019" cy="4031873"/>
          </a:xfrm>
          <a:prstGeom prst="rect">
            <a:avLst/>
          </a:prstGeom>
          <a:noFill/>
        </p:spPr>
        <p:txBody>
          <a:bodyPr wrap="square" rtlCol="0">
            <a:spAutoFit/>
          </a:bodyPr>
          <a:lstStyle/>
          <a:p>
            <a:pPr algn="ctr"/>
            <a:r>
              <a:rPr lang="en-GB" sz="3200" b="1" dirty="0" smtClean="0">
                <a:latin typeface="Arial" panose="020B0604020202020204" pitchFamily="34" charset="0"/>
                <a:cs typeface="Arial" panose="020B0604020202020204" pitchFamily="34" charset="0"/>
              </a:rPr>
              <a:t>What next for accountability?</a:t>
            </a:r>
          </a:p>
          <a:p>
            <a:pPr algn="ctr"/>
            <a:endParaRPr lang="en-GB" sz="32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Measuring ‘value-added’ – Progress 8?</a:t>
            </a:r>
          </a:p>
          <a:p>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Environment statements – evaluating the conditions conducive to learning</a:t>
            </a:r>
          </a:p>
          <a:p>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Self-evaluation – peer review; moderation at a local, regional and national level</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4034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3135" y="1232846"/>
            <a:ext cx="7357730" cy="3847207"/>
          </a:xfrm>
          <a:prstGeom prst="rect">
            <a:avLst/>
          </a:prstGeom>
        </p:spPr>
        <p:txBody>
          <a:bodyPr wrap="square">
            <a:spAutoFit/>
          </a:bodyPr>
          <a:lstStyle/>
          <a:p>
            <a:r>
              <a:rPr lang="en-GB" sz="2800" dirty="0" smtClean="0"/>
              <a:t>‘The </a:t>
            </a:r>
            <a:r>
              <a:rPr lang="en-GB" sz="2800" dirty="0"/>
              <a:t>challenge is to develop an approach: in which the elements of a devolved system are held in creative tension, with checks and balances to make sure that autonomy does not lead to isolation, that diversity does not become a barrier to collaboration and that accountability does not slip into regulation</a:t>
            </a:r>
            <a:r>
              <a:rPr lang="en-GB" sz="2800" dirty="0" smtClean="0"/>
              <a:t>.’</a:t>
            </a:r>
          </a:p>
          <a:p>
            <a:endParaRPr lang="en-GB" sz="2400" dirty="0"/>
          </a:p>
          <a:p>
            <a:r>
              <a:rPr lang="en-GB" sz="2400" dirty="0" smtClean="0"/>
              <a:t>				(National </a:t>
            </a:r>
            <a:r>
              <a:rPr lang="en-GB" sz="2400" dirty="0"/>
              <a:t>College, </a:t>
            </a:r>
            <a:r>
              <a:rPr lang="en-GB" sz="2400" dirty="0" smtClean="0"/>
              <a:t>2012)</a:t>
            </a:r>
            <a:endParaRPr lang="en-US" sz="2400" dirty="0"/>
          </a:p>
        </p:txBody>
      </p:sp>
    </p:spTree>
    <p:extLst>
      <p:ext uri="{BB962C8B-B14F-4D97-AF65-F5344CB8AC3E}">
        <p14:creationId xmlns:p14="http://schemas.microsoft.com/office/powerpoint/2010/main" val="443818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1749" y="497305"/>
            <a:ext cx="8165804" cy="5324535"/>
          </a:xfrm>
          <a:prstGeom prst="rect">
            <a:avLst/>
          </a:prstGeom>
          <a:noFill/>
        </p:spPr>
        <p:txBody>
          <a:bodyPr wrap="square" rtlCol="0">
            <a:spAutoFit/>
          </a:bodyPr>
          <a:lstStyle/>
          <a:p>
            <a:pPr algn="ctr"/>
            <a:r>
              <a:rPr lang="en-GB" sz="2400" b="1" dirty="0" smtClean="0">
                <a:latin typeface="Arial" panose="020B0604020202020204" pitchFamily="34" charset="0"/>
                <a:cs typeface="Arial" panose="020B0604020202020204" pitchFamily="34" charset="0"/>
              </a:rPr>
              <a:t>Key aspects of an effective accountability system</a:t>
            </a:r>
          </a:p>
          <a:p>
            <a:endParaRPr lang="en-GB" sz="2400" dirty="0">
              <a:latin typeface="Arial" panose="020B0604020202020204" pitchFamily="34" charset="0"/>
              <a:cs typeface="Arial" panose="020B0604020202020204" pitchFamily="34" charset="0"/>
            </a:endParaRPr>
          </a:p>
          <a:p>
            <a:pPr marL="514350" indent="-514350">
              <a:buAutoNum type="arabicPeriod"/>
            </a:pPr>
            <a:r>
              <a:rPr lang="en-GB" sz="2400" dirty="0">
                <a:latin typeface="Arial" panose="020B0604020202020204" pitchFamily="34" charset="0"/>
                <a:cs typeface="Arial" panose="020B0604020202020204" pitchFamily="34" charset="0"/>
              </a:rPr>
              <a:t>Collaborative </a:t>
            </a:r>
            <a:r>
              <a:rPr lang="en-GB" sz="2400" dirty="0" smtClean="0">
                <a:latin typeface="Arial" panose="020B0604020202020204" pitchFamily="34" charset="0"/>
                <a:cs typeface="Arial" panose="020B0604020202020204" pitchFamily="34" charset="0"/>
              </a:rPr>
              <a:t>design </a:t>
            </a:r>
            <a:r>
              <a:rPr lang="en-GB" sz="2400" dirty="0">
                <a:latin typeface="Arial" panose="020B0604020202020204" pitchFamily="34" charset="0"/>
                <a:cs typeface="Arial" panose="020B0604020202020204" pitchFamily="34" charset="0"/>
              </a:rPr>
              <a:t>(addressing key purposes, workload/bureaucracy, </a:t>
            </a:r>
            <a:r>
              <a:rPr lang="en-GB" sz="2400" dirty="0" smtClean="0">
                <a:latin typeface="Arial" panose="020B0604020202020204" pitchFamily="34" charset="0"/>
                <a:cs typeface="Arial" panose="020B0604020202020204" pitchFamily="34" charset="0"/>
              </a:rPr>
              <a:t>unintended </a:t>
            </a:r>
            <a:r>
              <a:rPr lang="en-GB" sz="2400" dirty="0">
                <a:latin typeface="Arial" panose="020B0604020202020204" pitchFamily="34" charset="0"/>
                <a:cs typeface="Arial" panose="020B0604020202020204" pitchFamily="34" charset="0"/>
              </a:rPr>
              <a:t>consequences and realistic timelines</a:t>
            </a:r>
            <a:r>
              <a:rPr lang="en-GB" sz="2400" dirty="0" smtClean="0">
                <a:latin typeface="Arial" panose="020B0604020202020204" pitchFamily="34" charset="0"/>
                <a:cs typeface="Arial" panose="020B0604020202020204" pitchFamily="34" charset="0"/>
              </a:rPr>
              <a:t>).</a:t>
            </a:r>
          </a:p>
          <a:p>
            <a:pPr marL="514350" indent="-514350">
              <a:buAutoNum type="arabicPeriod"/>
            </a:pPr>
            <a:r>
              <a:rPr lang="en-GB" sz="2400" dirty="0" err="1" smtClean="0">
                <a:latin typeface="Arial" panose="020B0604020202020204" pitchFamily="34" charset="0"/>
                <a:cs typeface="Arial" panose="020B0604020202020204" pitchFamily="34" charset="0"/>
              </a:rPr>
              <a:t>Incentify</a:t>
            </a:r>
            <a:r>
              <a:rPr lang="en-GB" sz="2400" dirty="0" smtClean="0">
                <a:latin typeface="Arial" panose="020B0604020202020204" pitchFamily="34" charset="0"/>
                <a:cs typeface="Arial" panose="020B0604020202020204" pitchFamily="34" charset="0"/>
              </a:rPr>
              <a:t> school to school collaboration</a:t>
            </a:r>
          </a:p>
          <a:p>
            <a:pPr marL="514350" indent="-514350">
              <a:buAutoNum type="arabicPeriod"/>
            </a:pPr>
            <a:r>
              <a:rPr lang="en-GB" sz="2400" dirty="0" smtClean="0">
                <a:latin typeface="Arial" panose="020B0604020202020204" pitchFamily="34" charset="0"/>
                <a:cs typeface="Arial" panose="020B0604020202020204" pitchFamily="34" charset="0"/>
              </a:rPr>
              <a:t>Recognise and celebrate sustainable outcomes rather than ‘quick wins’</a:t>
            </a:r>
          </a:p>
          <a:p>
            <a:pPr marL="514350" indent="-514350">
              <a:buAutoNum type="arabicPeriod"/>
            </a:pPr>
            <a:r>
              <a:rPr lang="en-GB" sz="2400" dirty="0" smtClean="0">
                <a:latin typeface="Arial" panose="020B0604020202020204" pitchFamily="34" charset="0"/>
                <a:cs typeface="Arial" panose="020B0604020202020204" pitchFamily="34" charset="0"/>
              </a:rPr>
              <a:t>Address capacity-building</a:t>
            </a:r>
          </a:p>
          <a:p>
            <a:pPr marL="514350" indent="-514350">
              <a:buAutoNum type="arabicPeriod"/>
            </a:pPr>
            <a:r>
              <a:rPr lang="en-GB" sz="2400" dirty="0" smtClean="0">
                <a:latin typeface="Arial" panose="020B0604020202020204" pitchFamily="34" charset="0"/>
                <a:cs typeface="Arial" panose="020B0604020202020204" pitchFamily="34" charset="0"/>
              </a:rPr>
              <a:t>The need for ownership at a local level (leadership is crucial)</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Source: Welsh Government</a:t>
            </a:r>
          </a:p>
          <a:p>
            <a:pPr marL="514350" indent="-514350">
              <a:buAutoNum type="arabicPeriod"/>
            </a:pPr>
            <a:endParaRPr lang="en-US" sz="2800" dirty="0"/>
          </a:p>
        </p:txBody>
      </p:sp>
    </p:spTree>
    <p:extLst>
      <p:ext uri="{BB962C8B-B14F-4D97-AF65-F5344CB8AC3E}">
        <p14:creationId xmlns:p14="http://schemas.microsoft.com/office/powerpoint/2010/main" val="990551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3767" y="1276482"/>
            <a:ext cx="7378996" cy="3785652"/>
          </a:xfrm>
          <a:prstGeom prst="rect">
            <a:avLst/>
          </a:prstGeom>
        </p:spPr>
        <p:txBody>
          <a:bodyPr wrap="square">
            <a:spAutoFit/>
          </a:bodyPr>
          <a:lstStyle/>
          <a:p>
            <a:r>
              <a:rPr lang="en-GB" sz="2400" dirty="0"/>
              <a:t>In the field of education there are three main types of accountability system: </a:t>
            </a:r>
            <a:endParaRPr lang="en-GB" sz="2400" dirty="0" smtClean="0"/>
          </a:p>
          <a:p>
            <a:endParaRPr lang="en-GB" sz="2400" dirty="0"/>
          </a:p>
          <a:p>
            <a:pPr marL="457200" indent="-457200">
              <a:buAutoNum type="alphaLcParenBoth"/>
            </a:pPr>
            <a:r>
              <a:rPr lang="en-GB" sz="2400" dirty="0" smtClean="0"/>
              <a:t>compliance </a:t>
            </a:r>
            <a:r>
              <a:rPr lang="en-GB" sz="2400" dirty="0"/>
              <a:t>with </a:t>
            </a:r>
            <a:r>
              <a:rPr lang="en-GB" sz="2400" dirty="0" smtClean="0"/>
              <a:t>regulations</a:t>
            </a:r>
            <a:endParaRPr lang="en-GB" sz="2400" dirty="0"/>
          </a:p>
          <a:p>
            <a:pPr marL="457200" indent="-457200">
              <a:buAutoNum type="alphaLcParenBoth"/>
            </a:pPr>
            <a:endParaRPr lang="en-GB" sz="2400" dirty="0" smtClean="0"/>
          </a:p>
          <a:p>
            <a:r>
              <a:rPr lang="en-GB" sz="2400" dirty="0" smtClean="0"/>
              <a:t>(b</a:t>
            </a:r>
            <a:r>
              <a:rPr lang="en-GB" sz="2400" dirty="0"/>
              <a:t>) adherence to professional </a:t>
            </a:r>
            <a:r>
              <a:rPr lang="en-GB" sz="2400" dirty="0" smtClean="0"/>
              <a:t>norms</a:t>
            </a:r>
          </a:p>
          <a:p>
            <a:endParaRPr lang="en-GB" sz="2400" dirty="0"/>
          </a:p>
          <a:p>
            <a:r>
              <a:rPr lang="en-GB" sz="2400" dirty="0" smtClean="0"/>
              <a:t>(</a:t>
            </a:r>
            <a:r>
              <a:rPr lang="en-GB" sz="2400" dirty="0"/>
              <a:t>c) results </a:t>
            </a:r>
            <a:r>
              <a:rPr lang="en-GB" sz="2400" dirty="0" smtClean="0"/>
              <a:t>driven</a:t>
            </a:r>
          </a:p>
          <a:p>
            <a:endParaRPr lang="en-GB" sz="2400" dirty="0"/>
          </a:p>
          <a:p>
            <a:r>
              <a:rPr lang="en-GB" sz="2400" dirty="0" smtClean="0"/>
              <a:t>All of these can be applied simultaneously….</a:t>
            </a:r>
          </a:p>
        </p:txBody>
      </p:sp>
      <p:sp>
        <p:nvSpPr>
          <p:cNvPr id="3" name="TextBox 2"/>
          <p:cNvSpPr txBox="1"/>
          <p:nvPr/>
        </p:nvSpPr>
        <p:spPr>
          <a:xfrm>
            <a:off x="2146844" y="486199"/>
            <a:ext cx="4892842" cy="523220"/>
          </a:xfrm>
          <a:prstGeom prst="rect">
            <a:avLst/>
          </a:prstGeom>
          <a:noFill/>
        </p:spPr>
        <p:txBody>
          <a:bodyPr wrap="square" rtlCol="0">
            <a:spAutoFit/>
          </a:bodyPr>
          <a:lstStyle/>
          <a:p>
            <a:pPr algn="ctr"/>
            <a:r>
              <a:rPr lang="en-GB" sz="2800" b="1" dirty="0" smtClean="0"/>
              <a:t>What drives accountability?</a:t>
            </a:r>
            <a:endParaRPr lang="en-US" sz="2800" b="1" dirty="0"/>
          </a:p>
        </p:txBody>
      </p:sp>
      <p:sp>
        <p:nvSpPr>
          <p:cNvPr id="4" name="TextBox 3"/>
          <p:cNvSpPr txBox="1"/>
          <p:nvPr/>
        </p:nvSpPr>
        <p:spPr>
          <a:xfrm>
            <a:off x="4801532" y="5246800"/>
            <a:ext cx="4476307" cy="369332"/>
          </a:xfrm>
          <a:prstGeom prst="rect">
            <a:avLst/>
          </a:prstGeom>
          <a:noFill/>
        </p:spPr>
        <p:txBody>
          <a:bodyPr wrap="square" rtlCol="0">
            <a:spAutoFit/>
          </a:bodyPr>
          <a:lstStyle/>
          <a:p>
            <a:r>
              <a:rPr lang="en-GB" dirty="0" smtClean="0"/>
              <a:t>(International Academy of Education, 2005)</a:t>
            </a:r>
            <a:endParaRPr lang="en-US" dirty="0"/>
          </a:p>
        </p:txBody>
      </p:sp>
    </p:spTree>
    <p:extLst>
      <p:ext uri="{BB962C8B-B14F-4D97-AF65-F5344CB8AC3E}">
        <p14:creationId xmlns:p14="http://schemas.microsoft.com/office/powerpoint/2010/main" val="8127164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1114" y="1373638"/>
            <a:ext cx="8038215" cy="3785652"/>
          </a:xfrm>
          <a:prstGeom prst="rect">
            <a:avLst/>
          </a:prstGeom>
        </p:spPr>
        <p:txBody>
          <a:bodyPr wrap="square">
            <a:spAutoFit/>
          </a:bodyPr>
          <a:lstStyle/>
          <a:p>
            <a:r>
              <a:rPr lang="en-GB" sz="2400" dirty="0" smtClean="0"/>
              <a:t>Results-driven </a:t>
            </a:r>
            <a:r>
              <a:rPr lang="en-GB" sz="2400" dirty="0"/>
              <a:t>accountability systems are based on student </a:t>
            </a:r>
            <a:r>
              <a:rPr lang="en-GB" sz="2400" dirty="0" smtClean="0"/>
              <a:t>performance…</a:t>
            </a:r>
          </a:p>
          <a:p>
            <a:endParaRPr lang="en-GB" sz="2400" dirty="0"/>
          </a:p>
          <a:p>
            <a:r>
              <a:rPr lang="en-GB" sz="2400" dirty="0" smtClean="0"/>
              <a:t>There </a:t>
            </a:r>
            <a:r>
              <a:rPr lang="en-GB" sz="2400" dirty="0"/>
              <a:t>are three general ways in which student performance can be interpreted and reported</a:t>
            </a:r>
            <a:r>
              <a:rPr lang="en-GB" sz="2400" dirty="0" smtClean="0"/>
              <a:t>:</a:t>
            </a:r>
          </a:p>
          <a:p>
            <a:endParaRPr lang="en-GB" sz="2400" dirty="0"/>
          </a:p>
          <a:p>
            <a:pPr marL="342900" indent="-342900">
              <a:buAutoNum type="arabicParenR"/>
            </a:pPr>
            <a:r>
              <a:rPr lang="en-GB" sz="2400" dirty="0" smtClean="0"/>
              <a:t>status </a:t>
            </a:r>
            <a:r>
              <a:rPr lang="en-GB" sz="2400" dirty="0"/>
              <a:t>of a cohort of students against a </a:t>
            </a:r>
            <a:r>
              <a:rPr lang="en-GB" sz="2400" dirty="0" smtClean="0"/>
              <a:t>criterion</a:t>
            </a:r>
          </a:p>
          <a:p>
            <a:pPr marL="342900" indent="-342900">
              <a:buAutoNum type="arabicParenR"/>
            </a:pPr>
            <a:r>
              <a:rPr lang="en-GB" sz="2400" dirty="0" smtClean="0"/>
              <a:t>change </a:t>
            </a:r>
            <a:r>
              <a:rPr lang="en-GB" sz="2400" dirty="0"/>
              <a:t>in status of a cohort of students over </a:t>
            </a:r>
            <a:r>
              <a:rPr lang="en-GB" sz="2400" dirty="0" smtClean="0"/>
              <a:t>time</a:t>
            </a:r>
          </a:p>
          <a:p>
            <a:pPr marL="342900" indent="-342900">
              <a:buAutoNum type="arabicParenR"/>
            </a:pPr>
            <a:r>
              <a:rPr lang="en-GB" sz="2400" dirty="0" smtClean="0"/>
              <a:t>longitudinal </a:t>
            </a:r>
            <a:r>
              <a:rPr lang="en-GB" sz="2400" dirty="0"/>
              <a:t>change in the performance of individual students.</a:t>
            </a:r>
            <a:endParaRPr lang="en-US" sz="2400" dirty="0"/>
          </a:p>
        </p:txBody>
      </p:sp>
      <p:sp>
        <p:nvSpPr>
          <p:cNvPr id="3" name="TextBox 2"/>
          <p:cNvSpPr txBox="1"/>
          <p:nvPr/>
        </p:nvSpPr>
        <p:spPr>
          <a:xfrm>
            <a:off x="1998920" y="569954"/>
            <a:ext cx="5422604" cy="523220"/>
          </a:xfrm>
          <a:prstGeom prst="rect">
            <a:avLst/>
          </a:prstGeom>
          <a:noFill/>
        </p:spPr>
        <p:txBody>
          <a:bodyPr wrap="square" rtlCol="0">
            <a:spAutoFit/>
          </a:bodyPr>
          <a:lstStyle/>
          <a:p>
            <a:pPr algn="ctr"/>
            <a:r>
              <a:rPr lang="en-GB" sz="2800" b="1" dirty="0" smtClean="0"/>
              <a:t>Results-driven accountability…</a:t>
            </a:r>
            <a:endParaRPr lang="en-US" sz="2800" b="1" dirty="0"/>
          </a:p>
        </p:txBody>
      </p:sp>
    </p:spTree>
    <p:extLst>
      <p:ext uri="{BB962C8B-B14F-4D97-AF65-F5344CB8AC3E}">
        <p14:creationId xmlns:p14="http://schemas.microsoft.com/office/powerpoint/2010/main" val="4885551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7710" y="549602"/>
            <a:ext cx="8463517" cy="4278094"/>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Therefore, in practice, accountability systems have had to address several </a:t>
            </a:r>
            <a:r>
              <a:rPr lang="en-GB" sz="2400" b="1" dirty="0" smtClean="0">
                <a:latin typeface="Arial" panose="020B0604020202020204" pitchFamily="34" charset="0"/>
                <a:cs typeface="Arial" panose="020B0604020202020204" pitchFamily="34" charset="0"/>
              </a:rPr>
              <a:t>questions…</a:t>
            </a:r>
          </a:p>
          <a:p>
            <a:endParaRPr lang="en-GB" sz="24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For what portion of the school year must students be enrolled for the school to be held accountable for their performance</a:t>
            </a:r>
            <a:r>
              <a:rPr lang="en-GB" sz="2000" dirty="0" smtClean="0">
                <a:latin typeface="Arial" panose="020B0604020202020204" pitchFamily="34" charset="0"/>
                <a:cs typeface="Arial" panose="020B0604020202020204" pitchFamily="34" charset="0"/>
              </a:rPr>
              <a:t>?</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Are there groups of students that should not be included in the system (e.g., students with severe disabilities, non-native language speakers</a:t>
            </a:r>
            <a:r>
              <a:rPr lang="en-GB" sz="2000" dirty="0" smtClean="0">
                <a:latin typeface="Arial" panose="020B0604020202020204" pitchFamily="34" charset="0"/>
                <a:cs typeface="Arial" panose="020B0604020202020204" pitchFamily="34" charset="0"/>
              </a:rPr>
              <a:t>)?</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Because the results are the basis for substantive </a:t>
            </a:r>
            <a:r>
              <a:rPr lang="en-GB" sz="2000" dirty="0" smtClean="0">
                <a:latin typeface="Arial" panose="020B0604020202020204" pitchFamily="34" charset="0"/>
                <a:cs typeface="Arial" panose="020B0604020202020204" pitchFamily="34" charset="0"/>
              </a:rPr>
              <a:t>organisational </a:t>
            </a:r>
            <a:r>
              <a:rPr lang="en-GB" sz="2000" dirty="0">
                <a:latin typeface="Arial" panose="020B0604020202020204" pitchFamily="34" charset="0"/>
                <a:cs typeface="Arial" panose="020B0604020202020204" pitchFamily="34" charset="0"/>
              </a:rPr>
              <a:t>decisions and the results are available to the general public, should a minimum number of students in a group be required before the data are reported? </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24026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9340" y="1103324"/>
            <a:ext cx="7910623" cy="4524315"/>
          </a:xfrm>
          <a:prstGeom prst="rect">
            <a:avLst/>
          </a:prstGeom>
        </p:spPr>
        <p:txBody>
          <a:bodyPr wrap="square">
            <a:spAutoFit/>
          </a:bodyPr>
          <a:lstStyle/>
          <a:p>
            <a:r>
              <a:rPr lang="en-GB" sz="2400" dirty="0" smtClean="0"/>
              <a:t>‘The </a:t>
            </a:r>
            <a:r>
              <a:rPr lang="en-GB" sz="2400" dirty="0"/>
              <a:t>power of collective capacity is that it enables ordinary people to accomplish extraordinary things - for two reasons. One is that knowledge about effective practice becomes more widely available and accessible on a daily basis. The second reason is more powerful still - working together generates commitment. Moral purpose when it stares you in the face through students and your peers working together to make lives and society better, is palpable, indeed virtually irresistible. The collective motivational well seems bottomless</a:t>
            </a:r>
            <a:r>
              <a:rPr lang="en-GB" sz="2400" dirty="0" smtClean="0"/>
              <a:t>.’</a:t>
            </a:r>
          </a:p>
          <a:p>
            <a:endParaRPr lang="en-GB" sz="2400" dirty="0"/>
          </a:p>
          <a:p>
            <a:r>
              <a:rPr lang="en-GB" sz="2400" dirty="0" smtClean="0"/>
              <a:t>						(</a:t>
            </a:r>
            <a:r>
              <a:rPr lang="en-GB" sz="2400" dirty="0" err="1" smtClean="0"/>
              <a:t>Fullan</a:t>
            </a:r>
            <a:r>
              <a:rPr lang="en-GB" sz="2400" dirty="0"/>
              <a:t>, </a:t>
            </a:r>
            <a:r>
              <a:rPr lang="en-GB" sz="2400" dirty="0" smtClean="0"/>
              <a:t>2010)</a:t>
            </a:r>
            <a:endParaRPr lang="en-US" sz="2400" dirty="0"/>
          </a:p>
        </p:txBody>
      </p:sp>
      <p:sp>
        <p:nvSpPr>
          <p:cNvPr id="3" name="TextBox 2"/>
          <p:cNvSpPr txBox="1"/>
          <p:nvPr/>
        </p:nvSpPr>
        <p:spPr>
          <a:xfrm>
            <a:off x="2982432" y="367936"/>
            <a:ext cx="3604438" cy="523220"/>
          </a:xfrm>
          <a:prstGeom prst="rect">
            <a:avLst/>
          </a:prstGeom>
          <a:noFill/>
        </p:spPr>
        <p:txBody>
          <a:bodyPr wrap="square" rtlCol="0">
            <a:spAutoFit/>
          </a:bodyPr>
          <a:lstStyle/>
          <a:p>
            <a:pPr algn="ctr"/>
            <a:r>
              <a:rPr lang="en-GB" sz="2800" b="1" dirty="0" smtClean="0"/>
              <a:t>Collective capacity</a:t>
            </a:r>
            <a:endParaRPr lang="en-US" sz="2800" b="1" dirty="0"/>
          </a:p>
        </p:txBody>
      </p:sp>
    </p:spTree>
    <p:extLst>
      <p:ext uri="{BB962C8B-B14F-4D97-AF65-F5344CB8AC3E}">
        <p14:creationId xmlns:p14="http://schemas.microsoft.com/office/powerpoint/2010/main" val="5573490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09824" y="2163204"/>
            <a:ext cx="6698511" cy="2554545"/>
          </a:xfrm>
          <a:prstGeom prst="rect">
            <a:avLst/>
          </a:prstGeom>
        </p:spPr>
        <p:txBody>
          <a:bodyPr wrap="square">
            <a:spAutoFit/>
          </a:bodyPr>
          <a:lstStyle/>
          <a:p>
            <a:r>
              <a:rPr lang="en-GB" sz="3200" dirty="0" smtClean="0"/>
              <a:t>‘</a:t>
            </a:r>
            <a:r>
              <a:rPr lang="en-GB" sz="3200" dirty="0" err="1" smtClean="0"/>
              <a:t>systemness</a:t>
            </a:r>
            <a:r>
              <a:rPr lang="en-GB" sz="3200" dirty="0" smtClean="0"/>
              <a:t>: </a:t>
            </a:r>
            <a:r>
              <a:rPr lang="en-GB" sz="3200" dirty="0"/>
              <a:t>a commitment to contributing to, and benefitting from, the larger system</a:t>
            </a:r>
            <a:r>
              <a:rPr lang="en-GB" sz="3200" dirty="0" smtClean="0"/>
              <a:t>.’</a:t>
            </a:r>
          </a:p>
          <a:p>
            <a:endParaRPr lang="en-GB" sz="3200" dirty="0"/>
          </a:p>
          <a:p>
            <a:r>
              <a:rPr lang="en-GB" sz="3200" dirty="0" smtClean="0"/>
              <a:t>				(</a:t>
            </a:r>
            <a:r>
              <a:rPr lang="en-GB" sz="3200" dirty="0" err="1" smtClean="0"/>
              <a:t>Fullan</a:t>
            </a:r>
            <a:r>
              <a:rPr lang="en-GB" sz="3200" dirty="0" smtClean="0"/>
              <a:t>, 2015)</a:t>
            </a:r>
            <a:endParaRPr lang="en-US" sz="3200" dirty="0"/>
          </a:p>
        </p:txBody>
      </p:sp>
    </p:spTree>
    <p:extLst>
      <p:ext uri="{BB962C8B-B14F-4D97-AF65-F5344CB8AC3E}">
        <p14:creationId xmlns:p14="http://schemas.microsoft.com/office/powerpoint/2010/main" val="35916104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3766" y="1306999"/>
            <a:ext cx="7464057" cy="3970318"/>
          </a:xfrm>
          <a:prstGeom prst="rect">
            <a:avLst/>
          </a:prstGeom>
        </p:spPr>
        <p:txBody>
          <a:bodyPr wrap="square">
            <a:spAutoFit/>
          </a:bodyPr>
          <a:lstStyle/>
          <a:p>
            <a:r>
              <a:rPr lang="en-GB" sz="2800" dirty="0" smtClean="0"/>
              <a:t>‘Under </a:t>
            </a:r>
            <a:r>
              <a:rPr lang="en-GB" sz="2800" dirty="0"/>
              <a:t>the last government, accountability was all about accountability upwards, either to the local authority or to the Department. We believe that accountability should also be downwards to the community and to individual parents, and that is why we have published far more data than ever before about the performance of schools</a:t>
            </a:r>
            <a:r>
              <a:rPr lang="en-GB" sz="2800" dirty="0" smtClean="0"/>
              <a:t>.’ </a:t>
            </a:r>
          </a:p>
          <a:p>
            <a:endParaRPr lang="en-GB" sz="2800" dirty="0"/>
          </a:p>
          <a:p>
            <a:r>
              <a:rPr lang="en-GB" sz="2800" dirty="0" smtClean="0"/>
              <a:t>						(</a:t>
            </a:r>
            <a:r>
              <a:rPr lang="en-GB" sz="2400" dirty="0" smtClean="0"/>
              <a:t>Gove</a:t>
            </a:r>
            <a:r>
              <a:rPr lang="en-GB" sz="2400" dirty="0"/>
              <a:t>, </a:t>
            </a:r>
            <a:r>
              <a:rPr lang="en-GB" sz="2400" dirty="0" smtClean="0"/>
              <a:t>2012)</a:t>
            </a:r>
            <a:endParaRPr lang="en-US" sz="2400" dirty="0"/>
          </a:p>
        </p:txBody>
      </p:sp>
    </p:spTree>
    <p:extLst>
      <p:ext uri="{BB962C8B-B14F-4D97-AF65-F5344CB8AC3E}">
        <p14:creationId xmlns:p14="http://schemas.microsoft.com/office/powerpoint/2010/main" val="114870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9338" y="532541"/>
            <a:ext cx="7825564" cy="4832092"/>
          </a:xfrm>
          <a:prstGeom prst="rect">
            <a:avLst/>
          </a:prstGeom>
        </p:spPr>
        <p:txBody>
          <a:bodyPr wrap="square">
            <a:spAutoFit/>
          </a:bodyPr>
          <a:lstStyle/>
          <a:p>
            <a:pPr algn="ctr"/>
            <a:endParaRPr lang="en-GB" sz="2800" b="1" dirty="0"/>
          </a:p>
          <a:p>
            <a:r>
              <a:rPr lang="en-GB" sz="2000" dirty="0"/>
              <a:t>A self-improving system is one in which school leaders and teachers have the skills, capacity and commitment to continually </a:t>
            </a:r>
            <a:r>
              <a:rPr lang="en-GB" sz="2000" dirty="0" smtClean="0"/>
              <a:t>learn </a:t>
            </a:r>
            <a:r>
              <a:rPr lang="en-GB" sz="2000" dirty="0"/>
              <a:t>and improve their practice so that every </a:t>
            </a:r>
            <a:r>
              <a:rPr lang="en-GB" sz="2000" dirty="0" smtClean="0"/>
              <a:t>child </a:t>
            </a:r>
            <a:r>
              <a:rPr lang="en-GB" sz="2000" dirty="0"/>
              <a:t>achieves their potential and is prepared  for life in an increasingly complex world. </a:t>
            </a:r>
            <a:endParaRPr lang="en-GB" sz="2000" dirty="0" smtClean="0"/>
          </a:p>
          <a:p>
            <a:endParaRPr lang="en-GB" sz="2000" dirty="0"/>
          </a:p>
          <a:p>
            <a:r>
              <a:rPr lang="en-GB" sz="2000" dirty="0" smtClean="0"/>
              <a:t>Our </a:t>
            </a:r>
            <a:r>
              <a:rPr lang="en-GB" sz="2000" dirty="0"/>
              <a:t>Welsh </a:t>
            </a:r>
            <a:r>
              <a:rPr lang="en-GB" sz="2000" dirty="0" smtClean="0"/>
              <a:t>self-improving </a:t>
            </a:r>
            <a:r>
              <a:rPr lang="en-GB" sz="2000" dirty="0"/>
              <a:t>system needs every professional and institution to become </a:t>
            </a:r>
            <a:r>
              <a:rPr lang="en-GB" sz="2000" dirty="0" smtClean="0"/>
              <a:t>aware </a:t>
            </a:r>
            <a:r>
              <a:rPr lang="en-GB" sz="2000" dirty="0"/>
              <a:t>of their own strengths and areas  for improvement, and with this knowledge seek support for their own improvement </a:t>
            </a:r>
            <a:r>
              <a:rPr lang="en-GB" sz="2000" dirty="0" smtClean="0"/>
              <a:t>and </a:t>
            </a:r>
            <a:r>
              <a:rPr lang="en-GB" sz="2000" dirty="0"/>
              <a:t>offer support for others to improve</a:t>
            </a:r>
            <a:r>
              <a:rPr lang="en-GB" sz="2000" dirty="0" smtClean="0"/>
              <a:t>.</a:t>
            </a:r>
          </a:p>
          <a:p>
            <a:endParaRPr lang="en-GB" sz="2000" dirty="0"/>
          </a:p>
          <a:p>
            <a:r>
              <a:rPr lang="en-GB" sz="2000" dirty="0"/>
              <a:t>It is our ambition and expectation that all parts of the education system become participants in this model, so that strengths are spread across the system, and areas for improvement are tackled through peer engagement and support.</a:t>
            </a:r>
          </a:p>
        </p:txBody>
      </p:sp>
      <p:sp>
        <p:nvSpPr>
          <p:cNvPr id="3" name="TextBox 2"/>
          <p:cNvSpPr txBox="1"/>
          <p:nvPr/>
        </p:nvSpPr>
        <p:spPr>
          <a:xfrm>
            <a:off x="1935126" y="223284"/>
            <a:ext cx="5656521" cy="584775"/>
          </a:xfrm>
          <a:prstGeom prst="rect">
            <a:avLst/>
          </a:prstGeom>
          <a:noFill/>
        </p:spPr>
        <p:txBody>
          <a:bodyPr wrap="square" rtlCol="0">
            <a:spAutoFit/>
          </a:bodyPr>
          <a:lstStyle/>
          <a:p>
            <a:pPr algn="ctr"/>
            <a:r>
              <a:rPr lang="en-GB" sz="3200" b="1" dirty="0"/>
              <a:t>The self-improving system  </a:t>
            </a:r>
          </a:p>
        </p:txBody>
      </p:sp>
    </p:spTree>
    <p:extLst>
      <p:ext uri="{BB962C8B-B14F-4D97-AF65-F5344CB8AC3E}">
        <p14:creationId xmlns:p14="http://schemas.microsoft.com/office/powerpoint/2010/main" val="37967170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447" y="318977"/>
            <a:ext cx="8389088" cy="5231217"/>
          </a:xfrm>
          <a:prstGeom prst="rect">
            <a:avLst/>
          </a:prstGeom>
        </p:spPr>
      </p:pic>
    </p:spTree>
    <p:extLst>
      <p:ext uri="{BB962C8B-B14F-4D97-AF65-F5344CB8AC3E}">
        <p14:creationId xmlns:p14="http://schemas.microsoft.com/office/powerpoint/2010/main" val="13505478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57575" y="1606920"/>
            <a:ext cx="7884675" cy="3139321"/>
          </a:xfrm>
          <a:prstGeom prst="rect">
            <a:avLst/>
          </a:prstGeom>
        </p:spPr>
        <p:txBody>
          <a:bodyPr wrap="square">
            <a:spAutoFit/>
          </a:bodyPr>
          <a:lstStyle/>
          <a:p>
            <a:pPr marL="285750" indent="-285750">
              <a:buFont typeface="Arial" panose="020B0604020202020204" pitchFamily="34" charset="0"/>
              <a:buChar char="•"/>
            </a:pPr>
            <a:r>
              <a:rPr lang="en-GB" sz="2000" dirty="0" smtClean="0"/>
              <a:t>Accountability in Education, International Academy of Education, 2005</a:t>
            </a:r>
            <a:endParaRPr lang="en-US" sz="2000" dirty="0" smtClean="0">
              <a:hlinkClick r:id="rId2"/>
            </a:endParaRPr>
          </a:p>
          <a:p>
            <a:endParaRPr lang="en-US" sz="2000" dirty="0">
              <a:hlinkClick r:id="rId2"/>
            </a:endParaRPr>
          </a:p>
          <a:p>
            <a:r>
              <a:rPr lang="en-US" sz="2000" dirty="0" smtClean="0">
                <a:hlinkClick r:id="rId2"/>
              </a:rPr>
              <a:t>http</a:t>
            </a:r>
            <a:r>
              <a:rPr lang="en-US" sz="2000" dirty="0">
                <a:hlinkClick r:id="rId2"/>
              </a:rPr>
              <a:t>://</a:t>
            </a:r>
            <a:r>
              <a:rPr lang="en-US" sz="2000" dirty="0" smtClean="0">
                <a:hlinkClick r:id="rId2"/>
              </a:rPr>
              <a:t>www.iaoed.org/downloads/Edpol1.pdf</a:t>
            </a:r>
            <a:endParaRPr lang="en-US" sz="2000" dirty="0" smtClean="0"/>
          </a:p>
          <a:p>
            <a:endParaRPr lang="en-GB" sz="2000" dirty="0" smtClean="0"/>
          </a:p>
          <a:p>
            <a:endParaRPr lang="en-GB" sz="2000" dirty="0"/>
          </a:p>
          <a:p>
            <a:endParaRPr lang="en-GB" sz="2000" dirty="0" smtClean="0"/>
          </a:p>
          <a:p>
            <a:pPr marL="285750" indent="-285750">
              <a:buFont typeface="Arial" panose="020B0604020202020204" pitchFamily="34" charset="0"/>
              <a:buChar char="•"/>
            </a:pPr>
            <a:r>
              <a:rPr lang="en-GB" sz="2000" dirty="0" smtClean="0"/>
              <a:t>Accountability in Education: Meeting </a:t>
            </a:r>
            <a:r>
              <a:rPr lang="en-GB" sz="2000" dirty="0"/>
              <a:t>O</a:t>
            </a:r>
            <a:r>
              <a:rPr lang="en-GB" sz="2000" dirty="0" smtClean="0"/>
              <a:t>ur Commitments, UNESCO, 2017</a:t>
            </a:r>
          </a:p>
          <a:p>
            <a:endParaRPr lang="en-GB" sz="2000" dirty="0"/>
          </a:p>
          <a:p>
            <a:r>
              <a:rPr lang="en-US" sz="2000" dirty="0">
                <a:hlinkClick r:id="rId3"/>
              </a:rPr>
              <a:t>https://</a:t>
            </a:r>
            <a:r>
              <a:rPr lang="en-US" sz="2000" dirty="0" smtClean="0">
                <a:hlinkClick r:id="rId3"/>
              </a:rPr>
              <a:t>en.unesco.org/gem-report/report/2017/accountability-education</a:t>
            </a:r>
            <a:endParaRPr lang="en-US" sz="2000" dirty="0" smtClean="0"/>
          </a:p>
          <a:p>
            <a:endParaRPr lang="en-US" dirty="0"/>
          </a:p>
        </p:txBody>
      </p:sp>
    </p:spTree>
    <p:extLst>
      <p:ext uri="{BB962C8B-B14F-4D97-AF65-F5344CB8AC3E}">
        <p14:creationId xmlns:p14="http://schemas.microsoft.com/office/powerpoint/2010/main" val="42724463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smtClean="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t>
            </a:r>
            <a:r>
              <a:rPr lang="en-GB" sz="3200" dirty="0" smtClean="0">
                <a:solidFill>
                  <a:schemeClr val="bg1"/>
                </a:solidFill>
              </a:rPr>
              <a:t>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1245</TotalTime>
  <Words>1193</Words>
  <Application>Microsoft Office PowerPoint</Application>
  <PresentationFormat>On-screen Show (4:3)</PresentationFormat>
  <Paragraphs>176</Paragraphs>
  <Slides>27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Microsoft YaHei</vt: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PISA - Wales</vt:lpstr>
      <vt:lpstr>PISA targets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78</cp:revision>
  <dcterms:created xsi:type="dcterms:W3CDTF">2017-02-08T11:33:06Z</dcterms:created>
  <dcterms:modified xsi:type="dcterms:W3CDTF">2018-11-14T08:51:06Z</dcterms:modified>
</cp:coreProperties>
</file>