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
  </p:notesMasterIdLst>
  <p:sldIdLst>
    <p:sldId id="260" r:id="rId2"/>
    <p:sldId id="257" r:id="rId3"/>
    <p:sldId id="258" r:id="rId4"/>
  </p:sldIdLst>
  <p:sldSz cx="30275213" cy="21383625"/>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4" autoAdjust="0"/>
    <p:restoredTop sz="95033" autoAdjust="0"/>
  </p:normalViewPr>
  <p:slideViewPr>
    <p:cSldViewPr snapToGrid="0">
      <p:cViewPr varScale="1">
        <p:scale>
          <a:sx n="25" d="100"/>
          <a:sy n="25" d="100"/>
        </p:scale>
        <p:origin x="147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FDACDF-F5A1-433B-BC73-868DF4E24A43}"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US"/>
        </a:p>
      </dgm:t>
    </dgm:pt>
    <dgm:pt modelId="{64E08917-B7C5-437A-B1EF-6C0632E7D27B}">
      <dgm:prSet custT="1"/>
      <dgm:spPr/>
      <dgm:t>
        <a:bodyPr/>
        <a:lstStyle/>
        <a:p>
          <a:r>
            <a:rPr lang="en-GB" sz="2400" b="1">
              <a:solidFill>
                <a:schemeClr val="bg1"/>
              </a:solidFill>
              <a:latin typeface="Arial" panose="020B0604020202020204" pitchFamily="34" charset="0"/>
              <a:cs typeface="Arial" panose="020B0604020202020204" pitchFamily="34" charset="0"/>
            </a:rPr>
            <a:t>An integrated digital CBT platform linked to an NHS mental health strategy.</a:t>
          </a:r>
          <a:endParaRPr lang="en-US" sz="2400" b="1">
            <a:solidFill>
              <a:schemeClr val="bg1"/>
            </a:solidFill>
            <a:latin typeface="Arial" panose="020B0604020202020204" pitchFamily="34" charset="0"/>
            <a:cs typeface="Arial" panose="020B0604020202020204" pitchFamily="34" charset="0"/>
          </a:endParaRPr>
        </a:p>
      </dgm:t>
    </dgm:pt>
    <dgm:pt modelId="{91DB81DD-F37D-4DCC-9D02-6108E095CB76}" type="parTrans" cxnId="{DC250EF5-7789-471D-9F1B-3C2D061912CD}">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8C03C481-C1A4-49AD-9A56-B8FC91585523}" type="sibTrans" cxnId="{DC250EF5-7789-471D-9F1B-3C2D061912CD}">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2000C922-B8A3-4648-AEDB-076A0E4E4106}">
      <dgm:prSet custT="1"/>
      <dgm:spPr/>
      <dgm:t>
        <a:bodyPr/>
        <a:lstStyle/>
        <a:p>
          <a:r>
            <a:rPr lang="en-GB" sz="2400" b="1" dirty="0">
              <a:solidFill>
                <a:schemeClr val="bg1"/>
              </a:solidFill>
              <a:latin typeface="Arial" panose="020B0604020202020204" pitchFamily="34" charset="0"/>
              <a:cs typeface="Arial" panose="020B0604020202020204" pitchFamily="34" charset="0"/>
            </a:rPr>
            <a:t>Includes self-guided modules and modules that are supported by a therapist.</a:t>
          </a:r>
          <a:endParaRPr lang="en-US" sz="2400" b="1" dirty="0">
            <a:solidFill>
              <a:schemeClr val="bg1"/>
            </a:solidFill>
            <a:latin typeface="Arial" panose="020B0604020202020204" pitchFamily="34" charset="0"/>
            <a:cs typeface="Arial" panose="020B0604020202020204" pitchFamily="34" charset="0"/>
          </a:endParaRPr>
        </a:p>
      </dgm:t>
    </dgm:pt>
    <dgm:pt modelId="{9FEEC214-4744-4ED5-A779-C142FC50E4BB}" type="parTrans" cxnId="{2AF14450-D4DA-4826-AA0E-EFEC19229986}">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059A6F4A-8AAC-4BC9-9885-E0BECD091467}" type="sibTrans" cxnId="{2AF14450-D4DA-4826-AA0E-EFEC19229986}">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18D452CB-49F0-466A-BD19-11A08B7517AE}">
      <dgm:prSet custT="1"/>
      <dgm:spPr/>
      <dgm:t>
        <a:bodyPr/>
        <a:lstStyle/>
        <a:p>
          <a:r>
            <a:rPr lang="en-GB" sz="2400" b="1">
              <a:solidFill>
                <a:schemeClr val="bg1"/>
              </a:solidFill>
              <a:latin typeface="Arial" panose="020B0604020202020204" pitchFamily="34" charset="0"/>
              <a:cs typeface="Arial" panose="020B0604020202020204" pitchFamily="34" charset="0"/>
            </a:rPr>
            <a:t>Accessible off the shelf, 24/7 — fosters empowerment and equity.</a:t>
          </a:r>
          <a:endParaRPr lang="en-US" sz="2400" b="1" dirty="0">
            <a:solidFill>
              <a:schemeClr val="bg1"/>
            </a:solidFill>
            <a:latin typeface="Arial" panose="020B0604020202020204" pitchFamily="34" charset="0"/>
            <a:cs typeface="Arial" panose="020B0604020202020204" pitchFamily="34" charset="0"/>
          </a:endParaRPr>
        </a:p>
      </dgm:t>
    </dgm:pt>
    <dgm:pt modelId="{22BF653C-A536-4B57-AF5D-0D435C00680B}" type="parTrans" cxnId="{5B4D62CD-4606-4C10-B1F7-30DB6FA417C6}">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517B9C10-6495-4EA0-B6D2-354292F1AB65}" type="sibTrans" cxnId="{5B4D62CD-4606-4C10-B1F7-30DB6FA417C6}">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424D4695-DBC8-4C48-BB00-7615C1ABE35E}">
      <dgm:prSet custT="1"/>
      <dgm:spPr/>
      <dgm:t>
        <a:bodyPr/>
        <a:lstStyle/>
        <a:p>
          <a:r>
            <a:rPr lang="en-GB" sz="2400" b="1">
              <a:solidFill>
                <a:schemeClr val="bg1"/>
              </a:solidFill>
              <a:latin typeface="Arial" panose="020B0604020202020204" pitchFamily="34" charset="0"/>
              <a:cs typeface="Arial" panose="020B0604020202020204" pitchFamily="34" charset="0"/>
            </a:rPr>
            <a:t>Notifications serve as cues to action for sustainability and engagement.</a:t>
          </a:r>
          <a:endParaRPr lang="en-US" sz="2400" b="1">
            <a:solidFill>
              <a:schemeClr val="bg1"/>
            </a:solidFill>
            <a:latin typeface="Arial" panose="020B0604020202020204" pitchFamily="34" charset="0"/>
            <a:cs typeface="Arial" panose="020B0604020202020204" pitchFamily="34" charset="0"/>
          </a:endParaRPr>
        </a:p>
      </dgm:t>
    </dgm:pt>
    <dgm:pt modelId="{E7B37AA2-5EC3-4673-917C-1800BF416A0D}" type="parTrans" cxnId="{3C9407FB-E99E-4CCF-B36C-A249EB5C9AAD}">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A9D26800-4F26-4A7A-9C38-2EDA99B1064C}" type="sibTrans" cxnId="{3C9407FB-E99E-4CCF-B36C-A249EB5C9AAD}">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4F6790C6-1996-4D90-9F1B-4F35B774D087}">
      <dgm:prSet custT="1"/>
      <dgm:spPr/>
      <dgm:t>
        <a:bodyPr/>
        <a:lstStyle/>
        <a:p>
          <a:r>
            <a:rPr lang="en-GB" sz="2400" b="1">
              <a:solidFill>
                <a:schemeClr val="bg1"/>
              </a:solidFill>
              <a:latin typeface="Arial" panose="020B0604020202020204" pitchFamily="34" charset="0"/>
              <a:cs typeface="Arial" panose="020B0604020202020204" pitchFamily="34" charset="0"/>
            </a:rPr>
            <a:t>To evaluate: engagement rate, module completion, improved wellbeing.</a:t>
          </a:r>
          <a:endParaRPr lang="en-US" sz="2400" b="1">
            <a:solidFill>
              <a:schemeClr val="bg1"/>
            </a:solidFill>
            <a:latin typeface="Arial" panose="020B0604020202020204" pitchFamily="34" charset="0"/>
            <a:cs typeface="Arial" panose="020B0604020202020204" pitchFamily="34" charset="0"/>
          </a:endParaRPr>
        </a:p>
      </dgm:t>
    </dgm:pt>
    <dgm:pt modelId="{3F925D3F-5C6B-4494-B069-A2F6E44A86A4}" type="parTrans" cxnId="{A443B894-91B0-4F45-9C39-48E2BA14D90E}">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F362E352-CBE0-4A5B-97A8-14B492498E69}" type="sibTrans" cxnId="{A443B894-91B0-4F45-9C39-48E2BA14D90E}">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1771F653-E189-4320-91E4-9DEC9D3D435C}">
      <dgm:prSet custT="1"/>
      <dgm:spPr/>
      <dgm:t>
        <a:bodyPr/>
        <a:lstStyle/>
        <a:p>
          <a:r>
            <a:rPr lang="en-GB" sz="2400" b="1">
              <a:solidFill>
                <a:schemeClr val="bg1"/>
              </a:solidFill>
              <a:latin typeface="Arial" panose="020B0604020202020204" pitchFamily="34" charset="0"/>
              <a:cs typeface="Arial" panose="020B0604020202020204" pitchFamily="34" charset="0"/>
            </a:rPr>
            <a:t>Outcomes: improved self-efficacy, anxiety and depression reduction, improved coping.</a:t>
          </a:r>
          <a:endParaRPr lang="en-US" sz="2400" b="1">
            <a:solidFill>
              <a:schemeClr val="bg1"/>
            </a:solidFill>
            <a:latin typeface="Arial" panose="020B0604020202020204" pitchFamily="34" charset="0"/>
            <a:cs typeface="Arial" panose="020B0604020202020204" pitchFamily="34" charset="0"/>
          </a:endParaRPr>
        </a:p>
      </dgm:t>
    </dgm:pt>
    <dgm:pt modelId="{5E05C277-C734-4620-A8CD-C4F63DFA6090}" type="parTrans" cxnId="{542840CC-F624-4A99-9CA2-C13CA4451711}">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9044A4E9-A67F-467B-A617-FCEC0F544423}" type="sibTrans" cxnId="{542840CC-F624-4A99-9CA2-C13CA4451711}">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2F491FE1-C1CF-4EA7-95CF-6E0581445F60}">
      <dgm:prSet custT="1"/>
      <dgm:spPr/>
      <dgm:t>
        <a:bodyPr/>
        <a:lstStyle/>
        <a:p>
          <a:r>
            <a:rPr lang="en-GB" sz="2400" b="1">
              <a:solidFill>
                <a:schemeClr val="bg1"/>
              </a:solidFill>
              <a:latin typeface="Arial" panose="020B0604020202020204" pitchFamily="34" charset="0"/>
              <a:cs typeface="Arial" panose="020B0604020202020204" pitchFamily="34" charset="0"/>
            </a:rPr>
            <a:t>Fosters sustainable, equitable and holistic mental health care.</a:t>
          </a:r>
          <a:endParaRPr lang="en-US" sz="2400" b="1" dirty="0">
            <a:solidFill>
              <a:schemeClr val="bg1"/>
            </a:solidFill>
            <a:latin typeface="Arial" panose="020B0604020202020204" pitchFamily="34" charset="0"/>
            <a:cs typeface="Arial" panose="020B0604020202020204" pitchFamily="34" charset="0"/>
          </a:endParaRPr>
        </a:p>
      </dgm:t>
    </dgm:pt>
    <dgm:pt modelId="{83B98416-3113-4448-B74E-AE25DC861193}" type="parTrans" cxnId="{163528C1-2EF2-4B64-8499-4E69E7B432DD}">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F5FFD78E-7C89-4512-911E-C05C11FEE2BF}" type="sibTrans" cxnId="{163528C1-2EF2-4B64-8499-4E69E7B432DD}">
      <dgm:prSet/>
      <dgm:spPr/>
      <dgm:t>
        <a:bodyPr/>
        <a:lstStyle/>
        <a:p>
          <a:endParaRPr lang="en-US" sz="1800" b="1">
            <a:solidFill>
              <a:schemeClr val="bg1"/>
            </a:solidFill>
            <a:latin typeface="Arial" panose="020B0604020202020204" pitchFamily="34" charset="0"/>
            <a:cs typeface="Arial" panose="020B0604020202020204" pitchFamily="34" charset="0"/>
          </a:endParaRPr>
        </a:p>
      </dgm:t>
    </dgm:pt>
    <dgm:pt modelId="{30591154-4BAE-4324-B8E3-461785C6EA81}" type="pres">
      <dgm:prSet presAssocID="{C6FDACDF-F5A1-433B-BC73-868DF4E24A43}" presName="linear" presStyleCnt="0">
        <dgm:presLayoutVars>
          <dgm:animLvl val="lvl"/>
          <dgm:resizeHandles val="exact"/>
        </dgm:presLayoutVars>
      </dgm:prSet>
      <dgm:spPr/>
    </dgm:pt>
    <dgm:pt modelId="{0D9D5DD9-6B5B-4605-86A0-0D91070398FD}" type="pres">
      <dgm:prSet presAssocID="{64E08917-B7C5-437A-B1EF-6C0632E7D27B}" presName="parentText" presStyleLbl="node1" presStyleIdx="0" presStyleCnt="7">
        <dgm:presLayoutVars>
          <dgm:chMax val="0"/>
          <dgm:bulletEnabled val="1"/>
        </dgm:presLayoutVars>
      </dgm:prSet>
      <dgm:spPr/>
    </dgm:pt>
    <dgm:pt modelId="{73EA303E-61D3-4ED9-9438-D7D114BE63FB}" type="pres">
      <dgm:prSet presAssocID="{8C03C481-C1A4-49AD-9A56-B8FC91585523}" presName="spacer" presStyleCnt="0"/>
      <dgm:spPr/>
    </dgm:pt>
    <dgm:pt modelId="{BE249CDB-4FBC-4951-9C9B-350500410691}" type="pres">
      <dgm:prSet presAssocID="{2000C922-B8A3-4648-AEDB-076A0E4E4106}" presName="parentText" presStyleLbl="node1" presStyleIdx="1" presStyleCnt="7">
        <dgm:presLayoutVars>
          <dgm:chMax val="0"/>
          <dgm:bulletEnabled val="1"/>
        </dgm:presLayoutVars>
      </dgm:prSet>
      <dgm:spPr/>
    </dgm:pt>
    <dgm:pt modelId="{66F82EF2-1972-45EF-9BE3-D8A1BEE31030}" type="pres">
      <dgm:prSet presAssocID="{059A6F4A-8AAC-4BC9-9885-E0BECD091467}" presName="spacer" presStyleCnt="0"/>
      <dgm:spPr/>
    </dgm:pt>
    <dgm:pt modelId="{40BE26C6-1253-4DEB-AAC6-996E84A74C29}" type="pres">
      <dgm:prSet presAssocID="{18D452CB-49F0-466A-BD19-11A08B7517AE}" presName="parentText" presStyleLbl="node1" presStyleIdx="2" presStyleCnt="7">
        <dgm:presLayoutVars>
          <dgm:chMax val="0"/>
          <dgm:bulletEnabled val="1"/>
        </dgm:presLayoutVars>
      </dgm:prSet>
      <dgm:spPr/>
    </dgm:pt>
    <dgm:pt modelId="{5A991F3F-2CDA-441E-B0CD-D5DA9F400AD0}" type="pres">
      <dgm:prSet presAssocID="{517B9C10-6495-4EA0-B6D2-354292F1AB65}" presName="spacer" presStyleCnt="0"/>
      <dgm:spPr/>
    </dgm:pt>
    <dgm:pt modelId="{34233986-F67E-4148-8DE8-7706B061A7B8}" type="pres">
      <dgm:prSet presAssocID="{424D4695-DBC8-4C48-BB00-7615C1ABE35E}" presName="parentText" presStyleLbl="node1" presStyleIdx="3" presStyleCnt="7">
        <dgm:presLayoutVars>
          <dgm:chMax val="0"/>
          <dgm:bulletEnabled val="1"/>
        </dgm:presLayoutVars>
      </dgm:prSet>
      <dgm:spPr/>
    </dgm:pt>
    <dgm:pt modelId="{78367FE0-CAD2-4C1F-B9C8-666C22A20C23}" type="pres">
      <dgm:prSet presAssocID="{A9D26800-4F26-4A7A-9C38-2EDA99B1064C}" presName="spacer" presStyleCnt="0"/>
      <dgm:spPr/>
    </dgm:pt>
    <dgm:pt modelId="{FDE63967-CD33-4AA9-9E0B-E283E9A7C78B}" type="pres">
      <dgm:prSet presAssocID="{4F6790C6-1996-4D90-9F1B-4F35B774D087}" presName="parentText" presStyleLbl="node1" presStyleIdx="4" presStyleCnt="7">
        <dgm:presLayoutVars>
          <dgm:chMax val="0"/>
          <dgm:bulletEnabled val="1"/>
        </dgm:presLayoutVars>
      </dgm:prSet>
      <dgm:spPr/>
    </dgm:pt>
    <dgm:pt modelId="{7A19168C-6D06-402E-B8DD-D2C5D4118643}" type="pres">
      <dgm:prSet presAssocID="{F362E352-CBE0-4A5B-97A8-14B492498E69}" presName="spacer" presStyleCnt="0"/>
      <dgm:spPr/>
    </dgm:pt>
    <dgm:pt modelId="{4D6891D5-D3BC-4B28-AEE7-B2966D9F6873}" type="pres">
      <dgm:prSet presAssocID="{1771F653-E189-4320-91E4-9DEC9D3D435C}" presName="parentText" presStyleLbl="node1" presStyleIdx="5" presStyleCnt="7">
        <dgm:presLayoutVars>
          <dgm:chMax val="0"/>
          <dgm:bulletEnabled val="1"/>
        </dgm:presLayoutVars>
      </dgm:prSet>
      <dgm:spPr/>
    </dgm:pt>
    <dgm:pt modelId="{D4510E3E-44EC-400E-AFA9-C40B07386BD7}" type="pres">
      <dgm:prSet presAssocID="{9044A4E9-A67F-467B-A617-FCEC0F544423}" presName="spacer" presStyleCnt="0"/>
      <dgm:spPr/>
    </dgm:pt>
    <dgm:pt modelId="{73C1A638-810C-4ECA-9D6C-D0A3E23031D8}" type="pres">
      <dgm:prSet presAssocID="{2F491FE1-C1CF-4EA7-95CF-6E0581445F60}" presName="parentText" presStyleLbl="node1" presStyleIdx="6" presStyleCnt="7">
        <dgm:presLayoutVars>
          <dgm:chMax val="0"/>
          <dgm:bulletEnabled val="1"/>
        </dgm:presLayoutVars>
      </dgm:prSet>
      <dgm:spPr/>
    </dgm:pt>
  </dgm:ptLst>
  <dgm:cxnLst>
    <dgm:cxn modelId="{10EFDE1B-972A-42DE-B2D4-7D762DC6773A}" type="presOf" srcId="{424D4695-DBC8-4C48-BB00-7615C1ABE35E}" destId="{34233986-F67E-4148-8DE8-7706B061A7B8}" srcOrd="0" destOrd="0" presId="urn:microsoft.com/office/officeart/2005/8/layout/vList2"/>
    <dgm:cxn modelId="{1E23AA68-31E4-4FC6-B942-A886A1BAAA1F}" type="presOf" srcId="{4F6790C6-1996-4D90-9F1B-4F35B774D087}" destId="{FDE63967-CD33-4AA9-9E0B-E283E9A7C78B}" srcOrd="0" destOrd="0" presId="urn:microsoft.com/office/officeart/2005/8/layout/vList2"/>
    <dgm:cxn modelId="{2AF14450-D4DA-4826-AA0E-EFEC19229986}" srcId="{C6FDACDF-F5A1-433B-BC73-868DF4E24A43}" destId="{2000C922-B8A3-4648-AEDB-076A0E4E4106}" srcOrd="1" destOrd="0" parTransId="{9FEEC214-4744-4ED5-A779-C142FC50E4BB}" sibTransId="{059A6F4A-8AAC-4BC9-9885-E0BECD091467}"/>
    <dgm:cxn modelId="{5184FB73-0A62-40BB-95DB-104A33E5DF4D}" type="presOf" srcId="{2F491FE1-C1CF-4EA7-95CF-6E0581445F60}" destId="{73C1A638-810C-4ECA-9D6C-D0A3E23031D8}" srcOrd="0" destOrd="0" presId="urn:microsoft.com/office/officeart/2005/8/layout/vList2"/>
    <dgm:cxn modelId="{04F45682-531C-4B8B-9EB2-70FBBB8F5360}" type="presOf" srcId="{1771F653-E189-4320-91E4-9DEC9D3D435C}" destId="{4D6891D5-D3BC-4B28-AEE7-B2966D9F6873}" srcOrd="0" destOrd="0" presId="urn:microsoft.com/office/officeart/2005/8/layout/vList2"/>
    <dgm:cxn modelId="{A9994E8C-C93C-4F03-8FD7-ECBCA13B03F1}" type="presOf" srcId="{C6FDACDF-F5A1-433B-BC73-868DF4E24A43}" destId="{30591154-4BAE-4324-B8E3-461785C6EA81}" srcOrd="0" destOrd="0" presId="urn:microsoft.com/office/officeart/2005/8/layout/vList2"/>
    <dgm:cxn modelId="{903CD98F-8CF8-43BB-8611-413BC8D306CC}" type="presOf" srcId="{2000C922-B8A3-4648-AEDB-076A0E4E4106}" destId="{BE249CDB-4FBC-4951-9C9B-350500410691}" srcOrd="0" destOrd="0" presId="urn:microsoft.com/office/officeart/2005/8/layout/vList2"/>
    <dgm:cxn modelId="{A443B894-91B0-4F45-9C39-48E2BA14D90E}" srcId="{C6FDACDF-F5A1-433B-BC73-868DF4E24A43}" destId="{4F6790C6-1996-4D90-9F1B-4F35B774D087}" srcOrd="4" destOrd="0" parTransId="{3F925D3F-5C6B-4494-B069-A2F6E44A86A4}" sibTransId="{F362E352-CBE0-4A5B-97A8-14B492498E69}"/>
    <dgm:cxn modelId="{163528C1-2EF2-4B64-8499-4E69E7B432DD}" srcId="{C6FDACDF-F5A1-433B-BC73-868DF4E24A43}" destId="{2F491FE1-C1CF-4EA7-95CF-6E0581445F60}" srcOrd="6" destOrd="0" parTransId="{83B98416-3113-4448-B74E-AE25DC861193}" sibTransId="{F5FFD78E-7C89-4512-911E-C05C11FEE2BF}"/>
    <dgm:cxn modelId="{542840CC-F624-4A99-9CA2-C13CA4451711}" srcId="{C6FDACDF-F5A1-433B-BC73-868DF4E24A43}" destId="{1771F653-E189-4320-91E4-9DEC9D3D435C}" srcOrd="5" destOrd="0" parTransId="{5E05C277-C734-4620-A8CD-C4F63DFA6090}" sibTransId="{9044A4E9-A67F-467B-A617-FCEC0F544423}"/>
    <dgm:cxn modelId="{5B4D62CD-4606-4C10-B1F7-30DB6FA417C6}" srcId="{C6FDACDF-F5A1-433B-BC73-868DF4E24A43}" destId="{18D452CB-49F0-466A-BD19-11A08B7517AE}" srcOrd="2" destOrd="0" parTransId="{22BF653C-A536-4B57-AF5D-0D435C00680B}" sibTransId="{517B9C10-6495-4EA0-B6D2-354292F1AB65}"/>
    <dgm:cxn modelId="{D41AE9D7-F8EC-4F6F-8653-2C37EC3289C2}" type="presOf" srcId="{18D452CB-49F0-466A-BD19-11A08B7517AE}" destId="{40BE26C6-1253-4DEB-AAC6-996E84A74C29}" srcOrd="0" destOrd="0" presId="urn:microsoft.com/office/officeart/2005/8/layout/vList2"/>
    <dgm:cxn modelId="{DC250EF5-7789-471D-9F1B-3C2D061912CD}" srcId="{C6FDACDF-F5A1-433B-BC73-868DF4E24A43}" destId="{64E08917-B7C5-437A-B1EF-6C0632E7D27B}" srcOrd="0" destOrd="0" parTransId="{91DB81DD-F37D-4DCC-9D02-6108E095CB76}" sibTransId="{8C03C481-C1A4-49AD-9A56-B8FC91585523}"/>
    <dgm:cxn modelId="{3C9407FB-E99E-4CCF-B36C-A249EB5C9AAD}" srcId="{C6FDACDF-F5A1-433B-BC73-868DF4E24A43}" destId="{424D4695-DBC8-4C48-BB00-7615C1ABE35E}" srcOrd="3" destOrd="0" parTransId="{E7B37AA2-5EC3-4673-917C-1800BF416A0D}" sibTransId="{A9D26800-4F26-4A7A-9C38-2EDA99B1064C}"/>
    <dgm:cxn modelId="{C59F67FC-D071-4297-9B6B-E5FAA04436C2}" type="presOf" srcId="{64E08917-B7C5-437A-B1EF-6C0632E7D27B}" destId="{0D9D5DD9-6B5B-4605-86A0-0D91070398FD}" srcOrd="0" destOrd="0" presId="urn:microsoft.com/office/officeart/2005/8/layout/vList2"/>
    <dgm:cxn modelId="{16ECFB26-E98A-431E-8877-0BB57EC4D989}" type="presParOf" srcId="{30591154-4BAE-4324-B8E3-461785C6EA81}" destId="{0D9D5DD9-6B5B-4605-86A0-0D91070398FD}" srcOrd="0" destOrd="0" presId="urn:microsoft.com/office/officeart/2005/8/layout/vList2"/>
    <dgm:cxn modelId="{CED17B0F-0DD3-4812-8A53-A482FF0E4000}" type="presParOf" srcId="{30591154-4BAE-4324-B8E3-461785C6EA81}" destId="{73EA303E-61D3-4ED9-9438-D7D114BE63FB}" srcOrd="1" destOrd="0" presId="urn:microsoft.com/office/officeart/2005/8/layout/vList2"/>
    <dgm:cxn modelId="{24E33F2B-6791-4A3F-916D-6958F1BC8E1B}" type="presParOf" srcId="{30591154-4BAE-4324-B8E3-461785C6EA81}" destId="{BE249CDB-4FBC-4951-9C9B-350500410691}" srcOrd="2" destOrd="0" presId="urn:microsoft.com/office/officeart/2005/8/layout/vList2"/>
    <dgm:cxn modelId="{E72B1DA7-1D9E-40B7-BD06-DE172AF7B437}" type="presParOf" srcId="{30591154-4BAE-4324-B8E3-461785C6EA81}" destId="{66F82EF2-1972-45EF-9BE3-D8A1BEE31030}" srcOrd="3" destOrd="0" presId="urn:microsoft.com/office/officeart/2005/8/layout/vList2"/>
    <dgm:cxn modelId="{8CF380E4-E7BC-45D5-9B2F-2D96C97B0B23}" type="presParOf" srcId="{30591154-4BAE-4324-B8E3-461785C6EA81}" destId="{40BE26C6-1253-4DEB-AAC6-996E84A74C29}" srcOrd="4" destOrd="0" presId="urn:microsoft.com/office/officeart/2005/8/layout/vList2"/>
    <dgm:cxn modelId="{0907FA44-89B1-4ECA-A6B4-4EC23F89C6F5}" type="presParOf" srcId="{30591154-4BAE-4324-B8E3-461785C6EA81}" destId="{5A991F3F-2CDA-441E-B0CD-D5DA9F400AD0}" srcOrd="5" destOrd="0" presId="urn:microsoft.com/office/officeart/2005/8/layout/vList2"/>
    <dgm:cxn modelId="{006E9582-44FB-4A7D-8F27-7DAA669FDB3B}" type="presParOf" srcId="{30591154-4BAE-4324-B8E3-461785C6EA81}" destId="{34233986-F67E-4148-8DE8-7706B061A7B8}" srcOrd="6" destOrd="0" presId="urn:microsoft.com/office/officeart/2005/8/layout/vList2"/>
    <dgm:cxn modelId="{2E8F9D07-80EA-4B0E-B961-966D74652191}" type="presParOf" srcId="{30591154-4BAE-4324-B8E3-461785C6EA81}" destId="{78367FE0-CAD2-4C1F-B9C8-666C22A20C23}" srcOrd="7" destOrd="0" presId="urn:microsoft.com/office/officeart/2005/8/layout/vList2"/>
    <dgm:cxn modelId="{292BA61E-4D74-4A86-A203-5DAD3BB1AA7C}" type="presParOf" srcId="{30591154-4BAE-4324-B8E3-461785C6EA81}" destId="{FDE63967-CD33-4AA9-9E0B-E283E9A7C78B}" srcOrd="8" destOrd="0" presId="urn:microsoft.com/office/officeart/2005/8/layout/vList2"/>
    <dgm:cxn modelId="{9B083940-45D9-4835-BF41-D31B0100F73A}" type="presParOf" srcId="{30591154-4BAE-4324-B8E3-461785C6EA81}" destId="{7A19168C-6D06-402E-B8DD-D2C5D4118643}" srcOrd="9" destOrd="0" presId="urn:microsoft.com/office/officeart/2005/8/layout/vList2"/>
    <dgm:cxn modelId="{F9F1E2BC-49A6-4834-B164-23227B5494DE}" type="presParOf" srcId="{30591154-4BAE-4324-B8E3-461785C6EA81}" destId="{4D6891D5-D3BC-4B28-AEE7-B2966D9F6873}" srcOrd="10" destOrd="0" presId="urn:microsoft.com/office/officeart/2005/8/layout/vList2"/>
    <dgm:cxn modelId="{7EFF8591-F05A-4141-A2F6-E308B8AE5809}" type="presParOf" srcId="{30591154-4BAE-4324-B8E3-461785C6EA81}" destId="{D4510E3E-44EC-400E-AFA9-C40B07386BD7}" srcOrd="11" destOrd="0" presId="urn:microsoft.com/office/officeart/2005/8/layout/vList2"/>
    <dgm:cxn modelId="{7CF82547-50C6-4A9E-9E5A-C6620A336C69}" type="presParOf" srcId="{30591154-4BAE-4324-B8E3-461785C6EA81}" destId="{73C1A638-810C-4ECA-9D6C-D0A3E23031D8}" srcOrd="1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CCC699-0A2B-4FE7-BE2E-58A7F758EAC7}" type="doc">
      <dgm:prSet loTypeId="urn:microsoft.com/office/officeart/2005/8/layout/radial6" loCatId="cycle" qsTypeId="urn:microsoft.com/office/officeart/2005/8/quickstyle/simple1" qsCatId="simple" csTypeId="urn:microsoft.com/office/officeart/2005/8/colors/accent1_5" csCatId="accent1" phldr="1"/>
      <dgm:spPr/>
      <dgm:t>
        <a:bodyPr/>
        <a:lstStyle/>
        <a:p>
          <a:endParaRPr lang="en-US"/>
        </a:p>
      </dgm:t>
    </dgm:pt>
    <dgm:pt modelId="{A8E3BC51-6A11-4723-BBF7-FDE52B396DA0}">
      <dgm:prSet phldrT="[Text]" phldr="0" custT="1"/>
      <dgm:spPr/>
      <dgm:t>
        <a:bodyPr/>
        <a:lstStyle/>
        <a:p>
          <a:r>
            <a:rPr lang="en-US" sz="2800" dirty="0"/>
            <a:t>Principles of Health promotion</a:t>
          </a:r>
        </a:p>
      </dgm:t>
    </dgm:pt>
    <dgm:pt modelId="{FAB0DA6D-BB30-44A2-9A9E-C634F5A848BF}" type="parTrans" cxnId="{0A8E908F-AD54-461B-946E-D8C68DBCC921}">
      <dgm:prSet/>
      <dgm:spPr/>
      <dgm:t>
        <a:bodyPr/>
        <a:lstStyle/>
        <a:p>
          <a:endParaRPr lang="en-US" sz="1800"/>
        </a:p>
      </dgm:t>
    </dgm:pt>
    <dgm:pt modelId="{9403B3E3-7820-41E3-BDCD-2321F4E08BF6}" type="sibTrans" cxnId="{0A8E908F-AD54-461B-946E-D8C68DBCC921}">
      <dgm:prSet/>
      <dgm:spPr/>
      <dgm:t>
        <a:bodyPr/>
        <a:lstStyle/>
        <a:p>
          <a:endParaRPr lang="en-US" sz="1800"/>
        </a:p>
      </dgm:t>
    </dgm:pt>
    <dgm:pt modelId="{926556B2-BDA5-436D-B5B0-32326265986A}">
      <dgm:prSet phldrT="[Text]" phldr="0" custT="1"/>
      <dgm:spPr/>
      <dgm:t>
        <a:bodyPr/>
        <a:lstStyle/>
        <a:p>
          <a:r>
            <a:rPr lang="en-US" sz="2000" dirty="0"/>
            <a:t>Empowerment</a:t>
          </a:r>
        </a:p>
      </dgm:t>
    </dgm:pt>
    <dgm:pt modelId="{CD1424C9-F7AB-46FA-93C7-1FDFB404277E}" type="parTrans" cxnId="{5219303A-4D8E-4901-ACEC-58D8C2857011}">
      <dgm:prSet/>
      <dgm:spPr/>
      <dgm:t>
        <a:bodyPr/>
        <a:lstStyle/>
        <a:p>
          <a:endParaRPr lang="en-US" sz="1800"/>
        </a:p>
      </dgm:t>
    </dgm:pt>
    <dgm:pt modelId="{2CE33999-CE11-467C-A96F-DEB6D13581A7}" type="sibTrans" cxnId="{5219303A-4D8E-4901-ACEC-58D8C2857011}">
      <dgm:prSet/>
      <dgm:spPr/>
      <dgm:t>
        <a:bodyPr/>
        <a:lstStyle/>
        <a:p>
          <a:endParaRPr lang="en-US" sz="1800"/>
        </a:p>
      </dgm:t>
    </dgm:pt>
    <dgm:pt modelId="{4E3F98D8-579F-4F4C-97A7-77A6F475C2F5}">
      <dgm:prSet phldrT="[Text]" phldr="0" custT="1"/>
      <dgm:spPr/>
      <dgm:t>
        <a:bodyPr/>
        <a:lstStyle/>
        <a:p>
          <a:r>
            <a:rPr lang="en-US" sz="2800" dirty="0"/>
            <a:t>Equity</a:t>
          </a:r>
          <a:endParaRPr lang="en-US" sz="1200" dirty="0"/>
        </a:p>
      </dgm:t>
    </dgm:pt>
    <dgm:pt modelId="{4BC65892-6370-453C-B396-B2A096FC2433}" type="parTrans" cxnId="{8F5647EA-15CC-4884-9734-C2EEB4F99053}">
      <dgm:prSet/>
      <dgm:spPr/>
      <dgm:t>
        <a:bodyPr/>
        <a:lstStyle/>
        <a:p>
          <a:endParaRPr lang="en-US" sz="1800"/>
        </a:p>
      </dgm:t>
    </dgm:pt>
    <dgm:pt modelId="{B36881A7-3A2A-41C3-9B4C-2D328FCAAAEA}" type="sibTrans" cxnId="{8F5647EA-15CC-4884-9734-C2EEB4F99053}">
      <dgm:prSet/>
      <dgm:spPr/>
      <dgm:t>
        <a:bodyPr/>
        <a:lstStyle/>
        <a:p>
          <a:endParaRPr lang="en-US" sz="1800"/>
        </a:p>
      </dgm:t>
    </dgm:pt>
    <dgm:pt modelId="{7015D16E-9D4B-446D-AF09-81D088F3F41A}">
      <dgm:prSet phldrT="[Text]" phldr="0" custT="1"/>
      <dgm:spPr/>
      <dgm:t>
        <a:bodyPr/>
        <a:lstStyle/>
        <a:p>
          <a:r>
            <a:rPr lang="en-US" sz="2400" dirty="0"/>
            <a:t>Participation</a:t>
          </a:r>
          <a:endParaRPr lang="en-US" sz="3200" dirty="0"/>
        </a:p>
      </dgm:t>
    </dgm:pt>
    <dgm:pt modelId="{6E9A8718-62D7-4EE3-84CD-B9DC7F844840}" type="parTrans" cxnId="{CE755D18-5340-4F97-A8FD-76B3E8DB147C}">
      <dgm:prSet/>
      <dgm:spPr/>
      <dgm:t>
        <a:bodyPr/>
        <a:lstStyle/>
        <a:p>
          <a:endParaRPr lang="en-US" sz="1800"/>
        </a:p>
      </dgm:t>
    </dgm:pt>
    <dgm:pt modelId="{8F43D523-5CC9-4710-AB3F-FB3D564AA40D}" type="sibTrans" cxnId="{CE755D18-5340-4F97-A8FD-76B3E8DB147C}">
      <dgm:prSet/>
      <dgm:spPr/>
      <dgm:t>
        <a:bodyPr/>
        <a:lstStyle/>
        <a:p>
          <a:endParaRPr lang="en-US" sz="1800"/>
        </a:p>
      </dgm:t>
    </dgm:pt>
    <dgm:pt modelId="{02E1F54F-CA27-4856-BDAA-0AD4F5A9AA8A}">
      <dgm:prSet phldrT="[Text]" phldr="0" custT="1"/>
      <dgm:spPr/>
      <dgm:t>
        <a:bodyPr/>
        <a:lstStyle/>
        <a:p>
          <a:r>
            <a:rPr lang="en-US" sz="2800" dirty="0"/>
            <a:t>Holism</a:t>
          </a:r>
          <a:endParaRPr lang="en-US" sz="5400" dirty="0"/>
        </a:p>
      </dgm:t>
    </dgm:pt>
    <dgm:pt modelId="{ED536D42-90B9-40BB-834B-C91F24628AC3}" type="parTrans" cxnId="{62C12C2F-1FFA-458F-8982-AFBE7D7EC36C}">
      <dgm:prSet/>
      <dgm:spPr/>
      <dgm:t>
        <a:bodyPr/>
        <a:lstStyle/>
        <a:p>
          <a:endParaRPr lang="en-US" sz="1800"/>
        </a:p>
      </dgm:t>
    </dgm:pt>
    <dgm:pt modelId="{BF9CAF97-3B25-4A50-8880-739F4464E04F}" type="sibTrans" cxnId="{62C12C2F-1FFA-458F-8982-AFBE7D7EC36C}">
      <dgm:prSet/>
      <dgm:spPr/>
      <dgm:t>
        <a:bodyPr/>
        <a:lstStyle/>
        <a:p>
          <a:endParaRPr lang="en-US" sz="1800"/>
        </a:p>
      </dgm:t>
    </dgm:pt>
    <dgm:pt modelId="{080CB632-5E77-4892-88CF-290E48A39B60}" type="pres">
      <dgm:prSet presAssocID="{EBCCC699-0A2B-4FE7-BE2E-58A7F758EAC7}" presName="Name0" presStyleCnt="0">
        <dgm:presLayoutVars>
          <dgm:chMax val="1"/>
          <dgm:dir/>
          <dgm:animLvl val="ctr"/>
          <dgm:resizeHandles val="exact"/>
        </dgm:presLayoutVars>
      </dgm:prSet>
      <dgm:spPr/>
    </dgm:pt>
    <dgm:pt modelId="{26179E49-6D79-4302-855E-BBEF6F46CE92}" type="pres">
      <dgm:prSet presAssocID="{A8E3BC51-6A11-4723-BBF7-FDE52B396DA0}" presName="centerShape" presStyleLbl="node0" presStyleIdx="0" presStyleCnt="1"/>
      <dgm:spPr/>
    </dgm:pt>
    <dgm:pt modelId="{8889615F-4A1B-4842-BE2D-7728AA1F49DA}" type="pres">
      <dgm:prSet presAssocID="{926556B2-BDA5-436D-B5B0-32326265986A}" presName="node" presStyleLbl="node1" presStyleIdx="0" presStyleCnt="4">
        <dgm:presLayoutVars>
          <dgm:bulletEnabled val="1"/>
        </dgm:presLayoutVars>
      </dgm:prSet>
      <dgm:spPr/>
    </dgm:pt>
    <dgm:pt modelId="{BEF9E822-44CF-4905-AF00-54A2196B60AD}" type="pres">
      <dgm:prSet presAssocID="{926556B2-BDA5-436D-B5B0-32326265986A}" presName="dummy" presStyleCnt="0"/>
      <dgm:spPr/>
    </dgm:pt>
    <dgm:pt modelId="{C2CE4580-7E6A-4969-B2FE-1297D9A690AF}" type="pres">
      <dgm:prSet presAssocID="{2CE33999-CE11-467C-A96F-DEB6D13581A7}" presName="sibTrans" presStyleLbl="sibTrans2D1" presStyleIdx="0" presStyleCnt="4"/>
      <dgm:spPr/>
    </dgm:pt>
    <dgm:pt modelId="{4D394365-E42D-4804-90FD-3C76DCA1FC9D}" type="pres">
      <dgm:prSet presAssocID="{4E3F98D8-579F-4F4C-97A7-77A6F475C2F5}" presName="node" presStyleLbl="node1" presStyleIdx="1" presStyleCnt="4">
        <dgm:presLayoutVars>
          <dgm:bulletEnabled val="1"/>
        </dgm:presLayoutVars>
      </dgm:prSet>
      <dgm:spPr/>
    </dgm:pt>
    <dgm:pt modelId="{FFA33B60-8E41-46F2-8158-C0B41619008A}" type="pres">
      <dgm:prSet presAssocID="{4E3F98D8-579F-4F4C-97A7-77A6F475C2F5}" presName="dummy" presStyleCnt="0"/>
      <dgm:spPr/>
    </dgm:pt>
    <dgm:pt modelId="{B0CAD4AA-2D07-4327-BC81-E962D1B63CF4}" type="pres">
      <dgm:prSet presAssocID="{B36881A7-3A2A-41C3-9B4C-2D328FCAAAEA}" presName="sibTrans" presStyleLbl="sibTrans2D1" presStyleIdx="1" presStyleCnt="4"/>
      <dgm:spPr/>
    </dgm:pt>
    <dgm:pt modelId="{83A81DA0-6A28-40C8-81A7-2FA7669E4AAB}" type="pres">
      <dgm:prSet presAssocID="{7015D16E-9D4B-446D-AF09-81D088F3F41A}" presName="node" presStyleLbl="node1" presStyleIdx="2" presStyleCnt="4">
        <dgm:presLayoutVars>
          <dgm:bulletEnabled val="1"/>
        </dgm:presLayoutVars>
      </dgm:prSet>
      <dgm:spPr/>
    </dgm:pt>
    <dgm:pt modelId="{09340D90-941B-41CD-B964-BDF3F43B3049}" type="pres">
      <dgm:prSet presAssocID="{7015D16E-9D4B-446D-AF09-81D088F3F41A}" presName="dummy" presStyleCnt="0"/>
      <dgm:spPr/>
    </dgm:pt>
    <dgm:pt modelId="{A425B1BB-527C-408B-A453-3CF76E6A1321}" type="pres">
      <dgm:prSet presAssocID="{8F43D523-5CC9-4710-AB3F-FB3D564AA40D}" presName="sibTrans" presStyleLbl="sibTrans2D1" presStyleIdx="2" presStyleCnt="4"/>
      <dgm:spPr/>
    </dgm:pt>
    <dgm:pt modelId="{4E8FA221-FB40-414B-B0AD-8BC5DE765D1F}" type="pres">
      <dgm:prSet presAssocID="{02E1F54F-CA27-4856-BDAA-0AD4F5A9AA8A}" presName="node" presStyleLbl="node1" presStyleIdx="3" presStyleCnt="4">
        <dgm:presLayoutVars>
          <dgm:bulletEnabled val="1"/>
        </dgm:presLayoutVars>
      </dgm:prSet>
      <dgm:spPr/>
    </dgm:pt>
    <dgm:pt modelId="{1314FE99-CD0D-4D54-886D-205E6A05D330}" type="pres">
      <dgm:prSet presAssocID="{02E1F54F-CA27-4856-BDAA-0AD4F5A9AA8A}" presName="dummy" presStyleCnt="0"/>
      <dgm:spPr/>
    </dgm:pt>
    <dgm:pt modelId="{542F6B84-B93A-4842-B4A3-3325E73AD8E4}" type="pres">
      <dgm:prSet presAssocID="{BF9CAF97-3B25-4A50-8880-739F4464E04F}" presName="sibTrans" presStyleLbl="sibTrans2D1" presStyleIdx="3" presStyleCnt="4"/>
      <dgm:spPr/>
    </dgm:pt>
  </dgm:ptLst>
  <dgm:cxnLst>
    <dgm:cxn modelId="{CE755D18-5340-4F97-A8FD-76B3E8DB147C}" srcId="{A8E3BC51-6A11-4723-BBF7-FDE52B396DA0}" destId="{7015D16E-9D4B-446D-AF09-81D088F3F41A}" srcOrd="2" destOrd="0" parTransId="{6E9A8718-62D7-4EE3-84CD-B9DC7F844840}" sibTransId="{8F43D523-5CC9-4710-AB3F-FB3D564AA40D}"/>
    <dgm:cxn modelId="{A1A1CA27-E985-43EC-9E3A-55133734BAEB}" type="presOf" srcId="{EBCCC699-0A2B-4FE7-BE2E-58A7F758EAC7}" destId="{080CB632-5E77-4892-88CF-290E48A39B60}" srcOrd="0" destOrd="0" presId="urn:microsoft.com/office/officeart/2005/8/layout/radial6"/>
    <dgm:cxn modelId="{11E69E2C-0433-4387-A6CA-92F77A7203B9}" type="presOf" srcId="{926556B2-BDA5-436D-B5B0-32326265986A}" destId="{8889615F-4A1B-4842-BE2D-7728AA1F49DA}" srcOrd="0" destOrd="0" presId="urn:microsoft.com/office/officeart/2005/8/layout/radial6"/>
    <dgm:cxn modelId="{62C12C2F-1FFA-458F-8982-AFBE7D7EC36C}" srcId="{A8E3BC51-6A11-4723-BBF7-FDE52B396DA0}" destId="{02E1F54F-CA27-4856-BDAA-0AD4F5A9AA8A}" srcOrd="3" destOrd="0" parTransId="{ED536D42-90B9-40BB-834B-C91F24628AC3}" sibTransId="{BF9CAF97-3B25-4A50-8880-739F4464E04F}"/>
    <dgm:cxn modelId="{2D38E338-5701-403B-95F5-8AD3B37A47B9}" type="presOf" srcId="{4E3F98D8-579F-4F4C-97A7-77A6F475C2F5}" destId="{4D394365-E42D-4804-90FD-3C76DCA1FC9D}" srcOrd="0" destOrd="0" presId="urn:microsoft.com/office/officeart/2005/8/layout/radial6"/>
    <dgm:cxn modelId="{5219303A-4D8E-4901-ACEC-58D8C2857011}" srcId="{A8E3BC51-6A11-4723-BBF7-FDE52B396DA0}" destId="{926556B2-BDA5-436D-B5B0-32326265986A}" srcOrd="0" destOrd="0" parTransId="{CD1424C9-F7AB-46FA-93C7-1FDFB404277E}" sibTransId="{2CE33999-CE11-467C-A96F-DEB6D13581A7}"/>
    <dgm:cxn modelId="{30CB1341-64F2-41C0-BF0E-4185E6DB823B}" type="presOf" srcId="{8F43D523-5CC9-4710-AB3F-FB3D564AA40D}" destId="{A425B1BB-527C-408B-A453-3CF76E6A1321}" srcOrd="0" destOrd="0" presId="urn:microsoft.com/office/officeart/2005/8/layout/radial6"/>
    <dgm:cxn modelId="{2C453762-1816-49FC-8DE3-ECA657C0027F}" type="presOf" srcId="{B36881A7-3A2A-41C3-9B4C-2D328FCAAAEA}" destId="{B0CAD4AA-2D07-4327-BC81-E962D1B63CF4}" srcOrd="0" destOrd="0" presId="urn:microsoft.com/office/officeart/2005/8/layout/radial6"/>
    <dgm:cxn modelId="{0A8E908F-AD54-461B-946E-D8C68DBCC921}" srcId="{EBCCC699-0A2B-4FE7-BE2E-58A7F758EAC7}" destId="{A8E3BC51-6A11-4723-BBF7-FDE52B396DA0}" srcOrd="0" destOrd="0" parTransId="{FAB0DA6D-BB30-44A2-9A9E-C634F5A848BF}" sibTransId="{9403B3E3-7820-41E3-BDCD-2321F4E08BF6}"/>
    <dgm:cxn modelId="{CD3008AC-4929-434A-9F11-1E5B5F178352}" type="presOf" srcId="{02E1F54F-CA27-4856-BDAA-0AD4F5A9AA8A}" destId="{4E8FA221-FB40-414B-B0AD-8BC5DE765D1F}" srcOrd="0" destOrd="0" presId="urn:microsoft.com/office/officeart/2005/8/layout/radial6"/>
    <dgm:cxn modelId="{865ADAC3-0C7E-4762-816D-EF211A0CA3E1}" type="presOf" srcId="{2CE33999-CE11-467C-A96F-DEB6D13581A7}" destId="{C2CE4580-7E6A-4969-B2FE-1297D9A690AF}" srcOrd="0" destOrd="0" presId="urn:microsoft.com/office/officeart/2005/8/layout/radial6"/>
    <dgm:cxn modelId="{8B1CE9CA-BC87-4D9E-B1F5-AA38081BB9B7}" type="presOf" srcId="{A8E3BC51-6A11-4723-BBF7-FDE52B396DA0}" destId="{26179E49-6D79-4302-855E-BBEF6F46CE92}" srcOrd="0" destOrd="0" presId="urn:microsoft.com/office/officeart/2005/8/layout/radial6"/>
    <dgm:cxn modelId="{26BB18CF-E1A5-4EFC-B83F-FB936E64EC2D}" type="presOf" srcId="{BF9CAF97-3B25-4A50-8880-739F4464E04F}" destId="{542F6B84-B93A-4842-B4A3-3325E73AD8E4}" srcOrd="0" destOrd="0" presId="urn:microsoft.com/office/officeart/2005/8/layout/radial6"/>
    <dgm:cxn modelId="{8F5647EA-15CC-4884-9734-C2EEB4F99053}" srcId="{A8E3BC51-6A11-4723-BBF7-FDE52B396DA0}" destId="{4E3F98D8-579F-4F4C-97A7-77A6F475C2F5}" srcOrd="1" destOrd="0" parTransId="{4BC65892-6370-453C-B396-B2A096FC2433}" sibTransId="{B36881A7-3A2A-41C3-9B4C-2D328FCAAAEA}"/>
    <dgm:cxn modelId="{600F4AEB-B762-4470-A8E1-A226BC126C1B}" type="presOf" srcId="{7015D16E-9D4B-446D-AF09-81D088F3F41A}" destId="{83A81DA0-6A28-40C8-81A7-2FA7669E4AAB}" srcOrd="0" destOrd="0" presId="urn:microsoft.com/office/officeart/2005/8/layout/radial6"/>
    <dgm:cxn modelId="{41D4EE70-5B08-4C30-9A1C-6C287D56DEFB}" type="presParOf" srcId="{080CB632-5E77-4892-88CF-290E48A39B60}" destId="{26179E49-6D79-4302-855E-BBEF6F46CE92}" srcOrd="0" destOrd="0" presId="urn:microsoft.com/office/officeart/2005/8/layout/radial6"/>
    <dgm:cxn modelId="{BD4D0316-DA28-4FBC-8D2B-2DD7B12EF9FE}" type="presParOf" srcId="{080CB632-5E77-4892-88CF-290E48A39B60}" destId="{8889615F-4A1B-4842-BE2D-7728AA1F49DA}" srcOrd="1" destOrd="0" presId="urn:microsoft.com/office/officeart/2005/8/layout/radial6"/>
    <dgm:cxn modelId="{A055FC6A-3338-482C-8087-8B62ED8FFD00}" type="presParOf" srcId="{080CB632-5E77-4892-88CF-290E48A39B60}" destId="{BEF9E822-44CF-4905-AF00-54A2196B60AD}" srcOrd="2" destOrd="0" presId="urn:microsoft.com/office/officeart/2005/8/layout/radial6"/>
    <dgm:cxn modelId="{B1A1B06F-133D-4221-8532-FAA6B5CAE03F}" type="presParOf" srcId="{080CB632-5E77-4892-88CF-290E48A39B60}" destId="{C2CE4580-7E6A-4969-B2FE-1297D9A690AF}" srcOrd="3" destOrd="0" presId="urn:microsoft.com/office/officeart/2005/8/layout/radial6"/>
    <dgm:cxn modelId="{04E5278A-29DF-4529-96B3-9A0C282B8D0F}" type="presParOf" srcId="{080CB632-5E77-4892-88CF-290E48A39B60}" destId="{4D394365-E42D-4804-90FD-3C76DCA1FC9D}" srcOrd="4" destOrd="0" presId="urn:microsoft.com/office/officeart/2005/8/layout/radial6"/>
    <dgm:cxn modelId="{226C3538-32D2-4CC7-84E3-DF8BBDEF662D}" type="presParOf" srcId="{080CB632-5E77-4892-88CF-290E48A39B60}" destId="{FFA33B60-8E41-46F2-8158-C0B41619008A}" srcOrd="5" destOrd="0" presId="urn:microsoft.com/office/officeart/2005/8/layout/radial6"/>
    <dgm:cxn modelId="{5B16B7A1-A9E8-4D71-B6D8-B39BE9CD1533}" type="presParOf" srcId="{080CB632-5E77-4892-88CF-290E48A39B60}" destId="{B0CAD4AA-2D07-4327-BC81-E962D1B63CF4}" srcOrd="6" destOrd="0" presId="urn:microsoft.com/office/officeart/2005/8/layout/radial6"/>
    <dgm:cxn modelId="{E9DC7B87-1D9B-48C4-B294-75174BE0D5B3}" type="presParOf" srcId="{080CB632-5E77-4892-88CF-290E48A39B60}" destId="{83A81DA0-6A28-40C8-81A7-2FA7669E4AAB}" srcOrd="7" destOrd="0" presId="urn:microsoft.com/office/officeart/2005/8/layout/radial6"/>
    <dgm:cxn modelId="{9BF69F45-FF65-40C1-8A69-0848CDCA4410}" type="presParOf" srcId="{080CB632-5E77-4892-88CF-290E48A39B60}" destId="{09340D90-941B-41CD-B964-BDF3F43B3049}" srcOrd="8" destOrd="0" presId="urn:microsoft.com/office/officeart/2005/8/layout/radial6"/>
    <dgm:cxn modelId="{5A26BAD3-DC7E-4855-AA78-9440C2A1089F}" type="presParOf" srcId="{080CB632-5E77-4892-88CF-290E48A39B60}" destId="{A425B1BB-527C-408B-A453-3CF76E6A1321}" srcOrd="9" destOrd="0" presId="urn:microsoft.com/office/officeart/2005/8/layout/radial6"/>
    <dgm:cxn modelId="{4D8CA60C-A99A-4E17-8BDA-EAB4859768D3}" type="presParOf" srcId="{080CB632-5E77-4892-88CF-290E48A39B60}" destId="{4E8FA221-FB40-414B-B0AD-8BC5DE765D1F}" srcOrd="10" destOrd="0" presId="urn:microsoft.com/office/officeart/2005/8/layout/radial6"/>
    <dgm:cxn modelId="{5D3F209C-0815-43A1-837C-3312C9B18B29}" type="presParOf" srcId="{080CB632-5E77-4892-88CF-290E48A39B60}" destId="{1314FE99-CD0D-4D54-886D-205E6A05D330}" srcOrd="11" destOrd="0" presId="urn:microsoft.com/office/officeart/2005/8/layout/radial6"/>
    <dgm:cxn modelId="{899F195D-AE72-4EF7-85FA-4B888AF61D23}" type="presParOf" srcId="{080CB632-5E77-4892-88CF-290E48A39B60}" destId="{542F6B84-B93A-4842-B4A3-3325E73AD8E4}" srcOrd="12" destOrd="0" presId="urn:microsoft.com/office/officeart/2005/8/layout/radial6"/>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9D5DD9-6B5B-4605-86A0-0D91070398FD}">
      <dsp:nvSpPr>
        <dsp:cNvPr id="0" name=""/>
        <dsp:cNvSpPr/>
      </dsp:nvSpPr>
      <dsp:spPr>
        <a:xfrm>
          <a:off x="0" y="9583"/>
          <a:ext cx="11295584" cy="936000"/>
        </a:xfrm>
        <a:prstGeom prst="roundRect">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solidFill>
                <a:schemeClr val="bg1"/>
              </a:solidFill>
              <a:latin typeface="Arial" panose="020B0604020202020204" pitchFamily="34" charset="0"/>
              <a:cs typeface="Arial" panose="020B0604020202020204" pitchFamily="34" charset="0"/>
            </a:rPr>
            <a:t>An integrated digital CBT platform linked to an NHS mental health strategy.</a:t>
          </a:r>
          <a:endParaRPr lang="en-US" sz="2400" b="1" kern="1200">
            <a:solidFill>
              <a:schemeClr val="bg1"/>
            </a:solidFill>
            <a:latin typeface="Arial" panose="020B0604020202020204" pitchFamily="34" charset="0"/>
            <a:cs typeface="Arial" panose="020B0604020202020204" pitchFamily="34" charset="0"/>
          </a:endParaRPr>
        </a:p>
      </dsp:txBody>
      <dsp:txXfrm>
        <a:off x="45692" y="55275"/>
        <a:ext cx="11204200" cy="844616"/>
      </dsp:txXfrm>
    </dsp:sp>
    <dsp:sp modelId="{BE249CDB-4FBC-4951-9C9B-350500410691}">
      <dsp:nvSpPr>
        <dsp:cNvPr id="0" name=""/>
        <dsp:cNvSpPr/>
      </dsp:nvSpPr>
      <dsp:spPr>
        <a:xfrm>
          <a:off x="0" y="1089583"/>
          <a:ext cx="11295584" cy="936000"/>
        </a:xfrm>
        <a:prstGeom prst="roundRect">
          <a:avLst/>
        </a:prstGeom>
        <a:solidFill>
          <a:schemeClr val="accent1">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solidFill>
                <a:schemeClr val="bg1"/>
              </a:solidFill>
              <a:latin typeface="Arial" panose="020B0604020202020204" pitchFamily="34" charset="0"/>
              <a:cs typeface="Arial" panose="020B0604020202020204" pitchFamily="34" charset="0"/>
            </a:rPr>
            <a:t>Includes self-guided modules and modules that are supported by a therapist.</a:t>
          </a:r>
          <a:endParaRPr lang="en-US" sz="2400" b="1" kern="1200" dirty="0">
            <a:solidFill>
              <a:schemeClr val="bg1"/>
            </a:solidFill>
            <a:latin typeface="Arial" panose="020B0604020202020204" pitchFamily="34" charset="0"/>
            <a:cs typeface="Arial" panose="020B0604020202020204" pitchFamily="34" charset="0"/>
          </a:endParaRPr>
        </a:p>
      </dsp:txBody>
      <dsp:txXfrm>
        <a:off x="45692" y="1135275"/>
        <a:ext cx="11204200" cy="844616"/>
      </dsp:txXfrm>
    </dsp:sp>
    <dsp:sp modelId="{40BE26C6-1253-4DEB-AAC6-996E84A74C29}">
      <dsp:nvSpPr>
        <dsp:cNvPr id="0" name=""/>
        <dsp:cNvSpPr/>
      </dsp:nvSpPr>
      <dsp:spPr>
        <a:xfrm>
          <a:off x="0" y="2169583"/>
          <a:ext cx="11295584" cy="936000"/>
        </a:xfrm>
        <a:prstGeom prst="roundRect">
          <a:avLst/>
        </a:prstGeom>
        <a:solidFill>
          <a:schemeClr val="accent1">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solidFill>
                <a:schemeClr val="bg1"/>
              </a:solidFill>
              <a:latin typeface="Arial" panose="020B0604020202020204" pitchFamily="34" charset="0"/>
              <a:cs typeface="Arial" panose="020B0604020202020204" pitchFamily="34" charset="0"/>
            </a:rPr>
            <a:t>Accessible off the shelf, 24/7 — fosters empowerment and equity.</a:t>
          </a:r>
          <a:endParaRPr lang="en-US" sz="2400" b="1" kern="1200" dirty="0">
            <a:solidFill>
              <a:schemeClr val="bg1"/>
            </a:solidFill>
            <a:latin typeface="Arial" panose="020B0604020202020204" pitchFamily="34" charset="0"/>
            <a:cs typeface="Arial" panose="020B0604020202020204" pitchFamily="34" charset="0"/>
          </a:endParaRPr>
        </a:p>
      </dsp:txBody>
      <dsp:txXfrm>
        <a:off x="45692" y="2215275"/>
        <a:ext cx="11204200" cy="844616"/>
      </dsp:txXfrm>
    </dsp:sp>
    <dsp:sp modelId="{34233986-F67E-4148-8DE8-7706B061A7B8}">
      <dsp:nvSpPr>
        <dsp:cNvPr id="0" name=""/>
        <dsp:cNvSpPr/>
      </dsp:nvSpPr>
      <dsp:spPr>
        <a:xfrm>
          <a:off x="0" y="3249583"/>
          <a:ext cx="11295584" cy="936000"/>
        </a:xfrm>
        <a:prstGeom prst="roundRect">
          <a:avLst/>
        </a:prstGeom>
        <a:solidFill>
          <a:schemeClr val="accent1">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solidFill>
                <a:schemeClr val="bg1"/>
              </a:solidFill>
              <a:latin typeface="Arial" panose="020B0604020202020204" pitchFamily="34" charset="0"/>
              <a:cs typeface="Arial" panose="020B0604020202020204" pitchFamily="34" charset="0"/>
            </a:rPr>
            <a:t>Notifications serve as cues to action for sustainability and engagement.</a:t>
          </a:r>
          <a:endParaRPr lang="en-US" sz="2400" b="1" kern="1200">
            <a:solidFill>
              <a:schemeClr val="bg1"/>
            </a:solidFill>
            <a:latin typeface="Arial" panose="020B0604020202020204" pitchFamily="34" charset="0"/>
            <a:cs typeface="Arial" panose="020B0604020202020204" pitchFamily="34" charset="0"/>
          </a:endParaRPr>
        </a:p>
      </dsp:txBody>
      <dsp:txXfrm>
        <a:off x="45692" y="3295275"/>
        <a:ext cx="11204200" cy="844616"/>
      </dsp:txXfrm>
    </dsp:sp>
    <dsp:sp modelId="{FDE63967-CD33-4AA9-9E0B-E283E9A7C78B}">
      <dsp:nvSpPr>
        <dsp:cNvPr id="0" name=""/>
        <dsp:cNvSpPr/>
      </dsp:nvSpPr>
      <dsp:spPr>
        <a:xfrm>
          <a:off x="0" y="4329583"/>
          <a:ext cx="11295584" cy="936000"/>
        </a:xfrm>
        <a:prstGeom prst="roundRect">
          <a:avLst/>
        </a:prstGeom>
        <a:solidFill>
          <a:schemeClr val="accent1">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solidFill>
                <a:schemeClr val="bg1"/>
              </a:solidFill>
              <a:latin typeface="Arial" panose="020B0604020202020204" pitchFamily="34" charset="0"/>
              <a:cs typeface="Arial" panose="020B0604020202020204" pitchFamily="34" charset="0"/>
            </a:rPr>
            <a:t>To evaluate: engagement rate, module completion, improved wellbeing.</a:t>
          </a:r>
          <a:endParaRPr lang="en-US" sz="2400" b="1" kern="1200">
            <a:solidFill>
              <a:schemeClr val="bg1"/>
            </a:solidFill>
            <a:latin typeface="Arial" panose="020B0604020202020204" pitchFamily="34" charset="0"/>
            <a:cs typeface="Arial" panose="020B0604020202020204" pitchFamily="34" charset="0"/>
          </a:endParaRPr>
        </a:p>
      </dsp:txBody>
      <dsp:txXfrm>
        <a:off x="45692" y="4375275"/>
        <a:ext cx="11204200" cy="844616"/>
      </dsp:txXfrm>
    </dsp:sp>
    <dsp:sp modelId="{4D6891D5-D3BC-4B28-AEE7-B2966D9F6873}">
      <dsp:nvSpPr>
        <dsp:cNvPr id="0" name=""/>
        <dsp:cNvSpPr/>
      </dsp:nvSpPr>
      <dsp:spPr>
        <a:xfrm>
          <a:off x="0" y="5409583"/>
          <a:ext cx="11295584" cy="936000"/>
        </a:xfrm>
        <a:prstGeom prst="roundRect">
          <a:avLst/>
        </a:prstGeom>
        <a:solidFill>
          <a:schemeClr val="accent1">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solidFill>
                <a:schemeClr val="bg1"/>
              </a:solidFill>
              <a:latin typeface="Arial" panose="020B0604020202020204" pitchFamily="34" charset="0"/>
              <a:cs typeface="Arial" panose="020B0604020202020204" pitchFamily="34" charset="0"/>
            </a:rPr>
            <a:t>Outcomes: improved self-efficacy, anxiety and depression reduction, improved coping.</a:t>
          </a:r>
          <a:endParaRPr lang="en-US" sz="2400" b="1" kern="1200">
            <a:solidFill>
              <a:schemeClr val="bg1"/>
            </a:solidFill>
            <a:latin typeface="Arial" panose="020B0604020202020204" pitchFamily="34" charset="0"/>
            <a:cs typeface="Arial" panose="020B0604020202020204" pitchFamily="34" charset="0"/>
          </a:endParaRPr>
        </a:p>
      </dsp:txBody>
      <dsp:txXfrm>
        <a:off x="45692" y="5455275"/>
        <a:ext cx="11204200" cy="844616"/>
      </dsp:txXfrm>
    </dsp:sp>
    <dsp:sp modelId="{73C1A638-810C-4ECA-9D6C-D0A3E23031D8}">
      <dsp:nvSpPr>
        <dsp:cNvPr id="0" name=""/>
        <dsp:cNvSpPr/>
      </dsp:nvSpPr>
      <dsp:spPr>
        <a:xfrm>
          <a:off x="0" y="6489583"/>
          <a:ext cx="11295584" cy="936000"/>
        </a:xfrm>
        <a:prstGeom prst="roundRect">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solidFill>
                <a:schemeClr val="bg1"/>
              </a:solidFill>
              <a:latin typeface="Arial" panose="020B0604020202020204" pitchFamily="34" charset="0"/>
              <a:cs typeface="Arial" panose="020B0604020202020204" pitchFamily="34" charset="0"/>
            </a:rPr>
            <a:t>Fosters sustainable, equitable and holistic mental health care.</a:t>
          </a:r>
          <a:endParaRPr lang="en-US" sz="2400" b="1" kern="1200" dirty="0">
            <a:solidFill>
              <a:schemeClr val="bg1"/>
            </a:solidFill>
            <a:latin typeface="Arial" panose="020B0604020202020204" pitchFamily="34" charset="0"/>
            <a:cs typeface="Arial" panose="020B0604020202020204" pitchFamily="34" charset="0"/>
          </a:endParaRPr>
        </a:p>
      </dsp:txBody>
      <dsp:txXfrm>
        <a:off x="45692" y="6535275"/>
        <a:ext cx="11204200" cy="8446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F6B84-B93A-4842-B4A3-3325E73AD8E4}">
      <dsp:nvSpPr>
        <dsp:cNvPr id="0" name=""/>
        <dsp:cNvSpPr/>
      </dsp:nvSpPr>
      <dsp:spPr>
        <a:xfrm>
          <a:off x="776514" y="853356"/>
          <a:ext cx="5172737" cy="5172737"/>
        </a:xfrm>
        <a:prstGeom prst="blockArc">
          <a:avLst>
            <a:gd name="adj1" fmla="val 10800000"/>
            <a:gd name="adj2" fmla="val 16200000"/>
            <a:gd name="adj3" fmla="val 4640"/>
          </a:avLst>
        </a:prstGeom>
        <a:solidFill>
          <a:schemeClr val="accent1">
            <a:shade val="90000"/>
            <a:hueOff val="599282"/>
            <a:satOff val="-58201"/>
            <a:lumOff val="4901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425B1BB-527C-408B-A453-3CF76E6A1321}">
      <dsp:nvSpPr>
        <dsp:cNvPr id="0" name=""/>
        <dsp:cNvSpPr/>
      </dsp:nvSpPr>
      <dsp:spPr>
        <a:xfrm>
          <a:off x="776514" y="853356"/>
          <a:ext cx="5172737" cy="5172737"/>
        </a:xfrm>
        <a:prstGeom prst="blockArc">
          <a:avLst>
            <a:gd name="adj1" fmla="val 5400000"/>
            <a:gd name="adj2" fmla="val 10800000"/>
            <a:gd name="adj3" fmla="val 4640"/>
          </a:avLst>
        </a:prstGeom>
        <a:solidFill>
          <a:schemeClr val="accent1">
            <a:shade val="90000"/>
            <a:hueOff val="399521"/>
            <a:satOff val="-38801"/>
            <a:lumOff val="3267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CAD4AA-2D07-4327-BC81-E962D1B63CF4}">
      <dsp:nvSpPr>
        <dsp:cNvPr id="0" name=""/>
        <dsp:cNvSpPr/>
      </dsp:nvSpPr>
      <dsp:spPr>
        <a:xfrm>
          <a:off x="776514" y="853356"/>
          <a:ext cx="5172737" cy="5172737"/>
        </a:xfrm>
        <a:prstGeom prst="blockArc">
          <a:avLst>
            <a:gd name="adj1" fmla="val 0"/>
            <a:gd name="adj2" fmla="val 5400000"/>
            <a:gd name="adj3" fmla="val 4640"/>
          </a:avLst>
        </a:prstGeom>
        <a:solidFill>
          <a:schemeClr val="accent1">
            <a:shade val="90000"/>
            <a:hueOff val="199761"/>
            <a:satOff val="-19400"/>
            <a:lumOff val="1634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2CE4580-7E6A-4969-B2FE-1297D9A690AF}">
      <dsp:nvSpPr>
        <dsp:cNvPr id="0" name=""/>
        <dsp:cNvSpPr/>
      </dsp:nvSpPr>
      <dsp:spPr>
        <a:xfrm>
          <a:off x="776514" y="853356"/>
          <a:ext cx="5172737" cy="5172737"/>
        </a:xfrm>
        <a:prstGeom prst="blockArc">
          <a:avLst>
            <a:gd name="adj1" fmla="val 16200000"/>
            <a:gd name="adj2" fmla="val 0"/>
            <a:gd name="adj3" fmla="val 464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179E49-6D79-4302-855E-BBEF6F46CE92}">
      <dsp:nvSpPr>
        <dsp:cNvPr id="0" name=""/>
        <dsp:cNvSpPr/>
      </dsp:nvSpPr>
      <dsp:spPr>
        <a:xfrm>
          <a:off x="2172409" y="2249251"/>
          <a:ext cx="2380947" cy="2380947"/>
        </a:xfrm>
        <a:prstGeom prst="ellipse">
          <a:avLst/>
        </a:prstGeom>
        <a:solidFill>
          <a:schemeClr val="accent1">
            <a:alpha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t>Principles of Health promotion</a:t>
          </a:r>
        </a:p>
      </dsp:txBody>
      <dsp:txXfrm>
        <a:off x="2521091" y="2597933"/>
        <a:ext cx="1683583" cy="1683583"/>
      </dsp:txXfrm>
    </dsp:sp>
    <dsp:sp modelId="{8889615F-4A1B-4842-BE2D-7728AA1F49DA}">
      <dsp:nvSpPr>
        <dsp:cNvPr id="0" name=""/>
        <dsp:cNvSpPr/>
      </dsp:nvSpPr>
      <dsp:spPr>
        <a:xfrm>
          <a:off x="2529551" y="80024"/>
          <a:ext cx="1666663" cy="1666663"/>
        </a:xfrm>
        <a:prstGeom prst="ellipse">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Empowerment</a:t>
          </a:r>
        </a:p>
      </dsp:txBody>
      <dsp:txXfrm>
        <a:off x="2773628" y="324101"/>
        <a:ext cx="1178509" cy="1178509"/>
      </dsp:txXfrm>
    </dsp:sp>
    <dsp:sp modelId="{4D394365-E42D-4804-90FD-3C76DCA1FC9D}">
      <dsp:nvSpPr>
        <dsp:cNvPr id="0" name=""/>
        <dsp:cNvSpPr/>
      </dsp:nvSpPr>
      <dsp:spPr>
        <a:xfrm>
          <a:off x="5055920" y="2606393"/>
          <a:ext cx="1666663" cy="1666663"/>
        </a:xfrm>
        <a:prstGeom prst="ellipse">
          <a:avLst/>
        </a:prstGeom>
        <a:solidFill>
          <a:schemeClr val="accent1">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t>Equity</a:t>
          </a:r>
          <a:endParaRPr lang="en-US" sz="1200" kern="1200" dirty="0"/>
        </a:p>
      </dsp:txBody>
      <dsp:txXfrm>
        <a:off x="5299997" y="2850470"/>
        <a:ext cx="1178509" cy="1178509"/>
      </dsp:txXfrm>
    </dsp:sp>
    <dsp:sp modelId="{83A81DA0-6A28-40C8-81A7-2FA7669E4AAB}">
      <dsp:nvSpPr>
        <dsp:cNvPr id="0" name=""/>
        <dsp:cNvSpPr/>
      </dsp:nvSpPr>
      <dsp:spPr>
        <a:xfrm>
          <a:off x="2529551" y="5132762"/>
          <a:ext cx="1666663" cy="1666663"/>
        </a:xfrm>
        <a:prstGeom prst="ellipse">
          <a:avLst/>
        </a:prstGeom>
        <a:solidFill>
          <a:schemeClr val="accent1">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Participation</a:t>
          </a:r>
          <a:endParaRPr lang="en-US" sz="3200" kern="1200" dirty="0"/>
        </a:p>
      </dsp:txBody>
      <dsp:txXfrm>
        <a:off x="2773628" y="5376839"/>
        <a:ext cx="1178509" cy="1178509"/>
      </dsp:txXfrm>
    </dsp:sp>
    <dsp:sp modelId="{4E8FA221-FB40-414B-B0AD-8BC5DE765D1F}">
      <dsp:nvSpPr>
        <dsp:cNvPr id="0" name=""/>
        <dsp:cNvSpPr/>
      </dsp:nvSpPr>
      <dsp:spPr>
        <a:xfrm>
          <a:off x="3182" y="2606393"/>
          <a:ext cx="1666663" cy="1666663"/>
        </a:xfrm>
        <a:prstGeom prst="ellipse">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t>Holism</a:t>
          </a:r>
          <a:endParaRPr lang="en-US" sz="5400" kern="1200" dirty="0"/>
        </a:p>
      </dsp:txBody>
      <dsp:txXfrm>
        <a:off x="247259" y="2850470"/>
        <a:ext cx="1178509" cy="11785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325156A5-7D6F-45FE-8F95-2C8BFB1113FE}" type="datetimeFigureOut">
              <a:rPr lang="en-US" smtClean="0"/>
              <a:t>10/31/2025</a:t>
            </a:fld>
            <a:endParaRPr lang="en-US"/>
          </a:p>
        </p:txBody>
      </p:sp>
      <p:sp>
        <p:nvSpPr>
          <p:cNvPr id="4" name="Slide Image Placeholder 3"/>
          <p:cNvSpPr>
            <a:spLocks noGrp="1" noRot="1" noChangeAspect="1"/>
          </p:cNvSpPr>
          <p:nvPr>
            <p:ph type="sldImg" idx="2"/>
          </p:nvPr>
        </p:nvSpPr>
        <p:spPr>
          <a:xfrm>
            <a:off x="2933700" y="857250"/>
            <a:ext cx="32766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2C775B8C-10B2-466B-8973-DD8ACFEFBBBC}" type="slidenum">
              <a:rPr lang="en-US" smtClean="0"/>
              <a:t>‹#›</a:t>
            </a:fld>
            <a:endParaRPr lang="en-US"/>
          </a:p>
        </p:txBody>
      </p:sp>
    </p:spTree>
    <p:extLst>
      <p:ext uri="{BB962C8B-B14F-4D97-AF65-F5344CB8AC3E}">
        <p14:creationId xmlns:p14="http://schemas.microsoft.com/office/powerpoint/2010/main" val="914002734"/>
      </p:ext>
    </p:extLst>
  </p:cSld>
  <p:clrMap bg1="lt1" tx1="dk1" bg2="lt2" tx2="dk2" accent1="accent1" accent2="accent2" accent3="accent3" accent4="accent4" accent5="accent5" accent6="accent6" hlink="hlink" folHlink="folHlink"/>
  <p:notesStyle>
    <a:lvl1pPr marL="0" algn="l" defTabSz="2479396" rtl="0" eaLnBrk="1" latinLnBrk="0" hangingPunct="1">
      <a:defRPr sz="3254" kern="1200">
        <a:solidFill>
          <a:schemeClr val="tx1"/>
        </a:solidFill>
        <a:latin typeface="+mn-lt"/>
        <a:ea typeface="+mn-ea"/>
        <a:cs typeface="+mn-cs"/>
      </a:defRPr>
    </a:lvl1pPr>
    <a:lvl2pPr marL="1239698" algn="l" defTabSz="2479396" rtl="0" eaLnBrk="1" latinLnBrk="0" hangingPunct="1">
      <a:defRPr sz="3254" kern="1200">
        <a:solidFill>
          <a:schemeClr val="tx1"/>
        </a:solidFill>
        <a:latin typeface="+mn-lt"/>
        <a:ea typeface="+mn-ea"/>
        <a:cs typeface="+mn-cs"/>
      </a:defRPr>
    </a:lvl2pPr>
    <a:lvl3pPr marL="2479396" algn="l" defTabSz="2479396" rtl="0" eaLnBrk="1" latinLnBrk="0" hangingPunct="1">
      <a:defRPr sz="3254" kern="1200">
        <a:solidFill>
          <a:schemeClr val="tx1"/>
        </a:solidFill>
        <a:latin typeface="+mn-lt"/>
        <a:ea typeface="+mn-ea"/>
        <a:cs typeface="+mn-cs"/>
      </a:defRPr>
    </a:lvl3pPr>
    <a:lvl4pPr marL="3719093" algn="l" defTabSz="2479396" rtl="0" eaLnBrk="1" latinLnBrk="0" hangingPunct="1">
      <a:defRPr sz="3254" kern="1200">
        <a:solidFill>
          <a:schemeClr val="tx1"/>
        </a:solidFill>
        <a:latin typeface="+mn-lt"/>
        <a:ea typeface="+mn-ea"/>
        <a:cs typeface="+mn-cs"/>
      </a:defRPr>
    </a:lvl4pPr>
    <a:lvl5pPr marL="4958791" algn="l" defTabSz="2479396" rtl="0" eaLnBrk="1" latinLnBrk="0" hangingPunct="1">
      <a:defRPr sz="3254" kern="1200">
        <a:solidFill>
          <a:schemeClr val="tx1"/>
        </a:solidFill>
        <a:latin typeface="+mn-lt"/>
        <a:ea typeface="+mn-ea"/>
        <a:cs typeface="+mn-cs"/>
      </a:defRPr>
    </a:lvl5pPr>
    <a:lvl6pPr marL="6198489" algn="l" defTabSz="2479396" rtl="0" eaLnBrk="1" latinLnBrk="0" hangingPunct="1">
      <a:defRPr sz="3254" kern="1200">
        <a:solidFill>
          <a:schemeClr val="tx1"/>
        </a:solidFill>
        <a:latin typeface="+mn-lt"/>
        <a:ea typeface="+mn-ea"/>
        <a:cs typeface="+mn-cs"/>
      </a:defRPr>
    </a:lvl6pPr>
    <a:lvl7pPr marL="7438187" algn="l" defTabSz="2479396" rtl="0" eaLnBrk="1" latinLnBrk="0" hangingPunct="1">
      <a:defRPr sz="3254" kern="1200">
        <a:solidFill>
          <a:schemeClr val="tx1"/>
        </a:solidFill>
        <a:latin typeface="+mn-lt"/>
        <a:ea typeface="+mn-ea"/>
        <a:cs typeface="+mn-cs"/>
      </a:defRPr>
    </a:lvl7pPr>
    <a:lvl8pPr marL="8677885" algn="l" defTabSz="2479396" rtl="0" eaLnBrk="1" latinLnBrk="0" hangingPunct="1">
      <a:defRPr sz="3254" kern="1200">
        <a:solidFill>
          <a:schemeClr val="tx1"/>
        </a:solidFill>
        <a:latin typeface="+mn-lt"/>
        <a:ea typeface="+mn-ea"/>
        <a:cs typeface="+mn-cs"/>
      </a:defRPr>
    </a:lvl8pPr>
    <a:lvl9pPr marL="9917582" algn="l" defTabSz="2479396" rtl="0" eaLnBrk="1" latinLnBrk="0" hangingPunct="1">
      <a:defRPr sz="325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75B8C-10B2-466B-8973-DD8ACFEFBBBC}" type="slidenum">
              <a:rPr lang="en-US" smtClean="0"/>
              <a:t>2</a:t>
            </a:fld>
            <a:endParaRPr lang="en-US"/>
          </a:p>
        </p:txBody>
      </p:sp>
    </p:spTree>
    <p:extLst>
      <p:ext uri="{BB962C8B-B14F-4D97-AF65-F5344CB8AC3E}">
        <p14:creationId xmlns:p14="http://schemas.microsoft.com/office/powerpoint/2010/main" val="3180483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2" y="3499590"/>
            <a:ext cx="25733931" cy="7444670"/>
          </a:xfrm>
        </p:spPr>
        <p:txBody>
          <a:bodyPr anchor="b"/>
          <a:lstStyle>
            <a:lvl1pPr algn="ctr">
              <a:defRPr sz="18708"/>
            </a:lvl1pPr>
          </a:lstStyle>
          <a:p>
            <a:r>
              <a:rPr lang="en-GB"/>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60" indent="0" algn="ctr">
              <a:buNone/>
              <a:defRPr sz="6236"/>
            </a:lvl2pPr>
            <a:lvl3pPr marL="2851121" indent="0" algn="ctr">
              <a:buNone/>
              <a:defRPr sz="5612"/>
            </a:lvl3pPr>
            <a:lvl4pPr marL="4276681" indent="0" algn="ctr">
              <a:buNone/>
              <a:defRPr sz="4989"/>
            </a:lvl4pPr>
            <a:lvl5pPr marL="5702241" indent="0" algn="ctr">
              <a:buNone/>
              <a:defRPr sz="4989"/>
            </a:lvl5pPr>
            <a:lvl6pPr marL="7127801" indent="0" algn="ctr">
              <a:buNone/>
              <a:defRPr sz="4989"/>
            </a:lvl6pPr>
            <a:lvl7pPr marL="8553362" indent="0" algn="ctr">
              <a:buNone/>
              <a:defRPr sz="4989"/>
            </a:lvl7pPr>
            <a:lvl8pPr marL="9978922" indent="0" algn="ctr">
              <a:buNone/>
              <a:defRPr sz="4989"/>
            </a:lvl8pPr>
            <a:lvl9pPr marL="11404482" indent="0" algn="ctr">
              <a:buNone/>
              <a:defRPr sz="4989"/>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32CDD3A-3820-483E-946E-DEFF339D65E1}"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2E18E3-F2E7-4983-9008-CF67758A3A7D}" type="slidenum">
              <a:rPr lang="en-US" smtClean="0"/>
              <a:t>‹#›</a:t>
            </a:fld>
            <a:endParaRPr lang="en-US"/>
          </a:p>
        </p:txBody>
      </p:sp>
    </p:spTree>
    <p:extLst>
      <p:ext uri="{BB962C8B-B14F-4D97-AF65-F5344CB8AC3E}">
        <p14:creationId xmlns:p14="http://schemas.microsoft.com/office/powerpoint/2010/main" val="2345527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2CDD3A-3820-483E-946E-DEFF339D65E1}"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2E18E3-F2E7-4983-9008-CF67758A3A7D}" type="slidenum">
              <a:rPr lang="en-US" smtClean="0"/>
              <a:t>‹#›</a:t>
            </a:fld>
            <a:endParaRPr lang="en-US"/>
          </a:p>
        </p:txBody>
      </p:sp>
    </p:spTree>
    <p:extLst>
      <p:ext uri="{BB962C8B-B14F-4D97-AF65-F5344CB8AC3E}">
        <p14:creationId xmlns:p14="http://schemas.microsoft.com/office/powerpoint/2010/main" val="2489347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5" y="5331062"/>
            <a:ext cx="26112371" cy="8894993"/>
          </a:xfrm>
        </p:spPr>
        <p:txBody>
          <a:bodyPr anchor="b"/>
          <a:lstStyle>
            <a:lvl1pPr>
              <a:defRPr sz="18708"/>
            </a:lvl1pPr>
          </a:lstStyle>
          <a:p>
            <a:r>
              <a:rPr lang="en-GB"/>
              <a:t>Click to edit Master title style</a:t>
            </a:r>
            <a:endParaRPr lang="en-US" dirty="0"/>
          </a:p>
        </p:txBody>
      </p:sp>
      <p:sp>
        <p:nvSpPr>
          <p:cNvPr id="3" name="Text Placeholder 2"/>
          <p:cNvSpPr>
            <a:spLocks noGrp="1"/>
          </p:cNvSpPr>
          <p:nvPr>
            <p:ph type="body" idx="1"/>
          </p:nvPr>
        </p:nvSpPr>
        <p:spPr>
          <a:xfrm>
            <a:off x="2065655" y="14310205"/>
            <a:ext cx="26112371" cy="4677667"/>
          </a:xfrm>
        </p:spPr>
        <p:txBody>
          <a:bodyPr/>
          <a:lstStyle>
            <a:lvl1pPr marL="0" indent="0">
              <a:buNone/>
              <a:defRPr sz="7483">
                <a:solidFill>
                  <a:schemeClr val="tx1">
                    <a:tint val="82000"/>
                  </a:schemeClr>
                </a:solidFill>
              </a:defRPr>
            </a:lvl1pPr>
            <a:lvl2pPr marL="1425560" indent="0">
              <a:buNone/>
              <a:defRPr sz="6236">
                <a:solidFill>
                  <a:schemeClr val="tx1">
                    <a:tint val="82000"/>
                  </a:schemeClr>
                </a:solidFill>
              </a:defRPr>
            </a:lvl2pPr>
            <a:lvl3pPr marL="2851121" indent="0">
              <a:buNone/>
              <a:defRPr sz="5612">
                <a:solidFill>
                  <a:schemeClr val="tx1">
                    <a:tint val="82000"/>
                  </a:schemeClr>
                </a:solidFill>
              </a:defRPr>
            </a:lvl3pPr>
            <a:lvl4pPr marL="4276681" indent="0">
              <a:buNone/>
              <a:defRPr sz="4989">
                <a:solidFill>
                  <a:schemeClr val="tx1">
                    <a:tint val="82000"/>
                  </a:schemeClr>
                </a:solidFill>
              </a:defRPr>
            </a:lvl4pPr>
            <a:lvl5pPr marL="5702241" indent="0">
              <a:buNone/>
              <a:defRPr sz="4989">
                <a:solidFill>
                  <a:schemeClr val="tx1">
                    <a:tint val="82000"/>
                  </a:schemeClr>
                </a:solidFill>
              </a:defRPr>
            </a:lvl5pPr>
            <a:lvl6pPr marL="7127801" indent="0">
              <a:buNone/>
              <a:defRPr sz="4989">
                <a:solidFill>
                  <a:schemeClr val="tx1">
                    <a:tint val="82000"/>
                  </a:schemeClr>
                </a:solidFill>
              </a:defRPr>
            </a:lvl6pPr>
            <a:lvl7pPr marL="8553362" indent="0">
              <a:buNone/>
              <a:defRPr sz="4989">
                <a:solidFill>
                  <a:schemeClr val="tx1">
                    <a:tint val="82000"/>
                  </a:schemeClr>
                </a:solidFill>
              </a:defRPr>
            </a:lvl7pPr>
            <a:lvl8pPr marL="9978922" indent="0">
              <a:buNone/>
              <a:defRPr sz="4989">
                <a:solidFill>
                  <a:schemeClr val="tx1">
                    <a:tint val="82000"/>
                  </a:schemeClr>
                </a:solidFill>
              </a:defRPr>
            </a:lvl8pPr>
            <a:lvl9pPr marL="11404482" indent="0">
              <a:buNone/>
              <a:defRPr sz="4989">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32CDD3A-3820-483E-946E-DEFF339D65E1}"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2E18E3-F2E7-4983-9008-CF67758A3A7D}" type="slidenum">
              <a:rPr lang="en-US" smtClean="0"/>
              <a:t>‹#›</a:t>
            </a:fld>
            <a:endParaRPr lang="en-US"/>
          </a:p>
        </p:txBody>
      </p:sp>
    </p:spTree>
    <p:extLst>
      <p:ext uri="{BB962C8B-B14F-4D97-AF65-F5344CB8AC3E}">
        <p14:creationId xmlns:p14="http://schemas.microsoft.com/office/powerpoint/2010/main" val="269394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1421" y="5692401"/>
            <a:ext cx="12866966" cy="135677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26826" y="5692401"/>
            <a:ext cx="12866966" cy="135677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32CDD3A-3820-483E-946E-DEFF339D65E1}"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2E18E3-F2E7-4983-9008-CF67758A3A7D}" type="slidenum">
              <a:rPr lang="en-US" smtClean="0"/>
              <a:t>‹#›</a:t>
            </a:fld>
            <a:endParaRPr lang="en-US"/>
          </a:p>
        </p:txBody>
      </p:sp>
    </p:spTree>
    <p:extLst>
      <p:ext uri="{BB962C8B-B14F-4D97-AF65-F5344CB8AC3E}">
        <p14:creationId xmlns:p14="http://schemas.microsoft.com/office/powerpoint/2010/main" val="4279115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5" y="1138485"/>
            <a:ext cx="26112371" cy="4133179"/>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60" indent="0">
              <a:buNone/>
              <a:defRPr sz="6236" b="1"/>
            </a:lvl2pPr>
            <a:lvl3pPr marL="2851121" indent="0">
              <a:buNone/>
              <a:defRPr sz="5612" b="1"/>
            </a:lvl3pPr>
            <a:lvl4pPr marL="4276681" indent="0">
              <a:buNone/>
              <a:defRPr sz="4989" b="1"/>
            </a:lvl4pPr>
            <a:lvl5pPr marL="5702241" indent="0">
              <a:buNone/>
              <a:defRPr sz="4989" b="1"/>
            </a:lvl5pPr>
            <a:lvl6pPr marL="7127801" indent="0">
              <a:buNone/>
              <a:defRPr sz="4989" b="1"/>
            </a:lvl6pPr>
            <a:lvl7pPr marL="8553362" indent="0">
              <a:buNone/>
              <a:defRPr sz="4989" b="1"/>
            </a:lvl7pPr>
            <a:lvl8pPr marL="9978922" indent="0">
              <a:buNone/>
              <a:defRPr sz="4989" b="1"/>
            </a:lvl8pPr>
            <a:lvl9pPr marL="11404482" indent="0">
              <a:buNone/>
              <a:defRPr sz="4989" b="1"/>
            </a:lvl9pPr>
          </a:lstStyle>
          <a:p>
            <a:pPr lvl="0"/>
            <a:r>
              <a:rPr lang="en-GB"/>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26829" y="5241960"/>
            <a:ext cx="12870909" cy="2569003"/>
          </a:xfrm>
        </p:spPr>
        <p:txBody>
          <a:bodyPr anchor="b"/>
          <a:lstStyle>
            <a:lvl1pPr marL="0" indent="0">
              <a:buNone/>
              <a:defRPr sz="7483" b="1"/>
            </a:lvl1pPr>
            <a:lvl2pPr marL="1425560" indent="0">
              <a:buNone/>
              <a:defRPr sz="6236" b="1"/>
            </a:lvl2pPr>
            <a:lvl3pPr marL="2851121" indent="0">
              <a:buNone/>
              <a:defRPr sz="5612" b="1"/>
            </a:lvl3pPr>
            <a:lvl4pPr marL="4276681" indent="0">
              <a:buNone/>
              <a:defRPr sz="4989" b="1"/>
            </a:lvl4pPr>
            <a:lvl5pPr marL="5702241" indent="0">
              <a:buNone/>
              <a:defRPr sz="4989" b="1"/>
            </a:lvl5pPr>
            <a:lvl6pPr marL="7127801" indent="0">
              <a:buNone/>
              <a:defRPr sz="4989" b="1"/>
            </a:lvl6pPr>
            <a:lvl7pPr marL="8553362" indent="0">
              <a:buNone/>
              <a:defRPr sz="4989" b="1"/>
            </a:lvl7pPr>
            <a:lvl8pPr marL="9978922" indent="0">
              <a:buNone/>
              <a:defRPr sz="4989" b="1"/>
            </a:lvl8pPr>
            <a:lvl9pPr marL="11404482" indent="0">
              <a:buNone/>
              <a:defRPr sz="4989" b="1"/>
            </a:lvl9pPr>
          </a:lstStyle>
          <a:p>
            <a:pPr lvl="0"/>
            <a:r>
              <a:rPr lang="en-GB"/>
              <a:t>Click to edit Master text styles</a:t>
            </a:r>
          </a:p>
        </p:txBody>
      </p:sp>
      <p:sp>
        <p:nvSpPr>
          <p:cNvPr id="6" name="Content Placeholder 5"/>
          <p:cNvSpPr>
            <a:spLocks noGrp="1"/>
          </p:cNvSpPr>
          <p:nvPr>
            <p:ph sz="quarter" idx="4"/>
          </p:nvPr>
        </p:nvSpPr>
        <p:spPr>
          <a:xfrm>
            <a:off x="15326829" y="7810963"/>
            <a:ext cx="12870909" cy="11488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32CDD3A-3820-483E-946E-DEFF339D65E1}" type="datetimeFigureOut">
              <a:rPr lang="en-US" smtClean="0"/>
              <a:t>10/31/2025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C2E18E3-F2E7-4983-9008-CF67758A3A7D}" type="slidenum">
              <a:rPr lang="en-US" smtClean="0"/>
              <a:t>‹#›</a:t>
            </a:fld>
            <a:endParaRPr lang="en-US"/>
          </a:p>
        </p:txBody>
      </p:sp>
    </p:spTree>
    <p:extLst>
      <p:ext uri="{BB962C8B-B14F-4D97-AF65-F5344CB8AC3E}">
        <p14:creationId xmlns:p14="http://schemas.microsoft.com/office/powerpoint/2010/main" val="1604602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32CDD3A-3820-483E-946E-DEFF339D65E1}" type="datetimeFigureOut">
              <a:rPr lang="en-US" smtClean="0"/>
              <a:t>10/31/2025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C2E18E3-F2E7-4983-9008-CF67758A3A7D}" type="slidenum">
              <a:rPr lang="en-US" smtClean="0"/>
              <a:t>‹#›</a:t>
            </a:fld>
            <a:endParaRPr lang="en-US"/>
          </a:p>
        </p:txBody>
      </p:sp>
    </p:spTree>
    <p:extLst>
      <p:ext uri="{BB962C8B-B14F-4D97-AF65-F5344CB8AC3E}">
        <p14:creationId xmlns:p14="http://schemas.microsoft.com/office/powerpoint/2010/main" val="4106608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2CDD3A-3820-483E-946E-DEFF339D65E1}" type="datetimeFigureOut">
              <a:rPr lang="en-US" smtClean="0"/>
              <a:t>10/31/2025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C2E18E3-F2E7-4983-9008-CF67758A3A7D}" type="slidenum">
              <a:rPr lang="en-US" smtClean="0"/>
              <a:t>‹#›</a:t>
            </a:fld>
            <a:endParaRPr lang="en-US"/>
          </a:p>
        </p:txBody>
      </p:sp>
    </p:spTree>
    <p:extLst>
      <p:ext uri="{BB962C8B-B14F-4D97-AF65-F5344CB8AC3E}">
        <p14:creationId xmlns:p14="http://schemas.microsoft.com/office/powerpoint/2010/main" val="2368271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6"/>
            <a:ext cx="9764544" cy="4989512"/>
          </a:xfrm>
        </p:spPr>
        <p:txBody>
          <a:bodyPr anchor="b"/>
          <a:lstStyle>
            <a:lvl1pPr>
              <a:defRPr sz="9978"/>
            </a:lvl1pPr>
          </a:lstStyle>
          <a:p>
            <a:r>
              <a:rPr lang="en-GB"/>
              <a:t>Click to edit Master title style</a:t>
            </a:r>
            <a:endParaRPr lang="en-US" dirty="0"/>
          </a:p>
        </p:txBody>
      </p:sp>
      <p:sp>
        <p:nvSpPr>
          <p:cNvPr id="3" name="Content Placeholder 2"/>
          <p:cNvSpPr>
            <a:spLocks noGrp="1"/>
          </p:cNvSpPr>
          <p:nvPr>
            <p:ph idx="1"/>
          </p:nvPr>
        </p:nvSpPr>
        <p:spPr>
          <a:xfrm>
            <a:off x="12870910" y="3078851"/>
            <a:ext cx="15326827" cy="15196233"/>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5364" y="6415087"/>
            <a:ext cx="9764544" cy="11884743"/>
          </a:xfrm>
        </p:spPr>
        <p:txBody>
          <a:bodyPr/>
          <a:lstStyle>
            <a:lvl1pPr marL="0" indent="0">
              <a:buNone/>
              <a:defRPr sz="4989"/>
            </a:lvl1pPr>
            <a:lvl2pPr marL="1425560" indent="0">
              <a:buNone/>
              <a:defRPr sz="4365"/>
            </a:lvl2pPr>
            <a:lvl3pPr marL="2851121" indent="0">
              <a:buNone/>
              <a:defRPr sz="3742"/>
            </a:lvl3pPr>
            <a:lvl4pPr marL="4276681" indent="0">
              <a:buNone/>
              <a:defRPr sz="3118"/>
            </a:lvl4pPr>
            <a:lvl5pPr marL="5702241" indent="0">
              <a:buNone/>
              <a:defRPr sz="3118"/>
            </a:lvl5pPr>
            <a:lvl6pPr marL="7127801" indent="0">
              <a:buNone/>
              <a:defRPr sz="3118"/>
            </a:lvl6pPr>
            <a:lvl7pPr marL="8553362" indent="0">
              <a:buNone/>
              <a:defRPr sz="3118"/>
            </a:lvl7pPr>
            <a:lvl8pPr marL="9978922" indent="0">
              <a:buNone/>
              <a:defRPr sz="3118"/>
            </a:lvl8pPr>
            <a:lvl9pPr marL="11404482"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332CDD3A-3820-483E-946E-DEFF339D65E1}"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2E18E3-F2E7-4983-9008-CF67758A3A7D}" type="slidenum">
              <a:rPr lang="en-US" smtClean="0"/>
              <a:t>‹#›</a:t>
            </a:fld>
            <a:endParaRPr lang="en-US"/>
          </a:p>
        </p:txBody>
      </p:sp>
    </p:spTree>
    <p:extLst>
      <p:ext uri="{BB962C8B-B14F-4D97-AF65-F5344CB8AC3E}">
        <p14:creationId xmlns:p14="http://schemas.microsoft.com/office/powerpoint/2010/main" val="2489076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6"/>
            <a:ext cx="9764544" cy="4989512"/>
          </a:xfrm>
        </p:spPr>
        <p:txBody>
          <a:bodyPr anchor="b"/>
          <a:lstStyle>
            <a:lvl1pPr>
              <a:defRPr sz="9978"/>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70910" y="3078851"/>
            <a:ext cx="15326827" cy="15196233"/>
          </a:xfrm>
        </p:spPr>
        <p:txBody>
          <a:bodyPr anchor="t"/>
          <a:lstStyle>
            <a:lvl1pPr marL="0" indent="0">
              <a:buNone/>
              <a:defRPr sz="9978"/>
            </a:lvl1pPr>
            <a:lvl2pPr marL="1425560" indent="0">
              <a:buNone/>
              <a:defRPr sz="8731"/>
            </a:lvl2pPr>
            <a:lvl3pPr marL="2851121" indent="0">
              <a:buNone/>
              <a:defRPr sz="7483"/>
            </a:lvl3pPr>
            <a:lvl4pPr marL="4276681" indent="0">
              <a:buNone/>
              <a:defRPr sz="6236"/>
            </a:lvl4pPr>
            <a:lvl5pPr marL="5702241" indent="0">
              <a:buNone/>
              <a:defRPr sz="6236"/>
            </a:lvl5pPr>
            <a:lvl6pPr marL="7127801" indent="0">
              <a:buNone/>
              <a:defRPr sz="6236"/>
            </a:lvl6pPr>
            <a:lvl7pPr marL="8553362" indent="0">
              <a:buNone/>
              <a:defRPr sz="6236"/>
            </a:lvl7pPr>
            <a:lvl8pPr marL="9978922" indent="0">
              <a:buNone/>
              <a:defRPr sz="6236"/>
            </a:lvl8pPr>
            <a:lvl9pPr marL="11404482" indent="0">
              <a:buNone/>
              <a:defRPr sz="6236"/>
            </a:lvl9pPr>
          </a:lstStyle>
          <a:p>
            <a:r>
              <a:rPr lang="en-GB"/>
              <a:t>Click icon to add picture</a:t>
            </a:r>
            <a:endParaRPr lang="en-US" dirty="0"/>
          </a:p>
        </p:txBody>
      </p:sp>
      <p:sp>
        <p:nvSpPr>
          <p:cNvPr id="4" name="Text Placeholder 3"/>
          <p:cNvSpPr>
            <a:spLocks noGrp="1"/>
          </p:cNvSpPr>
          <p:nvPr>
            <p:ph type="body" sz="half" idx="2"/>
          </p:nvPr>
        </p:nvSpPr>
        <p:spPr>
          <a:xfrm>
            <a:off x="2085364" y="6415087"/>
            <a:ext cx="9764544" cy="11884743"/>
          </a:xfrm>
        </p:spPr>
        <p:txBody>
          <a:bodyPr/>
          <a:lstStyle>
            <a:lvl1pPr marL="0" indent="0">
              <a:buNone/>
              <a:defRPr sz="4989"/>
            </a:lvl1pPr>
            <a:lvl2pPr marL="1425560" indent="0">
              <a:buNone/>
              <a:defRPr sz="4365"/>
            </a:lvl2pPr>
            <a:lvl3pPr marL="2851121" indent="0">
              <a:buNone/>
              <a:defRPr sz="3742"/>
            </a:lvl3pPr>
            <a:lvl4pPr marL="4276681" indent="0">
              <a:buNone/>
              <a:defRPr sz="3118"/>
            </a:lvl4pPr>
            <a:lvl5pPr marL="5702241" indent="0">
              <a:buNone/>
              <a:defRPr sz="3118"/>
            </a:lvl5pPr>
            <a:lvl6pPr marL="7127801" indent="0">
              <a:buNone/>
              <a:defRPr sz="3118"/>
            </a:lvl6pPr>
            <a:lvl7pPr marL="8553362" indent="0">
              <a:buNone/>
              <a:defRPr sz="3118"/>
            </a:lvl7pPr>
            <a:lvl8pPr marL="9978922" indent="0">
              <a:buNone/>
              <a:defRPr sz="3118"/>
            </a:lvl8pPr>
            <a:lvl9pPr marL="11404482"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332CDD3A-3820-483E-946E-DEFF339D65E1}"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2E18E3-F2E7-4983-9008-CF67758A3A7D}" type="slidenum">
              <a:rPr lang="en-US" smtClean="0"/>
              <a:t>‹#›</a:t>
            </a:fld>
            <a:endParaRPr lang="en-US"/>
          </a:p>
        </p:txBody>
      </p:sp>
    </p:spTree>
    <p:extLst>
      <p:ext uri="{BB962C8B-B14F-4D97-AF65-F5344CB8AC3E}">
        <p14:creationId xmlns:p14="http://schemas.microsoft.com/office/powerpoint/2010/main" val="191794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2CDD3A-3820-483E-946E-DEFF339D65E1}"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2E18E3-F2E7-4983-9008-CF67758A3A7D}" type="slidenum">
              <a:rPr lang="en-US" smtClean="0"/>
              <a:t>‹#›</a:t>
            </a:fld>
            <a:endParaRPr lang="en-US"/>
          </a:p>
        </p:txBody>
      </p:sp>
    </p:spTree>
    <p:extLst>
      <p:ext uri="{BB962C8B-B14F-4D97-AF65-F5344CB8AC3E}">
        <p14:creationId xmlns:p14="http://schemas.microsoft.com/office/powerpoint/2010/main" val="3752325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2" y="1138480"/>
            <a:ext cx="6528093" cy="1812163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2CDD3A-3820-483E-946E-DEFF339D65E1}"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2E18E3-F2E7-4983-9008-CF67758A3A7D}" type="slidenum">
              <a:rPr lang="en-US" smtClean="0"/>
              <a:t>‹#›</a:t>
            </a:fld>
            <a:endParaRPr lang="en-US"/>
          </a:p>
        </p:txBody>
      </p:sp>
    </p:spTree>
    <p:extLst>
      <p:ext uri="{BB962C8B-B14F-4D97-AF65-F5344CB8AC3E}">
        <p14:creationId xmlns:p14="http://schemas.microsoft.com/office/powerpoint/2010/main" val="432071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2" y="1138485"/>
            <a:ext cx="26112371" cy="413317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1422" y="5692401"/>
            <a:ext cx="26112371" cy="135677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1422" y="19819457"/>
            <a:ext cx="6811923" cy="1138481"/>
          </a:xfrm>
          <a:prstGeom prst="rect">
            <a:avLst/>
          </a:prstGeom>
        </p:spPr>
        <p:txBody>
          <a:bodyPr vert="horz" lIns="91440" tIns="45720" rIns="91440" bIns="45720" rtlCol="0" anchor="ctr"/>
          <a:lstStyle>
            <a:lvl1pPr algn="l">
              <a:defRPr sz="3742">
                <a:solidFill>
                  <a:schemeClr val="tx1">
                    <a:tint val="82000"/>
                  </a:schemeClr>
                </a:solidFill>
              </a:defRPr>
            </a:lvl1pPr>
          </a:lstStyle>
          <a:p>
            <a:fld id="{332CDD3A-3820-483E-946E-DEFF339D65E1}" type="datetimeFigureOut">
              <a:rPr lang="en-US" smtClean="0"/>
              <a:t>10/31/2025</a:t>
            </a:fld>
            <a:endParaRPr lang="en-US"/>
          </a:p>
        </p:txBody>
      </p:sp>
      <p:sp>
        <p:nvSpPr>
          <p:cNvPr id="5" name="Footer Placeholder 4"/>
          <p:cNvSpPr>
            <a:spLocks noGrp="1"/>
          </p:cNvSpPr>
          <p:nvPr>
            <p:ph type="ftr" sz="quarter" idx="3"/>
          </p:nvPr>
        </p:nvSpPr>
        <p:spPr>
          <a:xfrm>
            <a:off x="10028665" y="19819457"/>
            <a:ext cx="10217884" cy="1138481"/>
          </a:xfrm>
          <a:prstGeom prst="rect">
            <a:avLst/>
          </a:prstGeom>
        </p:spPr>
        <p:txBody>
          <a:bodyPr vert="horz" lIns="91440" tIns="45720" rIns="91440" bIns="45720" rtlCol="0" anchor="ctr"/>
          <a:lstStyle>
            <a:lvl1pPr algn="ctr">
              <a:defRPr sz="3742">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21381870" y="19819457"/>
            <a:ext cx="6811923" cy="1138481"/>
          </a:xfrm>
          <a:prstGeom prst="rect">
            <a:avLst/>
          </a:prstGeom>
        </p:spPr>
        <p:txBody>
          <a:bodyPr vert="horz" lIns="91440" tIns="45720" rIns="91440" bIns="45720" rtlCol="0" anchor="ctr"/>
          <a:lstStyle>
            <a:lvl1pPr algn="r">
              <a:defRPr sz="3742">
                <a:solidFill>
                  <a:schemeClr val="tx1">
                    <a:tint val="82000"/>
                  </a:schemeClr>
                </a:solidFill>
              </a:defRPr>
            </a:lvl1pPr>
          </a:lstStyle>
          <a:p>
            <a:fld id="{BC2E18E3-F2E7-4983-9008-CF67758A3A7D}" type="slidenum">
              <a:rPr lang="en-US" smtClean="0"/>
              <a:t>‹#›</a:t>
            </a:fld>
            <a:endParaRPr lang="en-US"/>
          </a:p>
        </p:txBody>
      </p:sp>
    </p:spTree>
    <p:extLst>
      <p:ext uri="{BB962C8B-B14F-4D97-AF65-F5344CB8AC3E}">
        <p14:creationId xmlns:p14="http://schemas.microsoft.com/office/powerpoint/2010/main" val="26410856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112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81" indent="-712781" algn="l" defTabSz="285112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41" indent="-712781" algn="l" defTabSz="285112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01" indent="-712781" algn="l" defTabSz="285112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461" indent="-712781" algn="l" defTabSz="2851121" rtl="0" eaLnBrk="1" latinLnBrk="0" hangingPunct="1">
        <a:lnSpc>
          <a:spcPct val="90000"/>
        </a:lnSpc>
        <a:spcBef>
          <a:spcPts val="1559"/>
        </a:spcBef>
        <a:buFont typeface="Arial" panose="020B0604020202020204" pitchFamily="34" charset="0"/>
        <a:buChar char="•"/>
        <a:defRPr sz="5612" kern="1200">
          <a:solidFill>
            <a:schemeClr val="tx1"/>
          </a:solidFill>
          <a:latin typeface="+mn-lt"/>
          <a:ea typeface="+mn-ea"/>
          <a:cs typeface="+mn-cs"/>
        </a:defRPr>
      </a:lvl4pPr>
      <a:lvl5pPr marL="6415022" indent="-712781" algn="l" defTabSz="2851121" rtl="0" eaLnBrk="1" latinLnBrk="0" hangingPunct="1">
        <a:lnSpc>
          <a:spcPct val="90000"/>
        </a:lnSpc>
        <a:spcBef>
          <a:spcPts val="1559"/>
        </a:spcBef>
        <a:buFont typeface="Arial" panose="020B0604020202020204" pitchFamily="34" charset="0"/>
        <a:buChar char="•"/>
        <a:defRPr sz="5612" kern="1200">
          <a:solidFill>
            <a:schemeClr val="tx1"/>
          </a:solidFill>
          <a:latin typeface="+mn-lt"/>
          <a:ea typeface="+mn-ea"/>
          <a:cs typeface="+mn-cs"/>
        </a:defRPr>
      </a:lvl5pPr>
      <a:lvl6pPr marL="7840582" indent="-712781" algn="l" defTabSz="2851121" rtl="0" eaLnBrk="1" latinLnBrk="0" hangingPunct="1">
        <a:lnSpc>
          <a:spcPct val="90000"/>
        </a:lnSpc>
        <a:spcBef>
          <a:spcPts val="1559"/>
        </a:spcBef>
        <a:buFont typeface="Arial" panose="020B0604020202020204" pitchFamily="34" charset="0"/>
        <a:buChar char="•"/>
        <a:defRPr sz="5612" kern="1200">
          <a:solidFill>
            <a:schemeClr val="tx1"/>
          </a:solidFill>
          <a:latin typeface="+mn-lt"/>
          <a:ea typeface="+mn-ea"/>
          <a:cs typeface="+mn-cs"/>
        </a:defRPr>
      </a:lvl6pPr>
      <a:lvl7pPr marL="9266142" indent="-712781" algn="l" defTabSz="2851121" rtl="0" eaLnBrk="1" latinLnBrk="0" hangingPunct="1">
        <a:lnSpc>
          <a:spcPct val="90000"/>
        </a:lnSpc>
        <a:spcBef>
          <a:spcPts val="1559"/>
        </a:spcBef>
        <a:buFont typeface="Arial" panose="020B0604020202020204" pitchFamily="34" charset="0"/>
        <a:buChar char="•"/>
        <a:defRPr sz="5612" kern="1200">
          <a:solidFill>
            <a:schemeClr val="tx1"/>
          </a:solidFill>
          <a:latin typeface="+mn-lt"/>
          <a:ea typeface="+mn-ea"/>
          <a:cs typeface="+mn-cs"/>
        </a:defRPr>
      </a:lvl7pPr>
      <a:lvl8pPr marL="10691703" indent="-712781" algn="l" defTabSz="2851121" rtl="0" eaLnBrk="1" latinLnBrk="0" hangingPunct="1">
        <a:lnSpc>
          <a:spcPct val="90000"/>
        </a:lnSpc>
        <a:spcBef>
          <a:spcPts val="1559"/>
        </a:spcBef>
        <a:buFont typeface="Arial" panose="020B0604020202020204" pitchFamily="34" charset="0"/>
        <a:buChar char="•"/>
        <a:defRPr sz="5612" kern="1200">
          <a:solidFill>
            <a:schemeClr val="tx1"/>
          </a:solidFill>
          <a:latin typeface="+mn-lt"/>
          <a:ea typeface="+mn-ea"/>
          <a:cs typeface="+mn-cs"/>
        </a:defRPr>
      </a:lvl8pPr>
      <a:lvl9pPr marL="12117263" indent="-712781" algn="l" defTabSz="2851121" rtl="0" eaLnBrk="1" latinLnBrk="0" hangingPunct="1">
        <a:lnSpc>
          <a:spcPct val="90000"/>
        </a:lnSpc>
        <a:spcBef>
          <a:spcPts val="1559"/>
        </a:spcBef>
        <a:buFont typeface="Arial" panose="020B0604020202020204" pitchFamily="34" charset="0"/>
        <a:buChar char="•"/>
        <a:defRPr sz="5612" kern="1200">
          <a:solidFill>
            <a:schemeClr val="tx1"/>
          </a:solidFill>
          <a:latin typeface="+mn-lt"/>
          <a:ea typeface="+mn-ea"/>
          <a:cs typeface="+mn-cs"/>
        </a:defRPr>
      </a:lvl9pPr>
    </p:bodyStyle>
    <p:otherStyle>
      <a:defPPr>
        <a:defRPr lang="en-US"/>
      </a:defPPr>
      <a:lvl1pPr marL="0" algn="l" defTabSz="2851121" rtl="0" eaLnBrk="1" latinLnBrk="0" hangingPunct="1">
        <a:defRPr sz="5612" kern="1200">
          <a:solidFill>
            <a:schemeClr val="tx1"/>
          </a:solidFill>
          <a:latin typeface="+mn-lt"/>
          <a:ea typeface="+mn-ea"/>
          <a:cs typeface="+mn-cs"/>
        </a:defRPr>
      </a:lvl1pPr>
      <a:lvl2pPr marL="1425560" algn="l" defTabSz="2851121" rtl="0" eaLnBrk="1" latinLnBrk="0" hangingPunct="1">
        <a:defRPr sz="5612" kern="1200">
          <a:solidFill>
            <a:schemeClr val="tx1"/>
          </a:solidFill>
          <a:latin typeface="+mn-lt"/>
          <a:ea typeface="+mn-ea"/>
          <a:cs typeface="+mn-cs"/>
        </a:defRPr>
      </a:lvl2pPr>
      <a:lvl3pPr marL="2851121" algn="l" defTabSz="2851121" rtl="0" eaLnBrk="1" latinLnBrk="0" hangingPunct="1">
        <a:defRPr sz="5612" kern="1200">
          <a:solidFill>
            <a:schemeClr val="tx1"/>
          </a:solidFill>
          <a:latin typeface="+mn-lt"/>
          <a:ea typeface="+mn-ea"/>
          <a:cs typeface="+mn-cs"/>
        </a:defRPr>
      </a:lvl3pPr>
      <a:lvl4pPr marL="4276681" algn="l" defTabSz="2851121" rtl="0" eaLnBrk="1" latinLnBrk="0" hangingPunct="1">
        <a:defRPr sz="5612" kern="1200">
          <a:solidFill>
            <a:schemeClr val="tx1"/>
          </a:solidFill>
          <a:latin typeface="+mn-lt"/>
          <a:ea typeface="+mn-ea"/>
          <a:cs typeface="+mn-cs"/>
        </a:defRPr>
      </a:lvl4pPr>
      <a:lvl5pPr marL="5702241" algn="l" defTabSz="2851121" rtl="0" eaLnBrk="1" latinLnBrk="0" hangingPunct="1">
        <a:defRPr sz="5612" kern="1200">
          <a:solidFill>
            <a:schemeClr val="tx1"/>
          </a:solidFill>
          <a:latin typeface="+mn-lt"/>
          <a:ea typeface="+mn-ea"/>
          <a:cs typeface="+mn-cs"/>
        </a:defRPr>
      </a:lvl5pPr>
      <a:lvl6pPr marL="7127801" algn="l" defTabSz="2851121" rtl="0" eaLnBrk="1" latinLnBrk="0" hangingPunct="1">
        <a:defRPr sz="5612" kern="1200">
          <a:solidFill>
            <a:schemeClr val="tx1"/>
          </a:solidFill>
          <a:latin typeface="+mn-lt"/>
          <a:ea typeface="+mn-ea"/>
          <a:cs typeface="+mn-cs"/>
        </a:defRPr>
      </a:lvl6pPr>
      <a:lvl7pPr marL="8553362" algn="l" defTabSz="2851121" rtl="0" eaLnBrk="1" latinLnBrk="0" hangingPunct="1">
        <a:defRPr sz="5612" kern="1200">
          <a:solidFill>
            <a:schemeClr val="tx1"/>
          </a:solidFill>
          <a:latin typeface="+mn-lt"/>
          <a:ea typeface="+mn-ea"/>
          <a:cs typeface="+mn-cs"/>
        </a:defRPr>
      </a:lvl7pPr>
      <a:lvl8pPr marL="9978922" algn="l" defTabSz="2851121" rtl="0" eaLnBrk="1" latinLnBrk="0" hangingPunct="1">
        <a:defRPr sz="5612" kern="1200">
          <a:solidFill>
            <a:schemeClr val="tx1"/>
          </a:solidFill>
          <a:latin typeface="+mn-lt"/>
          <a:ea typeface="+mn-ea"/>
          <a:cs typeface="+mn-cs"/>
        </a:defRPr>
      </a:lvl8pPr>
      <a:lvl9pPr marL="11404482" algn="l" defTabSz="2851121" rtl="0" eaLnBrk="1" latinLnBrk="0" hangingPunct="1">
        <a:defRPr sz="561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QuickStyle" Target="../diagrams/quickStyle2.xml"/><Relationship Id="rId1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diagramQuickStyle" Target="../diagrams/quickStyle1.xml"/><Relationship Id="rId12" Type="http://schemas.openxmlformats.org/officeDocument/2006/relationships/diagramLayout" Target="../diagrams/layout2.xml"/><Relationship Id="rId17" Type="http://schemas.openxmlformats.org/officeDocument/2006/relationships/image" Target="../media/image6.png"/><Relationship Id="rId2" Type="http://schemas.openxmlformats.org/officeDocument/2006/relationships/notesSlide" Target="../notesSlides/notesSlide1.xml"/><Relationship Id="rId16"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diagramLayout" Target="../diagrams/layout1.xml"/><Relationship Id="rId11" Type="http://schemas.openxmlformats.org/officeDocument/2006/relationships/diagramData" Target="../diagrams/data2.xml"/><Relationship Id="rId5" Type="http://schemas.openxmlformats.org/officeDocument/2006/relationships/diagramData" Target="../diagrams/data1.xml"/><Relationship Id="rId15" Type="http://schemas.microsoft.com/office/2007/relationships/diagramDrawing" Target="../diagrams/drawing2.xml"/><Relationship Id="rId10" Type="http://schemas.openxmlformats.org/officeDocument/2006/relationships/image" Target="../media/image4.png"/><Relationship Id="rId4" Type="http://schemas.openxmlformats.org/officeDocument/2006/relationships/image" Target="../media/image3.png"/><Relationship Id="rId9" Type="http://schemas.microsoft.com/office/2007/relationships/diagramDrawing" Target="../diagrams/drawing1.xml"/><Relationship Id="rId14" Type="http://schemas.openxmlformats.org/officeDocument/2006/relationships/diagramColors" Target="../diagrams/colors2.xml"/></Relationships>
</file>

<file path=ppt/slides/_rels/slide3.xml.rels><?xml version="1.0" encoding="UTF-8" standalone="yes"?>
<Relationships xmlns="http://schemas.openxmlformats.org/package/2006/relationships"><Relationship Id="rId8" Type="http://schemas.openxmlformats.org/officeDocument/2006/relationships/hyperlink" Target="https://ntnuopen.ntnu.no/ntnu-xmlui/bitstream/handle/11250/3167472/Kaban%20Koochakpour_PhD.pdf?sequence=1" TargetMode="External"/><Relationship Id="rId13" Type="http://schemas.openxmlformats.org/officeDocument/2006/relationships/hyperlink" Target="https://bmjopen.bmj.com/content/bmjopen/13/2/e065993.full.pdf" TargetMode="External"/><Relationship Id="rId3" Type="http://schemas.openxmlformats.org/officeDocument/2006/relationships/hyperlink" Target="https://business.amwell.com/silvercloud-by-amwell" TargetMode="External"/><Relationship Id="rId7" Type="http://schemas.openxmlformats.org/officeDocument/2006/relationships/hyperlink" Target="https://www.mdpi.com/2071-1050/14/5/2894" TargetMode="External"/><Relationship Id="rId12" Type="http://schemas.openxmlformats.org/officeDocument/2006/relationships/hyperlink" Target="https://onlinelibrary.wiley.com/doi/pdf/10.1111/hex.70116" TargetMode="External"/><Relationship Id="rId17" Type="http://schemas.openxmlformats.org/officeDocument/2006/relationships/hyperlink" Target="https://pmc.ncbi.nlm.nih.gov/articles/PMC11184595/pdf/nihms-2000818.pdf" TargetMode="External"/><Relationship Id="rId2" Type="http://schemas.openxmlformats.org/officeDocument/2006/relationships/hyperlink" Target="https://www.journalslibrary.nihr.ac.uk/hsdr/JKYT5803" TargetMode="External"/><Relationship Id="rId16" Type="http://schemas.openxmlformats.org/officeDocument/2006/relationships/hyperlink" Target="https://www.who.int/news-room/fact-sheets/detail/mental-health-strengthening-our-response" TargetMode="External"/><Relationship Id="rId1" Type="http://schemas.openxmlformats.org/officeDocument/2006/relationships/slideLayout" Target="../slideLayouts/slideLayout7.xml"/><Relationship Id="rId6" Type="http://schemas.openxmlformats.org/officeDocument/2006/relationships/hyperlink" Target="https://dl.acm.org/doi/pdf/10.1145/3635472" TargetMode="External"/><Relationship Id="rId11" Type="http://schemas.openxmlformats.org/officeDocument/2006/relationships/hyperlink" Target="https://www.mdpi.com/2076-3417/14/19/9068" TargetMode="External"/><Relationship Id="rId5" Type="http://schemas.openxmlformats.org/officeDocument/2006/relationships/hyperlink" Target="https://www.mdpi.com/1660-4601/18/7/3334" TargetMode="External"/><Relationship Id="rId15" Type="http://schemas.openxmlformats.org/officeDocument/2006/relationships/hyperlink" Target="https://arxiv.org/pdf/2111.06667" TargetMode="External"/><Relationship Id="rId10" Type="http://schemas.openxmlformats.org/officeDocument/2006/relationships/hyperlink" Target="https://www.england.nhs.uk/diabetes/digital-innovations-to-support-diabetes-outcomes/" TargetMode="External"/><Relationship Id="rId4" Type="http://schemas.openxmlformats.org/officeDocument/2006/relationships/hyperlink" Target="https://www.tandfonline.com/doi/pdf/10.1080/07448481.2024.2400108" TargetMode="External"/><Relationship Id="rId9" Type="http://schemas.openxmlformats.org/officeDocument/2006/relationships/hyperlink" Target="https://onlinelibrary.wiley.com/doi/pdfdirect/10.1111/hsc.13413" TargetMode="External"/><Relationship Id="rId14" Type="http://schemas.openxmlformats.org/officeDocument/2006/relationships/hyperlink" Target="https://journals.sagepub.com/doi/pdf/10.1177/215824402311921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12521" y="6041595"/>
            <a:ext cx="30287735" cy="19214971"/>
          </a:xfrm>
          <a:prstGeom prst="rect">
            <a:avLst/>
          </a:prstGeom>
        </p:spPr>
        <p:txBody>
          <a:bodyPr lIns="46742" tIns="46742" rIns="46742" bIns="46742" rtlCol="0" anchor="ctr"/>
          <a:lstStyle/>
          <a:p>
            <a:pPr>
              <a:lnSpc>
                <a:spcPts val="3733"/>
              </a:lnSpc>
              <a:spcBef>
                <a:spcPct val="0"/>
              </a:spcBef>
            </a:pPr>
            <a:endParaRPr sz="5104"/>
          </a:p>
        </p:txBody>
      </p:sp>
      <p:sp>
        <p:nvSpPr>
          <p:cNvPr id="18" name="TextBox 17">
            <a:extLst>
              <a:ext uri="{FF2B5EF4-FFF2-40B4-BE49-F238E27FC236}">
                <a16:creationId xmlns:a16="http://schemas.microsoft.com/office/drawing/2014/main" id="{26C19667-0B6F-E033-B082-2F74995D3583}"/>
              </a:ext>
            </a:extLst>
          </p:cNvPr>
          <p:cNvSpPr txBox="1"/>
          <p:nvPr/>
        </p:nvSpPr>
        <p:spPr>
          <a:xfrm>
            <a:off x="2949112" y="6498896"/>
            <a:ext cx="25189165" cy="13324564"/>
          </a:xfrm>
          <a:prstGeom prst="rect">
            <a:avLst/>
          </a:prstGeom>
          <a:noFill/>
        </p:spPr>
        <p:txBody>
          <a:bodyPr wrap="square">
            <a:spAutoFit/>
          </a:bodyPr>
          <a:lstStyle/>
          <a:p>
            <a:pPr algn="ctr">
              <a:spcBef>
                <a:spcPts val="1699"/>
              </a:spcBef>
              <a:spcAft>
                <a:spcPts val="1699"/>
              </a:spcAft>
            </a:pPr>
            <a:r>
              <a:rPr lang="en-IN" sz="8002" b="1" kern="100" dirty="0">
                <a:latin typeface="Arial" panose="020B0604020202020204" pitchFamily="34" charset="0"/>
                <a:ea typeface="Aptos" panose="020B0004020202020204" pitchFamily="34" charset="0"/>
                <a:cs typeface="Times New Roman" panose="02020603050405020304" pitchFamily="18" charset="0"/>
              </a:rPr>
              <a:t>Module: Population Health and Digital Health Promotion </a:t>
            </a:r>
            <a:endParaRPr lang="en-IN" sz="8002" kern="100" dirty="0">
              <a:latin typeface="Arial" panose="020B0604020202020204" pitchFamily="34" charset="0"/>
              <a:ea typeface="Aptos" panose="020B0004020202020204" pitchFamily="34" charset="0"/>
              <a:cs typeface="Times New Roman" panose="02020603050405020304" pitchFamily="18" charset="0"/>
            </a:endParaRPr>
          </a:p>
          <a:p>
            <a:pPr algn="ctr">
              <a:spcBef>
                <a:spcPts val="1699"/>
              </a:spcBef>
              <a:spcAft>
                <a:spcPts val="1699"/>
              </a:spcAft>
            </a:pPr>
            <a:r>
              <a:rPr lang="en-IN" sz="8002" b="1" kern="100" dirty="0">
                <a:latin typeface="Arial" panose="020B0604020202020204" pitchFamily="34" charset="0"/>
                <a:ea typeface="Aptos" panose="020B0004020202020204" pitchFamily="34" charset="0"/>
                <a:cs typeface="Times New Roman" panose="02020603050405020304" pitchFamily="18" charset="0"/>
              </a:rPr>
              <a:t>Module code: LCHS7009</a:t>
            </a:r>
            <a:endParaRPr lang="en-IN" sz="8002" kern="100" dirty="0">
              <a:latin typeface="Arial" panose="020B0604020202020204" pitchFamily="34" charset="0"/>
              <a:ea typeface="Aptos" panose="020B0004020202020204" pitchFamily="34" charset="0"/>
              <a:cs typeface="Times New Roman" panose="02020603050405020304" pitchFamily="18" charset="0"/>
            </a:endParaRPr>
          </a:p>
          <a:p>
            <a:pPr algn="ctr">
              <a:spcBef>
                <a:spcPts val="1699"/>
              </a:spcBef>
              <a:spcAft>
                <a:spcPts val="1699"/>
              </a:spcAft>
            </a:pPr>
            <a:r>
              <a:rPr lang="en-IN" sz="6001" b="1" kern="100" dirty="0">
                <a:latin typeface="Arial" panose="020B0604020202020204" pitchFamily="34" charset="0"/>
                <a:ea typeface="Aptos" panose="020B0004020202020204" pitchFamily="34" charset="0"/>
                <a:cs typeface="Times New Roman" panose="02020603050405020304" pitchFamily="18" charset="0"/>
              </a:rPr>
              <a:t> </a:t>
            </a:r>
            <a:endParaRPr lang="en-IN" sz="6001" kern="100" dirty="0">
              <a:latin typeface="Arial" panose="020B0604020202020204" pitchFamily="34" charset="0"/>
              <a:ea typeface="Aptos" panose="020B0004020202020204" pitchFamily="34" charset="0"/>
              <a:cs typeface="Times New Roman" panose="02020603050405020304" pitchFamily="18" charset="0"/>
            </a:endParaRPr>
          </a:p>
          <a:p>
            <a:pPr algn="ctr">
              <a:spcBef>
                <a:spcPts val="1699"/>
              </a:spcBef>
              <a:spcAft>
                <a:spcPts val="1699"/>
              </a:spcAft>
            </a:pPr>
            <a:r>
              <a:rPr lang="en-IN" sz="6001" b="1" kern="100" dirty="0">
                <a:latin typeface="Arial" panose="020B0604020202020204" pitchFamily="34" charset="0"/>
                <a:ea typeface="Aptos" panose="020B0004020202020204" pitchFamily="34" charset="0"/>
                <a:cs typeface="Times New Roman" panose="02020603050405020304" pitchFamily="18" charset="0"/>
              </a:rPr>
              <a:t>Programme: MSc Public Health and Social Care in Practice</a:t>
            </a:r>
          </a:p>
          <a:p>
            <a:pPr algn="ctr">
              <a:spcBef>
                <a:spcPts val="1200"/>
              </a:spcBef>
              <a:spcAft>
                <a:spcPts val="1200"/>
              </a:spcAft>
            </a:pPr>
            <a:r>
              <a:rPr lang="en-US" sz="6601" b="1" kern="100" dirty="0" err="1">
                <a:latin typeface="Arial" panose="020B0604020202020204" pitchFamily="34" charset="0"/>
                <a:ea typeface="Aptos" panose="020B0004020202020204" pitchFamily="34" charset="0"/>
                <a:cs typeface="Times New Roman" panose="02020603050405020304" pitchFamily="18" charset="0"/>
              </a:rPr>
              <a:t>SilverCloud</a:t>
            </a:r>
            <a:r>
              <a:rPr lang="en-US" sz="6601" b="1" kern="100" dirty="0">
                <a:latin typeface="Arial" panose="020B0604020202020204" pitchFamily="34" charset="0"/>
                <a:ea typeface="Aptos" panose="020B0004020202020204" pitchFamily="34" charset="0"/>
                <a:cs typeface="Times New Roman" panose="02020603050405020304" pitchFamily="18" charset="0"/>
              </a:rPr>
              <a:t>: Empowering Mind Health through Theory-Based Digital Support</a:t>
            </a:r>
          </a:p>
          <a:p>
            <a:pPr algn="ctr">
              <a:spcBef>
                <a:spcPts val="1200"/>
              </a:spcBef>
              <a:spcAft>
                <a:spcPts val="1200"/>
              </a:spcAft>
            </a:pPr>
            <a:endParaRPr lang="en-IN" sz="6601" b="1" kern="100" dirty="0">
              <a:latin typeface="Arial" panose="020B0604020202020204" pitchFamily="34" charset="0"/>
              <a:ea typeface="Aptos" panose="020B0004020202020204" pitchFamily="34" charset="0"/>
              <a:cs typeface="Times New Roman" panose="02020603050405020304" pitchFamily="18" charset="0"/>
            </a:endParaRPr>
          </a:p>
          <a:p>
            <a:pPr algn="ctr">
              <a:spcBef>
                <a:spcPts val="1699"/>
              </a:spcBef>
              <a:spcAft>
                <a:spcPts val="1699"/>
              </a:spcAft>
            </a:pPr>
            <a:r>
              <a:rPr lang="en-IN" sz="6001" b="1" kern="100" dirty="0">
                <a:latin typeface="Arial" panose="020B0604020202020204" pitchFamily="34" charset="0"/>
                <a:ea typeface="Aptos" panose="020B0004020202020204" pitchFamily="34" charset="0"/>
                <a:cs typeface="Times New Roman" panose="02020603050405020304" pitchFamily="18" charset="0"/>
              </a:rPr>
              <a:t>Student Name: Shweta Ahir</a:t>
            </a:r>
          </a:p>
          <a:p>
            <a:pPr algn="ctr">
              <a:spcBef>
                <a:spcPts val="1699"/>
              </a:spcBef>
              <a:spcAft>
                <a:spcPts val="1699"/>
              </a:spcAft>
            </a:pPr>
            <a:r>
              <a:rPr lang="en-IN" sz="6001" b="1" kern="100" dirty="0">
                <a:latin typeface="Arial" panose="020B0604020202020204" pitchFamily="34" charset="0"/>
                <a:ea typeface="Aptos" panose="020B0004020202020204" pitchFamily="34" charset="0"/>
                <a:cs typeface="Times New Roman" panose="02020603050405020304" pitchFamily="18" charset="0"/>
              </a:rPr>
              <a:t>Student Number: 2434585</a:t>
            </a:r>
          </a:p>
        </p:txBody>
      </p:sp>
      <p:pic>
        <p:nvPicPr>
          <p:cNvPr id="5" name="Picture 4" descr="university-of-wales-trinity-saint-david-logo-vector | ESRC Wales Doctoral  Training Partnership">
            <a:extLst>
              <a:ext uri="{FF2B5EF4-FFF2-40B4-BE49-F238E27FC236}">
                <a16:creationId xmlns:a16="http://schemas.microsoft.com/office/drawing/2014/main" id="{3BFB6695-A17A-A7A9-5C87-0D65CD22440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89920" y="1560165"/>
            <a:ext cx="8382000" cy="35604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The Health Belief Model: A Conceptual Framework for Preventing HIV and AIDS">
            <a:extLst>
              <a:ext uri="{FF2B5EF4-FFF2-40B4-BE49-F238E27FC236}">
                <a16:creationId xmlns:a16="http://schemas.microsoft.com/office/drawing/2014/main" id="{63DE2FCB-3531-823B-AE92-0E9E83091D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85943" y="12173591"/>
            <a:ext cx="4964581" cy="390297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a:extLst>
              <a:ext uri="{FF2B5EF4-FFF2-40B4-BE49-F238E27FC236}">
                <a16:creationId xmlns:a16="http://schemas.microsoft.com/office/drawing/2014/main" id="{A397F9EE-3E06-17FB-F550-30E17E3AFA8C}"/>
              </a:ext>
            </a:extLst>
          </p:cNvPr>
          <p:cNvPicPr>
            <a:picLocks noChangeAspect="1"/>
          </p:cNvPicPr>
          <p:nvPr/>
        </p:nvPicPr>
        <p:blipFill>
          <a:blip r:embed="rId4"/>
          <a:srcRect r="16961"/>
          <a:stretch>
            <a:fillRect/>
          </a:stretch>
        </p:blipFill>
        <p:spPr>
          <a:xfrm>
            <a:off x="6318047" y="127471"/>
            <a:ext cx="6091060" cy="8467903"/>
          </a:xfrm>
          <a:prstGeom prst="rect">
            <a:avLst/>
          </a:prstGeom>
        </p:spPr>
      </p:pic>
      <p:sp>
        <p:nvSpPr>
          <p:cNvPr id="2" name="TextBox 1">
            <a:extLst>
              <a:ext uri="{FF2B5EF4-FFF2-40B4-BE49-F238E27FC236}">
                <a16:creationId xmlns:a16="http://schemas.microsoft.com/office/drawing/2014/main" id="{26FE25A3-802E-97D0-C43C-C872AB45BF47}"/>
              </a:ext>
            </a:extLst>
          </p:cNvPr>
          <p:cNvSpPr txBox="1"/>
          <p:nvPr/>
        </p:nvSpPr>
        <p:spPr>
          <a:xfrm>
            <a:off x="175192" y="113705"/>
            <a:ext cx="7525213" cy="646475"/>
          </a:xfrm>
          <a:prstGeom prst="rect">
            <a:avLst/>
          </a:prstGeom>
          <a:solidFill>
            <a:schemeClr val="accent1"/>
          </a:solidFill>
        </p:spPr>
        <p:txBody>
          <a:bodyPr wrap="square" rtlCol="0">
            <a:spAutoFit/>
          </a:bodyPr>
          <a:lstStyle/>
          <a:p>
            <a:pPr algn="ctr"/>
            <a:r>
              <a:rPr lang="en-US" sz="3601" b="1" dirty="0">
                <a:solidFill>
                  <a:schemeClr val="bg1"/>
                </a:solidFill>
                <a:latin typeface="Arial" panose="020B0604020202020204" pitchFamily="34" charset="0"/>
                <a:cs typeface="Arial" panose="020B0604020202020204" pitchFamily="34" charset="0"/>
              </a:rPr>
              <a:t>1. Background</a:t>
            </a:r>
          </a:p>
        </p:txBody>
      </p:sp>
      <p:sp>
        <p:nvSpPr>
          <p:cNvPr id="5" name="TextBox 4">
            <a:extLst>
              <a:ext uri="{FF2B5EF4-FFF2-40B4-BE49-F238E27FC236}">
                <a16:creationId xmlns:a16="http://schemas.microsoft.com/office/drawing/2014/main" id="{9D2FCB7F-9221-6C10-A6B6-ADF0B2098E34}"/>
              </a:ext>
            </a:extLst>
          </p:cNvPr>
          <p:cNvSpPr txBox="1"/>
          <p:nvPr/>
        </p:nvSpPr>
        <p:spPr>
          <a:xfrm>
            <a:off x="175192" y="868098"/>
            <a:ext cx="7525212" cy="147765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b="1" i="1" dirty="0">
                <a:latin typeface="Arial" panose="020B0604020202020204" pitchFamily="34" charset="0"/>
                <a:cs typeface="Arial" panose="020B0604020202020204" pitchFamily="34" charset="0"/>
              </a:rPr>
              <a:t>1.1 Context of mental health</a:t>
            </a:r>
          </a:p>
          <a:p>
            <a:pPr algn="just"/>
            <a:r>
              <a:rPr lang="en-GB" dirty="0">
                <a:latin typeface="Arial" panose="020B0604020202020204" pitchFamily="34" charset="0"/>
                <a:cs typeface="Arial" panose="020B0604020202020204" pitchFamily="34" charset="0"/>
              </a:rPr>
              <a:t>Mental health issues, including anxiety, depression, and stress, are becoming significant public health issues on a global scale, significantly impacting productivity, quality of life, and social functioning (WHO, 2024). </a:t>
            </a:r>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B1F3312-94F3-BEDC-775B-D671ABEFB6C8}"/>
              </a:ext>
            </a:extLst>
          </p:cNvPr>
          <p:cNvSpPr txBox="1"/>
          <p:nvPr/>
        </p:nvSpPr>
        <p:spPr>
          <a:xfrm>
            <a:off x="207857" y="2392316"/>
            <a:ext cx="7492547" cy="120059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b="1" i="1" dirty="0">
                <a:latin typeface="Arial" panose="020B0604020202020204" pitchFamily="34" charset="0"/>
                <a:cs typeface="Arial" panose="020B0604020202020204" pitchFamily="34" charset="0"/>
              </a:rPr>
              <a:t>1.2 </a:t>
            </a:r>
            <a:r>
              <a:rPr lang="en-GB" b="1" i="1" dirty="0">
                <a:latin typeface="Arial" panose="020B0604020202020204" pitchFamily="34" charset="0"/>
                <a:cs typeface="Arial" panose="020B0604020202020204" pitchFamily="34" charset="0"/>
              </a:rPr>
              <a:t>Digital transformation in healthcare</a:t>
            </a:r>
            <a:endParaRPr lang="en-US" b="1" i="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Digital health interventions (DHIs) have seen increasing interest for their potential to facilitate access, cost-effectiveness, and convenience in delivering mental health support (NHS Digital, 2024).</a:t>
            </a:r>
            <a:endParaRPr lang="en-US"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56B796E-122E-BD97-1EEA-0BAF696E2FDA}"/>
              </a:ext>
            </a:extLst>
          </p:cNvPr>
          <p:cNvSpPr txBox="1"/>
          <p:nvPr/>
        </p:nvSpPr>
        <p:spPr>
          <a:xfrm>
            <a:off x="207857" y="3782360"/>
            <a:ext cx="7492547" cy="120059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b="1" i="1" dirty="0">
                <a:latin typeface="Arial" panose="020B0604020202020204" pitchFamily="34" charset="0"/>
                <a:cs typeface="Arial" panose="020B0604020202020204" pitchFamily="34" charset="0"/>
              </a:rPr>
              <a:t>1.3 </a:t>
            </a:r>
            <a:r>
              <a:rPr lang="en-GB" b="1" i="1" dirty="0">
                <a:latin typeface="Arial" panose="020B0604020202020204" pitchFamily="34" charset="0"/>
                <a:cs typeface="Arial" panose="020B0604020202020204" pitchFamily="34" charset="0"/>
              </a:rPr>
              <a:t>Introducing </a:t>
            </a:r>
            <a:r>
              <a:rPr lang="en-GB" b="1" i="1" dirty="0" err="1">
                <a:latin typeface="Arial" panose="020B0604020202020204" pitchFamily="34" charset="0"/>
                <a:cs typeface="Arial" panose="020B0604020202020204" pitchFamily="34" charset="0"/>
              </a:rPr>
              <a:t>SilverCloud</a:t>
            </a:r>
            <a:endParaRPr lang="en-US" b="1" i="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SilverCloud</a:t>
            </a:r>
            <a:r>
              <a:rPr lang="en-GB" dirty="0">
                <a:latin typeface="Arial" panose="020B0604020202020204" pitchFamily="34" charset="0"/>
                <a:cs typeface="Arial" panose="020B0604020202020204" pitchFamily="34" charset="0"/>
              </a:rPr>
              <a:t> is an evidence based digital cognitive behavioural therapy (CBT) platform that provides structured, online mental health programmes.</a:t>
            </a:r>
            <a:endParaRPr lang="en-US"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238736F-BF71-AB25-2204-AB7D0967B6B4}"/>
              </a:ext>
            </a:extLst>
          </p:cNvPr>
          <p:cNvSpPr txBox="1"/>
          <p:nvPr/>
        </p:nvSpPr>
        <p:spPr>
          <a:xfrm>
            <a:off x="207857" y="5172403"/>
            <a:ext cx="7492547" cy="203177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b="1" i="1" dirty="0">
                <a:latin typeface="Arial" panose="020B0604020202020204" pitchFamily="34" charset="0"/>
                <a:cs typeface="Arial" panose="020B0604020202020204" pitchFamily="34" charset="0"/>
              </a:rPr>
              <a:t>1.4 </a:t>
            </a:r>
            <a:r>
              <a:rPr lang="en-GB" b="1" i="1" dirty="0">
                <a:latin typeface="Arial" panose="020B0604020202020204" pitchFamily="34" charset="0"/>
                <a:cs typeface="Arial" panose="020B0604020202020204" pitchFamily="34" charset="0"/>
              </a:rPr>
              <a:t>Rationale for the intervention</a:t>
            </a:r>
            <a:endParaRPr lang="en-US" b="1" i="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SilverCloud</a:t>
            </a:r>
            <a:r>
              <a:rPr lang="en-GB" dirty="0">
                <a:latin typeface="Arial" panose="020B0604020202020204" pitchFamily="34" charset="0"/>
                <a:cs typeface="Arial" panose="020B0604020202020204" pitchFamily="34" charset="0"/>
              </a:rPr>
              <a:t> offers scalable, accessible, and personalised mental health support solutions that align with a push toward digitised or digital first healthcare (Amwell, 2024). Interactive features such as journaling tools, mindfulness activities, and behavioural tracking demonstrate the potential of how digital platforms can evidence improvements to public mental health.</a:t>
            </a:r>
            <a:endParaRPr lang="en-US"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C345353A-B6A5-ECC8-F65D-1FC4C6C876C6}"/>
              </a:ext>
            </a:extLst>
          </p:cNvPr>
          <p:cNvSpPr txBox="1"/>
          <p:nvPr/>
        </p:nvSpPr>
        <p:spPr>
          <a:xfrm>
            <a:off x="18388737" y="100557"/>
            <a:ext cx="11534005" cy="820857"/>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algn="ctr">
              <a:lnSpc>
                <a:spcPct val="150000"/>
              </a:lnSpc>
              <a:spcAft>
                <a:spcPts val="800"/>
              </a:spcAft>
            </a:pPr>
            <a:r>
              <a:rPr lang="en-GB" sz="3601" b="1" kern="100" dirty="0">
                <a:latin typeface="Arial" panose="020B0604020202020204" pitchFamily="34" charset="0"/>
                <a:ea typeface="Aptos" panose="020B0004020202020204" pitchFamily="34" charset="0"/>
                <a:cs typeface="Arial" panose="020B0604020202020204" pitchFamily="34" charset="0"/>
              </a:rPr>
              <a:t>2. Health promotion values and principles</a:t>
            </a:r>
            <a:endParaRPr lang="en-US" sz="3201" b="1" kern="100" dirty="0">
              <a:latin typeface="Arial" panose="020B0604020202020204" pitchFamily="34" charset="0"/>
              <a:ea typeface="Aptos" panose="020B0004020202020204" pitchFamily="34" charset="0"/>
              <a:cs typeface="Arial" panose="020B0604020202020204" pitchFamily="34" charset="0"/>
            </a:endParaRPr>
          </a:p>
        </p:txBody>
      </p:sp>
      <p:graphicFrame>
        <p:nvGraphicFramePr>
          <p:cNvPr id="12" name="Table 11">
            <a:extLst>
              <a:ext uri="{FF2B5EF4-FFF2-40B4-BE49-F238E27FC236}">
                <a16:creationId xmlns:a16="http://schemas.microsoft.com/office/drawing/2014/main" id="{3605C52C-5CC4-53D7-2D29-79E6B18C88B1}"/>
              </a:ext>
            </a:extLst>
          </p:cNvPr>
          <p:cNvGraphicFramePr>
            <a:graphicFrameLocks noGrp="1"/>
          </p:cNvGraphicFramePr>
          <p:nvPr>
            <p:extLst>
              <p:ext uri="{D42A27DB-BD31-4B8C-83A1-F6EECF244321}">
                <p14:modId xmlns:p14="http://schemas.microsoft.com/office/powerpoint/2010/main" val="331091805"/>
              </p:ext>
            </p:extLst>
          </p:nvPr>
        </p:nvGraphicFramePr>
        <p:xfrm>
          <a:off x="18388739" y="1009050"/>
          <a:ext cx="11534006" cy="5116082"/>
        </p:xfrm>
        <a:graphic>
          <a:graphicData uri="http://schemas.openxmlformats.org/drawingml/2006/table">
            <a:tbl>
              <a:tblPr firstRow="1" firstCol="1" bandRow="1">
                <a:tableStyleId>{5DA37D80-6434-44D0-A028-1B22A696006F}</a:tableStyleId>
              </a:tblPr>
              <a:tblGrid>
                <a:gridCol w="2251801">
                  <a:extLst>
                    <a:ext uri="{9D8B030D-6E8A-4147-A177-3AD203B41FA5}">
                      <a16:colId xmlns:a16="http://schemas.microsoft.com/office/drawing/2014/main" val="690882496"/>
                    </a:ext>
                  </a:extLst>
                </a:gridCol>
                <a:gridCol w="4537672">
                  <a:extLst>
                    <a:ext uri="{9D8B030D-6E8A-4147-A177-3AD203B41FA5}">
                      <a16:colId xmlns:a16="http://schemas.microsoft.com/office/drawing/2014/main" val="2392456627"/>
                    </a:ext>
                  </a:extLst>
                </a:gridCol>
                <a:gridCol w="4744533">
                  <a:extLst>
                    <a:ext uri="{9D8B030D-6E8A-4147-A177-3AD203B41FA5}">
                      <a16:colId xmlns:a16="http://schemas.microsoft.com/office/drawing/2014/main" val="1223225744"/>
                    </a:ext>
                  </a:extLst>
                </a:gridCol>
              </a:tblGrid>
              <a:tr h="1133029">
                <a:tc>
                  <a:txBody>
                    <a:bodyPr/>
                    <a:lstStyle/>
                    <a:p>
                      <a:pPr marL="0" marR="0" algn="ctr">
                        <a:lnSpc>
                          <a:spcPct val="107000"/>
                        </a:lnSpc>
                        <a:spcAft>
                          <a:spcPts val="800"/>
                        </a:spcAft>
                        <a:buNone/>
                      </a:pPr>
                      <a:r>
                        <a:rPr lang="en-GB" sz="3200" kern="100" dirty="0">
                          <a:effectLst/>
                          <a:latin typeface="Arial" panose="020B0604020202020204" pitchFamily="34" charset="0"/>
                          <a:cs typeface="Arial" panose="020B0604020202020204" pitchFamily="34" charset="0"/>
                        </a:rPr>
                        <a:t>Principle</a:t>
                      </a:r>
                      <a:endParaRPr lang="en-US" sz="28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chemeClr val="tx2">
                        <a:lumMod val="25000"/>
                        <a:lumOff val="75000"/>
                      </a:schemeClr>
                    </a:solidFill>
                  </a:tcPr>
                </a:tc>
                <a:tc>
                  <a:txBody>
                    <a:bodyPr/>
                    <a:lstStyle/>
                    <a:p>
                      <a:pPr marL="0" marR="0" algn="ctr">
                        <a:lnSpc>
                          <a:spcPct val="107000"/>
                        </a:lnSpc>
                        <a:spcAft>
                          <a:spcPts val="800"/>
                        </a:spcAft>
                        <a:buNone/>
                      </a:pPr>
                      <a:r>
                        <a:rPr lang="en-GB" sz="3200" kern="100" dirty="0">
                          <a:effectLst/>
                          <a:latin typeface="Arial" panose="020B0604020202020204" pitchFamily="34" charset="0"/>
                          <a:cs typeface="Arial" panose="020B0604020202020204" pitchFamily="34" charset="0"/>
                        </a:rPr>
                        <a:t>Meaning</a:t>
                      </a:r>
                      <a:endParaRPr lang="en-US" sz="28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lnT w="12700" cap="flat" cmpd="sng" algn="ctr">
                      <a:solidFill>
                        <a:schemeClr val="tx1"/>
                      </a:solidFill>
                      <a:prstDash val="solid"/>
                      <a:round/>
                      <a:headEnd type="none" w="med" len="med"/>
                      <a:tailEnd type="none" w="med" len="med"/>
                    </a:lnT>
                    <a:solidFill>
                      <a:schemeClr val="tx2">
                        <a:lumMod val="25000"/>
                        <a:lumOff val="75000"/>
                      </a:schemeClr>
                    </a:solidFill>
                  </a:tcPr>
                </a:tc>
                <a:tc>
                  <a:txBody>
                    <a:bodyPr/>
                    <a:lstStyle/>
                    <a:p>
                      <a:pPr marL="0" marR="0" algn="ctr">
                        <a:lnSpc>
                          <a:spcPct val="107000"/>
                        </a:lnSpc>
                        <a:spcAft>
                          <a:spcPts val="800"/>
                        </a:spcAft>
                        <a:buNone/>
                      </a:pPr>
                      <a:r>
                        <a:rPr lang="en-GB" sz="3200" kern="100" dirty="0">
                          <a:effectLst/>
                          <a:latin typeface="Arial" panose="020B0604020202020204" pitchFamily="34" charset="0"/>
                          <a:cs typeface="Arial" panose="020B0604020202020204" pitchFamily="34" charset="0"/>
                        </a:rPr>
                        <a:t>Application in </a:t>
                      </a:r>
                      <a:r>
                        <a:rPr lang="en-GB" sz="3200" kern="100" dirty="0" err="1">
                          <a:effectLst/>
                          <a:latin typeface="Arial" panose="020B0604020202020204" pitchFamily="34" charset="0"/>
                          <a:cs typeface="Arial" panose="020B0604020202020204" pitchFamily="34" charset="0"/>
                        </a:rPr>
                        <a:t>SilverCloud</a:t>
                      </a:r>
                      <a:endParaRPr lang="en-US" sz="28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tx2">
                        <a:lumMod val="25000"/>
                        <a:lumOff val="75000"/>
                      </a:schemeClr>
                    </a:solidFill>
                  </a:tcPr>
                </a:tc>
                <a:extLst>
                  <a:ext uri="{0D108BD9-81ED-4DB2-BD59-A6C34878D82A}">
                    <a16:rowId xmlns:a16="http://schemas.microsoft.com/office/drawing/2014/main" val="270213488"/>
                  </a:ext>
                </a:extLst>
              </a:tr>
              <a:tr h="1272887">
                <a:tc>
                  <a:txBody>
                    <a:bodyPr/>
                    <a:lstStyle/>
                    <a:p>
                      <a:pPr marL="0" marR="0" algn="just">
                        <a:lnSpc>
                          <a:spcPct val="107000"/>
                        </a:lnSpc>
                        <a:spcAft>
                          <a:spcPts val="800"/>
                        </a:spcAft>
                        <a:buNone/>
                      </a:pPr>
                      <a:r>
                        <a:rPr lang="en-GB" sz="2400" kern="100" dirty="0">
                          <a:effectLst/>
                          <a:latin typeface="Arial" panose="020B0604020202020204" pitchFamily="34" charset="0"/>
                          <a:cs typeface="Arial" panose="020B0604020202020204" pitchFamily="34" charset="0"/>
                        </a:rPr>
                        <a:t>Empowerment</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lnL w="12700" cap="flat" cmpd="sng" algn="ctr">
                      <a:solidFill>
                        <a:schemeClr val="tx1"/>
                      </a:solidFill>
                      <a:prstDash val="solid"/>
                      <a:round/>
                      <a:headEnd type="none" w="med" len="med"/>
                      <a:tailEnd type="none" w="med" len="med"/>
                    </a:lnL>
                    <a:solidFill>
                      <a:schemeClr val="accent1">
                        <a:lumMod val="20000"/>
                        <a:lumOff val="80000"/>
                        <a:alpha val="20000"/>
                      </a:schemeClr>
                    </a:solidFill>
                  </a:tcPr>
                </a:tc>
                <a:tc>
                  <a:txBody>
                    <a:bodyPr/>
                    <a:lstStyle/>
                    <a:p>
                      <a:pPr marL="0" marR="0" algn="just">
                        <a:lnSpc>
                          <a:spcPct val="107000"/>
                        </a:lnSpc>
                        <a:spcAft>
                          <a:spcPts val="800"/>
                        </a:spcAft>
                        <a:buNone/>
                      </a:pPr>
                      <a:r>
                        <a:rPr lang="en-GB" sz="2400" kern="100" dirty="0">
                          <a:effectLst/>
                          <a:latin typeface="Arial" panose="020B0604020202020204" pitchFamily="34" charset="0"/>
                          <a:cs typeface="Arial" panose="020B0604020202020204" pitchFamily="34" charset="0"/>
                        </a:rPr>
                        <a:t>Building individuals’ ability to make decisions about their health.</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solidFill>
                      <a:schemeClr val="accent1">
                        <a:lumMod val="20000"/>
                        <a:lumOff val="80000"/>
                        <a:alpha val="20000"/>
                      </a:schemeClr>
                    </a:solidFill>
                  </a:tcPr>
                </a:tc>
                <a:tc>
                  <a:txBody>
                    <a:bodyPr/>
                    <a:lstStyle/>
                    <a:p>
                      <a:pPr marL="0" marR="0" algn="just">
                        <a:lnSpc>
                          <a:spcPct val="107000"/>
                        </a:lnSpc>
                        <a:spcAft>
                          <a:spcPts val="800"/>
                        </a:spcAft>
                        <a:buNone/>
                      </a:pPr>
                      <a:r>
                        <a:rPr lang="en-GB" sz="2400" kern="100" dirty="0">
                          <a:effectLst/>
                          <a:latin typeface="Arial" panose="020B0604020202020204" pitchFamily="34" charset="0"/>
                          <a:cs typeface="Arial" panose="020B0604020202020204" pitchFamily="34" charset="0"/>
                        </a:rPr>
                        <a:t>Users self-select modules and monitor progress independently.</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lnR w="12700" cap="flat" cmpd="sng" algn="ctr">
                      <a:solidFill>
                        <a:schemeClr val="tx1"/>
                      </a:solidFill>
                      <a:prstDash val="solid"/>
                      <a:round/>
                      <a:headEnd type="none" w="med" len="med"/>
                      <a:tailEnd type="none" w="med" len="med"/>
                    </a:lnR>
                    <a:solidFill>
                      <a:schemeClr val="accent1">
                        <a:lumMod val="20000"/>
                        <a:lumOff val="80000"/>
                        <a:alpha val="20000"/>
                      </a:schemeClr>
                    </a:solidFill>
                  </a:tcPr>
                </a:tc>
                <a:extLst>
                  <a:ext uri="{0D108BD9-81ED-4DB2-BD59-A6C34878D82A}">
                    <a16:rowId xmlns:a16="http://schemas.microsoft.com/office/drawing/2014/main" val="3719390741"/>
                  </a:ext>
                </a:extLst>
              </a:tr>
              <a:tr h="881449">
                <a:tc>
                  <a:txBody>
                    <a:bodyPr/>
                    <a:lstStyle/>
                    <a:p>
                      <a:pPr marL="0" marR="0" algn="just">
                        <a:lnSpc>
                          <a:spcPct val="107000"/>
                        </a:lnSpc>
                        <a:spcAft>
                          <a:spcPts val="800"/>
                        </a:spcAft>
                        <a:buNone/>
                      </a:pPr>
                      <a:r>
                        <a:rPr lang="en-GB" sz="2400" kern="100" dirty="0">
                          <a:effectLst/>
                          <a:latin typeface="Arial" panose="020B0604020202020204" pitchFamily="34" charset="0"/>
                          <a:cs typeface="Arial" panose="020B0604020202020204" pitchFamily="34" charset="0"/>
                        </a:rPr>
                        <a:t>Equity</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lnL w="12700" cap="flat" cmpd="sng" algn="ctr">
                      <a:solidFill>
                        <a:schemeClr val="tx1"/>
                      </a:solidFill>
                      <a:prstDash val="solid"/>
                      <a:round/>
                      <a:headEnd type="none" w="med" len="med"/>
                      <a:tailEnd type="none" w="med" len="med"/>
                    </a:lnL>
                  </a:tcPr>
                </a:tc>
                <a:tc>
                  <a:txBody>
                    <a:bodyPr/>
                    <a:lstStyle/>
                    <a:p>
                      <a:pPr marL="0" marR="0" algn="just">
                        <a:lnSpc>
                          <a:spcPct val="107000"/>
                        </a:lnSpc>
                        <a:spcAft>
                          <a:spcPts val="800"/>
                        </a:spcAft>
                        <a:buNone/>
                      </a:pPr>
                      <a:r>
                        <a:rPr lang="en-GB" sz="2400" kern="100" dirty="0">
                          <a:effectLst/>
                          <a:latin typeface="Arial" panose="020B0604020202020204" pitchFamily="34" charset="0"/>
                          <a:cs typeface="Arial" panose="020B0604020202020204" pitchFamily="34" charset="0"/>
                        </a:rPr>
                        <a:t>Ensuring fair access to health resources.</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tc>
                <a:tc>
                  <a:txBody>
                    <a:bodyPr/>
                    <a:lstStyle/>
                    <a:p>
                      <a:pPr marL="0" marR="0" algn="just">
                        <a:lnSpc>
                          <a:spcPct val="107000"/>
                        </a:lnSpc>
                        <a:spcAft>
                          <a:spcPts val="800"/>
                        </a:spcAft>
                        <a:buNone/>
                      </a:pPr>
                      <a:r>
                        <a:rPr lang="en-GB" sz="2400" kern="100" dirty="0">
                          <a:effectLst/>
                          <a:latin typeface="Arial" panose="020B0604020202020204" pitchFamily="34" charset="0"/>
                          <a:cs typeface="Arial" panose="020B0604020202020204" pitchFamily="34" charset="0"/>
                        </a:rPr>
                        <a:t>App accessible 24/7, free through NHS, reducing inequalities.</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029347910"/>
                  </a:ext>
                </a:extLst>
              </a:tr>
              <a:tr h="881449">
                <a:tc>
                  <a:txBody>
                    <a:bodyPr/>
                    <a:lstStyle/>
                    <a:p>
                      <a:pPr marL="0" marR="0" algn="just">
                        <a:lnSpc>
                          <a:spcPct val="107000"/>
                        </a:lnSpc>
                        <a:spcAft>
                          <a:spcPts val="800"/>
                        </a:spcAft>
                        <a:buNone/>
                      </a:pPr>
                      <a:r>
                        <a:rPr lang="en-GB" sz="2400" kern="100" dirty="0">
                          <a:effectLst/>
                          <a:latin typeface="Arial" panose="020B0604020202020204" pitchFamily="34" charset="0"/>
                          <a:cs typeface="Arial" panose="020B0604020202020204" pitchFamily="34" charset="0"/>
                        </a:rPr>
                        <a:t>Participation</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lnL w="12700" cap="flat" cmpd="sng" algn="ctr">
                      <a:solidFill>
                        <a:schemeClr val="tx1"/>
                      </a:solidFill>
                      <a:prstDash val="solid"/>
                      <a:round/>
                      <a:headEnd type="none" w="med" len="med"/>
                      <a:tailEnd type="none" w="med" len="med"/>
                    </a:lnL>
                    <a:solidFill>
                      <a:schemeClr val="accent1">
                        <a:lumMod val="20000"/>
                        <a:lumOff val="80000"/>
                        <a:alpha val="20000"/>
                      </a:schemeClr>
                    </a:solidFill>
                  </a:tcPr>
                </a:tc>
                <a:tc>
                  <a:txBody>
                    <a:bodyPr/>
                    <a:lstStyle/>
                    <a:p>
                      <a:pPr marL="0" marR="0" algn="just">
                        <a:lnSpc>
                          <a:spcPct val="107000"/>
                        </a:lnSpc>
                        <a:spcAft>
                          <a:spcPts val="800"/>
                        </a:spcAft>
                        <a:buNone/>
                      </a:pPr>
                      <a:r>
                        <a:rPr lang="en-GB" sz="2400" kern="100" dirty="0">
                          <a:effectLst/>
                          <a:latin typeface="Arial" panose="020B0604020202020204" pitchFamily="34" charset="0"/>
                          <a:cs typeface="Arial" panose="020B0604020202020204" pitchFamily="34" charset="0"/>
                        </a:rPr>
                        <a:t>Involving users actively in their care process.</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solidFill>
                      <a:schemeClr val="accent1">
                        <a:lumMod val="20000"/>
                        <a:lumOff val="80000"/>
                        <a:alpha val="20000"/>
                      </a:schemeClr>
                    </a:solidFill>
                  </a:tcPr>
                </a:tc>
                <a:tc>
                  <a:txBody>
                    <a:bodyPr/>
                    <a:lstStyle/>
                    <a:p>
                      <a:pPr marL="0" marR="0" algn="just">
                        <a:lnSpc>
                          <a:spcPct val="107000"/>
                        </a:lnSpc>
                        <a:spcAft>
                          <a:spcPts val="800"/>
                        </a:spcAft>
                        <a:buNone/>
                      </a:pPr>
                      <a:r>
                        <a:rPr lang="en-GB" sz="2400" kern="100" dirty="0">
                          <a:effectLst/>
                          <a:latin typeface="Arial" panose="020B0604020202020204" pitchFamily="34" charset="0"/>
                          <a:cs typeface="Arial" panose="020B0604020202020204" pitchFamily="34" charset="0"/>
                        </a:rPr>
                        <a:t>Interactive exercises, journaling, and personalised feedback.</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lnR w="12700" cap="flat" cmpd="sng" algn="ctr">
                      <a:solidFill>
                        <a:schemeClr val="tx1"/>
                      </a:solidFill>
                      <a:prstDash val="solid"/>
                      <a:round/>
                      <a:headEnd type="none" w="med" len="med"/>
                      <a:tailEnd type="none" w="med" len="med"/>
                    </a:lnR>
                    <a:solidFill>
                      <a:schemeClr val="accent1">
                        <a:lumMod val="20000"/>
                        <a:lumOff val="80000"/>
                        <a:alpha val="20000"/>
                      </a:schemeClr>
                    </a:solidFill>
                  </a:tcPr>
                </a:tc>
                <a:extLst>
                  <a:ext uri="{0D108BD9-81ED-4DB2-BD59-A6C34878D82A}">
                    <a16:rowId xmlns:a16="http://schemas.microsoft.com/office/drawing/2014/main" val="621497309"/>
                  </a:ext>
                </a:extLst>
              </a:tr>
              <a:tr h="947268">
                <a:tc>
                  <a:txBody>
                    <a:bodyPr/>
                    <a:lstStyle/>
                    <a:p>
                      <a:pPr marL="0" marR="0" algn="just">
                        <a:lnSpc>
                          <a:spcPct val="107000"/>
                        </a:lnSpc>
                        <a:spcAft>
                          <a:spcPts val="800"/>
                        </a:spcAft>
                        <a:buNone/>
                      </a:pPr>
                      <a:r>
                        <a:rPr lang="en-GB" sz="2400" kern="100" dirty="0">
                          <a:effectLst/>
                          <a:latin typeface="Arial" panose="020B0604020202020204" pitchFamily="34" charset="0"/>
                          <a:cs typeface="Arial" panose="020B0604020202020204" pitchFamily="34" charset="0"/>
                        </a:rPr>
                        <a:t>Holism</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pPr marL="0" marR="0" algn="just">
                        <a:lnSpc>
                          <a:spcPct val="107000"/>
                        </a:lnSpc>
                        <a:spcAft>
                          <a:spcPts val="800"/>
                        </a:spcAft>
                        <a:buNone/>
                      </a:pPr>
                      <a:r>
                        <a:rPr lang="en-GB" sz="2400" kern="100" dirty="0">
                          <a:effectLst/>
                          <a:latin typeface="Arial" panose="020B0604020202020204" pitchFamily="34" charset="0"/>
                          <a:cs typeface="Arial" panose="020B0604020202020204" pitchFamily="34" charset="0"/>
                        </a:rPr>
                        <a:t>Addressing physical, emotional, and social wellbeing.</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lnB w="12700" cap="flat" cmpd="sng" algn="ctr">
                      <a:solidFill>
                        <a:schemeClr val="tx1"/>
                      </a:solidFill>
                      <a:prstDash val="solid"/>
                      <a:round/>
                      <a:headEnd type="none" w="med" len="med"/>
                      <a:tailEnd type="none" w="med" len="med"/>
                    </a:lnB>
                  </a:tcPr>
                </a:tc>
                <a:tc>
                  <a:txBody>
                    <a:bodyPr/>
                    <a:lstStyle/>
                    <a:p>
                      <a:pPr marL="0" marR="0" algn="just">
                        <a:lnSpc>
                          <a:spcPct val="107000"/>
                        </a:lnSpc>
                        <a:spcAft>
                          <a:spcPts val="800"/>
                        </a:spcAft>
                        <a:buNone/>
                      </a:pPr>
                      <a:r>
                        <a:rPr lang="en-GB" sz="2400" kern="100" dirty="0">
                          <a:effectLst/>
                          <a:latin typeface="Arial" panose="020B0604020202020204" pitchFamily="34" charset="0"/>
                          <a:cs typeface="Arial" panose="020B0604020202020204" pitchFamily="34" charset="0"/>
                        </a:rPr>
                        <a:t>Modules focus on mindfulness, stress, sleep, and relationships.</a:t>
                      </a:r>
                      <a:endParaRPr lang="en-US" sz="2000" kern="100" dirty="0">
                        <a:effectLst/>
                        <a:latin typeface="Arial" panose="020B0604020202020204" pitchFamily="34" charset="0"/>
                        <a:ea typeface="Aptos" panose="020B0004020202020204" pitchFamily="34" charset="0"/>
                        <a:cs typeface="Arial" panose="020B0604020202020204" pitchFamily="34" charset="0"/>
                      </a:endParaRPr>
                    </a:p>
                  </a:txBody>
                  <a:tcPr marL="63514" marR="63514" marT="63514" marB="63514">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09519819"/>
                  </a:ext>
                </a:extLst>
              </a:tr>
            </a:tbl>
          </a:graphicData>
        </a:graphic>
      </p:graphicFrame>
      <p:sp>
        <p:nvSpPr>
          <p:cNvPr id="14" name="TextBox 13">
            <a:extLst>
              <a:ext uri="{FF2B5EF4-FFF2-40B4-BE49-F238E27FC236}">
                <a16:creationId xmlns:a16="http://schemas.microsoft.com/office/drawing/2014/main" id="{D6E31ECC-88D7-F87F-65B4-78C161F20665}"/>
              </a:ext>
            </a:extLst>
          </p:cNvPr>
          <p:cNvSpPr txBox="1"/>
          <p:nvPr/>
        </p:nvSpPr>
        <p:spPr>
          <a:xfrm>
            <a:off x="18590323" y="6235939"/>
            <a:ext cx="6492578" cy="6495532"/>
          </a:xfrm>
          <a:prstGeom prst="rect">
            <a:avLst/>
          </a:prstGeom>
          <a:noFill/>
        </p:spPr>
        <p:txBody>
          <a:bodyPr wrap="square">
            <a:spAutoFit/>
          </a:bodyPr>
          <a:lstStyle/>
          <a:p>
            <a:pPr algn="ctr"/>
            <a:r>
              <a:rPr lang="en-GB" sz="3201" b="1" i="1" u="sng" dirty="0">
                <a:latin typeface="Arial" panose="020B0604020202020204" pitchFamily="34" charset="0"/>
                <a:ea typeface="Aptos" panose="020B0004020202020204" pitchFamily="34" charset="0"/>
                <a:cs typeface="Arial" panose="020B0604020202020204" pitchFamily="34" charset="0"/>
              </a:rPr>
              <a:t>Analysis to the Principles</a:t>
            </a:r>
          </a:p>
          <a:p>
            <a:pPr algn="ctr"/>
            <a:endParaRPr lang="en-GB" sz="3201" b="1" i="1" u="sng" dirty="0">
              <a:latin typeface="Arial" panose="020B0604020202020204" pitchFamily="34" charset="0"/>
              <a:ea typeface="Aptos" panose="020B0004020202020204" pitchFamily="34" charset="0"/>
              <a:cs typeface="Arial" panose="020B0604020202020204" pitchFamily="34" charset="0"/>
            </a:endParaRPr>
          </a:p>
          <a:p>
            <a:pPr algn="just"/>
            <a:r>
              <a:rPr lang="en-GB" sz="3201" dirty="0">
                <a:latin typeface="Arial" panose="020B0604020202020204" pitchFamily="34" charset="0"/>
                <a:ea typeface="Aptos" panose="020B0004020202020204" pitchFamily="34" charset="0"/>
                <a:cs typeface="Arial" panose="020B0604020202020204" pitchFamily="34" charset="0"/>
              </a:rPr>
              <a:t>The </a:t>
            </a:r>
            <a:r>
              <a:rPr lang="en-GB" sz="3201" dirty="0" err="1">
                <a:latin typeface="Arial" panose="020B0604020202020204" pitchFamily="34" charset="0"/>
                <a:ea typeface="Aptos" panose="020B0004020202020204" pitchFamily="34" charset="0"/>
                <a:cs typeface="Arial" panose="020B0604020202020204" pitchFamily="34" charset="0"/>
              </a:rPr>
              <a:t>SilverCloud</a:t>
            </a:r>
            <a:r>
              <a:rPr lang="en-GB" sz="3201" dirty="0">
                <a:latin typeface="Arial" panose="020B0604020202020204" pitchFamily="34" charset="0"/>
                <a:ea typeface="Aptos" panose="020B0004020202020204" pitchFamily="34" charset="0"/>
                <a:cs typeface="Arial" panose="020B0604020202020204" pitchFamily="34" charset="0"/>
              </a:rPr>
              <a:t> intervention exemplifies the importance of empowerment by means of supporting users to take ownership of their mental wellbeing, facilitated by interactive modules and tracking of progress. Self-directed learning fosters the autonomy and confidence users need to support their ability to maintain behavioural change. </a:t>
            </a:r>
            <a:endParaRPr lang="en-US" sz="3201"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582A7768-1153-98CB-86A0-0031946AEF88}"/>
              </a:ext>
            </a:extLst>
          </p:cNvPr>
          <p:cNvSpPr txBox="1"/>
          <p:nvPr/>
        </p:nvSpPr>
        <p:spPr>
          <a:xfrm>
            <a:off x="240521" y="7465171"/>
            <a:ext cx="7492547" cy="13054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algn="ctr">
              <a:lnSpc>
                <a:spcPct val="150000"/>
              </a:lnSpc>
              <a:spcAft>
                <a:spcPts val="800"/>
              </a:spcAft>
            </a:pPr>
            <a:r>
              <a:rPr lang="en-GB" sz="2801" b="1" kern="100" dirty="0">
                <a:latin typeface="Arial" panose="020B0604020202020204" pitchFamily="34" charset="0"/>
                <a:ea typeface="Aptos" panose="020B0004020202020204" pitchFamily="34" charset="0"/>
                <a:cs typeface="Arial" panose="020B0604020202020204" pitchFamily="34" charset="0"/>
              </a:rPr>
              <a:t>3. Theoretical Framework: Health Belief Model </a:t>
            </a:r>
            <a:endParaRPr lang="en-US" sz="2400" b="1" kern="100" dirty="0">
              <a:latin typeface="Arial" panose="020B0604020202020204" pitchFamily="34" charset="0"/>
              <a:ea typeface="Aptos" panose="020B0004020202020204" pitchFamily="34" charset="0"/>
              <a:cs typeface="Arial" panose="020B0604020202020204" pitchFamily="34" charset="0"/>
            </a:endParaRPr>
          </a:p>
        </p:txBody>
      </p:sp>
      <p:graphicFrame>
        <p:nvGraphicFramePr>
          <p:cNvPr id="17" name="Table 16">
            <a:extLst>
              <a:ext uri="{FF2B5EF4-FFF2-40B4-BE49-F238E27FC236}">
                <a16:creationId xmlns:a16="http://schemas.microsoft.com/office/drawing/2014/main" id="{97F25424-2F7F-F04D-64A8-67D89BFF95D5}"/>
              </a:ext>
            </a:extLst>
          </p:cNvPr>
          <p:cNvGraphicFramePr>
            <a:graphicFrameLocks noGrp="1"/>
          </p:cNvGraphicFramePr>
          <p:nvPr>
            <p:extLst>
              <p:ext uri="{D42A27DB-BD31-4B8C-83A1-F6EECF244321}">
                <p14:modId xmlns:p14="http://schemas.microsoft.com/office/powerpoint/2010/main" val="1781662986"/>
              </p:ext>
            </p:extLst>
          </p:nvPr>
        </p:nvGraphicFramePr>
        <p:xfrm>
          <a:off x="240522" y="8935235"/>
          <a:ext cx="7557876" cy="6615364"/>
        </p:xfrm>
        <a:graphic>
          <a:graphicData uri="http://schemas.openxmlformats.org/drawingml/2006/table">
            <a:tbl>
              <a:tblPr firstRow="1" firstCol="1" bandRow="1">
                <a:tableStyleId>{16D9F66E-5EB9-4882-86FB-DCBF35E3C3E4}</a:tableStyleId>
              </a:tblPr>
              <a:tblGrid>
                <a:gridCol w="1362064">
                  <a:extLst>
                    <a:ext uri="{9D8B030D-6E8A-4147-A177-3AD203B41FA5}">
                      <a16:colId xmlns:a16="http://schemas.microsoft.com/office/drawing/2014/main" val="1338116771"/>
                    </a:ext>
                  </a:extLst>
                </a:gridCol>
                <a:gridCol w="3128531">
                  <a:extLst>
                    <a:ext uri="{9D8B030D-6E8A-4147-A177-3AD203B41FA5}">
                      <a16:colId xmlns:a16="http://schemas.microsoft.com/office/drawing/2014/main" val="4015264112"/>
                    </a:ext>
                  </a:extLst>
                </a:gridCol>
                <a:gridCol w="3067281">
                  <a:extLst>
                    <a:ext uri="{9D8B030D-6E8A-4147-A177-3AD203B41FA5}">
                      <a16:colId xmlns:a16="http://schemas.microsoft.com/office/drawing/2014/main" val="295165564"/>
                    </a:ext>
                  </a:extLst>
                </a:gridCol>
              </a:tblGrid>
              <a:tr h="932252">
                <a:tc>
                  <a:txBody>
                    <a:bodyPr/>
                    <a:lstStyle/>
                    <a:p>
                      <a:pPr marL="0" marR="0" algn="ctr">
                        <a:lnSpc>
                          <a:spcPct val="100000"/>
                        </a:lnSpc>
                        <a:spcAft>
                          <a:spcPts val="800"/>
                        </a:spcAft>
                        <a:buNone/>
                      </a:pPr>
                      <a:r>
                        <a:rPr lang="en-US" sz="2000" kern="100" dirty="0">
                          <a:effectLst/>
                        </a:rPr>
                        <a:t>HBM Construct</a:t>
                      </a:r>
                      <a:endParaRPr lang="en-US"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ctr">
                        <a:lnSpc>
                          <a:spcPct val="100000"/>
                        </a:lnSpc>
                        <a:spcAft>
                          <a:spcPts val="800"/>
                        </a:spcAft>
                        <a:buNone/>
                      </a:pPr>
                      <a:r>
                        <a:rPr lang="en-US" sz="2000" kern="100" dirty="0">
                          <a:effectLst/>
                        </a:rPr>
                        <a:t>Definition</a:t>
                      </a:r>
                      <a:endParaRPr lang="en-US"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ctr">
                        <a:lnSpc>
                          <a:spcPct val="100000"/>
                        </a:lnSpc>
                        <a:spcAft>
                          <a:spcPts val="800"/>
                        </a:spcAft>
                        <a:buNone/>
                      </a:pPr>
                      <a:r>
                        <a:rPr lang="en-US" sz="2000" kern="100" dirty="0">
                          <a:effectLst/>
                        </a:rPr>
                        <a:t>Application in </a:t>
                      </a:r>
                      <a:r>
                        <a:rPr lang="en-US" sz="2000" kern="100" dirty="0" err="1">
                          <a:effectLst/>
                        </a:rPr>
                        <a:t>SilverCloud</a:t>
                      </a:r>
                      <a:endParaRPr lang="en-US"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extLst>
                  <a:ext uri="{0D108BD9-81ED-4DB2-BD59-A6C34878D82A}">
                    <a16:rowId xmlns:a16="http://schemas.microsoft.com/office/drawing/2014/main" val="2247251576"/>
                  </a:ext>
                </a:extLst>
              </a:tr>
              <a:tr h="950172">
                <a:tc>
                  <a:txBody>
                    <a:bodyPr/>
                    <a:lstStyle/>
                    <a:p>
                      <a:pPr marL="0" marR="0" algn="just">
                        <a:lnSpc>
                          <a:spcPct val="100000"/>
                        </a:lnSpc>
                        <a:spcAft>
                          <a:spcPts val="800"/>
                        </a:spcAft>
                        <a:buNone/>
                      </a:pPr>
                      <a:r>
                        <a:rPr lang="en-US" sz="1800" kern="100" dirty="0">
                          <a:effectLst/>
                        </a:rPr>
                        <a:t>Perceived Susceptibility</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just">
                        <a:lnSpc>
                          <a:spcPct val="100000"/>
                        </a:lnSpc>
                        <a:spcAft>
                          <a:spcPts val="800"/>
                        </a:spcAft>
                        <a:buNone/>
                      </a:pPr>
                      <a:r>
                        <a:rPr lang="en-US" sz="1800" kern="100" dirty="0">
                          <a:effectLst/>
                        </a:rPr>
                        <a:t>Belief about likelihood of developing a mental health issue.</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just">
                        <a:lnSpc>
                          <a:spcPct val="100000"/>
                        </a:lnSpc>
                        <a:spcAft>
                          <a:spcPts val="800"/>
                        </a:spcAft>
                        <a:buNone/>
                      </a:pPr>
                      <a:r>
                        <a:rPr lang="en-US" sz="1800" kern="100" dirty="0">
                          <a:effectLst/>
                        </a:rPr>
                        <a:t>Awareness modules highlight stress and anxiety triggers.</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extLst>
                  <a:ext uri="{0D108BD9-81ED-4DB2-BD59-A6C34878D82A}">
                    <a16:rowId xmlns:a16="http://schemas.microsoft.com/office/drawing/2014/main" val="1196467518"/>
                  </a:ext>
                </a:extLst>
              </a:tr>
              <a:tr h="950172">
                <a:tc>
                  <a:txBody>
                    <a:bodyPr/>
                    <a:lstStyle/>
                    <a:p>
                      <a:pPr marL="0" marR="0" algn="just">
                        <a:lnSpc>
                          <a:spcPct val="100000"/>
                        </a:lnSpc>
                        <a:spcAft>
                          <a:spcPts val="800"/>
                        </a:spcAft>
                        <a:buNone/>
                      </a:pPr>
                      <a:r>
                        <a:rPr lang="en-US" sz="1800" kern="100">
                          <a:effectLst/>
                        </a:rPr>
                        <a:t>Perceived Severity</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just">
                        <a:lnSpc>
                          <a:spcPct val="100000"/>
                        </a:lnSpc>
                        <a:spcAft>
                          <a:spcPts val="800"/>
                        </a:spcAft>
                        <a:buNone/>
                      </a:pPr>
                      <a:r>
                        <a:rPr lang="en-US" sz="1800" kern="100" dirty="0">
                          <a:effectLst/>
                        </a:rPr>
                        <a:t>Belief about seriousness of the condition and its impact.</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just">
                        <a:lnSpc>
                          <a:spcPct val="100000"/>
                        </a:lnSpc>
                        <a:spcAft>
                          <a:spcPts val="800"/>
                        </a:spcAft>
                        <a:buNone/>
                      </a:pPr>
                      <a:r>
                        <a:rPr lang="en-US" sz="1800" kern="100" dirty="0">
                          <a:effectLst/>
                        </a:rPr>
                        <a:t>Educational content shows effects of untreated depression/anxiety.</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extLst>
                  <a:ext uri="{0D108BD9-81ED-4DB2-BD59-A6C34878D82A}">
                    <a16:rowId xmlns:a16="http://schemas.microsoft.com/office/drawing/2014/main" val="120043745"/>
                  </a:ext>
                </a:extLst>
              </a:tr>
              <a:tr h="950172">
                <a:tc>
                  <a:txBody>
                    <a:bodyPr/>
                    <a:lstStyle/>
                    <a:p>
                      <a:pPr marL="0" marR="0" algn="just">
                        <a:lnSpc>
                          <a:spcPct val="100000"/>
                        </a:lnSpc>
                        <a:spcAft>
                          <a:spcPts val="800"/>
                        </a:spcAft>
                        <a:buNone/>
                      </a:pPr>
                      <a:r>
                        <a:rPr lang="en-US" sz="1800" kern="100">
                          <a:effectLst/>
                        </a:rPr>
                        <a:t>Perceived Benefits</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just">
                        <a:lnSpc>
                          <a:spcPct val="100000"/>
                        </a:lnSpc>
                        <a:spcAft>
                          <a:spcPts val="800"/>
                        </a:spcAft>
                        <a:buNone/>
                      </a:pPr>
                      <a:r>
                        <a:rPr lang="en-US" sz="1800" kern="100">
                          <a:effectLst/>
                        </a:rPr>
                        <a:t>Belief that acting will improve health.</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just">
                        <a:lnSpc>
                          <a:spcPct val="100000"/>
                        </a:lnSpc>
                        <a:spcAft>
                          <a:spcPts val="800"/>
                        </a:spcAft>
                        <a:buNone/>
                      </a:pPr>
                      <a:r>
                        <a:rPr lang="en-US" sz="1800" kern="100" dirty="0">
                          <a:effectLst/>
                        </a:rPr>
                        <a:t>Testimonials and outcomes show benefits of CBT-based self-help.</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extLst>
                  <a:ext uri="{0D108BD9-81ED-4DB2-BD59-A6C34878D82A}">
                    <a16:rowId xmlns:a16="http://schemas.microsoft.com/office/drawing/2014/main" val="2540848985"/>
                  </a:ext>
                </a:extLst>
              </a:tr>
              <a:tr h="950172">
                <a:tc>
                  <a:txBody>
                    <a:bodyPr/>
                    <a:lstStyle/>
                    <a:p>
                      <a:pPr marL="0" marR="0" algn="just">
                        <a:lnSpc>
                          <a:spcPct val="100000"/>
                        </a:lnSpc>
                        <a:spcAft>
                          <a:spcPts val="800"/>
                        </a:spcAft>
                        <a:buNone/>
                      </a:pPr>
                      <a:r>
                        <a:rPr lang="en-US" sz="1800" kern="100">
                          <a:effectLst/>
                        </a:rPr>
                        <a:t>Perceived Barriers</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just">
                        <a:lnSpc>
                          <a:spcPct val="100000"/>
                        </a:lnSpc>
                        <a:spcAft>
                          <a:spcPts val="800"/>
                        </a:spcAft>
                        <a:buNone/>
                      </a:pPr>
                      <a:r>
                        <a:rPr lang="en-US" sz="1800" kern="100">
                          <a:effectLst/>
                        </a:rPr>
                        <a:t>Beliefs about obstacles to acting.</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just">
                        <a:lnSpc>
                          <a:spcPct val="100000"/>
                        </a:lnSpc>
                        <a:spcAft>
                          <a:spcPts val="800"/>
                        </a:spcAft>
                        <a:buNone/>
                      </a:pPr>
                      <a:r>
                        <a:rPr lang="en-US" sz="1800" kern="100">
                          <a:effectLst/>
                        </a:rPr>
                        <a:t>Simplified navigation and confidentiality reduce stigma and fear.</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extLst>
                  <a:ext uri="{0D108BD9-81ED-4DB2-BD59-A6C34878D82A}">
                    <a16:rowId xmlns:a16="http://schemas.microsoft.com/office/drawing/2014/main" val="4125697334"/>
                  </a:ext>
                </a:extLst>
              </a:tr>
              <a:tr h="932252">
                <a:tc>
                  <a:txBody>
                    <a:bodyPr/>
                    <a:lstStyle/>
                    <a:p>
                      <a:pPr marL="0" marR="0" algn="just">
                        <a:lnSpc>
                          <a:spcPct val="100000"/>
                        </a:lnSpc>
                        <a:spcAft>
                          <a:spcPts val="800"/>
                        </a:spcAft>
                        <a:buNone/>
                      </a:pPr>
                      <a:r>
                        <a:rPr lang="en-US" sz="1800" kern="100">
                          <a:effectLst/>
                        </a:rPr>
                        <a:t>Cues to Action</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just">
                        <a:lnSpc>
                          <a:spcPct val="100000"/>
                        </a:lnSpc>
                        <a:spcAft>
                          <a:spcPts val="800"/>
                        </a:spcAft>
                        <a:buNone/>
                      </a:pPr>
                      <a:r>
                        <a:rPr lang="en-US" sz="1800" kern="100" dirty="0">
                          <a:effectLst/>
                        </a:rPr>
                        <a:t>Triggers that prompt engagement.</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just">
                        <a:lnSpc>
                          <a:spcPct val="100000"/>
                        </a:lnSpc>
                        <a:spcAft>
                          <a:spcPts val="800"/>
                        </a:spcAft>
                        <a:buNone/>
                      </a:pPr>
                      <a:r>
                        <a:rPr lang="en-US" sz="1800" kern="100">
                          <a:effectLst/>
                        </a:rPr>
                        <a:t>Notifications and reminders encourage consistent use.</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extLst>
                  <a:ext uri="{0D108BD9-81ED-4DB2-BD59-A6C34878D82A}">
                    <a16:rowId xmlns:a16="http://schemas.microsoft.com/office/drawing/2014/main" val="1486937549"/>
                  </a:ext>
                </a:extLst>
              </a:tr>
              <a:tr h="950172">
                <a:tc>
                  <a:txBody>
                    <a:bodyPr/>
                    <a:lstStyle/>
                    <a:p>
                      <a:pPr marL="0" marR="0" algn="just">
                        <a:lnSpc>
                          <a:spcPct val="100000"/>
                        </a:lnSpc>
                        <a:spcAft>
                          <a:spcPts val="800"/>
                        </a:spcAft>
                        <a:buNone/>
                      </a:pPr>
                      <a:r>
                        <a:rPr lang="en-US" sz="1800" kern="100">
                          <a:effectLst/>
                        </a:rPr>
                        <a:t>Self-Efficacy</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just">
                        <a:lnSpc>
                          <a:spcPct val="100000"/>
                        </a:lnSpc>
                        <a:spcAft>
                          <a:spcPts val="800"/>
                        </a:spcAft>
                        <a:buNone/>
                      </a:pPr>
                      <a:r>
                        <a:rPr lang="en-US" sz="1800" kern="100">
                          <a:effectLst/>
                        </a:rPr>
                        <a:t>Confidence in ability to take positive action.</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tc>
                  <a:txBody>
                    <a:bodyPr/>
                    <a:lstStyle/>
                    <a:p>
                      <a:pPr marL="0" marR="0" algn="just">
                        <a:lnSpc>
                          <a:spcPct val="100000"/>
                        </a:lnSpc>
                        <a:spcAft>
                          <a:spcPts val="800"/>
                        </a:spcAft>
                        <a:buNone/>
                      </a:pPr>
                      <a:r>
                        <a:rPr lang="en-US" sz="1800" kern="100" dirty="0">
                          <a:effectLst/>
                        </a:rPr>
                        <a:t>Goal setting and feedback build user confidence and progress.</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3514" marR="63514" marT="63514" marB="63514"/>
                </a:tc>
                <a:extLst>
                  <a:ext uri="{0D108BD9-81ED-4DB2-BD59-A6C34878D82A}">
                    <a16:rowId xmlns:a16="http://schemas.microsoft.com/office/drawing/2014/main" val="1172436369"/>
                  </a:ext>
                </a:extLst>
              </a:tr>
            </a:tbl>
          </a:graphicData>
        </a:graphic>
      </p:graphicFrame>
      <p:sp>
        <p:nvSpPr>
          <p:cNvPr id="19" name="TextBox 18">
            <a:extLst>
              <a:ext uri="{FF2B5EF4-FFF2-40B4-BE49-F238E27FC236}">
                <a16:creationId xmlns:a16="http://schemas.microsoft.com/office/drawing/2014/main" id="{53AD40A8-83A3-079C-D607-C80CD4A060C8}"/>
              </a:ext>
            </a:extLst>
          </p:cNvPr>
          <p:cNvSpPr txBox="1"/>
          <p:nvPr/>
        </p:nvSpPr>
        <p:spPr>
          <a:xfrm>
            <a:off x="18702575" y="12847412"/>
            <a:ext cx="11220166" cy="820857"/>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algn="ctr">
              <a:lnSpc>
                <a:spcPct val="150000"/>
              </a:lnSpc>
              <a:spcAft>
                <a:spcPts val="800"/>
              </a:spcAft>
            </a:pPr>
            <a:r>
              <a:rPr lang="en-GB" sz="3601" b="1" kern="100" dirty="0">
                <a:latin typeface="Arial" panose="020B0604020202020204" pitchFamily="34" charset="0"/>
                <a:ea typeface="Aptos" panose="020B0004020202020204" pitchFamily="34" charset="0"/>
                <a:cs typeface="Arial" panose="020B0604020202020204" pitchFamily="34" charset="0"/>
              </a:rPr>
              <a:t>4. Expected Outcomes</a:t>
            </a:r>
            <a:endParaRPr lang="en-US" sz="3201" b="1" kern="100" dirty="0">
              <a:latin typeface="Arial" panose="020B0604020202020204" pitchFamily="34" charset="0"/>
              <a:ea typeface="Aptos" panose="020B0004020202020204" pitchFamily="34" charset="0"/>
              <a:cs typeface="Arial" panose="020B0604020202020204" pitchFamily="34" charset="0"/>
            </a:endParaRPr>
          </a:p>
        </p:txBody>
      </p:sp>
      <p:graphicFrame>
        <p:nvGraphicFramePr>
          <p:cNvPr id="22" name="TextBox 20">
            <a:extLst>
              <a:ext uri="{FF2B5EF4-FFF2-40B4-BE49-F238E27FC236}">
                <a16:creationId xmlns:a16="http://schemas.microsoft.com/office/drawing/2014/main" id="{AEFEE681-4C93-8AA0-472C-8B0A844D8425}"/>
              </a:ext>
            </a:extLst>
          </p:cNvPr>
          <p:cNvGraphicFramePr/>
          <p:nvPr>
            <p:extLst>
              <p:ext uri="{D42A27DB-BD31-4B8C-83A1-F6EECF244321}">
                <p14:modId xmlns:p14="http://schemas.microsoft.com/office/powerpoint/2010/main" val="1268760375"/>
              </p:ext>
            </p:extLst>
          </p:nvPr>
        </p:nvGraphicFramePr>
        <p:xfrm>
          <a:off x="18627158" y="13806195"/>
          <a:ext cx="11295584" cy="743516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25" name="Group 24">
            <a:extLst>
              <a:ext uri="{FF2B5EF4-FFF2-40B4-BE49-F238E27FC236}">
                <a16:creationId xmlns:a16="http://schemas.microsoft.com/office/drawing/2014/main" id="{40C3A12F-7DF8-57A3-ACC2-689A95E41394}"/>
              </a:ext>
            </a:extLst>
          </p:cNvPr>
          <p:cNvGrpSpPr/>
          <p:nvPr/>
        </p:nvGrpSpPr>
        <p:grpSpPr>
          <a:xfrm>
            <a:off x="8372144" y="17076953"/>
            <a:ext cx="9943707" cy="4103310"/>
            <a:chOff x="15231366" y="3519574"/>
            <a:chExt cx="10875904" cy="6525542"/>
          </a:xfrm>
          <a:solidFill>
            <a:schemeClr val="bg1">
              <a:lumMod val="95000"/>
            </a:schemeClr>
          </a:solidFill>
        </p:grpSpPr>
        <p:sp>
          <p:nvSpPr>
            <p:cNvPr id="26" name="Rectangle: Rounded Corners 25">
              <a:extLst>
                <a:ext uri="{FF2B5EF4-FFF2-40B4-BE49-F238E27FC236}">
                  <a16:creationId xmlns:a16="http://schemas.microsoft.com/office/drawing/2014/main" id="{B031DEBA-17C0-20E5-42E9-F9025BB4AF0E}"/>
                </a:ext>
              </a:extLst>
            </p:cNvPr>
            <p:cNvSpPr/>
            <p:nvPr/>
          </p:nvSpPr>
          <p:spPr>
            <a:xfrm>
              <a:off x="15231366" y="3519574"/>
              <a:ext cx="10875904" cy="6525542"/>
            </a:xfrm>
            <a:prstGeom prst="roundRect">
              <a:avLst>
                <a:gd name="adj" fmla="val 10000"/>
              </a:avLst>
            </a:prstGeom>
            <a:grpFill/>
          </p:spPr>
          <p:style>
            <a:lnRef idx="0">
              <a:schemeClr val="lt1">
                <a:hueOff val="0"/>
                <a:satOff val="0"/>
                <a:lumOff val="0"/>
                <a:alphaOff val="0"/>
              </a:schemeClr>
            </a:lnRef>
            <a:fillRef idx="3">
              <a:schemeClr val="accent3">
                <a:hueOff val="0"/>
                <a:satOff val="0"/>
                <a:lumOff val="0"/>
                <a:alphaOff val="0"/>
              </a:schemeClr>
            </a:fillRef>
            <a:effectRef idx="3">
              <a:schemeClr val="accent3">
                <a:hueOff val="0"/>
                <a:satOff val="0"/>
                <a:lumOff val="0"/>
                <a:alphaOff val="0"/>
              </a:schemeClr>
            </a:effectRef>
            <a:fontRef idx="minor">
              <a:schemeClr val="lt1"/>
            </a:fontRef>
          </p:style>
          <p:txBody>
            <a:bodyPr/>
            <a:lstStyle/>
            <a:p>
              <a:endParaRPr lang="en-US">
                <a:latin typeface="Arial" panose="020B0604020202020204" pitchFamily="34" charset="0"/>
                <a:cs typeface="Arial" panose="020B0604020202020204" pitchFamily="34" charset="0"/>
              </a:endParaRPr>
            </a:p>
          </p:txBody>
        </p:sp>
        <p:sp>
          <p:nvSpPr>
            <p:cNvPr id="27" name="Rectangle: Rounded Corners 4">
              <a:extLst>
                <a:ext uri="{FF2B5EF4-FFF2-40B4-BE49-F238E27FC236}">
                  <a16:creationId xmlns:a16="http://schemas.microsoft.com/office/drawing/2014/main" id="{3900DCA8-2D94-C73E-F77F-F2E87F03EAB9}"/>
                </a:ext>
              </a:extLst>
            </p:cNvPr>
            <p:cNvSpPr txBox="1"/>
            <p:nvPr/>
          </p:nvSpPr>
          <p:spPr>
            <a:xfrm>
              <a:off x="15422493" y="3710701"/>
              <a:ext cx="10493650" cy="6143288"/>
            </a:xfrm>
            <a:prstGeom prst="rect">
              <a:avLst/>
            </a:prstGeom>
            <a:grpFill/>
          </p:spPr>
          <p:style>
            <a:lnRef idx="2">
              <a:schemeClr val="accent6"/>
            </a:lnRef>
            <a:fillRef idx="1">
              <a:schemeClr val="lt1"/>
            </a:fillRef>
            <a:effectRef idx="0">
              <a:schemeClr val="accent6"/>
            </a:effectRef>
            <a:fontRef idx="minor">
              <a:schemeClr val="dk1"/>
            </a:fontRef>
          </p:style>
          <p:txBody>
            <a:bodyPr spcFirstLastPara="0" vert="horz" wrap="square" lIns="114325" tIns="114325" rIns="114325" bIns="114325" numCol="1" spcCol="1270" anchor="ctr" anchorCtr="0">
              <a:noAutofit/>
            </a:bodyPr>
            <a:lstStyle/>
            <a:p>
              <a:pPr algn="just" defTabSz="1333767">
                <a:lnSpc>
                  <a:spcPct val="90000"/>
                </a:lnSpc>
                <a:spcBef>
                  <a:spcPct val="0"/>
                </a:spcBef>
                <a:spcAft>
                  <a:spcPct val="35000"/>
                </a:spcAft>
              </a:pPr>
              <a:r>
                <a:rPr lang="en-GB" sz="2200" dirty="0">
                  <a:latin typeface="Arial" panose="020B0604020202020204" pitchFamily="34" charset="0"/>
                  <a:cs typeface="Arial" panose="020B0604020202020204" pitchFamily="34" charset="0"/>
                </a:rPr>
                <a:t>The </a:t>
              </a:r>
              <a:r>
                <a:rPr lang="en-GB" sz="2200" dirty="0" err="1">
                  <a:latin typeface="Arial" panose="020B0604020202020204" pitchFamily="34" charset="0"/>
                  <a:cs typeface="Arial" panose="020B0604020202020204" pitchFamily="34" charset="0"/>
                </a:rPr>
                <a:t>SilverCloud</a:t>
              </a:r>
              <a:r>
                <a:rPr lang="en-GB" sz="2200" dirty="0">
                  <a:latin typeface="Arial" panose="020B0604020202020204" pitchFamily="34" charset="0"/>
                  <a:cs typeface="Arial" panose="020B0604020202020204" pitchFamily="34" charset="0"/>
                </a:rPr>
                <a:t> app exemplifies how digital interventions can effectively incorporate biological theory and health promotion values to improve mental wellbeing. The app's structure uses the Health Belief Model to tackle perceptions, barriers and motivators that shape engagement. Additionally, by adhering to empowerment, equity, participation and holism, the app provides ethical, equitable, person-centred care. The result is a synergy of efforts that contribute to sustainable improvements in mental health, an increased accessibility to care, and a longer lasting resilience for users. As digital mental health expands further, application like Silver Cloud can demonstrate how practicing health promotion can be based on theories, equitable, and evidence based.</a:t>
              </a:r>
              <a:endParaRPr lang="en-US" sz="2200" dirty="0">
                <a:latin typeface="Arial" panose="020B0604020202020204" pitchFamily="34" charset="0"/>
                <a:cs typeface="Arial" panose="020B0604020202020204" pitchFamily="34" charset="0"/>
              </a:endParaRPr>
            </a:p>
          </p:txBody>
        </p:sp>
      </p:grpSp>
      <p:sp>
        <p:nvSpPr>
          <p:cNvPr id="29" name="TextBox 28">
            <a:extLst>
              <a:ext uri="{FF2B5EF4-FFF2-40B4-BE49-F238E27FC236}">
                <a16:creationId xmlns:a16="http://schemas.microsoft.com/office/drawing/2014/main" id="{80BE5AFA-8C15-D4DF-0EF7-98D8153B23A3}"/>
              </a:ext>
            </a:extLst>
          </p:cNvPr>
          <p:cNvSpPr txBox="1"/>
          <p:nvPr/>
        </p:nvSpPr>
        <p:spPr>
          <a:xfrm>
            <a:off x="8406144" y="16076561"/>
            <a:ext cx="9768962" cy="8208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algn="ctr">
              <a:lnSpc>
                <a:spcPct val="150000"/>
              </a:lnSpc>
              <a:spcAft>
                <a:spcPts val="800"/>
              </a:spcAft>
            </a:pPr>
            <a:r>
              <a:rPr lang="en-GB" sz="3601" b="1" kern="100" dirty="0">
                <a:latin typeface="Arial" panose="020B0604020202020204" pitchFamily="34" charset="0"/>
                <a:ea typeface="Aptos" panose="020B0004020202020204" pitchFamily="34" charset="0"/>
                <a:cs typeface="Arial" panose="020B0604020202020204" pitchFamily="34" charset="0"/>
              </a:rPr>
              <a:t>5. Conclusion </a:t>
            </a:r>
            <a:endParaRPr lang="en-US" sz="3201" b="1" kern="100" dirty="0">
              <a:latin typeface="Arial" panose="020B0604020202020204" pitchFamily="34" charset="0"/>
              <a:ea typeface="Aptos" panose="020B0004020202020204" pitchFamily="34" charset="0"/>
              <a:cs typeface="Arial" panose="020B0604020202020204" pitchFamily="34" charset="0"/>
            </a:endParaRPr>
          </a:p>
        </p:txBody>
      </p:sp>
      <p:pic>
        <p:nvPicPr>
          <p:cNvPr id="1026" name="Picture 2" descr="Children's mental health: Huge rise in severe cases, BBC analysis reveals -  BBC News">
            <a:extLst>
              <a:ext uri="{FF2B5EF4-FFF2-40B4-BE49-F238E27FC236}">
                <a16:creationId xmlns:a16="http://schemas.microsoft.com/office/drawing/2014/main" id="{B00EA0AA-91E2-14D4-6D50-3623CDF0F09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946702" y="6867876"/>
            <a:ext cx="10124676" cy="536686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2" name="Diagram 31">
            <a:extLst>
              <a:ext uri="{FF2B5EF4-FFF2-40B4-BE49-F238E27FC236}">
                <a16:creationId xmlns:a16="http://schemas.microsoft.com/office/drawing/2014/main" id="{05B14665-87B8-F132-62E6-07247F828F4C}"/>
              </a:ext>
            </a:extLst>
          </p:cNvPr>
          <p:cNvGraphicFramePr/>
          <p:nvPr>
            <p:extLst>
              <p:ext uri="{D42A27DB-BD31-4B8C-83A1-F6EECF244321}">
                <p14:modId xmlns:p14="http://schemas.microsoft.com/office/powerpoint/2010/main" val="1058133142"/>
              </p:ext>
            </p:extLst>
          </p:nvPr>
        </p:nvGraphicFramePr>
        <p:xfrm>
          <a:off x="11590085" y="176463"/>
          <a:ext cx="6725766" cy="687945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3" name="Picture 2" descr="The Health Belief Model – Methods for Stress Management">
            <a:extLst>
              <a:ext uri="{FF2B5EF4-FFF2-40B4-BE49-F238E27FC236}">
                <a16:creationId xmlns:a16="http://schemas.microsoft.com/office/drawing/2014/main" id="{587405FE-A42E-3F83-5DE0-98CF9E951AC5}"/>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l="7693" t="11597" r="9022" b="8622"/>
          <a:stretch>
            <a:fillRect/>
          </a:stretch>
        </p:blipFill>
        <p:spPr bwMode="auto">
          <a:xfrm>
            <a:off x="73701" y="15639313"/>
            <a:ext cx="8021137" cy="560204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rapeutic Approaches for Mental Health Treatment | A Guide">
            <a:extLst>
              <a:ext uri="{FF2B5EF4-FFF2-40B4-BE49-F238E27FC236}">
                <a16:creationId xmlns:a16="http://schemas.microsoft.com/office/drawing/2014/main" id="{6882E4B6-FC9B-6D9A-110B-50ADAACDAB77}"/>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8012031" y="12422776"/>
            <a:ext cx="5735327" cy="34742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upporting Mental Health in Wales with SilverCloud - Run Wales">
            <a:extLst>
              <a:ext uri="{FF2B5EF4-FFF2-40B4-BE49-F238E27FC236}">
                <a16:creationId xmlns:a16="http://schemas.microsoft.com/office/drawing/2014/main" id="{765ADB0E-35CB-B846-4EFC-74B62282D5C5}"/>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25259380" y="6281643"/>
            <a:ext cx="4644655" cy="6286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266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54A396B-DE3F-2962-2218-3FE056A903B6}"/>
              </a:ext>
            </a:extLst>
          </p:cNvPr>
          <p:cNvSpPr txBox="1"/>
          <p:nvPr/>
        </p:nvSpPr>
        <p:spPr>
          <a:xfrm>
            <a:off x="520279" y="2543204"/>
            <a:ext cx="29234654" cy="17632599"/>
          </a:xfrm>
          <a:prstGeom prst="rect">
            <a:avLst/>
          </a:prstGeom>
          <a:noFill/>
        </p:spPr>
        <p:txBody>
          <a:bodyPr wrap="square">
            <a:spAutoFit/>
          </a:bodyPr>
          <a:lstStyle/>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Abel, G., Atherton, H., Sussex, J., Akter, N., Aminu, A.Q., Aminu, A., Bak, W., Bryce, C., Clark, C.E., Clark, C. and Cockcroft, E., (2024). Current experience and future potential of facilitating access to digital NHS primary care services in England: the Di-Facto mixed-methods study. </a:t>
            </a:r>
            <a:r>
              <a:rPr lang="en-US" sz="2400" i="1" kern="100" dirty="0">
                <a:latin typeface="Arial" panose="020B0604020202020204" pitchFamily="34" charset="0"/>
                <a:ea typeface="Aptos" panose="020B0004020202020204" pitchFamily="34" charset="0"/>
                <a:cs typeface="Arial" panose="020B0604020202020204" pitchFamily="34" charset="0"/>
              </a:rPr>
              <a:t>Health and Social Care Delivery Research</a:t>
            </a:r>
            <a:r>
              <a:rPr lang="en-US" sz="2400" kern="100" dirty="0">
                <a:latin typeface="Arial" panose="020B0604020202020204" pitchFamily="34" charset="0"/>
                <a:ea typeface="Aptos" panose="020B0004020202020204" pitchFamily="34" charset="0"/>
                <a:cs typeface="Arial" panose="020B0604020202020204" pitchFamily="34" charset="0"/>
              </a:rPr>
              <a:t>, </a:t>
            </a:r>
            <a:r>
              <a:rPr lang="en-US" sz="2400" i="1" kern="100" dirty="0">
                <a:latin typeface="Arial" panose="020B0604020202020204" pitchFamily="34" charset="0"/>
                <a:ea typeface="Aptos" panose="020B0004020202020204" pitchFamily="34" charset="0"/>
                <a:cs typeface="Arial" panose="020B0604020202020204" pitchFamily="34" charset="0"/>
              </a:rPr>
              <a:t>12</a:t>
            </a:r>
            <a:r>
              <a:rPr lang="en-US" sz="2400" kern="100" dirty="0">
                <a:latin typeface="Arial" panose="020B0604020202020204" pitchFamily="34" charset="0"/>
                <a:ea typeface="Aptos" panose="020B0004020202020204" pitchFamily="34" charset="0"/>
                <a:cs typeface="Arial" panose="020B0604020202020204" pitchFamily="34" charset="0"/>
              </a:rPr>
              <a:t>(32), pp.1-197.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2"/>
              </a:rPr>
              <a:t>https://www.journalslibrary.nihr.ac.uk/hsdr/JKYT5803</a:t>
            </a:r>
            <a:endParaRPr lang="en-US"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Anwell, (2024</a:t>
            </a:r>
            <a:r>
              <a:rPr lang="en-US" sz="2400" i="1" kern="100" dirty="0">
                <a:latin typeface="Arial" panose="020B0604020202020204" pitchFamily="34" charset="0"/>
                <a:ea typeface="Aptos" panose="020B0004020202020204" pitchFamily="34" charset="0"/>
                <a:cs typeface="Arial" panose="020B0604020202020204" pitchFamily="34" charset="0"/>
              </a:rPr>
              <a:t>). </a:t>
            </a:r>
            <a:r>
              <a:rPr lang="en-US" sz="2400" i="1" kern="100" dirty="0" err="1">
                <a:latin typeface="Arial" panose="020B0604020202020204" pitchFamily="34" charset="0"/>
                <a:ea typeface="Aptos" panose="020B0004020202020204" pitchFamily="34" charset="0"/>
                <a:cs typeface="Arial" panose="020B0604020202020204" pitchFamily="34" charset="0"/>
              </a:rPr>
              <a:t>SilverCloud</a:t>
            </a:r>
            <a:r>
              <a:rPr lang="en-US" sz="2400" i="1" kern="100" dirty="0">
                <a:latin typeface="Arial" panose="020B0604020202020204" pitchFamily="34" charset="0"/>
                <a:ea typeface="Aptos" panose="020B0004020202020204" pitchFamily="34" charset="0"/>
                <a:cs typeface="Arial" panose="020B0604020202020204" pitchFamily="34" charset="0"/>
              </a:rPr>
              <a:t> by Amwell</a:t>
            </a:r>
            <a:r>
              <a:rPr lang="en-US" sz="2400" kern="100" dirty="0">
                <a:latin typeface="Arial" panose="020B0604020202020204" pitchFamily="34" charset="0"/>
                <a:ea typeface="Aptos" panose="020B0004020202020204" pitchFamily="34" charset="0"/>
                <a:cs typeface="Arial" panose="020B0604020202020204" pitchFamily="34" charset="0"/>
              </a:rPr>
              <a:t>. Available at: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3"/>
              </a:rPr>
              <a:t>https://business.amwell.com/silvercloud-by-amwell</a:t>
            </a:r>
            <a:r>
              <a:rPr lang="en-US" sz="2400" kern="100" dirty="0">
                <a:latin typeface="Arial" panose="020B0604020202020204" pitchFamily="34" charset="0"/>
                <a:ea typeface="Aptos" panose="020B0004020202020204" pitchFamily="34" charset="0"/>
                <a:cs typeface="Arial" panose="020B0604020202020204" pitchFamily="34" charset="0"/>
              </a:rPr>
              <a:t> [Accessed on: 30.10.2025]</a:t>
            </a: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Baker, E.A., Canan, C. and Downing, M., (2024). Promoting long-lasting changes in student well-being through a pharmacy general education course: A pilot study. </a:t>
            </a:r>
            <a:r>
              <a:rPr lang="en-US" sz="2400" i="1" kern="100" dirty="0">
                <a:latin typeface="Arial" panose="020B0604020202020204" pitchFamily="34" charset="0"/>
                <a:ea typeface="Aptos" panose="020B0004020202020204" pitchFamily="34" charset="0"/>
                <a:cs typeface="Arial" panose="020B0604020202020204" pitchFamily="34" charset="0"/>
              </a:rPr>
              <a:t>Journal of American College Health</a:t>
            </a:r>
            <a:r>
              <a:rPr lang="en-US" sz="2400" kern="100" dirty="0">
                <a:latin typeface="Arial" panose="020B0604020202020204" pitchFamily="34" charset="0"/>
                <a:ea typeface="Aptos" panose="020B0004020202020204" pitchFamily="34" charset="0"/>
                <a:cs typeface="Arial" panose="020B0604020202020204" pitchFamily="34" charset="0"/>
              </a:rPr>
              <a:t>, pp.1-9.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4"/>
              </a:rPr>
              <a:t>https://www.tandfonline.com/doi/pdf/10.1080/07448481.2024.2400108</a:t>
            </a:r>
            <a:endParaRPr lang="en-US"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Hwang, W.J. and Jo, H.H., (2021). Development and effects of cognitive behavior-based healing programs using mobile apps. </a:t>
            </a:r>
            <a:r>
              <a:rPr lang="en-US" sz="2400" i="1" kern="100" dirty="0">
                <a:latin typeface="Arial" panose="020B0604020202020204" pitchFamily="34" charset="0"/>
                <a:ea typeface="Aptos" panose="020B0004020202020204" pitchFamily="34" charset="0"/>
                <a:cs typeface="Arial" panose="020B0604020202020204" pitchFamily="34" charset="0"/>
              </a:rPr>
              <a:t>International Journal of Environmental Research and Public Health</a:t>
            </a:r>
            <a:r>
              <a:rPr lang="en-US" sz="2400" kern="100" dirty="0">
                <a:latin typeface="Arial" panose="020B0604020202020204" pitchFamily="34" charset="0"/>
                <a:ea typeface="Aptos" panose="020B0004020202020204" pitchFamily="34" charset="0"/>
                <a:cs typeface="Arial" panose="020B0604020202020204" pitchFamily="34" charset="0"/>
              </a:rPr>
              <a:t>, </a:t>
            </a:r>
            <a:r>
              <a:rPr lang="en-US" sz="2400" i="1" kern="100" dirty="0">
                <a:latin typeface="Arial" panose="020B0604020202020204" pitchFamily="34" charset="0"/>
                <a:ea typeface="Aptos" panose="020B0004020202020204" pitchFamily="34" charset="0"/>
                <a:cs typeface="Arial" panose="020B0604020202020204" pitchFamily="34" charset="0"/>
              </a:rPr>
              <a:t>18</a:t>
            </a:r>
            <a:r>
              <a:rPr lang="en-US" sz="2400" kern="100" dirty="0">
                <a:latin typeface="Arial" panose="020B0604020202020204" pitchFamily="34" charset="0"/>
                <a:ea typeface="Aptos" panose="020B0004020202020204" pitchFamily="34" charset="0"/>
                <a:cs typeface="Arial" panose="020B0604020202020204" pitchFamily="34" charset="0"/>
              </a:rPr>
              <a:t>(7), p.3334.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5"/>
              </a:rPr>
              <a:t>https://www.mdpi.com/1660-4601/18/7/3334</a:t>
            </a:r>
            <a:endParaRPr lang="en-US"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Jardine, J., Nadal, C., Robinson, S., Enrique, A., Hanratty, M. and Doherty, G., (2024). Between rhetoric and reality: real-world barriers to uptake and early engagement in digital mental health interventions. </a:t>
            </a:r>
            <a:r>
              <a:rPr lang="en-US" sz="2400" i="1" kern="100" dirty="0">
                <a:latin typeface="Arial" panose="020B0604020202020204" pitchFamily="34" charset="0"/>
                <a:ea typeface="Aptos" panose="020B0004020202020204" pitchFamily="34" charset="0"/>
                <a:cs typeface="Arial" panose="020B0604020202020204" pitchFamily="34" charset="0"/>
              </a:rPr>
              <a:t>ACM Transactions on Computer-Human Interaction</a:t>
            </a:r>
            <a:r>
              <a:rPr lang="en-US" sz="2400" kern="100" dirty="0">
                <a:latin typeface="Arial" panose="020B0604020202020204" pitchFamily="34" charset="0"/>
                <a:ea typeface="Aptos" panose="020B0004020202020204" pitchFamily="34" charset="0"/>
                <a:cs typeface="Arial" panose="020B0604020202020204" pitchFamily="34" charset="0"/>
              </a:rPr>
              <a:t>, </a:t>
            </a:r>
            <a:r>
              <a:rPr lang="en-US" sz="2400" i="1" kern="100" dirty="0">
                <a:latin typeface="Arial" panose="020B0604020202020204" pitchFamily="34" charset="0"/>
                <a:ea typeface="Aptos" panose="020B0004020202020204" pitchFamily="34" charset="0"/>
                <a:cs typeface="Arial" panose="020B0604020202020204" pitchFamily="34" charset="0"/>
              </a:rPr>
              <a:t>31</a:t>
            </a:r>
            <a:r>
              <a:rPr lang="en-US" sz="2400" kern="100" dirty="0">
                <a:latin typeface="Arial" panose="020B0604020202020204" pitchFamily="34" charset="0"/>
                <a:ea typeface="Aptos" panose="020B0004020202020204" pitchFamily="34" charset="0"/>
                <a:cs typeface="Arial" panose="020B0604020202020204" pitchFamily="34" charset="0"/>
              </a:rPr>
              <a:t>(2), pp.1-59.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6"/>
              </a:rPr>
              <a:t>https://dl.acm.org/doi/pdf/10.1145/3635472</a:t>
            </a:r>
            <a:endParaRPr lang="en-US"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Jeong, K.O., (2022). Facilitating sustainable self-directed learning experience with the use of mobile-assisted language learning. </a:t>
            </a:r>
            <a:r>
              <a:rPr lang="en-US" sz="2400" i="1" kern="100" dirty="0">
                <a:latin typeface="Arial" panose="020B0604020202020204" pitchFamily="34" charset="0"/>
                <a:ea typeface="Aptos" panose="020B0004020202020204" pitchFamily="34" charset="0"/>
                <a:cs typeface="Arial" panose="020B0604020202020204" pitchFamily="34" charset="0"/>
              </a:rPr>
              <a:t>Sustainability</a:t>
            </a:r>
            <a:r>
              <a:rPr lang="en-US" sz="2400" kern="100" dirty="0">
                <a:latin typeface="Arial" panose="020B0604020202020204" pitchFamily="34" charset="0"/>
                <a:ea typeface="Aptos" panose="020B0004020202020204" pitchFamily="34" charset="0"/>
                <a:cs typeface="Arial" panose="020B0604020202020204" pitchFamily="34" charset="0"/>
              </a:rPr>
              <a:t>, </a:t>
            </a:r>
            <a:r>
              <a:rPr lang="en-US" sz="2400" i="1" kern="100" dirty="0">
                <a:latin typeface="Arial" panose="020B0604020202020204" pitchFamily="34" charset="0"/>
                <a:ea typeface="Aptos" panose="020B0004020202020204" pitchFamily="34" charset="0"/>
                <a:cs typeface="Arial" panose="020B0604020202020204" pitchFamily="34" charset="0"/>
              </a:rPr>
              <a:t>14</a:t>
            </a:r>
            <a:r>
              <a:rPr lang="en-US" sz="2400" kern="100" dirty="0">
                <a:latin typeface="Arial" panose="020B0604020202020204" pitchFamily="34" charset="0"/>
                <a:ea typeface="Aptos" panose="020B0004020202020204" pitchFamily="34" charset="0"/>
                <a:cs typeface="Arial" panose="020B0604020202020204" pitchFamily="34" charset="0"/>
              </a:rPr>
              <a:t>(5), p.2894.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7"/>
              </a:rPr>
              <a:t>https://www.mdpi.com/2071-1050/14/5/2894</a:t>
            </a:r>
            <a:endParaRPr lang="en-US"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US" sz="2400" kern="100" dirty="0" err="1">
                <a:latin typeface="Arial" panose="020B0604020202020204" pitchFamily="34" charset="0"/>
                <a:ea typeface="Aptos" panose="020B0004020202020204" pitchFamily="34" charset="0"/>
                <a:cs typeface="Arial" panose="020B0604020202020204" pitchFamily="34" charset="0"/>
              </a:rPr>
              <a:t>Koochakpour</a:t>
            </a:r>
            <a:r>
              <a:rPr lang="en-US" sz="2400" kern="100" dirty="0">
                <a:latin typeface="Arial" panose="020B0604020202020204" pitchFamily="34" charset="0"/>
                <a:ea typeface="Aptos" panose="020B0004020202020204" pitchFamily="34" charset="0"/>
                <a:cs typeface="Arial" panose="020B0604020202020204" pitchFamily="34" charset="0"/>
              </a:rPr>
              <a:t>, K., (2024). Using Electronic Health Records to provide decision support in child and adolescent mental health services.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8"/>
              </a:rPr>
              <a:t>https://ntnuopen.ntnu.no/ntnu-xmlui/bitstream/handle/11250/3167472/Kaban%20Koochakpour_PhD.pdf?sequence=1</a:t>
            </a:r>
            <a:endParaRPr lang="en-US"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Lee, C., Kuhn, I., McGrath, M., Remes, O., Cowan, A., Duncan, F., Baskin, C., Oliver, E.J., Osborn, D.P., </a:t>
            </a:r>
            <a:r>
              <a:rPr lang="en-US" sz="2400" kern="100" dirty="0" err="1">
                <a:latin typeface="Arial" panose="020B0604020202020204" pitchFamily="34" charset="0"/>
                <a:ea typeface="Aptos" panose="020B0004020202020204" pitchFamily="34" charset="0"/>
                <a:cs typeface="Arial" panose="020B0604020202020204" pitchFamily="34" charset="0"/>
              </a:rPr>
              <a:t>Dykxhoorn</a:t>
            </a:r>
            <a:r>
              <a:rPr lang="en-US" sz="2400" kern="100" dirty="0">
                <a:latin typeface="Arial" panose="020B0604020202020204" pitchFamily="34" charset="0"/>
                <a:ea typeface="Aptos" panose="020B0004020202020204" pitchFamily="34" charset="0"/>
                <a:cs typeface="Arial" panose="020B0604020202020204" pitchFamily="34" charset="0"/>
              </a:rPr>
              <a:t>, J. and Kaner, E., (2022). A systematic scoping review of community‐based interventions for the prevention of mental ill‐health and the promotion of mental health in older adults in the UK. </a:t>
            </a:r>
            <a:r>
              <a:rPr lang="en-US" sz="2400" i="1" kern="100" dirty="0">
                <a:latin typeface="Arial" panose="020B0604020202020204" pitchFamily="34" charset="0"/>
                <a:ea typeface="Aptos" panose="020B0004020202020204" pitchFamily="34" charset="0"/>
                <a:cs typeface="Arial" panose="020B0604020202020204" pitchFamily="34" charset="0"/>
              </a:rPr>
              <a:t>Health &amp; social care in the community</a:t>
            </a:r>
            <a:r>
              <a:rPr lang="en-US" sz="2400" kern="100" dirty="0">
                <a:latin typeface="Arial" panose="020B0604020202020204" pitchFamily="34" charset="0"/>
                <a:ea typeface="Aptos" panose="020B0004020202020204" pitchFamily="34" charset="0"/>
                <a:cs typeface="Arial" panose="020B0604020202020204" pitchFamily="34" charset="0"/>
              </a:rPr>
              <a:t>, </a:t>
            </a:r>
            <a:r>
              <a:rPr lang="en-US" sz="2400" i="1" kern="100" dirty="0">
                <a:latin typeface="Arial" panose="020B0604020202020204" pitchFamily="34" charset="0"/>
                <a:ea typeface="Aptos" panose="020B0004020202020204" pitchFamily="34" charset="0"/>
                <a:cs typeface="Arial" panose="020B0604020202020204" pitchFamily="34" charset="0"/>
              </a:rPr>
              <a:t>30</a:t>
            </a:r>
            <a:r>
              <a:rPr lang="en-US" sz="2400" kern="100" dirty="0">
                <a:latin typeface="Arial" panose="020B0604020202020204" pitchFamily="34" charset="0"/>
                <a:ea typeface="Aptos" panose="020B0004020202020204" pitchFamily="34" charset="0"/>
                <a:cs typeface="Arial" panose="020B0604020202020204" pitchFamily="34" charset="0"/>
              </a:rPr>
              <a:t>(1), pp.27-57.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9"/>
              </a:rPr>
              <a:t>https://onlinelibrary.wiley.com/doi/pdfdirect/10.1111/hsc.13413</a:t>
            </a:r>
            <a:endParaRPr lang="en-US"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NHS, (2024). </a:t>
            </a:r>
            <a:r>
              <a:rPr lang="en-US" sz="2400" i="1" kern="100" dirty="0">
                <a:latin typeface="Arial" panose="020B0604020202020204" pitchFamily="34" charset="0"/>
                <a:ea typeface="Aptos" panose="020B0004020202020204" pitchFamily="34" charset="0"/>
                <a:cs typeface="Arial" panose="020B0604020202020204" pitchFamily="34" charset="0"/>
              </a:rPr>
              <a:t>Digital innovations in diabetes</a:t>
            </a:r>
            <a:r>
              <a:rPr lang="en-US" sz="2400" kern="100" dirty="0">
                <a:latin typeface="Arial" panose="020B0604020202020204" pitchFamily="34" charset="0"/>
                <a:ea typeface="Aptos" panose="020B0004020202020204" pitchFamily="34" charset="0"/>
                <a:cs typeface="Arial" panose="020B0604020202020204" pitchFamily="34" charset="0"/>
              </a:rPr>
              <a:t>. Available at: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10"/>
              </a:rPr>
              <a:t>https://www.england.nhs.uk/diabetes/digital-innovations-to-support-diabetes-outcomes/</a:t>
            </a:r>
            <a:r>
              <a:rPr lang="en-US" sz="2400" kern="100" dirty="0">
                <a:latin typeface="Arial" panose="020B0604020202020204" pitchFamily="34" charset="0"/>
                <a:ea typeface="Aptos" panose="020B0004020202020204" pitchFamily="34" charset="0"/>
                <a:cs typeface="Arial" panose="020B0604020202020204" pitchFamily="34" charset="0"/>
              </a:rPr>
              <a:t> [Accessed on: 30.10.2025]</a:t>
            </a: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Pavlopoulos, A., Rachiotis, T. and </a:t>
            </a:r>
            <a:r>
              <a:rPr lang="en-US" sz="2400" kern="100" dirty="0" err="1">
                <a:latin typeface="Arial" panose="020B0604020202020204" pitchFamily="34" charset="0"/>
                <a:ea typeface="Aptos" panose="020B0004020202020204" pitchFamily="34" charset="0"/>
                <a:cs typeface="Arial" panose="020B0604020202020204" pitchFamily="34" charset="0"/>
              </a:rPr>
              <a:t>Maglogiannis</a:t>
            </a:r>
            <a:r>
              <a:rPr lang="en-US" sz="2400" kern="100" dirty="0">
                <a:latin typeface="Arial" panose="020B0604020202020204" pitchFamily="34" charset="0"/>
                <a:ea typeface="Aptos" panose="020B0004020202020204" pitchFamily="34" charset="0"/>
                <a:cs typeface="Arial" panose="020B0604020202020204" pitchFamily="34" charset="0"/>
              </a:rPr>
              <a:t>, I., (2024). An overview of tools and technologies for anxiety and depression management using AI. </a:t>
            </a:r>
            <a:r>
              <a:rPr lang="en-US" sz="2400" i="1" kern="100" dirty="0">
                <a:latin typeface="Arial" panose="020B0604020202020204" pitchFamily="34" charset="0"/>
                <a:ea typeface="Aptos" panose="020B0004020202020204" pitchFamily="34" charset="0"/>
                <a:cs typeface="Arial" panose="020B0604020202020204" pitchFamily="34" charset="0"/>
              </a:rPr>
              <a:t>Applied Sciences</a:t>
            </a:r>
            <a:r>
              <a:rPr lang="en-US" sz="2400" kern="100" dirty="0">
                <a:latin typeface="Arial" panose="020B0604020202020204" pitchFamily="34" charset="0"/>
                <a:ea typeface="Aptos" panose="020B0004020202020204" pitchFamily="34" charset="0"/>
                <a:cs typeface="Arial" panose="020B0604020202020204" pitchFamily="34" charset="0"/>
              </a:rPr>
              <a:t>, </a:t>
            </a:r>
            <a:r>
              <a:rPr lang="en-US" sz="2400" i="1" kern="100" dirty="0">
                <a:latin typeface="Arial" panose="020B0604020202020204" pitchFamily="34" charset="0"/>
                <a:ea typeface="Aptos" panose="020B0004020202020204" pitchFamily="34" charset="0"/>
                <a:cs typeface="Arial" panose="020B0604020202020204" pitchFamily="34" charset="0"/>
              </a:rPr>
              <a:t>14</a:t>
            </a:r>
            <a:r>
              <a:rPr lang="en-US" sz="2400" kern="100" dirty="0">
                <a:latin typeface="Arial" panose="020B0604020202020204" pitchFamily="34" charset="0"/>
                <a:ea typeface="Aptos" panose="020B0004020202020204" pitchFamily="34" charset="0"/>
                <a:cs typeface="Arial" panose="020B0604020202020204" pitchFamily="34" charset="0"/>
              </a:rPr>
              <a:t>(19), p.9068.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11"/>
              </a:rPr>
              <a:t>https://www.mdpi.com/2076-3417/14/19/9068</a:t>
            </a:r>
            <a:endParaRPr lang="en-US"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Rogan, J., Firth, J. and Bucci, S., (2024). Healthcare Professionals' Views on the Use of Passive Sensing and Machine Learning Approaches in Secondary Mental Healthcare: A Qualitative Study. </a:t>
            </a:r>
            <a:r>
              <a:rPr lang="en-US" sz="2400" i="1" kern="100" dirty="0">
                <a:latin typeface="Arial" panose="020B0604020202020204" pitchFamily="34" charset="0"/>
                <a:ea typeface="Aptos" panose="020B0004020202020204" pitchFamily="34" charset="0"/>
                <a:cs typeface="Arial" panose="020B0604020202020204" pitchFamily="34" charset="0"/>
              </a:rPr>
              <a:t>Health Expectations</a:t>
            </a:r>
            <a:r>
              <a:rPr lang="en-US" sz="2400" kern="100" dirty="0">
                <a:latin typeface="Arial" panose="020B0604020202020204" pitchFamily="34" charset="0"/>
                <a:ea typeface="Aptos" panose="020B0004020202020204" pitchFamily="34" charset="0"/>
                <a:cs typeface="Arial" panose="020B0604020202020204" pitchFamily="34" charset="0"/>
              </a:rPr>
              <a:t>, </a:t>
            </a:r>
            <a:r>
              <a:rPr lang="en-US" sz="2400" i="1" kern="100" dirty="0">
                <a:latin typeface="Arial" panose="020B0604020202020204" pitchFamily="34" charset="0"/>
                <a:ea typeface="Aptos" panose="020B0004020202020204" pitchFamily="34" charset="0"/>
                <a:cs typeface="Arial" panose="020B0604020202020204" pitchFamily="34" charset="0"/>
              </a:rPr>
              <a:t>27</a:t>
            </a:r>
            <a:r>
              <a:rPr lang="en-US" sz="2400" kern="100" dirty="0">
                <a:latin typeface="Arial" panose="020B0604020202020204" pitchFamily="34" charset="0"/>
                <a:ea typeface="Aptos" panose="020B0004020202020204" pitchFamily="34" charset="0"/>
                <a:cs typeface="Arial" panose="020B0604020202020204" pitchFamily="34" charset="0"/>
              </a:rPr>
              <a:t>(6), p.e70116.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12"/>
              </a:rPr>
              <a:t>https://onlinelibrary.wiley.com/doi/pdf/10.1111/hex.70116</a:t>
            </a:r>
            <a:endParaRPr lang="en-US"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Sanderson, M., Allen, P., </a:t>
            </a:r>
            <a:r>
              <a:rPr lang="en-US" sz="2400" kern="100" dirty="0" err="1">
                <a:latin typeface="Arial" panose="020B0604020202020204" pitchFamily="34" charset="0"/>
                <a:ea typeface="Aptos" panose="020B0004020202020204" pitchFamily="34" charset="0"/>
                <a:cs typeface="Arial" panose="020B0604020202020204" pitchFamily="34" charset="0"/>
              </a:rPr>
              <a:t>Osipovic</a:t>
            </a:r>
            <a:r>
              <a:rPr lang="en-US" sz="2400" kern="100" dirty="0">
                <a:latin typeface="Arial" panose="020B0604020202020204" pitchFamily="34" charset="0"/>
                <a:ea typeface="Aptos" panose="020B0004020202020204" pitchFamily="34" charset="0"/>
                <a:cs typeface="Arial" panose="020B0604020202020204" pitchFamily="34" charset="0"/>
              </a:rPr>
              <a:t>, D., </a:t>
            </a:r>
            <a:r>
              <a:rPr lang="en-US" sz="2400" kern="100" dirty="0" err="1">
                <a:latin typeface="Arial" panose="020B0604020202020204" pitchFamily="34" charset="0"/>
                <a:ea typeface="Aptos" panose="020B0004020202020204" pitchFamily="34" charset="0"/>
                <a:cs typeface="Arial" panose="020B0604020202020204" pitchFamily="34" charset="0"/>
              </a:rPr>
              <a:t>Petsoulas</a:t>
            </a:r>
            <a:r>
              <a:rPr lang="en-US" sz="2400" kern="100" dirty="0">
                <a:latin typeface="Arial" panose="020B0604020202020204" pitchFamily="34" charset="0"/>
                <a:ea typeface="Aptos" panose="020B0004020202020204" pitchFamily="34" charset="0"/>
                <a:cs typeface="Arial" panose="020B0604020202020204" pitchFamily="34" charset="0"/>
              </a:rPr>
              <a:t>, C., Boiko, O. and Lorne, C., (2023). Developing architecture of system management in the English NHS: evidence from a qualitative study of three integrated care systems. </a:t>
            </a:r>
            <a:r>
              <a:rPr lang="en-US" sz="2400" i="1" kern="100" dirty="0">
                <a:latin typeface="Arial" panose="020B0604020202020204" pitchFamily="34" charset="0"/>
                <a:ea typeface="Aptos" panose="020B0004020202020204" pitchFamily="34" charset="0"/>
                <a:cs typeface="Arial" panose="020B0604020202020204" pitchFamily="34" charset="0"/>
              </a:rPr>
              <a:t>BMJ open</a:t>
            </a:r>
            <a:r>
              <a:rPr lang="en-US" sz="2400" kern="100" dirty="0">
                <a:latin typeface="Arial" panose="020B0604020202020204" pitchFamily="34" charset="0"/>
                <a:ea typeface="Aptos" panose="020B0004020202020204" pitchFamily="34" charset="0"/>
                <a:cs typeface="Arial" panose="020B0604020202020204" pitchFamily="34" charset="0"/>
              </a:rPr>
              <a:t>, </a:t>
            </a:r>
            <a:r>
              <a:rPr lang="en-US" sz="2400" i="1" kern="100" dirty="0">
                <a:latin typeface="Arial" panose="020B0604020202020204" pitchFamily="34" charset="0"/>
                <a:ea typeface="Aptos" panose="020B0004020202020204" pitchFamily="34" charset="0"/>
                <a:cs typeface="Arial" panose="020B0604020202020204" pitchFamily="34" charset="0"/>
              </a:rPr>
              <a:t>13</a:t>
            </a:r>
            <a:r>
              <a:rPr lang="en-US" sz="2400" kern="100" dirty="0">
                <a:latin typeface="Arial" panose="020B0604020202020204" pitchFamily="34" charset="0"/>
                <a:ea typeface="Aptos" panose="020B0004020202020204" pitchFamily="34" charset="0"/>
                <a:cs typeface="Arial" panose="020B0604020202020204" pitchFamily="34" charset="0"/>
              </a:rPr>
              <a:t>(2), p.e065993.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13"/>
              </a:rPr>
              <a:t>https://bmjopen.bmj.com/content/bmjopen/13/2/e065993.full.pdf</a:t>
            </a:r>
            <a:endParaRPr lang="en-US"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Sarwar, F., Jameel, H.T. and </a:t>
            </a:r>
            <a:r>
              <a:rPr lang="en-US" sz="2400" kern="100" dirty="0" err="1">
                <a:latin typeface="Arial" panose="020B0604020202020204" pitchFamily="34" charset="0"/>
                <a:ea typeface="Aptos" panose="020B0004020202020204" pitchFamily="34" charset="0"/>
                <a:cs typeface="Arial" panose="020B0604020202020204" pitchFamily="34" charset="0"/>
              </a:rPr>
              <a:t>Panatik</a:t>
            </a:r>
            <a:r>
              <a:rPr lang="en-US" sz="2400" kern="100" dirty="0">
                <a:latin typeface="Arial" panose="020B0604020202020204" pitchFamily="34" charset="0"/>
                <a:ea typeface="Aptos" panose="020B0004020202020204" pitchFamily="34" charset="0"/>
                <a:cs typeface="Arial" panose="020B0604020202020204" pitchFamily="34" charset="0"/>
              </a:rPr>
              <a:t>, S.A., (2023). Understanding public’s adoption of preventive behavior during COVID-19 pandemic using health belief model: Role of psychological capital and health appraisals. </a:t>
            </a:r>
            <a:r>
              <a:rPr lang="en-US" sz="2400" i="1" kern="100" dirty="0">
                <a:latin typeface="Arial" panose="020B0604020202020204" pitchFamily="34" charset="0"/>
                <a:ea typeface="Aptos" panose="020B0004020202020204" pitchFamily="34" charset="0"/>
                <a:cs typeface="Arial" panose="020B0604020202020204" pitchFamily="34" charset="0"/>
              </a:rPr>
              <a:t>SAGE Open</a:t>
            </a:r>
            <a:r>
              <a:rPr lang="en-US" sz="2400" kern="100" dirty="0">
                <a:latin typeface="Arial" panose="020B0604020202020204" pitchFamily="34" charset="0"/>
                <a:ea typeface="Aptos" panose="020B0004020202020204" pitchFamily="34" charset="0"/>
                <a:cs typeface="Arial" panose="020B0604020202020204" pitchFamily="34" charset="0"/>
              </a:rPr>
              <a:t>, </a:t>
            </a:r>
            <a:r>
              <a:rPr lang="en-US" sz="2400" i="1" kern="100" dirty="0">
                <a:latin typeface="Arial" panose="020B0604020202020204" pitchFamily="34" charset="0"/>
                <a:ea typeface="Aptos" panose="020B0004020202020204" pitchFamily="34" charset="0"/>
                <a:cs typeface="Arial" panose="020B0604020202020204" pitchFamily="34" charset="0"/>
              </a:rPr>
              <a:t>13</a:t>
            </a:r>
            <a:r>
              <a:rPr lang="en-US" sz="2400" kern="100" dirty="0">
                <a:latin typeface="Arial" panose="020B0604020202020204" pitchFamily="34" charset="0"/>
                <a:ea typeface="Aptos" panose="020B0004020202020204" pitchFamily="34" charset="0"/>
                <a:cs typeface="Arial" panose="020B0604020202020204" pitchFamily="34" charset="0"/>
              </a:rPr>
              <a:t>(3), p.21582440231192185.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14"/>
              </a:rPr>
              <a:t>https://journals.sagepub.com/doi/pdf/10.1177/21582440231192185</a:t>
            </a:r>
            <a:endParaRPr lang="en-US"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Thieme, A., (2021). Understanding the information needs and practices of human supporters of an online mental health intervention to inform machine learning applications. </a:t>
            </a:r>
            <a:r>
              <a:rPr lang="en-US" sz="2400" i="1" kern="100" dirty="0" err="1">
                <a:latin typeface="Arial" panose="020B0604020202020204" pitchFamily="34" charset="0"/>
                <a:ea typeface="Aptos" panose="020B0004020202020204" pitchFamily="34" charset="0"/>
                <a:cs typeface="Arial" panose="020B0604020202020204" pitchFamily="34" charset="0"/>
              </a:rPr>
              <a:t>arXiv</a:t>
            </a:r>
            <a:r>
              <a:rPr lang="en-US" sz="2400" i="1" kern="100" dirty="0">
                <a:latin typeface="Arial" panose="020B0604020202020204" pitchFamily="34" charset="0"/>
                <a:ea typeface="Aptos" panose="020B0004020202020204" pitchFamily="34" charset="0"/>
                <a:cs typeface="Arial" panose="020B0604020202020204" pitchFamily="34" charset="0"/>
              </a:rPr>
              <a:t> preprint arXiv:2111.06667</a:t>
            </a:r>
            <a:r>
              <a:rPr lang="en-US" sz="2400" kern="100" dirty="0">
                <a:latin typeface="Arial" panose="020B0604020202020204" pitchFamily="34" charset="0"/>
                <a:ea typeface="Aptos" panose="020B0004020202020204" pitchFamily="34" charset="0"/>
                <a:cs typeface="Arial" panose="020B0604020202020204" pitchFamily="34" charset="0"/>
              </a:rPr>
              <a:t>.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15"/>
              </a:rPr>
              <a:t>https://arxiv.org/pdf/2111.06667</a:t>
            </a:r>
            <a:endParaRPr lang="en-US"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WHO, (2025). </a:t>
            </a:r>
            <a:r>
              <a:rPr lang="en-US" sz="2400" i="1" kern="100" dirty="0">
                <a:latin typeface="Arial" panose="020B0604020202020204" pitchFamily="34" charset="0"/>
                <a:ea typeface="Aptos" panose="020B0004020202020204" pitchFamily="34" charset="0"/>
                <a:cs typeface="Arial" panose="020B0604020202020204" pitchFamily="34" charset="0"/>
              </a:rPr>
              <a:t>Mental Health</a:t>
            </a:r>
            <a:r>
              <a:rPr lang="en-US" sz="2400" kern="100" dirty="0">
                <a:latin typeface="Arial" panose="020B0604020202020204" pitchFamily="34" charset="0"/>
                <a:ea typeface="Aptos" panose="020B0004020202020204" pitchFamily="34" charset="0"/>
                <a:cs typeface="Arial" panose="020B0604020202020204" pitchFamily="34" charset="0"/>
              </a:rPr>
              <a:t>. Available at: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16"/>
              </a:rPr>
              <a:t>https://www.who.int/news-room/fact-sheets/detail/mental-health-strengthening-our-response</a:t>
            </a:r>
            <a:r>
              <a:rPr lang="en-US" sz="2400" kern="100" dirty="0">
                <a:latin typeface="Arial" panose="020B0604020202020204" pitchFamily="34" charset="0"/>
                <a:ea typeface="Aptos" panose="020B0004020202020204" pitchFamily="34" charset="0"/>
                <a:cs typeface="Arial" panose="020B0604020202020204" pitchFamily="34" charset="0"/>
              </a:rPr>
              <a:t> [Accessed on: 30.10.2025]</a:t>
            </a:r>
          </a:p>
          <a:p>
            <a:pPr algn="just">
              <a:lnSpc>
                <a:spcPct val="150000"/>
              </a:lnSpc>
              <a:spcAft>
                <a:spcPts val="800"/>
              </a:spcAft>
            </a:pPr>
            <a:r>
              <a:rPr lang="en-US" sz="2400" kern="100" dirty="0">
                <a:latin typeface="Arial" panose="020B0604020202020204" pitchFamily="34" charset="0"/>
                <a:ea typeface="Aptos" panose="020B0004020202020204" pitchFamily="34" charset="0"/>
                <a:cs typeface="Arial" panose="020B0604020202020204" pitchFamily="34" charset="0"/>
              </a:rPr>
              <a:t>Yoo, D.W., Woo, H., Nguyen, V.C., Birnbaum, M.L., Kruzan, K.P., Kim, J.G., Abowd, G.D. and De Choudhury, M., (2024), May. Patient Perspectives on AI-Driven Predictions of Schizophrenia Relapses: Understanding Concerns and Opportunities for Self-Care and Treatment. In </a:t>
            </a:r>
            <a:r>
              <a:rPr lang="en-US" sz="2400" i="1" kern="100" dirty="0">
                <a:latin typeface="Arial" panose="020B0604020202020204" pitchFamily="34" charset="0"/>
                <a:ea typeface="Aptos" panose="020B0004020202020204" pitchFamily="34" charset="0"/>
                <a:cs typeface="Arial" panose="020B0604020202020204" pitchFamily="34" charset="0"/>
              </a:rPr>
              <a:t>Proceedings of the 2024 CHI Conference on Human Factors in Computing Systems</a:t>
            </a:r>
            <a:r>
              <a:rPr lang="en-US" sz="2400" kern="100" dirty="0">
                <a:latin typeface="Arial" panose="020B0604020202020204" pitchFamily="34" charset="0"/>
                <a:ea typeface="Aptos" panose="020B0004020202020204" pitchFamily="34" charset="0"/>
                <a:cs typeface="Arial" panose="020B0604020202020204" pitchFamily="34" charset="0"/>
              </a:rPr>
              <a:t> (pp. 1-20). </a:t>
            </a:r>
            <a:r>
              <a:rPr lang="en-US" sz="2400" u="sng" kern="100" dirty="0">
                <a:solidFill>
                  <a:srgbClr val="467886"/>
                </a:solidFill>
                <a:latin typeface="Arial" panose="020B0604020202020204" pitchFamily="34" charset="0"/>
                <a:ea typeface="Aptos" panose="020B0004020202020204" pitchFamily="34" charset="0"/>
                <a:cs typeface="Arial" panose="020B0604020202020204" pitchFamily="34" charset="0"/>
                <a:hlinkClick r:id="rId17"/>
              </a:rPr>
              <a:t>https://pmc.ncbi.nlm.nih.gov/articles/PMC11184595/pdf/nihms-2000818.pdf</a:t>
            </a:r>
            <a:endParaRPr lang="en-US" sz="2400" kern="100" dirty="0">
              <a:latin typeface="Arial" panose="020B0604020202020204" pitchFamily="34" charset="0"/>
              <a:ea typeface="Aptos" panose="020B00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2EAAAC0-938A-6307-29A1-BF425A849EDB}"/>
              </a:ext>
            </a:extLst>
          </p:cNvPr>
          <p:cNvSpPr txBox="1"/>
          <p:nvPr/>
        </p:nvSpPr>
        <p:spPr>
          <a:xfrm>
            <a:off x="486592" y="477375"/>
            <a:ext cx="29234654" cy="144687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algn="ctr"/>
            <a:r>
              <a:rPr lang="en-GB" sz="8802" b="1" kern="100" dirty="0">
                <a:latin typeface="Arial" panose="020B0604020202020204" pitchFamily="34" charset="0"/>
              </a:rPr>
              <a:t>Reference List</a:t>
            </a:r>
            <a:endParaRPr lang="en-US" sz="8802" dirty="0"/>
          </a:p>
        </p:txBody>
      </p:sp>
    </p:spTree>
    <p:extLst>
      <p:ext uri="{BB962C8B-B14F-4D97-AF65-F5344CB8AC3E}">
        <p14:creationId xmlns:p14="http://schemas.microsoft.com/office/powerpoint/2010/main" val="29760249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181</TotalTime>
  <Words>1684</Words>
  <Application>Microsoft Office PowerPoint</Application>
  <PresentationFormat>Custom</PresentationFormat>
  <Paragraphs>91</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shwetakuamrichhanabhaiahir@gmail.com</cp:lastModifiedBy>
  <cp:revision>8</cp:revision>
  <dcterms:created xsi:type="dcterms:W3CDTF">2025-10-30T09:42:58Z</dcterms:created>
  <dcterms:modified xsi:type="dcterms:W3CDTF">2025-10-31T00:35:19Z</dcterms:modified>
  <cp:category/>
</cp:coreProperties>
</file>