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78" d="100"/>
          <a:sy n="78" d="100"/>
        </p:scale>
        <p:origin x="1594" y="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60439"/>
            <a:ext cx="7772400" cy="1661651"/>
          </a:xfrm>
        </p:spPr>
        <p:txBody>
          <a:bodyPr/>
          <a:lstStyle/>
          <a:p>
            <a:r>
              <a:rPr lang="en-US" dirty="0"/>
              <a:t>Research Methods and Professional Development</a:t>
            </a:r>
            <a:endParaRPr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52053" y="2723535"/>
            <a:ext cx="6921908" cy="2915265"/>
          </a:xfrm>
        </p:spPr>
        <p:txBody>
          <a:bodyPr/>
          <a:lstStyle/>
          <a:p>
            <a:r>
              <a:rPr lang="en-IN" dirty="0"/>
              <a:t>Khushi </a:t>
            </a:r>
            <a:r>
              <a:rPr lang="en-IN" dirty="0" err="1"/>
              <a:t>Navanitbhai</a:t>
            </a:r>
            <a:r>
              <a:rPr lang="en-IN" dirty="0"/>
              <a:t> Sangani – 2520615</a:t>
            </a:r>
          </a:p>
          <a:p>
            <a:endParaRPr lang="en-IN" dirty="0"/>
          </a:p>
          <a:p>
            <a:r>
              <a:rPr lang="en-IN" dirty="0"/>
              <a:t>Topic: Zero-Trust and Micro-Segmentation for </a:t>
            </a:r>
            <a:r>
              <a:rPr lang="en-IN" dirty="0" err="1"/>
              <a:t>IIoT</a:t>
            </a:r>
            <a:r>
              <a:rPr lang="en-IN" dirty="0"/>
              <a:t>/Smart Factories</a:t>
            </a:r>
            <a:endParaRPr dirty="0"/>
          </a:p>
          <a:p>
            <a:endParaRPr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Presentation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t>• Research Context/Background</a:t>
            </a:r>
          </a:p>
          <a:p>
            <a:r>
              <a:t>• Research Problem</a:t>
            </a:r>
          </a:p>
          <a:p>
            <a:r>
              <a:t>• Research Aim and Objectives</a:t>
            </a:r>
          </a:p>
          <a:p>
            <a:r>
              <a:t>• Literature Review Summary</a:t>
            </a:r>
          </a:p>
          <a:p>
            <a:r>
              <a:t>• Research Methodology</a:t>
            </a:r>
          </a:p>
          <a:p>
            <a:r>
              <a:t>• Project Planning and Resources</a:t>
            </a:r>
          </a:p>
          <a:p>
            <a:r>
              <a:t>• Project Impact and Limitations</a:t>
            </a:r>
          </a:p>
          <a:p>
            <a:r>
              <a:t>• References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Research Context / Background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2658"/>
            <a:ext cx="8229600" cy="4523505"/>
          </a:xfrm>
        </p:spPr>
        <p:txBody>
          <a:bodyPr>
            <a:normAutofit fontScale="92500" lnSpcReduction="10000"/>
          </a:bodyPr>
          <a:lstStyle/>
          <a:p>
            <a:pPr lvl="0"/>
            <a:r>
              <a:rPr lang="en-IN" sz="2600" dirty="0"/>
              <a:t>Industry 4.0 is changing manufacturing by bringing Operational Technology (OT) - machines, PLCs, sensors together with IT networks and the cloud. </a:t>
            </a:r>
          </a:p>
          <a:p>
            <a:pPr lvl="0"/>
            <a:r>
              <a:rPr lang="en-IN" sz="2600" dirty="0"/>
              <a:t>This connectivity can lead to real-time data, predictive maintenance and supply chain integration. </a:t>
            </a:r>
          </a:p>
          <a:p>
            <a:pPr lvl="0"/>
            <a:r>
              <a:rPr lang="en-IN" sz="2600" dirty="0"/>
              <a:t>The outdated old "castle and moat" perimeter model is no longer valid. After entering the network, attackers are implicitly trusted, and they can move freely (lateral movement). </a:t>
            </a:r>
          </a:p>
          <a:p>
            <a:pPr lvl="0"/>
            <a:r>
              <a:rPr lang="en-IN" sz="2600" dirty="0"/>
              <a:t>High stakes: </a:t>
            </a:r>
            <a:r>
              <a:rPr lang="en-IN" sz="2600" dirty="0" err="1"/>
              <a:t>IIoT</a:t>
            </a:r>
            <a:r>
              <a:rPr lang="en-IN" sz="2600" dirty="0"/>
              <a:t> attacks can result in physical attacks, production downtime, and even human life-threatening attacks.</a:t>
            </a:r>
          </a:p>
          <a:p>
            <a:pPr marL="0" lvl="0" indent="0">
              <a:buNone/>
            </a:pPr>
            <a:endParaRPr lang="en-IN" sz="1800" dirty="0"/>
          </a:p>
          <a:p>
            <a:pPr marL="0" lvl="0" indent="0">
              <a:buNone/>
            </a:pPr>
            <a:endParaRPr lang="en-IN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Research Problem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123768"/>
            <a:ext cx="8229600" cy="4002395"/>
          </a:xfrm>
        </p:spPr>
        <p:txBody>
          <a:bodyPr>
            <a:normAutofit/>
          </a:bodyPr>
          <a:lstStyle/>
          <a:p>
            <a:pPr lvl="0"/>
            <a:r>
              <a:rPr lang="en-IN" sz="1900" dirty="0"/>
              <a:t>The Gap: Zero Trust is applicable in the office (IT) but not in a factory (OT). </a:t>
            </a:r>
          </a:p>
          <a:p>
            <a:pPr marL="0" lvl="0" indent="0">
              <a:buNone/>
            </a:pPr>
            <a:endParaRPr lang="en-IN" sz="1900" dirty="0"/>
          </a:p>
          <a:p>
            <a:pPr lvl="0"/>
            <a:r>
              <a:rPr lang="en-IN" sz="1900" dirty="0"/>
              <a:t>The Problem: Outdated factory machines, unable to install new security and unable to shut down for updates. </a:t>
            </a:r>
          </a:p>
          <a:p>
            <a:pPr marL="0" lvl="0" indent="0">
              <a:buNone/>
            </a:pPr>
            <a:endParaRPr lang="en-IN" sz="1900" dirty="0"/>
          </a:p>
          <a:p>
            <a:pPr lvl="0"/>
            <a:r>
              <a:rPr lang="en-IN" sz="1900" dirty="0"/>
              <a:t>The problem is that there is no practical and clear guide to implementing Zero Trust to these older ("brownfield") factories while keeping customers' production running. </a:t>
            </a:r>
            <a:br>
              <a:rPr lang="en-IN" sz="1800" dirty="0"/>
            </a:br>
            <a:endParaRPr lang="en-IN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21110"/>
            <a:ext cx="8229600" cy="1179870"/>
          </a:xfrm>
        </p:spPr>
        <p:txBody>
          <a:bodyPr/>
          <a:lstStyle/>
          <a:p>
            <a:r>
              <a:rPr dirty="0"/>
              <a:t>Research Aim and 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005781"/>
            <a:ext cx="8229600" cy="4120382"/>
          </a:xfrm>
        </p:spPr>
        <p:txBody>
          <a:bodyPr>
            <a:normAutofit fontScale="70000" lnSpcReduction="20000"/>
          </a:bodyPr>
          <a:lstStyle/>
          <a:p>
            <a:pPr lvl="0"/>
            <a:r>
              <a:rPr lang="en-IN" dirty="0"/>
              <a:t>Aim: Develop a realistic approach for implementing Zero Trust and Micro-Segmentation in smart factories.</a:t>
            </a:r>
          </a:p>
          <a:p>
            <a:pPr marL="0" lvl="0" indent="0">
              <a:buNone/>
            </a:pPr>
            <a:endParaRPr lang="en-IN" dirty="0"/>
          </a:p>
          <a:p>
            <a:pPr marL="0" lvl="0" indent="0">
              <a:buNone/>
            </a:pPr>
            <a:r>
              <a:rPr lang="en-IN" dirty="0"/>
              <a:t>  Objectives :</a:t>
            </a:r>
          </a:p>
          <a:p>
            <a:pPr marL="0" lvl="0" indent="0">
              <a:buNone/>
            </a:pPr>
            <a:endParaRPr lang="en-IN" dirty="0"/>
          </a:p>
          <a:p>
            <a:pPr lvl="0"/>
            <a:r>
              <a:rPr lang="en-IN" dirty="0"/>
              <a:t> Specific: Discuss the special security needs, working conditions and risk environment of a brownfield smart factory.</a:t>
            </a:r>
          </a:p>
          <a:p>
            <a:pPr lvl="0"/>
            <a:r>
              <a:rPr lang="en-IN" dirty="0"/>
              <a:t> Measurable: Develop a written list of 10 or more significant challenges identified through the literature review.</a:t>
            </a:r>
          </a:p>
          <a:p>
            <a:pPr lvl="0"/>
            <a:r>
              <a:rPr lang="en-IN" dirty="0"/>
              <a:t> Achievable : A systematic review of academic papers, industry reports and standards.</a:t>
            </a:r>
          </a:p>
          <a:p>
            <a:pPr lvl="0"/>
            <a:r>
              <a:rPr lang="en-IN" dirty="0"/>
              <a:t> Time bound: Must be done within WEEK 1–6 of the project. </a:t>
            </a:r>
            <a:endParaRPr sz="1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Literature Review 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sz="2100" dirty="0"/>
          </a:p>
          <a:p>
            <a:r>
              <a:rPr lang="en-IN" sz="2100" dirty="0"/>
              <a:t>Studies indicate that Zero Trust is a sound approach for factories and there are some simple templates available. </a:t>
            </a:r>
          </a:p>
          <a:p>
            <a:pPr marL="0" indent="0">
              <a:buNone/>
            </a:pPr>
            <a:endParaRPr lang="en-IN" sz="2100" dirty="0"/>
          </a:p>
          <a:p>
            <a:r>
              <a:rPr lang="en-IN" sz="2100" dirty="0"/>
              <a:t>Theoretical research is the predominant type of research.</a:t>
            </a:r>
          </a:p>
          <a:p>
            <a:pPr marL="0" indent="0">
              <a:buNone/>
            </a:pPr>
            <a:r>
              <a:rPr lang="en-IN" sz="2100" dirty="0"/>
              <a:t> </a:t>
            </a:r>
          </a:p>
          <a:p>
            <a:r>
              <a:rPr lang="en-IN" sz="2100" dirty="0"/>
              <a:t>It doesn't talk about the fact that these are old machines or how to implement it one thing at a time without taking the factories down.</a:t>
            </a:r>
          </a:p>
          <a:p>
            <a:pPr marL="0" indent="0">
              <a:buNone/>
            </a:pPr>
            <a:endParaRPr lang="en-IN" sz="2100" dirty="0"/>
          </a:p>
          <a:p>
            <a:r>
              <a:rPr lang="en-IN" sz="2100" dirty="0"/>
              <a:t> This is the gap that you will help fill in with your work – between theory and the real world. </a:t>
            </a:r>
            <a:br>
              <a:rPr lang="en-IN" sz="2100" dirty="0"/>
            </a:br>
            <a:endParaRPr sz="2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Research Methodology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90AD7EE-B4ED-F0A1-4CC8-ACEEE17CDC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r>
              <a:rPr lang="en-IN" dirty="0"/>
              <a:t>                                                                 </a:t>
            </a:r>
          </a:p>
          <a:p>
            <a:pPr marL="0" indent="0">
              <a:buNone/>
            </a:pPr>
            <a:r>
              <a:rPr lang="en-IN" dirty="0"/>
              <a:t>  1.  Problem Identification              →  Literature Review             </a:t>
            </a:r>
          </a:p>
          <a:p>
            <a:pPr marL="0" indent="0">
              <a:buNone/>
            </a:pPr>
            <a:r>
              <a:rPr lang="en-IN" dirty="0"/>
              <a:t>                   ↓                                                       </a:t>
            </a:r>
          </a:p>
          <a:p>
            <a:pPr marL="0" indent="0">
              <a:buNone/>
            </a:pPr>
            <a:r>
              <a:rPr lang="en-IN" dirty="0"/>
              <a:t>  2.  Define Objectives                      →  Requirements Definition       </a:t>
            </a:r>
          </a:p>
          <a:p>
            <a:pPr marL="0" indent="0">
              <a:buNone/>
            </a:pPr>
            <a:r>
              <a:rPr lang="en-IN" dirty="0"/>
              <a:t>                   ↓                                                       </a:t>
            </a:r>
          </a:p>
          <a:p>
            <a:pPr marL="0" indent="0">
              <a:buNone/>
            </a:pPr>
            <a:r>
              <a:rPr lang="en-IN" dirty="0"/>
              <a:t>  3.  Design &amp; Development            →  Framework Creation            </a:t>
            </a:r>
          </a:p>
          <a:p>
            <a:pPr marL="0" indent="0">
              <a:buNone/>
            </a:pPr>
            <a:r>
              <a:rPr lang="en-IN" dirty="0"/>
              <a:t>                   ↓                                                       </a:t>
            </a:r>
          </a:p>
          <a:p>
            <a:pPr marL="0" indent="0">
              <a:buNone/>
            </a:pPr>
            <a:r>
              <a:rPr lang="en-IN" dirty="0"/>
              <a:t>  4.  Demonstration &amp; Evaluation   →  Simulation / Case Study       </a:t>
            </a:r>
          </a:p>
          <a:p>
            <a:pPr marL="0" indent="0">
              <a:buNone/>
            </a:pPr>
            <a:r>
              <a:rPr lang="en-IN" dirty="0"/>
              <a:t>                   ↓                                                       </a:t>
            </a:r>
          </a:p>
          <a:p>
            <a:pPr marL="0" indent="0">
              <a:buNone/>
            </a:pPr>
            <a:r>
              <a:rPr lang="en-IN" dirty="0"/>
              <a:t>  5.  Communication                         →  Thesis &amp; Guidelines           </a:t>
            </a:r>
          </a:p>
          <a:p>
            <a:pPr marL="0" indent="0">
              <a:buNone/>
            </a:pPr>
            <a:r>
              <a:rPr lang="en-IN" dirty="0"/>
              <a:t>                                                                 </a:t>
            </a:r>
          </a:p>
          <a:p>
            <a:pPr marL="0" indent="0">
              <a:buNone/>
            </a:pPr>
            <a:endParaRPr lang="en-IN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Project Planning and Resources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143432"/>
            <a:ext cx="8229600" cy="3982731"/>
          </a:xfrm>
        </p:spPr>
        <p:txBody>
          <a:bodyPr>
            <a:normAutofit/>
          </a:bodyPr>
          <a:lstStyle/>
          <a:p>
            <a:pPr lvl="0"/>
            <a:r>
              <a:rPr lang="en-IN" sz="2000" b="1" dirty="0"/>
              <a:t>Timeline (6 months):</a:t>
            </a:r>
            <a:endParaRPr lang="en-IN" sz="2000" dirty="0"/>
          </a:p>
          <a:p>
            <a:pPr lvl="1"/>
            <a:r>
              <a:rPr lang="en-IN" sz="2000" b="1" dirty="0"/>
              <a:t>Months 1-2:</a:t>
            </a:r>
            <a:r>
              <a:rPr lang="en-IN" sz="2000" dirty="0"/>
              <a:t> Research and design the framework.</a:t>
            </a:r>
          </a:p>
          <a:p>
            <a:pPr lvl="1"/>
            <a:r>
              <a:rPr lang="en-IN" sz="2000" b="1" dirty="0"/>
              <a:t>Months 3-4:</a:t>
            </a:r>
            <a:r>
              <a:rPr lang="en-IN" sz="2000" dirty="0"/>
              <a:t> Build the simulation and run tests.</a:t>
            </a:r>
          </a:p>
          <a:p>
            <a:pPr lvl="1"/>
            <a:r>
              <a:rPr lang="en-IN" sz="2000" b="1" dirty="0"/>
              <a:t>Months 5-6:</a:t>
            </a:r>
            <a:r>
              <a:rPr lang="en-IN" sz="2000" dirty="0"/>
              <a:t> Analyz results and write the final thesis.</a:t>
            </a:r>
          </a:p>
          <a:p>
            <a:pPr lvl="0"/>
            <a:r>
              <a:rPr lang="en-IN" sz="2000" b="1" dirty="0"/>
              <a:t>Resources:</a:t>
            </a:r>
            <a:r>
              <a:rPr lang="en-IN" sz="2000" dirty="0"/>
              <a:t> Simulation software and access to academic journals.</a:t>
            </a:r>
          </a:p>
          <a:p>
            <a:pPr marL="0" indent="0">
              <a:buNone/>
            </a:pPr>
            <a:br>
              <a:rPr lang="en-IN" dirty="0"/>
            </a:br>
            <a:endParaRPr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Project Impact and Limitations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46787"/>
            <a:ext cx="8229600" cy="4179376"/>
          </a:xfrm>
        </p:spPr>
        <p:txBody>
          <a:bodyPr>
            <a:normAutofit/>
          </a:bodyPr>
          <a:lstStyle/>
          <a:p>
            <a:pPr lvl="0"/>
            <a:r>
              <a:rPr lang="en-IN" sz="1800" dirty="0"/>
              <a:t>The impact: This will provide a map for real-world security teams to follow, and it will be hard to stop the ransomware that is threatening to close down factories from making a significant dent in the bottom line. </a:t>
            </a:r>
          </a:p>
          <a:p>
            <a:pPr marL="0" lvl="0" indent="0">
              <a:buNone/>
            </a:pPr>
            <a:endParaRPr lang="en-IN" sz="1800" dirty="0"/>
          </a:p>
          <a:p>
            <a:pPr lvl="0"/>
            <a:r>
              <a:rPr lang="en-IN" sz="1800" dirty="0"/>
              <a:t>Limitations: </a:t>
            </a:r>
          </a:p>
          <a:p>
            <a:pPr marL="0" lvl="0" indent="0">
              <a:buNone/>
            </a:pPr>
            <a:r>
              <a:rPr lang="en-IN" sz="1800" dirty="0"/>
              <a:t>                  - The structure may not be applicable to all types of factories. </a:t>
            </a:r>
          </a:p>
          <a:p>
            <a:pPr marL="0" lvl="0" indent="0">
              <a:buNone/>
            </a:pPr>
            <a:r>
              <a:rPr lang="en-IN" sz="1800" dirty="0"/>
              <a:t>                  - Simulations are not perfect reflections of reality. </a:t>
            </a:r>
          </a:p>
          <a:p>
            <a:pPr marL="0" lvl="0" indent="0">
              <a:buNone/>
            </a:pPr>
            <a:r>
              <a:rPr lang="en-IN" sz="1800" dirty="0"/>
              <a:t>                  - It may be hard to find a true factory to run tests on.</a:t>
            </a:r>
            <a:br>
              <a:rPr lang="en-IN" sz="1800" dirty="0"/>
            </a:br>
            <a:endParaRPr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17524"/>
            <a:ext cx="8229600" cy="463099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1600" dirty="0"/>
              <a:t>[1] NIST, "Zero Trust Architecture," National Institute of Standards and Technology, Special Publication 800-207, 2020. DOI: 10.6028/NIST.SP.800-207. </a:t>
            </a:r>
          </a:p>
          <a:p>
            <a:pPr marL="0" indent="0">
              <a:buNone/>
            </a:pPr>
            <a:endParaRPr lang="en-IN" sz="1600" dirty="0"/>
          </a:p>
          <a:p>
            <a:pPr marL="0" indent="0">
              <a:buNone/>
            </a:pPr>
            <a:r>
              <a:rPr lang="en-IN" sz="1600" dirty="0"/>
              <a:t>[2] Wang Hangyu, </a:t>
            </a:r>
            <a:r>
              <a:rPr lang="en-IN" sz="1600" dirty="0" err="1"/>
              <a:t>Lü</a:t>
            </a:r>
            <a:r>
              <a:rPr lang="en-IN" sz="1600" dirty="0"/>
              <a:t> Fei, Cheng </a:t>
            </a:r>
            <a:r>
              <a:rPr lang="en-IN" sz="1600" dirty="0" err="1"/>
              <a:t>Yuliang</a:t>
            </a:r>
            <a:r>
              <a:rPr lang="en-IN" sz="1600" dirty="0"/>
              <a:t>, et al., "Review of Zero Trust Security Research in Industrial Internet of Things," </a:t>
            </a:r>
            <a:r>
              <a:rPr lang="en-IN" sz="1600" i="1" dirty="0"/>
              <a:t>Journal of Computer Research and Development</a:t>
            </a:r>
            <a:r>
              <a:rPr lang="en-IN" sz="1600" dirty="0"/>
              <a:t>, vol. 62, no. 11, pp. 2784-2805, 2025. DOI: 10.7544/issn1000-1239.202440840. </a:t>
            </a:r>
          </a:p>
          <a:p>
            <a:pPr marL="0" indent="0">
              <a:buNone/>
            </a:pPr>
            <a:endParaRPr lang="en-IN" sz="1600" dirty="0"/>
          </a:p>
          <a:p>
            <a:pPr marL="0" indent="0">
              <a:buNone/>
            </a:pPr>
            <a:r>
              <a:rPr lang="en-IN" sz="1600" dirty="0"/>
              <a:t>[3] S. U. Alam, "Zero Trust </a:t>
            </a:r>
            <a:r>
              <a:rPr lang="en-IN" sz="1600" dirty="0" err="1"/>
              <a:t>Microsegmentation</a:t>
            </a:r>
            <a:r>
              <a:rPr lang="en-IN" sz="1600" dirty="0"/>
              <a:t> for US Mid-Sized Manufacturing: An OT/IT Blueprint to Contain Ransomware, aligned to NIST CSF 2.0 &amp; NIST SP 800-207," </a:t>
            </a:r>
            <a:r>
              <a:rPr lang="en-IN" sz="1600" i="1" dirty="0"/>
              <a:t>International Journal of Communication Networks and Information Security (IJCNIS)</a:t>
            </a:r>
            <a:r>
              <a:rPr lang="en-IN" sz="1600" dirty="0"/>
              <a:t>, vol. 17, no. 9, pp. 1-15, Dec. 2025.</a:t>
            </a:r>
          </a:p>
          <a:p>
            <a:pPr marL="0" indent="0">
              <a:buNone/>
            </a:pPr>
            <a:endParaRPr lang="en-IN" sz="1600" dirty="0"/>
          </a:p>
          <a:p>
            <a:pPr marL="0" indent="0">
              <a:buNone/>
            </a:pPr>
            <a:r>
              <a:rPr lang="en-IN" sz="1600" dirty="0"/>
              <a:t>[4] </a:t>
            </a:r>
            <a:r>
              <a:rPr lang="en-IN" sz="1600" dirty="0" err="1"/>
              <a:t>HCLTech</a:t>
            </a:r>
            <a:r>
              <a:rPr lang="en-IN" sz="1600" dirty="0"/>
              <a:t>, "OT </a:t>
            </a:r>
            <a:r>
              <a:rPr lang="en-IN" sz="1600" dirty="0" err="1"/>
              <a:t>microsegmentation</a:t>
            </a:r>
            <a:r>
              <a:rPr lang="en-IN" sz="1600" dirty="0"/>
              <a:t>: From strategy to operational scale," </a:t>
            </a:r>
            <a:r>
              <a:rPr lang="en-IN" sz="1600" dirty="0" err="1"/>
              <a:t>HCLTech</a:t>
            </a:r>
            <a:r>
              <a:rPr lang="en-IN" sz="1600" dirty="0"/>
              <a:t> Blogs, Mar. 2026. </a:t>
            </a:r>
          </a:p>
          <a:p>
            <a:pPr marL="0" indent="0">
              <a:buNone/>
            </a:pPr>
            <a:endParaRPr lang="en-IN" sz="1600" dirty="0"/>
          </a:p>
          <a:p>
            <a:pPr marL="0" indent="0">
              <a:buNone/>
            </a:pPr>
            <a:r>
              <a:rPr lang="en-IN" sz="1600" dirty="0"/>
              <a:t>[5] "ZTF-SF: A Zero-Trust Blockchain-Enabled </a:t>
            </a:r>
            <a:r>
              <a:rPr lang="en-IN" sz="1600" dirty="0" err="1"/>
              <a:t>IIoT</a:t>
            </a:r>
            <a:r>
              <a:rPr lang="en-IN" sz="1600" dirty="0"/>
              <a:t> Framework for Secure Smart Factories," in </a:t>
            </a:r>
            <a:r>
              <a:rPr lang="en-IN" sz="1600" i="1" dirty="0"/>
              <a:t>Proc. 2026 IEEE Conf.</a:t>
            </a:r>
            <a:r>
              <a:rPr lang="en-IN" sz="1600" dirty="0"/>
              <a:t>, Amman, Jordan, May 20.</a:t>
            </a:r>
            <a:endParaRPr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317</TotalTime>
  <Words>798</Words>
  <Application>Microsoft Office PowerPoint</Application>
  <PresentationFormat>On-screen Show (4:3)</PresentationFormat>
  <Paragraphs>79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Arial</vt:lpstr>
      <vt:lpstr>Calibri</vt:lpstr>
      <vt:lpstr>Office Theme</vt:lpstr>
      <vt:lpstr>Research Methods and Professional Development</vt:lpstr>
      <vt:lpstr>Presentation Overview</vt:lpstr>
      <vt:lpstr>Research Context / Background</vt:lpstr>
      <vt:lpstr>Research Problem</vt:lpstr>
      <vt:lpstr>Research Aim and Objectives</vt:lpstr>
      <vt:lpstr>Literature Review Summary</vt:lpstr>
      <vt:lpstr>Research Methodology</vt:lpstr>
      <vt:lpstr>Project Planning and Resources</vt:lpstr>
      <vt:lpstr>Project Impact and Limitations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MSc Cybersecurity &amp; Digital Forensics</dc:title>
  <dc:subject/>
  <dc:creator>Suresh Shanmugasundaram</dc:creator>
  <cp:keywords/>
  <dc:description>generated using python-pptx</dc:description>
  <cp:lastModifiedBy>Khushi Sangani</cp:lastModifiedBy>
  <cp:revision>16</cp:revision>
  <dcterms:created xsi:type="dcterms:W3CDTF">2013-01-27T09:14:16Z</dcterms:created>
  <dcterms:modified xsi:type="dcterms:W3CDTF">2026-08-09T14:16:11Z</dcterms:modified>
  <cp:category/>
</cp:coreProperties>
</file>