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7D61B5-95EE-4716-A78C-F62AE51E5B3E}" v="4" dt="2025-02-14T14:29:02.282"/>
    <p1510:client id="{F5788B99-318F-4169-AD39-966085149BD0}" v="5" dt="2025-02-13T16:52:18.0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6" autoAdjust="0"/>
    <p:restoredTop sz="94660"/>
  </p:normalViewPr>
  <p:slideViewPr>
    <p:cSldViewPr snapToGrid="0">
      <p:cViewPr varScale="1">
        <p:scale>
          <a:sx n="84" d="100"/>
          <a:sy n="84" d="100"/>
        </p:scale>
        <p:origin x="48" y="49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906671-8A5A-4AA4-A1B1-FA8AA744EA44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3E9C3-C30C-4155-BC12-A82D554C2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96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A7CCC-6A93-4C01-8DFA-6A536C771D9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003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F258D-143C-0C0C-7BF5-F95894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848654-5AE9-9897-B9A6-9317F8E077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4CFFB2-C162-4349-CB1C-5F579DE91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0FE48A-F3B7-6BFC-E736-9F6D4AEFF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2B954-D5F7-CF36-F8B9-10662674A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312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AEB37-712B-51D0-7029-652B2FCC5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CC60E-7E2C-7C73-4CC0-532013378D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0B346-351C-E5D9-00D2-1DFA5875F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43CC8-799D-40F8-D94F-B555F0B3C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625E3-7CDF-ED2D-65DD-2B738FF49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201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9747A-7145-1127-FA40-85A54D085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B12609-D8DD-D934-73D7-8D8E7EAF5A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D74A7-D0A9-AA58-64AE-009C0D84C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82CDE-0F32-40E8-6E2B-5B7290E6B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CDB48-33A5-94C6-CBA6-507FFE217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250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615E4-8B16-2A59-19DD-522B1F665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A25E-475A-4F0A-0BE3-FB3CA00266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84ACAE-256C-193D-766C-B2ACC5FD62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6BD68-18F6-B379-0882-F2A1D2CE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FA2D8-A36F-37DF-812B-28910BD70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DEDC8-3044-649B-AD06-DFE4BBD8C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629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555D5-B22F-79F1-8522-0CA9D64AB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5F5444-5DD4-80E0-1140-D81B93C12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ABD4D6-60A7-1CF5-6889-A89C3D9AD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268F41-6363-ACF7-EEBE-DF16F7D922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E49D47-50E4-B3D7-B52F-A57830498E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E01451-E2E2-2BD6-59F3-0D32D131F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E6234D-F2A8-3833-74A1-4FA14DC7A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4009A1-B3A5-E174-3EA0-59760235F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481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4E87F-3BFB-3013-08A0-113628B14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FEAAD2-078B-5C53-617F-0CA962A0B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8A8F53-CA01-F978-DB0D-D05AF0495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F60CB-BC29-E3B2-1437-498D800C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922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144DC2-4F43-2DCF-87AB-B9B350BB4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7DECD7-9994-6F6C-9F30-6563B803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25F6A-A0EC-F64D-63B3-3FEDCFF49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86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82827-8039-0863-A21D-AEEA07B51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E06B3-91D9-AD01-FA5A-90AFDA49A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E08CB1-174D-1A6B-A716-693E7A1337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A1CE18-BCB7-A2DA-8C98-9C5A7D870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0C915D-8556-9397-7AD5-C917BB5CF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E2B6D1-FD18-94A9-206A-4157F8589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54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6EB86-3CC4-972F-6B8A-F199284C7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F301AA-987D-BC27-608B-6516EA2A4B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416BB1-DB5A-49B7-E3B1-C37D70CBE6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52168-055B-2DCC-E6C1-A45116991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265819-A9C7-4647-AB62-278B3DCEB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F06759-2553-E90F-3351-AA60B4FD5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50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59165-8AE5-23D6-DD1B-3DE794DB9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21308D-0685-C0C4-DA4A-F55F7708A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DFB45-E603-841F-55CB-972942907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9A83B9-D32E-2D83-BE91-EC56B84A6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F6A20-E8E5-4813-F769-9E39707DE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262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CD952C-2387-1B4D-A1A4-8BF3139AC0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9AAE59-0EC9-C707-3C10-F216B61C2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AEA50-BA0D-93CD-0E97-D95D2656E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42EE9-6914-E784-4BD0-5867BA584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CEC7EE-2834-0476-D86E-C42C919D2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453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different colored bars&#10;&#10;Description automatically generated with medium confidence">
            <a:extLst>
              <a:ext uri="{FF2B5EF4-FFF2-40B4-BE49-F238E27FC236}">
                <a16:creationId xmlns:a16="http://schemas.microsoft.com/office/drawing/2014/main" id="{0C2C2821-DE01-C699-529B-674A32D6BB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860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1B9FB6-9FA1-B1B4-C63C-BB75E4F70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1EAA15-5BFB-83D1-610B-358EC1575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04BCB-20DF-2FE6-E320-86F323AD1B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8A356-E831-45B3-AEF0-1C86AD22129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BB794-4A0C-E5FF-6C4C-C87A2DFE24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B95396-852D-29C3-5287-9D0C7A30EC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8E98F-497C-40EF-BBC7-1ABE562AD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467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AD43B03-A1CD-00AC-E4D4-E5671D2BB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1DFB8C7-29C7-180D-0102-51DFC79AD00D}"/>
              </a:ext>
            </a:extLst>
          </p:cNvPr>
          <p:cNvSpPr/>
          <p:nvPr/>
        </p:nvSpPr>
        <p:spPr>
          <a:xfrm>
            <a:off x="392904" y="170030"/>
            <a:ext cx="5582912" cy="1481522"/>
          </a:xfrm>
          <a:prstGeom prst="rect">
            <a:avLst/>
          </a:prstGeom>
          <a:solidFill>
            <a:srgbClr val="00B5B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C0E953-146B-5672-4DF4-62E29083FEF7}"/>
              </a:ext>
            </a:extLst>
          </p:cNvPr>
          <p:cNvSpPr txBox="1"/>
          <p:nvPr/>
        </p:nvSpPr>
        <p:spPr>
          <a:xfrm>
            <a:off x="3298360" y="210866"/>
            <a:ext cx="22564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Academic Experience Survey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BF4B11-7485-FBBF-6110-1680E1319B61}"/>
              </a:ext>
            </a:extLst>
          </p:cNvPr>
          <p:cNvSpPr txBox="1"/>
          <p:nvPr/>
        </p:nvSpPr>
        <p:spPr>
          <a:xfrm>
            <a:off x="3637287" y="5731459"/>
            <a:ext cx="2911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Login:            </a:t>
            </a:r>
            <a:r>
              <a:rPr lang="en-GB" sz="1600" dirty="0">
                <a:solidFill>
                  <a:schemeClr val="bg1"/>
                </a:solidFill>
              </a:rPr>
              <a:t>Student ID number</a:t>
            </a:r>
          </a:p>
          <a:p>
            <a:r>
              <a:rPr lang="en-GB" sz="1600" b="1" dirty="0">
                <a:solidFill>
                  <a:schemeClr val="bg1"/>
                </a:solidFill>
              </a:rPr>
              <a:t>Password:     </a:t>
            </a:r>
            <a:r>
              <a:rPr lang="en-GB" sz="1600" dirty="0">
                <a:solidFill>
                  <a:schemeClr val="bg1"/>
                </a:solidFill>
              </a:rPr>
              <a:t>2025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98C4BC-AA11-0C7B-4916-A0FE4EC542DC}"/>
              </a:ext>
            </a:extLst>
          </p:cNvPr>
          <p:cNvSpPr/>
          <p:nvPr/>
        </p:nvSpPr>
        <p:spPr>
          <a:xfrm>
            <a:off x="392904" y="1651552"/>
            <a:ext cx="5582912" cy="1428199"/>
          </a:xfrm>
          <a:prstGeom prst="rect">
            <a:avLst/>
          </a:prstGeom>
          <a:solidFill>
            <a:srgbClr val="D9FFFE"/>
          </a:solidFill>
          <a:ln>
            <a:solidFill>
              <a:srgbClr val="D9FFF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689BF2-8F0D-C059-8E98-37D9DFDEDE97}"/>
              </a:ext>
            </a:extLst>
          </p:cNvPr>
          <p:cNvSpPr txBox="1"/>
          <p:nvPr/>
        </p:nvSpPr>
        <p:spPr>
          <a:xfrm>
            <a:off x="3298360" y="1750482"/>
            <a:ext cx="2677456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5B0"/>
                </a:solidFill>
              </a:rPr>
              <a:t>Undergraduates: </a:t>
            </a:r>
          </a:p>
          <a:p>
            <a:r>
              <a:rPr lang="en-GB" b="1" dirty="0">
                <a:solidFill>
                  <a:srgbClr val="00B5B0"/>
                </a:solidFill>
              </a:rPr>
              <a:t>1</a:t>
            </a:r>
            <a:r>
              <a:rPr lang="en-GB" b="1" baseline="30000" dirty="0">
                <a:solidFill>
                  <a:srgbClr val="00B5B0"/>
                </a:solidFill>
              </a:rPr>
              <a:t>st</a:t>
            </a:r>
            <a:r>
              <a:rPr lang="en-GB" b="1" dirty="0">
                <a:solidFill>
                  <a:srgbClr val="00B5B0"/>
                </a:solidFill>
              </a:rPr>
              <a:t> &amp; 2</a:t>
            </a:r>
            <a:r>
              <a:rPr lang="en-GB" b="1" baseline="30000" dirty="0">
                <a:solidFill>
                  <a:srgbClr val="00B5B0"/>
                </a:solidFill>
              </a:rPr>
              <a:t>nd</a:t>
            </a:r>
            <a:r>
              <a:rPr lang="en-GB" b="1" dirty="0">
                <a:solidFill>
                  <a:srgbClr val="00B5B0"/>
                </a:solidFill>
              </a:rPr>
              <a:t> year students</a:t>
            </a:r>
          </a:p>
          <a:p>
            <a:endParaRPr lang="en-GB" sz="1100" b="1" dirty="0">
              <a:solidFill>
                <a:srgbClr val="00B5B0"/>
              </a:solidFill>
            </a:endParaRPr>
          </a:p>
          <a:p>
            <a:r>
              <a:rPr lang="en-GB" sz="1200" dirty="0">
                <a:solidFill>
                  <a:schemeClr val="tx2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Aptos" panose="020B0004020202020204" pitchFamily="34" charset="0"/>
              </a:rPr>
              <a:t>(Excluding new starters and final year HND students)</a:t>
            </a:r>
            <a:r>
              <a:rPr lang="en-GB" sz="1200" b="1" baseline="30000" dirty="0">
                <a:solidFill>
                  <a:srgbClr val="00B5B0"/>
                </a:solidFill>
              </a:rPr>
              <a:t>    </a:t>
            </a:r>
            <a:endParaRPr lang="en-GB" sz="1200" b="1" dirty="0">
              <a:solidFill>
                <a:srgbClr val="00B5B0"/>
              </a:solidFill>
            </a:endParaRPr>
          </a:p>
        </p:txBody>
      </p:sp>
      <p:pic>
        <p:nvPicPr>
          <p:cNvPr id="10" name="Picture 9" descr="A qr code with black squares&#10;&#10;Description automatically generated">
            <a:extLst>
              <a:ext uri="{FF2B5EF4-FFF2-40B4-BE49-F238E27FC236}">
                <a16:creationId xmlns:a16="http://schemas.microsoft.com/office/drawing/2014/main" id="{E3454E9E-7585-8B1F-C4BE-B1600F0247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425" y="3507443"/>
            <a:ext cx="1796324" cy="17963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A92E232-AF3B-7EB8-A0C0-A714A264AE06}"/>
              </a:ext>
            </a:extLst>
          </p:cNvPr>
          <p:cNvSpPr txBox="1"/>
          <p:nvPr/>
        </p:nvSpPr>
        <p:spPr>
          <a:xfrm>
            <a:off x="546738" y="224786"/>
            <a:ext cx="22564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chemeClr val="bg1"/>
                </a:solidFill>
              </a:rPr>
              <a:t>Arholwg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Profiad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Academaidd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F98703-D4B6-5ABB-9AC1-AAFA5C47E222}"/>
              </a:ext>
            </a:extLst>
          </p:cNvPr>
          <p:cNvSpPr txBox="1"/>
          <p:nvPr/>
        </p:nvSpPr>
        <p:spPr>
          <a:xfrm>
            <a:off x="546738" y="1735093"/>
            <a:ext cx="26376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B5B0"/>
                </a:solidFill>
              </a:rPr>
              <a:t>Israddedigigion</a:t>
            </a:r>
            <a:r>
              <a:rPr lang="en-GB" b="1" dirty="0">
                <a:solidFill>
                  <a:srgbClr val="00B5B0"/>
                </a:solidFill>
              </a:rPr>
              <a:t>: </a:t>
            </a:r>
            <a:r>
              <a:rPr lang="en-GB" b="1" dirty="0" err="1">
                <a:solidFill>
                  <a:srgbClr val="00B5B0"/>
                </a:solidFill>
              </a:rPr>
              <a:t>Myfyrwyr</a:t>
            </a:r>
            <a:r>
              <a:rPr lang="en-GB" b="1" dirty="0">
                <a:solidFill>
                  <a:srgbClr val="00B5B0"/>
                </a:solidFill>
              </a:rPr>
              <a:t> </a:t>
            </a:r>
            <a:r>
              <a:rPr lang="en-GB" b="1" dirty="0" err="1">
                <a:solidFill>
                  <a:srgbClr val="00B5B0"/>
                </a:solidFill>
              </a:rPr>
              <a:t>Blwyddyn</a:t>
            </a:r>
            <a:r>
              <a:rPr lang="en-GB" b="1" dirty="0">
                <a:solidFill>
                  <a:srgbClr val="00B5B0"/>
                </a:solidFill>
              </a:rPr>
              <a:t> 1 a 2</a:t>
            </a:r>
          </a:p>
          <a:p>
            <a:pPr algn="l"/>
            <a:endParaRPr lang="en-GB" sz="1100" dirty="0">
              <a:solidFill>
                <a:schemeClr val="tx2"/>
              </a:solidFill>
              <a:effectLst/>
              <a:ea typeface="DengXian" panose="02010600030101010101" pitchFamily="2" charset="-122"/>
              <a:cs typeface="Aptos" panose="020B0004020202020204" pitchFamily="34" charset="0"/>
            </a:endParaRPr>
          </a:p>
          <a:p>
            <a:pPr algn="l"/>
            <a:r>
              <a:rPr lang="en-GB" sz="1200" dirty="0">
                <a:solidFill>
                  <a:schemeClr val="tx2"/>
                </a:solidFill>
                <a:effectLst/>
                <a:ea typeface="DengXian" panose="02010600030101010101" pitchFamily="2" charset="-122"/>
                <a:cs typeface="Aptos" panose="020B0004020202020204" pitchFamily="34" charset="0"/>
              </a:rPr>
              <a:t>(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Ac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eithrio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dechreuwyr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newydd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a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myfyrwyr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HND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ar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eu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blwyddyn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</a:t>
            </a:r>
            <a:r>
              <a:rPr lang="en-GB" sz="1200" b="0" i="0" u="none" strike="noStrike" baseline="0" dirty="0" err="1">
                <a:solidFill>
                  <a:srgbClr val="003C5A"/>
                </a:solidFill>
              </a:rPr>
              <a:t>olaf</a:t>
            </a:r>
            <a:r>
              <a:rPr lang="en-GB" sz="1200" b="0" i="0" u="none" strike="noStrike" baseline="0" dirty="0">
                <a:solidFill>
                  <a:srgbClr val="003C5A"/>
                </a:solidFill>
              </a:rPr>
              <a:t> </a:t>
            </a:r>
            <a:r>
              <a:rPr lang="en-GB" sz="1200" dirty="0">
                <a:solidFill>
                  <a:schemeClr val="tx2"/>
                </a:solidFill>
                <a:effectLst/>
                <a:ea typeface="DengXian" panose="02010600030101010101" pitchFamily="2" charset="-122"/>
                <a:cs typeface="Aptos" panose="020B0004020202020204" pitchFamily="34" charset="0"/>
              </a:rPr>
              <a:t>)</a:t>
            </a:r>
            <a:r>
              <a:rPr lang="en-GB" sz="1200" b="1" baseline="30000" dirty="0">
                <a:solidFill>
                  <a:srgbClr val="00B5B0"/>
                </a:solidFill>
              </a:rPr>
              <a:t>    </a:t>
            </a:r>
            <a:endParaRPr lang="en-GB" sz="1200" b="1" dirty="0">
              <a:solidFill>
                <a:srgbClr val="00B5B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27D4EC-14DF-97D9-3CAB-BBBA9B67CB2B}"/>
              </a:ext>
            </a:extLst>
          </p:cNvPr>
          <p:cNvSpPr txBox="1"/>
          <p:nvPr/>
        </p:nvSpPr>
        <p:spPr>
          <a:xfrm>
            <a:off x="644064" y="5731459"/>
            <a:ext cx="2540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0" u="none" strike="noStrike" baseline="0" dirty="0" err="1">
                <a:solidFill>
                  <a:schemeClr val="bg1"/>
                </a:solidFill>
              </a:rPr>
              <a:t>Mewngofnodi</a:t>
            </a:r>
            <a:r>
              <a:rPr lang="en-GB" sz="1600" b="1" i="0" u="none" strike="noStrike" baseline="0" dirty="0">
                <a:solidFill>
                  <a:schemeClr val="bg1"/>
                </a:solidFill>
              </a:rPr>
              <a:t>: </a:t>
            </a:r>
            <a:r>
              <a:rPr lang="en-GB" sz="1600" b="0" i="0" u="none" strike="noStrike" baseline="0" dirty="0" err="1">
                <a:solidFill>
                  <a:schemeClr val="bg1"/>
                </a:solidFill>
              </a:rPr>
              <a:t>Manylion</a:t>
            </a:r>
            <a:r>
              <a:rPr lang="en-GB" sz="1600" b="0" i="0" u="none" strike="noStrike" baseline="0" dirty="0">
                <a:solidFill>
                  <a:schemeClr val="bg1"/>
                </a:solidFill>
              </a:rPr>
              <a:t> </a:t>
            </a:r>
            <a:r>
              <a:rPr lang="en-GB" sz="1600" b="0" i="0" u="none" strike="noStrike" baseline="0" dirty="0" err="1">
                <a:solidFill>
                  <a:schemeClr val="bg1"/>
                </a:solidFill>
              </a:rPr>
              <a:t>Adnabod</a:t>
            </a:r>
            <a:r>
              <a:rPr lang="en-GB" sz="1600" b="0" i="0" u="none" strike="noStrike" baseline="0" dirty="0">
                <a:solidFill>
                  <a:schemeClr val="bg1"/>
                </a:solidFill>
              </a:rPr>
              <a:t> </a:t>
            </a:r>
            <a:r>
              <a:rPr lang="en-GB" sz="1600" b="0" i="0" u="none" strike="noStrike" baseline="0" dirty="0" err="1">
                <a:solidFill>
                  <a:schemeClr val="bg1"/>
                </a:solidFill>
              </a:rPr>
              <a:t>myfyriwr</a:t>
            </a:r>
            <a:r>
              <a:rPr lang="en-GB" sz="1600" b="0" i="0" u="none" strike="noStrike" baseline="0" dirty="0">
                <a:solidFill>
                  <a:schemeClr val="bg1"/>
                </a:solidFill>
              </a:rPr>
              <a:t> PCYDDS </a:t>
            </a:r>
          </a:p>
          <a:p>
            <a:r>
              <a:rPr lang="en-GB" sz="1600" b="1" i="0" u="none" strike="noStrike" baseline="0" dirty="0" err="1">
                <a:solidFill>
                  <a:schemeClr val="bg1"/>
                </a:solidFill>
              </a:rPr>
              <a:t>Cyfrinair</a:t>
            </a:r>
            <a:r>
              <a:rPr lang="en-GB" sz="1600" b="1" i="0" u="none" strike="noStrike" baseline="0" dirty="0">
                <a:solidFill>
                  <a:schemeClr val="bg1"/>
                </a:solidFill>
              </a:rPr>
              <a:t>: </a:t>
            </a:r>
            <a:r>
              <a:rPr lang="en-GB" sz="1600" b="0" i="0" u="none" strike="noStrike" baseline="0" dirty="0">
                <a:solidFill>
                  <a:schemeClr val="bg1"/>
                </a:solidFill>
              </a:rPr>
              <a:t>2025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6" name="Picture 5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0E68707C-231C-E7B2-E9DD-D5ADFEF870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44" y="3508825"/>
            <a:ext cx="1845056" cy="184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07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4243a2f-f39c-4e43-9810-58f2f548e0d4">
      <Terms xmlns="http://schemas.microsoft.com/office/infopath/2007/PartnerControls"/>
    </lcf76f155ced4ddcb4097134ff3c332f>
    <TaxCatchAll xmlns="32cf4773-4f40-40c5-b712-949156571374" xsi:nil="true"/>
    <SharedWithUsers xmlns="32cf4773-4f40-40c5-b712-949156571374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20D8D9EE02948A6C40859CF0F1CF5" ma:contentTypeVersion="17" ma:contentTypeDescription="Create a new document." ma:contentTypeScope="" ma:versionID="a58181b5ab6e5f4faa368dc5284aa1b4">
  <xsd:schema xmlns:xsd="http://www.w3.org/2001/XMLSchema" xmlns:xs="http://www.w3.org/2001/XMLSchema" xmlns:p="http://schemas.microsoft.com/office/2006/metadata/properties" xmlns:ns2="74243a2f-f39c-4e43-9810-58f2f548e0d4" xmlns:ns3="32cf4773-4f40-40c5-b712-949156571374" targetNamespace="http://schemas.microsoft.com/office/2006/metadata/properties" ma:root="true" ma:fieldsID="9f4133e3036feb7631fe88440b960a8f" ns2:_="" ns3:_="">
    <xsd:import namespace="74243a2f-f39c-4e43-9810-58f2f548e0d4"/>
    <xsd:import namespace="32cf4773-4f40-40c5-b712-94915657137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3a2f-f39c-4e43-9810-58f2f548e0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f4773-4f40-40c5-b712-94915657137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c382ddc2-37cf-477f-bd98-92fd66650630}" ma:internalName="TaxCatchAll" ma:showField="CatchAllData" ma:web="32cf4773-4f40-40c5-b712-9491565713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D8F53A-DA0A-4C2A-AB91-319CDBD038E1}">
  <ds:schemaRefs>
    <ds:schemaRef ds:uri="http://schemas.microsoft.com/office/2006/metadata/properties"/>
    <ds:schemaRef ds:uri="http://schemas.microsoft.com/office/infopath/2007/PartnerControls"/>
    <ds:schemaRef ds:uri="74243a2f-f39c-4e43-9810-58f2f548e0d4"/>
    <ds:schemaRef ds:uri="32cf4773-4f40-40c5-b712-949156571374"/>
  </ds:schemaRefs>
</ds:datastoreItem>
</file>

<file path=customXml/itemProps2.xml><?xml version="1.0" encoding="utf-8"?>
<ds:datastoreItem xmlns:ds="http://schemas.openxmlformats.org/officeDocument/2006/customXml" ds:itemID="{5952DF45-B632-4E4A-B340-2EB474A3CA6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AD3EB0D-A409-49D9-9EEE-9FBC2A6FE6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43a2f-f39c-4e43-9810-58f2f548e0d4"/>
    <ds:schemaRef ds:uri="32cf4773-4f40-40c5-b712-9491565713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Widescreen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DengXian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Antonia Cardew</dc:creator>
  <cp:lastModifiedBy>Joanna Fender</cp:lastModifiedBy>
  <cp:revision>2</cp:revision>
  <dcterms:created xsi:type="dcterms:W3CDTF">2024-02-02T13:40:40Z</dcterms:created>
  <dcterms:modified xsi:type="dcterms:W3CDTF">2025-02-27T10:07:24Z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0x01010048B20D8D9EE02948A6C40859CF0F1CF5</vt:lpwstr>
  </property>
  <property fmtid="{D5CDD505-2E9C-101B-9397-08002B2CF9AE}" pid="3" name="MediaServiceImageTags">
    <vt:lpwstr/>
  </property>
  <property fmtid="{D5CDD505-2E9C-101B-9397-08002B2CF9AE}" pid="4" name="Order">
    <vt:r8>295200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