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4460" r:id="rId1"/>
  </p:sldMasterIdLst>
  <p:sldIdLst>
    <p:sldId id="265" r:id="rId2"/>
    <p:sldId id="256" r:id="rId3"/>
    <p:sldId id="257" r:id="rId4"/>
    <p:sldId id="259" r:id="rId5"/>
    <p:sldId id="273" r:id="rId6"/>
    <p:sldId id="274" r:id="rId7"/>
    <p:sldId id="268" r:id="rId8"/>
    <p:sldId id="260" r:id="rId9"/>
    <p:sldId id="270" r:id="rId10"/>
    <p:sldId id="275" r:id="rId11"/>
    <p:sldId id="288" r:id="rId12"/>
    <p:sldId id="283" r:id="rId13"/>
    <p:sldId id="286" r:id="rId14"/>
    <p:sldId id="271" r:id="rId15"/>
    <p:sldId id="285" r:id="rId16"/>
    <p:sldId id="289" r:id="rId17"/>
    <p:sldId id="279" r:id="rId18"/>
    <p:sldId id="280" r:id="rId19"/>
    <p:sldId id="281" r:id="rId20"/>
    <p:sldId id="278" r:id="rId21"/>
    <p:sldId id="276" r:id="rId22"/>
    <p:sldId id="269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51F53"/>
    <a:srgbClr val="5F0660"/>
    <a:srgbClr val="592C67"/>
    <a:srgbClr val="D4D4D4"/>
    <a:srgbClr val="EBEB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3"/>
    <p:restoredTop sz="94637"/>
  </p:normalViewPr>
  <p:slideViewPr>
    <p:cSldViewPr snapToGrid="0">
      <p:cViewPr varScale="1">
        <p:scale>
          <a:sx n="90" d="100"/>
          <a:sy n="90" d="100"/>
        </p:scale>
        <p:origin x="232" y="5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94DA62-4C4C-497F-99E5-E07161A06E2E}" type="doc">
      <dgm:prSet loTypeId="urn:microsoft.com/office/officeart/2005/8/layout/list1" loCatId="list" qsTypeId="urn:microsoft.com/office/officeart/2005/8/quickstyle/3d1" qsCatId="3D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23B7D4E-0E68-4199-8E0A-12653B91986A}">
      <dgm:prSet phldr="0"/>
      <dgm:spPr/>
      <dgm:t>
        <a:bodyPr/>
        <a:lstStyle/>
        <a:p>
          <a:pPr rtl="0"/>
          <a:r>
            <a:rPr lang="en-GB" b="1">
              <a:latin typeface="Arial"/>
              <a:cs typeface="Arial"/>
            </a:rPr>
            <a:t>Lack of experience</a:t>
          </a:r>
        </a:p>
      </dgm:t>
    </dgm:pt>
    <dgm:pt modelId="{A1EEE291-12BA-473E-89AF-41DDE4E5F16F}" type="parTrans" cxnId="{BCFE45F5-CF1E-4DEB-B337-A51894B39937}">
      <dgm:prSet/>
      <dgm:spPr/>
      <dgm:t>
        <a:bodyPr/>
        <a:lstStyle/>
        <a:p>
          <a:endParaRPr lang="en-US"/>
        </a:p>
      </dgm:t>
    </dgm:pt>
    <dgm:pt modelId="{2FE37736-E9D4-49A9-AA70-EC167EE879F3}" type="sibTrans" cxnId="{BCFE45F5-CF1E-4DEB-B337-A51894B39937}">
      <dgm:prSet/>
      <dgm:spPr/>
      <dgm:t>
        <a:bodyPr/>
        <a:lstStyle/>
        <a:p>
          <a:endParaRPr lang="en-US"/>
        </a:p>
      </dgm:t>
    </dgm:pt>
    <dgm:pt modelId="{8D3B73A9-F66F-4838-B5BD-748818F57768}">
      <dgm:prSet phldr="0"/>
      <dgm:spPr/>
      <dgm:t>
        <a:bodyPr/>
        <a:lstStyle/>
        <a:p>
          <a:pPr rtl="0"/>
          <a:r>
            <a:rPr lang="en-GB" b="1">
              <a:latin typeface="Arial"/>
              <a:cs typeface="Arial"/>
            </a:rPr>
            <a:t>Owner change</a:t>
          </a:r>
        </a:p>
      </dgm:t>
    </dgm:pt>
    <dgm:pt modelId="{8BF1554A-AFFE-4431-A519-761332FE6F9E}" type="parTrans" cxnId="{0135C4D5-67EB-4B9A-AF27-13E8CF00E33C}">
      <dgm:prSet/>
      <dgm:spPr/>
      <dgm:t>
        <a:bodyPr/>
        <a:lstStyle/>
        <a:p>
          <a:endParaRPr lang="en-US"/>
        </a:p>
      </dgm:t>
    </dgm:pt>
    <dgm:pt modelId="{8FCD956A-EEF8-4B28-85A5-19CD28649031}" type="sibTrans" cxnId="{0135C4D5-67EB-4B9A-AF27-13E8CF00E33C}">
      <dgm:prSet/>
      <dgm:spPr/>
      <dgm:t>
        <a:bodyPr/>
        <a:lstStyle/>
        <a:p>
          <a:endParaRPr lang="en-US"/>
        </a:p>
      </dgm:t>
    </dgm:pt>
    <dgm:pt modelId="{C12742D7-243C-4C69-8C22-1B8138D88343}">
      <dgm:prSet/>
      <dgm:spPr/>
      <dgm:t>
        <a:bodyPr/>
        <a:lstStyle/>
        <a:p>
          <a:pPr rtl="0"/>
          <a:r>
            <a:rPr lang="en-GB" b="1" i="0">
              <a:latin typeface="Century Gothic" panose="020B0502020202020204"/>
            </a:rPr>
            <a:t>Low suits</a:t>
          </a:r>
          <a:endParaRPr lang="en-US" err="1"/>
        </a:p>
      </dgm:t>
    </dgm:pt>
    <dgm:pt modelId="{1B6F16E8-411C-4B73-ADF8-00EEAB6E27B2}" type="parTrans" cxnId="{08AD48AD-8A48-497D-BCCC-13CCBFE8B661}">
      <dgm:prSet/>
      <dgm:spPr/>
      <dgm:t>
        <a:bodyPr/>
        <a:lstStyle/>
        <a:p>
          <a:endParaRPr lang="en-US"/>
        </a:p>
      </dgm:t>
    </dgm:pt>
    <dgm:pt modelId="{3ABB9A17-76B0-4FF1-A02C-AC179B1604DB}" type="sibTrans" cxnId="{08AD48AD-8A48-497D-BCCC-13CCBFE8B661}">
      <dgm:prSet/>
      <dgm:spPr/>
      <dgm:t>
        <a:bodyPr/>
        <a:lstStyle/>
        <a:p>
          <a:endParaRPr lang="en-US"/>
        </a:p>
      </dgm:t>
    </dgm:pt>
    <dgm:pt modelId="{6154CDA1-0F93-4354-BF73-38F70EBDE6BE}">
      <dgm:prSet phldr="0"/>
      <dgm:spPr/>
      <dgm:t>
        <a:bodyPr/>
        <a:lstStyle/>
        <a:p>
          <a:pPr rtl="0"/>
          <a:r>
            <a:rPr lang="en-GB" b="1">
              <a:latin typeface="Century Gothic" panose="020B0502020202020204"/>
            </a:rPr>
            <a:t>Financial problems</a:t>
          </a:r>
          <a:endParaRPr lang="en-US" b="0"/>
        </a:p>
      </dgm:t>
    </dgm:pt>
    <dgm:pt modelId="{2565AA93-C05B-42E7-A5D9-C166047FD1F3}" type="parTrans" cxnId="{8409DAB9-7BDB-4B08-B36D-47EF3D9201D4}">
      <dgm:prSet/>
      <dgm:spPr/>
      <dgm:t>
        <a:bodyPr/>
        <a:lstStyle/>
        <a:p>
          <a:endParaRPr lang="en-US"/>
        </a:p>
      </dgm:t>
    </dgm:pt>
    <dgm:pt modelId="{2DA2D4C1-DD94-40AE-B2FC-8352BCFC35A8}" type="sibTrans" cxnId="{8409DAB9-7BDB-4B08-B36D-47EF3D9201D4}">
      <dgm:prSet/>
      <dgm:spPr/>
      <dgm:t>
        <a:bodyPr/>
        <a:lstStyle/>
        <a:p>
          <a:endParaRPr lang="en-US"/>
        </a:p>
      </dgm:t>
    </dgm:pt>
    <dgm:pt modelId="{AC705D43-0000-4E6C-A5E7-9FA09634D8F5}">
      <dgm:prSet/>
      <dgm:spPr/>
      <dgm:t>
        <a:bodyPr/>
        <a:lstStyle/>
        <a:p>
          <a:r>
            <a:rPr lang="en-GB" b="1" i="0">
              <a:latin typeface="Century Gothic" panose="020B0502020202020204"/>
            </a:rPr>
            <a:t>Customer</a:t>
          </a:r>
          <a:r>
            <a:rPr lang="en-GB" b="1" i="0"/>
            <a:t> needs</a:t>
          </a:r>
          <a:endParaRPr lang="en-US"/>
        </a:p>
      </dgm:t>
    </dgm:pt>
    <dgm:pt modelId="{F460C2B3-E01F-42C8-B4F9-159DCF982EF7}" type="parTrans" cxnId="{BC049951-AECD-4DBD-AB6A-6FBE43A525EF}">
      <dgm:prSet/>
      <dgm:spPr/>
      <dgm:t>
        <a:bodyPr/>
        <a:lstStyle/>
        <a:p>
          <a:endParaRPr lang="en-US"/>
        </a:p>
      </dgm:t>
    </dgm:pt>
    <dgm:pt modelId="{5B803F1B-4DD9-4CA6-9682-8E9E416BFD72}" type="sibTrans" cxnId="{BC049951-AECD-4DBD-AB6A-6FBE43A525EF}">
      <dgm:prSet/>
      <dgm:spPr/>
      <dgm:t>
        <a:bodyPr/>
        <a:lstStyle/>
        <a:p>
          <a:endParaRPr lang="en-US"/>
        </a:p>
      </dgm:t>
    </dgm:pt>
    <dgm:pt modelId="{9FD0D979-5AE7-4FC3-B9CF-E04BD431797C}">
      <dgm:prSet/>
      <dgm:spPr/>
      <dgm:t>
        <a:bodyPr/>
        <a:lstStyle/>
        <a:p>
          <a:r>
            <a:rPr lang="en-GB" b="1" i="0"/>
            <a:t>Production</a:t>
          </a:r>
          <a:endParaRPr lang="en-US"/>
        </a:p>
      </dgm:t>
    </dgm:pt>
    <dgm:pt modelId="{79FC32A0-1E13-402C-9ACF-1E152059C1C3}" type="parTrans" cxnId="{46C5E83E-C798-4B06-AAE3-AFBD33F5CAFC}">
      <dgm:prSet/>
      <dgm:spPr/>
      <dgm:t>
        <a:bodyPr/>
        <a:lstStyle/>
        <a:p>
          <a:endParaRPr lang="en-US"/>
        </a:p>
      </dgm:t>
    </dgm:pt>
    <dgm:pt modelId="{85E23249-1487-4271-8F03-BBFE6A9E0F6A}" type="sibTrans" cxnId="{46C5E83E-C798-4B06-AAE3-AFBD33F5CAFC}">
      <dgm:prSet/>
      <dgm:spPr/>
      <dgm:t>
        <a:bodyPr/>
        <a:lstStyle/>
        <a:p>
          <a:endParaRPr lang="en-US"/>
        </a:p>
      </dgm:t>
    </dgm:pt>
    <dgm:pt modelId="{85AB3E9E-09CB-428A-B863-1D6A8B3E2CE3}" type="pres">
      <dgm:prSet presAssocID="{7B94DA62-4C4C-497F-99E5-E07161A06E2E}" presName="linear" presStyleCnt="0">
        <dgm:presLayoutVars>
          <dgm:dir/>
          <dgm:animLvl val="lvl"/>
          <dgm:resizeHandles val="exact"/>
        </dgm:presLayoutVars>
      </dgm:prSet>
      <dgm:spPr/>
    </dgm:pt>
    <dgm:pt modelId="{FAD57EE2-D4C8-4C9A-AC99-71BC11C47EED}" type="pres">
      <dgm:prSet presAssocID="{623B7D4E-0E68-4199-8E0A-12653B91986A}" presName="parentLin" presStyleCnt="0"/>
      <dgm:spPr/>
    </dgm:pt>
    <dgm:pt modelId="{EAF7D4AB-84B0-45C5-A92D-67494C7D41DE}" type="pres">
      <dgm:prSet presAssocID="{623B7D4E-0E68-4199-8E0A-12653B91986A}" presName="parentLeftMargin" presStyleLbl="node1" presStyleIdx="0" presStyleCnt="6"/>
      <dgm:spPr/>
    </dgm:pt>
    <dgm:pt modelId="{AE6A90C6-1BB2-44EC-A5DE-FFFFF7A35287}" type="pres">
      <dgm:prSet presAssocID="{623B7D4E-0E68-4199-8E0A-12653B91986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2A80226-9956-4A56-BF5C-83EF02FC1127}" type="pres">
      <dgm:prSet presAssocID="{623B7D4E-0E68-4199-8E0A-12653B91986A}" presName="negativeSpace" presStyleCnt="0"/>
      <dgm:spPr/>
    </dgm:pt>
    <dgm:pt modelId="{49EF1253-F77F-41BC-81E5-1C10C1EA0BA8}" type="pres">
      <dgm:prSet presAssocID="{623B7D4E-0E68-4199-8E0A-12653B91986A}" presName="childText" presStyleLbl="conFgAcc1" presStyleIdx="0" presStyleCnt="6">
        <dgm:presLayoutVars>
          <dgm:bulletEnabled val="1"/>
        </dgm:presLayoutVars>
      </dgm:prSet>
      <dgm:spPr/>
    </dgm:pt>
    <dgm:pt modelId="{EB06C4BE-0B5D-4214-8DD6-01D6340BADB6}" type="pres">
      <dgm:prSet presAssocID="{2FE37736-E9D4-49A9-AA70-EC167EE879F3}" presName="spaceBetweenRectangles" presStyleCnt="0"/>
      <dgm:spPr/>
    </dgm:pt>
    <dgm:pt modelId="{A4D49F99-2D94-4280-AD9D-6964DE21A4A0}" type="pres">
      <dgm:prSet presAssocID="{8D3B73A9-F66F-4838-B5BD-748818F57768}" presName="parentLin" presStyleCnt="0"/>
      <dgm:spPr/>
    </dgm:pt>
    <dgm:pt modelId="{07D9B196-4DF0-4578-9C21-134BECA170ED}" type="pres">
      <dgm:prSet presAssocID="{8D3B73A9-F66F-4838-B5BD-748818F57768}" presName="parentLeftMargin" presStyleLbl="node1" presStyleIdx="0" presStyleCnt="6"/>
      <dgm:spPr/>
    </dgm:pt>
    <dgm:pt modelId="{CFA54704-141E-47CF-8DE5-508BE19886A9}" type="pres">
      <dgm:prSet presAssocID="{8D3B73A9-F66F-4838-B5BD-748818F5776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3FDDD48-D068-4B82-813B-7BD0545581DD}" type="pres">
      <dgm:prSet presAssocID="{8D3B73A9-F66F-4838-B5BD-748818F57768}" presName="negativeSpace" presStyleCnt="0"/>
      <dgm:spPr/>
    </dgm:pt>
    <dgm:pt modelId="{3BF48A48-02D4-4BCE-A5BF-8379E582E386}" type="pres">
      <dgm:prSet presAssocID="{8D3B73A9-F66F-4838-B5BD-748818F57768}" presName="childText" presStyleLbl="conFgAcc1" presStyleIdx="1" presStyleCnt="6">
        <dgm:presLayoutVars>
          <dgm:bulletEnabled val="1"/>
        </dgm:presLayoutVars>
      </dgm:prSet>
      <dgm:spPr/>
    </dgm:pt>
    <dgm:pt modelId="{94446E63-8B12-4349-9347-495E553E2236}" type="pres">
      <dgm:prSet presAssocID="{8FCD956A-EEF8-4B28-85A5-19CD28649031}" presName="spaceBetweenRectangles" presStyleCnt="0"/>
      <dgm:spPr/>
    </dgm:pt>
    <dgm:pt modelId="{2CE77A83-A036-428F-80B1-3A4276EB16F4}" type="pres">
      <dgm:prSet presAssocID="{C12742D7-243C-4C69-8C22-1B8138D88343}" presName="parentLin" presStyleCnt="0"/>
      <dgm:spPr/>
    </dgm:pt>
    <dgm:pt modelId="{853D15C5-BA2A-4AE8-AFAD-F42FEF20BC86}" type="pres">
      <dgm:prSet presAssocID="{C12742D7-243C-4C69-8C22-1B8138D88343}" presName="parentLeftMargin" presStyleLbl="node1" presStyleIdx="1" presStyleCnt="6"/>
      <dgm:spPr/>
    </dgm:pt>
    <dgm:pt modelId="{7AD82561-9854-48C0-892D-1A864285DC2E}" type="pres">
      <dgm:prSet presAssocID="{C12742D7-243C-4C69-8C22-1B8138D8834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C0564CA-6F2F-478F-9974-ACF0DD2A8AEA}" type="pres">
      <dgm:prSet presAssocID="{C12742D7-243C-4C69-8C22-1B8138D88343}" presName="negativeSpace" presStyleCnt="0"/>
      <dgm:spPr/>
    </dgm:pt>
    <dgm:pt modelId="{E43626FE-E1D3-44CE-AB06-B594C70D2977}" type="pres">
      <dgm:prSet presAssocID="{C12742D7-243C-4C69-8C22-1B8138D88343}" presName="childText" presStyleLbl="conFgAcc1" presStyleIdx="2" presStyleCnt="6">
        <dgm:presLayoutVars>
          <dgm:bulletEnabled val="1"/>
        </dgm:presLayoutVars>
      </dgm:prSet>
      <dgm:spPr/>
    </dgm:pt>
    <dgm:pt modelId="{F33B236F-4BD9-4BF2-8654-F4D287F4B7E5}" type="pres">
      <dgm:prSet presAssocID="{3ABB9A17-76B0-4FF1-A02C-AC179B1604DB}" presName="spaceBetweenRectangles" presStyleCnt="0"/>
      <dgm:spPr/>
    </dgm:pt>
    <dgm:pt modelId="{CE7ECC99-55A5-42C4-9CC7-FAF2D74C05C2}" type="pres">
      <dgm:prSet presAssocID="{6154CDA1-0F93-4354-BF73-38F70EBDE6BE}" presName="parentLin" presStyleCnt="0"/>
      <dgm:spPr/>
    </dgm:pt>
    <dgm:pt modelId="{59BD8853-4A7E-4495-A62C-4BD2CF98FAC0}" type="pres">
      <dgm:prSet presAssocID="{6154CDA1-0F93-4354-BF73-38F70EBDE6BE}" presName="parentLeftMargin" presStyleLbl="node1" presStyleIdx="2" presStyleCnt="6"/>
      <dgm:spPr/>
    </dgm:pt>
    <dgm:pt modelId="{7849EDA2-B97F-4419-A16E-BF9D65495FB9}" type="pres">
      <dgm:prSet presAssocID="{6154CDA1-0F93-4354-BF73-38F70EBDE6B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815BB01-AA55-4134-81D3-E02B7DDC7BCD}" type="pres">
      <dgm:prSet presAssocID="{6154CDA1-0F93-4354-BF73-38F70EBDE6BE}" presName="negativeSpace" presStyleCnt="0"/>
      <dgm:spPr/>
    </dgm:pt>
    <dgm:pt modelId="{C1A35B82-2308-4F74-A0EA-A1AF29BFCDF1}" type="pres">
      <dgm:prSet presAssocID="{6154CDA1-0F93-4354-BF73-38F70EBDE6BE}" presName="childText" presStyleLbl="conFgAcc1" presStyleIdx="3" presStyleCnt="6">
        <dgm:presLayoutVars>
          <dgm:bulletEnabled val="1"/>
        </dgm:presLayoutVars>
      </dgm:prSet>
      <dgm:spPr/>
    </dgm:pt>
    <dgm:pt modelId="{DF875885-F3AC-4453-BC99-ABDD41112A63}" type="pres">
      <dgm:prSet presAssocID="{2DA2D4C1-DD94-40AE-B2FC-8352BCFC35A8}" presName="spaceBetweenRectangles" presStyleCnt="0"/>
      <dgm:spPr/>
    </dgm:pt>
    <dgm:pt modelId="{4197E771-B91C-4880-A52A-4E6F463F95EF}" type="pres">
      <dgm:prSet presAssocID="{AC705D43-0000-4E6C-A5E7-9FA09634D8F5}" presName="parentLin" presStyleCnt="0"/>
      <dgm:spPr/>
    </dgm:pt>
    <dgm:pt modelId="{A3D50F88-7624-43D9-A58C-D3A1E0B8B9BD}" type="pres">
      <dgm:prSet presAssocID="{AC705D43-0000-4E6C-A5E7-9FA09634D8F5}" presName="parentLeftMargin" presStyleLbl="node1" presStyleIdx="3" presStyleCnt="6"/>
      <dgm:spPr/>
    </dgm:pt>
    <dgm:pt modelId="{86AAA615-1F41-49D7-9BF6-B384EC8FEE79}" type="pres">
      <dgm:prSet presAssocID="{AC705D43-0000-4E6C-A5E7-9FA09634D8F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7DA4C50-B862-4ACF-83DB-CE5FB7084B41}" type="pres">
      <dgm:prSet presAssocID="{AC705D43-0000-4E6C-A5E7-9FA09634D8F5}" presName="negativeSpace" presStyleCnt="0"/>
      <dgm:spPr/>
    </dgm:pt>
    <dgm:pt modelId="{2DB87E3C-5912-4EF7-AAF3-E3B9017D019C}" type="pres">
      <dgm:prSet presAssocID="{AC705D43-0000-4E6C-A5E7-9FA09634D8F5}" presName="childText" presStyleLbl="conFgAcc1" presStyleIdx="4" presStyleCnt="6">
        <dgm:presLayoutVars>
          <dgm:bulletEnabled val="1"/>
        </dgm:presLayoutVars>
      </dgm:prSet>
      <dgm:spPr/>
    </dgm:pt>
    <dgm:pt modelId="{03BEFE38-06F2-464D-99B5-3AA4D04D56B0}" type="pres">
      <dgm:prSet presAssocID="{5B803F1B-4DD9-4CA6-9682-8E9E416BFD72}" presName="spaceBetweenRectangles" presStyleCnt="0"/>
      <dgm:spPr/>
    </dgm:pt>
    <dgm:pt modelId="{AD762EFB-1D83-4D1E-AC68-57081B21B60E}" type="pres">
      <dgm:prSet presAssocID="{9FD0D979-5AE7-4FC3-B9CF-E04BD431797C}" presName="parentLin" presStyleCnt="0"/>
      <dgm:spPr/>
    </dgm:pt>
    <dgm:pt modelId="{593A53CA-BF10-4AE0-9D9C-8B8AF87E7833}" type="pres">
      <dgm:prSet presAssocID="{9FD0D979-5AE7-4FC3-B9CF-E04BD431797C}" presName="parentLeftMargin" presStyleLbl="node1" presStyleIdx="4" presStyleCnt="6"/>
      <dgm:spPr/>
    </dgm:pt>
    <dgm:pt modelId="{437BFE4A-572C-448F-BC16-456C9E30A0FA}" type="pres">
      <dgm:prSet presAssocID="{9FD0D979-5AE7-4FC3-B9CF-E04BD431797C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5BB1662C-ECED-436F-9072-53F9C3D75A32}" type="pres">
      <dgm:prSet presAssocID="{9FD0D979-5AE7-4FC3-B9CF-E04BD431797C}" presName="negativeSpace" presStyleCnt="0"/>
      <dgm:spPr/>
    </dgm:pt>
    <dgm:pt modelId="{B8690FD5-3E5D-4160-87B0-803B254E0420}" type="pres">
      <dgm:prSet presAssocID="{9FD0D979-5AE7-4FC3-B9CF-E04BD431797C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8CF84008-FAD0-4B9F-9C2C-9E369B5F5F34}" type="presOf" srcId="{623B7D4E-0E68-4199-8E0A-12653B91986A}" destId="{EAF7D4AB-84B0-45C5-A92D-67494C7D41DE}" srcOrd="0" destOrd="0" presId="urn:microsoft.com/office/officeart/2005/8/layout/list1"/>
    <dgm:cxn modelId="{7EF4C530-A8A9-417C-82AC-FA2840B668B2}" type="presOf" srcId="{6154CDA1-0F93-4354-BF73-38F70EBDE6BE}" destId="{59BD8853-4A7E-4495-A62C-4BD2CF98FAC0}" srcOrd="0" destOrd="0" presId="urn:microsoft.com/office/officeart/2005/8/layout/list1"/>
    <dgm:cxn modelId="{4CE21F31-016B-4568-837D-A41337D8F390}" type="presOf" srcId="{6154CDA1-0F93-4354-BF73-38F70EBDE6BE}" destId="{7849EDA2-B97F-4419-A16E-BF9D65495FB9}" srcOrd="1" destOrd="0" presId="urn:microsoft.com/office/officeart/2005/8/layout/list1"/>
    <dgm:cxn modelId="{46C5E83E-C798-4B06-AAE3-AFBD33F5CAFC}" srcId="{7B94DA62-4C4C-497F-99E5-E07161A06E2E}" destId="{9FD0D979-5AE7-4FC3-B9CF-E04BD431797C}" srcOrd="5" destOrd="0" parTransId="{79FC32A0-1E13-402C-9ACF-1E152059C1C3}" sibTransId="{85E23249-1487-4271-8F03-BBFE6A9E0F6A}"/>
    <dgm:cxn modelId="{A8A9E74D-ED64-40A5-82F1-7D551A733F5B}" type="presOf" srcId="{7B94DA62-4C4C-497F-99E5-E07161A06E2E}" destId="{85AB3E9E-09CB-428A-B863-1D6A8B3E2CE3}" srcOrd="0" destOrd="0" presId="urn:microsoft.com/office/officeart/2005/8/layout/list1"/>
    <dgm:cxn modelId="{BC049951-AECD-4DBD-AB6A-6FBE43A525EF}" srcId="{7B94DA62-4C4C-497F-99E5-E07161A06E2E}" destId="{AC705D43-0000-4E6C-A5E7-9FA09634D8F5}" srcOrd="4" destOrd="0" parTransId="{F460C2B3-E01F-42C8-B4F9-159DCF982EF7}" sibTransId="{5B803F1B-4DD9-4CA6-9682-8E9E416BFD72}"/>
    <dgm:cxn modelId="{D3446958-DF8C-4DBC-8F4F-43247F7464A4}" type="presOf" srcId="{9FD0D979-5AE7-4FC3-B9CF-E04BD431797C}" destId="{593A53CA-BF10-4AE0-9D9C-8B8AF87E7833}" srcOrd="0" destOrd="0" presId="urn:microsoft.com/office/officeart/2005/8/layout/list1"/>
    <dgm:cxn modelId="{60D7CC5F-89B1-4D5B-B18D-501718911EBF}" type="presOf" srcId="{9FD0D979-5AE7-4FC3-B9CF-E04BD431797C}" destId="{437BFE4A-572C-448F-BC16-456C9E30A0FA}" srcOrd="1" destOrd="0" presId="urn:microsoft.com/office/officeart/2005/8/layout/list1"/>
    <dgm:cxn modelId="{5544496C-7444-49E7-85E0-51C2888A14EA}" type="presOf" srcId="{AC705D43-0000-4E6C-A5E7-9FA09634D8F5}" destId="{86AAA615-1F41-49D7-9BF6-B384EC8FEE79}" srcOrd="1" destOrd="0" presId="urn:microsoft.com/office/officeart/2005/8/layout/list1"/>
    <dgm:cxn modelId="{CD45AE77-979F-4587-B972-9A5C4F47ADF6}" type="presOf" srcId="{C12742D7-243C-4C69-8C22-1B8138D88343}" destId="{7AD82561-9854-48C0-892D-1A864285DC2E}" srcOrd="1" destOrd="0" presId="urn:microsoft.com/office/officeart/2005/8/layout/list1"/>
    <dgm:cxn modelId="{3EFC688F-9934-46C5-9A45-F68805A64B35}" type="presOf" srcId="{C12742D7-243C-4C69-8C22-1B8138D88343}" destId="{853D15C5-BA2A-4AE8-AFAD-F42FEF20BC86}" srcOrd="0" destOrd="0" presId="urn:microsoft.com/office/officeart/2005/8/layout/list1"/>
    <dgm:cxn modelId="{2916F6AB-C89F-4450-B6DE-07F66C0DF6DE}" type="presOf" srcId="{8D3B73A9-F66F-4838-B5BD-748818F57768}" destId="{07D9B196-4DF0-4578-9C21-134BECA170ED}" srcOrd="0" destOrd="0" presId="urn:microsoft.com/office/officeart/2005/8/layout/list1"/>
    <dgm:cxn modelId="{08AD48AD-8A48-497D-BCCC-13CCBFE8B661}" srcId="{7B94DA62-4C4C-497F-99E5-E07161A06E2E}" destId="{C12742D7-243C-4C69-8C22-1B8138D88343}" srcOrd="2" destOrd="0" parTransId="{1B6F16E8-411C-4B73-ADF8-00EEAB6E27B2}" sibTransId="{3ABB9A17-76B0-4FF1-A02C-AC179B1604DB}"/>
    <dgm:cxn modelId="{980F9AB0-D656-4026-AB45-2747849E3568}" type="presOf" srcId="{8D3B73A9-F66F-4838-B5BD-748818F57768}" destId="{CFA54704-141E-47CF-8DE5-508BE19886A9}" srcOrd="1" destOrd="0" presId="urn:microsoft.com/office/officeart/2005/8/layout/list1"/>
    <dgm:cxn modelId="{8409DAB9-7BDB-4B08-B36D-47EF3D9201D4}" srcId="{7B94DA62-4C4C-497F-99E5-E07161A06E2E}" destId="{6154CDA1-0F93-4354-BF73-38F70EBDE6BE}" srcOrd="3" destOrd="0" parTransId="{2565AA93-C05B-42E7-A5D9-C166047FD1F3}" sibTransId="{2DA2D4C1-DD94-40AE-B2FC-8352BCFC35A8}"/>
    <dgm:cxn modelId="{0135C4D5-67EB-4B9A-AF27-13E8CF00E33C}" srcId="{7B94DA62-4C4C-497F-99E5-E07161A06E2E}" destId="{8D3B73A9-F66F-4838-B5BD-748818F57768}" srcOrd="1" destOrd="0" parTransId="{8BF1554A-AFFE-4431-A519-761332FE6F9E}" sibTransId="{8FCD956A-EEF8-4B28-85A5-19CD28649031}"/>
    <dgm:cxn modelId="{55ED8AEA-B38B-4AFA-908A-E7A56EDA4DA1}" type="presOf" srcId="{AC705D43-0000-4E6C-A5E7-9FA09634D8F5}" destId="{A3D50F88-7624-43D9-A58C-D3A1E0B8B9BD}" srcOrd="0" destOrd="0" presId="urn:microsoft.com/office/officeart/2005/8/layout/list1"/>
    <dgm:cxn modelId="{BCFE45F5-CF1E-4DEB-B337-A51894B39937}" srcId="{7B94DA62-4C4C-497F-99E5-E07161A06E2E}" destId="{623B7D4E-0E68-4199-8E0A-12653B91986A}" srcOrd="0" destOrd="0" parTransId="{A1EEE291-12BA-473E-89AF-41DDE4E5F16F}" sibTransId="{2FE37736-E9D4-49A9-AA70-EC167EE879F3}"/>
    <dgm:cxn modelId="{1D5136FD-978E-4FE3-9E0B-1C2E9071BB3A}" type="presOf" srcId="{623B7D4E-0E68-4199-8E0A-12653B91986A}" destId="{AE6A90C6-1BB2-44EC-A5DE-FFFFF7A35287}" srcOrd="1" destOrd="0" presId="urn:microsoft.com/office/officeart/2005/8/layout/list1"/>
    <dgm:cxn modelId="{AE787295-FF9B-46D1-883A-CCFAFC544505}" type="presParOf" srcId="{85AB3E9E-09CB-428A-B863-1D6A8B3E2CE3}" destId="{FAD57EE2-D4C8-4C9A-AC99-71BC11C47EED}" srcOrd="0" destOrd="0" presId="urn:microsoft.com/office/officeart/2005/8/layout/list1"/>
    <dgm:cxn modelId="{B6B446AE-5D44-4DD8-A64A-861306CF0B35}" type="presParOf" srcId="{FAD57EE2-D4C8-4C9A-AC99-71BC11C47EED}" destId="{EAF7D4AB-84B0-45C5-A92D-67494C7D41DE}" srcOrd="0" destOrd="0" presId="urn:microsoft.com/office/officeart/2005/8/layout/list1"/>
    <dgm:cxn modelId="{0D5F41AD-A547-4DD6-A986-BD69CA964673}" type="presParOf" srcId="{FAD57EE2-D4C8-4C9A-AC99-71BC11C47EED}" destId="{AE6A90C6-1BB2-44EC-A5DE-FFFFF7A35287}" srcOrd="1" destOrd="0" presId="urn:microsoft.com/office/officeart/2005/8/layout/list1"/>
    <dgm:cxn modelId="{D5863461-235B-4F47-863C-9192F763DE8D}" type="presParOf" srcId="{85AB3E9E-09CB-428A-B863-1D6A8B3E2CE3}" destId="{B2A80226-9956-4A56-BF5C-83EF02FC1127}" srcOrd="1" destOrd="0" presId="urn:microsoft.com/office/officeart/2005/8/layout/list1"/>
    <dgm:cxn modelId="{60DB5BB3-D802-40F1-9032-3DC766B0E1A0}" type="presParOf" srcId="{85AB3E9E-09CB-428A-B863-1D6A8B3E2CE3}" destId="{49EF1253-F77F-41BC-81E5-1C10C1EA0BA8}" srcOrd="2" destOrd="0" presId="urn:microsoft.com/office/officeart/2005/8/layout/list1"/>
    <dgm:cxn modelId="{5B76AB95-53CA-4209-A41E-728E313321C4}" type="presParOf" srcId="{85AB3E9E-09CB-428A-B863-1D6A8B3E2CE3}" destId="{EB06C4BE-0B5D-4214-8DD6-01D6340BADB6}" srcOrd="3" destOrd="0" presId="urn:microsoft.com/office/officeart/2005/8/layout/list1"/>
    <dgm:cxn modelId="{98F3941A-1226-48EF-B0DF-596794565894}" type="presParOf" srcId="{85AB3E9E-09CB-428A-B863-1D6A8B3E2CE3}" destId="{A4D49F99-2D94-4280-AD9D-6964DE21A4A0}" srcOrd="4" destOrd="0" presId="urn:microsoft.com/office/officeart/2005/8/layout/list1"/>
    <dgm:cxn modelId="{14AE22CF-935C-40E0-8510-78CD00680936}" type="presParOf" srcId="{A4D49F99-2D94-4280-AD9D-6964DE21A4A0}" destId="{07D9B196-4DF0-4578-9C21-134BECA170ED}" srcOrd="0" destOrd="0" presId="urn:microsoft.com/office/officeart/2005/8/layout/list1"/>
    <dgm:cxn modelId="{79FEE585-DDAC-47C6-B4F1-5443991EF860}" type="presParOf" srcId="{A4D49F99-2D94-4280-AD9D-6964DE21A4A0}" destId="{CFA54704-141E-47CF-8DE5-508BE19886A9}" srcOrd="1" destOrd="0" presId="urn:microsoft.com/office/officeart/2005/8/layout/list1"/>
    <dgm:cxn modelId="{492EF55C-B18E-4FDA-9A78-E9F08DFDCCEC}" type="presParOf" srcId="{85AB3E9E-09CB-428A-B863-1D6A8B3E2CE3}" destId="{23FDDD48-D068-4B82-813B-7BD0545581DD}" srcOrd="5" destOrd="0" presId="urn:microsoft.com/office/officeart/2005/8/layout/list1"/>
    <dgm:cxn modelId="{FBE099DE-252B-429C-A45F-045777B6CFDE}" type="presParOf" srcId="{85AB3E9E-09CB-428A-B863-1D6A8B3E2CE3}" destId="{3BF48A48-02D4-4BCE-A5BF-8379E582E386}" srcOrd="6" destOrd="0" presId="urn:microsoft.com/office/officeart/2005/8/layout/list1"/>
    <dgm:cxn modelId="{C7D9E6C1-271E-4684-AC42-D11C7FC13F96}" type="presParOf" srcId="{85AB3E9E-09CB-428A-B863-1D6A8B3E2CE3}" destId="{94446E63-8B12-4349-9347-495E553E2236}" srcOrd="7" destOrd="0" presId="urn:microsoft.com/office/officeart/2005/8/layout/list1"/>
    <dgm:cxn modelId="{A5D00ECB-F795-4851-8381-F82D4362FFF4}" type="presParOf" srcId="{85AB3E9E-09CB-428A-B863-1D6A8B3E2CE3}" destId="{2CE77A83-A036-428F-80B1-3A4276EB16F4}" srcOrd="8" destOrd="0" presId="urn:microsoft.com/office/officeart/2005/8/layout/list1"/>
    <dgm:cxn modelId="{DE8A78BE-DDB9-402A-B372-D0B5F134CD9F}" type="presParOf" srcId="{2CE77A83-A036-428F-80B1-3A4276EB16F4}" destId="{853D15C5-BA2A-4AE8-AFAD-F42FEF20BC86}" srcOrd="0" destOrd="0" presId="urn:microsoft.com/office/officeart/2005/8/layout/list1"/>
    <dgm:cxn modelId="{FB3A267C-4D36-43BC-B0EA-40763EAC7312}" type="presParOf" srcId="{2CE77A83-A036-428F-80B1-3A4276EB16F4}" destId="{7AD82561-9854-48C0-892D-1A864285DC2E}" srcOrd="1" destOrd="0" presId="urn:microsoft.com/office/officeart/2005/8/layout/list1"/>
    <dgm:cxn modelId="{93DABEC9-DCC1-41BA-9E4A-BB175CE05C60}" type="presParOf" srcId="{85AB3E9E-09CB-428A-B863-1D6A8B3E2CE3}" destId="{9C0564CA-6F2F-478F-9974-ACF0DD2A8AEA}" srcOrd="9" destOrd="0" presId="urn:microsoft.com/office/officeart/2005/8/layout/list1"/>
    <dgm:cxn modelId="{A0B72964-2434-4B7F-98F6-A20D0775AD0A}" type="presParOf" srcId="{85AB3E9E-09CB-428A-B863-1D6A8B3E2CE3}" destId="{E43626FE-E1D3-44CE-AB06-B594C70D2977}" srcOrd="10" destOrd="0" presId="urn:microsoft.com/office/officeart/2005/8/layout/list1"/>
    <dgm:cxn modelId="{29E1E5B1-7BAF-4F9E-87B1-945C371E4308}" type="presParOf" srcId="{85AB3E9E-09CB-428A-B863-1D6A8B3E2CE3}" destId="{F33B236F-4BD9-4BF2-8654-F4D287F4B7E5}" srcOrd="11" destOrd="0" presId="urn:microsoft.com/office/officeart/2005/8/layout/list1"/>
    <dgm:cxn modelId="{4B7F46B7-AA8A-4F89-83F5-1348D1AC1B71}" type="presParOf" srcId="{85AB3E9E-09CB-428A-B863-1D6A8B3E2CE3}" destId="{CE7ECC99-55A5-42C4-9CC7-FAF2D74C05C2}" srcOrd="12" destOrd="0" presId="urn:microsoft.com/office/officeart/2005/8/layout/list1"/>
    <dgm:cxn modelId="{D175068F-EB65-4309-8A3C-B99E4E44F77B}" type="presParOf" srcId="{CE7ECC99-55A5-42C4-9CC7-FAF2D74C05C2}" destId="{59BD8853-4A7E-4495-A62C-4BD2CF98FAC0}" srcOrd="0" destOrd="0" presId="urn:microsoft.com/office/officeart/2005/8/layout/list1"/>
    <dgm:cxn modelId="{2C6D1D20-0D6A-485F-8834-7AC8AD112165}" type="presParOf" srcId="{CE7ECC99-55A5-42C4-9CC7-FAF2D74C05C2}" destId="{7849EDA2-B97F-4419-A16E-BF9D65495FB9}" srcOrd="1" destOrd="0" presId="urn:microsoft.com/office/officeart/2005/8/layout/list1"/>
    <dgm:cxn modelId="{339DD34A-E685-449A-9DC5-D364964D8BD8}" type="presParOf" srcId="{85AB3E9E-09CB-428A-B863-1D6A8B3E2CE3}" destId="{1815BB01-AA55-4134-81D3-E02B7DDC7BCD}" srcOrd="13" destOrd="0" presId="urn:microsoft.com/office/officeart/2005/8/layout/list1"/>
    <dgm:cxn modelId="{F2056D7D-6789-4A64-9AC7-80A200012914}" type="presParOf" srcId="{85AB3E9E-09CB-428A-B863-1D6A8B3E2CE3}" destId="{C1A35B82-2308-4F74-A0EA-A1AF29BFCDF1}" srcOrd="14" destOrd="0" presId="urn:microsoft.com/office/officeart/2005/8/layout/list1"/>
    <dgm:cxn modelId="{88AB6713-6647-4152-A11A-8D096E75BD16}" type="presParOf" srcId="{85AB3E9E-09CB-428A-B863-1D6A8B3E2CE3}" destId="{DF875885-F3AC-4453-BC99-ABDD41112A63}" srcOrd="15" destOrd="0" presId="urn:microsoft.com/office/officeart/2005/8/layout/list1"/>
    <dgm:cxn modelId="{7CCB6049-38FC-45CE-82B3-4B22D89E36B7}" type="presParOf" srcId="{85AB3E9E-09CB-428A-B863-1D6A8B3E2CE3}" destId="{4197E771-B91C-4880-A52A-4E6F463F95EF}" srcOrd="16" destOrd="0" presId="urn:microsoft.com/office/officeart/2005/8/layout/list1"/>
    <dgm:cxn modelId="{7DB531B5-9158-4E12-B844-7449C1510CE8}" type="presParOf" srcId="{4197E771-B91C-4880-A52A-4E6F463F95EF}" destId="{A3D50F88-7624-43D9-A58C-D3A1E0B8B9BD}" srcOrd="0" destOrd="0" presId="urn:microsoft.com/office/officeart/2005/8/layout/list1"/>
    <dgm:cxn modelId="{8E5099C1-5DC0-4700-A0B4-0B072B822039}" type="presParOf" srcId="{4197E771-B91C-4880-A52A-4E6F463F95EF}" destId="{86AAA615-1F41-49D7-9BF6-B384EC8FEE79}" srcOrd="1" destOrd="0" presId="urn:microsoft.com/office/officeart/2005/8/layout/list1"/>
    <dgm:cxn modelId="{F9352AF6-803E-47A4-A4AA-FC3F78EC3F96}" type="presParOf" srcId="{85AB3E9E-09CB-428A-B863-1D6A8B3E2CE3}" destId="{D7DA4C50-B862-4ACF-83DB-CE5FB7084B41}" srcOrd="17" destOrd="0" presId="urn:microsoft.com/office/officeart/2005/8/layout/list1"/>
    <dgm:cxn modelId="{223F59F3-1754-4CAF-BABD-8B87BECDBE99}" type="presParOf" srcId="{85AB3E9E-09CB-428A-B863-1D6A8B3E2CE3}" destId="{2DB87E3C-5912-4EF7-AAF3-E3B9017D019C}" srcOrd="18" destOrd="0" presId="urn:microsoft.com/office/officeart/2005/8/layout/list1"/>
    <dgm:cxn modelId="{AC7980A9-8381-4059-933D-03CF4AA87CDE}" type="presParOf" srcId="{85AB3E9E-09CB-428A-B863-1D6A8B3E2CE3}" destId="{03BEFE38-06F2-464D-99B5-3AA4D04D56B0}" srcOrd="19" destOrd="0" presId="urn:microsoft.com/office/officeart/2005/8/layout/list1"/>
    <dgm:cxn modelId="{AB8E2C01-E61B-4421-B055-DFC89A7382EF}" type="presParOf" srcId="{85AB3E9E-09CB-428A-B863-1D6A8B3E2CE3}" destId="{AD762EFB-1D83-4D1E-AC68-57081B21B60E}" srcOrd="20" destOrd="0" presId="urn:microsoft.com/office/officeart/2005/8/layout/list1"/>
    <dgm:cxn modelId="{DC8231ED-1E44-430D-9AE3-FC6FD5354C79}" type="presParOf" srcId="{AD762EFB-1D83-4D1E-AC68-57081B21B60E}" destId="{593A53CA-BF10-4AE0-9D9C-8B8AF87E7833}" srcOrd="0" destOrd="0" presId="urn:microsoft.com/office/officeart/2005/8/layout/list1"/>
    <dgm:cxn modelId="{4B011242-704A-41F1-BD03-323CAACD4EA4}" type="presParOf" srcId="{AD762EFB-1D83-4D1E-AC68-57081B21B60E}" destId="{437BFE4A-572C-448F-BC16-456C9E30A0FA}" srcOrd="1" destOrd="0" presId="urn:microsoft.com/office/officeart/2005/8/layout/list1"/>
    <dgm:cxn modelId="{F4170509-5BAD-4525-8A0E-2B78816645DE}" type="presParOf" srcId="{85AB3E9E-09CB-428A-B863-1D6A8B3E2CE3}" destId="{5BB1662C-ECED-436F-9072-53F9C3D75A32}" srcOrd="21" destOrd="0" presId="urn:microsoft.com/office/officeart/2005/8/layout/list1"/>
    <dgm:cxn modelId="{1A5C48CD-6B68-4287-93EF-9FC68A8C0229}" type="presParOf" srcId="{85AB3E9E-09CB-428A-B863-1D6A8B3E2CE3}" destId="{B8690FD5-3E5D-4160-87B0-803B254E0420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B3ED83-F9F8-4529-99E3-B6ACFCA0BF6A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A8AA312-0DAC-4F5E-B4F7-1B46D53D0139}">
      <dgm:prSet/>
      <dgm:spPr/>
      <dgm:t>
        <a:bodyPr/>
        <a:lstStyle/>
        <a:p>
          <a:r>
            <a:rPr lang="en-GB">
              <a:latin typeface="Arial"/>
              <a:cs typeface="Arial"/>
            </a:rPr>
            <a:t>It is not safe for the environment and it can cause changes that are irreversible</a:t>
          </a:r>
          <a:endParaRPr lang="en-US">
            <a:latin typeface="Arial"/>
            <a:cs typeface="Arial"/>
          </a:endParaRPr>
        </a:p>
      </dgm:t>
    </dgm:pt>
    <dgm:pt modelId="{37734025-5D97-4666-AC40-66D904034F9F}" type="parTrans" cxnId="{725D735A-AA0B-45BC-8685-00F2AEA92F51}">
      <dgm:prSet/>
      <dgm:spPr/>
      <dgm:t>
        <a:bodyPr/>
        <a:lstStyle/>
        <a:p>
          <a:endParaRPr lang="en-US"/>
        </a:p>
      </dgm:t>
    </dgm:pt>
    <dgm:pt modelId="{CF90A32A-E80D-45F2-9C51-57C21473AA81}" type="sibTrans" cxnId="{725D735A-AA0B-45BC-8685-00F2AEA92F51}">
      <dgm:prSet/>
      <dgm:spPr/>
      <dgm:t>
        <a:bodyPr/>
        <a:lstStyle/>
        <a:p>
          <a:endParaRPr lang="en-US"/>
        </a:p>
      </dgm:t>
    </dgm:pt>
    <dgm:pt modelId="{CE826934-8663-444D-84C5-75DD194A15E0}">
      <dgm:prSet/>
      <dgm:spPr>
        <a:gradFill rotWithShape="0">
          <a:gsLst>
            <a:gs pos="100000">
              <a:schemeClr val="accent2">
                <a:lumMod val="20000"/>
                <a:lumOff val="80000"/>
              </a:schemeClr>
            </a:gs>
            <a:gs pos="100000">
              <a:schemeClr val="accent2">
                <a:hueOff val="-9882860"/>
                <a:satOff val="451"/>
                <a:lumOff val="0"/>
                <a:alphaOff val="0"/>
                <a:tint val="92000"/>
                <a:alpha val="100000"/>
                <a:lumMod val="110000"/>
              </a:schemeClr>
            </a:gs>
          </a:gsLst>
        </a:gradFill>
      </dgm:spPr>
      <dgm:t>
        <a:bodyPr/>
        <a:lstStyle/>
        <a:p>
          <a:r>
            <a:rPr lang="en-GB">
              <a:latin typeface="Arial"/>
              <a:cs typeface="Arial"/>
            </a:rPr>
            <a:t>Using non-renewable fuels </a:t>
          </a:r>
          <a:endParaRPr lang="en-US">
            <a:latin typeface="Arial"/>
            <a:cs typeface="Arial"/>
          </a:endParaRPr>
        </a:p>
      </dgm:t>
    </dgm:pt>
    <dgm:pt modelId="{C22953A2-3F44-40E7-86ED-D0018758E9CF}" type="parTrans" cxnId="{08C8A208-AEE8-4A5F-9DE7-54ACC41685CA}">
      <dgm:prSet/>
      <dgm:spPr/>
      <dgm:t>
        <a:bodyPr/>
        <a:lstStyle/>
        <a:p>
          <a:endParaRPr lang="en-US"/>
        </a:p>
      </dgm:t>
    </dgm:pt>
    <dgm:pt modelId="{1CFC78DC-15F9-4643-8DAE-D6EAFFE990F6}" type="sibTrans" cxnId="{08C8A208-AEE8-4A5F-9DE7-54ACC41685CA}">
      <dgm:prSet/>
      <dgm:spPr/>
      <dgm:t>
        <a:bodyPr/>
        <a:lstStyle/>
        <a:p>
          <a:endParaRPr lang="en-US"/>
        </a:p>
      </dgm:t>
    </dgm:pt>
    <dgm:pt modelId="{D8375947-1B9D-434A-8999-B46C3B30D978}">
      <dgm:prSet/>
      <dgm:spPr>
        <a:gradFill rotWithShape="0">
          <a:gsLst>
            <a:gs pos="100000">
              <a:schemeClr val="accent1">
                <a:lumMod val="20000"/>
                <a:lumOff val="80000"/>
              </a:schemeClr>
            </a:gs>
            <a:gs pos="100000">
              <a:schemeClr val="accent2">
                <a:hueOff val="-19765721"/>
                <a:satOff val="901"/>
                <a:lumOff val="0"/>
                <a:alphaOff val="0"/>
                <a:tint val="92000"/>
                <a:alpha val="100000"/>
                <a:lumMod val="110000"/>
              </a:schemeClr>
            </a:gs>
          </a:gsLst>
        </a:gradFill>
      </dgm:spPr>
      <dgm:t>
        <a:bodyPr/>
        <a:lstStyle/>
        <a:p>
          <a:r>
            <a:rPr lang="en-GB">
              <a:latin typeface="Arial"/>
              <a:cs typeface="Arial"/>
            </a:rPr>
            <a:t>Increasing of costs </a:t>
          </a:r>
          <a:endParaRPr lang="en-US">
            <a:latin typeface="Arial"/>
            <a:cs typeface="Arial"/>
          </a:endParaRPr>
        </a:p>
      </dgm:t>
    </dgm:pt>
    <dgm:pt modelId="{86AF4ECE-DC3F-4703-A982-9CB61F2E34C7}" type="parTrans" cxnId="{97321C57-D1FF-46A3-994F-D272FC274D64}">
      <dgm:prSet/>
      <dgm:spPr/>
      <dgm:t>
        <a:bodyPr/>
        <a:lstStyle/>
        <a:p>
          <a:endParaRPr lang="en-US"/>
        </a:p>
      </dgm:t>
    </dgm:pt>
    <dgm:pt modelId="{87656585-E708-41D4-937C-60CF92A14641}" type="sibTrans" cxnId="{97321C57-D1FF-46A3-994F-D272FC274D64}">
      <dgm:prSet/>
      <dgm:spPr/>
      <dgm:t>
        <a:bodyPr/>
        <a:lstStyle/>
        <a:p>
          <a:endParaRPr lang="en-US"/>
        </a:p>
      </dgm:t>
    </dgm:pt>
    <dgm:pt modelId="{653F3F3F-1100-4EDE-800F-5DCB2F221391}" type="pres">
      <dgm:prSet presAssocID="{ACB3ED83-F9F8-4529-99E3-B6ACFCA0BF6A}" presName="linear" presStyleCnt="0">
        <dgm:presLayoutVars>
          <dgm:animLvl val="lvl"/>
          <dgm:resizeHandles val="exact"/>
        </dgm:presLayoutVars>
      </dgm:prSet>
      <dgm:spPr/>
    </dgm:pt>
    <dgm:pt modelId="{B8F2BB37-9A84-4B90-9EDB-7C7A650AE20D}" type="pres">
      <dgm:prSet presAssocID="{7A8AA312-0DAC-4F5E-B4F7-1B46D53D013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8CE7368-6BF8-4CA6-9B21-98B8065611E9}" type="pres">
      <dgm:prSet presAssocID="{CF90A32A-E80D-45F2-9C51-57C21473AA81}" presName="spacer" presStyleCnt="0"/>
      <dgm:spPr/>
    </dgm:pt>
    <dgm:pt modelId="{7B8B177D-41AC-4163-B748-B359D73C3EAB}" type="pres">
      <dgm:prSet presAssocID="{CE826934-8663-444D-84C5-75DD194A15E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26FE70D-E955-474D-B332-9E49B38A180E}" type="pres">
      <dgm:prSet presAssocID="{1CFC78DC-15F9-4643-8DAE-D6EAFFE990F6}" presName="spacer" presStyleCnt="0"/>
      <dgm:spPr/>
    </dgm:pt>
    <dgm:pt modelId="{D0441F34-62CF-4854-BF05-CED3620328D9}" type="pres">
      <dgm:prSet presAssocID="{D8375947-1B9D-434A-8999-B46C3B30D97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B092702-C10C-4D52-893C-7B0B3D6F72D2}" type="presOf" srcId="{CE826934-8663-444D-84C5-75DD194A15E0}" destId="{7B8B177D-41AC-4163-B748-B359D73C3EAB}" srcOrd="0" destOrd="0" presId="urn:microsoft.com/office/officeart/2005/8/layout/vList2"/>
    <dgm:cxn modelId="{08C8A208-AEE8-4A5F-9DE7-54ACC41685CA}" srcId="{ACB3ED83-F9F8-4529-99E3-B6ACFCA0BF6A}" destId="{CE826934-8663-444D-84C5-75DD194A15E0}" srcOrd="1" destOrd="0" parTransId="{C22953A2-3F44-40E7-86ED-D0018758E9CF}" sibTransId="{1CFC78DC-15F9-4643-8DAE-D6EAFFE990F6}"/>
    <dgm:cxn modelId="{20E91537-5F48-4E6D-B19D-918FC1FA9BD4}" type="presOf" srcId="{D8375947-1B9D-434A-8999-B46C3B30D978}" destId="{D0441F34-62CF-4854-BF05-CED3620328D9}" srcOrd="0" destOrd="0" presId="urn:microsoft.com/office/officeart/2005/8/layout/vList2"/>
    <dgm:cxn modelId="{97321C57-D1FF-46A3-994F-D272FC274D64}" srcId="{ACB3ED83-F9F8-4529-99E3-B6ACFCA0BF6A}" destId="{D8375947-1B9D-434A-8999-B46C3B30D978}" srcOrd="2" destOrd="0" parTransId="{86AF4ECE-DC3F-4703-A982-9CB61F2E34C7}" sibTransId="{87656585-E708-41D4-937C-60CF92A14641}"/>
    <dgm:cxn modelId="{725D735A-AA0B-45BC-8685-00F2AEA92F51}" srcId="{ACB3ED83-F9F8-4529-99E3-B6ACFCA0BF6A}" destId="{7A8AA312-0DAC-4F5E-B4F7-1B46D53D0139}" srcOrd="0" destOrd="0" parTransId="{37734025-5D97-4666-AC40-66D904034F9F}" sibTransId="{CF90A32A-E80D-45F2-9C51-57C21473AA81}"/>
    <dgm:cxn modelId="{E0DA7E63-A870-46F2-AAF5-712137202F46}" type="presOf" srcId="{7A8AA312-0DAC-4F5E-B4F7-1B46D53D0139}" destId="{B8F2BB37-9A84-4B90-9EDB-7C7A650AE20D}" srcOrd="0" destOrd="0" presId="urn:microsoft.com/office/officeart/2005/8/layout/vList2"/>
    <dgm:cxn modelId="{D3293FF7-AD77-4E99-987E-B92897D74775}" type="presOf" srcId="{ACB3ED83-F9F8-4529-99E3-B6ACFCA0BF6A}" destId="{653F3F3F-1100-4EDE-800F-5DCB2F221391}" srcOrd="0" destOrd="0" presId="urn:microsoft.com/office/officeart/2005/8/layout/vList2"/>
    <dgm:cxn modelId="{C3C2BCC4-0519-4A83-B9BE-A23F655A962B}" type="presParOf" srcId="{653F3F3F-1100-4EDE-800F-5DCB2F221391}" destId="{B8F2BB37-9A84-4B90-9EDB-7C7A650AE20D}" srcOrd="0" destOrd="0" presId="urn:microsoft.com/office/officeart/2005/8/layout/vList2"/>
    <dgm:cxn modelId="{BEF9B4B2-2661-4401-B236-44B3CB51E7E1}" type="presParOf" srcId="{653F3F3F-1100-4EDE-800F-5DCB2F221391}" destId="{C8CE7368-6BF8-4CA6-9B21-98B8065611E9}" srcOrd="1" destOrd="0" presId="urn:microsoft.com/office/officeart/2005/8/layout/vList2"/>
    <dgm:cxn modelId="{CDCEC468-8046-4751-A39E-42132B3A9435}" type="presParOf" srcId="{653F3F3F-1100-4EDE-800F-5DCB2F221391}" destId="{7B8B177D-41AC-4163-B748-B359D73C3EAB}" srcOrd="2" destOrd="0" presId="urn:microsoft.com/office/officeart/2005/8/layout/vList2"/>
    <dgm:cxn modelId="{B98AB102-85D5-428E-9F3E-3838BC4251E1}" type="presParOf" srcId="{653F3F3F-1100-4EDE-800F-5DCB2F221391}" destId="{926FE70D-E955-474D-B332-9E49B38A180E}" srcOrd="3" destOrd="0" presId="urn:microsoft.com/office/officeart/2005/8/layout/vList2"/>
    <dgm:cxn modelId="{37557D32-0FE7-41C7-87F4-7E60B1152EC0}" type="presParOf" srcId="{653F3F3F-1100-4EDE-800F-5DCB2F221391}" destId="{D0441F34-62CF-4854-BF05-CED3620328D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101C1A-5A57-45F8-A466-336D7E1DE9D1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6DC11F3-D6B5-4A28-8594-3211E1EF645C}">
      <dgm:prSet/>
      <dgm:spPr/>
      <dgm:t>
        <a:bodyPr/>
        <a:lstStyle/>
        <a:p>
          <a:r>
            <a:rPr lang="en-GB">
              <a:latin typeface="Arial"/>
              <a:cs typeface="Arial"/>
            </a:rPr>
            <a:t>Tesla developed Autonomous braking system and Forward collision warning system as a part of Collision avoidance system</a:t>
          </a:r>
          <a:endParaRPr lang="en-US">
            <a:latin typeface="Arial"/>
            <a:cs typeface="Arial"/>
          </a:endParaRPr>
        </a:p>
      </dgm:t>
    </dgm:pt>
    <dgm:pt modelId="{0D515339-AD30-434A-84A6-3573B67C3827}" type="parTrans" cxnId="{9CC5B75F-0E7F-437C-85FB-06798A747C5E}">
      <dgm:prSet/>
      <dgm:spPr/>
      <dgm:t>
        <a:bodyPr/>
        <a:lstStyle/>
        <a:p>
          <a:endParaRPr lang="en-US"/>
        </a:p>
      </dgm:t>
    </dgm:pt>
    <dgm:pt modelId="{99B389AF-7EB2-471C-A585-80F5D250F224}" type="sibTrans" cxnId="{9CC5B75F-0E7F-437C-85FB-06798A747C5E}">
      <dgm:prSet/>
      <dgm:spPr/>
      <dgm:t>
        <a:bodyPr/>
        <a:lstStyle/>
        <a:p>
          <a:endParaRPr lang="en-US"/>
        </a:p>
      </dgm:t>
    </dgm:pt>
    <dgm:pt modelId="{633A7728-AFBF-4A82-8A6B-EAA2033A5583}">
      <dgm:prSet/>
      <dgm:spPr/>
      <dgm:t>
        <a:bodyPr/>
        <a:lstStyle/>
        <a:p>
          <a:r>
            <a:rPr lang="en-GB">
              <a:latin typeface="Arial"/>
              <a:cs typeface="Arial"/>
            </a:rPr>
            <a:t>It is designed for people safety </a:t>
          </a:r>
          <a:endParaRPr lang="en-US">
            <a:latin typeface="Arial"/>
            <a:cs typeface="Arial"/>
          </a:endParaRPr>
        </a:p>
      </dgm:t>
    </dgm:pt>
    <dgm:pt modelId="{43A508CE-963A-4669-9B48-C00554D97F8B}" type="parTrans" cxnId="{B2C870B9-E8CE-4033-B82A-56935FB4E0B5}">
      <dgm:prSet/>
      <dgm:spPr/>
      <dgm:t>
        <a:bodyPr/>
        <a:lstStyle/>
        <a:p>
          <a:endParaRPr lang="en-US"/>
        </a:p>
      </dgm:t>
    </dgm:pt>
    <dgm:pt modelId="{54F45704-B045-4202-8177-CE127487388C}" type="sibTrans" cxnId="{B2C870B9-E8CE-4033-B82A-56935FB4E0B5}">
      <dgm:prSet/>
      <dgm:spPr/>
      <dgm:t>
        <a:bodyPr/>
        <a:lstStyle/>
        <a:p>
          <a:endParaRPr lang="en-US"/>
        </a:p>
      </dgm:t>
    </dgm:pt>
    <dgm:pt modelId="{F303C418-68BE-43F6-8CD4-DB73E9026682}">
      <dgm:prSet/>
      <dgm:spPr/>
      <dgm:t>
        <a:bodyPr/>
        <a:lstStyle/>
        <a:p>
          <a:r>
            <a:rPr lang="en-GB">
              <a:latin typeface="Arial"/>
              <a:cs typeface="Arial"/>
            </a:rPr>
            <a:t>It prevents or avoids the severity of an accident </a:t>
          </a:r>
          <a:endParaRPr lang="en-US">
            <a:latin typeface="Arial"/>
            <a:cs typeface="Arial"/>
          </a:endParaRPr>
        </a:p>
      </dgm:t>
    </dgm:pt>
    <dgm:pt modelId="{D258592E-A5C5-47C8-8563-11BC3CF2CBF2}" type="parTrans" cxnId="{0BD598ED-ECE4-49B4-A298-117D32C49E6A}">
      <dgm:prSet/>
      <dgm:spPr/>
      <dgm:t>
        <a:bodyPr/>
        <a:lstStyle/>
        <a:p>
          <a:endParaRPr lang="en-US"/>
        </a:p>
      </dgm:t>
    </dgm:pt>
    <dgm:pt modelId="{2FAD8EDD-6B93-4CE6-B1E5-BFBCB9DD753B}" type="sibTrans" cxnId="{0BD598ED-ECE4-49B4-A298-117D32C49E6A}">
      <dgm:prSet/>
      <dgm:spPr/>
      <dgm:t>
        <a:bodyPr/>
        <a:lstStyle/>
        <a:p>
          <a:endParaRPr lang="en-US"/>
        </a:p>
      </dgm:t>
    </dgm:pt>
    <dgm:pt modelId="{AD457553-3CB4-40FA-B0CE-04A8ED0E479B}">
      <dgm:prSet/>
      <dgm:spPr/>
      <dgm:t>
        <a:bodyPr/>
        <a:lstStyle/>
        <a:p>
          <a:r>
            <a:rPr lang="en-GB">
              <a:latin typeface="Arial"/>
              <a:cs typeface="Arial"/>
            </a:rPr>
            <a:t>It is a modern technology in continuous improvement </a:t>
          </a:r>
          <a:endParaRPr lang="en-US">
            <a:latin typeface="Arial"/>
            <a:cs typeface="Arial"/>
          </a:endParaRPr>
        </a:p>
      </dgm:t>
    </dgm:pt>
    <dgm:pt modelId="{B68E7DE3-2EB1-43DC-AE83-41AD116B5CB0}" type="parTrans" cxnId="{FF05BF4E-BB0A-48E6-8D83-B35C37CBC138}">
      <dgm:prSet/>
      <dgm:spPr/>
      <dgm:t>
        <a:bodyPr/>
        <a:lstStyle/>
        <a:p>
          <a:endParaRPr lang="en-US"/>
        </a:p>
      </dgm:t>
    </dgm:pt>
    <dgm:pt modelId="{20487819-E2B0-494E-8670-5A96767660AE}" type="sibTrans" cxnId="{FF05BF4E-BB0A-48E6-8D83-B35C37CBC138}">
      <dgm:prSet/>
      <dgm:spPr/>
      <dgm:t>
        <a:bodyPr/>
        <a:lstStyle/>
        <a:p>
          <a:endParaRPr lang="en-US"/>
        </a:p>
      </dgm:t>
    </dgm:pt>
    <dgm:pt modelId="{F592A24F-22C0-4496-88C5-4B9307B1249E}" type="pres">
      <dgm:prSet presAssocID="{BE101C1A-5A57-45F8-A466-336D7E1DE9D1}" presName="linear" presStyleCnt="0">
        <dgm:presLayoutVars>
          <dgm:animLvl val="lvl"/>
          <dgm:resizeHandles val="exact"/>
        </dgm:presLayoutVars>
      </dgm:prSet>
      <dgm:spPr/>
    </dgm:pt>
    <dgm:pt modelId="{72459FF6-AF4A-4B23-8B53-920BAD0B29E3}" type="pres">
      <dgm:prSet presAssocID="{D6DC11F3-D6B5-4A28-8594-3211E1EF645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4D7FB2F-25A5-4867-9CE3-5A2490F4D664}" type="pres">
      <dgm:prSet presAssocID="{99B389AF-7EB2-471C-A585-80F5D250F224}" presName="spacer" presStyleCnt="0"/>
      <dgm:spPr/>
    </dgm:pt>
    <dgm:pt modelId="{8D468195-D6E0-4F44-BF27-117D9294185B}" type="pres">
      <dgm:prSet presAssocID="{633A7728-AFBF-4A82-8A6B-EAA2033A558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83E58E4-E601-4646-9FFF-CCDBBB209063}" type="pres">
      <dgm:prSet presAssocID="{54F45704-B045-4202-8177-CE127487388C}" presName="spacer" presStyleCnt="0"/>
      <dgm:spPr/>
    </dgm:pt>
    <dgm:pt modelId="{19613C5E-5F88-4428-9382-9016A3FB5837}" type="pres">
      <dgm:prSet presAssocID="{F303C418-68BE-43F6-8CD4-DB73E902668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0C15F57-2D33-4291-B5BC-C54F1053E764}" type="pres">
      <dgm:prSet presAssocID="{2FAD8EDD-6B93-4CE6-B1E5-BFBCB9DD753B}" presName="spacer" presStyleCnt="0"/>
      <dgm:spPr/>
    </dgm:pt>
    <dgm:pt modelId="{E7AC04B3-0AE8-42F8-B864-2AC9A2202753}" type="pres">
      <dgm:prSet presAssocID="{AD457553-3CB4-40FA-B0CE-04A8ED0E479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1B9A903-7724-4A35-AF50-9B3A852169ED}" type="presOf" srcId="{BE101C1A-5A57-45F8-A466-336D7E1DE9D1}" destId="{F592A24F-22C0-4496-88C5-4B9307B1249E}" srcOrd="0" destOrd="0" presId="urn:microsoft.com/office/officeart/2005/8/layout/vList2"/>
    <dgm:cxn modelId="{FC8A5110-372C-48D3-9CE8-F9636E4F8DF3}" type="presOf" srcId="{633A7728-AFBF-4A82-8A6B-EAA2033A5583}" destId="{8D468195-D6E0-4F44-BF27-117D9294185B}" srcOrd="0" destOrd="0" presId="urn:microsoft.com/office/officeart/2005/8/layout/vList2"/>
    <dgm:cxn modelId="{FF05BF4E-BB0A-48E6-8D83-B35C37CBC138}" srcId="{BE101C1A-5A57-45F8-A466-336D7E1DE9D1}" destId="{AD457553-3CB4-40FA-B0CE-04A8ED0E479B}" srcOrd="3" destOrd="0" parTransId="{B68E7DE3-2EB1-43DC-AE83-41AD116B5CB0}" sibTransId="{20487819-E2B0-494E-8670-5A96767660AE}"/>
    <dgm:cxn modelId="{9CC5B75F-0E7F-437C-85FB-06798A747C5E}" srcId="{BE101C1A-5A57-45F8-A466-336D7E1DE9D1}" destId="{D6DC11F3-D6B5-4A28-8594-3211E1EF645C}" srcOrd="0" destOrd="0" parTransId="{0D515339-AD30-434A-84A6-3573B67C3827}" sibTransId="{99B389AF-7EB2-471C-A585-80F5D250F224}"/>
    <dgm:cxn modelId="{67116F97-925D-409B-87DF-ED3E6F499747}" type="presOf" srcId="{D6DC11F3-D6B5-4A28-8594-3211E1EF645C}" destId="{72459FF6-AF4A-4B23-8B53-920BAD0B29E3}" srcOrd="0" destOrd="0" presId="urn:microsoft.com/office/officeart/2005/8/layout/vList2"/>
    <dgm:cxn modelId="{C0B21CB1-920A-4E26-A782-DB810DB611A9}" type="presOf" srcId="{AD457553-3CB4-40FA-B0CE-04A8ED0E479B}" destId="{E7AC04B3-0AE8-42F8-B864-2AC9A2202753}" srcOrd="0" destOrd="0" presId="urn:microsoft.com/office/officeart/2005/8/layout/vList2"/>
    <dgm:cxn modelId="{B2C870B9-E8CE-4033-B82A-56935FB4E0B5}" srcId="{BE101C1A-5A57-45F8-A466-336D7E1DE9D1}" destId="{633A7728-AFBF-4A82-8A6B-EAA2033A5583}" srcOrd="1" destOrd="0" parTransId="{43A508CE-963A-4669-9B48-C00554D97F8B}" sibTransId="{54F45704-B045-4202-8177-CE127487388C}"/>
    <dgm:cxn modelId="{9B75C4D7-E457-481D-956C-2881D30E5B10}" type="presOf" srcId="{F303C418-68BE-43F6-8CD4-DB73E9026682}" destId="{19613C5E-5F88-4428-9382-9016A3FB5837}" srcOrd="0" destOrd="0" presId="urn:microsoft.com/office/officeart/2005/8/layout/vList2"/>
    <dgm:cxn modelId="{0BD598ED-ECE4-49B4-A298-117D32C49E6A}" srcId="{BE101C1A-5A57-45F8-A466-336D7E1DE9D1}" destId="{F303C418-68BE-43F6-8CD4-DB73E9026682}" srcOrd="2" destOrd="0" parTransId="{D258592E-A5C5-47C8-8563-11BC3CF2CBF2}" sibTransId="{2FAD8EDD-6B93-4CE6-B1E5-BFBCB9DD753B}"/>
    <dgm:cxn modelId="{8E060948-0977-4A9D-AB2F-88F789B57B8D}" type="presParOf" srcId="{F592A24F-22C0-4496-88C5-4B9307B1249E}" destId="{72459FF6-AF4A-4B23-8B53-920BAD0B29E3}" srcOrd="0" destOrd="0" presId="urn:microsoft.com/office/officeart/2005/8/layout/vList2"/>
    <dgm:cxn modelId="{77EB8164-62FB-4977-8C47-1C0DDEDA3299}" type="presParOf" srcId="{F592A24F-22C0-4496-88C5-4B9307B1249E}" destId="{44D7FB2F-25A5-4867-9CE3-5A2490F4D664}" srcOrd="1" destOrd="0" presId="urn:microsoft.com/office/officeart/2005/8/layout/vList2"/>
    <dgm:cxn modelId="{BD260B74-2690-4316-98F2-7232815D5E82}" type="presParOf" srcId="{F592A24F-22C0-4496-88C5-4B9307B1249E}" destId="{8D468195-D6E0-4F44-BF27-117D9294185B}" srcOrd="2" destOrd="0" presId="urn:microsoft.com/office/officeart/2005/8/layout/vList2"/>
    <dgm:cxn modelId="{8182388F-EE26-43B3-A47B-59301D34EA8A}" type="presParOf" srcId="{F592A24F-22C0-4496-88C5-4B9307B1249E}" destId="{983E58E4-E601-4646-9FFF-CCDBBB209063}" srcOrd="3" destOrd="0" presId="urn:microsoft.com/office/officeart/2005/8/layout/vList2"/>
    <dgm:cxn modelId="{8A9EA849-8247-4418-9C5E-E9C04E57A6EC}" type="presParOf" srcId="{F592A24F-22C0-4496-88C5-4B9307B1249E}" destId="{19613C5E-5F88-4428-9382-9016A3FB5837}" srcOrd="4" destOrd="0" presId="urn:microsoft.com/office/officeart/2005/8/layout/vList2"/>
    <dgm:cxn modelId="{3F18DB00-B983-4B69-BF8F-0B1DCABAA3A4}" type="presParOf" srcId="{F592A24F-22C0-4496-88C5-4B9307B1249E}" destId="{20C15F57-2D33-4291-B5BC-C54F1053E764}" srcOrd="5" destOrd="0" presId="urn:microsoft.com/office/officeart/2005/8/layout/vList2"/>
    <dgm:cxn modelId="{0EA9B764-2267-4256-B5F2-3426624B1712}" type="presParOf" srcId="{F592A24F-22C0-4496-88C5-4B9307B1249E}" destId="{E7AC04B3-0AE8-42F8-B864-2AC9A220275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EF1253-F77F-41BC-81E5-1C10C1EA0BA8}">
      <dsp:nvSpPr>
        <dsp:cNvPr id="0" name=""/>
        <dsp:cNvSpPr/>
      </dsp:nvSpPr>
      <dsp:spPr>
        <a:xfrm>
          <a:off x="0" y="295899"/>
          <a:ext cx="8761413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E6A90C6-1BB2-44EC-A5DE-FFFFF7A35287}">
      <dsp:nvSpPr>
        <dsp:cNvPr id="0" name=""/>
        <dsp:cNvSpPr/>
      </dsp:nvSpPr>
      <dsp:spPr>
        <a:xfrm>
          <a:off x="438070" y="44979"/>
          <a:ext cx="6132989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1812" tIns="0" rIns="231812" bIns="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>
              <a:latin typeface="Arial"/>
              <a:cs typeface="Arial"/>
            </a:rPr>
            <a:t>Lack of experience</a:t>
          </a:r>
        </a:p>
      </dsp:txBody>
      <dsp:txXfrm>
        <a:off x="462568" y="69477"/>
        <a:ext cx="6083993" cy="452844"/>
      </dsp:txXfrm>
    </dsp:sp>
    <dsp:sp modelId="{3BF48A48-02D4-4BCE-A5BF-8379E582E386}">
      <dsp:nvSpPr>
        <dsp:cNvPr id="0" name=""/>
        <dsp:cNvSpPr/>
      </dsp:nvSpPr>
      <dsp:spPr>
        <a:xfrm>
          <a:off x="0" y="1067019"/>
          <a:ext cx="8761413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-3953144"/>
              <a:satOff val="18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FA54704-141E-47CF-8DE5-508BE19886A9}">
      <dsp:nvSpPr>
        <dsp:cNvPr id="0" name=""/>
        <dsp:cNvSpPr/>
      </dsp:nvSpPr>
      <dsp:spPr>
        <a:xfrm>
          <a:off x="438070" y="816099"/>
          <a:ext cx="6132989" cy="501840"/>
        </a:xfrm>
        <a:prstGeom prst="roundRect">
          <a:avLst/>
        </a:prstGeom>
        <a:gradFill rotWithShape="0">
          <a:gsLst>
            <a:gs pos="0">
              <a:schemeClr val="accent2">
                <a:hueOff val="-3953144"/>
                <a:satOff val="18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3953144"/>
                <a:satOff val="18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1812" tIns="0" rIns="231812" bIns="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>
              <a:latin typeface="Arial"/>
              <a:cs typeface="Arial"/>
            </a:rPr>
            <a:t>Owner change</a:t>
          </a:r>
        </a:p>
      </dsp:txBody>
      <dsp:txXfrm>
        <a:off x="462568" y="840597"/>
        <a:ext cx="6083993" cy="452844"/>
      </dsp:txXfrm>
    </dsp:sp>
    <dsp:sp modelId="{E43626FE-E1D3-44CE-AB06-B594C70D2977}">
      <dsp:nvSpPr>
        <dsp:cNvPr id="0" name=""/>
        <dsp:cNvSpPr/>
      </dsp:nvSpPr>
      <dsp:spPr>
        <a:xfrm>
          <a:off x="0" y="1838139"/>
          <a:ext cx="8761413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-7906288"/>
              <a:satOff val="36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AD82561-9854-48C0-892D-1A864285DC2E}">
      <dsp:nvSpPr>
        <dsp:cNvPr id="0" name=""/>
        <dsp:cNvSpPr/>
      </dsp:nvSpPr>
      <dsp:spPr>
        <a:xfrm>
          <a:off x="438070" y="1587219"/>
          <a:ext cx="6132989" cy="501840"/>
        </a:xfrm>
        <a:prstGeom prst="roundRect">
          <a:avLst/>
        </a:prstGeom>
        <a:gradFill rotWithShape="0">
          <a:gsLst>
            <a:gs pos="0">
              <a:schemeClr val="accent2">
                <a:hueOff val="-7906288"/>
                <a:satOff val="36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7906288"/>
                <a:satOff val="36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1812" tIns="0" rIns="231812" bIns="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>
              <a:latin typeface="Century Gothic" panose="020B0502020202020204"/>
            </a:rPr>
            <a:t>Low suits</a:t>
          </a:r>
          <a:endParaRPr lang="en-US" sz="1700" kern="1200" err="1"/>
        </a:p>
      </dsp:txBody>
      <dsp:txXfrm>
        <a:off x="462568" y="1611717"/>
        <a:ext cx="6083993" cy="452844"/>
      </dsp:txXfrm>
    </dsp:sp>
    <dsp:sp modelId="{C1A35B82-2308-4F74-A0EA-A1AF29BFCDF1}">
      <dsp:nvSpPr>
        <dsp:cNvPr id="0" name=""/>
        <dsp:cNvSpPr/>
      </dsp:nvSpPr>
      <dsp:spPr>
        <a:xfrm>
          <a:off x="0" y="2609259"/>
          <a:ext cx="8761413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-11859433"/>
              <a:satOff val="541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849EDA2-B97F-4419-A16E-BF9D65495FB9}">
      <dsp:nvSpPr>
        <dsp:cNvPr id="0" name=""/>
        <dsp:cNvSpPr/>
      </dsp:nvSpPr>
      <dsp:spPr>
        <a:xfrm>
          <a:off x="438070" y="2358339"/>
          <a:ext cx="6132989" cy="501840"/>
        </a:xfrm>
        <a:prstGeom prst="roundRect">
          <a:avLst/>
        </a:prstGeom>
        <a:gradFill rotWithShape="0">
          <a:gsLst>
            <a:gs pos="0">
              <a:schemeClr val="accent2">
                <a:hueOff val="-11859433"/>
                <a:satOff val="54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11859433"/>
                <a:satOff val="54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1812" tIns="0" rIns="231812" bIns="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>
              <a:latin typeface="Century Gothic" panose="020B0502020202020204"/>
            </a:rPr>
            <a:t>Financial problems</a:t>
          </a:r>
          <a:endParaRPr lang="en-US" sz="1700" b="0" kern="1200"/>
        </a:p>
      </dsp:txBody>
      <dsp:txXfrm>
        <a:off x="462568" y="2382837"/>
        <a:ext cx="6083993" cy="452844"/>
      </dsp:txXfrm>
    </dsp:sp>
    <dsp:sp modelId="{2DB87E3C-5912-4EF7-AAF3-E3B9017D019C}">
      <dsp:nvSpPr>
        <dsp:cNvPr id="0" name=""/>
        <dsp:cNvSpPr/>
      </dsp:nvSpPr>
      <dsp:spPr>
        <a:xfrm>
          <a:off x="0" y="3380379"/>
          <a:ext cx="8761413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-15812576"/>
              <a:satOff val="721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6AAA615-1F41-49D7-9BF6-B384EC8FEE79}">
      <dsp:nvSpPr>
        <dsp:cNvPr id="0" name=""/>
        <dsp:cNvSpPr/>
      </dsp:nvSpPr>
      <dsp:spPr>
        <a:xfrm>
          <a:off x="438070" y="3129459"/>
          <a:ext cx="6132989" cy="501840"/>
        </a:xfrm>
        <a:prstGeom prst="roundRect">
          <a:avLst/>
        </a:prstGeom>
        <a:gradFill rotWithShape="0">
          <a:gsLst>
            <a:gs pos="0">
              <a:schemeClr val="accent2">
                <a:hueOff val="-15812576"/>
                <a:satOff val="72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15812576"/>
                <a:satOff val="72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1812" tIns="0" rIns="23181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>
              <a:latin typeface="Century Gothic" panose="020B0502020202020204"/>
            </a:rPr>
            <a:t>Customer</a:t>
          </a:r>
          <a:r>
            <a:rPr lang="en-GB" sz="1700" b="1" i="0" kern="1200"/>
            <a:t> needs</a:t>
          </a:r>
          <a:endParaRPr lang="en-US" sz="1700" kern="1200"/>
        </a:p>
      </dsp:txBody>
      <dsp:txXfrm>
        <a:off x="462568" y="3153957"/>
        <a:ext cx="6083993" cy="452844"/>
      </dsp:txXfrm>
    </dsp:sp>
    <dsp:sp modelId="{B8690FD5-3E5D-4160-87B0-803B254E0420}">
      <dsp:nvSpPr>
        <dsp:cNvPr id="0" name=""/>
        <dsp:cNvSpPr/>
      </dsp:nvSpPr>
      <dsp:spPr>
        <a:xfrm>
          <a:off x="0" y="4151499"/>
          <a:ext cx="8761413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-19765721"/>
              <a:satOff val="901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37BFE4A-572C-448F-BC16-456C9E30A0FA}">
      <dsp:nvSpPr>
        <dsp:cNvPr id="0" name=""/>
        <dsp:cNvSpPr/>
      </dsp:nvSpPr>
      <dsp:spPr>
        <a:xfrm>
          <a:off x="438070" y="3900579"/>
          <a:ext cx="6132989" cy="501840"/>
        </a:xfrm>
        <a:prstGeom prst="roundRect">
          <a:avLst/>
        </a:prstGeom>
        <a:gradFill rotWithShape="0">
          <a:gsLst>
            <a:gs pos="0">
              <a:schemeClr val="accent2">
                <a:hueOff val="-19765721"/>
                <a:satOff val="90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19765721"/>
                <a:satOff val="90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1812" tIns="0" rIns="23181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/>
            <a:t>Production</a:t>
          </a:r>
          <a:endParaRPr lang="en-US" sz="1700" kern="1200"/>
        </a:p>
      </dsp:txBody>
      <dsp:txXfrm>
        <a:off x="462568" y="3925077"/>
        <a:ext cx="6083993" cy="4528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F2BB37-9A84-4B90-9EDB-7C7A650AE20D}">
      <dsp:nvSpPr>
        <dsp:cNvPr id="0" name=""/>
        <dsp:cNvSpPr/>
      </dsp:nvSpPr>
      <dsp:spPr>
        <a:xfrm>
          <a:off x="0" y="421409"/>
          <a:ext cx="5639250" cy="92663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/>
              <a:cs typeface="Arial"/>
            </a:rPr>
            <a:t>It is not safe for the environment and it can cause changes that are irreversible</a:t>
          </a:r>
          <a:endParaRPr lang="en-US" sz="2400" kern="1200">
            <a:latin typeface="Arial"/>
            <a:cs typeface="Arial"/>
          </a:endParaRPr>
        </a:p>
      </dsp:txBody>
      <dsp:txXfrm>
        <a:off x="45235" y="466644"/>
        <a:ext cx="5548780" cy="836169"/>
      </dsp:txXfrm>
    </dsp:sp>
    <dsp:sp modelId="{7B8B177D-41AC-4163-B748-B359D73C3EAB}">
      <dsp:nvSpPr>
        <dsp:cNvPr id="0" name=""/>
        <dsp:cNvSpPr/>
      </dsp:nvSpPr>
      <dsp:spPr>
        <a:xfrm>
          <a:off x="0" y="1417169"/>
          <a:ext cx="5639250" cy="926639"/>
        </a:xfrm>
        <a:prstGeom prst="roundRect">
          <a:avLst/>
        </a:prstGeom>
        <a:gradFill rotWithShape="0">
          <a:gsLst>
            <a:gs pos="100000">
              <a:schemeClr val="accent2">
                <a:lumMod val="20000"/>
                <a:lumOff val="80000"/>
              </a:schemeClr>
            </a:gs>
            <a:gs pos="100000">
              <a:schemeClr val="accent2">
                <a:hueOff val="-9882860"/>
                <a:satOff val="451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/>
              <a:cs typeface="Arial"/>
            </a:rPr>
            <a:t>Using non-renewable fuels </a:t>
          </a:r>
          <a:endParaRPr lang="en-US" sz="2400" kern="1200">
            <a:latin typeface="Arial"/>
            <a:cs typeface="Arial"/>
          </a:endParaRPr>
        </a:p>
      </dsp:txBody>
      <dsp:txXfrm>
        <a:off x="45235" y="1462404"/>
        <a:ext cx="5548780" cy="836169"/>
      </dsp:txXfrm>
    </dsp:sp>
    <dsp:sp modelId="{D0441F34-62CF-4854-BF05-CED3620328D9}">
      <dsp:nvSpPr>
        <dsp:cNvPr id="0" name=""/>
        <dsp:cNvSpPr/>
      </dsp:nvSpPr>
      <dsp:spPr>
        <a:xfrm>
          <a:off x="0" y="2412929"/>
          <a:ext cx="5639250" cy="926639"/>
        </a:xfrm>
        <a:prstGeom prst="roundRect">
          <a:avLst/>
        </a:prstGeom>
        <a:gradFill rotWithShape="0">
          <a:gsLst>
            <a:gs pos="100000">
              <a:schemeClr val="accent1">
                <a:lumMod val="20000"/>
                <a:lumOff val="80000"/>
              </a:schemeClr>
            </a:gs>
            <a:gs pos="100000">
              <a:schemeClr val="accent2">
                <a:hueOff val="-19765721"/>
                <a:satOff val="901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/>
              <a:cs typeface="Arial"/>
            </a:rPr>
            <a:t>Increasing of costs </a:t>
          </a:r>
          <a:endParaRPr lang="en-US" sz="2400" kern="1200">
            <a:latin typeface="Arial"/>
            <a:cs typeface="Arial"/>
          </a:endParaRPr>
        </a:p>
      </dsp:txBody>
      <dsp:txXfrm>
        <a:off x="45235" y="2458164"/>
        <a:ext cx="5548780" cy="8361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459FF6-AF4A-4B23-8B53-920BAD0B29E3}">
      <dsp:nvSpPr>
        <dsp:cNvPr id="0" name=""/>
        <dsp:cNvSpPr/>
      </dsp:nvSpPr>
      <dsp:spPr>
        <a:xfrm>
          <a:off x="0" y="161774"/>
          <a:ext cx="8825659" cy="8880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Arial"/>
              <a:cs typeface="Arial"/>
            </a:rPr>
            <a:t>Tesla developed Autonomous braking system and Forward collision warning system as a part of Collision avoidance system</a:t>
          </a:r>
          <a:endParaRPr lang="en-US" sz="2300" kern="1200">
            <a:latin typeface="Arial"/>
            <a:cs typeface="Arial"/>
          </a:endParaRPr>
        </a:p>
      </dsp:txBody>
      <dsp:txXfrm>
        <a:off x="43350" y="205124"/>
        <a:ext cx="8738959" cy="801330"/>
      </dsp:txXfrm>
    </dsp:sp>
    <dsp:sp modelId="{8D468195-D6E0-4F44-BF27-117D9294185B}">
      <dsp:nvSpPr>
        <dsp:cNvPr id="0" name=""/>
        <dsp:cNvSpPr/>
      </dsp:nvSpPr>
      <dsp:spPr>
        <a:xfrm>
          <a:off x="0" y="1116044"/>
          <a:ext cx="8825659" cy="8880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Arial"/>
              <a:cs typeface="Arial"/>
            </a:rPr>
            <a:t>It is designed for people safety </a:t>
          </a:r>
          <a:endParaRPr lang="en-US" sz="2300" kern="1200">
            <a:latin typeface="Arial"/>
            <a:cs typeface="Arial"/>
          </a:endParaRPr>
        </a:p>
      </dsp:txBody>
      <dsp:txXfrm>
        <a:off x="43350" y="1159394"/>
        <a:ext cx="8738959" cy="801330"/>
      </dsp:txXfrm>
    </dsp:sp>
    <dsp:sp modelId="{19613C5E-5F88-4428-9382-9016A3FB5837}">
      <dsp:nvSpPr>
        <dsp:cNvPr id="0" name=""/>
        <dsp:cNvSpPr/>
      </dsp:nvSpPr>
      <dsp:spPr>
        <a:xfrm>
          <a:off x="0" y="2070315"/>
          <a:ext cx="8825659" cy="8880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Arial"/>
              <a:cs typeface="Arial"/>
            </a:rPr>
            <a:t>It prevents or avoids the severity of an accident </a:t>
          </a:r>
          <a:endParaRPr lang="en-US" sz="2300" kern="1200">
            <a:latin typeface="Arial"/>
            <a:cs typeface="Arial"/>
          </a:endParaRPr>
        </a:p>
      </dsp:txBody>
      <dsp:txXfrm>
        <a:off x="43350" y="2113665"/>
        <a:ext cx="8738959" cy="801330"/>
      </dsp:txXfrm>
    </dsp:sp>
    <dsp:sp modelId="{E7AC04B3-0AE8-42F8-B864-2AC9A2202753}">
      <dsp:nvSpPr>
        <dsp:cNvPr id="0" name=""/>
        <dsp:cNvSpPr/>
      </dsp:nvSpPr>
      <dsp:spPr>
        <a:xfrm>
          <a:off x="0" y="3024585"/>
          <a:ext cx="8825659" cy="8880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Arial"/>
              <a:cs typeface="Arial"/>
            </a:rPr>
            <a:t>It is a modern technology in continuous improvement </a:t>
          </a:r>
          <a:endParaRPr lang="en-US" sz="2300" kern="1200">
            <a:latin typeface="Arial"/>
            <a:cs typeface="Arial"/>
          </a:endParaRPr>
        </a:p>
      </dsp:txBody>
      <dsp:txXfrm>
        <a:off x="43350" y="3067935"/>
        <a:ext cx="8738959" cy="8013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4/22/21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67159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11831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20590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02252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4/22/21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6196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4/22/21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43737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4/22/21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879724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93411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s-ES"/>
              <a:t>Haga clic en el icono para agregar una imagen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46766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n panorámic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24030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67882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14847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16768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umna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smtClean="0"/>
              <a:t>4/22/21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99405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umna de image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4/22/21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55001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2BE451C3-0FF4-47C4-B829-773ADF60F88C}" type="datetimeFigureOut">
              <a:rPr lang="en-US" smtClean="0"/>
              <a:t>4/22/21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198418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2BE451C3-0FF4-47C4-B829-773ADF60F88C}" type="datetimeFigureOut">
              <a:rPr lang="en-US" smtClean="0"/>
              <a:t>4/22/21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950584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4/22/21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180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61" r:id="rId1"/>
    <p:sldLayoutId id="2147484462" r:id="rId2"/>
    <p:sldLayoutId id="2147484463" r:id="rId3"/>
    <p:sldLayoutId id="2147484464" r:id="rId4"/>
    <p:sldLayoutId id="2147484465" r:id="rId5"/>
    <p:sldLayoutId id="2147484466" r:id="rId6"/>
    <p:sldLayoutId id="2147484467" r:id="rId7"/>
    <p:sldLayoutId id="2147484468" r:id="rId8"/>
    <p:sldLayoutId id="2147484469" r:id="rId9"/>
    <p:sldLayoutId id="2147484470" r:id="rId10"/>
    <p:sldLayoutId id="2147484471" r:id="rId11"/>
    <p:sldLayoutId id="2147484472" r:id="rId12"/>
    <p:sldLayoutId id="2147484473" r:id="rId13"/>
    <p:sldLayoutId id="2147484474" r:id="rId14"/>
    <p:sldLayoutId id="2147484475" r:id="rId15"/>
    <p:sldLayoutId id="2147484476" r:id="rId16"/>
    <p:sldLayoutId id="214748447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Tesla_Model_S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pngimg.com/download/62079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theequinepractice.com/travels-with-doc-t/tesla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anddriver.com/reviews/a31401312/tesla-model-3-complete-guide/" TargetMode="External"/><Relationship Id="rId2" Type="http://schemas.openxmlformats.org/officeDocument/2006/relationships/hyperlink" Target="http://bwdisrupt.businessworld.in/article/Three-Biggest-Challenges-That-Tesla-is-Now-Facing-/10-06-2017-119867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ngimg.com/uploads/tesla_car/tesla_car_PNG13.pn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esla.com/en_GB/blog/more-advanced-safety-tesla-owners" TargetMode="External"/><Relationship Id="rId3" Type="http://schemas.openxmlformats.org/officeDocument/2006/relationships/hyperlink" Target="https://www.oponeo.co.uk/blog/how-new-technologies-have-changed-the-automotive-industry" TargetMode="External"/><Relationship Id="rId7" Type="http://schemas.openxmlformats.org/officeDocument/2006/relationships/hyperlink" Target="https://www.thatcham.org/tesla-model-3-aces-euro-ncap-collision-avoidance-testing/" TargetMode="External"/><Relationship Id="rId2" Type="http://schemas.openxmlformats.org/officeDocument/2006/relationships/hyperlink" Target="https://www.investopedia.com/articles/investing/090215/unintended-consequences-selfdriving-cars.asp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tesla.com/en_GB/about" TargetMode="External"/><Relationship Id="rId5" Type="http://schemas.openxmlformats.org/officeDocument/2006/relationships/hyperlink" Target="https://www.theguardian.com/technology/2016/jul/05/tesla-crash-self-driving-car-software-flaws" TargetMode="External"/><Relationship Id="rId4" Type="http://schemas.openxmlformats.org/officeDocument/2006/relationships/hyperlink" Target="https://www.thestreet.com/technology/history-of-tesla-1508899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 descr="Un coche deportivo de color blanco&#10;&#10;Descripción generada automáticamente">
            <a:extLst>
              <a:ext uri="{FF2B5EF4-FFF2-40B4-BE49-F238E27FC236}">
                <a16:creationId xmlns:a16="http://schemas.microsoft.com/office/drawing/2014/main" id="{57EE8EB2-05A6-FE4A-8601-4A677350BA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124" r="9090" b="-1"/>
          <a:stretch/>
        </p:blipFill>
        <p:spPr>
          <a:xfrm>
            <a:off x="474133" y="475488"/>
            <a:ext cx="11243734" cy="5909733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9E42085C-42A4-DF44-8996-CC9E2DB8F7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1272" y="1076349"/>
            <a:ext cx="8289455" cy="2994857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s-GB" sz="4000" b="1">
                <a:latin typeface="Arial"/>
                <a:cs typeface="Arial"/>
              </a:rPr>
              <a:t> </a:t>
            </a:r>
            <a:r>
              <a:rPr lang="es-GB" sz="4000" b="1">
                <a:solidFill>
                  <a:schemeClr val="bg2">
                    <a:lumMod val="90000"/>
                  </a:schemeClr>
                </a:solidFill>
                <a:latin typeface="Arial"/>
                <a:cs typeface="Arial"/>
              </a:rPr>
              <a:t>THE IMPACT OF COLLISION DETECTION AT TESLA</a:t>
            </a:r>
            <a:endParaRPr lang="en-US" sz="4000" b="1" dirty="0">
              <a:solidFill>
                <a:schemeClr val="bg2">
                  <a:lumMod val="90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27682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76E1BE4-0BD1-1645-91C5-EBD201D8BA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6235" y="746110"/>
            <a:ext cx="10048869" cy="601952"/>
          </a:xfrm>
        </p:spPr>
        <p:txBody>
          <a:bodyPr anchor="ctr"/>
          <a:lstStyle/>
          <a:p>
            <a:pPr algn="ctr">
              <a:lnSpc>
                <a:spcPct val="150000"/>
              </a:lnSpc>
            </a:pPr>
            <a:r>
              <a:rPr lang="es-GB" sz="2800">
                <a:solidFill>
                  <a:schemeClr val="bg2">
                    <a:lumMod val="9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IMPACT OF COLLISION DETECTION AT TESLA</a:t>
            </a:r>
            <a:endParaRPr lang="en-US" sz="2800" dirty="0">
              <a:solidFill>
                <a:schemeClr val="bg2">
                  <a:lumMod val="9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F9BDF564-16EC-8041-9BFE-317A17D067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2538" y="4500646"/>
            <a:ext cx="8825658" cy="1718386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s-GB" sz="1400">
                <a:solidFill>
                  <a:schemeClr val="bg1"/>
                </a:solidFill>
                <a:latin typeface="Arial"/>
                <a:cs typeface="Arial"/>
              </a:rPr>
              <a:t>UNIVERSITY OF WALES TRINITY SAINT DAVID</a:t>
            </a:r>
            <a:endParaRPr lang="en-US" sz="1400">
              <a:solidFill>
                <a:schemeClr val="bg1"/>
              </a:solidFill>
              <a:latin typeface="Arial"/>
              <a:cs typeface="Arial"/>
            </a:endParaRPr>
          </a:p>
          <a:p>
            <a:pPr algn="ctr">
              <a:lnSpc>
                <a:spcPct val="150000"/>
              </a:lnSpc>
            </a:pPr>
            <a:r>
              <a:rPr lang="es-GB" sz="1400">
                <a:solidFill>
                  <a:schemeClr val="bg1"/>
                </a:solidFill>
                <a:latin typeface="Arial"/>
                <a:cs typeface="Arial"/>
              </a:rPr>
              <a:t>NAME OF THE LECTURER: MODAK KOUSHIK</a:t>
            </a:r>
          </a:p>
          <a:p>
            <a:pPr algn="ctr">
              <a:lnSpc>
                <a:spcPct val="150000"/>
              </a:lnSpc>
            </a:pPr>
            <a:r>
              <a:rPr lang="es-GB" sz="1400">
                <a:solidFill>
                  <a:schemeClr val="bg1"/>
                </a:solidFill>
                <a:latin typeface="Arial"/>
                <a:cs typeface="Arial"/>
              </a:rPr>
              <a:t>Title and Module code: DIGITAL SKILLS AND RESEARCH METHODS BMSW 4003_LON</a:t>
            </a:r>
          </a:p>
          <a:p>
            <a:pPr algn="ctr">
              <a:lnSpc>
                <a:spcPct val="150000"/>
              </a:lnSpc>
            </a:pPr>
            <a:r>
              <a:rPr lang="es-GB" sz="1400">
                <a:solidFill>
                  <a:schemeClr val="bg1"/>
                </a:solidFill>
                <a:latin typeface="Arial"/>
                <a:cs typeface="Arial"/>
              </a:rPr>
              <a:t>PRESENTATION DATE: 23.04.2021</a:t>
            </a:r>
          </a:p>
        </p:txBody>
      </p:sp>
      <p:graphicFrame>
        <p:nvGraphicFramePr>
          <p:cNvPr id="5" name="Tabla 5">
            <a:extLst>
              <a:ext uri="{FF2B5EF4-FFF2-40B4-BE49-F238E27FC236}">
                <a16:creationId xmlns:a16="http://schemas.microsoft.com/office/drawing/2014/main" id="{133ADB75-B4FC-D447-B2DA-28C9FC5678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490164"/>
              </p:ext>
            </p:extLst>
          </p:nvPr>
        </p:nvGraphicFramePr>
        <p:xfrm>
          <a:off x="1123957" y="1571625"/>
          <a:ext cx="10048869" cy="28146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47139">
                  <a:extLst>
                    <a:ext uri="{9D8B030D-6E8A-4147-A177-3AD203B41FA5}">
                      <a16:colId xmlns:a16="http://schemas.microsoft.com/office/drawing/2014/main" val="4082093867"/>
                    </a:ext>
                  </a:extLst>
                </a:gridCol>
                <a:gridCol w="3350865">
                  <a:extLst>
                    <a:ext uri="{9D8B030D-6E8A-4147-A177-3AD203B41FA5}">
                      <a16:colId xmlns:a16="http://schemas.microsoft.com/office/drawing/2014/main" val="4190606920"/>
                    </a:ext>
                  </a:extLst>
                </a:gridCol>
                <a:gridCol w="3350865">
                  <a:extLst>
                    <a:ext uri="{9D8B030D-6E8A-4147-A177-3AD203B41FA5}">
                      <a16:colId xmlns:a16="http://schemas.microsoft.com/office/drawing/2014/main" val="3411069586"/>
                    </a:ext>
                  </a:extLst>
                </a:gridCol>
              </a:tblGrid>
              <a:tr h="424018">
                <a:tc>
                  <a:txBody>
                    <a:bodyPr/>
                    <a:lstStyle/>
                    <a:p>
                      <a:pPr algn="ctr"/>
                      <a:r>
                        <a:rPr lang="es-GB">
                          <a:latin typeface="Arial"/>
                          <a:cs typeface="Arial"/>
                        </a:rPr>
                        <a:t>STUDENT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GB">
                          <a:latin typeface="Arial"/>
                          <a:cs typeface="Arial"/>
                        </a:rPr>
                        <a:t>STUDENT 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GB">
                          <a:latin typeface="Arial"/>
                          <a:cs typeface="Arial"/>
                        </a:rPr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5554779"/>
                  </a:ext>
                </a:extLst>
              </a:tr>
              <a:tr h="36151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s-GB" sz="1100">
                          <a:latin typeface="Arial"/>
                          <a:cs typeface="Arial"/>
                        </a:rPr>
                        <a:t>MARIA JOVER JUAN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s-GB" sz="1100">
                          <a:latin typeface="Arial"/>
                          <a:cs typeface="Arial"/>
                        </a:rPr>
                        <a:t>2022947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s-GB" sz="1100">
                          <a:latin typeface="Arial"/>
                          <a:cs typeface="Arial"/>
                        </a:rPr>
                        <a:t>INTRODUCTION AND BACKGROUND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71417315"/>
                  </a:ext>
                </a:extLst>
              </a:tr>
              <a:tr h="65303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s-GB" sz="1100">
                          <a:latin typeface="Arial"/>
                          <a:cs typeface="Arial"/>
                        </a:rPr>
                        <a:t>EWELINA HALINA SERDYNSKA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s-GB" sz="1100">
                          <a:latin typeface="Arial"/>
                          <a:cs typeface="Arial"/>
                        </a:rPr>
                        <a:t>1922217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s-GB" sz="1100">
                          <a:latin typeface="Arial"/>
                          <a:cs typeface="Arial"/>
                        </a:rPr>
                        <a:t>CHALLENGES BEFORE INTRODUCING COLLISION DETECTION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5783609"/>
                  </a:ext>
                </a:extLst>
              </a:tr>
              <a:tr h="36151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s-ES" sz="1100">
                          <a:latin typeface="Arial"/>
                          <a:cs typeface="Arial"/>
                        </a:rPr>
                        <a:t>M</a:t>
                      </a:r>
                      <a:r>
                        <a:rPr lang="es-GB" sz="1100">
                          <a:latin typeface="Arial"/>
                          <a:cs typeface="Arial"/>
                        </a:rPr>
                        <a:t>ARIO CAMATOME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s-GB" sz="1100">
                          <a:latin typeface="Arial"/>
                          <a:cs typeface="Arial"/>
                        </a:rPr>
                        <a:t>2021931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s-GB" sz="1100">
                          <a:latin typeface="Arial"/>
                          <a:cs typeface="Arial"/>
                        </a:rPr>
                        <a:t>INSIGHTS OF COLLISION DETECTION</a:t>
                      </a:r>
                      <a:endParaRPr lang="es-GB" sz="11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05819347"/>
                  </a:ext>
                </a:extLst>
              </a:tr>
              <a:tr h="36151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s-GB" sz="1100">
                          <a:latin typeface="Arial"/>
                          <a:cs typeface="Arial"/>
                        </a:rPr>
                        <a:t>MARIAN ALEXANDRU TACHE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s-GB" sz="1100">
                          <a:latin typeface="Arial"/>
                          <a:cs typeface="Arial"/>
                        </a:rPr>
                        <a:t>2023147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s-GB" sz="1100">
                          <a:latin typeface="Arial"/>
                          <a:cs typeface="Arial"/>
                        </a:rPr>
                        <a:t>IMPACTS OF COLLISION DETECTION</a:t>
                      </a:r>
                      <a:endParaRPr lang="es-GB" sz="11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59415600"/>
                  </a:ext>
                </a:extLst>
              </a:tr>
              <a:tr h="65303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s-GB" sz="1100">
                          <a:latin typeface="Arial"/>
                          <a:cs typeface="Arial"/>
                        </a:rPr>
                        <a:t>SEBASTIAN VLAD RASNOVEANN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s-GB" sz="1100">
                          <a:latin typeface="Arial"/>
                          <a:cs typeface="Arial"/>
                        </a:rPr>
                        <a:t>2021275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s-GB" sz="1100">
                          <a:latin typeface="Arial"/>
                          <a:cs typeface="Arial"/>
                        </a:rPr>
                        <a:t>LESSONS DRAWN FROM THE CASE STUDY AND CONCLUSION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82424131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8F66B68-E6A4-514F-A5CC-3670CD29C680}"/>
              </a:ext>
            </a:extLst>
          </p:cNvPr>
          <p:cNvSpPr txBox="1"/>
          <p:nvPr/>
        </p:nvSpPr>
        <p:spPr>
          <a:xfrm>
            <a:off x="1068023" y="4500646"/>
            <a:ext cx="10046405" cy="21171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lnSpc>
                <a:spcPct val="150000"/>
              </a:lnSpc>
            </a:pPr>
            <a:r>
              <a:rPr lang="en-US" cap="all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ctr" fontAlgn="base">
              <a:lnSpc>
                <a:spcPct val="150000"/>
              </a:lnSpc>
            </a:pPr>
            <a:r>
              <a:rPr lang="en-US" cap="all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 OF THE LECTURER: MODAK KOUSHIK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ctr" fontAlgn="base">
              <a:lnSpc>
                <a:spcPct val="150000"/>
              </a:lnSpc>
            </a:pPr>
            <a:r>
              <a:rPr lang="en-US" cap="all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AND MODULE CODE: DIGITAL SKILLS AND RESEARCH METHODS BMSW 4003_LON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ctr" fontAlgn="base">
              <a:lnSpc>
                <a:spcPct val="150000"/>
              </a:lnSpc>
            </a:pPr>
            <a:r>
              <a:rPr lang="en-US" cap="all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DATE: 23.04.2021</a:t>
            </a:r>
            <a:endParaRPr lang="en-US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1461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4E80543-1CB5-C94C-A895-3939028439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3819" y="642354"/>
            <a:ext cx="9575604" cy="7734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>
                <a:solidFill>
                  <a:schemeClr val="bg2">
                    <a:lumMod val="90000"/>
                  </a:schemeClr>
                </a:solidFill>
                <a:latin typeface="Arial"/>
                <a:cs typeface="Arial"/>
              </a:rPr>
              <a:t>TABLE OF CONTENTS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2786D5BD-BA99-0B48-A18B-E5D9CB961C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84348" y="1929148"/>
            <a:ext cx="8714546" cy="4524004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2200" b="1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1. INTRODUCTION</a:t>
            </a:r>
          </a:p>
          <a:p>
            <a:pPr algn="ctr"/>
            <a:r>
              <a:rPr lang="en-US" sz="2200" b="1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2. BACKGROUND OF THE ORGANIZATION</a:t>
            </a:r>
          </a:p>
          <a:p>
            <a:pPr algn="ctr"/>
            <a:r>
              <a:rPr lang="en-US" sz="2200" b="1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3. CHALLENGES BEFORE INTRODUCING COLLISION DETECTION</a:t>
            </a:r>
          </a:p>
          <a:p>
            <a:pPr algn="ctr"/>
            <a:r>
              <a:rPr lang="en-US" sz="2200" b="1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4. INSIGHTS OF COLLISION DETECTION</a:t>
            </a:r>
          </a:p>
          <a:p>
            <a:pPr algn="ctr"/>
            <a:r>
              <a:rPr lang="en-US" sz="2200" b="1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5. IMPACTS OF COLLISION DETECTION</a:t>
            </a:r>
          </a:p>
          <a:p>
            <a:pPr algn="ctr"/>
            <a:r>
              <a:rPr lang="en-US" sz="2200" b="1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6. LESSONS DRAWN FROM THE CASE STUDY</a:t>
            </a:r>
          </a:p>
          <a:p>
            <a:pPr algn="ctr"/>
            <a:r>
              <a:rPr lang="en-US" sz="2200" b="1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7. CONCLUSION</a:t>
            </a:r>
          </a:p>
          <a:p>
            <a:pPr algn="ctr"/>
            <a:r>
              <a:rPr lang="en-US" sz="2200" b="1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8. IMAGE REFERENCES</a:t>
            </a:r>
          </a:p>
          <a:p>
            <a:pPr algn="ctr"/>
            <a:r>
              <a:rPr lang="en-US" sz="2200" b="1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9. REFERENCES</a:t>
            </a:r>
          </a:p>
          <a:p>
            <a:pPr algn="ctr"/>
            <a:endParaRPr lang="en-US" b="1">
              <a:solidFill>
                <a:schemeClr val="accent2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  <a:p>
            <a:pPr algn="ctr">
              <a:lnSpc>
                <a:spcPct val="90000"/>
              </a:lnSpc>
            </a:pPr>
            <a:endParaRPr lang="en-US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0354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FE172EB-5259-E447-B6A4-1702CD196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671" y="938212"/>
            <a:ext cx="4943475" cy="5334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s-GB" sz="2800" b="1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s-GB" sz="3600" b="1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s-GB" sz="2800" b="1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sz="2800" b="1">
              <a:solidFill>
                <a:schemeClr val="accent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Marcador de contenido 15">
            <a:extLst>
              <a:ext uri="{FF2B5EF4-FFF2-40B4-BE49-F238E27FC236}">
                <a16:creationId xmlns:a16="http://schemas.microsoft.com/office/drawing/2014/main" id="{D3953F41-9BEF-234E-B652-6213C2EBE4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GB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6D561CAA-5450-D842-9350-00E6F77FBB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8283" y="2836446"/>
            <a:ext cx="4246973" cy="35072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§"/>
            </a:pPr>
            <a:endParaRPr lang="en-US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 algn="ctr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800">
                <a:solidFill>
                  <a:schemeClr val="bg1"/>
                </a:solidFill>
                <a:latin typeface="Arial"/>
                <a:cs typeface="Arial"/>
              </a:rPr>
              <a:t>TECHNOLOGY : </a:t>
            </a:r>
            <a:r>
              <a:rPr lang="en-US" sz="28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Collision detection in </a:t>
            </a:r>
            <a:r>
              <a:rPr lang="es-GB" sz="2800">
                <a:solidFill>
                  <a:schemeClr val="accent2">
                    <a:lumMod val="40000"/>
                    <a:lumOff val="60000"/>
                  </a:schemeClr>
                </a:solidFill>
              </a:rPr>
              <a:t>Electric cars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§"/>
            </a:pPr>
            <a:endParaRPr lang="en-US">
              <a:solidFill>
                <a:schemeClr val="bg1"/>
              </a:solidFill>
              <a:latin typeface="Arial"/>
              <a:cs typeface="Arial"/>
            </a:endParaRPr>
          </a:p>
        </p:txBody>
      </p:sp>
      <p:pic>
        <p:nvPicPr>
          <p:cNvPr id="22" name="Imagen 21" descr="Imagen en blanco y negro de un carro&#10;&#10;Descripción generada automáticamente">
            <a:extLst>
              <a:ext uri="{FF2B5EF4-FFF2-40B4-BE49-F238E27FC236}">
                <a16:creationId xmlns:a16="http://schemas.microsoft.com/office/drawing/2014/main" id="{40FBE6AC-A7C8-4B44-AAD9-8B03B90352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04230" y="1295400"/>
            <a:ext cx="7602070" cy="5048250"/>
          </a:xfrm>
          <a:prstGeom prst="rect">
            <a:avLst/>
          </a:prstGeom>
        </p:spPr>
      </p:pic>
      <p:sp>
        <p:nvSpPr>
          <p:cNvPr id="5" name="CuadroTexto 4">
            <a:extLst>
              <a:ext uri="{FF2B5EF4-FFF2-40B4-BE49-F238E27FC236}">
                <a16:creationId xmlns:a16="http://schemas.microsoft.com/office/drawing/2014/main" id="{669E28F4-B234-0B46-AC9B-62B31F52637A}"/>
              </a:ext>
            </a:extLst>
          </p:cNvPr>
          <p:cNvSpPr txBox="1"/>
          <p:nvPr/>
        </p:nvSpPr>
        <p:spPr>
          <a:xfrm>
            <a:off x="1787449" y="2075566"/>
            <a:ext cx="12682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GB" sz="3200" b="1">
                <a:solidFill>
                  <a:schemeClr val="accent2">
                    <a:lumMod val="40000"/>
                    <a:lumOff val="60000"/>
                  </a:schemeClr>
                </a:solidFill>
              </a:rPr>
              <a:t>TESLA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6BEA5970-0B07-1440-9523-40F9D2E54EE9}"/>
              </a:ext>
            </a:extLst>
          </p:cNvPr>
          <p:cNvSpPr txBox="1"/>
          <p:nvPr/>
        </p:nvSpPr>
        <p:spPr>
          <a:xfrm>
            <a:off x="7841566" y="6169624"/>
            <a:ext cx="1276311" cy="27699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(Pngimg, 2021)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160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6FED8-E191-4DC3-8C67-80481B95C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4487" y="816506"/>
            <a:ext cx="8761413" cy="706964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sz="2800" b="1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2. BACKGROUND OF THE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8B857-370D-441E-9D29-514CCBE4A73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851993" y="2595076"/>
            <a:ext cx="8859549" cy="484346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71450" indent="-171450" algn="just">
              <a:buFont typeface="Wingdings" pitchFamily="2" charset="2"/>
              <a:buChar char="Ø"/>
            </a:pPr>
            <a:r>
              <a:rPr lang="en-GB" sz="1900" b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2003 by Martin Eberhard and Marc </a:t>
            </a:r>
            <a:r>
              <a:rPr lang="en-GB" sz="1900" b="1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Tarpenning</a:t>
            </a:r>
            <a:r>
              <a:rPr lang="en-GB" sz="1900" b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san Carlos, California.</a:t>
            </a:r>
          </a:p>
          <a:p>
            <a:pPr marL="171450" indent="-171450" algn="just">
              <a:buFont typeface="Wingdings" pitchFamily="2" charset="2"/>
              <a:buChar char="Ø"/>
            </a:pPr>
            <a:r>
              <a:rPr lang="en-GB" sz="1900" b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company was named after 19 century inventor Nikola Tesla who discovered electrical transmission.</a:t>
            </a:r>
          </a:p>
          <a:p>
            <a:pPr marL="171450" indent="-171450" algn="just">
              <a:buFont typeface="Wingdings" pitchFamily="2" charset="2"/>
              <a:buChar char="Ø"/>
            </a:pPr>
            <a:r>
              <a:rPr lang="en-GB" sz="1900" b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Ze’ev </a:t>
            </a:r>
            <a:r>
              <a:rPr lang="en-GB" sz="1900" b="1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Drori</a:t>
            </a:r>
            <a:r>
              <a:rPr lang="en-GB" sz="1900" b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took over Eberhard place in 2007.</a:t>
            </a:r>
          </a:p>
          <a:p>
            <a:pPr marL="171450" indent="-171450" algn="just">
              <a:buFont typeface="Wingdings" pitchFamily="2" charset="2"/>
              <a:buChar char="Ø"/>
            </a:pPr>
            <a:r>
              <a:rPr lang="en-GB" sz="1900" b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2008 Musk took over as CEO of the company and fired 25% of the stuff.</a:t>
            </a:r>
          </a:p>
          <a:p>
            <a:pPr marL="171450" indent="-171450" algn="just">
              <a:buFont typeface="Wingdings" pitchFamily="2" charset="2"/>
              <a:buChar char="Ø"/>
            </a:pPr>
            <a:r>
              <a:rPr lang="en-GB" sz="1900" b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2012 Tesla opened freestanding charging station</a:t>
            </a:r>
          </a:p>
          <a:p>
            <a:pPr marL="171450" indent="-171450" algn="just">
              <a:buFont typeface="Wingdings" pitchFamily="2" charset="2"/>
              <a:buChar char="Ø"/>
            </a:pPr>
            <a:r>
              <a:rPr lang="en-GB" sz="1900" b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2015 company discovered new line of solar energy.</a:t>
            </a:r>
          </a:p>
          <a:p>
            <a:pPr marL="171450" indent="-171450" algn="just">
              <a:buFont typeface="Wingdings" pitchFamily="2" charset="2"/>
              <a:buChar char="Ø"/>
            </a:pPr>
            <a:r>
              <a:rPr lang="en-GB" sz="1900" b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 of the company changed in 2017 from Tesla Motors to Tesla, Inc.</a:t>
            </a:r>
            <a:endParaRPr lang="en-GB" sz="1900" b="1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b="1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12A0A1-5B44-401E-BDE9-7943F29E702F}"/>
              </a:ext>
            </a:extLst>
          </p:cNvPr>
          <p:cNvSpPr txBox="1"/>
          <p:nvPr/>
        </p:nvSpPr>
        <p:spPr>
          <a:xfrm>
            <a:off x="10153901" y="6220341"/>
            <a:ext cx="2743200" cy="3351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>
                <a:latin typeface="Arial"/>
                <a:cs typeface="Arial"/>
              </a:rPr>
              <a:t>(Reed, 2020)</a:t>
            </a:r>
          </a:p>
        </p:txBody>
      </p:sp>
    </p:spTree>
    <p:extLst>
      <p:ext uri="{BB962C8B-B14F-4D97-AF65-F5344CB8AC3E}">
        <p14:creationId xmlns:p14="http://schemas.microsoft.com/office/powerpoint/2010/main" val="34476143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6CB8F17-7CD6-2145-9209-3CB678589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083" y="2461022"/>
            <a:ext cx="4674349" cy="3314699"/>
          </a:xfrm>
        </p:spPr>
        <p:txBody>
          <a:bodyPr>
            <a:normAutofit fontScale="90000"/>
          </a:bodyPr>
          <a:lstStyle/>
          <a:p>
            <a:pPr algn="just">
              <a:lnSpc>
                <a:spcPct val="150000"/>
              </a:lnSpc>
            </a:pP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AIMS AND OBJECTIVES:</a:t>
            </a:r>
            <a:br>
              <a:rPr lang="en-US" sz="3100" dirty="0"/>
            </a:br>
            <a:br>
              <a:rPr lang="en-US" sz="3100" dirty="0"/>
            </a:br>
            <a:r>
              <a:rPr lang="en-GB" sz="3100" dirty="0">
                <a:latin typeface="Arial"/>
                <a:cs typeface="Arial"/>
              </a:rPr>
              <a:t>They wanted to produce electric cars and their parts based on the test markets.</a:t>
            </a:r>
            <a:br>
              <a:rPr lang="en-GB" dirty="0">
                <a:latin typeface="Arial"/>
                <a:cs typeface="Arial"/>
              </a:rPr>
            </a:br>
            <a:br>
              <a:rPr lang="en-GB" dirty="0">
                <a:latin typeface="Arial"/>
                <a:cs typeface="Arial"/>
              </a:rPr>
            </a:br>
            <a:endParaRPr lang="es-GB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1701B00E-FB26-404A-851D-81671DDA18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29404" y="1925241"/>
            <a:ext cx="4802521" cy="3850480"/>
          </a:xfrm>
        </p:spPr>
        <p:txBody>
          <a:bodyPr>
            <a:normAutofit fontScale="47500" lnSpcReduction="20000"/>
          </a:bodyPr>
          <a:lstStyle/>
          <a:p>
            <a:pPr algn="ctr">
              <a:lnSpc>
                <a:spcPct val="150000"/>
              </a:lnSpc>
            </a:pPr>
            <a:r>
              <a:rPr lang="en-GB" sz="5900" b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PURPOSE AND SCOPE OF THE ORGANISATION:</a:t>
            </a:r>
          </a:p>
          <a:p>
            <a:pPr marL="285750" indent="-285750" algn="just">
              <a:lnSpc>
                <a:spcPct val="150000"/>
              </a:lnSpc>
              <a:buFont typeface="Arial"/>
              <a:buChar char="•"/>
            </a:pPr>
            <a:r>
              <a:rPr lang="en-GB" sz="5900">
                <a:latin typeface="Arial"/>
                <a:cs typeface="Arial"/>
              </a:rPr>
              <a:t>The company will become an energy solution in many sectors.</a:t>
            </a:r>
          </a:p>
          <a:p>
            <a:endParaRPr lang="es-GB"/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08EE639C-4AF1-D645-AE68-0F13781EB9EE}"/>
              </a:ext>
            </a:extLst>
          </p:cNvPr>
          <p:cNvSpPr txBox="1"/>
          <p:nvPr/>
        </p:nvSpPr>
        <p:spPr>
          <a:xfrm>
            <a:off x="9900735" y="6043612"/>
            <a:ext cx="1079142" cy="553998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(Reed, 2020)</a:t>
            </a:r>
          </a:p>
          <a:p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2236984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ángulo 5">
            <a:extLst>
              <a:ext uri="{FF2B5EF4-FFF2-40B4-BE49-F238E27FC236}">
                <a16:creationId xmlns:a16="http://schemas.microsoft.com/office/drawing/2014/main" id="{D6653CA7-6BB8-594C-BC82-D99A5E8EB83A}"/>
              </a:ext>
            </a:extLst>
          </p:cNvPr>
          <p:cNvSpPr/>
          <p:nvPr/>
        </p:nvSpPr>
        <p:spPr>
          <a:xfrm>
            <a:off x="587654" y="835292"/>
            <a:ext cx="10192061" cy="658770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MISION AND VISION OF TESLA</a:t>
            </a:r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C22A039E-03E1-3B44-BEBE-7637DCAAAA4C}"/>
              </a:ext>
            </a:extLst>
          </p:cNvPr>
          <p:cNvSpPr txBox="1"/>
          <p:nvPr/>
        </p:nvSpPr>
        <p:spPr>
          <a:xfrm>
            <a:off x="6212064" y="3714929"/>
            <a:ext cx="473206" cy="31489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itchFamily="2" charset="2"/>
              <a:buChar char="§"/>
            </a:pPr>
            <a:endParaRPr lang="en-US" sz="110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327445C-59ED-4455-B6D8-E1CBEDF019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58129" y="2289175"/>
            <a:ext cx="4825158" cy="4254500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2400" b="1">
                <a:solidFill>
                  <a:schemeClr val="accent1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Mission and Vision</a:t>
            </a:r>
          </a:p>
          <a:p>
            <a:pPr>
              <a:lnSpc>
                <a:spcPct val="150000"/>
              </a:lnSpc>
            </a:pPr>
            <a:r>
              <a:rPr lang="en-GB" sz="2400" b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To bring the worlds transition clean energy and storage products.</a:t>
            </a:r>
          </a:p>
          <a:p>
            <a:pPr>
              <a:lnSpc>
                <a:spcPct val="150000"/>
              </a:lnSpc>
            </a:pPr>
            <a:r>
              <a:rPr lang="en-GB" sz="2400" b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To have safe factories around the world.</a:t>
            </a:r>
          </a:p>
          <a:p>
            <a:pPr>
              <a:lnSpc>
                <a:spcPct val="150000"/>
              </a:lnSpc>
            </a:pPr>
            <a:r>
              <a:rPr lang="en-GB" sz="2400" b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Creating new jobs by producing batteries.</a:t>
            </a:r>
          </a:p>
          <a:p>
            <a:pPr>
              <a:lnSpc>
                <a:spcPct val="150000"/>
              </a:lnSpc>
            </a:pPr>
            <a:r>
              <a:rPr lang="en-GB" sz="2400" b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Access to not expensive products.</a:t>
            </a:r>
          </a:p>
          <a:p>
            <a:pPr>
              <a:lnSpc>
                <a:spcPct val="150000"/>
              </a:lnSpc>
            </a:pPr>
            <a:endParaRPr lang="en-GB" sz="16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600">
              <a:latin typeface="Arial"/>
              <a:cs typeface="Arial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B66B414-F537-4A61-81FD-B03BCD2C2A2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2200" b="1">
                <a:solidFill>
                  <a:schemeClr val="accent1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Current Status and Services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200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200" b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Tesla builds electric cars and energy solutions like: power wall, powerpack and solar roof.</a:t>
            </a:r>
          </a:p>
          <a:p>
            <a:pPr>
              <a:lnSpc>
                <a:spcPct val="150000"/>
              </a:lnSpc>
            </a:pPr>
            <a:endParaRPr lang="en-GB" sz="1600">
              <a:latin typeface="Arial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F7FDC0-3EBC-4374-9EB8-5AB5E54670CE}"/>
              </a:ext>
            </a:extLst>
          </p:cNvPr>
          <p:cNvSpPr txBox="1"/>
          <p:nvPr/>
        </p:nvSpPr>
        <p:spPr>
          <a:xfrm>
            <a:off x="9662271" y="6019800"/>
            <a:ext cx="2743200" cy="3349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>
                <a:latin typeface="Arial"/>
                <a:cs typeface="Arial"/>
              </a:rPr>
              <a:t>(Tesla, 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7663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2C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AD96D44-1C5A-BA4C-831C-A5765541F4E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90575" y="423282"/>
            <a:ext cx="11401425" cy="730250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3. CHALLENGES BEFORE INTRODUCING COLLISION DETECTION</a:t>
            </a:r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E948A96A-B761-C844-9CAA-87FAD3C0F0E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90575" y="1672852"/>
            <a:ext cx="4095750" cy="3933826"/>
          </a:xfrm>
          <a:solidFill>
            <a:srgbClr val="EBEBEB"/>
          </a:solidFill>
          <a:ln>
            <a:solidFill>
              <a:schemeClr val="bg2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en-US" sz="1700" b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Challenge is proposition to start the activity </a:t>
            </a:r>
          </a:p>
          <a:p>
            <a:pPr>
              <a:lnSpc>
                <a:spcPct val="150000"/>
              </a:lnSpc>
            </a:pPr>
            <a:r>
              <a:rPr lang="en-US" sz="1700" b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There are different in action</a:t>
            </a:r>
          </a:p>
          <a:p>
            <a:pPr>
              <a:lnSpc>
                <a:spcPct val="150000"/>
              </a:lnSpc>
            </a:pPr>
            <a:r>
              <a:rPr lang="en-US" sz="1700" b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They are simple and complex</a:t>
            </a:r>
          </a:p>
          <a:p>
            <a:pPr>
              <a:lnSpc>
                <a:spcPct val="150000"/>
              </a:lnSpc>
            </a:pPr>
            <a:r>
              <a:rPr lang="en-US" sz="1700" b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They have the same basic structure</a:t>
            </a:r>
          </a:p>
          <a:p>
            <a:pPr marL="0" indent="0">
              <a:lnSpc>
                <a:spcPct val="150000"/>
              </a:lnSpc>
              <a:buNone/>
            </a:pPr>
            <a:endParaRPr lang="en-US" sz="1700" b="1">
              <a:solidFill>
                <a:schemeClr val="accent1">
                  <a:lumMod val="7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223BFF9-86A6-4EB7-BAF4-35F7612A455D}"/>
              </a:ext>
            </a:extLst>
          </p:cNvPr>
          <p:cNvSpPr txBox="1"/>
          <p:nvPr/>
        </p:nvSpPr>
        <p:spPr>
          <a:xfrm>
            <a:off x="3538092" y="5978473"/>
            <a:ext cx="6553199" cy="3351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>
                <a:solidFill>
                  <a:schemeClr val="bg1"/>
                </a:solidFill>
                <a:latin typeface="Arial"/>
                <a:cs typeface="Arial"/>
              </a:rPr>
              <a:t> (</a:t>
            </a:r>
            <a:r>
              <a:rPr lang="en-GB" sz="1200" err="1">
                <a:solidFill>
                  <a:schemeClr val="bg1"/>
                </a:solidFill>
                <a:latin typeface="Arial"/>
                <a:cs typeface="Arial"/>
              </a:rPr>
              <a:t>Beghetto</a:t>
            </a:r>
            <a:r>
              <a:rPr lang="en-GB" sz="1200">
                <a:solidFill>
                  <a:schemeClr val="bg1"/>
                </a:solidFill>
                <a:latin typeface="Arial"/>
                <a:cs typeface="Arial"/>
              </a:rPr>
              <a:t>, 2018)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9EAC33-557F-4F56-992B-E5ADEAEF569B}"/>
              </a:ext>
            </a:extLst>
          </p:cNvPr>
          <p:cNvSpPr txBox="1"/>
          <p:nvPr/>
        </p:nvSpPr>
        <p:spPr>
          <a:xfrm>
            <a:off x="6064667" y="5760334"/>
            <a:ext cx="5179594" cy="6119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>
                <a:solidFill>
                  <a:schemeClr val="bg1"/>
                </a:solidFill>
                <a:latin typeface="Arial"/>
                <a:cs typeface="Arial"/>
              </a:rPr>
              <a:t>Fig. 1 Three biggest challenges that Tesla is now facing. (Source: </a:t>
            </a:r>
            <a:r>
              <a:rPr lang="en-GB" sz="1200" err="1">
                <a:solidFill>
                  <a:schemeClr val="bg1"/>
                </a:solidFill>
                <a:latin typeface="Arial"/>
                <a:cs typeface="Arial"/>
              </a:rPr>
              <a:t>Bw</a:t>
            </a:r>
            <a:r>
              <a:rPr lang="en-GB" sz="1200">
                <a:solidFill>
                  <a:schemeClr val="bg1"/>
                </a:solidFill>
                <a:latin typeface="Arial"/>
                <a:cs typeface="Arial"/>
              </a:rPr>
              <a:t> disrupt, 2017:online)</a:t>
            </a:r>
            <a:endParaRPr lang="en-US" sz="120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3FB8605-5804-4E1E-8F64-60C4E5987DCC}"/>
              </a:ext>
            </a:extLst>
          </p:cNvPr>
          <p:cNvSpPr txBox="1"/>
          <p:nvPr/>
        </p:nvSpPr>
        <p:spPr>
          <a:xfrm>
            <a:off x="5787190" y="2077453"/>
            <a:ext cx="5189620" cy="4158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endParaRPr lang="en-GB" sz="160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FD4BC0C-B47F-4554-B7D5-B165FB11824E}"/>
              </a:ext>
            </a:extLst>
          </p:cNvPr>
          <p:cNvSpPr txBox="1"/>
          <p:nvPr/>
        </p:nvSpPr>
        <p:spPr>
          <a:xfrm>
            <a:off x="9146007" y="6348664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200">
              <a:latin typeface="Arial"/>
              <a:cs typeface="Arial"/>
            </a:endParaRPr>
          </a:p>
        </p:txBody>
      </p:sp>
      <p:pic>
        <p:nvPicPr>
          <p:cNvPr id="5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16ED23A7-085B-453C-9AD0-0DDACEB7FF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5253" y="1633465"/>
            <a:ext cx="5798998" cy="4032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486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2C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8BE11-C0A6-41D5-82ED-6C229D69E1B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85876" y="154479"/>
            <a:ext cx="8761413" cy="822325"/>
          </a:xfrm>
        </p:spPr>
        <p:txBody>
          <a:bodyPr anchor="b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>
                <a:solidFill>
                  <a:schemeClr val="tx2"/>
                </a:solidFill>
              </a:rPr>
              <a:t>                    </a:t>
            </a:r>
            <a:r>
              <a:rPr lang="en-GB" sz="2800" b="1" i="1">
                <a:solidFill>
                  <a:schemeClr val="tx2"/>
                </a:solidFill>
                <a:latin typeface="Arial"/>
                <a:cs typeface="Arial"/>
              </a:rPr>
              <a:t>  </a:t>
            </a:r>
            <a:r>
              <a:rPr lang="en-GB" sz="2800" b="1" i="1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TYPES OF CHALLENGES</a:t>
            </a:r>
            <a:endParaRPr lang="en-US" sz="280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E466FD6D-0072-47AA-AA79-ED7BF3C98AE6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140980534"/>
              </p:ext>
            </p:extLst>
          </p:nvPr>
        </p:nvGraphicFramePr>
        <p:xfrm>
          <a:off x="1970086" y="1273723"/>
          <a:ext cx="8761413" cy="46248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0" name="TextBox 39">
            <a:extLst>
              <a:ext uri="{FF2B5EF4-FFF2-40B4-BE49-F238E27FC236}">
                <a16:creationId xmlns:a16="http://schemas.microsoft.com/office/drawing/2014/main" id="{30D9F653-D410-4C74-AA15-DE81227D9DC2}"/>
              </a:ext>
            </a:extLst>
          </p:cNvPr>
          <p:cNvSpPr txBox="1"/>
          <p:nvPr/>
        </p:nvSpPr>
        <p:spPr>
          <a:xfrm>
            <a:off x="9495929" y="6109796"/>
            <a:ext cx="5600698" cy="3351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(Reed, 2020) </a:t>
            </a:r>
          </a:p>
        </p:txBody>
      </p:sp>
    </p:spTree>
    <p:extLst>
      <p:ext uri="{BB962C8B-B14F-4D97-AF65-F5344CB8AC3E}">
        <p14:creationId xmlns:p14="http://schemas.microsoft.com/office/powerpoint/2010/main" val="5560209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  <p:style>
            <a:lnRef idx="0">
              <a:scrgbClr r="0" g="0" b="0"/>
            </a:lnRef>
            <a:fillRef idx="1002">
              <a:schemeClr val="dk2"/>
            </a:fillRef>
            <a:effectRef idx="0">
              <a:scrgbClr r="0" g="0" b="0"/>
            </a:effectRef>
            <a:fontRef idx="major"/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A1E6BF-6CA6-4F12-80B9-61817B38734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93771" y="1209957"/>
            <a:ext cx="3441181" cy="44380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dirty="0">
                <a:solidFill>
                  <a:schemeClr val="accent1">
                    <a:lumMod val="75000"/>
                  </a:schemeClr>
                </a:solidFill>
              </a:rPr>
              <a:t>4. INSIGHTS OF COLLISION DETECTION 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D23B2CD-009B-425A-9616-1E1AD1D5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928D5-2476-42A3-B404-E7E64CA1995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870331" y="1508722"/>
            <a:ext cx="5302189" cy="4739950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endParaRPr lang="en-US" sz="24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chemeClr val="tx1"/>
                </a:solidFill>
                <a:latin typeface="Arial"/>
                <a:cs typeface="Arial"/>
              </a:rPr>
              <a:t>Tesla have wide range of safety features to assist drivers in emergency  situations which includes as  followed: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chemeClr val="tx1"/>
                </a:solidFill>
                <a:latin typeface="Arial"/>
                <a:cs typeface="Arial"/>
              </a:rPr>
              <a:t>Speed assistance system 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chemeClr val="tx1"/>
                </a:solidFill>
                <a:latin typeface="Arial"/>
                <a:cs typeface="Arial"/>
              </a:rPr>
              <a:t>Lane departure avoidance 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chemeClr val="tx1"/>
                </a:solidFill>
                <a:latin typeface="Arial"/>
                <a:cs typeface="Arial"/>
              </a:rPr>
              <a:t>Blind spot collision warning 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chemeClr val="tx1"/>
                </a:solidFill>
                <a:latin typeface="Arial"/>
                <a:cs typeface="Arial"/>
              </a:rPr>
              <a:t>Emergency lane avoidance</a:t>
            </a:r>
          </a:p>
          <a:p>
            <a:pPr>
              <a:lnSpc>
                <a:spcPct val="150000"/>
              </a:lnSpc>
            </a:pP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4599B2-E11E-44A1-8722-C02AFDFA8344}"/>
              </a:ext>
            </a:extLst>
          </p:cNvPr>
          <p:cNvSpPr txBox="1"/>
          <p:nvPr/>
        </p:nvSpPr>
        <p:spPr>
          <a:xfrm>
            <a:off x="7170821" y="283945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FDDF5BD5-0E82-6447-AA70-87DB3EF8491A}"/>
              </a:ext>
            </a:extLst>
          </p:cNvPr>
          <p:cNvSpPr txBox="1"/>
          <p:nvPr/>
        </p:nvSpPr>
        <p:spPr>
          <a:xfrm>
            <a:off x="4562630" y="1041055"/>
            <a:ext cx="184731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 sz="240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48E4D82A-0870-B748-9148-20FD3ED60E53}"/>
              </a:ext>
            </a:extLst>
          </p:cNvPr>
          <p:cNvSpPr txBox="1"/>
          <p:nvPr/>
        </p:nvSpPr>
        <p:spPr>
          <a:xfrm>
            <a:off x="8457844" y="5816945"/>
            <a:ext cx="166744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sz="1200"/>
              <a:t>(</a:t>
            </a:r>
            <a:r>
              <a:rPr lang="es-ES" sz="1200" err="1"/>
              <a:t>Tech</a:t>
            </a:r>
            <a:r>
              <a:rPr lang="es-ES" sz="1200"/>
              <a:t> Quintal, 2021)</a:t>
            </a:r>
            <a:endParaRPr lang="es-GB" sz="1200"/>
          </a:p>
        </p:txBody>
      </p:sp>
    </p:spTree>
    <p:extLst>
      <p:ext uri="{BB962C8B-B14F-4D97-AF65-F5344CB8AC3E}">
        <p14:creationId xmlns:p14="http://schemas.microsoft.com/office/powerpoint/2010/main" val="26188050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B002A-4568-394E-B8B9-4C10461C1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INSIGHTS OF MODERN TECHNOLOGY</a:t>
            </a:r>
            <a:br>
              <a:rPr lang="en-GB" sz="28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</a:br>
            <a:endParaRPr lang="en-US" sz="28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81AD73E-D75F-EC4C-8054-745F0B28506E}"/>
              </a:ext>
            </a:extLst>
          </p:cNvPr>
          <p:cNvSpPr/>
          <p:nvPr/>
        </p:nvSpPr>
        <p:spPr>
          <a:xfrm>
            <a:off x="1417122" y="2156693"/>
            <a:ext cx="9425050" cy="43344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 What is modern Technology?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technology is the advancement of old technology with new additions and modification. 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For an example Tesla latest S3 model comes equipped with a self-drive mode, in this decade companies strive to help the less fortunate, 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Tesla have helped many people with many different disability to be able to own a car that will allow them to complete day to day journeys without having to rely on anyone.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And this was achievable because of tesla collision detection which also includes lane departure, avoidance and emergency lane avoidance. 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9A119C-3861-BB47-9C78-D1921759B40A}"/>
              </a:ext>
            </a:extLst>
          </p:cNvPr>
          <p:cNvSpPr txBox="1"/>
          <p:nvPr/>
        </p:nvSpPr>
        <p:spPr>
          <a:xfrm>
            <a:off x="9382333" y="6306482"/>
            <a:ext cx="111498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(Tesla, 2021) </a:t>
            </a:r>
          </a:p>
        </p:txBody>
      </p:sp>
    </p:spTree>
    <p:extLst>
      <p:ext uri="{BB962C8B-B14F-4D97-AF65-F5344CB8AC3E}">
        <p14:creationId xmlns:p14="http://schemas.microsoft.com/office/powerpoint/2010/main" val="27571294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78DC9-4648-44B0-9986-6F025B1F2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TECHNOLOGY IN SELF DRIVING CARS</a:t>
            </a:r>
            <a:endParaRPr lang="en-US" sz="2800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B626E-55C2-4A92-BDEB-B9D4B6BE5E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170" y="2322763"/>
            <a:ext cx="8825659" cy="399782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/>
                <a:ea typeface="+mn-lt"/>
                <a:cs typeface="+mn-lt"/>
              </a:rPr>
              <a:t>Tesla have been building self-driving cars for a while now and they are only getting better each year. 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/>
                <a:ea typeface="+mn-lt"/>
                <a:cs typeface="+mn-lt"/>
              </a:rPr>
              <a:t>Tesla have become so advanced, you don’t need to touch the steering wheel, unless of an emergency. 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/>
                <a:ea typeface="+mn-lt"/>
                <a:cs typeface="+mn-lt"/>
              </a:rPr>
              <a:t>Tesla cars have the will to take you anywhere on the map that you desire, safely without having to worry about traffic. 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/>
                <a:ea typeface="+mn-lt"/>
                <a:cs typeface="+mn-lt"/>
              </a:rPr>
              <a:t>The advanced sensors placed on all sides of the car will not only sense danger it can also predict the possible issues during the journey. 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/>
              <a:cs typeface="Arial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5CFCC17C-3CA4-7045-8A7B-69A9B16BD3AE}"/>
              </a:ext>
            </a:extLst>
          </p:cNvPr>
          <p:cNvSpPr txBox="1"/>
          <p:nvPr/>
        </p:nvSpPr>
        <p:spPr>
          <a:xfrm>
            <a:off x="9304012" y="6211669"/>
            <a:ext cx="1567032" cy="553998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s-ES" sz="1200">
                <a:latin typeface="Arial"/>
                <a:cs typeface="Arial"/>
              </a:rPr>
              <a:t>(</a:t>
            </a:r>
            <a:r>
              <a:rPr lang="es-ES" sz="1200" err="1">
                <a:latin typeface="Arial"/>
                <a:cs typeface="Arial"/>
              </a:rPr>
              <a:t>Tech</a:t>
            </a:r>
            <a:r>
              <a:rPr lang="es-ES" sz="1200">
                <a:latin typeface="Arial"/>
                <a:cs typeface="Arial"/>
              </a:rPr>
              <a:t> Quintal, 2021)</a:t>
            </a:r>
            <a:endParaRPr lang="es-GB" sz="1200">
              <a:latin typeface="Arial"/>
              <a:cs typeface="Arial"/>
            </a:endParaRPr>
          </a:p>
          <a:p>
            <a:endParaRPr lang="es-GB" sz="1200"/>
          </a:p>
        </p:txBody>
      </p:sp>
    </p:spTree>
    <p:extLst>
      <p:ext uri="{BB962C8B-B14F-4D97-AF65-F5344CB8AC3E}">
        <p14:creationId xmlns:p14="http://schemas.microsoft.com/office/powerpoint/2010/main" val="15664514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DBC3D9-2A89-4245-A8FB-77DF8D398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5. IMPACT OF COLLISION DETECTION AT TESLA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3104BF-54BE-4357-8747-A517396A5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1220389"/>
            <a:ext cx="6536011" cy="4336381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lnSpc>
                <a:spcPct val="150000"/>
              </a:lnSpc>
              <a:buFont typeface="Arial" charset="2"/>
              <a:buChar char="•"/>
            </a:pPr>
            <a:r>
              <a:rPr lang="en-US" sz="2000" b="1" dirty="0">
                <a:latin typeface="Arial"/>
                <a:cs typeface="Arial"/>
              </a:rPr>
              <a:t> </a:t>
            </a: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AUTOPILOT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  <a:buFont typeface="Arial" charset="2"/>
              <a:buChar char="•"/>
            </a:pP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ELECTRIFICATION</a:t>
            </a:r>
          </a:p>
          <a:p>
            <a:pPr>
              <a:lnSpc>
                <a:spcPct val="150000"/>
              </a:lnSpc>
              <a:buFont typeface="Arial" charset="2"/>
              <a:buChar char="•"/>
            </a:pP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DESIGN</a:t>
            </a:r>
          </a:p>
          <a:p>
            <a:pPr>
              <a:lnSpc>
                <a:spcPct val="150000"/>
              </a:lnSpc>
              <a:buFont typeface="Arial" charset="2"/>
              <a:buChar char="•"/>
            </a:pP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SOFTWEAR</a:t>
            </a:r>
          </a:p>
          <a:p>
            <a:pPr>
              <a:lnSpc>
                <a:spcPct val="150000"/>
              </a:lnSpc>
              <a:buFont typeface="Arial" charset="2"/>
              <a:buChar char="•"/>
            </a:pP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THE FUTURE</a:t>
            </a:r>
          </a:p>
          <a:p>
            <a:pPr>
              <a:lnSpc>
                <a:spcPct val="150000"/>
              </a:lnSpc>
              <a:buFont typeface="Arial" charset="2"/>
              <a:buChar char="•"/>
            </a:pPr>
            <a:r>
              <a:rPr lang="en-US" sz="20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  <a:ea typeface="+mn-lt"/>
                <a:cs typeface="+mn-lt"/>
              </a:rPr>
              <a:t>Tesla are really living up to expectation, not only are they the all-time leading electric car seller,</a:t>
            </a:r>
            <a:endParaRPr lang="en-US" sz="2000" b="1" dirty="0">
              <a:solidFill>
                <a:schemeClr val="accent2">
                  <a:lumMod val="60000"/>
                  <a:lumOff val="40000"/>
                </a:schemeClr>
              </a:solidFill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  <a:buFont typeface="Arial" charset="2"/>
              <a:buChar char="•"/>
            </a:pPr>
            <a:r>
              <a:rPr lang="en-US" sz="20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  <a:ea typeface="+mn-lt"/>
                <a:cs typeface="+mn-lt"/>
              </a:rPr>
              <a:t>They also have a mission and that is simply to change the future of car technology.</a:t>
            </a:r>
            <a:endParaRPr lang="en-US" sz="2000" b="1" dirty="0">
              <a:solidFill>
                <a:schemeClr val="accent2">
                  <a:lumMod val="60000"/>
                  <a:lumOff val="4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9987CE-6D3F-428E-AF1A-6FC3797E57A6}"/>
              </a:ext>
            </a:extLst>
          </p:cNvPr>
          <p:cNvSpPr txBox="1"/>
          <p:nvPr/>
        </p:nvSpPr>
        <p:spPr>
          <a:xfrm>
            <a:off x="9871227" y="6178836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(Tesla, 2021)</a:t>
            </a:r>
          </a:p>
        </p:txBody>
      </p:sp>
    </p:spTree>
    <p:extLst>
      <p:ext uri="{BB962C8B-B14F-4D97-AF65-F5344CB8AC3E}">
        <p14:creationId xmlns:p14="http://schemas.microsoft.com/office/powerpoint/2010/main" val="4583887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6EC04-C1AD-48A5-A742-7F280E53D9C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01945" y="6680"/>
            <a:ext cx="8761413" cy="946150"/>
          </a:xfrm>
          <a:noFill/>
          <a:ln>
            <a:noFill/>
          </a:ln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chemeClr val="accent1">
                    <a:lumMod val="50000"/>
                  </a:schemeClr>
                </a:solidFill>
                <a:latin typeface="Arial"/>
                <a:cs typeface="Arial"/>
              </a:rPr>
              <a:t>IMPACT OF COLLISION DETECTION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B30D4E-966A-46FB-9B22-7411DEDC8414}"/>
              </a:ext>
            </a:extLst>
          </p:cNvPr>
          <p:cNvSpPr txBox="1"/>
          <p:nvPr/>
        </p:nvSpPr>
        <p:spPr>
          <a:xfrm>
            <a:off x="6173408" y="6112816"/>
            <a:ext cx="6079902" cy="3351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150000"/>
              </a:lnSpc>
            </a:pPr>
            <a:endParaRPr lang="en-GB" sz="1200">
              <a:latin typeface="Arial"/>
              <a:cs typeface="Arial"/>
            </a:endParaRPr>
          </a:p>
        </p:txBody>
      </p:sp>
      <p:pic>
        <p:nvPicPr>
          <p:cNvPr id="22" name="Graphic 23" descr="Ribbon with solid fill">
            <a:extLst>
              <a:ext uri="{FF2B5EF4-FFF2-40B4-BE49-F238E27FC236}">
                <a16:creationId xmlns:a16="http://schemas.microsoft.com/office/drawing/2014/main" id="{46300312-A2E8-4134-A40C-BC323F3E72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80000">
            <a:off x="11206016" y="87402"/>
            <a:ext cx="924426" cy="9244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299F52F-280A-436F-AF25-D3D96763C9EB}"/>
              </a:ext>
            </a:extLst>
          </p:cNvPr>
          <p:cNvSpPr txBox="1"/>
          <p:nvPr/>
        </p:nvSpPr>
        <p:spPr>
          <a:xfrm>
            <a:off x="135054" y="1094210"/>
            <a:ext cx="5397865" cy="5113579"/>
          </a:xfrm>
          <a:prstGeom prst="rect">
            <a:avLst/>
          </a:prstGeom>
          <a:solidFill>
            <a:srgbClr val="551F53"/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000" b="1" dirty="0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  <a:t>POSITIVE</a:t>
            </a:r>
          </a:p>
          <a:p>
            <a:pPr marL="342900" indent="-342900">
              <a:lnSpc>
                <a:spcPct val="150000"/>
              </a:lnSpc>
              <a:buFont typeface="Wingdings,Sans-Serif"/>
              <a:buChar char="§"/>
            </a:pPr>
            <a:r>
              <a:rPr lang="en-GB" sz="2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Updating data about vehicles fire and accidents</a:t>
            </a:r>
            <a:endParaRPr lang="en-US" sz="2000" b="1" dirty="0">
              <a:solidFill>
                <a:schemeClr val="accent2">
                  <a:lumMod val="20000"/>
                  <a:lumOff val="80000"/>
                </a:schemeClr>
              </a:solidFill>
              <a:latin typeface="Arial"/>
              <a:ea typeface="+mn-lt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Wingdings,Sans-Serif"/>
              <a:buChar char="§"/>
            </a:pPr>
            <a:r>
              <a:rPr lang="en-GB" sz="2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+mn-lt"/>
                <a:cs typeface="Arial"/>
              </a:rPr>
              <a:t>Alarm turns on when hands are not on the steering wheel</a:t>
            </a:r>
          </a:p>
          <a:p>
            <a:pPr marL="342900" indent="-342900">
              <a:lnSpc>
                <a:spcPct val="150000"/>
              </a:lnSpc>
              <a:buFont typeface="Wingdings,Sans-Serif"/>
              <a:buChar char="§"/>
            </a:pPr>
            <a:r>
              <a:rPr lang="en-GB" sz="2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System detect potential collisions with other cars</a:t>
            </a:r>
            <a:endParaRPr lang="en-US" sz="2000" b="1" dirty="0">
              <a:solidFill>
                <a:schemeClr val="accent2">
                  <a:lumMod val="20000"/>
                  <a:lumOff val="80000"/>
                </a:schemeClr>
              </a:solidFill>
              <a:latin typeface="Arial"/>
              <a:ea typeface="+mn-lt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Wingdings,Sans-Serif"/>
              <a:buChar char="§"/>
            </a:pPr>
            <a:r>
              <a:rPr lang="en-GB" sz="2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 System can track cars on the front and on the back</a:t>
            </a:r>
            <a:endParaRPr lang="en-GB" sz="2000" b="1" dirty="0">
              <a:solidFill>
                <a:schemeClr val="accent2">
                  <a:lumMod val="20000"/>
                  <a:lumOff val="80000"/>
                </a:schemeClr>
              </a:solidFill>
              <a:latin typeface="Arial"/>
              <a:ea typeface="+mn-lt"/>
              <a:cs typeface="Arial"/>
            </a:endParaRPr>
          </a:p>
          <a:p>
            <a:pPr marL="342900" indent="-342900">
              <a:lnSpc>
                <a:spcPct val="150000"/>
              </a:lnSpc>
              <a:buFont typeface="Wingdings,Sans-Serif"/>
              <a:buChar char="§"/>
            </a:pPr>
            <a:r>
              <a:rPr lang="en-GB" sz="2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Active safety feature evaluated by Euro NCAP by data collection from sensor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260D1A-3279-4EC2-A707-3068AEDE4821}"/>
              </a:ext>
            </a:extLst>
          </p:cNvPr>
          <p:cNvSpPr txBox="1"/>
          <p:nvPr/>
        </p:nvSpPr>
        <p:spPr>
          <a:xfrm>
            <a:off x="578918" y="6421677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(Tesla, 2021)</a:t>
            </a: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A4FFAC55-F586-42A5-ACD0-8E6D60B3D6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4011" y="1552298"/>
            <a:ext cx="6141844" cy="43935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834E923-E631-475D-8169-C471631A567B}"/>
              </a:ext>
            </a:extLst>
          </p:cNvPr>
          <p:cNvSpPr txBox="1"/>
          <p:nvPr/>
        </p:nvSpPr>
        <p:spPr>
          <a:xfrm>
            <a:off x="6672115" y="6219282"/>
            <a:ext cx="5450305" cy="3349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>
                <a:latin typeface="Arial"/>
              </a:rPr>
              <a:t>Fig.2 Tesla Model 3: The complete guide. (Source: Fick, 2021:online)</a:t>
            </a:r>
            <a:endParaRPr lang="en-GB" sz="1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798945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67901B6-47A0-46AD-84BE-4F33C231408B}"/>
              </a:ext>
            </a:extLst>
          </p:cNvPr>
          <p:cNvSpPr txBox="1"/>
          <p:nvPr/>
        </p:nvSpPr>
        <p:spPr>
          <a:xfrm>
            <a:off x="2817705" y="0"/>
            <a:ext cx="8359034" cy="6584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Arial"/>
                <a:cs typeface="Arial"/>
              </a:rPr>
              <a:t>IMPACT OF COLLISSION DETECTION</a:t>
            </a:r>
            <a:endParaRPr lang="en-US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20805B-35D0-43A1-B1E3-BD6A21BAD077}"/>
              </a:ext>
            </a:extLst>
          </p:cNvPr>
          <p:cNvSpPr txBox="1"/>
          <p:nvPr/>
        </p:nvSpPr>
        <p:spPr>
          <a:xfrm>
            <a:off x="159576" y="608426"/>
            <a:ext cx="11730622" cy="70173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NEGATIVES</a:t>
            </a:r>
          </a:p>
          <a:p>
            <a:pPr algn="ctr">
              <a:lnSpc>
                <a:spcPct val="150000"/>
              </a:lnSpc>
            </a:pPr>
            <a:endParaRPr lang="en-US" dirty="0"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GB" b="1" u="sng" dirty="0">
                <a:latin typeface="Arial"/>
                <a:ea typeface="+mn-lt"/>
                <a:cs typeface="+mn-lt"/>
              </a:rPr>
              <a:t>Unemployment - </a:t>
            </a:r>
            <a:r>
              <a:rPr lang="en-GB" dirty="0">
                <a:latin typeface="Arial"/>
                <a:ea typeface="+mn-lt"/>
                <a:cs typeface="+mn-lt"/>
              </a:rPr>
              <a:t>Many people can be at risk to lose their jobs especially taxi drivers as tesla are planning a new autopilot business which means humans won't be needed.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b="1" u="sng" dirty="0">
                <a:latin typeface="Arial"/>
                <a:ea typeface="+mn-lt"/>
                <a:cs typeface="+mn-lt"/>
              </a:rPr>
              <a:t>Hackers Taking Over Vehicles - </a:t>
            </a:r>
            <a:r>
              <a:rPr lang="en-GB" dirty="0">
                <a:latin typeface="Arial"/>
                <a:ea typeface="+mn-lt"/>
                <a:cs typeface="+mn-lt"/>
              </a:rPr>
              <a:t>Recently, security experts looking to exploit flaws in modern automobiles successfully hacked and were able to take control of a Tesla Model S and a Jeep Cherokee.</a:t>
            </a: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GB" b="1" u="sng" dirty="0">
                <a:latin typeface="Arial"/>
                <a:ea typeface="+mn-lt"/>
                <a:cs typeface="+mn-lt"/>
              </a:rPr>
              <a:t>The Auto Insurance Industry - </a:t>
            </a:r>
            <a:r>
              <a:rPr lang="en-GB" dirty="0">
                <a:latin typeface="Arial"/>
                <a:ea typeface="+mn-lt"/>
                <a:cs typeface="+mn-lt"/>
              </a:rPr>
              <a:t>here could be potential bankruptcies amongst auto insurers as their traditional business model will become out of date.</a:t>
            </a: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GB" b="1" u="sng" dirty="0">
                <a:latin typeface="Arial"/>
                <a:cs typeface="Arial"/>
              </a:rPr>
              <a:t>Weather - </a:t>
            </a:r>
            <a:r>
              <a:rPr lang="en-GB" dirty="0">
                <a:latin typeface="Arial"/>
                <a:cs typeface="Arial"/>
              </a:rPr>
              <a:t>The</a:t>
            </a:r>
            <a:r>
              <a:rPr lang="en-GB" dirty="0">
                <a:latin typeface="Arial"/>
                <a:ea typeface="+mn-lt"/>
                <a:cs typeface="+mn-lt"/>
              </a:rPr>
              <a:t> weather can impact the sensors when it rains, snows, and when it gets foggy. This means the sensors will have a hard time to detect any hazards during the journey and this could lead to miss calculations and dangerous accidents. </a:t>
            </a:r>
            <a:endParaRPr lang="en-GB" dirty="0">
              <a:latin typeface="Arial"/>
            </a:endParaRP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GB" b="1" u="sng" dirty="0">
                <a:latin typeface="Arial"/>
                <a:cs typeface="Arial"/>
              </a:rPr>
              <a:t>Roadworks - </a:t>
            </a:r>
            <a:r>
              <a:rPr lang="en-GB" dirty="0">
                <a:latin typeface="Arial"/>
                <a:cs typeface="Arial"/>
              </a:rPr>
              <a:t>Unpredictable</a:t>
            </a:r>
            <a:r>
              <a:rPr lang="en-GB" dirty="0">
                <a:latin typeface="Arial"/>
                <a:ea typeface="+mn-lt"/>
                <a:cs typeface="+mn-lt"/>
              </a:rPr>
              <a:t> urban conditions with unmarked lanes and heavy roadworks. In other words, an average city commute.</a:t>
            </a:r>
            <a:endParaRPr lang="en-GB" dirty="0"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endParaRPr lang="en-GB" b="1" u="sng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dirty="0"/>
          </a:p>
          <a:p>
            <a:pPr marL="342900" indent="-342900">
              <a:buFont typeface="Arial"/>
              <a:buChar char="•"/>
            </a:pPr>
            <a:endParaRPr lang="en-GB" b="1" u="sng" dirty="0"/>
          </a:p>
          <a:p>
            <a:pPr marL="342900" indent="-342900">
              <a:buFont typeface="Arial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E7AEA6-3E79-435D-B886-122367747AF6}"/>
              </a:ext>
            </a:extLst>
          </p:cNvPr>
          <p:cNvSpPr txBox="1"/>
          <p:nvPr/>
        </p:nvSpPr>
        <p:spPr>
          <a:xfrm>
            <a:off x="9146999" y="6082092"/>
            <a:ext cx="2743199" cy="3349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Arial"/>
                <a:cs typeface="Arial"/>
              </a:rPr>
              <a:t>(Hayes, 2019) (Solon, 2018)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5959709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2FC267-6C58-6F4F-BCD4-5E1EBA0104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5B32122-A9A1-B649-AFDA-D5A67559C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368" y="1412667"/>
            <a:ext cx="4817221" cy="4023193"/>
          </a:xfrm>
        </p:spPr>
        <p:txBody>
          <a:bodyPr/>
          <a:lstStyle/>
          <a:p>
            <a:pPr algn="ctr"/>
            <a:r>
              <a:rPr lang="en-GB" sz="2800" b="1" dirty="0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  <a:t>6. LESSON DRAWN FROM THE CASE STUDY</a:t>
            </a:r>
            <a:r>
              <a:rPr lang="en-GB" sz="2800" dirty="0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  <a:t>  </a:t>
            </a:r>
            <a:br>
              <a:rPr lang="en-GB" sz="2800" dirty="0">
                <a:solidFill>
                  <a:schemeClr val="tx2"/>
                </a:solidFill>
                <a:latin typeface="Arial"/>
                <a:cs typeface="Arial"/>
              </a:rPr>
            </a:br>
            <a:br>
              <a:rPr lang="en-GB" sz="2800" dirty="0">
                <a:solidFill>
                  <a:schemeClr val="tx2"/>
                </a:solidFill>
                <a:latin typeface="Arial"/>
                <a:cs typeface="Arial"/>
              </a:rPr>
            </a:br>
            <a:br>
              <a:rPr lang="en-GB" sz="2800" dirty="0">
                <a:solidFill>
                  <a:schemeClr val="tx2"/>
                </a:solidFill>
                <a:latin typeface="Arial"/>
                <a:cs typeface="Arial"/>
              </a:rPr>
            </a:br>
            <a:br>
              <a:rPr lang="en-GB" sz="2800" dirty="0">
                <a:solidFill>
                  <a:schemeClr val="tx2"/>
                </a:solidFill>
                <a:latin typeface="Arial"/>
                <a:cs typeface="Arial"/>
              </a:rPr>
            </a:br>
            <a:r>
              <a:rPr lang="en-GB" sz="28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COLLISION AVOIDANCE SYSTEM OF TESLA CARS</a:t>
            </a:r>
            <a:endParaRPr lang="en-US" sz="2800" dirty="0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B8E17269-3A86-6C4C-82AF-10674D9534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526" r="22844" b="-2"/>
          <a:stretch/>
        </p:blipFill>
        <p:spPr>
          <a:xfrm>
            <a:off x="5843589" y="469150"/>
            <a:ext cx="4809515" cy="5910229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9288CB-AFCF-AC42-B37E-3AA08DA29357}"/>
              </a:ext>
            </a:extLst>
          </p:cNvPr>
          <p:cNvSpPr txBox="1"/>
          <p:nvPr/>
        </p:nvSpPr>
        <p:spPr>
          <a:xfrm>
            <a:off x="7915275" y="6102380"/>
            <a:ext cx="108395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(Tesla, 2021)</a:t>
            </a:r>
            <a:endParaRPr lang="en-US" sz="1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97586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F5063-5C88-4A2B-906B-96ED71044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685" y="685595"/>
            <a:ext cx="10556122" cy="1701279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sz="28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DIFFERENCES BETWEEN MODERN AND TRADITIONAL TECHNOLOGY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4022E3-024B-4EB5-AD41-94FA293283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80848" y="2378215"/>
            <a:ext cx="4825157" cy="57626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b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MODERN TECHNOLOGY</a:t>
            </a:r>
            <a:endParaRPr lang="en-US" b="1">
              <a:solidFill>
                <a:schemeClr val="accent1">
                  <a:lumMod val="7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C730FD-8AC4-405E-A46A-4FDDC907BE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58129" y="3171104"/>
            <a:ext cx="5048413" cy="3144806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260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Modern technology can improve safety </a:t>
            </a:r>
            <a:endParaRPr lang="en-US" sz="2600">
              <a:solidFill>
                <a:schemeClr val="accent2">
                  <a:lumMod val="60000"/>
                  <a:lumOff val="40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60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Active safety features are included in all of Tesla cars</a:t>
            </a:r>
          </a:p>
          <a:p>
            <a:pPr>
              <a:lnSpc>
                <a:spcPct val="150000"/>
              </a:lnSpc>
            </a:pPr>
            <a:r>
              <a:rPr lang="en-GB" sz="260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Accidents are less likely to occur</a:t>
            </a:r>
          </a:p>
          <a:p>
            <a:pPr marL="0" indent="0">
              <a:buNone/>
            </a:pPr>
            <a:r>
              <a:rPr lang="en-GB"/>
              <a:t>                   </a:t>
            </a:r>
            <a:r>
              <a:rPr lang="en-GB" sz="900"/>
              <a:t>                                                             </a:t>
            </a:r>
            <a:endParaRPr lang="en-GB" sz="1200" b="1">
              <a:latin typeface="Arial"/>
              <a:cs typeface="Arial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3EE789-1462-4631-8C12-4B342DED38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6542" y="2378214"/>
            <a:ext cx="4825159" cy="576262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b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TRADITIONAL TECHNOLOGY</a:t>
            </a:r>
            <a:endParaRPr lang="en-US" b="1">
              <a:solidFill>
                <a:schemeClr val="accent1">
                  <a:lumMod val="7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5F3EF4-CE21-4316-985B-7416F39FF6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8712" y="3171103"/>
            <a:ext cx="5335095" cy="331542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260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not environment friendly </a:t>
            </a:r>
            <a:endParaRPr lang="en-US" sz="2600">
              <a:solidFill>
                <a:schemeClr val="accent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60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traditional technology used it is less safe.</a:t>
            </a:r>
          </a:p>
          <a:p>
            <a:pPr>
              <a:lnSpc>
                <a:spcPct val="150000"/>
              </a:lnSpc>
            </a:pPr>
            <a:r>
              <a:rPr lang="en-GB" sz="260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cars develop more technical problems using traditional technology    </a:t>
            </a:r>
            <a:r>
              <a:rPr lang="en-GB" sz="260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 </a:t>
            </a:r>
            <a:r>
              <a:rPr lang="en-GB" sz="2600">
                <a:latin typeface="Arial"/>
                <a:cs typeface="Arial"/>
              </a:rPr>
              <a:t>           </a:t>
            </a:r>
          </a:p>
          <a:p>
            <a:pPr marL="0" indent="0">
              <a:buNone/>
            </a:pPr>
            <a:r>
              <a:rPr lang="en-GB" sz="900"/>
              <a:t>                                                                                                  </a:t>
            </a:r>
            <a:endParaRPr lang="en-GB" sz="1200" b="1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BE5A27-0366-49D2-8D35-F876E6CF9C91}"/>
              </a:ext>
            </a:extLst>
          </p:cNvPr>
          <p:cNvSpPr txBox="1"/>
          <p:nvPr/>
        </p:nvSpPr>
        <p:spPr>
          <a:xfrm>
            <a:off x="9516979" y="6096197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(Kirkland, 2019)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E875A5-2CBF-44D3-9968-57CFAD597611}"/>
              </a:ext>
            </a:extLst>
          </p:cNvPr>
          <p:cNvSpPr txBox="1"/>
          <p:nvPr/>
        </p:nvSpPr>
        <p:spPr>
          <a:xfrm>
            <a:off x="9068301" y="6311064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307785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5">
            <a:extLst>
              <a:ext uri="{FF2B5EF4-FFF2-40B4-BE49-F238E27FC236}">
                <a16:creationId xmlns:a16="http://schemas.microsoft.com/office/drawing/2014/main" id="{052F6DBF-1805-4FD9-AFA3-C8642175F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F83B6B73-E6D5-45D9-948A-B2F2536980A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3" r="3" b="3"/>
          <a:stretch/>
        </p:blipFill>
        <p:spPr>
          <a:xfrm>
            <a:off x="5083569" y="2619204"/>
            <a:ext cx="6509196" cy="3428206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CC79B2C4-EF9C-492F-BC64-5300A7A2F2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599BEDA-CEC9-4E6C-B05D-1353D0F165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143000" y="1295400"/>
            <a:ext cx="9982200" cy="4267200"/>
          </a:xfrm>
          <a:prstGeom prst="rect">
            <a:avLst/>
          </a:prstGeom>
          <a:solidFill>
            <a:srgbClr val="000001">
              <a:alpha val="60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4852EA-1C5D-447E-959D-5F73D51E4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7429" y="646859"/>
            <a:ext cx="8620967" cy="107571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WHY IS COLLISION AVOIDANCE SYSTEM IMPORTANT FOR TESLA CARS?</a:t>
            </a:r>
            <a:endParaRPr lang="en-US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AF4638F-08E3-491E-9348-B04B11FD7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625157"/>
            <a:ext cx="8825659" cy="34163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Fewer accidents</a:t>
            </a:r>
            <a:endParaRPr lang="en-US" sz="2800">
              <a:solidFill>
                <a:schemeClr val="accent2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8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Reduces fatigue</a:t>
            </a:r>
          </a:p>
          <a:p>
            <a:pPr>
              <a:lnSpc>
                <a:spcPct val="150000"/>
              </a:lnSpc>
            </a:pPr>
            <a:r>
              <a:rPr lang="en-GB" sz="28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It is environment friendly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07C93A-59AF-4392-AC7F-231349EAC0E8}"/>
              </a:ext>
            </a:extLst>
          </p:cNvPr>
          <p:cNvSpPr txBox="1"/>
          <p:nvPr/>
        </p:nvSpPr>
        <p:spPr>
          <a:xfrm>
            <a:off x="9409112" y="5562600"/>
            <a:ext cx="2743200" cy="3351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Arial"/>
                <a:cs typeface="Arial"/>
              </a:rPr>
              <a:t>(Tesla, 2021)</a:t>
            </a:r>
            <a:endParaRPr lang="en-US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903233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D7AB060-431B-4706-8FC9-A7290C9B1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5022" y="818995"/>
            <a:ext cx="3721345" cy="483374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CONSEQUENCES OF NOT USING MODERN TECHNOLOGY</a:t>
            </a:r>
            <a:endParaRPr lang="en-US" sz="280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AC0D6B-6A40-4573-A244-D5CEED645E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8877570"/>
              </p:ext>
            </p:extLst>
          </p:nvPr>
        </p:nvGraphicFramePr>
        <p:xfrm>
          <a:off x="5517728" y="1496821"/>
          <a:ext cx="5639250" cy="37609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CuadroTexto 2">
            <a:extLst>
              <a:ext uri="{FF2B5EF4-FFF2-40B4-BE49-F238E27FC236}">
                <a16:creationId xmlns:a16="http://schemas.microsoft.com/office/drawing/2014/main" id="{F7936E8A-B8B4-204D-9062-A9CCFDCDCE0F}"/>
              </a:ext>
            </a:extLst>
          </p:cNvPr>
          <p:cNvSpPr txBox="1"/>
          <p:nvPr/>
        </p:nvSpPr>
        <p:spPr>
          <a:xfrm>
            <a:off x="9506847" y="6076531"/>
            <a:ext cx="1218603" cy="553998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 (Hayes, 2019)</a:t>
            </a:r>
            <a:endParaRPr lang="en-GB" sz="1200" b="1">
              <a:latin typeface="Arial"/>
              <a:cs typeface="Arial"/>
            </a:endParaRPr>
          </a:p>
          <a:p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28740327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B0046-CBE5-4B93-83CD-C84148BCF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7. CONCLUSION</a:t>
            </a:r>
            <a:endParaRPr lang="en-US" sz="2800" b="1">
              <a:solidFill>
                <a:schemeClr val="accent2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0DB5E0-58CC-471A-AE06-6F2624C306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3620679"/>
              </p:ext>
            </p:extLst>
          </p:nvPr>
        </p:nvGraphicFramePr>
        <p:xfrm>
          <a:off x="1891633" y="2187670"/>
          <a:ext cx="8825659" cy="40743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3" name="TextBox 42">
            <a:extLst>
              <a:ext uri="{FF2B5EF4-FFF2-40B4-BE49-F238E27FC236}">
                <a16:creationId xmlns:a16="http://schemas.microsoft.com/office/drawing/2014/main" id="{352A396A-7634-43FD-9CE0-65169A66A0CA}"/>
              </a:ext>
            </a:extLst>
          </p:cNvPr>
          <p:cNvSpPr txBox="1"/>
          <p:nvPr/>
        </p:nvSpPr>
        <p:spPr>
          <a:xfrm>
            <a:off x="8516876" y="6262060"/>
            <a:ext cx="356698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(Thatcham Research, 2021)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8261314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B884D-4266-472C-944F-89E041DAF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428" y="773142"/>
            <a:ext cx="8761413" cy="706964"/>
          </a:xfrm>
        </p:spPr>
        <p:txBody>
          <a:bodyPr/>
          <a:lstStyle/>
          <a:p>
            <a:pPr algn="ctr"/>
            <a:r>
              <a:rPr lang="en-GB" sz="2800" b="1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8. IMAGE REFERENCES</a:t>
            </a:r>
            <a:endParaRPr lang="en-US" sz="2800" b="1">
              <a:solidFill>
                <a:schemeClr val="accent2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782C3-B3BA-450B-BB0F-CE654D277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092" y="2060575"/>
            <a:ext cx="11963893" cy="35466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en-GB" sz="16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600" err="1">
                <a:solidFill>
                  <a:srgbClr val="404040"/>
                </a:solidFill>
                <a:latin typeface="Arial"/>
                <a:cs typeface="Arial"/>
              </a:rPr>
              <a:t>Bw</a:t>
            </a:r>
            <a:r>
              <a:rPr lang="en-GB" sz="1600">
                <a:solidFill>
                  <a:srgbClr val="404040"/>
                </a:solidFill>
                <a:latin typeface="Arial"/>
                <a:cs typeface="Arial"/>
              </a:rPr>
              <a:t> disrupt </a:t>
            </a:r>
            <a:r>
              <a:rPr lang="en-GB" sz="1600" err="1">
                <a:solidFill>
                  <a:srgbClr val="404040"/>
                </a:solidFill>
                <a:latin typeface="Arial"/>
                <a:cs typeface="Arial"/>
              </a:rPr>
              <a:t>Entrepreneurs'disrupt</a:t>
            </a:r>
            <a:r>
              <a:rPr lang="en-GB" sz="1600">
                <a:solidFill>
                  <a:srgbClr val="404040"/>
                </a:solidFill>
                <a:latin typeface="Arial"/>
                <a:cs typeface="Arial"/>
              </a:rPr>
              <a:t> (2017) </a:t>
            </a:r>
            <a:r>
              <a:rPr lang="en-GB" sz="1600" i="1">
                <a:solidFill>
                  <a:srgbClr val="404040"/>
                </a:solidFill>
                <a:latin typeface="Arial"/>
                <a:cs typeface="Arial"/>
              </a:rPr>
              <a:t>Three biggest challenges that Tesla is now facing. </a:t>
            </a:r>
            <a:r>
              <a:rPr lang="en-GB" sz="1600">
                <a:solidFill>
                  <a:srgbClr val="404040"/>
                </a:solidFill>
                <a:latin typeface="Arial"/>
                <a:cs typeface="Arial"/>
              </a:rPr>
              <a:t>[Online image] Available at:  </a:t>
            </a:r>
            <a:r>
              <a:rPr lang="en-GB" sz="1600" dirty="0">
                <a:solidFill>
                  <a:srgbClr val="404040"/>
                </a:solidFill>
                <a:latin typeface="Arial"/>
                <a:cs typeface="Arial"/>
                <a:hlinkClick r:id="rId2"/>
              </a:rPr>
              <a:t>http://bwdisrupt.businessworld.in/article/Three-Biggest-Challenges-That-Tesla-is-Now-Facing-/10-06-2017-119867/</a:t>
            </a:r>
            <a:r>
              <a:rPr lang="en-US" sz="1600">
                <a:solidFill>
                  <a:srgbClr val="404040"/>
                </a:solidFill>
                <a:latin typeface="Arial"/>
                <a:cs typeface="Arial"/>
              </a:rPr>
              <a:t> (Accessed: 19 April 2021).</a:t>
            </a:r>
          </a:p>
          <a:p>
            <a:pPr>
              <a:lnSpc>
                <a:spcPct val="150000"/>
              </a:lnSpc>
            </a:pPr>
            <a:r>
              <a:rPr lang="en-GB" sz="1600">
                <a:solidFill>
                  <a:srgbClr val="404040"/>
                </a:solidFill>
                <a:latin typeface="Arial"/>
                <a:cs typeface="Arial"/>
              </a:rPr>
              <a:t>Fick, B. (2020) </a:t>
            </a:r>
            <a:r>
              <a:rPr lang="en-GB" sz="1600" i="1">
                <a:solidFill>
                  <a:srgbClr val="404040"/>
                </a:solidFill>
                <a:latin typeface="Arial"/>
                <a:cs typeface="Arial"/>
              </a:rPr>
              <a:t>Tesla model 3: The complete guide.</a:t>
            </a:r>
            <a:r>
              <a:rPr lang="en-GB" sz="1600">
                <a:solidFill>
                  <a:srgbClr val="404040"/>
                </a:solidFill>
                <a:latin typeface="Arial"/>
                <a:cs typeface="Arial"/>
              </a:rPr>
              <a:t> [ Online image]   Available at: </a:t>
            </a:r>
            <a:r>
              <a:rPr lang="en-GB" sz="1600" dirty="0">
                <a:solidFill>
                  <a:srgbClr val="404040"/>
                </a:solidFill>
                <a:latin typeface="Arial"/>
                <a:cs typeface="Arial"/>
                <a:hlinkClick r:id="rId3"/>
              </a:rPr>
              <a:t>https://www.caranddriver.com/reviews/a31401312/tesla-model-3-complete-guide/</a:t>
            </a:r>
            <a:r>
              <a:rPr lang="en-GB" sz="1600">
                <a:solidFill>
                  <a:srgbClr val="404040"/>
                </a:solidFill>
                <a:latin typeface="Arial"/>
                <a:cs typeface="Arial"/>
              </a:rPr>
              <a:t> (Accessed: 18 April 2021).</a:t>
            </a:r>
          </a:p>
          <a:p>
            <a:pPr>
              <a:lnSpc>
                <a:spcPct val="150000"/>
              </a:lnSpc>
            </a:pPr>
            <a:r>
              <a:rPr lang="en-GB" sz="1600" err="1">
                <a:solidFill>
                  <a:srgbClr val="404040"/>
                </a:solidFill>
                <a:latin typeface="Arial"/>
                <a:cs typeface="Arial"/>
              </a:rPr>
              <a:t>Pngimg</a:t>
            </a:r>
            <a:r>
              <a:rPr lang="en-GB" sz="1600">
                <a:solidFill>
                  <a:srgbClr val="404040"/>
                </a:solidFill>
                <a:latin typeface="Arial"/>
                <a:cs typeface="Arial"/>
              </a:rPr>
              <a:t> (2021) [</a:t>
            </a:r>
            <a:r>
              <a:rPr lang="en-GB" sz="1600" err="1">
                <a:solidFill>
                  <a:srgbClr val="404040"/>
                </a:solidFill>
                <a:latin typeface="Arial"/>
                <a:cs typeface="Arial"/>
              </a:rPr>
              <a:t>Powerpoint</a:t>
            </a:r>
            <a:r>
              <a:rPr lang="en-GB" sz="1600">
                <a:solidFill>
                  <a:srgbClr val="404040"/>
                </a:solidFill>
                <a:latin typeface="Arial"/>
                <a:cs typeface="Arial"/>
              </a:rPr>
              <a:t> image] Available at: </a:t>
            </a:r>
            <a:r>
              <a:rPr lang="es-ES" sz="16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http://pngimg.com/uploads/tesla_car/tesla_car_PNG13.png</a:t>
            </a:r>
            <a:r>
              <a:rPr lang="es-ES" sz="1600" u="sng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cs typeface="Arial"/>
              </a:rPr>
              <a:t>/</a:t>
            </a:r>
            <a:r>
              <a:rPr lang="es-ES" sz="160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cs typeface="Arial"/>
              </a:rPr>
              <a:t> ( </a:t>
            </a:r>
            <a:r>
              <a:rPr lang="es-ES" sz="1600" err="1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cs typeface="Arial"/>
              </a:rPr>
              <a:t>Accessed</a:t>
            </a:r>
            <a:r>
              <a:rPr lang="es-ES" sz="160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cs typeface="Arial"/>
              </a:rPr>
              <a:t>: 19 April 2021).</a:t>
            </a:r>
          </a:p>
          <a:p>
            <a:pPr marL="0" indent="0">
              <a:lnSpc>
                <a:spcPct val="150000"/>
              </a:lnSpc>
              <a:buNone/>
            </a:pPr>
            <a:endParaRPr lang="es-ES" sz="16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0047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1021F-03D2-405B-88CB-6005A9813C9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90488"/>
            <a:ext cx="9964653" cy="516523"/>
          </a:xfrm>
        </p:spPr>
        <p:txBody>
          <a:bodyPr/>
          <a:lstStyle/>
          <a:p>
            <a:pPr algn="ctr"/>
            <a:r>
              <a:rPr lang="en-GB" sz="280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                   </a:t>
            </a:r>
            <a:r>
              <a:rPr lang="en-GB" sz="2800" b="1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9. REFERENCES</a:t>
            </a:r>
            <a:endParaRPr lang="en-US" sz="2800" b="1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A218F-4946-43E9-B28B-88A82C569EE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72478" y="647784"/>
            <a:ext cx="11449050" cy="618506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400" err="1">
                <a:solidFill>
                  <a:schemeClr val="tx1"/>
                </a:solidFill>
                <a:latin typeface="Arial"/>
                <a:cs typeface="Arial"/>
              </a:rPr>
              <a:t>Beghetto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, R. A. (2018) </a:t>
            </a:r>
            <a:r>
              <a:rPr lang="en-GB" sz="1400" i="1">
                <a:solidFill>
                  <a:schemeClr val="tx1"/>
                </a:solidFill>
                <a:latin typeface="Arial"/>
                <a:cs typeface="Arial"/>
              </a:rPr>
              <a:t>What if? Building students problem solving skills through complex challenges.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 Alexandria: ASCD. </a:t>
            </a:r>
            <a:r>
              <a:rPr lang="es-ES" sz="1400">
                <a:latin typeface="Arial"/>
                <a:cs typeface="Arial"/>
              </a:rPr>
              <a:t>pp.7-8.</a:t>
            </a:r>
            <a:endParaRPr lang="en-GB" sz="1400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Curran, C. ( 2018) 'Do you have a plan for harnessing IoT data?'.  Available at: </a:t>
            </a:r>
            <a:r>
              <a:rPr lang="en-GB" sz="1400" u="sng">
                <a:solidFill>
                  <a:schemeClr val="bg1">
                    <a:lumMod val="65000"/>
                  </a:schemeClr>
                </a:solidFill>
                <a:latin typeface="Arial"/>
                <a:cs typeface="Arial"/>
              </a:rPr>
              <a:t>https://www.cio.com/article/3293412/do-you-have-a-plan-for-harnessing-iot-data.html/</a:t>
            </a:r>
            <a:r>
              <a:rPr lang="en-GB" sz="1400">
                <a:latin typeface="Arial"/>
                <a:cs typeface="Arial"/>
              </a:rPr>
              <a:t> (Accessed 20 April 2021).</a:t>
            </a:r>
            <a:endParaRPr lang="es-ES" sz="1400">
              <a:solidFill>
                <a:srgbClr val="404040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Hayes, A. (2019) </a:t>
            </a:r>
            <a:r>
              <a:rPr lang="en-GB" sz="1400" i="1">
                <a:solidFill>
                  <a:schemeClr val="tx1"/>
                </a:solidFill>
                <a:latin typeface="Arial"/>
                <a:cs typeface="Arial"/>
              </a:rPr>
              <a:t>The unintended consequences of self-driving cars. 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Available at: </a:t>
            </a:r>
            <a:r>
              <a:rPr lang="en-GB" sz="1400" i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https://www.investopedia.com/articles/investing/090215/unintended-consequences-selfdriving-cars.asp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 (Accessed: 18 April 2021).</a:t>
            </a:r>
            <a:endParaRPr lang="en-GB" sz="14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Kirkland, G. (2019) 'How new technologies have changed the automotive industry'. Available at: </a:t>
            </a:r>
            <a:r>
              <a:rPr lang="en-GB" sz="1400" b="1" i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https://www.oponeo.co.uk/blog/how-new-technologies-have-changed-the-automotive-industry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 (Accessed: 18 April 2021).</a:t>
            </a:r>
          </a:p>
          <a:p>
            <a:pPr>
              <a:lnSpc>
                <a:spcPct val="150000"/>
              </a:lnSpc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Reed, E. (2020) </a:t>
            </a:r>
            <a:r>
              <a:rPr lang="en-GB" sz="1400" i="1">
                <a:solidFill>
                  <a:schemeClr val="tx1"/>
                </a:solidFill>
                <a:latin typeface="Arial"/>
                <a:cs typeface="Arial"/>
              </a:rPr>
              <a:t>History of Tesla: Timeline and Facts. 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Available at 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https://www.thestreet.com/technology/history-of-tesla-15088992/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 (Accessed: 15 March 2021).</a:t>
            </a:r>
            <a:endParaRPr lang="en-GB" sz="14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Solon, O. (2018) 'Why </a:t>
            </a:r>
            <a:r>
              <a:rPr lang="en-GB" sz="1400" err="1">
                <a:solidFill>
                  <a:schemeClr val="tx1"/>
                </a:solidFill>
                <a:latin typeface="Arial"/>
                <a:cs typeface="Arial"/>
              </a:rPr>
              <a:t>self driving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 cars are not safe yet: rain, roadworks and other obstacles', </a:t>
            </a:r>
            <a:r>
              <a:rPr lang="en-GB" sz="1400" i="1">
                <a:solidFill>
                  <a:schemeClr val="tx1"/>
                </a:solidFill>
                <a:latin typeface="Arial"/>
                <a:cs typeface="Arial"/>
              </a:rPr>
              <a:t>The Guardian, 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4th January. Available at: </a:t>
            </a:r>
            <a:r>
              <a:rPr lang="en-GB" sz="1400">
                <a:ea typeface="+mn-lt"/>
                <a:cs typeface="+mn-lt"/>
                <a:hlinkClick r:id="rId5"/>
              </a:rPr>
              <a:t>https://www.theguardian.com/technology/2016/jul/05/tesla-crash-self-driving-car-software-flaws</a:t>
            </a:r>
            <a:r>
              <a:rPr lang="en-GB" sz="1400">
                <a:ea typeface="+mn-lt"/>
                <a:cs typeface="+mn-lt"/>
              </a:rPr>
              <a:t> </a:t>
            </a:r>
            <a:r>
              <a:rPr lang="en-GB" sz="1400">
                <a:latin typeface="Arial"/>
                <a:ea typeface="+mn-lt"/>
                <a:cs typeface="+mn-lt"/>
              </a:rPr>
              <a:t>(Accessed: 21 April 2021).</a:t>
            </a:r>
            <a:endParaRPr lang="en-GB" sz="140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s-ES" sz="1400" err="1">
                <a:latin typeface="Arial"/>
                <a:cs typeface="Arial"/>
              </a:rPr>
              <a:t>Tech</a:t>
            </a:r>
            <a:r>
              <a:rPr lang="es-ES" sz="1400">
                <a:latin typeface="Arial"/>
                <a:cs typeface="Arial"/>
              </a:rPr>
              <a:t> Quintal (2021)</a:t>
            </a:r>
            <a:r>
              <a:rPr lang="es-ES" sz="1400" i="1">
                <a:latin typeface="Arial"/>
                <a:cs typeface="Arial"/>
              </a:rPr>
              <a:t> </a:t>
            </a:r>
            <a:r>
              <a:rPr lang="es-ES" sz="1400" i="1" err="1">
                <a:latin typeface="Arial"/>
                <a:cs typeface="Arial"/>
              </a:rPr>
              <a:t>What</a:t>
            </a:r>
            <a:r>
              <a:rPr lang="es-ES" sz="1400" i="1">
                <a:latin typeface="Arial"/>
                <a:cs typeface="Arial"/>
              </a:rPr>
              <a:t> </a:t>
            </a:r>
            <a:r>
              <a:rPr lang="es-ES" sz="1400" i="1" err="1">
                <a:latin typeface="Arial"/>
                <a:cs typeface="Arial"/>
              </a:rPr>
              <a:t>is</a:t>
            </a:r>
            <a:r>
              <a:rPr lang="es-ES" sz="1400" i="1">
                <a:latin typeface="Arial"/>
                <a:cs typeface="Arial"/>
              </a:rPr>
              <a:t> Modern </a:t>
            </a:r>
            <a:r>
              <a:rPr lang="es-ES" sz="1400" i="1" err="1">
                <a:latin typeface="Arial"/>
                <a:cs typeface="Arial"/>
              </a:rPr>
              <a:t>Technology</a:t>
            </a:r>
            <a:r>
              <a:rPr lang="es-ES" sz="1400" i="1">
                <a:latin typeface="Arial"/>
                <a:cs typeface="Arial"/>
              </a:rPr>
              <a:t>: </a:t>
            </a:r>
            <a:r>
              <a:rPr lang="es-ES" sz="1400" i="1" err="1">
                <a:latin typeface="Arial"/>
                <a:cs typeface="Arial"/>
              </a:rPr>
              <a:t>Definition</a:t>
            </a:r>
            <a:r>
              <a:rPr lang="es-ES" sz="1400" i="1">
                <a:latin typeface="Arial"/>
                <a:cs typeface="Arial"/>
              </a:rPr>
              <a:t> and </a:t>
            </a:r>
            <a:r>
              <a:rPr lang="es-ES" sz="1400" i="1" err="1">
                <a:latin typeface="Arial"/>
                <a:cs typeface="Arial"/>
              </a:rPr>
              <a:t>Examples</a:t>
            </a:r>
            <a:r>
              <a:rPr lang="es-ES" sz="1400" i="1">
                <a:latin typeface="Arial"/>
                <a:cs typeface="Arial"/>
              </a:rPr>
              <a:t> - </a:t>
            </a:r>
            <a:r>
              <a:rPr lang="es-ES" sz="1400" i="1" err="1">
                <a:latin typeface="Arial"/>
                <a:cs typeface="Arial"/>
              </a:rPr>
              <a:t>Tech</a:t>
            </a:r>
            <a:r>
              <a:rPr lang="es-ES" sz="1400" i="1">
                <a:latin typeface="Arial"/>
                <a:cs typeface="Arial"/>
              </a:rPr>
              <a:t> Quintal.</a:t>
            </a:r>
            <a:r>
              <a:rPr lang="es-ES" sz="1400">
                <a:latin typeface="Arial"/>
                <a:cs typeface="Arial"/>
              </a:rPr>
              <a:t> </a:t>
            </a:r>
            <a:r>
              <a:rPr lang="es-ES" sz="1400" err="1">
                <a:latin typeface="Arial"/>
                <a:cs typeface="Arial"/>
              </a:rPr>
              <a:t>Available</a:t>
            </a:r>
            <a:r>
              <a:rPr lang="es-ES" sz="1400">
                <a:latin typeface="Arial"/>
                <a:cs typeface="Arial"/>
              </a:rPr>
              <a:t> at: </a:t>
            </a:r>
            <a:r>
              <a:rPr lang="es-ES" sz="1400" u="sng">
                <a:solidFill>
                  <a:schemeClr val="bg1">
                    <a:lumMod val="65000"/>
                  </a:schemeClr>
                </a:solidFill>
                <a:latin typeface="Arial"/>
                <a:cs typeface="Arial"/>
              </a:rPr>
              <a:t>https://www.techquintal.com/modern-technology/</a:t>
            </a:r>
            <a:r>
              <a:rPr lang="es-ES" sz="1400">
                <a:solidFill>
                  <a:schemeClr val="bg1">
                    <a:lumMod val="65000"/>
                  </a:schemeClr>
                </a:solidFill>
                <a:latin typeface="Arial"/>
                <a:cs typeface="Arial"/>
              </a:rPr>
              <a:t> </a:t>
            </a:r>
            <a:r>
              <a:rPr lang="es-ES" sz="1400">
                <a:solidFill>
                  <a:srgbClr val="404040"/>
                </a:solidFill>
                <a:latin typeface="Arial"/>
                <a:cs typeface="Arial"/>
              </a:rPr>
              <a:t>(</a:t>
            </a:r>
            <a:r>
              <a:rPr lang="es-ES" sz="1400" err="1">
                <a:latin typeface="Arial"/>
                <a:cs typeface="Arial"/>
              </a:rPr>
              <a:t>Accessed</a:t>
            </a:r>
            <a:r>
              <a:rPr lang="es-ES" sz="1400">
                <a:latin typeface="Arial"/>
                <a:cs typeface="Arial"/>
              </a:rPr>
              <a:t>: 19 April 2021).</a:t>
            </a:r>
            <a:endParaRPr lang="en-GB" sz="1400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Tesla (2021) </a:t>
            </a:r>
            <a:r>
              <a:rPr lang="en-GB" sz="1400" i="1">
                <a:solidFill>
                  <a:schemeClr val="tx1"/>
                </a:solidFill>
                <a:latin typeface="Arial"/>
                <a:cs typeface="Arial"/>
              </a:rPr>
              <a:t>Tesla's mission is to accelerate the world's transition to sustainable energy. 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Available at: 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https://www.tesla.com/en_GB/about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 (Accessed: 25 March 2021).</a:t>
            </a:r>
            <a:endParaRPr lang="en-US" sz="140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Thatcham Research, (2019) </a:t>
            </a:r>
            <a:r>
              <a:rPr lang="en-GB" sz="1400" i="1">
                <a:solidFill>
                  <a:schemeClr val="tx1"/>
                </a:solidFill>
                <a:latin typeface="Arial"/>
                <a:cs typeface="Arial"/>
              </a:rPr>
              <a:t>Tesla model 3 aces Euro NCAP collision avoidance testing. 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Available a</a:t>
            </a:r>
            <a:r>
              <a:rPr lang="en-GB" sz="1400" i="1">
                <a:solidFill>
                  <a:schemeClr val="tx1"/>
                </a:solidFill>
                <a:latin typeface="Arial"/>
                <a:cs typeface="Arial"/>
              </a:rPr>
              <a:t>t: 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https://www.thatcham.org/tesla-model-3-aces-euro-ncap-collision-avoidance-testing/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 ( Accessed: 18 April 2021).</a:t>
            </a:r>
            <a:endParaRPr lang="en-GB" sz="14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The tesla team (2019) 'More advanced safety for tesla owners' [blog]. 2May. Available at: </a:t>
            </a:r>
            <a:r>
              <a:rPr lang="en-GB" sz="1400" u="sng">
                <a:solidFill>
                  <a:schemeClr val="tx1"/>
                </a:solidFill>
                <a:latin typeface="Arial"/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https://www.tesla.com/en_GB/blog/more-advanced-safety-tesla-owners</a:t>
            </a:r>
            <a:r>
              <a:rPr lang="en-GB" sz="1400">
                <a:solidFill>
                  <a:schemeClr val="tx1"/>
                </a:solidFill>
                <a:latin typeface="Arial"/>
                <a:ea typeface="+mn-lt"/>
                <a:cs typeface="+mn-lt"/>
              </a:rPr>
              <a:t> (Accessed: 19April 2021).</a:t>
            </a:r>
          </a:p>
          <a:p>
            <a:pPr>
              <a:lnSpc>
                <a:spcPct val="150000"/>
              </a:lnSpc>
            </a:pPr>
            <a:endParaRPr lang="en-GB" sz="1400">
              <a:solidFill>
                <a:srgbClr val="404040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4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4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4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4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4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4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4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10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b="1">
              <a:cs typeface="Arial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0402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la de reuniones Ion">
  <a:themeElements>
    <a:clrScheme name="Sala de reuniones 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Sala de reuniones 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la de reuniones 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{91F15AA8-8A1D-8949-99F7-37639A876498}tf10001076</Template>
  <TotalTime>111</TotalTime>
  <Words>1972</Words>
  <Application>Microsoft Macintosh PowerPoint</Application>
  <PresentationFormat>Widescreen</PresentationFormat>
  <Paragraphs>190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Century Gothic</vt:lpstr>
      <vt:lpstr>Wingdings</vt:lpstr>
      <vt:lpstr>Wingdings 3</vt:lpstr>
      <vt:lpstr>Wingdings,Sans-Serif</vt:lpstr>
      <vt:lpstr>Sala de reuniones Ion</vt:lpstr>
      <vt:lpstr> THE IMPACT OF COLLISION DETECTION AT TESLA</vt:lpstr>
      <vt:lpstr>THE IMPACT OF COLLISION DETECTION AT TESLA</vt:lpstr>
      <vt:lpstr>TABLE OF CONTENTS</vt:lpstr>
      <vt:lpstr>1. INTRODUCTION</vt:lpstr>
      <vt:lpstr>2. BACKGROUND OF THE ORGANISATION</vt:lpstr>
      <vt:lpstr>AIMS AND OBJECTIVES:  They wanted to produce electric cars and their parts based on the test markets.  </vt:lpstr>
      <vt:lpstr>PowerPoint Presentation</vt:lpstr>
      <vt:lpstr>3. CHALLENGES BEFORE INTRODUCING COLLISION DETECTION</vt:lpstr>
      <vt:lpstr>                      TYPES OF CHALLENGES</vt:lpstr>
      <vt:lpstr>4. INSIGHTS OF COLLISION DETECTION </vt:lpstr>
      <vt:lpstr>INSIGHTS OF MODERN TECHNOLOGY </vt:lpstr>
      <vt:lpstr>TECHNOLOGY IN SELF DRIVING CARS</vt:lpstr>
      <vt:lpstr>5. IMPACT OF COLLISION DETECTION AT TESLA</vt:lpstr>
      <vt:lpstr>IMPACT OF COLLISION DETECTION</vt:lpstr>
      <vt:lpstr>PowerPoint Presentation</vt:lpstr>
      <vt:lpstr>6. LESSON DRAWN FROM THE CASE STUDY      COLLISION AVOIDANCE SYSTEM OF TESLA CARS</vt:lpstr>
      <vt:lpstr>DIFFERENCES BETWEEN MODERN AND TRADITIONAL TECHNOLOGY</vt:lpstr>
      <vt:lpstr>WHY IS COLLISION AVOIDANCE SYSTEM IMPORTANT FOR TESLA CARS?</vt:lpstr>
      <vt:lpstr>CONSEQUENCES OF NOT USING MODERN TECHNOLOGY</vt:lpstr>
      <vt:lpstr>7. CONCLUSION</vt:lpstr>
      <vt:lpstr>8. IMAGE REFERENCES</vt:lpstr>
      <vt:lpstr>                     9.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THE IMPACT OF MODERN TECHNOLOGY AT TESLA</dc:title>
  <dc:creator>maria jover juan</dc:creator>
  <cp:lastModifiedBy>maria jover juan</cp:lastModifiedBy>
  <cp:revision>14</cp:revision>
  <dcterms:created xsi:type="dcterms:W3CDTF">2021-03-12T16:03:19Z</dcterms:created>
  <dcterms:modified xsi:type="dcterms:W3CDTF">2021-04-22T21:15:30Z</dcterms:modified>
</cp:coreProperties>
</file>