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48" r:id="rId1"/>
  </p:sldMasterIdLst>
  <p:notesMasterIdLst>
    <p:notesMasterId r:id="rId13"/>
  </p:notesMasterIdLst>
  <p:handoutMasterIdLst>
    <p:handoutMasterId r:id="rId14"/>
  </p:handoutMasterIdLst>
  <p:sldIdLst>
    <p:sldId id="319" r:id="rId2"/>
    <p:sldId id="265" r:id="rId3"/>
    <p:sldId id="266" r:id="rId4"/>
    <p:sldId id="316" r:id="rId5"/>
    <p:sldId id="261" r:id="rId6"/>
    <p:sldId id="317" r:id="rId7"/>
    <p:sldId id="318" r:id="rId8"/>
    <p:sldId id="264" r:id="rId9"/>
    <p:sldId id="259" r:id="rId10"/>
    <p:sldId id="263" r:id="rId11"/>
    <p:sldId id="278" r:id="rId12"/>
  </p:sldIdLst>
  <p:sldSz cx="9144000" cy="6858000" type="screen4x3"/>
  <p:notesSz cx="6797675" cy="9926638"/>
  <p:defaultTextStyle>
    <a:defPPr>
      <a:defRPr lang="en-US"/>
    </a:defPPr>
    <a:lvl1pPr algn="l" rtl="0" eaLnBrk="0" fontAlgn="base" hangingPunct="0">
      <a:spcBef>
        <a:spcPct val="0"/>
      </a:spcBef>
      <a:spcAft>
        <a:spcPct val="0"/>
      </a:spcAft>
      <a:defRPr sz="2400" kern="1200">
        <a:solidFill>
          <a:schemeClr val="tx1"/>
        </a:solidFill>
        <a:latin typeface="Times New Roman"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charset="0"/>
        <a:ea typeface="+mn-ea"/>
        <a:cs typeface="+mn-cs"/>
      </a:defRPr>
    </a:lvl5pPr>
    <a:lvl6pPr marL="2286000" algn="l" defTabSz="914400" rtl="0" eaLnBrk="1" latinLnBrk="0" hangingPunct="1">
      <a:defRPr sz="2400" kern="1200">
        <a:solidFill>
          <a:schemeClr val="tx1"/>
        </a:solidFill>
        <a:latin typeface="Times New Roman" charset="0"/>
        <a:ea typeface="+mn-ea"/>
        <a:cs typeface="+mn-cs"/>
      </a:defRPr>
    </a:lvl6pPr>
    <a:lvl7pPr marL="2743200" algn="l" defTabSz="914400" rtl="0" eaLnBrk="1" latinLnBrk="0" hangingPunct="1">
      <a:defRPr sz="2400" kern="1200">
        <a:solidFill>
          <a:schemeClr val="tx1"/>
        </a:solidFill>
        <a:latin typeface="Times New Roman" charset="0"/>
        <a:ea typeface="+mn-ea"/>
        <a:cs typeface="+mn-cs"/>
      </a:defRPr>
    </a:lvl7pPr>
    <a:lvl8pPr marL="3200400" algn="l" defTabSz="914400" rtl="0" eaLnBrk="1" latinLnBrk="0" hangingPunct="1">
      <a:defRPr sz="2400" kern="1200">
        <a:solidFill>
          <a:schemeClr val="tx1"/>
        </a:solidFill>
        <a:latin typeface="Times New Roman" charset="0"/>
        <a:ea typeface="+mn-ea"/>
        <a:cs typeface="+mn-cs"/>
      </a:defRPr>
    </a:lvl8pPr>
    <a:lvl9pPr marL="3657600" algn="l" defTabSz="914400" rtl="0" eaLnBrk="1" latinLnBrk="0" hangingPunct="1">
      <a:defRPr sz="2400" kern="1200">
        <a:solidFill>
          <a:schemeClr val="tx1"/>
        </a:solidFill>
        <a:latin typeface="Times New Roman"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40" autoAdjust="0"/>
    <p:restoredTop sz="94728" autoAdjust="0"/>
  </p:normalViewPr>
  <p:slideViewPr>
    <p:cSldViewPr>
      <p:cViewPr varScale="1">
        <p:scale>
          <a:sx n="70" d="100"/>
          <a:sy n="70" d="100"/>
        </p:scale>
        <p:origin x="1380" y="7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218" name="Rectangle 2"/>
          <p:cNvSpPr>
            <a:spLocks noGrp="1" noChangeArrowheads="1"/>
          </p:cNvSpPr>
          <p:nvPr>
            <p:ph type="hdr" sz="quarter"/>
          </p:nvPr>
        </p:nvSpPr>
        <p:spPr bwMode="auto">
          <a:xfrm>
            <a:off x="0" y="0"/>
            <a:ext cx="2946400" cy="4953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pPr>
              <a:defRPr/>
            </a:pPr>
            <a:endParaRPr lang="en-GB"/>
          </a:p>
        </p:txBody>
      </p:sp>
      <p:sp>
        <p:nvSpPr>
          <p:cNvPr id="9219" name="Rectangle 3"/>
          <p:cNvSpPr>
            <a:spLocks noGrp="1" noChangeArrowheads="1"/>
          </p:cNvSpPr>
          <p:nvPr>
            <p:ph type="dt" sz="quarter" idx="1"/>
          </p:nvPr>
        </p:nvSpPr>
        <p:spPr bwMode="auto">
          <a:xfrm>
            <a:off x="3851275" y="0"/>
            <a:ext cx="2946400" cy="4953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pPr>
              <a:defRPr/>
            </a:pPr>
            <a:endParaRPr lang="en-GB"/>
          </a:p>
        </p:txBody>
      </p:sp>
      <p:sp>
        <p:nvSpPr>
          <p:cNvPr id="9220" name="Rectangle 4"/>
          <p:cNvSpPr>
            <a:spLocks noGrp="1" noChangeArrowheads="1"/>
          </p:cNvSpPr>
          <p:nvPr>
            <p:ph type="ftr" sz="quarter" idx="2"/>
          </p:nvPr>
        </p:nvSpPr>
        <p:spPr bwMode="auto">
          <a:xfrm>
            <a:off x="0" y="9431338"/>
            <a:ext cx="2946400" cy="4953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pPr>
              <a:defRPr/>
            </a:pPr>
            <a:endParaRPr lang="en-GB"/>
          </a:p>
        </p:txBody>
      </p:sp>
      <p:sp>
        <p:nvSpPr>
          <p:cNvPr id="9221" name="Rectangle 5"/>
          <p:cNvSpPr>
            <a:spLocks noGrp="1" noChangeArrowheads="1"/>
          </p:cNvSpPr>
          <p:nvPr>
            <p:ph type="sldNum" sz="quarter" idx="3"/>
          </p:nvPr>
        </p:nvSpPr>
        <p:spPr bwMode="auto">
          <a:xfrm>
            <a:off x="3851275" y="9431338"/>
            <a:ext cx="2946400" cy="4953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pPr>
              <a:defRPr/>
            </a:pPr>
            <a:fld id="{F0409DFD-B6E1-48FF-BFC7-009D1A122220}" type="slidenum">
              <a:rPr lang="en-GB"/>
              <a:pPr>
                <a:defRPr/>
              </a:pPr>
              <a:t>‹#›</a:t>
            </a:fld>
            <a:endParaRPr lang="en-GB"/>
          </a:p>
        </p:txBody>
      </p:sp>
    </p:spTree>
    <p:extLst>
      <p:ext uri="{BB962C8B-B14F-4D97-AF65-F5344CB8AC3E}">
        <p14:creationId xmlns:p14="http://schemas.microsoft.com/office/powerpoint/2010/main" val="223630417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fld id="{2452234B-08CF-4AB0-892D-63BF942CB9B7}" type="datetimeFigureOut">
              <a:rPr lang="en-GB" smtClean="0"/>
              <a:t>04/03/2017</a:t>
            </a:fld>
            <a:endParaRPr lang="en-GB"/>
          </a:p>
        </p:txBody>
      </p:sp>
      <p:sp>
        <p:nvSpPr>
          <p:cNvPr id="4" name="Slide Image Placeholder 3"/>
          <p:cNvSpPr>
            <a:spLocks noGrp="1" noRot="1" noChangeAspect="1"/>
          </p:cNvSpPr>
          <p:nvPr>
            <p:ph type="sldImg" idx="2"/>
          </p:nvPr>
        </p:nvSpPr>
        <p:spPr>
          <a:xfrm>
            <a:off x="1165225" y="1241425"/>
            <a:ext cx="44672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450" y="4776788"/>
            <a:ext cx="5438775" cy="3908425"/>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9750"/>
            <a:ext cx="2946400" cy="496888"/>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49688" y="9429750"/>
            <a:ext cx="2946400" cy="496888"/>
          </a:xfrm>
          <a:prstGeom prst="rect">
            <a:avLst/>
          </a:prstGeom>
        </p:spPr>
        <p:txBody>
          <a:bodyPr vert="horz" lIns="91440" tIns="45720" rIns="91440" bIns="45720" rtlCol="0" anchor="b"/>
          <a:lstStyle>
            <a:lvl1pPr algn="r">
              <a:defRPr sz="1200"/>
            </a:lvl1pPr>
          </a:lstStyle>
          <a:p>
            <a:fld id="{0E1ABA96-9E86-4D42-839C-14F80A0C5CD4}" type="slidenum">
              <a:rPr lang="en-GB" smtClean="0"/>
              <a:t>‹#›</a:t>
            </a:fld>
            <a:endParaRPr lang="en-GB"/>
          </a:p>
        </p:txBody>
      </p:sp>
    </p:spTree>
    <p:extLst>
      <p:ext uri="{BB962C8B-B14F-4D97-AF65-F5344CB8AC3E}">
        <p14:creationId xmlns:p14="http://schemas.microsoft.com/office/powerpoint/2010/main" val="1166457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2A37E792-5BA0-4CD6-BF17-1DF843264B6B}" type="slidenum">
              <a:rPr lang="en-US"/>
              <a:pPr>
                <a:defRPr/>
              </a:pPr>
              <a:t>‹#›</a:t>
            </a:fld>
            <a:endParaRPr lang="en-US"/>
          </a:p>
        </p:txBody>
      </p:sp>
    </p:spTree>
  </p:cSld>
  <p:clrMapOvr>
    <a:masterClrMapping/>
  </p:clrMapOv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F0578F89-3393-435B-A253-E73060303D27}" type="slidenum">
              <a:rPr lang="en-US"/>
              <a:pPr>
                <a:defRPr/>
              </a:pPr>
              <a:t>‹#›</a:t>
            </a:fld>
            <a:endParaRPr lang="en-US"/>
          </a:p>
        </p:txBody>
      </p:sp>
    </p:spTree>
  </p:cSld>
  <p:clrMapOvr>
    <a:masterClrMapping/>
  </p:clrMapOv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85FFBC8F-521A-4A06-BFB2-CC54586AE170}" type="slidenum">
              <a:rPr lang="en-US"/>
              <a:pPr>
                <a:defRPr/>
              </a:pPr>
              <a:t>‹#›</a:t>
            </a:fld>
            <a:endParaRPr lang="en-US"/>
          </a:p>
        </p:txBody>
      </p:sp>
    </p:spTree>
  </p:cSld>
  <p:clrMapOvr>
    <a:masterClrMapping/>
  </p:clrMapOv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D681842F-664E-4645-89CA-C97299B38C0F}" type="slidenum">
              <a:rPr lang="en-US"/>
              <a:pPr>
                <a:defRPr/>
              </a:pPr>
              <a:t>‹#›</a:t>
            </a:fld>
            <a:endParaRPr lang="en-US"/>
          </a:p>
        </p:txBody>
      </p:sp>
    </p:spTree>
  </p:cSld>
  <p:clrMapOvr>
    <a:masterClrMapping/>
  </p:clrMapOv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US"/>
          </a:p>
        </p:txBody>
      </p:sp>
      <p:sp>
        <p:nvSpPr>
          <p:cNvPr id="8" name="Rectangle 5"/>
          <p:cNvSpPr>
            <a:spLocks noGrp="1" noChangeArrowheads="1"/>
          </p:cNvSpPr>
          <p:nvPr>
            <p:ph type="ftr" sz="quarter" idx="11"/>
          </p:nvPr>
        </p:nvSpPr>
        <p:spPr>
          <a:ln/>
        </p:spPr>
        <p:txBody>
          <a:bodyPr/>
          <a:lstStyle>
            <a:lvl1pPr>
              <a:defRPr/>
            </a:lvl1pPr>
          </a:lstStyle>
          <a:p>
            <a:pPr>
              <a:defRPr/>
            </a:pPr>
            <a:endParaRPr lang="en-US"/>
          </a:p>
        </p:txBody>
      </p:sp>
      <p:sp>
        <p:nvSpPr>
          <p:cNvPr id="9" name="Rectangle 6"/>
          <p:cNvSpPr>
            <a:spLocks noGrp="1" noChangeArrowheads="1"/>
          </p:cNvSpPr>
          <p:nvPr>
            <p:ph type="sldNum" sz="quarter" idx="12"/>
          </p:nvPr>
        </p:nvSpPr>
        <p:spPr>
          <a:ln/>
        </p:spPr>
        <p:txBody>
          <a:bodyPr/>
          <a:lstStyle>
            <a:lvl1pPr>
              <a:defRPr/>
            </a:lvl1pPr>
          </a:lstStyle>
          <a:p>
            <a:pPr>
              <a:defRPr/>
            </a:pPr>
            <a:fld id="{9B65D741-F154-40DC-B875-8F299EEB3546}" type="slidenum">
              <a:rPr lang="en-US"/>
              <a:pPr>
                <a:defRPr/>
              </a:pPr>
              <a:t>‹#›</a:t>
            </a:fld>
            <a:endParaRPr lang="en-US"/>
          </a:p>
        </p:txBody>
      </p:sp>
    </p:spTree>
  </p:cSld>
  <p:clrMapOvr>
    <a:masterClrMapping/>
  </p:clrMapOv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US"/>
          </a:p>
        </p:txBody>
      </p:sp>
      <p:sp>
        <p:nvSpPr>
          <p:cNvPr id="4" name="Rectangle 5"/>
          <p:cNvSpPr>
            <a:spLocks noGrp="1" noChangeArrowheads="1"/>
          </p:cNvSpPr>
          <p:nvPr>
            <p:ph type="ftr" sz="quarter" idx="11"/>
          </p:nvPr>
        </p:nvSpPr>
        <p:spPr>
          <a:ln/>
        </p:spPr>
        <p:txBody>
          <a:bodyPr/>
          <a:lstStyle>
            <a:lvl1pPr>
              <a:defRPr/>
            </a:lvl1pPr>
          </a:lstStyle>
          <a:p>
            <a:pPr>
              <a:defRPr/>
            </a:pPr>
            <a:endParaRPr lang="en-US"/>
          </a:p>
        </p:txBody>
      </p:sp>
      <p:sp>
        <p:nvSpPr>
          <p:cNvPr id="5" name="Rectangle 6"/>
          <p:cNvSpPr>
            <a:spLocks noGrp="1" noChangeArrowheads="1"/>
          </p:cNvSpPr>
          <p:nvPr>
            <p:ph type="sldNum" sz="quarter" idx="12"/>
          </p:nvPr>
        </p:nvSpPr>
        <p:spPr>
          <a:ln/>
        </p:spPr>
        <p:txBody>
          <a:bodyPr/>
          <a:lstStyle>
            <a:lvl1pPr>
              <a:defRPr/>
            </a:lvl1pPr>
          </a:lstStyle>
          <a:p>
            <a:pPr>
              <a:defRPr/>
            </a:pPr>
            <a:fld id="{8BCBDF9C-A2F2-4F6D-86A7-E54B04A41424}" type="slidenum">
              <a:rPr lang="en-US"/>
              <a:pPr>
                <a:defRPr/>
              </a:pPr>
              <a:t>‹#›</a:t>
            </a:fld>
            <a:endParaRPr lang="en-US"/>
          </a:p>
        </p:txBody>
      </p:sp>
    </p:spTree>
  </p:cSld>
  <p:clrMapOvr>
    <a:masterClrMapping/>
  </p:clrMapOv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p>
        </p:txBody>
      </p:sp>
      <p:sp>
        <p:nvSpPr>
          <p:cNvPr id="3" name="Rectangle 5"/>
          <p:cNvSpPr>
            <a:spLocks noGrp="1" noChangeArrowheads="1"/>
          </p:cNvSpPr>
          <p:nvPr>
            <p:ph type="ftr" sz="quarter" idx="11"/>
          </p:nvPr>
        </p:nvSpPr>
        <p:spPr>
          <a:ln/>
        </p:spPr>
        <p:txBody>
          <a:bodyPr/>
          <a:lstStyle>
            <a:lvl1pPr>
              <a:defRPr/>
            </a:lvl1pPr>
          </a:lstStyle>
          <a:p>
            <a:pPr>
              <a:defRPr/>
            </a:pPr>
            <a:endParaRPr lang="en-US"/>
          </a:p>
        </p:txBody>
      </p:sp>
      <p:sp>
        <p:nvSpPr>
          <p:cNvPr id="4" name="Rectangle 6"/>
          <p:cNvSpPr>
            <a:spLocks noGrp="1" noChangeArrowheads="1"/>
          </p:cNvSpPr>
          <p:nvPr>
            <p:ph type="sldNum" sz="quarter" idx="12"/>
          </p:nvPr>
        </p:nvSpPr>
        <p:spPr>
          <a:ln/>
        </p:spPr>
        <p:txBody>
          <a:bodyPr/>
          <a:lstStyle>
            <a:lvl1pPr>
              <a:defRPr/>
            </a:lvl1pPr>
          </a:lstStyle>
          <a:p>
            <a:pPr>
              <a:defRPr/>
            </a:pPr>
            <a:fld id="{A0D77230-583A-472F-B004-0D376B44D624}" type="slidenum">
              <a:rPr lang="en-US"/>
              <a:pPr>
                <a:defRPr/>
              </a:pPr>
              <a:t>‹#›</a:t>
            </a:fld>
            <a:endParaRPr lang="en-US"/>
          </a:p>
        </p:txBody>
      </p:sp>
    </p:spTree>
  </p:cSld>
  <p:clrMapOvr>
    <a:masterClrMapping/>
  </p:clrMapOv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0CF5796E-9D9F-4B5D-84DD-A7AEC10213A2}" type="slidenum">
              <a:rPr lang="en-US"/>
              <a:pPr>
                <a:defRPr/>
              </a:pPr>
              <a:t>‹#›</a:t>
            </a:fld>
            <a:endParaRPr lang="en-US"/>
          </a:p>
        </p:txBody>
      </p:sp>
    </p:spTree>
  </p:cSld>
  <p:clrMapOvr>
    <a:masterClrMapping/>
  </p:clrMapOv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6E4402B5-F469-4144-A739-738C70022871}" type="slidenum">
              <a:rPr lang="en-US"/>
              <a:pPr>
                <a:defRPr/>
              </a:pPr>
              <a:t>‹#›</a:t>
            </a:fld>
            <a:endParaRPr lang="en-US"/>
          </a:p>
        </p:txBody>
      </p:sp>
    </p:spTree>
  </p:cSld>
  <p:clrMapOvr>
    <a:masterClrMapping/>
  </p:clrMapOv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E5CB2707-407B-4377-8A06-6BCBE8709E3A}" type="slidenum">
              <a:rPr lang="en-US"/>
              <a:pPr>
                <a:defRPr/>
              </a:pPr>
              <a:t>‹#›</a:t>
            </a:fld>
            <a:endParaRPr lang="en-US"/>
          </a:p>
        </p:txBody>
      </p:sp>
    </p:spTree>
  </p:cSld>
  <p:clrMapOvr>
    <a:masterClrMapping/>
  </p:clrMapOv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609600"/>
            <a:ext cx="1943100" cy="5486400"/>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85800" y="609600"/>
            <a:ext cx="5676900" cy="5486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DCC3E803-021C-4710-AC88-6E475F524778}" type="slidenum">
              <a:rPr lang="en-US"/>
              <a:pPr>
                <a:defRPr/>
              </a:pPr>
              <a:t>‹#›</a:t>
            </a:fld>
            <a:endParaRPr lang="en-US"/>
          </a:p>
        </p:txBody>
      </p:sp>
    </p:spTree>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85800" y="609600"/>
            <a:ext cx="77724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1027" name="Rectangle 3"/>
          <p:cNvSpPr>
            <a:spLocks noGrp="1" noChangeArrowheads="1"/>
          </p:cNvSpPr>
          <p:nvPr>
            <p:ph type="body" idx="1"/>
          </p:nvPr>
        </p:nvSpPr>
        <p:spPr bwMode="auto">
          <a:xfrm>
            <a:off x="685800" y="1981200"/>
            <a:ext cx="7772400" cy="4114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28" name="Rectangle 4"/>
          <p:cNvSpPr>
            <a:spLocks noGrp="1" noChangeArrowheads="1"/>
          </p:cNvSpPr>
          <p:nvPr>
            <p:ph type="dt" sz="half" idx="2"/>
          </p:nvPr>
        </p:nvSpPr>
        <p:spPr bwMode="auto">
          <a:xfrm>
            <a:off x="685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vl1pPr>
          </a:lstStyle>
          <a:p>
            <a:pPr>
              <a:defRPr/>
            </a:pPr>
            <a:endParaRPr lang="en-US"/>
          </a:p>
        </p:txBody>
      </p:sp>
      <p:sp>
        <p:nvSpPr>
          <p:cNvPr id="1029"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vl1pPr>
          </a:lstStyle>
          <a:p>
            <a:pPr>
              <a:defRPr/>
            </a:pPr>
            <a:endParaRPr lang="en-US"/>
          </a:p>
        </p:txBody>
      </p:sp>
      <p:sp>
        <p:nvSpPr>
          <p:cNvPr id="1030" name="Rectangle 6"/>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vl1pPr>
          </a:lstStyle>
          <a:p>
            <a:pPr>
              <a:defRPr/>
            </a:pPr>
            <a:fld id="{C6A10CDE-D792-4514-AFE2-4EE90FD19023}" type="slidenum">
              <a:rPr lang="en-US"/>
              <a:pPr>
                <a:defRPr/>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fade">
                                      <p:cBhvr>
                                        <p:cTn id="7" dur="2000"/>
                                        <p:tgtEl>
                                          <p:spTgt spid="102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27">
                                            <p:txEl>
                                              <p:pRg st="0" end="0"/>
                                            </p:txEl>
                                          </p:spTgt>
                                        </p:tgtEl>
                                        <p:attrNameLst>
                                          <p:attrName>style.visibility</p:attrName>
                                        </p:attrNameLst>
                                      </p:cBhvr>
                                      <p:to>
                                        <p:strVal val="visible"/>
                                      </p:to>
                                    </p:set>
                                    <p:animEffect transition="in" filter="fade">
                                      <p:cBhvr>
                                        <p:cTn id="12" dur="2000"/>
                                        <p:tgtEl>
                                          <p:spTgt spid="1027">
                                            <p:txEl>
                                              <p:pRg st="0" end="0"/>
                                            </p:tx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1027">
                                            <p:txEl>
                                              <p:pRg st="1" end="1"/>
                                            </p:txEl>
                                          </p:spTgt>
                                        </p:tgtEl>
                                        <p:attrNameLst>
                                          <p:attrName>style.visibility</p:attrName>
                                        </p:attrNameLst>
                                      </p:cBhvr>
                                      <p:to>
                                        <p:strVal val="visible"/>
                                      </p:to>
                                    </p:set>
                                    <p:animEffect transition="in" filter="fade">
                                      <p:cBhvr>
                                        <p:cTn id="15" dur="2000"/>
                                        <p:tgtEl>
                                          <p:spTgt spid="1027">
                                            <p:txEl>
                                              <p:pRg st="1" end="1"/>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027">
                                            <p:txEl>
                                              <p:pRg st="2" end="2"/>
                                            </p:txEl>
                                          </p:spTgt>
                                        </p:tgtEl>
                                        <p:attrNameLst>
                                          <p:attrName>style.visibility</p:attrName>
                                        </p:attrNameLst>
                                      </p:cBhvr>
                                      <p:to>
                                        <p:strVal val="visible"/>
                                      </p:to>
                                    </p:set>
                                    <p:animEffect transition="in" filter="fade">
                                      <p:cBhvr>
                                        <p:cTn id="18" dur="2000"/>
                                        <p:tgtEl>
                                          <p:spTgt spid="1027">
                                            <p:txEl>
                                              <p:pRg st="2" end="2"/>
                                            </p:tx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1027">
                                            <p:txEl>
                                              <p:pRg st="3" end="3"/>
                                            </p:txEl>
                                          </p:spTgt>
                                        </p:tgtEl>
                                        <p:attrNameLst>
                                          <p:attrName>style.visibility</p:attrName>
                                        </p:attrNameLst>
                                      </p:cBhvr>
                                      <p:to>
                                        <p:strVal val="visible"/>
                                      </p:to>
                                    </p:set>
                                    <p:animEffect transition="in" filter="fade">
                                      <p:cBhvr>
                                        <p:cTn id="21" dur="2000"/>
                                        <p:tgtEl>
                                          <p:spTgt spid="1027">
                                            <p:txEl>
                                              <p:pRg st="3" end="3"/>
                                            </p:txEl>
                                          </p:spTgt>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1027">
                                            <p:txEl>
                                              <p:pRg st="4" end="4"/>
                                            </p:txEl>
                                          </p:spTgt>
                                        </p:tgtEl>
                                        <p:attrNameLst>
                                          <p:attrName>style.visibility</p:attrName>
                                        </p:attrNameLst>
                                      </p:cBhvr>
                                      <p:to>
                                        <p:strVal val="visible"/>
                                      </p:to>
                                    </p:set>
                                    <p:animEffect transition="in" filter="fade">
                                      <p:cBhvr>
                                        <p:cTn id="24" dur="2000"/>
                                        <p:tgtEl>
                                          <p:spTgt spid="102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6" grpId="0"/>
      <p:bldP spid="1027" grpId="0" build="p">
        <p:tmplLst>
          <p:tmpl lvl="1">
            <p:tnLst>
              <p:par>
                <p:cTn presetID="10" presetClass="entr" presetSubtype="0"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Effect transition="in" filter="fade">
                      <p:cBhvr>
                        <p:cTn dur="2000"/>
                        <p:tgtEl>
                          <p:spTgt spid="1027"/>
                        </p:tgtEl>
                      </p:cBhvr>
                    </p:animEffect>
                  </p:childTnLst>
                </p:cTn>
              </p:par>
            </p:tnLst>
          </p:tmpl>
          <p:tmpl lvl="2">
            <p:tnLst>
              <p:par>
                <p:cTn presetID="10" presetClass="entr" presetSubtype="0"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Effect transition="in" filter="fade">
                      <p:cBhvr>
                        <p:cTn dur="2000"/>
                        <p:tgtEl>
                          <p:spTgt spid="1027"/>
                        </p:tgtEl>
                      </p:cBhvr>
                    </p:animEffect>
                  </p:childTnLst>
                </p:cTn>
              </p:par>
            </p:tnLst>
          </p:tmpl>
          <p:tmpl lvl="3">
            <p:tnLst>
              <p:par>
                <p:cTn presetID="10" presetClass="entr" presetSubtype="0"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Effect transition="in" filter="fade">
                      <p:cBhvr>
                        <p:cTn dur="2000"/>
                        <p:tgtEl>
                          <p:spTgt spid="1027"/>
                        </p:tgtEl>
                      </p:cBhvr>
                    </p:animEffect>
                  </p:childTnLst>
                </p:cTn>
              </p:par>
            </p:tnLst>
          </p:tmpl>
          <p:tmpl lvl="4">
            <p:tnLst>
              <p:par>
                <p:cTn presetID="10" presetClass="entr" presetSubtype="0"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Effect transition="in" filter="fade">
                      <p:cBhvr>
                        <p:cTn dur="2000"/>
                        <p:tgtEl>
                          <p:spTgt spid="1027"/>
                        </p:tgtEl>
                      </p:cBhvr>
                    </p:animEffect>
                  </p:childTnLst>
                </p:cTn>
              </p:par>
            </p:tnLst>
          </p:tmpl>
          <p:tmpl lvl="5">
            <p:tnLst>
              <p:par>
                <p:cTn presetID="10" presetClass="entr" presetSubtype="0"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Effect transition="in" filter="fade">
                      <p:cBhvr>
                        <p:cTn dur="2000"/>
                        <p:tgtEl>
                          <p:spTgt spid="1027"/>
                        </p:tgtEl>
                      </p:cBhvr>
                    </p:animEffect>
                  </p:childTnLst>
                </p:cTn>
              </p:par>
            </p:tnLst>
          </p:tmpl>
        </p:tmplLst>
      </p:bldP>
    </p:bldLst>
  </p:timing>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Times New Roman" charset="0"/>
        </a:defRPr>
      </a:lvl2pPr>
      <a:lvl3pPr algn="ctr" rtl="0" eaLnBrk="0" fontAlgn="base" hangingPunct="0">
        <a:spcBef>
          <a:spcPct val="0"/>
        </a:spcBef>
        <a:spcAft>
          <a:spcPct val="0"/>
        </a:spcAft>
        <a:defRPr sz="4400">
          <a:solidFill>
            <a:schemeClr val="tx2"/>
          </a:solidFill>
          <a:latin typeface="Times New Roman" charset="0"/>
        </a:defRPr>
      </a:lvl3pPr>
      <a:lvl4pPr algn="ctr" rtl="0" eaLnBrk="0" fontAlgn="base" hangingPunct="0">
        <a:spcBef>
          <a:spcPct val="0"/>
        </a:spcBef>
        <a:spcAft>
          <a:spcPct val="0"/>
        </a:spcAft>
        <a:defRPr sz="4400">
          <a:solidFill>
            <a:schemeClr val="tx2"/>
          </a:solidFill>
          <a:latin typeface="Times New Roman" charset="0"/>
        </a:defRPr>
      </a:lvl4pPr>
      <a:lvl5pPr algn="ctr" rtl="0" eaLnBrk="0" fontAlgn="base" hangingPunct="0">
        <a:spcBef>
          <a:spcPct val="0"/>
        </a:spcBef>
        <a:spcAft>
          <a:spcPct val="0"/>
        </a:spcAft>
        <a:defRPr sz="4400">
          <a:solidFill>
            <a:schemeClr val="tx2"/>
          </a:solidFill>
          <a:latin typeface="Times New Roman" charset="0"/>
        </a:defRPr>
      </a:lvl5pPr>
      <a:lvl6pPr marL="457200" algn="ctr" rtl="0" eaLnBrk="0" fontAlgn="base" hangingPunct="0">
        <a:spcBef>
          <a:spcPct val="0"/>
        </a:spcBef>
        <a:spcAft>
          <a:spcPct val="0"/>
        </a:spcAft>
        <a:defRPr sz="4400">
          <a:solidFill>
            <a:schemeClr val="tx2"/>
          </a:solidFill>
          <a:latin typeface="Times New Roman" charset="0"/>
        </a:defRPr>
      </a:lvl6pPr>
      <a:lvl7pPr marL="914400" algn="ctr" rtl="0" eaLnBrk="0" fontAlgn="base" hangingPunct="0">
        <a:spcBef>
          <a:spcPct val="0"/>
        </a:spcBef>
        <a:spcAft>
          <a:spcPct val="0"/>
        </a:spcAft>
        <a:defRPr sz="4400">
          <a:solidFill>
            <a:schemeClr val="tx2"/>
          </a:solidFill>
          <a:latin typeface="Times New Roman" charset="0"/>
        </a:defRPr>
      </a:lvl7pPr>
      <a:lvl8pPr marL="1371600" algn="ctr" rtl="0" eaLnBrk="0" fontAlgn="base" hangingPunct="0">
        <a:spcBef>
          <a:spcPct val="0"/>
        </a:spcBef>
        <a:spcAft>
          <a:spcPct val="0"/>
        </a:spcAft>
        <a:defRPr sz="4400">
          <a:solidFill>
            <a:schemeClr val="tx2"/>
          </a:solidFill>
          <a:latin typeface="Times New Roman" charset="0"/>
        </a:defRPr>
      </a:lvl8pPr>
      <a:lvl9pPr marL="1828800" algn="ctr" rtl="0" eaLnBrk="0" fontAlgn="base" hangingPunct="0">
        <a:spcBef>
          <a:spcPct val="0"/>
        </a:spcBef>
        <a:spcAft>
          <a:spcPct val="0"/>
        </a:spcAft>
        <a:defRPr sz="4400">
          <a:solidFill>
            <a:schemeClr val="tx2"/>
          </a:solidFill>
          <a:latin typeface="Times New Roman"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smtClean="0"/>
              <a:t>Implementation - Resources</a:t>
            </a:r>
            <a:endParaRPr lang="en-GB" dirty="0"/>
          </a:p>
        </p:txBody>
      </p:sp>
      <p:sp>
        <p:nvSpPr>
          <p:cNvPr id="5" name="Subtitle 4"/>
          <p:cNvSpPr>
            <a:spLocks noGrp="1"/>
          </p:cNvSpPr>
          <p:nvPr>
            <p:ph type="subTitle" idx="1"/>
          </p:nvPr>
        </p:nvSpPr>
        <p:spPr/>
        <p:txBody>
          <a:bodyPr/>
          <a:lstStyle/>
          <a:p>
            <a:r>
              <a:rPr lang="en-GB" dirty="0" smtClean="0"/>
              <a:t>Will Fleming</a:t>
            </a:r>
            <a:endParaRPr lang="en-GB" dirty="0"/>
          </a:p>
        </p:txBody>
      </p:sp>
    </p:spTree>
    <p:extLst>
      <p:ext uri="{BB962C8B-B14F-4D97-AF65-F5344CB8AC3E}">
        <p14:creationId xmlns:p14="http://schemas.microsoft.com/office/powerpoint/2010/main" val="2928504055"/>
      </p:ext>
    </p:extLst>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itle 1"/>
          <p:cNvSpPr>
            <a:spLocks noGrp="1"/>
          </p:cNvSpPr>
          <p:nvPr>
            <p:ph type="title"/>
          </p:nvPr>
        </p:nvSpPr>
        <p:spPr/>
        <p:txBody>
          <a:bodyPr/>
          <a:lstStyle/>
          <a:p>
            <a:r>
              <a:rPr lang="en-US" smtClean="0"/>
              <a:t/>
            </a:r>
            <a:br>
              <a:rPr lang="en-US" smtClean="0"/>
            </a:br>
            <a:r>
              <a:rPr lang="en-US" smtClean="0"/>
              <a:t>IMPLEMENTATION</a:t>
            </a:r>
            <a:br>
              <a:rPr lang="en-US" smtClean="0"/>
            </a:br>
            <a:r>
              <a:rPr lang="en-GB" smtClean="0"/>
              <a:t>Introduction</a:t>
            </a:r>
            <a:br>
              <a:rPr lang="en-GB" smtClean="0"/>
            </a:br>
            <a:endParaRPr lang="en-GB" smtClean="0"/>
          </a:p>
        </p:txBody>
      </p:sp>
      <p:sp>
        <p:nvSpPr>
          <p:cNvPr id="2051" name="Content Placeholder 2"/>
          <p:cNvSpPr>
            <a:spLocks noGrp="1"/>
          </p:cNvSpPr>
          <p:nvPr>
            <p:ph idx="1"/>
          </p:nvPr>
        </p:nvSpPr>
        <p:spPr/>
        <p:txBody>
          <a:bodyPr/>
          <a:lstStyle/>
          <a:p>
            <a:pPr>
              <a:buFontTx/>
              <a:buNone/>
            </a:pPr>
            <a:r>
              <a:rPr lang="en-GB" dirty="0" smtClean="0"/>
              <a:t>The process of planning is relatively easy; the analysis, the identification of objectives, the selection of strategy and the creation of specific programmes:</a:t>
            </a:r>
          </a:p>
          <a:p>
            <a:pPr>
              <a:buFont typeface="Wingdings" pitchFamily="2" charset="2"/>
              <a:buChar char="ü"/>
            </a:pPr>
            <a:r>
              <a:rPr lang="en-GB" dirty="0" smtClean="0"/>
              <a:t>Planning success is based on its </a:t>
            </a:r>
            <a:r>
              <a:rPr lang="en-GB" b="1" i="1" dirty="0" smtClean="0"/>
              <a:t>implementation.</a:t>
            </a:r>
          </a:p>
          <a:p>
            <a:pPr>
              <a:buFont typeface="Wingdings" pitchFamily="2" charset="2"/>
              <a:buChar char="ü"/>
            </a:pPr>
            <a:r>
              <a:rPr lang="en-GB" u="sng" dirty="0" smtClean="0"/>
              <a:t>We need to understand the implications on the organisation of making the plan happen</a:t>
            </a:r>
          </a:p>
          <a:p>
            <a:pPr>
              <a:buFontTx/>
              <a:buNone/>
            </a:pPr>
            <a:endParaRPr lang="en-GB" b="1" i="1" dirty="0" smtClean="0"/>
          </a:p>
        </p:txBody>
      </p:sp>
    </p:spTree>
  </p:cSld>
  <p:clrMapOvr>
    <a:masterClrMapping/>
  </p:clrMapOvr>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p:cNvSpPr>
            <a:spLocks noGrp="1"/>
          </p:cNvSpPr>
          <p:nvPr>
            <p:ph type="title"/>
          </p:nvPr>
        </p:nvSpPr>
        <p:spPr/>
        <p:txBody>
          <a:bodyPr/>
          <a:lstStyle/>
          <a:p>
            <a:r>
              <a:rPr lang="en-US" smtClean="0"/>
              <a:t>IMPLEMENTATION</a:t>
            </a:r>
            <a:br>
              <a:rPr lang="en-US" smtClean="0"/>
            </a:br>
            <a:r>
              <a:rPr lang="en-US" smtClean="0"/>
              <a:t>- general resources</a:t>
            </a:r>
            <a:endParaRPr lang="en-GB" smtClean="0"/>
          </a:p>
        </p:txBody>
      </p:sp>
      <p:sp>
        <p:nvSpPr>
          <p:cNvPr id="3075" name="Content Placeholder 2"/>
          <p:cNvSpPr>
            <a:spLocks noGrp="1"/>
          </p:cNvSpPr>
          <p:nvPr>
            <p:ph idx="1"/>
          </p:nvPr>
        </p:nvSpPr>
        <p:spPr>
          <a:xfrm>
            <a:off x="685800" y="1857375"/>
            <a:ext cx="7772400" cy="4714875"/>
          </a:xfrm>
        </p:spPr>
        <p:txBody>
          <a:bodyPr/>
          <a:lstStyle/>
          <a:p>
            <a:pPr>
              <a:buFontTx/>
              <a:buNone/>
            </a:pPr>
            <a:r>
              <a:rPr lang="en-GB" dirty="0" smtClean="0"/>
              <a:t>What must be considered here is how we actually get things done and what resources we have and we need:</a:t>
            </a:r>
          </a:p>
          <a:p>
            <a:r>
              <a:rPr lang="en-GB" dirty="0" smtClean="0"/>
              <a:t>People (Manpower)</a:t>
            </a:r>
          </a:p>
          <a:p>
            <a:r>
              <a:rPr lang="en-GB" dirty="0"/>
              <a:t>Budgets (Money) </a:t>
            </a:r>
          </a:p>
          <a:p>
            <a:r>
              <a:rPr lang="en-GB" dirty="0"/>
              <a:t>Timing (Minutes)</a:t>
            </a:r>
          </a:p>
          <a:p>
            <a:r>
              <a:rPr lang="en-GB" dirty="0" smtClean="0"/>
              <a:t>Equipment &amp; physical resources (Materials)</a:t>
            </a:r>
          </a:p>
          <a:p>
            <a:pPr>
              <a:buFont typeface="Wingdings" pitchFamily="2" charset="2"/>
              <a:buChar char="Ø"/>
            </a:pPr>
            <a:r>
              <a:rPr lang="en-GB" dirty="0" smtClean="0"/>
              <a:t>Better known as the 4 M’s!</a:t>
            </a:r>
          </a:p>
          <a:p>
            <a:endParaRPr lang="en-GB" dirty="0" smtClean="0"/>
          </a:p>
        </p:txBody>
      </p:sp>
    </p:spTree>
  </p:cSld>
  <p:clrMapOvr>
    <a:masterClrMapping/>
  </p:clrMapOv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332656"/>
            <a:ext cx="7772400" cy="1080120"/>
          </a:xfrm>
        </p:spPr>
        <p:txBody>
          <a:bodyPr/>
          <a:lstStyle/>
          <a:p>
            <a:r>
              <a:rPr lang="en-GB" dirty="0" smtClean="0"/>
              <a:t>MANPOWER/ People</a:t>
            </a:r>
            <a:endParaRPr lang="en-GB" dirty="0"/>
          </a:p>
        </p:txBody>
      </p:sp>
      <p:pic>
        <p:nvPicPr>
          <p:cNvPr id="6" name="Content Placeholder 5"/>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211960" y="1556792"/>
            <a:ext cx="4752528" cy="5112568"/>
          </a:xfrm>
        </p:spPr>
      </p:pic>
      <p:sp>
        <p:nvSpPr>
          <p:cNvPr id="8" name="Content Placeholder 7"/>
          <p:cNvSpPr>
            <a:spLocks noGrp="1"/>
          </p:cNvSpPr>
          <p:nvPr>
            <p:ph sz="half" idx="1"/>
          </p:nvPr>
        </p:nvSpPr>
        <p:spPr>
          <a:xfrm>
            <a:off x="323528" y="1556792"/>
            <a:ext cx="3888432" cy="5040560"/>
          </a:xfrm>
        </p:spPr>
        <p:txBody>
          <a:bodyPr/>
          <a:lstStyle/>
          <a:p>
            <a:pPr>
              <a:buFontTx/>
              <a:buNone/>
            </a:pPr>
            <a:r>
              <a:rPr lang="en-US" dirty="0"/>
              <a:t>Often LEADERSHIP &amp; </a:t>
            </a:r>
            <a:r>
              <a:rPr lang="en-US" dirty="0" smtClean="0"/>
              <a:t>POWER are key:</a:t>
            </a:r>
            <a:endParaRPr lang="en-US" dirty="0"/>
          </a:p>
          <a:p>
            <a:pPr>
              <a:buFont typeface="Wingdings" panose="05000000000000000000" pitchFamily="2" charset="2"/>
              <a:buChar char="Ø"/>
            </a:pPr>
            <a:r>
              <a:rPr lang="en-US" dirty="0"/>
              <a:t>charismatic leaders</a:t>
            </a:r>
          </a:p>
          <a:p>
            <a:pPr>
              <a:buFont typeface="Wingdings" panose="05000000000000000000" pitchFamily="2" charset="2"/>
              <a:buChar char="Ø"/>
            </a:pPr>
            <a:r>
              <a:rPr lang="en-US" dirty="0"/>
              <a:t>transformational leaders</a:t>
            </a:r>
          </a:p>
          <a:p>
            <a:pPr>
              <a:buFont typeface="Wingdings" panose="05000000000000000000" pitchFamily="2" charset="2"/>
              <a:buChar char="Ø"/>
            </a:pPr>
            <a:r>
              <a:rPr lang="en-US" dirty="0"/>
              <a:t>visionary leaders</a:t>
            </a:r>
          </a:p>
          <a:p>
            <a:pPr>
              <a:buFont typeface="Wingdings" panose="05000000000000000000" pitchFamily="2" charset="2"/>
              <a:buChar char="ü"/>
            </a:pPr>
            <a:r>
              <a:rPr lang="en-GB" dirty="0" smtClean="0"/>
              <a:t>Need to consider how much is to be done in-house and where agencies are employed.</a:t>
            </a:r>
          </a:p>
          <a:p>
            <a:endParaRPr lang="en-GB" dirty="0" smtClean="0"/>
          </a:p>
          <a:p>
            <a:endParaRPr lang="en-GB" dirty="0"/>
          </a:p>
        </p:txBody>
      </p:sp>
    </p:spTree>
    <p:extLst>
      <p:ext uri="{BB962C8B-B14F-4D97-AF65-F5344CB8AC3E}">
        <p14:creationId xmlns:p14="http://schemas.microsoft.com/office/powerpoint/2010/main" val="4152610796"/>
      </p:ext>
    </p:extLst>
  </p:cSld>
  <p:clrMapOvr>
    <a:masterClrMapping/>
  </p:clrMapOv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r>
              <a:rPr lang="en-US" dirty="0" smtClean="0"/>
              <a:t/>
            </a:r>
            <a:br>
              <a:rPr lang="en-US" dirty="0" smtClean="0"/>
            </a:br>
            <a:r>
              <a:rPr lang="en-US" dirty="0" smtClean="0"/>
              <a:t>MONEY/ budgets </a:t>
            </a:r>
            <a:br>
              <a:rPr lang="en-US" dirty="0" smtClean="0"/>
            </a:br>
            <a:r>
              <a:rPr lang="en-US" dirty="0" smtClean="0"/>
              <a:t>&amp; MINUTES/ timing</a:t>
            </a:r>
            <a:br>
              <a:rPr lang="en-US" dirty="0" smtClean="0"/>
            </a:br>
            <a:endParaRPr lang="en-US" dirty="0" smtClean="0"/>
          </a:p>
        </p:txBody>
      </p:sp>
      <p:sp>
        <p:nvSpPr>
          <p:cNvPr id="17411" name="Rectangle 3"/>
          <p:cNvSpPr>
            <a:spLocks noGrp="1" noChangeArrowheads="1"/>
          </p:cNvSpPr>
          <p:nvPr>
            <p:ph type="body" idx="1"/>
          </p:nvPr>
        </p:nvSpPr>
        <p:spPr>
          <a:xfrm>
            <a:off x="685800" y="1981200"/>
            <a:ext cx="7772400" cy="4400128"/>
          </a:xfrm>
        </p:spPr>
        <p:txBody>
          <a:bodyPr/>
          <a:lstStyle/>
          <a:p>
            <a:pPr>
              <a:buFontTx/>
              <a:buNone/>
            </a:pPr>
            <a:r>
              <a:rPr lang="en-US" sz="2800" dirty="0" smtClean="0"/>
              <a:t>BUDGETS:</a:t>
            </a:r>
          </a:p>
          <a:p>
            <a:r>
              <a:rPr lang="en-US" sz="2800" dirty="0" smtClean="0"/>
              <a:t>No budgets = no commitment</a:t>
            </a:r>
          </a:p>
          <a:p>
            <a:r>
              <a:rPr lang="en-US" sz="2800" dirty="0" smtClean="0"/>
              <a:t>Objective and task is best though % sales most used.</a:t>
            </a:r>
          </a:p>
          <a:p>
            <a:r>
              <a:rPr lang="en-US" sz="2800" dirty="0" smtClean="0"/>
              <a:t>Generally accountants view marketing as a cost.</a:t>
            </a:r>
          </a:p>
          <a:p>
            <a:pPr>
              <a:buFontTx/>
              <a:buNone/>
            </a:pPr>
            <a:r>
              <a:rPr lang="en-US" sz="2800" dirty="0" smtClean="0"/>
              <a:t>PROJECT MANAGEMENT (&amp; the Marketing Mix) the most popular tools used are;</a:t>
            </a:r>
          </a:p>
          <a:p>
            <a:r>
              <a:rPr lang="en-US" sz="2800" dirty="0" smtClean="0"/>
              <a:t>CPA</a:t>
            </a:r>
          </a:p>
          <a:p>
            <a:r>
              <a:rPr lang="en-US" sz="2800" dirty="0" smtClean="0"/>
              <a:t>Gantt charts</a:t>
            </a:r>
          </a:p>
        </p:txBody>
      </p:sp>
    </p:spTree>
  </p:cSld>
  <p:clrMapOvr>
    <a:masterClrMapping/>
  </p:clrMapOvr>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CPA &amp; Gantt chart examples</a:t>
            </a:r>
            <a:endParaRPr lang="en-GB" dirty="0"/>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07504" y="1916832"/>
            <a:ext cx="3024336" cy="4536504"/>
          </a:xfrm>
        </p:spPr>
      </p:pic>
      <p:pic>
        <p:nvPicPr>
          <p:cNvPr id="6" name="Content Placeholder 5"/>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3131840" y="1844824"/>
            <a:ext cx="5904656" cy="4752527"/>
          </a:xfrm>
        </p:spPr>
      </p:pic>
    </p:spTree>
    <p:extLst>
      <p:ext uri="{BB962C8B-B14F-4D97-AF65-F5344CB8AC3E}">
        <p14:creationId xmlns:p14="http://schemas.microsoft.com/office/powerpoint/2010/main" val="3833711007"/>
      </p:ext>
    </p:extLst>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MATERIALS/ equipment </a:t>
            </a:r>
            <a:endParaRPr lang="en-GB" dirty="0"/>
          </a:p>
        </p:txBody>
      </p:sp>
      <p:sp>
        <p:nvSpPr>
          <p:cNvPr id="3" name="Content Placeholder 2"/>
          <p:cNvSpPr>
            <a:spLocks noGrp="1"/>
          </p:cNvSpPr>
          <p:nvPr>
            <p:ph sz="half" idx="1"/>
          </p:nvPr>
        </p:nvSpPr>
        <p:spPr/>
        <p:txBody>
          <a:bodyPr/>
          <a:lstStyle/>
          <a:p>
            <a:pPr marL="0" indent="0">
              <a:buNone/>
            </a:pPr>
            <a:r>
              <a:rPr lang="en-GB" dirty="0" smtClean="0"/>
              <a:t>This should include the need for any special equipment or materials needed to do marketing tasks:</a:t>
            </a:r>
          </a:p>
          <a:p>
            <a:r>
              <a:rPr lang="en-GB" dirty="0" smtClean="0"/>
              <a:t>Computing hardware and software</a:t>
            </a:r>
          </a:p>
          <a:p>
            <a:r>
              <a:rPr lang="en-GB" dirty="0" smtClean="0"/>
              <a:t>Databases </a:t>
            </a:r>
          </a:p>
          <a:p>
            <a:r>
              <a:rPr lang="en-GB" dirty="0" smtClean="0"/>
              <a:t>Editing equipment</a:t>
            </a:r>
            <a:endParaRPr lang="en-GB" dirty="0"/>
          </a:p>
        </p:txBody>
      </p:sp>
      <p:pic>
        <p:nvPicPr>
          <p:cNvPr id="5" name="Content Placeholder 4"/>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4648200" y="1916832"/>
            <a:ext cx="3810000" cy="4536504"/>
          </a:xfrm>
        </p:spPr>
      </p:pic>
    </p:spTree>
    <p:extLst>
      <p:ext uri="{BB962C8B-B14F-4D97-AF65-F5344CB8AC3E}">
        <p14:creationId xmlns:p14="http://schemas.microsoft.com/office/powerpoint/2010/main" val="88591320"/>
      </p:ext>
    </p:extLst>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r>
              <a:rPr lang="en-US" sz="4000" smtClean="0"/>
              <a:t/>
            </a:r>
            <a:br>
              <a:rPr lang="en-US" sz="4000" smtClean="0"/>
            </a:br>
            <a:r>
              <a:rPr lang="en-US" sz="4000" smtClean="0"/>
              <a:t>IMPLEMENTATION</a:t>
            </a:r>
            <a:br>
              <a:rPr lang="en-US" sz="4000" smtClean="0"/>
            </a:br>
            <a:r>
              <a:rPr lang="en-US" sz="4000" smtClean="0"/>
              <a:t>- the organisation</a:t>
            </a:r>
            <a:r>
              <a:rPr lang="en-GB" sz="4000" b="1" u="sng" smtClean="0"/>
              <a:t/>
            </a:r>
            <a:br>
              <a:rPr lang="en-GB" sz="4000" b="1" u="sng" smtClean="0"/>
            </a:br>
            <a:endParaRPr lang="en-GB" sz="4000" smtClean="0"/>
          </a:p>
        </p:txBody>
      </p:sp>
      <p:sp>
        <p:nvSpPr>
          <p:cNvPr id="4099" name="Rectangle 5"/>
          <p:cNvSpPr>
            <a:spLocks noGrp="1" noChangeArrowheads="1"/>
          </p:cNvSpPr>
          <p:nvPr>
            <p:ph idx="1"/>
          </p:nvPr>
        </p:nvSpPr>
        <p:spPr>
          <a:xfrm>
            <a:off x="685800" y="1785938"/>
            <a:ext cx="7772400" cy="4572000"/>
          </a:xfrm>
        </p:spPr>
        <p:txBody>
          <a:bodyPr/>
          <a:lstStyle/>
          <a:p>
            <a:r>
              <a:rPr lang="en-GB" dirty="0" smtClean="0"/>
              <a:t>Strategy</a:t>
            </a:r>
          </a:p>
          <a:p>
            <a:r>
              <a:rPr lang="en-GB" dirty="0" smtClean="0"/>
              <a:t>Structure</a:t>
            </a:r>
          </a:p>
          <a:p>
            <a:r>
              <a:rPr lang="en-GB" dirty="0" smtClean="0"/>
              <a:t>Systems</a:t>
            </a:r>
          </a:p>
          <a:p>
            <a:r>
              <a:rPr lang="en-GB" dirty="0" smtClean="0"/>
              <a:t>Staff</a:t>
            </a:r>
          </a:p>
          <a:p>
            <a:r>
              <a:rPr lang="en-GB" dirty="0" smtClean="0"/>
              <a:t>Skills</a:t>
            </a:r>
          </a:p>
          <a:p>
            <a:r>
              <a:rPr lang="en-GB" dirty="0" smtClean="0"/>
              <a:t>Style</a:t>
            </a:r>
          </a:p>
          <a:p>
            <a:r>
              <a:rPr lang="en-GB" dirty="0" smtClean="0"/>
              <a:t>Shared values</a:t>
            </a:r>
          </a:p>
          <a:p>
            <a:pPr>
              <a:buFont typeface="Wingdings" pitchFamily="2" charset="2"/>
              <a:buChar char="Ø"/>
            </a:pPr>
            <a:r>
              <a:rPr lang="en-GB" dirty="0" smtClean="0"/>
              <a:t>Better known as </a:t>
            </a:r>
            <a:r>
              <a:rPr lang="en-GB" dirty="0" err="1" smtClean="0"/>
              <a:t>McKinseys</a:t>
            </a:r>
            <a:r>
              <a:rPr lang="en-GB" dirty="0" smtClean="0"/>
              <a:t> 7S’s </a:t>
            </a:r>
          </a:p>
          <a:p>
            <a:pPr>
              <a:buFont typeface="Wingdings" pitchFamily="2" charset="2"/>
              <a:buChar char="Ø"/>
            </a:pPr>
            <a:endParaRPr lang="en-GB" dirty="0" smtClean="0"/>
          </a:p>
          <a:p>
            <a:pPr algn="ctr">
              <a:buFontTx/>
              <a:buNone/>
            </a:pPr>
            <a:endParaRPr lang="en-GB" dirty="0" smtClean="0"/>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843808" y="1916832"/>
            <a:ext cx="5904656" cy="3384376"/>
          </a:xfrm>
          <a:prstGeom prst="rect">
            <a:avLst/>
          </a:prstGeom>
        </p:spPr>
      </p:pic>
    </p:spTree>
  </p:cSld>
  <p:clrMapOvr>
    <a:masterClrMapping/>
  </p:clrMapOvr>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r>
              <a:rPr lang="en-US" dirty="0" smtClean="0"/>
              <a:t/>
            </a:r>
            <a:br>
              <a:rPr lang="en-US" dirty="0" smtClean="0"/>
            </a:br>
            <a:r>
              <a:rPr lang="en-US" dirty="0" smtClean="0"/>
              <a:t>IMPLEMENTATION</a:t>
            </a:r>
            <a:br>
              <a:rPr lang="en-US" dirty="0" smtClean="0"/>
            </a:br>
            <a:r>
              <a:rPr lang="en-US" dirty="0" smtClean="0"/>
              <a:t>the need to plan for the plan</a:t>
            </a:r>
            <a:br>
              <a:rPr lang="en-US" dirty="0" smtClean="0"/>
            </a:br>
            <a:endParaRPr lang="en-US" dirty="0" smtClean="0"/>
          </a:p>
        </p:txBody>
      </p:sp>
      <p:sp>
        <p:nvSpPr>
          <p:cNvPr id="16387" name="Rectangle 3"/>
          <p:cNvSpPr>
            <a:spLocks noGrp="1" noChangeArrowheads="1"/>
          </p:cNvSpPr>
          <p:nvPr>
            <p:ph type="body" idx="1"/>
          </p:nvPr>
        </p:nvSpPr>
        <p:spPr/>
        <p:txBody>
          <a:bodyPr/>
          <a:lstStyle/>
          <a:p>
            <a:pPr>
              <a:lnSpc>
                <a:spcPct val="90000"/>
              </a:lnSpc>
            </a:pPr>
            <a:r>
              <a:rPr lang="en-US" smtClean="0"/>
              <a:t>Build a </a:t>
            </a:r>
            <a:r>
              <a:rPr lang="en-US" i="1" smtClean="0"/>
              <a:t>market orientated culture</a:t>
            </a:r>
            <a:endParaRPr lang="en-US" smtClean="0"/>
          </a:p>
          <a:p>
            <a:pPr>
              <a:lnSpc>
                <a:spcPct val="90000"/>
              </a:lnSpc>
            </a:pPr>
            <a:r>
              <a:rPr lang="en-US" smtClean="0"/>
              <a:t>Consider participants</a:t>
            </a:r>
          </a:p>
          <a:p>
            <a:pPr>
              <a:lnSpc>
                <a:spcPct val="90000"/>
              </a:lnSpc>
            </a:pPr>
            <a:r>
              <a:rPr lang="en-US" smtClean="0"/>
              <a:t>Set objectives and choose internal strategy</a:t>
            </a:r>
          </a:p>
          <a:p>
            <a:pPr>
              <a:lnSpc>
                <a:spcPct val="90000"/>
              </a:lnSpc>
            </a:pPr>
            <a:r>
              <a:rPr lang="en-US" smtClean="0"/>
              <a:t>Segment the market (audience types)</a:t>
            </a:r>
          </a:p>
          <a:p>
            <a:pPr>
              <a:lnSpc>
                <a:spcPct val="90000"/>
              </a:lnSpc>
            </a:pPr>
            <a:r>
              <a:rPr lang="en-US" smtClean="0"/>
              <a:t>Produce an internal marketing mix</a:t>
            </a:r>
          </a:p>
          <a:p>
            <a:pPr>
              <a:lnSpc>
                <a:spcPct val="90000"/>
              </a:lnSpc>
            </a:pPr>
            <a:r>
              <a:rPr lang="en-US" smtClean="0"/>
              <a:t>Develop key skills: </a:t>
            </a:r>
          </a:p>
          <a:p>
            <a:pPr>
              <a:lnSpc>
                <a:spcPct val="90000"/>
              </a:lnSpc>
              <a:buFontTx/>
              <a:buNone/>
            </a:pPr>
            <a:r>
              <a:rPr lang="en-US" i="1" smtClean="0"/>
              <a:t>project skills</a:t>
            </a:r>
            <a:r>
              <a:rPr lang="en-US" smtClean="0"/>
              <a:t>, </a:t>
            </a:r>
            <a:r>
              <a:rPr lang="en-US" i="1" smtClean="0"/>
              <a:t>persuasion, negotiation, politics, coalition</a:t>
            </a:r>
            <a:endParaRPr lang="en-US" smtClean="0"/>
          </a:p>
          <a:p>
            <a:pPr>
              <a:lnSpc>
                <a:spcPct val="90000"/>
              </a:lnSpc>
              <a:buFontTx/>
              <a:buNone/>
            </a:pPr>
            <a:r>
              <a:rPr lang="en-US" sz="2800" smtClean="0"/>
              <a:t>                       </a:t>
            </a:r>
          </a:p>
        </p:txBody>
      </p:sp>
    </p:spTree>
  </p:cSld>
  <p:clrMapOvr>
    <a:masterClrMapping/>
  </p:clrMapOvr>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r>
              <a:rPr lang="en-US" dirty="0" smtClean="0"/>
              <a:t>IMPLEMENTATION</a:t>
            </a:r>
            <a:endParaRPr lang="en-GB" dirty="0" smtClean="0"/>
          </a:p>
        </p:txBody>
      </p:sp>
      <p:sp>
        <p:nvSpPr>
          <p:cNvPr id="18435" name="Rectangle 3"/>
          <p:cNvSpPr>
            <a:spLocks noGrp="1" noChangeArrowheads="1"/>
          </p:cNvSpPr>
          <p:nvPr>
            <p:ph type="body" idx="1"/>
          </p:nvPr>
        </p:nvSpPr>
        <p:spPr/>
        <p:txBody>
          <a:bodyPr/>
          <a:lstStyle/>
          <a:p>
            <a:pPr algn="ctr">
              <a:lnSpc>
                <a:spcPct val="90000"/>
              </a:lnSpc>
              <a:buFontTx/>
              <a:buNone/>
            </a:pPr>
            <a:r>
              <a:rPr lang="en-GB" dirty="0" smtClean="0"/>
              <a:t>TASK</a:t>
            </a:r>
          </a:p>
          <a:p>
            <a:pPr>
              <a:lnSpc>
                <a:spcPct val="90000"/>
              </a:lnSpc>
              <a:buFontTx/>
              <a:buNone/>
            </a:pPr>
            <a:r>
              <a:rPr lang="en-GB" dirty="0" smtClean="0"/>
              <a:t>1. Marketing planning is a generally straightforward exercise; the marketers real problems are those of effective implementation. Identify barriers to effective implementation that marketers typically encounter, and suggest ways to overcome them.</a:t>
            </a:r>
          </a:p>
        </p:txBody>
      </p:sp>
    </p:spTree>
  </p:cSld>
  <p:clrMapOvr>
    <a:masterClrMapping/>
  </p:clrMapOvr>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1026"/>
          <p:cNvSpPr>
            <a:spLocks noGrp="1" noChangeArrowheads="1"/>
          </p:cNvSpPr>
          <p:nvPr>
            <p:ph type="title"/>
          </p:nvPr>
        </p:nvSpPr>
        <p:spPr/>
        <p:txBody>
          <a:bodyPr/>
          <a:lstStyle/>
          <a:p>
            <a:r>
              <a:rPr lang="en-GB" dirty="0" smtClean="0"/>
              <a:t>TASK</a:t>
            </a:r>
          </a:p>
        </p:txBody>
      </p:sp>
      <p:sp>
        <p:nvSpPr>
          <p:cNvPr id="19459" name="Rectangle 1027"/>
          <p:cNvSpPr>
            <a:spLocks noGrp="1" noChangeArrowheads="1"/>
          </p:cNvSpPr>
          <p:nvPr>
            <p:ph type="body" idx="1"/>
          </p:nvPr>
        </p:nvSpPr>
        <p:spPr/>
        <p:txBody>
          <a:bodyPr/>
          <a:lstStyle/>
          <a:p>
            <a:pPr>
              <a:buFontTx/>
              <a:buNone/>
            </a:pPr>
            <a:r>
              <a:rPr lang="en-GB" dirty="0" smtClean="0"/>
              <a:t>2. It has long been recognised that effective marketing is based upon the identification and exploitation of meaningful competitive advantages. Making reference to the possible bases of competitive advantage, explain why so many marketing campaigns fail to do this and merely reflect a me-too approach.</a:t>
            </a:r>
          </a:p>
        </p:txBody>
      </p:sp>
    </p:spTree>
  </p:cSld>
  <p:clrMapOvr>
    <a:masterClrMapping/>
  </p:clrMapOvr>
  <p:transition/>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Default Design">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New Roman"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New Roman" charset="0"/>
          </a:defRPr>
        </a:defPPr>
      </a:lstStyle>
    </a:lnDef>
  </a:objectDefaults>
  <a:extraClrSchemeLst>
    <a:extraClrScheme>
      <a:clrScheme name="Default Desig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655</TotalTime>
  <Words>351</Words>
  <Application>Microsoft Office PowerPoint</Application>
  <PresentationFormat>On-screen Show (4:3)</PresentationFormat>
  <Paragraphs>56</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Calibri</vt:lpstr>
      <vt:lpstr>Times New Roman</vt:lpstr>
      <vt:lpstr>Wingdings</vt:lpstr>
      <vt:lpstr>Default Design</vt:lpstr>
      <vt:lpstr>Implementation - Resources</vt:lpstr>
      <vt:lpstr> IMPLEMENTATION Introduction </vt:lpstr>
      <vt:lpstr>IMPLEMENTATION - general resources</vt:lpstr>
      <vt:lpstr>MANPOWER/ People</vt:lpstr>
      <vt:lpstr> MONEY/ budgets  &amp; MINUTES/ timing </vt:lpstr>
      <vt:lpstr>CPA &amp; Gantt chart examples</vt:lpstr>
      <vt:lpstr>MATERIALS/ equipment </vt:lpstr>
      <vt:lpstr> IMPLEMENTATION - the organisation </vt:lpstr>
      <vt:lpstr> IMPLEMENTATION the need to plan for the plan </vt:lpstr>
      <vt:lpstr>IMPLEMENTATION</vt:lpstr>
      <vt:lpstr>TASK</vt:lpstr>
    </vt:vector>
  </TitlesOfParts>
  <Company>SIHE</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 P.&amp; A. IMPLEMENTATION</dc:title>
  <dc:creator>bus-wf</dc:creator>
  <cp:lastModifiedBy>Will Fleming</cp:lastModifiedBy>
  <cp:revision>49</cp:revision>
  <dcterms:created xsi:type="dcterms:W3CDTF">2002-04-30T14:02:33Z</dcterms:created>
  <dcterms:modified xsi:type="dcterms:W3CDTF">2017-03-04T12:17:10Z</dcterms:modified>
</cp:coreProperties>
</file>