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62" r:id="rId3"/>
    <p:sldId id="265" r:id="rId4"/>
    <p:sldId id="259" r:id="rId5"/>
    <p:sldId id="269" r:id="rId6"/>
    <p:sldId id="270" r:id="rId7"/>
    <p:sldId id="268" r:id="rId8"/>
    <p:sldId id="264" r:id="rId9"/>
    <p:sldId id="267"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3396" autoAdjust="0"/>
    <p:restoredTop sz="94660"/>
  </p:normalViewPr>
  <p:slideViewPr>
    <p:cSldViewPr snapToGrid="0">
      <p:cViewPr varScale="1">
        <p:scale>
          <a:sx n="116" d="100"/>
          <a:sy n="116" d="100"/>
        </p:scale>
        <p:origin x="113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2B3A62-1BB0-47C4-8E72-4B66DD41F294}" type="datetimeFigureOut">
              <a:rPr lang="en-GB" smtClean="0"/>
              <a:t>25/11/2021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FA1E1A-B31C-4122-A5D9-AFEC795932DC}" type="slidenum">
              <a:rPr lang="en-GB" smtClean="0"/>
              <a:t>‹#›</a:t>
            </a:fld>
            <a:endParaRPr lang="en-GB"/>
          </a:p>
        </p:txBody>
      </p:sp>
    </p:spTree>
    <p:extLst>
      <p:ext uri="{BB962C8B-B14F-4D97-AF65-F5344CB8AC3E}">
        <p14:creationId xmlns:p14="http://schemas.microsoft.com/office/powerpoint/2010/main" val="3996405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795489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4FA1E1A-B31C-4122-A5D9-AFEC795932DC}" type="slidenum">
              <a:rPr lang="en-GB" smtClean="0"/>
              <a:t>2</a:t>
            </a:fld>
            <a:endParaRPr lang="en-GB"/>
          </a:p>
        </p:txBody>
      </p:sp>
    </p:spTree>
    <p:extLst>
      <p:ext uri="{BB962C8B-B14F-4D97-AF65-F5344CB8AC3E}">
        <p14:creationId xmlns:p14="http://schemas.microsoft.com/office/powerpoint/2010/main" val="3725007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D7E62E-2A3D-46E6-B32A-5FD82BC4E42A}" type="datetime1">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258420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37B0A9-38F3-4FC3-8A68-0DB742A59D28}" type="datetime1">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303125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9A8659-7D76-44EA-BFE8-4D36A9ECF971}" type="datetime1">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3994804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3870C1-30F4-4F79-855F-5AC662274EC5}" type="datetime1">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096957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3CBE8AD-DB1C-4588-9598-6D40417BA49A}" type="datetime1">
              <a:rPr lang="en-GB" smtClean="0"/>
              <a:t>25/11/2021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267452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CD83405-F73F-45AC-872A-30627F421079}" type="datetime1">
              <a:rPr lang="en-GB" smtClean="0"/>
              <a:t>25/11/2021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1265414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A23ECB-C306-4E43-98C5-1AC71F6BA2A9}" type="datetime1">
              <a:rPr lang="en-GB" smtClean="0"/>
              <a:t>25/11/2021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1909610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DEA800-4361-4108-95F4-EDFCD32CC5C2}" type="datetime1">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4102746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0DDCB8-A8C9-440C-8FD3-E2BF929BCFC4}" type="datetime1">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215701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AC25EF-53FB-4929-B701-0A0A02779FF6}" type="datetime1">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286875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593EFD2-C8CB-4DF0-9099-148A6197523D}" type="datetime1">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ADAC2-72F1-4FEB-A9E2-035FFBA69299}" type="slidenum">
              <a:rPr lang="en-GB" smtClean="0"/>
              <a:t>‹#›</a:t>
            </a:fld>
            <a:endParaRPr lang="en-GB"/>
          </a:p>
        </p:txBody>
      </p:sp>
    </p:spTree>
    <p:extLst>
      <p:ext uri="{BB962C8B-B14F-4D97-AF65-F5344CB8AC3E}">
        <p14:creationId xmlns:p14="http://schemas.microsoft.com/office/powerpoint/2010/main" val="2665836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4FADCD-1431-4CAA-85D9-56E0C2FDFEFA}" type="datetime1">
              <a:rPr lang="en-GB" smtClean="0"/>
              <a:t>25/11/2021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CADAC2-72F1-4FEB-A9E2-035FFBA69299}" type="slidenum">
              <a:rPr lang="en-GB" smtClean="0"/>
              <a:t>‹#›</a:t>
            </a:fld>
            <a:endParaRPr lang="en-GB"/>
          </a:p>
        </p:txBody>
      </p:sp>
    </p:spTree>
    <p:extLst>
      <p:ext uri="{BB962C8B-B14F-4D97-AF65-F5344CB8AC3E}">
        <p14:creationId xmlns:p14="http://schemas.microsoft.com/office/powerpoint/2010/main" val="41787598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ibrarydevelopment.group.shef.ac.uk/referencing/harvard.html" TargetMode="External"/><Relationship Id="rId2" Type="http://schemas.openxmlformats.org/officeDocument/2006/relationships/hyperlink" Target="https://moodle.uwtsd.ac.uk/pluginfile.php/206211/mod_resource/content/1/Harvard-eng%20UWTSD.pdf" TargetMode="External"/><Relationship Id="rId1" Type="http://schemas.openxmlformats.org/officeDocument/2006/relationships/slideLayout" Target="../slideLayouts/slideLayout2.xml"/><Relationship Id="rId4" Type="http://schemas.openxmlformats.org/officeDocument/2006/relationships/hyperlink" Target="http://www.writing.utoronto.ca/advice/specific-types-of-writing/annotated-bibliograph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b="1" dirty="0" smtClean="0"/>
              <a:t>Referencing and bibliographies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0887392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lnSpcReduction="10000"/>
          </a:bodyPr>
          <a:lstStyle/>
          <a:p>
            <a:r>
              <a:rPr lang="en-GB" dirty="0" smtClean="0"/>
              <a:t>An introduction </a:t>
            </a:r>
          </a:p>
          <a:p>
            <a:pPr lvl="1"/>
            <a:r>
              <a:rPr lang="en-GB" dirty="0" smtClean="0"/>
              <a:t>Important terms explained</a:t>
            </a:r>
          </a:p>
          <a:p>
            <a:pPr lvl="2"/>
            <a:r>
              <a:rPr lang="en-GB" dirty="0" smtClean="0"/>
              <a:t>What is a reference?</a:t>
            </a:r>
          </a:p>
          <a:p>
            <a:pPr lvl="2"/>
            <a:r>
              <a:rPr lang="en-GB" dirty="0" smtClean="0"/>
              <a:t>What is a citation?</a:t>
            </a:r>
          </a:p>
          <a:p>
            <a:pPr lvl="2"/>
            <a:r>
              <a:rPr lang="en-GB" dirty="0" smtClean="0"/>
              <a:t>What is a bibliography?</a:t>
            </a:r>
          </a:p>
          <a:p>
            <a:pPr lvl="1"/>
            <a:r>
              <a:rPr lang="en-GB" dirty="0" smtClean="0"/>
              <a:t>Why is academic referencing so important?</a:t>
            </a:r>
          </a:p>
          <a:p>
            <a:r>
              <a:rPr lang="en-GB" dirty="0" smtClean="0"/>
              <a:t>An extract from a critique essay on music</a:t>
            </a:r>
          </a:p>
          <a:p>
            <a:pPr lvl="1"/>
            <a:r>
              <a:rPr lang="en-GB" dirty="0" smtClean="0"/>
              <a:t>Shows main body and bibliography referencing connection</a:t>
            </a:r>
          </a:p>
          <a:p>
            <a:r>
              <a:rPr lang="en-GB" dirty="0" smtClean="0"/>
              <a:t>Comparison of citations and bibliography entries</a:t>
            </a:r>
          </a:p>
          <a:p>
            <a:pPr lvl="1"/>
            <a:r>
              <a:rPr lang="en-GB" dirty="0" smtClean="0"/>
              <a:t>Shows more short and long version referencing connections</a:t>
            </a:r>
          </a:p>
          <a:p>
            <a:r>
              <a:rPr lang="en-GB" dirty="0" smtClean="0"/>
              <a:t>Useful websites</a:t>
            </a:r>
          </a:p>
        </p:txBody>
      </p:sp>
      <p:sp>
        <p:nvSpPr>
          <p:cNvPr id="4" name="Slide Number Placeholder 3"/>
          <p:cNvSpPr>
            <a:spLocks noGrp="1"/>
          </p:cNvSpPr>
          <p:nvPr>
            <p:ph type="sldNum" sz="quarter" idx="12"/>
          </p:nvPr>
        </p:nvSpPr>
        <p:spPr/>
        <p:txBody>
          <a:bodyPr/>
          <a:lstStyle/>
          <a:p>
            <a:fld id="{FBCADAC2-72F1-4FEB-A9E2-035FFBA69299}" type="slidenum">
              <a:rPr lang="en-GB" smtClean="0"/>
              <a:t>2</a:t>
            </a:fld>
            <a:endParaRPr lang="en-GB"/>
          </a:p>
        </p:txBody>
      </p:sp>
    </p:spTree>
    <p:extLst>
      <p:ext uri="{BB962C8B-B14F-4D97-AF65-F5344CB8AC3E}">
        <p14:creationId xmlns:p14="http://schemas.microsoft.com/office/powerpoint/2010/main" val="13773143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reference?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There is some confusion between the words </a:t>
            </a:r>
            <a:r>
              <a:rPr lang="en-GB" b="1" i="1" dirty="0" smtClean="0">
                <a:solidFill>
                  <a:srgbClr val="FF0000"/>
                </a:solidFill>
              </a:rPr>
              <a:t>reference, citation and bibliography.</a:t>
            </a:r>
          </a:p>
          <a:p>
            <a:r>
              <a:rPr lang="en-GB" dirty="0" smtClean="0"/>
              <a:t>A </a:t>
            </a:r>
            <a:r>
              <a:rPr lang="en-GB" b="1" i="1" dirty="0" smtClean="0">
                <a:solidFill>
                  <a:srgbClr val="FF0000"/>
                </a:solidFill>
              </a:rPr>
              <a:t>reference</a:t>
            </a:r>
            <a:r>
              <a:rPr lang="en-GB" dirty="0" smtClean="0"/>
              <a:t> normally refers to language such as </a:t>
            </a:r>
            <a:r>
              <a:rPr lang="en-GB" i="1" dirty="0" smtClean="0"/>
              <a:t>According to Sacks (2010), </a:t>
            </a:r>
            <a:r>
              <a:rPr lang="en-GB" dirty="0" smtClean="0"/>
              <a:t>or </a:t>
            </a:r>
            <a:r>
              <a:rPr lang="en-GB" i="1" dirty="0" smtClean="0"/>
              <a:t>Chomsky (1995) states that</a:t>
            </a:r>
            <a:r>
              <a:rPr lang="en-GB" dirty="0" smtClean="0"/>
              <a:t>… </a:t>
            </a:r>
          </a:p>
          <a:p>
            <a:r>
              <a:rPr lang="en-GB" dirty="0" smtClean="0"/>
              <a:t>In the above examples, </a:t>
            </a:r>
            <a:r>
              <a:rPr lang="en-GB" i="1" dirty="0" smtClean="0"/>
              <a:t>Sacks</a:t>
            </a:r>
            <a:r>
              <a:rPr lang="en-GB" dirty="0" smtClean="0"/>
              <a:t> and </a:t>
            </a:r>
            <a:r>
              <a:rPr lang="en-GB" i="1" dirty="0" err="1" smtClean="0"/>
              <a:t>Chomksy</a:t>
            </a:r>
            <a:r>
              <a:rPr lang="en-GB" dirty="0" smtClean="0"/>
              <a:t> are authors and (2010) and (1995) are the years of publication of their respective works. </a:t>
            </a:r>
            <a:r>
              <a:rPr lang="en-GB" b="1" dirty="0" smtClean="0">
                <a:solidFill>
                  <a:srgbClr val="FF0000"/>
                </a:solidFill>
              </a:rPr>
              <a:t>This is the Harvard reference system which is used at UWTSD.</a:t>
            </a:r>
          </a:p>
          <a:p>
            <a:r>
              <a:rPr lang="en-GB" dirty="0" smtClean="0"/>
              <a:t>These are short cut references to the original authors whose ideas you are explaining </a:t>
            </a:r>
            <a:r>
              <a:rPr lang="en-GB" smtClean="0"/>
              <a:t>(</a:t>
            </a:r>
            <a:r>
              <a:rPr lang="en-GB" smtClean="0"/>
              <a:t>hopefully </a:t>
            </a:r>
            <a:r>
              <a:rPr lang="en-GB" dirty="0" smtClean="0"/>
              <a:t>via paraphrasing). </a:t>
            </a:r>
          </a:p>
          <a:p>
            <a:r>
              <a:rPr lang="en-GB" dirty="0" smtClean="0"/>
              <a:t>In American English they are called </a:t>
            </a:r>
            <a:r>
              <a:rPr lang="en-GB" b="1" i="1" dirty="0" smtClean="0">
                <a:solidFill>
                  <a:srgbClr val="FF0000"/>
                </a:solidFill>
              </a:rPr>
              <a:t>citations.</a:t>
            </a:r>
          </a:p>
          <a:p>
            <a:r>
              <a:rPr lang="en-GB" dirty="0" smtClean="0"/>
              <a:t> A </a:t>
            </a:r>
            <a:r>
              <a:rPr lang="en-GB" b="1" i="1" dirty="0" smtClean="0">
                <a:solidFill>
                  <a:srgbClr val="FF0000"/>
                </a:solidFill>
              </a:rPr>
              <a:t>bibliography</a:t>
            </a:r>
            <a:r>
              <a:rPr lang="en-GB" dirty="0" smtClean="0"/>
              <a:t> is a list that contains not just the author name and year of publication but much more detailed information so that readers of your assignment can find these works and do research of their own.  </a:t>
            </a:r>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3</a:t>
            </a:fld>
            <a:endParaRPr lang="en-GB"/>
          </a:p>
        </p:txBody>
      </p:sp>
    </p:spTree>
    <p:extLst>
      <p:ext uri="{BB962C8B-B14F-4D97-AF65-F5344CB8AC3E}">
        <p14:creationId xmlns:p14="http://schemas.microsoft.com/office/powerpoint/2010/main" val="30936058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bibliography?</a:t>
            </a:r>
            <a:endParaRPr lang="en-GB" dirty="0"/>
          </a:p>
        </p:txBody>
      </p:sp>
      <p:sp>
        <p:nvSpPr>
          <p:cNvPr id="3" name="Content Placeholder 2"/>
          <p:cNvSpPr>
            <a:spLocks noGrp="1"/>
          </p:cNvSpPr>
          <p:nvPr>
            <p:ph idx="1"/>
          </p:nvPr>
        </p:nvSpPr>
        <p:spPr/>
        <p:txBody>
          <a:bodyPr>
            <a:normAutofit lnSpcReduction="10000"/>
          </a:bodyPr>
          <a:lstStyle/>
          <a:p>
            <a:r>
              <a:rPr lang="en-GB" dirty="0" smtClean="0"/>
              <a:t>A bibliography is a list of full referencing information for…</a:t>
            </a:r>
          </a:p>
          <a:p>
            <a:pPr lvl="1"/>
            <a:r>
              <a:rPr lang="en-GB" dirty="0" smtClean="0"/>
              <a:t>…every citation in the main body (short reference)</a:t>
            </a:r>
          </a:p>
          <a:p>
            <a:pPr lvl="1"/>
            <a:r>
              <a:rPr lang="en-GB" dirty="0" smtClean="0"/>
              <a:t>…every work that has been read and has contributed to your assignment, even if those works are not cited in the main body </a:t>
            </a:r>
            <a:r>
              <a:rPr lang="en-GB" b="1" dirty="0" smtClean="0">
                <a:solidFill>
                  <a:srgbClr val="FF0000"/>
                </a:solidFill>
              </a:rPr>
              <a:t>(in contrast a reference list only contains the citation information)</a:t>
            </a:r>
          </a:p>
          <a:p>
            <a:r>
              <a:rPr lang="en-GB" dirty="0" smtClean="0"/>
              <a:t>What information is contained within a full bibliography reference?</a:t>
            </a:r>
          </a:p>
          <a:p>
            <a:pPr lvl="1"/>
            <a:r>
              <a:rPr lang="en-GB" dirty="0" smtClean="0"/>
              <a:t>The family name of the author and the initials, e.g. </a:t>
            </a:r>
            <a:r>
              <a:rPr lang="en-GB" i="1" dirty="0" smtClean="0">
                <a:effectLst/>
              </a:rPr>
              <a:t>Rees, R. </a:t>
            </a:r>
          </a:p>
          <a:p>
            <a:pPr lvl="1"/>
            <a:r>
              <a:rPr lang="en-GB" dirty="0" smtClean="0"/>
              <a:t>The year of publication of this work, e.g. </a:t>
            </a:r>
            <a:r>
              <a:rPr lang="en-GB" dirty="0" smtClean="0">
                <a:effectLst/>
              </a:rPr>
              <a:t>(2005)</a:t>
            </a:r>
          </a:p>
          <a:p>
            <a:pPr lvl="1"/>
            <a:r>
              <a:rPr lang="en-GB" dirty="0" smtClean="0"/>
              <a:t>The title of the work, e.g. </a:t>
            </a:r>
            <a:r>
              <a:rPr lang="en-GB" i="1" dirty="0" smtClean="0">
                <a:effectLst/>
              </a:rPr>
              <a:t>Heroic Science: Swansea and the Royal Institution of South Wales </a:t>
            </a:r>
            <a:r>
              <a:rPr lang="en-GB" dirty="0" smtClean="0">
                <a:effectLst/>
              </a:rPr>
              <a:t>1835-1865. </a:t>
            </a:r>
          </a:p>
          <a:p>
            <a:pPr lvl="1"/>
            <a:r>
              <a:rPr lang="en-GB" dirty="0" smtClean="0"/>
              <a:t>The place of publication, e.g. </a:t>
            </a:r>
            <a:r>
              <a:rPr lang="en-GB" i="1" dirty="0" smtClean="0">
                <a:effectLst/>
              </a:rPr>
              <a:t>London. </a:t>
            </a:r>
          </a:p>
          <a:p>
            <a:pPr lvl="1"/>
            <a:r>
              <a:rPr lang="en-GB" dirty="0" smtClean="0"/>
              <a:t>The name of the publisher, e.g. </a:t>
            </a:r>
            <a:r>
              <a:rPr lang="en-GB" i="1" dirty="0" smtClean="0">
                <a:effectLst/>
              </a:rPr>
              <a:t>Heinemann.</a:t>
            </a:r>
            <a:endParaRPr lang="en-GB" i="1" dirty="0" smtClean="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GB" dirty="0" smtClean="0"/>
          </a:p>
          <a:p>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4</a:t>
            </a:fld>
            <a:endParaRPr lang="en-GB"/>
          </a:p>
        </p:txBody>
      </p:sp>
    </p:spTree>
    <p:extLst>
      <p:ext uri="{BB962C8B-B14F-4D97-AF65-F5344CB8AC3E}">
        <p14:creationId xmlns:p14="http://schemas.microsoft.com/office/powerpoint/2010/main" val="2492671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Harvard referencing </a:t>
            </a:r>
            <a:r>
              <a:rPr lang="en-GB" b="1" dirty="0" smtClean="0"/>
              <a:t>system - Example (A)</a:t>
            </a:r>
            <a:endParaRPr lang="en-GB" dirty="0"/>
          </a:p>
        </p:txBody>
      </p:sp>
      <p:sp>
        <p:nvSpPr>
          <p:cNvPr id="3" name="Content Placeholder 2"/>
          <p:cNvSpPr>
            <a:spLocks noGrp="1"/>
          </p:cNvSpPr>
          <p:nvPr>
            <p:ph idx="1"/>
          </p:nvPr>
        </p:nvSpPr>
        <p:spPr/>
        <p:txBody>
          <a:bodyPr>
            <a:normAutofit/>
          </a:bodyPr>
          <a:lstStyle/>
          <a:p>
            <a:r>
              <a:rPr lang="en-GB" b="1" dirty="0" smtClean="0"/>
              <a:t>Sacks</a:t>
            </a:r>
            <a:r>
              <a:rPr lang="en-GB" b="1" dirty="0"/>
              <a:t>, O. (2011). </a:t>
            </a:r>
            <a:r>
              <a:rPr lang="en-GB" b="1" i="1" dirty="0"/>
              <a:t>Musicophilia</a:t>
            </a:r>
            <a:r>
              <a:rPr lang="en-GB" b="1" dirty="0"/>
              <a:t>. London. Picador.</a:t>
            </a:r>
            <a:endParaRPr lang="en-GB" dirty="0"/>
          </a:p>
          <a:p>
            <a:endParaRPr lang="en-GB" dirty="0" smtClean="0"/>
          </a:p>
          <a:p>
            <a:r>
              <a:rPr lang="en-GB" dirty="0" smtClean="0"/>
              <a:t>Sacks	</a:t>
            </a:r>
            <a:r>
              <a:rPr lang="en-GB" dirty="0"/>
              <a:t>	= Family name of author</a:t>
            </a:r>
          </a:p>
          <a:p>
            <a:r>
              <a:rPr lang="en-GB" dirty="0"/>
              <a:t>O 			= First name (Oliver) of author</a:t>
            </a:r>
          </a:p>
          <a:p>
            <a:r>
              <a:rPr lang="en-GB" dirty="0"/>
              <a:t>2011		= Year of publication</a:t>
            </a:r>
          </a:p>
          <a:p>
            <a:r>
              <a:rPr lang="en-GB" i="1" dirty="0"/>
              <a:t>Musicophilia</a:t>
            </a:r>
            <a:r>
              <a:rPr lang="en-GB" dirty="0"/>
              <a:t> 	= Title of work (in this case a book)</a:t>
            </a:r>
          </a:p>
          <a:p>
            <a:r>
              <a:rPr lang="en-GB" dirty="0"/>
              <a:t>London 		= Location of publishing company</a:t>
            </a:r>
          </a:p>
          <a:p>
            <a:r>
              <a:rPr lang="en-GB" dirty="0"/>
              <a:t>Picador		= Publishing </a:t>
            </a:r>
            <a:r>
              <a:rPr lang="en-GB" dirty="0" smtClean="0"/>
              <a:t>company</a:t>
            </a:r>
            <a:r>
              <a:rPr lang="en-GB" b="1" dirty="0"/>
              <a:t> </a:t>
            </a:r>
            <a:endParaRPr lang="en-GB" dirty="0"/>
          </a:p>
          <a:p>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5</a:t>
            </a:fld>
            <a:endParaRPr lang="en-GB"/>
          </a:p>
        </p:txBody>
      </p:sp>
    </p:spTree>
    <p:extLst>
      <p:ext uri="{BB962C8B-B14F-4D97-AF65-F5344CB8AC3E}">
        <p14:creationId xmlns:p14="http://schemas.microsoft.com/office/powerpoint/2010/main" val="3010016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Harvard referencing system - Example </a:t>
            </a:r>
            <a:r>
              <a:rPr lang="en-GB" b="1" dirty="0" smtClean="0"/>
              <a:t>(B)</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t>Hamilton, E. and Cairns, H. (Editors) (1961). </a:t>
            </a:r>
            <a:r>
              <a:rPr lang="en-GB" b="1" i="1" dirty="0"/>
              <a:t>The Collected Dialogues of Plato Including the Letters. </a:t>
            </a:r>
            <a:r>
              <a:rPr lang="en-GB" b="1" dirty="0"/>
              <a:t>New York: Pantheon Books. </a:t>
            </a:r>
            <a:endParaRPr lang="en-GB" dirty="0"/>
          </a:p>
          <a:p>
            <a:endParaRPr lang="en-GB" smtClean="0"/>
          </a:p>
          <a:p>
            <a:r>
              <a:rPr lang="en-GB" smtClean="0"/>
              <a:t>Hamilton </a:t>
            </a:r>
            <a:r>
              <a:rPr lang="en-GB" dirty="0"/>
              <a:t>		= Family name of first editor</a:t>
            </a:r>
          </a:p>
          <a:p>
            <a:r>
              <a:rPr lang="en-GB" dirty="0"/>
              <a:t>E      			= First name of first editor</a:t>
            </a:r>
          </a:p>
          <a:p>
            <a:r>
              <a:rPr lang="en-GB" dirty="0"/>
              <a:t>Cairns 		= Family name of second editor</a:t>
            </a:r>
          </a:p>
          <a:p>
            <a:r>
              <a:rPr lang="en-GB" dirty="0"/>
              <a:t>H 			= First name of second editor</a:t>
            </a:r>
          </a:p>
          <a:p>
            <a:r>
              <a:rPr lang="en-GB" dirty="0"/>
              <a:t>1961 		= Year of publication</a:t>
            </a:r>
          </a:p>
          <a:p>
            <a:r>
              <a:rPr lang="en-GB" i="1" dirty="0"/>
              <a:t>The Collected Dialogues of Plato including the Letters</a:t>
            </a:r>
            <a:r>
              <a:rPr lang="en-GB" dirty="0"/>
              <a:t> = Title of work</a:t>
            </a:r>
          </a:p>
          <a:p>
            <a:r>
              <a:rPr lang="en-GB" dirty="0"/>
              <a:t>New York 		= Location of publishing company</a:t>
            </a:r>
          </a:p>
          <a:p>
            <a:r>
              <a:rPr lang="en-GB" dirty="0"/>
              <a:t>Pantheon Books 	= Name of publishing company</a:t>
            </a:r>
          </a:p>
          <a:p>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6</a:t>
            </a:fld>
            <a:endParaRPr lang="en-GB"/>
          </a:p>
        </p:txBody>
      </p:sp>
    </p:spTree>
    <p:extLst>
      <p:ext uri="{BB962C8B-B14F-4D97-AF65-F5344CB8AC3E}">
        <p14:creationId xmlns:p14="http://schemas.microsoft.com/office/powerpoint/2010/main" val="258189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academic referencing so important?</a:t>
            </a:r>
            <a:endParaRPr lang="en-GB" dirty="0"/>
          </a:p>
        </p:txBody>
      </p:sp>
      <p:sp>
        <p:nvSpPr>
          <p:cNvPr id="3" name="Content Placeholder 2"/>
          <p:cNvSpPr>
            <a:spLocks noGrp="1"/>
          </p:cNvSpPr>
          <p:nvPr>
            <p:ph idx="1"/>
          </p:nvPr>
        </p:nvSpPr>
        <p:spPr/>
        <p:txBody>
          <a:bodyPr>
            <a:normAutofit/>
          </a:bodyPr>
          <a:lstStyle/>
          <a:p>
            <a:r>
              <a:rPr lang="en-GB" dirty="0" smtClean="0"/>
              <a:t>We must credit the original author(s) of the ideas we are explaining about in our essays to avoid breaking intellectual copyright rules.</a:t>
            </a:r>
          </a:p>
          <a:p>
            <a:r>
              <a:rPr lang="en-GB" dirty="0" smtClean="0"/>
              <a:t>Plagiarism can be avoided by writing original ideas in your own words (paraphrasing) but referencing is also crucially important.  </a:t>
            </a:r>
          </a:p>
          <a:p>
            <a:r>
              <a:rPr lang="en-GB" dirty="0" smtClean="0"/>
              <a:t>Our bibliographies shows the reader (marker) of our essay how much research we have carried out.</a:t>
            </a:r>
          </a:p>
          <a:p>
            <a:pPr lvl="1"/>
            <a:r>
              <a:rPr lang="en-GB" dirty="0" smtClean="0"/>
              <a:t>The greater the number of bibliography entries the stronger the research</a:t>
            </a:r>
          </a:p>
          <a:p>
            <a:pPr lvl="1"/>
            <a:r>
              <a:rPr lang="en-GB" dirty="0" smtClean="0"/>
              <a:t>The smaller the bibliography the weaker the research </a:t>
            </a:r>
          </a:p>
        </p:txBody>
      </p:sp>
      <p:sp>
        <p:nvSpPr>
          <p:cNvPr id="4" name="Slide Number Placeholder 3"/>
          <p:cNvSpPr>
            <a:spLocks noGrp="1"/>
          </p:cNvSpPr>
          <p:nvPr>
            <p:ph type="sldNum" sz="quarter" idx="12"/>
          </p:nvPr>
        </p:nvSpPr>
        <p:spPr/>
        <p:txBody>
          <a:bodyPr/>
          <a:lstStyle/>
          <a:p>
            <a:fld id="{FBCADAC2-72F1-4FEB-A9E2-035FFBA69299}" type="slidenum">
              <a:rPr lang="en-GB" smtClean="0"/>
              <a:t>7</a:t>
            </a:fld>
            <a:endParaRPr lang="en-GB"/>
          </a:p>
        </p:txBody>
      </p:sp>
    </p:spTree>
    <p:extLst>
      <p:ext uri="{BB962C8B-B14F-4D97-AF65-F5344CB8AC3E}">
        <p14:creationId xmlns:p14="http://schemas.microsoft.com/office/powerpoint/2010/main" val="40042910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Extract from a critique essay on music </a:t>
            </a:r>
            <a:br>
              <a:rPr lang="en-GB" dirty="0" smtClean="0"/>
            </a:br>
            <a:r>
              <a:rPr lang="en-GB" sz="2000" dirty="0" smtClean="0"/>
              <a:t>- by David C. Williams (2012)  </a:t>
            </a:r>
            <a:endParaRPr lang="en-GB" sz="2000" dirty="0"/>
          </a:p>
        </p:txBody>
      </p:sp>
      <p:sp>
        <p:nvSpPr>
          <p:cNvPr id="3" name="Content Placeholder 2"/>
          <p:cNvSpPr>
            <a:spLocks noGrp="1"/>
          </p:cNvSpPr>
          <p:nvPr>
            <p:ph idx="1"/>
          </p:nvPr>
        </p:nvSpPr>
        <p:spPr/>
        <p:txBody>
          <a:bodyPr>
            <a:normAutofit fontScale="55000" lnSpcReduction="20000"/>
          </a:bodyPr>
          <a:lstStyle/>
          <a:p>
            <a:r>
              <a:rPr lang="en-GB" dirty="0"/>
              <a:t> </a:t>
            </a:r>
            <a:r>
              <a:rPr lang="en-GB" dirty="0" smtClean="0"/>
              <a:t>…………………………………………………………………………………………………………………………..…</a:t>
            </a:r>
            <a:r>
              <a:rPr lang="en-GB" dirty="0"/>
              <a:t>So far in this essay, the main focus has been on music as the soundtrack to our lives both at home, outside or in the workplace. However, there are many specific uses of music that have not yet been addressed. One of these is music therapy. In hospitals and care-homes, the length and breadth of the UK, music has been recognised for its therapeutic qualities. In its most basic form this takes the shape of hospital radio and hospital DJs often go on to become local radio DJs and continue to support the wider community. Nevertheless, in its more specific use, music therapy takes the form of music sessions for patients with mental disabilities. This can involve teaching the rudiments of playing a musical instrument </a:t>
            </a:r>
            <a:r>
              <a:rPr lang="en-GB" b="1" dirty="0"/>
              <a:t>(</a:t>
            </a:r>
            <a:r>
              <a:rPr lang="en-GB" b="1" dirty="0">
                <a:solidFill>
                  <a:srgbClr val="FF0000"/>
                </a:solidFill>
              </a:rPr>
              <a:t>Wigram, Pedersen and Blonde, 2002).</a:t>
            </a:r>
          </a:p>
          <a:p>
            <a:r>
              <a:rPr lang="en-GB" b="1" dirty="0">
                <a:solidFill>
                  <a:srgbClr val="FF0000"/>
                </a:solidFill>
              </a:rPr>
              <a:t>According to Sacks</a:t>
            </a:r>
            <a:r>
              <a:rPr lang="en-GB" dirty="0"/>
              <a:t>, there is evidence to suggest that there are more areas of the brain devoted to music than to language. He also goes on to explain that   patients whose condition restricts them for much emotional expression, such as those with severe vases of Parkinson’s disease or those that are Savants,  become animated and emotional when singing or listening to certain types of music. He goes on to point out that music appears to unlock certain parts of the brain momentarily. However, after finishing the singing of an operatic aria, for instance, the patient resumes their inscrutable expression </a:t>
            </a:r>
            <a:r>
              <a:rPr lang="en-GB" b="1" dirty="0">
                <a:solidFill>
                  <a:srgbClr val="FF0000"/>
                </a:solidFill>
              </a:rPr>
              <a:t>(Sacks, 2011). </a:t>
            </a:r>
          </a:p>
          <a:p>
            <a:r>
              <a:rPr lang="en-GB" dirty="0" smtClean="0"/>
              <a:t>……………………………………………………………………………………………………………………………………………………………..………………………………………… </a:t>
            </a:r>
            <a:endParaRPr lang="en-GB" dirty="0"/>
          </a:p>
          <a:p>
            <a:r>
              <a:rPr lang="en-GB" b="1" u="sng" dirty="0" smtClean="0">
                <a:solidFill>
                  <a:srgbClr val="FF0000"/>
                </a:solidFill>
              </a:rPr>
              <a:t>Bibliography</a:t>
            </a:r>
          </a:p>
          <a:p>
            <a:r>
              <a:rPr lang="en-GB" b="1" dirty="0" smtClean="0">
                <a:solidFill>
                  <a:srgbClr val="FF0000"/>
                </a:solidFill>
              </a:rPr>
              <a:t>-</a:t>
            </a:r>
          </a:p>
          <a:p>
            <a:r>
              <a:rPr lang="en-GB" b="1" dirty="0" smtClean="0">
                <a:solidFill>
                  <a:srgbClr val="FF0000"/>
                </a:solidFill>
              </a:rPr>
              <a:t>-</a:t>
            </a:r>
          </a:p>
          <a:p>
            <a:r>
              <a:rPr lang="en-GB" b="1" dirty="0" smtClean="0">
                <a:solidFill>
                  <a:srgbClr val="FF0000"/>
                </a:solidFill>
              </a:rPr>
              <a:t>- </a:t>
            </a:r>
            <a:r>
              <a:rPr lang="en-GB" b="1" dirty="0">
                <a:solidFill>
                  <a:srgbClr val="FF0000"/>
                </a:solidFill>
              </a:rPr>
              <a:t>Sacks, O. (2011). </a:t>
            </a:r>
            <a:r>
              <a:rPr lang="en-GB" b="1" i="1" dirty="0">
                <a:solidFill>
                  <a:srgbClr val="FF0000"/>
                </a:solidFill>
              </a:rPr>
              <a:t>Musicophilia</a:t>
            </a:r>
            <a:r>
              <a:rPr lang="en-GB" b="1" dirty="0">
                <a:solidFill>
                  <a:srgbClr val="FF0000"/>
                </a:solidFill>
              </a:rPr>
              <a:t> .London. Picador</a:t>
            </a:r>
            <a:r>
              <a:rPr lang="en-GB" b="1" dirty="0" smtClean="0">
                <a:solidFill>
                  <a:srgbClr val="FF0000"/>
                </a:solidFill>
              </a:rPr>
              <a:t>.</a:t>
            </a:r>
          </a:p>
          <a:p>
            <a:r>
              <a:rPr lang="en-GB" b="1" dirty="0">
                <a:solidFill>
                  <a:srgbClr val="FF0000"/>
                </a:solidFill>
              </a:rPr>
              <a:t>-</a:t>
            </a:r>
          </a:p>
          <a:p>
            <a:r>
              <a:rPr lang="en-GB" b="1" dirty="0"/>
              <a:t>- </a:t>
            </a:r>
            <a:r>
              <a:rPr lang="en-GB" b="1" dirty="0">
                <a:solidFill>
                  <a:srgbClr val="FF0000"/>
                </a:solidFill>
              </a:rPr>
              <a:t>Wigram, T. Pedersen, I.N. and Blonde, L.O. (2002). </a:t>
            </a:r>
            <a:r>
              <a:rPr lang="en-GB" b="1" i="1" dirty="0">
                <a:solidFill>
                  <a:srgbClr val="FF0000"/>
                </a:solidFill>
              </a:rPr>
              <a:t>A comprehensive Guide to Music Therapy:</a:t>
            </a:r>
            <a:r>
              <a:rPr lang="en-GB" b="1" dirty="0">
                <a:solidFill>
                  <a:srgbClr val="FF0000"/>
                </a:solidFill>
              </a:rPr>
              <a:t> Theory, Clinical Practice, Research. London. Jessica Kingsley.  </a:t>
            </a:r>
          </a:p>
          <a:p>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8</a:t>
            </a:fld>
            <a:endParaRPr lang="en-GB"/>
          </a:p>
        </p:txBody>
      </p:sp>
    </p:spTree>
    <p:extLst>
      <p:ext uri="{BB962C8B-B14F-4D97-AF65-F5344CB8AC3E}">
        <p14:creationId xmlns:p14="http://schemas.microsoft.com/office/powerpoint/2010/main" val="19953845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Comparison of main body references (citations) and the longer bibliography references </a:t>
            </a:r>
            <a:br>
              <a:rPr lang="en-GB" dirty="0" smtClean="0"/>
            </a:br>
            <a:r>
              <a:rPr lang="en-GB" sz="2200" dirty="0" smtClean="0"/>
              <a:t>- from a critique essay on music by David C. Williams (2012) </a:t>
            </a:r>
            <a:endParaRPr lang="en-GB" sz="2200" dirty="0"/>
          </a:p>
        </p:txBody>
      </p:sp>
      <p:graphicFrame>
        <p:nvGraphicFramePr>
          <p:cNvPr id="4" name="Content Placeholder 3"/>
          <p:cNvGraphicFramePr>
            <a:graphicFrameLocks noGrp="1"/>
          </p:cNvGraphicFramePr>
          <p:nvPr>
            <p:ph idx="1"/>
          </p:nvPr>
        </p:nvGraphicFramePr>
        <p:xfrm>
          <a:off x="972065" y="2084174"/>
          <a:ext cx="10322011" cy="4187622"/>
        </p:xfrm>
        <a:graphic>
          <a:graphicData uri="http://schemas.openxmlformats.org/drawingml/2006/table">
            <a:tbl>
              <a:tblPr firstRow="1" firstCol="1" bandRow="1">
                <a:tableStyleId>{5C22544A-7EE6-4342-B048-85BDC9FD1C3A}</a:tableStyleId>
              </a:tblPr>
              <a:tblGrid>
                <a:gridCol w="5064838"/>
                <a:gridCol w="5257173"/>
              </a:tblGrid>
              <a:tr h="449936">
                <a:tc>
                  <a:txBody>
                    <a:bodyPr/>
                    <a:lstStyle/>
                    <a:p>
                      <a:pPr algn="just">
                        <a:spcBef>
                          <a:spcPts val="600"/>
                        </a:spcBef>
                        <a:spcAft>
                          <a:spcPts val="600"/>
                        </a:spcAft>
                      </a:pPr>
                      <a:r>
                        <a:rPr lang="en-GB" sz="1400" dirty="0">
                          <a:effectLst/>
                        </a:rPr>
                        <a:t>Short reference – short version as written in the main body of an assignment.</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lgn="just">
                        <a:spcBef>
                          <a:spcPts val="600"/>
                        </a:spcBef>
                        <a:spcAft>
                          <a:spcPts val="600"/>
                        </a:spcAft>
                      </a:pPr>
                      <a:r>
                        <a:rPr lang="en-GB" sz="1400">
                          <a:effectLst/>
                        </a:rPr>
                        <a:t>Long reference – long version as written in the Bibliography of an assignment.</a:t>
                      </a:r>
                      <a:endParaRPr lang="en-GB" sz="1400">
                        <a:effectLst/>
                        <a:latin typeface="Calibri" panose="020F0502020204030204" pitchFamily="34" charset="0"/>
                        <a:ea typeface="Times New Roman" panose="02020603050405020304" pitchFamily="18" charset="0"/>
                      </a:endParaRPr>
                    </a:p>
                  </a:txBody>
                  <a:tcPr marL="24253" marR="24253" marT="0" marB="0"/>
                </a:tc>
              </a:tr>
              <a:tr h="224968">
                <a:tc>
                  <a:txBody>
                    <a:bodyPr/>
                    <a:lstStyle/>
                    <a:p>
                      <a:pPr algn="just">
                        <a:spcBef>
                          <a:spcPts val="600"/>
                        </a:spcBef>
                        <a:spcAft>
                          <a:spcPts val="600"/>
                        </a:spcAft>
                      </a:pPr>
                      <a:r>
                        <a:rPr lang="en-GB" sz="1400" dirty="0">
                          <a:effectLst/>
                        </a:rPr>
                        <a:t> </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lgn="just">
                        <a:spcBef>
                          <a:spcPts val="600"/>
                        </a:spcBef>
                        <a:spcAft>
                          <a:spcPts val="600"/>
                        </a:spcAft>
                      </a:pPr>
                      <a:r>
                        <a:rPr lang="en-GB" sz="1400">
                          <a:effectLst/>
                        </a:rPr>
                        <a:t> </a:t>
                      </a:r>
                      <a:endParaRPr lang="en-GB" sz="1400">
                        <a:effectLst/>
                        <a:latin typeface="Calibri" panose="020F0502020204030204" pitchFamily="34" charset="0"/>
                        <a:ea typeface="Times New Roman" panose="02020603050405020304" pitchFamily="18" charset="0"/>
                      </a:endParaRPr>
                    </a:p>
                  </a:txBody>
                  <a:tcPr marL="24253" marR="24253" marT="0" marB="0"/>
                </a:tc>
              </a:tr>
              <a:tr h="486630">
                <a:tc>
                  <a:txBody>
                    <a:bodyPr/>
                    <a:lstStyle/>
                    <a:p>
                      <a:pPr algn="just">
                        <a:spcBef>
                          <a:spcPts val="600"/>
                        </a:spcBef>
                        <a:spcAft>
                          <a:spcPts val="600"/>
                        </a:spcAft>
                      </a:pPr>
                      <a:r>
                        <a:rPr lang="en-GB" sz="1400" dirty="0">
                          <a:effectLst/>
                        </a:rPr>
                        <a:t>According to Bragg, (1988), after showing acting promise…</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dirty="0">
                          <a:effectLst/>
                        </a:rPr>
                        <a:t>Bragg, M. (1988). Rich: The Life of Richard Burton. London. Hodder and Staunton.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224968">
                <a:tc rowSpan="2">
                  <a:txBody>
                    <a:bodyPr/>
                    <a:lstStyle/>
                    <a:p>
                      <a:pPr algn="just">
                        <a:spcAft>
                          <a:spcPts val="0"/>
                        </a:spcAft>
                      </a:pPr>
                      <a:r>
                        <a:rPr lang="en-GB" sz="1400" dirty="0">
                          <a:effectLst/>
                        </a:rPr>
                        <a:t>…many other innovations (Davies, 1962).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400" dirty="0">
                          <a:effectLst/>
                        </a:rPr>
                        <a:t>Davies, M. (1962). The tennis rebel (autobiography). London. S. Paul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c>
                  <a:txBody>
                    <a:bodyPr/>
                    <a:lstStyle/>
                    <a:p>
                      <a:r>
                        <a:rPr lang="en-GB" sz="1400" kern="1200" dirty="0" smtClean="0">
                          <a:solidFill>
                            <a:schemeClr val="dk1"/>
                          </a:solidFill>
                          <a:effectLst/>
                          <a:latin typeface="+mn-lt"/>
                          <a:ea typeface="+mn-ea"/>
                          <a:cs typeface="+mn-cs"/>
                        </a:rPr>
                        <a:t>Davies, M. (1962). The tennis rebel (autobiography). London. S. Paul</a:t>
                      </a:r>
                      <a:endParaRPr lang="en-GB" sz="1400" dirty="0"/>
                    </a:p>
                  </a:txBody>
                  <a:tcPr marL="24253" marR="24253" marT="0" marB="0"/>
                </a:tc>
              </a:tr>
              <a:tr h="230057">
                <a:tc vMerge="1">
                  <a:txBody>
                    <a:bodyPr/>
                    <a:lstStyle/>
                    <a:p>
                      <a:pPr>
                        <a:lnSpc>
                          <a:spcPct val="107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3895" marR="0" marT="0" marB="0"/>
                </a:tc>
              </a:tr>
              <a:tr h="449936">
                <a:tc>
                  <a:txBody>
                    <a:bodyPr/>
                    <a:lstStyle/>
                    <a:p>
                      <a:pPr algn="just">
                        <a:spcAft>
                          <a:spcPts val="0"/>
                        </a:spcAft>
                      </a:pPr>
                      <a:r>
                        <a:rPr lang="en-GB" sz="1400" kern="1200" dirty="0">
                          <a:effectLst/>
                        </a:rPr>
                        <a:t>…named after a famous copper barque. (</a:t>
                      </a:r>
                      <a:r>
                        <a:rPr lang="en-GB" sz="1400" dirty="0" err="1">
                          <a:effectLst/>
                        </a:rPr>
                        <a:t>Greenlaw</a:t>
                      </a:r>
                      <a:r>
                        <a:rPr lang="en-GB" sz="1400" dirty="0">
                          <a:effectLst/>
                        </a:rPr>
                        <a:t>, 1999).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c>
                  <a:txBody>
                    <a:bodyPr/>
                    <a:lstStyle/>
                    <a:p>
                      <a:pPr>
                        <a:spcAft>
                          <a:spcPts val="0"/>
                        </a:spcAft>
                      </a:pPr>
                      <a:r>
                        <a:rPr lang="en-GB" sz="1400">
                          <a:effectLst/>
                        </a:rPr>
                        <a:t>Greenlaw, J. (1999). The Swansea Copper Barques and Cape Horner’s. Joanna Greenlaw.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449936">
                <a:tc>
                  <a:txBody>
                    <a:bodyPr/>
                    <a:lstStyle/>
                    <a:p>
                      <a:pPr algn="just">
                        <a:spcBef>
                          <a:spcPts val="600"/>
                        </a:spcBef>
                        <a:spcAft>
                          <a:spcPts val="600"/>
                        </a:spcAft>
                      </a:pPr>
                      <a:r>
                        <a:rPr lang="en-GB" sz="1400">
                          <a:effectLst/>
                        </a:rPr>
                        <a:t>Gross (2002) also pointed out…</a:t>
                      </a:r>
                      <a:endParaRPr lang="en-GB" sz="140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a:effectLst/>
                        </a:rPr>
                        <a:t>Gross, J.H. (2002). Fuel Cell Technology in Volume I, Number 2 – July 2002 THE ISSUE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224968">
                <a:tc>
                  <a:txBody>
                    <a:bodyPr/>
                    <a:lstStyle/>
                    <a:p>
                      <a:pPr algn="just">
                        <a:spcBef>
                          <a:spcPts val="600"/>
                        </a:spcBef>
                        <a:spcAft>
                          <a:spcPts val="600"/>
                        </a:spcAft>
                      </a:pPr>
                      <a:r>
                        <a:rPr lang="en-GB" sz="1400" dirty="0">
                          <a:effectLst/>
                        </a:rPr>
                        <a:t>A famous painting by James Harris Senior…</a:t>
                      </a:r>
                      <a:endParaRPr lang="en-GB" sz="1400" dirty="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a:effectLst/>
                        </a:rPr>
                        <a:t>Harris, J. Snr. (c. 1850). Hafod copper works:  Afon Tawe.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449936">
                <a:tc>
                  <a:txBody>
                    <a:bodyPr/>
                    <a:lstStyle/>
                    <a:p>
                      <a:pPr algn="just">
                        <a:spcBef>
                          <a:spcPts val="600"/>
                        </a:spcBef>
                        <a:spcAft>
                          <a:spcPts val="600"/>
                        </a:spcAft>
                      </a:pPr>
                      <a:r>
                        <a:rPr lang="en-GB" sz="1400">
                          <a:effectLst/>
                        </a:rPr>
                        <a:t>Miskell (2011) traces the rise of significant Swansea movers and shakers…</a:t>
                      </a:r>
                      <a:endParaRPr lang="en-GB" sz="140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a:effectLst/>
                        </a:rPr>
                        <a:t>Miskell, L. (2011). </a:t>
                      </a:r>
                      <a:r>
                        <a:rPr lang="en-GB" sz="1400" kern="1800">
                          <a:effectLst/>
                        </a:rPr>
                        <a:t>Intelligent Town: an Urban History of Swansea, 1760-1855. Cardiff. University of Wales Press.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r h="996287">
                <a:tc>
                  <a:txBody>
                    <a:bodyPr/>
                    <a:lstStyle/>
                    <a:p>
                      <a:pPr algn="just">
                        <a:spcBef>
                          <a:spcPts val="600"/>
                        </a:spcBef>
                        <a:spcAft>
                          <a:spcPts val="600"/>
                        </a:spcAft>
                      </a:pPr>
                      <a:r>
                        <a:rPr lang="en-GB" sz="1400">
                          <a:effectLst/>
                        </a:rPr>
                        <a:t>-According to Rees (2005), following experiments in… </a:t>
                      </a:r>
                    </a:p>
                    <a:p>
                      <a:pPr algn="just">
                        <a:spcBef>
                          <a:spcPts val="600"/>
                        </a:spcBef>
                        <a:spcAft>
                          <a:spcPts val="600"/>
                        </a:spcAft>
                      </a:pPr>
                      <a:r>
                        <a:rPr lang="en-GB" sz="1400">
                          <a:effectLst/>
                        </a:rPr>
                        <a:t>-Rees (2005) goes on to explain that, in 1848, Grove…</a:t>
                      </a:r>
                    </a:p>
                    <a:p>
                      <a:pPr algn="just">
                        <a:spcBef>
                          <a:spcPts val="600"/>
                        </a:spcBef>
                        <a:spcAft>
                          <a:spcPts val="600"/>
                        </a:spcAft>
                      </a:pPr>
                      <a:r>
                        <a:rPr lang="en-GB" sz="1400">
                          <a:effectLst/>
                        </a:rPr>
                        <a:t>-According to Rees (2005), the Llewelyn’s were another…</a:t>
                      </a:r>
                      <a:endParaRPr lang="en-GB" sz="1400">
                        <a:effectLst/>
                        <a:latin typeface="Calibri" panose="020F0502020204030204" pitchFamily="34" charset="0"/>
                        <a:ea typeface="Times New Roman" panose="02020603050405020304" pitchFamily="18" charset="0"/>
                      </a:endParaRPr>
                    </a:p>
                  </a:txBody>
                  <a:tcPr marL="24253" marR="24253" marT="0" marB="0"/>
                </a:tc>
                <a:tc>
                  <a:txBody>
                    <a:bodyPr/>
                    <a:lstStyle/>
                    <a:p>
                      <a:pPr>
                        <a:spcAft>
                          <a:spcPts val="0"/>
                        </a:spcAft>
                      </a:pPr>
                      <a:r>
                        <a:rPr lang="en-GB" sz="1400" dirty="0">
                          <a:effectLst/>
                        </a:rPr>
                        <a:t> </a:t>
                      </a:r>
                    </a:p>
                    <a:p>
                      <a:pPr>
                        <a:spcAft>
                          <a:spcPts val="0"/>
                        </a:spcAft>
                      </a:pPr>
                      <a:r>
                        <a:rPr lang="en-GB" sz="1400" dirty="0">
                          <a:effectLst/>
                        </a:rPr>
                        <a:t>Rees, R. (2005). Heroic Science: Swansea and the Royal Institution of South Wales 1835-1865. London. Heinemann.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4253" marR="24253" marT="0" marB="0"/>
                </a:tc>
              </a:tr>
            </a:tbl>
          </a:graphicData>
        </a:graphic>
      </p:graphicFrame>
      <p:sp>
        <p:nvSpPr>
          <p:cNvPr id="5" name="Slide Number Placeholder 4"/>
          <p:cNvSpPr>
            <a:spLocks noGrp="1"/>
          </p:cNvSpPr>
          <p:nvPr>
            <p:ph type="sldNum" sz="quarter" idx="12"/>
          </p:nvPr>
        </p:nvSpPr>
        <p:spPr/>
        <p:txBody>
          <a:bodyPr/>
          <a:lstStyle/>
          <a:p>
            <a:fld id="{FBCADAC2-72F1-4FEB-A9E2-035FFBA69299}" type="slidenum">
              <a:rPr lang="en-GB" smtClean="0"/>
              <a:t>9</a:t>
            </a:fld>
            <a:endParaRPr lang="en-GB"/>
          </a:p>
        </p:txBody>
      </p:sp>
    </p:spTree>
    <p:extLst>
      <p:ext uri="{BB962C8B-B14F-4D97-AF65-F5344CB8AC3E}">
        <p14:creationId xmlns:p14="http://schemas.microsoft.com/office/powerpoint/2010/main" val="23489196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websites for advice on referencing any type of work</a:t>
            </a:r>
            <a:endParaRPr lang="en-GB" dirty="0"/>
          </a:p>
        </p:txBody>
      </p:sp>
      <p:sp>
        <p:nvSpPr>
          <p:cNvPr id="3" name="Content Placeholder 2"/>
          <p:cNvSpPr>
            <a:spLocks noGrp="1"/>
          </p:cNvSpPr>
          <p:nvPr>
            <p:ph idx="1"/>
          </p:nvPr>
        </p:nvSpPr>
        <p:spPr/>
        <p:txBody>
          <a:bodyPr/>
          <a:lstStyle/>
          <a:p>
            <a:pPr fontAlgn="base"/>
            <a:r>
              <a:rPr lang="en-GB" dirty="0" smtClean="0">
                <a:hlinkClick r:id="rId2"/>
              </a:rPr>
              <a:t>https</a:t>
            </a:r>
            <a:r>
              <a:rPr lang="en-GB" dirty="0">
                <a:hlinkClick r:id="rId2"/>
              </a:rPr>
              <a:t>://</a:t>
            </a:r>
            <a:r>
              <a:rPr lang="en-GB" dirty="0" smtClean="0">
                <a:hlinkClick r:id="rId2"/>
              </a:rPr>
              <a:t>moodle.uwtsd.ac.uk/pluginfile.php/206211/mod_resource/content/1/Harvard-eng%20UWTSD.pdf</a:t>
            </a:r>
            <a:endParaRPr lang="en-GB" dirty="0" smtClean="0"/>
          </a:p>
          <a:p>
            <a:pPr fontAlgn="base"/>
            <a:r>
              <a:rPr lang="en-GB" dirty="0">
                <a:hlinkClick r:id="rId3"/>
              </a:rPr>
              <a:t>https://librarydevelopment.group.shef.ac.uk/referencing/harvard.html</a:t>
            </a:r>
            <a:endParaRPr lang="en-GB" dirty="0"/>
          </a:p>
          <a:p>
            <a:pPr fontAlgn="base"/>
            <a:r>
              <a:rPr lang="en-GB" u="sng" dirty="0">
                <a:hlinkClick r:id="rId4"/>
              </a:rPr>
              <a:t>http://www.writing.utoronto.ca/advice/specific-types-of-writing/annotated-bibliography</a:t>
            </a:r>
            <a:endParaRPr lang="en-GB" dirty="0"/>
          </a:p>
          <a:p>
            <a:pPr fontAlgn="base"/>
            <a:endParaRPr lang="en-GB" dirty="0"/>
          </a:p>
          <a:p>
            <a:endParaRPr lang="en-GB" dirty="0" smtClean="0"/>
          </a:p>
          <a:p>
            <a:endParaRPr lang="en-GB" dirty="0"/>
          </a:p>
        </p:txBody>
      </p:sp>
      <p:sp>
        <p:nvSpPr>
          <p:cNvPr id="4" name="Slide Number Placeholder 3"/>
          <p:cNvSpPr>
            <a:spLocks noGrp="1"/>
          </p:cNvSpPr>
          <p:nvPr>
            <p:ph type="sldNum" sz="quarter" idx="12"/>
          </p:nvPr>
        </p:nvSpPr>
        <p:spPr/>
        <p:txBody>
          <a:bodyPr/>
          <a:lstStyle/>
          <a:p>
            <a:fld id="{FBCADAC2-72F1-4FEB-A9E2-035FFBA69299}" type="slidenum">
              <a:rPr lang="en-GB" smtClean="0"/>
              <a:t>10</a:t>
            </a:fld>
            <a:endParaRPr lang="en-GB"/>
          </a:p>
        </p:txBody>
      </p:sp>
    </p:spTree>
    <p:extLst>
      <p:ext uri="{BB962C8B-B14F-4D97-AF65-F5344CB8AC3E}">
        <p14:creationId xmlns:p14="http://schemas.microsoft.com/office/powerpoint/2010/main" val="251828944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853</Words>
  <Application>Microsoft Office PowerPoint</Application>
  <PresentationFormat>Widescreen</PresentationFormat>
  <Paragraphs>112</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           </vt:lpstr>
      <vt:lpstr>Structure of presentation</vt:lpstr>
      <vt:lpstr>What is a reference?</vt:lpstr>
      <vt:lpstr>What is a bibliography?</vt:lpstr>
      <vt:lpstr>Harvard referencing system - Example (A)</vt:lpstr>
      <vt:lpstr>Harvard referencing system - Example (B)</vt:lpstr>
      <vt:lpstr>Why is academic referencing so important?</vt:lpstr>
      <vt:lpstr>Extract from a critique essay on music  - by David C. Williams (2012)  </vt:lpstr>
      <vt:lpstr>Comparison of main body references (citations) and the longer bibliography references  - from a critique essay on music by David C. Williams (2012) </vt:lpstr>
      <vt:lpstr>Useful websites for advice on referencing any type of work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37</cp:revision>
  <dcterms:created xsi:type="dcterms:W3CDTF">2021-06-10T14:30:13Z</dcterms:created>
  <dcterms:modified xsi:type="dcterms:W3CDTF">2021-11-25T09:57:15Z</dcterms:modified>
</cp:coreProperties>
</file>