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7" r:id="rId9"/>
    <p:sldId id="270" r:id="rId10"/>
    <p:sldId id="269" r:id="rId11"/>
    <p:sldId id="27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39"/>
    <p:restoredTop sz="94121"/>
  </p:normalViewPr>
  <p:slideViewPr>
    <p:cSldViewPr snapToGrid="0">
      <p:cViewPr varScale="1">
        <p:scale>
          <a:sx n="130" d="100"/>
          <a:sy n="130" d="100"/>
        </p:scale>
        <p:origin x="58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v:/g/personal/2219080_student_uwtsd_ac_uk/EbD1Pn5ji0JDvkMaAlxPGOcB9jau4PX-lwccoVBpnmKpuA?nav=eyJyZWZlcnJhbEluZm8iOnsicmVmZXJyYWxBcHAiOiJPbmVEcml2ZUZvckJ1c2luZXNzIiwicmVmZXJyYWxBcHBQbGF0Zm9ybSI6IldlYiIsInJlZmVycmFsTW9kZSI6InZpZXciLCJyZWZlcnJhbFZpZXciOiJNeUZpbGVzTGlua0NvcHkifX0&amp;email=a.kumar%40uwtsd.ac.uk&amp;e=yhSbI6" TargetMode="External"/><Relationship Id="rId1" Type="http://schemas.openxmlformats.org/officeDocument/2006/relationships/hyperlink" Target="https://uowtsd-my.sharepoint.com/:v:/r/personal/2219080_student_uwtsd_ac_uk/Documents/Research%20proposal%20presentation.mp4?csf=1&amp;web=1&amp;nav=eyJyZWZlcnJhbEluZm8iOnsicmVmZXJyYWxBcHAiOiJPbmVEcml2ZUZvckJ1c2luZXNzIiwicmVmZXJyYWxBcHBQbGF0Zm9ybSI6IldlYiIsInJlZmVycmFsTW9kZSI6InZpZXciLCJyZWZlcnJhbFZpZXciOiJNeUZpbGVzTGlua0NvcHkifX0&amp;e=KnyeEu" TargetMode="External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v:/g/personal/2219080_student_uwtsd_ac_uk/EbD1Pn5ji0JDvkMaAlxPGOcB9jau4PX-lwccoVBpnmKpuA?nav=eyJyZWZlcnJhbEluZm8iOnsicmVmZXJyYWxBcHAiOiJPbmVEcml2ZUZvckJ1c2luZXNzIiwicmVmZXJyYWxBcHBQbGF0Zm9ybSI6IldlYiIsInJlZmVycmFsTW9kZSI6InZpZXciLCJyZWZlcnJhbFZpZXciOiJNeUZpbGVzTGlua0NvcHkifX0&amp;email=a.kumar%40uwtsd.ac.uk&amp;e=yhSbI6" TargetMode="External"/><Relationship Id="rId1" Type="http://schemas.openxmlformats.org/officeDocument/2006/relationships/hyperlink" Target="https://uowtsd-my.sharepoint.com/:v:/r/personal/2219080_student_uwtsd_ac_uk/Documents/Research%20proposal%20presentation.mp4?csf=1&amp;web=1&amp;nav=eyJyZWZlcnJhbEluZm8iOnsicmVmZXJyYWxBcHAiOiJPbmVEcml2ZUZvckJ1c2luZXNzIiwicmVmZXJyYWxBcHBQbGF0Zm9ybSI6IldlYiIsInJlZmVycmFsTW9kZSI6InZpZXciLCJyZWZlcnJhbFZpZXciOiJNeUZpbGVzTGlua0NvcHkifX0&amp;e=KnyeEu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449734-1A13-4D72-BD32-D9A788783273}" type="doc">
      <dgm:prSet loTypeId="urn:microsoft.com/office/officeart/2005/8/layout/hierarchy3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8B761F6-6DF5-41B5-844D-0934591F6419}">
      <dgm:prSet/>
      <dgm:spPr/>
      <dgm:t>
        <a:bodyPr/>
        <a:lstStyle/>
        <a:p>
          <a:r>
            <a:rPr lang="en-US">
              <a:hlinkClick xmlns:r="http://schemas.openxmlformats.org/officeDocument/2006/relationships" r:id="rId1"/>
            </a:rPr>
            <a:t>Research proposal presentation.mp4</a:t>
          </a:r>
          <a:endParaRPr lang="en-US"/>
        </a:p>
      </dgm:t>
    </dgm:pt>
    <dgm:pt modelId="{F61A1C8C-966F-4E5E-B35C-8978FC894E0D}" type="parTrans" cxnId="{296FB5A7-03C8-413B-9084-3FBCDA096B48}">
      <dgm:prSet/>
      <dgm:spPr/>
      <dgm:t>
        <a:bodyPr/>
        <a:lstStyle/>
        <a:p>
          <a:endParaRPr lang="en-US"/>
        </a:p>
      </dgm:t>
    </dgm:pt>
    <dgm:pt modelId="{62540EBA-60B8-4E82-A677-565902596331}" type="sibTrans" cxnId="{296FB5A7-03C8-413B-9084-3FBCDA096B48}">
      <dgm:prSet/>
      <dgm:spPr/>
      <dgm:t>
        <a:bodyPr/>
        <a:lstStyle/>
        <a:p>
          <a:endParaRPr lang="en-US"/>
        </a:p>
      </dgm:t>
    </dgm:pt>
    <dgm:pt modelId="{CAE1FC83-AE1F-4D6F-A2D8-D2A8A2AE52CC}">
      <dgm:prSet/>
      <dgm:spPr/>
      <dgm:t>
        <a:bodyPr/>
        <a:lstStyle/>
        <a:p>
          <a:r>
            <a:rPr lang="en-US">
              <a:hlinkClick xmlns:r="http://schemas.openxmlformats.org/officeDocument/2006/relationships" r:id="rId2"/>
            </a:rPr>
            <a:t>Research proposal presentation.mp4</a:t>
          </a:r>
          <a:endParaRPr lang="en-US"/>
        </a:p>
      </dgm:t>
    </dgm:pt>
    <dgm:pt modelId="{D81709F6-F1E1-4EF4-A698-C0F143C470DB}" type="parTrans" cxnId="{C50AFE6D-91CB-4FF5-8324-B1CF25423262}">
      <dgm:prSet/>
      <dgm:spPr/>
      <dgm:t>
        <a:bodyPr/>
        <a:lstStyle/>
        <a:p>
          <a:endParaRPr lang="en-US"/>
        </a:p>
      </dgm:t>
    </dgm:pt>
    <dgm:pt modelId="{74D0A537-C539-40DE-A8C2-2E3DA1A519CB}" type="sibTrans" cxnId="{C50AFE6D-91CB-4FF5-8324-B1CF25423262}">
      <dgm:prSet/>
      <dgm:spPr/>
      <dgm:t>
        <a:bodyPr/>
        <a:lstStyle/>
        <a:p>
          <a:endParaRPr lang="en-US"/>
        </a:p>
      </dgm:t>
    </dgm:pt>
    <dgm:pt modelId="{72BE4ED5-39FD-C043-98AF-76DA0FC4B515}" type="pres">
      <dgm:prSet presAssocID="{E8449734-1A13-4D72-BD32-D9A788783273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1C6A0A5-D6F0-DC44-93AE-B187423A556D}" type="pres">
      <dgm:prSet presAssocID="{68B761F6-6DF5-41B5-844D-0934591F6419}" presName="root" presStyleCnt="0"/>
      <dgm:spPr/>
    </dgm:pt>
    <dgm:pt modelId="{E75BA2E6-E911-8840-84D2-683D0F7B57F7}" type="pres">
      <dgm:prSet presAssocID="{68B761F6-6DF5-41B5-844D-0934591F6419}" presName="rootComposite" presStyleCnt="0"/>
      <dgm:spPr/>
    </dgm:pt>
    <dgm:pt modelId="{0C4CD9B6-7327-DA4C-9F78-48AE4F682735}" type="pres">
      <dgm:prSet presAssocID="{68B761F6-6DF5-41B5-844D-0934591F6419}" presName="rootText" presStyleLbl="node1" presStyleIdx="0" presStyleCnt="2"/>
      <dgm:spPr/>
    </dgm:pt>
    <dgm:pt modelId="{35C45953-E75D-6B43-BE67-B828DB36DB91}" type="pres">
      <dgm:prSet presAssocID="{68B761F6-6DF5-41B5-844D-0934591F6419}" presName="rootConnector" presStyleLbl="node1" presStyleIdx="0" presStyleCnt="2"/>
      <dgm:spPr/>
    </dgm:pt>
    <dgm:pt modelId="{D05ECDBF-FB2E-8845-904C-1B6D7DBC08CF}" type="pres">
      <dgm:prSet presAssocID="{68B761F6-6DF5-41B5-844D-0934591F6419}" presName="childShape" presStyleCnt="0"/>
      <dgm:spPr/>
    </dgm:pt>
    <dgm:pt modelId="{B14D5237-C8D0-984A-9155-8CB10F257212}" type="pres">
      <dgm:prSet presAssocID="{CAE1FC83-AE1F-4D6F-A2D8-D2A8A2AE52CC}" presName="root" presStyleCnt="0"/>
      <dgm:spPr/>
    </dgm:pt>
    <dgm:pt modelId="{631BFEE8-00F4-9D4E-95E7-1B8D49857034}" type="pres">
      <dgm:prSet presAssocID="{CAE1FC83-AE1F-4D6F-A2D8-D2A8A2AE52CC}" presName="rootComposite" presStyleCnt="0"/>
      <dgm:spPr/>
    </dgm:pt>
    <dgm:pt modelId="{496F98DC-3CE3-2F40-B251-54774BBA52EC}" type="pres">
      <dgm:prSet presAssocID="{CAE1FC83-AE1F-4D6F-A2D8-D2A8A2AE52CC}" presName="rootText" presStyleLbl="node1" presStyleIdx="1" presStyleCnt="2"/>
      <dgm:spPr/>
    </dgm:pt>
    <dgm:pt modelId="{8EDD7518-3BEC-F34A-BE77-AE2078D2777D}" type="pres">
      <dgm:prSet presAssocID="{CAE1FC83-AE1F-4D6F-A2D8-D2A8A2AE52CC}" presName="rootConnector" presStyleLbl="node1" presStyleIdx="1" presStyleCnt="2"/>
      <dgm:spPr/>
    </dgm:pt>
    <dgm:pt modelId="{1A71DBE5-7833-E246-81E5-4ED58D8CF1F2}" type="pres">
      <dgm:prSet presAssocID="{CAE1FC83-AE1F-4D6F-A2D8-D2A8A2AE52CC}" presName="childShape" presStyleCnt="0"/>
      <dgm:spPr/>
    </dgm:pt>
  </dgm:ptLst>
  <dgm:cxnLst>
    <dgm:cxn modelId="{CB03DD08-81ED-7742-94FF-355C24BC5EF4}" type="presOf" srcId="{CAE1FC83-AE1F-4D6F-A2D8-D2A8A2AE52CC}" destId="{496F98DC-3CE3-2F40-B251-54774BBA52EC}" srcOrd="0" destOrd="0" presId="urn:microsoft.com/office/officeart/2005/8/layout/hierarchy3"/>
    <dgm:cxn modelId="{755F7B3F-E071-B348-B0AF-7A44A10A73A8}" type="presOf" srcId="{CAE1FC83-AE1F-4D6F-A2D8-D2A8A2AE52CC}" destId="{8EDD7518-3BEC-F34A-BE77-AE2078D2777D}" srcOrd="1" destOrd="0" presId="urn:microsoft.com/office/officeart/2005/8/layout/hierarchy3"/>
    <dgm:cxn modelId="{C50AFE6D-91CB-4FF5-8324-B1CF25423262}" srcId="{E8449734-1A13-4D72-BD32-D9A788783273}" destId="{CAE1FC83-AE1F-4D6F-A2D8-D2A8A2AE52CC}" srcOrd="1" destOrd="0" parTransId="{D81709F6-F1E1-4EF4-A698-C0F143C470DB}" sibTransId="{74D0A537-C539-40DE-A8C2-2E3DA1A519CB}"/>
    <dgm:cxn modelId="{AB66D86F-B96E-5F48-8B50-0478048A923A}" type="presOf" srcId="{68B761F6-6DF5-41B5-844D-0934591F6419}" destId="{0C4CD9B6-7327-DA4C-9F78-48AE4F682735}" srcOrd="0" destOrd="0" presId="urn:microsoft.com/office/officeart/2005/8/layout/hierarchy3"/>
    <dgm:cxn modelId="{307FD185-8C30-164E-9E5D-1E8463BACC4D}" type="presOf" srcId="{E8449734-1A13-4D72-BD32-D9A788783273}" destId="{72BE4ED5-39FD-C043-98AF-76DA0FC4B515}" srcOrd="0" destOrd="0" presId="urn:microsoft.com/office/officeart/2005/8/layout/hierarchy3"/>
    <dgm:cxn modelId="{296FB5A7-03C8-413B-9084-3FBCDA096B48}" srcId="{E8449734-1A13-4D72-BD32-D9A788783273}" destId="{68B761F6-6DF5-41B5-844D-0934591F6419}" srcOrd="0" destOrd="0" parTransId="{F61A1C8C-966F-4E5E-B35C-8978FC894E0D}" sibTransId="{62540EBA-60B8-4E82-A677-565902596331}"/>
    <dgm:cxn modelId="{AC40DFC0-D969-3E46-B676-18048655E5AA}" type="presOf" srcId="{68B761F6-6DF5-41B5-844D-0934591F6419}" destId="{35C45953-E75D-6B43-BE67-B828DB36DB91}" srcOrd="1" destOrd="0" presId="urn:microsoft.com/office/officeart/2005/8/layout/hierarchy3"/>
    <dgm:cxn modelId="{C5683F52-C277-9B44-9819-BB5A836DA713}" type="presParOf" srcId="{72BE4ED5-39FD-C043-98AF-76DA0FC4B515}" destId="{A1C6A0A5-D6F0-DC44-93AE-B187423A556D}" srcOrd="0" destOrd="0" presId="urn:microsoft.com/office/officeart/2005/8/layout/hierarchy3"/>
    <dgm:cxn modelId="{B5FCC027-49B0-CE47-B4A9-C6453B9093D3}" type="presParOf" srcId="{A1C6A0A5-D6F0-DC44-93AE-B187423A556D}" destId="{E75BA2E6-E911-8840-84D2-683D0F7B57F7}" srcOrd="0" destOrd="0" presId="urn:microsoft.com/office/officeart/2005/8/layout/hierarchy3"/>
    <dgm:cxn modelId="{75003AB8-8510-D34D-B27E-5A34FCA26139}" type="presParOf" srcId="{E75BA2E6-E911-8840-84D2-683D0F7B57F7}" destId="{0C4CD9B6-7327-DA4C-9F78-48AE4F682735}" srcOrd="0" destOrd="0" presId="urn:microsoft.com/office/officeart/2005/8/layout/hierarchy3"/>
    <dgm:cxn modelId="{3908EC2F-C5EF-E94A-BE7E-15572F9B711B}" type="presParOf" srcId="{E75BA2E6-E911-8840-84D2-683D0F7B57F7}" destId="{35C45953-E75D-6B43-BE67-B828DB36DB91}" srcOrd="1" destOrd="0" presId="urn:microsoft.com/office/officeart/2005/8/layout/hierarchy3"/>
    <dgm:cxn modelId="{CEE20307-1B5E-6745-82B6-6B8BC88FCAA4}" type="presParOf" srcId="{A1C6A0A5-D6F0-DC44-93AE-B187423A556D}" destId="{D05ECDBF-FB2E-8845-904C-1B6D7DBC08CF}" srcOrd="1" destOrd="0" presId="urn:microsoft.com/office/officeart/2005/8/layout/hierarchy3"/>
    <dgm:cxn modelId="{DDF88AFB-1695-3647-BD18-EE3F3034C73F}" type="presParOf" srcId="{72BE4ED5-39FD-C043-98AF-76DA0FC4B515}" destId="{B14D5237-C8D0-984A-9155-8CB10F257212}" srcOrd="1" destOrd="0" presId="urn:microsoft.com/office/officeart/2005/8/layout/hierarchy3"/>
    <dgm:cxn modelId="{3F40E2AD-7681-E740-BAD1-045F7B1C33D6}" type="presParOf" srcId="{B14D5237-C8D0-984A-9155-8CB10F257212}" destId="{631BFEE8-00F4-9D4E-95E7-1B8D49857034}" srcOrd="0" destOrd="0" presId="urn:microsoft.com/office/officeart/2005/8/layout/hierarchy3"/>
    <dgm:cxn modelId="{1F60406D-19BE-3B44-B93F-C957D8A435AD}" type="presParOf" srcId="{631BFEE8-00F4-9D4E-95E7-1B8D49857034}" destId="{496F98DC-3CE3-2F40-B251-54774BBA52EC}" srcOrd="0" destOrd="0" presId="urn:microsoft.com/office/officeart/2005/8/layout/hierarchy3"/>
    <dgm:cxn modelId="{CB875217-CB37-024C-B830-1CC8722BE75A}" type="presParOf" srcId="{631BFEE8-00F4-9D4E-95E7-1B8D49857034}" destId="{8EDD7518-3BEC-F34A-BE77-AE2078D2777D}" srcOrd="1" destOrd="0" presId="urn:microsoft.com/office/officeart/2005/8/layout/hierarchy3"/>
    <dgm:cxn modelId="{18FD0D54-171E-CF42-BCAA-B8F9EA2986CC}" type="presParOf" srcId="{B14D5237-C8D0-984A-9155-8CB10F257212}" destId="{1A71DBE5-7833-E246-81E5-4ED58D8CF1F2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4CD9B6-7327-DA4C-9F78-48AE4F682735}">
      <dsp:nvSpPr>
        <dsp:cNvPr id="0" name=""/>
        <dsp:cNvSpPr/>
      </dsp:nvSpPr>
      <dsp:spPr>
        <a:xfrm>
          <a:off x="1235" y="658981"/>
          <a:ext cx="4496395" cy="224819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80010" bIns="5334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>
              <a:hlinkClick xmlns:r="http://schemas.openxmlformats.org/officeDocument/2006/relationships" r:id="rId1"/>
            </a:rPr>
            <a:t>Research proposal presentation.mp4</a:t>
          </a:r>
          <a:endParaRPr lang="en-US" sz="4200" kern="1200"/>
        </a:p>
      </dsp:txBody>
      <dsp:txXfrm>
        <a:off x="67082" y="724828"/>
        <a:ext cx="4364701" cy="2116503"/>
      </dsp:txXfrm>
    </dsp:sp>
    <dsp:sp modelId="{496F98DC-3CE3-2F40-B251-54774BBA52EC}">
      <dsp:nvSpPr>
        <dsp:cNvPr id="0" name=""/>
        <dsp:cNvSpPr/>
      </dsp:nvSpPr>
      <dsp:spPr>
        <a:xfrm>
          <a:off x="5621729" y="658981"/>
          <a:ext cx="4496395" cy="2248197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80010" bIns="5334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>
              <a:hlinkClick xmlns:r="http://schemas.openxmlformats.org/officeDocument/2006/relationships" r:id="rId2"/>
            </a:rPr>
            <a:t>Research proposal presentation.mp4</a:t>
          </a:r>
          <a:endParaRPr lang="en-US" sz="4200" kern="1200"/>
        </a:p>
      </dsp:txBody>
      <dsp:txXfrm>
        <a:off x="5687576" y="724828"/>
        <a:ext cx="4364701" cy="21165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57C1D8-BE95-974E-9D58-6FC3165FDA82}" type="datetimeFigureOut">
              <a:rPr lang="en-US" smtClean="0"/>
              <a:t>7/3/24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EFF435-BDB6-0D44-8320-FA8489E8E0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1107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6225F2-4A82-674D-AB68-ACAEC19782B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9241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6225F2-4A82-674D-AB68-ACAEC19782B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621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6225F2-4A82-674D-AB68-ACAEC19782B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3512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6225F2-4A82-674D-AB68-ACAEC19782B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8072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6225F2-4A82-674D-AB68-ACAEC19782B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1642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6225F2-4A82-674D-AB68-ACAEC19782B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9004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6225F2-4A82-674D-AB68-ACAEC19782B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3358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6225F2-4A82-674D-AB68-ACAEC19782B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82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40DEB-4D55-10DE-D22C-10B60CA8FC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BCDB10-D4D9-9C1F-F94E-20C7F6E6DB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423621-C528-FA22-B320-F636100D00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1C191-1BCD-C24B-B02B-A20011690C43}" type="datetimeFigureOut">
              <a:rPr lang="en-US" smtClean="0"/>
              <a:t>7/3/24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9AFF4B-CD14-C15D-BAA7-A4A77AD84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528A74-23E1-AC51-2A07-18FDAE63E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8684A-88DA-0145-BF3E-5445B52B86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887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3D1E2-F367-E9A3-CC33-E6E1C2ECA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CFD34-88F9-CDE0-3FB2-769AEAC730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78A634-D922-44D3-F54C-410B8F98B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1C191-1BCD-C24B-B02B-A20011690C43}" type="datetimeFigureOut">
              <a:rPr lang="en-US" smtClean="0"/>
              <a:t>7/3/24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D9438C-2FF7-93E6-5B33-32575BF8C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D7B635-E030-6F17-CF4B-606A4BB67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8684A-88DA-0145-BF3E-5445B52B86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353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A709A-6EBD-FDB8-742F-5E9D75B4A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D98436-2899-1225-509E-A82D6CDBE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C44AF-2800-7016-188E-983A9F659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1C191-1BCD-C24B-B02B-A20011690C43}" type="datetimeFigureOut">
              <a:rPr lang="en-US" smtClean="0"/>
              <a:t>7/3/24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1E9BF7-1BC0-CDCF-07F2-F55571E63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44E730-4AC6-D2A8-4175-B97CD13D1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8684A-88DA-0145-BF3E-5445B52B86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634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AB10A-5B5C-6949-AFCF-4C6EA50B7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404A7-B262-CCE5-471E-93568E3A90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95385E-D47B-49C4-3353-3DC7AA4DBA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10F669-9B91-A3D9-305B-72D2488C2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1C191-1BCD-C24B-B02B-A20011690C43}" type="datetimeFigureOut">
              <a:rPr lang="en-US" smtClean="0"/>
              <a:t>7/3/24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3EDC4E-D1B5-6031-69DC-D9E5D1B2D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8B58F1-6D84-BAD6-D15B-D446B60C6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8684A-88DA-0145-BF3E-5445B52B86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136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CED8F-22B1-E37C-E52E-3531EF189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AFA9EB-1283-6314-7BB5-092E1F905F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BE2708-01BE-689B-FC51-42B4E721EC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92A410-2C4A-A4BD-2C1D-AE1EB55DEF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A2304F-C4A4-C4EA-A8EB-0957B46FA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BB602F-3D82-527C-F990-6AFB5F795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1C191-1BCD-C24B-B02B-A20011690C43}" type="datetimeFigureOut">
              <a:rPr lang="en-US" smtClean="0"/>
              <a:t>7/3/24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11A8AE-4742-0010-84A4-34589AD7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98EEA6-8D3A-0AFD-EEFE-E909D0183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8684A-88DA-0145-BF3E-5445B52B86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40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E1C15-FD44-A75E-5510-81CDCD93E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4DD520-3B31-7546-A12B-118635716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1C191-1BCD-C24B-B02B-A20011690C43}" type="datetimeFigureOut">
              <a:rPr lang="en-US" smtClean="0"/>
              <a:t>7/3/24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FABE4A-B2CB-F6ED-91AF-31C877907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87C658-3C24-3A86-A5DC-04FDDE6C0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8684A-88DA-0145-BF3E-5445B52B86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467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F8877F-63A9-DAA2-997B-616D662C7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1C191-1BCD-C24B-B02B-A20011690C43}" type="datetimeFigureOut">
              <a:rPr lang="en-US" smtClean="0"/>
              <a:t>7/3/24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918737-6D1E-2D1A-36FA-C1F34A9D9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5B7F88-ECF1-E46F-07ED-F7339F56BE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8684A-88DA-0145-BF3E-5445B52B86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420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D3F30-A838-DDBE-FB4B-8D12991F4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A00FC-C725-EDC3-20F0-CC1F7CA44B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EDF2E4-72E6-039B-E592-E626A9D947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F8FAAC-3530-2681-B722-A735D07BF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1C191-1BCD-C24B-B02B-A20011690C43}" type="datetimeFigureOut">
              <a:rPr lang="en-US" smtClean="0"/>
              <a:t>7/3/24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F05FC1-83E9-0004-2A5D-00FEB10FCB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12A65B-8AA8-747F-30E3-5A04B40EAF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8684A-88DA-0145-BF3E-5445B52B86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498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F5D1A-BDF0-6F30-6734-1015DC3FA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530DFC-6AB0-ADD1-D3A8-65A3D05EEA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AB2C9C-888D-4AC0-5137-12A94186C0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F1AC2-B491-9B4D-65D1-1780DAB37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1C191-1BCD-C24B-B02B-A20011690C43}" type="datetimeFigureOut">
              <a:rPr lang="en-US" smtClean="0"/>
              <a:t>7/3/24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06590C-F7B3-AC4D-748A-078A6F804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DBDBEE-2E90-74E5-E495-A6A8CD8D8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8684A-88DA-0145-BF3E-5445B52B86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7946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0A8E0-9236-E818-C33F-0072C4038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0FB912-1E4E-30E8-2F54-DB05342560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3A416E-8BCA-F77A-C088-38202C210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1C191-1BCD-C24B-B02B-A20011690C43}" type="datetimeFigureOut">
              <a:rPr lang="en-US" smtClean="0"/>
              <a:t>7/3/24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B1FD1C-0756-B7A3-8D1E-180363D31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4DD59-4D46-310C-B003-1DECB3793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8684A-88DA-0145-BF3E-5445B52B86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197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EF0D3E-EF3F-9B8A-9794-41C8FC48CE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C1931A-7122-9E66-D6CC-2F6F427045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323C73-659F-7EB7-C734-2DFA2F1816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1C191-1BCD-C24B-B02B-A20011690C43}" type="datetimeFigureOut">
              <a:rPr lang="en-US" smtClean="0"/>
              <a:t>7/3/24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25170E-4DFA-6C0E-E9B0-82CC99F49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E698F8-7C65-0919-D402-BF2BD5FFB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8684A-88DA-0145-BF3E-5445B52B86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701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FEBAEB-5CF3-BD67-ABDA-5EA39854D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D1C813-82ED-FA12-7534-C02A6FDCA9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B8D88C-EB27-2F88-1523-43206F69BC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C11C191-1BCD-C24B-B02B-A20011690C43}" type="datetimeFigureOut">
              <a:rPr lang="en-US" smtClean="0"/>
              <a:t>7/3/24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187A14-FBE9-FD28-2E38-6845C2C1E6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AC982F-EAAC-78C9-76F0-7DE8A05446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A8684A-88DA-0145-BF3E-5445B52B86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324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cd.ie/researchethics/t4media/HRECG3%20Harm%20and%20Risk%20in%20Research%20%20-%20140921.pd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s://www.ucd.ie/researchethics/t4media/HRECG3%20Harm%20and%20Risk%20in%20Research%20%20-%20140921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B71B0-F86F-EF66-3F81-06F622D352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en-US" sz="4400" dirty="0"/>
              <a:t>How to Managers Drives Productivity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C7BF26-DF62-478F-E039-2099152CA7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5277684"/>
            <a:ext cx="4620584" cy="775494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US" dirty="0"/>
              <a:t>Marcin Soja </a:t>
            </a:r>
          </a:p>
          <a:p>
            <a:pPr algn="l"/>
            <a:r>
              <a:rPr lang="en-US" dirty="0"/>
              <a:t>2219080@student.uwtsd.ac.uk</a:t>
            </a:r>
          </a:p>
        </p:txBody>
      </p:sp>
      <p:pic>
        <p:nvPicPr>
          <p:cNvPr id="16" name="Picture 15" descr="Speedometer">
            <a:extLst>
              <a:ext uri="{FF2B5EF4-FFF2-40B4-BE49-F238E27FC236}">
                <a16:creationId xmlns:a16="http://schemas.microsoft.com/office/drawing/2014/main" id="{0B382FB8-475E-4E06-A5E6-9B524BEF6FA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938" r="22938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0692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6540E-28BF-5CAC-A8EB-722ADA56C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61ED3-6028-2FA1-F152-9999CDF94A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078" y="1435510"/>
            <a:ext cx="5545350" cy="486018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i="1" dirty="0"/>
              <a:t>“What a man can be, he must be.”</a:t>
            </a:r>
          </a:p>
          <a:p>
            <a:pPr marL="0" indent="0"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Maslow, A.H., 1987. Motivation and personality (; revised by Robert Frager et al.).</a:t>
            </a:r>
            <a:endParaRPr lang="en-US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700" i="1" dirty="0"/>
          </a:p>
          <a:p>
            <a:pPr marL="0" indent="0">
              <a:buNone/>
            </a:pPr>
            <a:r>
              <a:rPr lang="en-US" sz="2000" b="1" dirty="0"/>
              <a:t>Motivation and Productivity !</a:t>
            </a:r>
          </a:p>
          <a:p>
            <a:pPr marL="0" indent="0">
              <a:buNone/>
            </a:pPr>
            <a:br>
              <a:rPr lang="en-US" sz="2000" dirty="0"/>
            </a:br>
            <a:r>
              <a:rPr lang="en-US" sz="2000" b="1" dirty="0"/>
              <a:t>Research Objectives</a:t>
            </a:r>
            <a:r>
              <a:rPr lang="en-US" sz="2000" dirty="0"/>
              <a:t>:</a:t>
            </a:r>
          </a:p>
          <a:p>
            <a:pPr>
              <a:buFont typeface="+mj-lt"/>
              <a:buAutoNum type="arabicPeriod"/>
            </a:pPr>
            <a:r>
              <a:rPr lang="en-US" sz="2000" dirty="0"/>
              <a:t>Identify motivational strategies used by managers.</a:t>
            </a:r>
          </a:p>
          <a:p>
            <a:pPr>
              <a:buFont typeface="+mj-lt"/>
              <a:buAutoNum type="arabicPeriod"/>
            </a:pPr>
            <a:r>
              <a:rPr lang="en-US" sz="2000" dirty="0"/>
              <a:t>Assess their effectiveness on productivity.</a:t>
            </a:r>
          </a:p>
          <a:p>
            <a:pPr>
              <a:buFont typeface="+mj-lt"/>
              <a:buAutoNum type="arabicPeriod"/>
            </a:pPr>
            <a:r>
              <a:rPr lang="en-US" sz="2000" dirty="0"/>
              <a:t>Explore the relationship between motivation and performance.</a:t>
            </a:r>
          </a:p>
          <a:p>
            <a:pPr>
              <a:buFont typeface="+mj-lt"/>
              <a:buAutoNum type="arabicPeriod"/>
            </a:pPr>
            <a:r>
              <a:rPr lang="en-US" sz="2000" dirty="0"/>
              <a:t>Provide recommendations for improvement.</a:t>
            </a:r>
          </a:p>
          <a:p>
            <a:endParaRPr lang="en-US" sz="1700" dirty="0"/>
          </a:p>
        </p:txBody>
      </p:sp>
      <p:pic>
        <p:nvPicPr>
          <p:cNvPr id="5" name="Picture 4" descr="Three arrows on bullseye">
            <a:extLst>
              <a:ext uri="{FF2B5EF4-FFF2-40B4-BE49-F238E27FC236}">
                <a16:creationId xmlns:a16="http://schemas.microsoft.com/office/drawing/2014/main" id="{6B4C3A71-CE10-91A6-E2DC-2F53447524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82" r="37531" b="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88220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E3BC3-B1F5-565A-0CB3-794EB95EE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4751" y="0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US" sz="3700" b="1" dirty="0"/>
              <a:t>Methodology</a:t>
            </a:r>
            <a:br>
              <a:rPr lang="en-US" sz="3700" b="1" dirty="0"/>
            </a:br>
            <a:endParaRPr lang="en-US" sz="3700" dirty="0"/>
          </a:p>
        </p:txBody>
      </p:sp>
      <p:pic>
        <p:nvPicPr>
          <p:cNvPr id="41" name="Picture 40" descr="Magnifying glass showing decling performance">
            <a:extLst>
              <a:ext uri="{FF2B5EF4-FFF2-40B4-BE49-F238E27FC236}">
                <a16:creationId xmlns:a16="http://schemas.microsoft.com/office/drawing/2014/main" id="{7B4BBD3D-D0E9-8127-3183-9970A58AC2C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51" r="35614" b="-2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42" name="Content Placeholder 2">
            <a:extLst>
              <a:ext uri="{FF2B5EF4-FFF2-40B4-BE49-F238E27FC236}">
                <a16:creationId xmlns:a16="http://schemas.microsoft.com/office/drawing/2014/main" id="{404ED5CB-23D5-BB1A-D22D-A03A16346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8" y="1022555"/>
            <a:ext cx="4946139" cy="521752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0" i="1" dirty="0">
                <a:solidFill>
                  <a:srgbClr val="494949"/>
                </a:solidFill>
                <a:effectLst/>
                <a:highlight>
                  <a:srgbClr val="FFFFFF"/>
                </a:highlight>
                <a:latin typeface="Merriweather" pitchFamily="2" charset="77"/>
              </a:rPr>
              <a:t>“Research methodology refers to the practical “how” of a research study.”</a:t>
            </a:r>
          </a:p>
          <a:p>
            <a:pPr marL="0" indent="0">
              <a:buNone/>
            </a:pPr>
            <a:r>
              <a:rPr lang="en-US" sz="900" b="0" i="1" dirty="0" err="1">
                <a:solidFill>
                  <a:srgbClr val="494949"/>
                </a:solidFill>
                <a:effectLst/>
                <a:highlight>
                  <a:srgbClr val="FFFFFF"/>
                </a:highlight>
                <a:latin typeface="Merriweather" pitchFamily="2" charset="77"/>
              </a:rPr>
              <a:t>Gradcoach</a:t>
            </a:r>
            <a:r>
              <a:rPr lang="en-US" sz="900" b="0" i="1" dirty="0">
                <a:solidFill>
                  <a:srgbClr val="494949"/>
                </a:solidFill>
                <a:effectLst/>
                <a:highlight>
                  <a:srgbClr val="FFFFFF"/>
                </a:highlight>
                <a:latin typeface="Merriweather" pitchFamily="2" charset="77"/>
              </a:rPr>
              <a:t>, (2023). What is research methodology?</a:t>
            </a:r>
            <a:br>
              <a:rPr lang="en-US" sz="900" b="0" i="1" dirty="0">
                <a:solidFill>
                  <a:srgbClr val="494949"/>
                </a:solidFill>
                <a:effectLst/>
                <a:highlight>
                  <a:srgbClr val="FFFFFF"/>
                </a:highlight>
                <a:latin typeface="Merriweather" pitchFamily="2" charset="77"/>
              </a:rPr>
            </a:br>
            <a:r>
              <a:rPr lang="en-US" sz="900" b="0" i="1" dirty="0">
                <a:solidFill>
                  <a:srgbClr val="494949"/>
                </a:solidFill>
                <a:effectLst/>
                <a:highlight>
                  <a:srgbClr val="FFFFFF"/>
                </a:highlight>
                <a:latin typeface="Merriweather" pitchFamily="2" charset="77"/>
              </a:rPr>
              <a:t>Available at: https://</a:t>
            </a:r>
            <a:r>
              <a:rPr lang="en-US" sz="900" b="0" i="1" dirty="0" err="1">
                <a:solidFill>
                  <a:srgbClr val="494949"/>
                </a:solidFill>
                <a:effectLst/>
                <a:highlight>
                  <a:srgbClr val="FFFFFF"/>
                </a:highlight>
                <a:latin typeface="Merriweather" pitchFamily="2" charset="77"/>
              </a:rPr>
              <a:t>gradcoach.com</a:t>
            </a:r>
            <a:r>
              <a:rPr lang="en-US" sz="900" b="0" i="1" dirty="0">
                <a:solidFill>
                  <a:srgbClr val="494949"/>
                </a:solidFill>
                <a:effectLst/>
                <a:highlight>
                  <a:srgbClr val="FFFFFF"/>
                </a:highlight>
                <a:latin typeface="Merriweather" pitchFamily="2" charset="77"/>
              </a:rPr>
              <a:t>/what-is-research-methodology/</a:t>
            </a:r>
            <a:br>
              <a:rPr lang="en-US" sz="900" b="0" i="1" dirty="0">
                <a:solidFill>
                  <a:srgbClr val="494949"/>
                </a:solidFill>
                <a:effectLst/>
                <a:highlight>
                  <a:srgbClr val="FFFFFF"/>
                </a:highlight>
                <a:latin typeface="Merriweather" pitchFamily="2" charset="77"/>
              </a:rPr>
            </a:br>
            <a:r>
              <a:rPr lang="en-US" sz="900" b="0" i="1" dirty="0">
                <a:solidFill>
                  <a:srgbClr val="494949"/>
                </a:solidFill>
                <a:effectLst/>
                <a:highlight>
                  <a:srgbClr val="FFFFFF"/>
                </a:highlight>
                <a:latin typeface="Merriweather" pitchFamily="2" charset="77"/>
              </a:rPr>
              <a:t>(Accessed 03 07 2024).</a:t>
            </a:r>
          </a:p>
          <a:p>
            <a:pPr marL="0" indent="0">
              <a:buNone/>
            </a:pPr>
            <a:endParaRPr lang="en-US" sz="2000" b="1" dirty="0">
              <a:effectLst/>
              <a:latin typeface="Helvetica Neue" panose="02000503000000020004" pitchFamily="2" charset="0"/>
            </a:endParaRPr>
          </a:p>
          <a:p>
            <a:r>
              <a:rPr lang="en-US" sz="2000" b="1" dirty="0">
                <a:latin typeface="Helvetica Neue" panose="02000503000000020004" pitchFamily="2" charset="0"/>
              </a:rPr>
              <a:t>Q</a:t>
            </a:r>
            <a:r>
              <a:rPr lang="en-US" sz="2000" b="1" dirty="0">
                <a:effectLst/>
                <a:latin typeface="Helvetica Neue" panose="02000503000000020004" pitchFamily="2" charset="0"/>
              </a:rPr>
              <a:t>ualitative Methods</a:t>
            </a:r>
          </a:p>
          <a:p>
            <a:r>
              <a:rPr lang="en-US" sz="2000" b="1" dirty="0">
                <a:effectLst/>
                <a:latin typeface="Helvetica Neue" panose="02000503000000020004" pitchFamily="2" charset="0"/>
              </a:rPr>
              <a:t>Quantitative Methods</a:t>
            </a:r>
            <a:endParaRPr lang="en-US" sz="2000" b="1" dirty="0"/>
          </a:p>
          <a:p>
            <a:r>
              <a:rPr lang="en-US" sz="2000" b="1" dirty="0"/>
              <a:t>Approach</a:t>
            </a:r>
            <a:r>
              <a:rPr lang="en-US" sz="2000" dirty="0"/>
              <a:t>: Mixed methods (quantitative and qualitative)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Phase 1</a:t>
            </a:r>
            <a:r>
              <a:rPr lang="en-US" sz="2000" dirty="0"/>
              <a:t>: Quantitative data collection via surveys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Phase 2</a:t>
            </a:r>
            <a:r>
              <a:rPr lang="en-US" sz="2000" dirty="0"/>
              <a:t>: Qualitative data collection via interviews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3314618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75921-11D5-47FD-E1E9-EA713BFA5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US" sz="3200" b="1" dirty="0"/>
              <a:t>Data Collection Methods</a:t>
            </a:r>
          </a:p>
        </p:txBody>
      </p:sp>
      <p:pic>
        <p:nvPicPr>
          <p:cNvPr id="15" name="Picture 14" descr="White bulbs with a yellow one standing out">
            <a:extLst>
              <a:ext uri="{FF2B5EF4-FFF2-40B4-BE49-F238E27FC236}">
                <a16:creationId xmlns:a16="http://schemas.microsoft.com/office/drawing/2014/main" id="{8F51F35B-CE5B-FEAF-E123-4EDE3FD319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996" r="32866" b="-1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AEF62-FC61-042E-B5DC-87D961201F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6" y="2551176"/>
            <a:ext cx="6201523" cy="3588367"/>
          </a:xfrm>
        </p:spPr>
        <p:txBody>
          <a:bodyPr>
            <a:normAutofit fontScale="92500"/>
          </a:bodyPr>
          <a:lstStyle/>
          <a:p>
            <a:r>
              <a:rPr lang="en-US" sz="2400" dirty="0"/>
              <a:t>Surveys: Gather data on employee productivity and perceived motivation levels.</a:t>
            </a:r>
          </a:p>
          <a:p>
            <a:r>
              <a:rPr lang="en-US" sz="2400" dirty="0"/>
              <a:t>Interviews: Semi-structured interviews with managers and selected employees for deeper insights.</a:t>
            </a:r>
          </a:p>
          <a:p>
            <a:r>
              <a:rPr lang="en-US" sz="2400" dirty="0"/>
              <a:t>Survey distribution: An online survey link with a two-week completion window can be emailed, and in person.</a:t>
            </a:r>
          </a:p>
          <a:p>
            <a:r>
              <a:rPr lang="en-US" sz="2400" dirty="0"/>
              <a:t>Interview procedures: Scheduled at convenient times and places, lasting 30 to 60 minutes each.</a:t>
            </a:r>
          </a:p>
        </p:txBody>
      </p:sp>
      <p:pic>
        <p:nvPicPr>
          <p:cNvPr id="24" name="Video 23">
            <a:extLst>
              <a:ext uri="{FF2B5EF4-FFF2-40B4-BE49-F238E27FC236}">
                <a16:creationId xmlns:a16="http://schemas.microsoft.com/office/drawing/2014/main" id="{F78949A4-4C86-A16B-E240-23C907FDDC5D}"/>
              </a:ext>
            </a:extLst>
          </p:cNvPr>
          <p:cNvPicPr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21875" r="21875"/>
          <a:stretch>
            <a:fillRect/>
          </a:stretch>
        </p:blipFill>
        <p:spPr>
          <a:xfrm>
            <a:off x="298704" y="4649478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00694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D0704-C158-51FF-8C90-596016E3A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-83573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 dirty="0"/>
              <a:t>Reliability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0A31BA93-AB02-FC82-6F4A-74021721E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382" y="1580735"/>
            <a:ext cx="5914303" cy="4436495"/>
          </a:xfrm>
        </p:spPr>
        <p:txBody>
          <a:bodyPr anchor="ctr">
            <a:normAutofit fontScale="85000" lnSpcReduction="10000"/>
          </a:bodyPr>
          <a:lstStyle/>
          <a:p>
            <a:pPr marL="0" indent="0">
              <a:buNone/>
            </a:pPr>
            <a:br>
              <a:rPr lang="en-US" sz="1400" b="0" i="0" dirty="0">
                <a:solidFill>
                  <a:srgbClr val="0D405F"/>
                </a:solidFill>
                <a:effectLst/>
                <a:highlight>
                  <a:srgbClr val="FFFFFF"/>
                </a:highlight>
                <a:latin typeface="Inter"/>
              </a:rPr>
            </a:br>
            <a:br>
              <a:rPr lang="en-US" sz="2100" b="0" i="1" dirty="0">
                <a:solidFill>
                  <a:srgbClr val="0D405F"/>
                </a:solidFill>
                <a:effectLst/>
                <a:highlight>
                  <a:srgbClr val="FFFFFF"/>
                </a:highlight>
                <a:latin typeface="Inter"/>
              </a:rPr>
            </a:br>
            <a:r>
              <a:rPr lang="en-US" sz="2100" b="0" i="1" dirty="0">
                <a:solidFill>
                  <a:srgbClr val="0D405F"/>
                </a:solidFill>
                <a:effectLst/>
                <a:highlight>
                  <a:srgbClr val="FFFFFF"/>
                </a:highlight>
                <a:latin typeface="Inter"/>
              </a:rPr>
              <a:t>“Reliability refers to how consistently a method measures something. If the same result can be consistently achieved by using the same methods under the same circumstances”.</a:t>
            </a:r>
            <a:br>
              <a:rPr lang="en-US" sz="1400" b="0" i="0" dirty="0">
                <a:solidFill>
                  <a:srgbClr val="0D405F"/>
                </a:solidFill>
                <a:effectLst/>
                <a:highlight>
                  <a:srgbClr val="FFFFFF"/>
                </a:highlight>
                <a:latin typeface="Inter"/>
              </a:rPr>
            </a:br>
            <a:br>
              <a:rPr lang="en-US" sz="1400" b="0" i="0" dirty="0">
                <a:solidFill>
                  <a:srgbClr val="0D405F"/>
                </a:solidFill>
                <a:effectLst/>
                <a:highlight>
                  <a:srgbClr val="FFFFFF"/>
                </a:highlight>
                <a:latin typeface="Inter"/>
              </a:rPr>
            </a:br>
            <a:r>
              <a:rPr kumimoji="0" lang="en-US" altLang="en-US" sz="9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Scribbr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(2022) </a:t>
            </a:r>
            <a:r>
              <a:rPr kumimoji="0" lang="en-US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Reliability vs Validity in Research | Differences, Types &amp; Examples.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9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www.scribbr.co.uk</a:t>
            </a:r>
            <a:r>
              <a:rPr kumimoji="0" lang="en-US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/research-methods/reliability-or-validity/</a:t>
            </a: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 02 07 2022).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>
              <a:buNone/>
            </a:pPr>
            <a:endParaRPr lang="en-US" sz="1400" b="0" i="0" dirty="0">
              <a:solidFill>
                <a:srgbClr val="0D405F"/>
              </a:solidFill>
              <a:effectLst/>
              <a:highlight>
                <a:srgbClr val="FFFFFF"/>
              </a:highlight>
              <a:latin typeface="Inter"/>
            </a:endParaRPr>
          </a:p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r>
              <a:rPr lang="en-US" sz="2000" b="1" dirty="0"/>
              <a:t>Consistency in Measurement</a:t>
            </a:r>
            <a:r>
              <a:rPr lang="en-US" sz="20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Clear survey sections on job satisfaction, motivation, productivity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Likert scale (1-5) for uniform responses</a:t>
            </a:r>
            <a:br>
              <a:rPr lang="en-US" sz="2000" dirty="0"/>
            </a:br>
            <a:endParaRPr lang="en-US" sz="2000" dirty="0"/>
          </a:p>
          <a:p>
            <a:pPr marL="0" indent="0">
              <a:buNone/>
            </a:pPr>
            <a:r>
              <a:rPr lang="en-US" sz="2000" b="1" dirty="0" err="1"/>
              <a:t>Standardised</a:t>
            </a:r>
            <a:r>
              <a:rPr lang="en-US" sz="2000" b="1" dirty="0"/>
              <a:t> Interviews</a:t>
            </a:r>
            <a:r>
              <a:rPr lang="en-US" sz="20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Semi-structured format with core topics for all participants</a:t>
            </a:r>
          </a:p>
          <a:p>
            <a:endParaRPr lang="en-US" sz="2000" dirty="0"/>
          </a:p>
        </p:txBody>
      </p:sp>
      <p:pic>
        <p:nvPicPr>
          <p:cNvPr id="13" name="Picture 12" descr="White puzzle with one red piece">
            <a:extLst>
              <a:ext uri="{FF2B5EF4-FFF2-40B4-BE49-F238E27FC236}">
                <a16:creationId xmlns:a16="http://schemas.microsoft.com/office/drawing/2014/main" id="{D749C056-B915-8E18-BF5C-A424B7D8736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961" r="27356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4803761-2736-150E-422C-CC58D5FFB8C9}"/>
              </a:ext>
            </a:extLst>
          </p:cNvPr>
          <p:cNvSpPr txBox="1"/>
          <p:nvPr/>
        </p:nvSpPr>
        <p:spPr>
          <a:xfrm>
            <a:off x="1749287" y="205408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92040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33AF0-8632-429F-D167-CFF647EBA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799" y="292836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 dirty="0"/>
              <a:t>Validity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B1152-5190-D249-FA5F-6B1D563E1D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001078"/>
            <a:ext cx="5334197" cy="423900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i="1" dirty="0">
                <a:solidFill>
                  <a:srgbClr val="0D405F"/>
                </a:solidFill>
                <a:highlight>
                  <a:srgbClr val="FFFFFF"/>
                </a:highlight>
                <a:latin typeface="Inter"/>
              </a:rPr>
              <a:t>“</a:t>
            </a:r>
            <a:r>
              <a:rPr lang="en-US" sz="2000" b="0" i="1" dirty="0">
                <a:solidFill>
                  <a:srgbClr val="0D405F"/>
                </a:solidFill>
                <a:effectLst/>
                <a:highlight>
                  <a:srgbClr val="FFFFFF"/>
                </a:highlight>
                <a:latin typeface="Inter"/>
              </a:rPr>
              <a:t>Validity refers to how accurately a method measures what it is intended to measure”.</a:t>
            </a:r>
            <a:br>
              <a:rPr lang="en-US" sz="1400" b="0" i="1" dirty="0">
                <a:solidFill>
                  <a:srgbClr val="0D405F"/>
                </a:solidFill>
                <a:effectLst/>
                <a:highlight>
                  <a:srgbClr val="FFFFFF"/>
                </a:highlight>
                <a:latin typeface="Inter"/>
              </a:rPr>
            </a:b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Scribbr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(2022)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Reliability vs Validity in Research | Differences, Types &amp; Examples.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0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www.scribbr.co.uk</a:t>
            </a:r>
            <a:r>
              <a:rPr kumimoji="0" lang="en-US" altLang="en-US" sz="1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/research-methods/reliability-or-validity/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 02 07 2022).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>
              <a:buNone/>
            </a:pPr>
            <a:endParaRPr lang="en-US" sz="2000" b="1" i="1" dirty="0"/>
          </a:p>
          <a:p>
            <a:pPr marL="0" indent="0">
              <a:buNone/>
            </a:pPr>
            <a:r>
              <a:rPr lang="en-US" sz="2000" b="1" dirty="0"/>
              <a:t>Content Validity</a:t>
            </a:r>
            <a:r>
              <a:rPr lang="en-US" sz="20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Survey and interview questions based on a thorough literature review</a:t>
            </a:r>
          </a:p>
          <a:p>
            <a:pPr marL="0" indent="0">
              <a:buNone/>
            </a:pPr>
            <a:br>
              <a:rPr lang="en-US" sz="2000" dirty="0"/>
            </a:br>
            <a:r>
              <a:rPr lang="en-US" sz="2000" b="1" dirty="0"/>
              <a:t>Triangulation</a:t>
            </a:r>
            <a:r>
              <a:rPr lang="en-US" sz="20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Combining quantitative and qualitative data for a comprehensive understanding</a:t>
            </a:r>
          </a:p>
          <a:p>
            <a:endParaRPr lang="en-US" sz="20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6523A495-8724-A109-83AB-9EA16054612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8163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259391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2ADD2-4834-7460-C97B-34C79A2244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799" y="0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 dirty="0">
                <a:effectLst/>
                <a:latin typeface="Helvetica Neue" panose="02000503000000020004" pitchFamily="2" charset="0"/>
              </a:rPr>
              <a:t>Ethical 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48314-C6EE-AC98-E6DE-5FEFF94D7D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1366684"/>
            <a:ext cx="5334197" cy="4873395"/>
          </a:xfrm>
        </p:spPr>
        <p:txBody>
          <a:bodyPr anchor="ctr">
            <a:normAutofit fontScale="85000" lnSpcReduction="10000"/>
          </a:bodyPr>
          <a:lstStyle/>
          <a:p>
            <a:pPr marL="0" indent="0">
              <a:buNone/>
            </a:pPr>
            <a:endParaRPr lang="en-US" sz="1700" b="1" dirty="0"/>
          </a:p>
          <a:p>
            <a:pPr marL="0" indent="0">
              <a:buNone/>
            </a:pPr>
            <a:r>
              <a:rPr lang="en-US" sz="2000" i="1" dirty="0"/>
              <a:t>“Research involving human participants must have a benefit to society and the risks involved to participants must be balanced against the potential benefit to the overall community”.</a:t>
            </a:r>
          </a:p>
          <a:p>
            <a:pPr marL="0" indent="0">
              <a:buNone/>
            </a:pPr>
            <a:r>
              <a:rPr lang="en-US" sz="1100" i="1" dirty="0"/>
              <a:t>HREC, (2024) Harm and Risk in Research. Available at: </a:t>
            </a:r>
            <a:r>
              <a:rPr lang="en-US" sz="1100" i="1" dirty="0">
                <a:hlinkClick r:id="rId3"/>
              </a:rPr>
              <a:t>https://www.ucd.ie/researchethics/t4media/HRECG3%20Harm%20and%20Risk%20in%20Research%20%20-%20140921.pdf</a:t>
            </a:r>
            <a:r>
              <a:rPr lang="en-US" sz="1100" i="1" dirty="0"/>
              <a:t> </a:t>
            </a:r>
            <a:r>
              <a:rPr lang="en-US" sz="1000" i="1" dirty="0"/>
              <a:t>(Accessed 03 07 2024).</a:t>
            </a:r>
          </a:p>
          <a:p>
            <a:pPr marL="0" indent="0">
              <a:buNone/>
            </a:pPr>
            <a:endParaRPr lang="en-US" sz="1700" b="1" dirty="0"/>
          </a:p>
          <a:p>
            <a:pPr marL="0" indent="0">
              <a:buNone/>
            </a:pPr>
            <a:r>
              <a:rPr lang="en-US" sz="1700" b="1" dirty="0"/>
              <a:t>Voluntary and Informed Consent</a:t>
            </a:r>
            <a:r>
              <a:rPr lang="en-US" sz="17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/>
              <a:t>Clear explanation of the study’s purpose, procedures, risks, and benefits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/>
              <a:t>Right to withdraw at any time</a:t>
            </a:r>
            <a:br>
              <a:rPr lang="en-US" sz="1700" dirty="0"/>
            </a:br>
            <a:endParaRPr lang="en-US" sz="1700" dirty="0"/>
          </a:p>
          <a:p>
            <a:pPr marL="0" indent="0">
              <a:buNone/>
            </a:pPr>
            <a:r>
              <a:rPr lang="en-US" sz="1700" b="1" dirty="0"/>
              <a:t>Confidentiality</a:t>
            </a:r>
            <a:r>
              <a:rPr lang="en-US" sz="17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/>
              <a:t>Ensuring anonymity to encourage honest responses</a:t>
            </a:r>
            <a:br>
              <a:rPr lang="en-US" sz="1700" dirty="0"/>
            </a:br>
            <a:endParaRPr lang="en-US" sz="1700" dirty="0"/>
          </a:p>
          <a:p>
            <a:pPr marL="0" indent="0">
              <a:buNone/>
            </a:pPr>
            <a:r>
              <a:rPr lang="en-US" sz="1700" b="1" dirty="0" err="1"/>
              <a:t>Minimising</a:t>
            </a:r>
            <a:r>
              <a:rPr lang="en-US" sz="1700" b="1" dirty="0"/>
              <a:t> Harm</a:t>
            </a:r>
            <a:r>
              <a:rPr lang="en-US" sz="17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/>
              <a:t>Avoiding physical, psychological, social, or economic harm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/>
              <a:t>Ensuring potential benefits justify any risks</a:t>
            </a:r>
          </a:p>
          <a:p>
            <a:endParaRPr lang="en-US" sz="1700" dirty="0"/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FE1B8ECB-BE0B-5347-8F07-7552F08C143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337" r="14419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429908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86216-FF08-9678-A3CF-E8CAA046C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Future Recommendations and Limitation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0226C-46E1-803C-A9D5-F91FFD14DD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013625"/>
            <a:ext cx="4614759" cy="41633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/>
              <a:t>Expand Sample Size</a:t>
            </a:r>
            <a:r>
              <a:rPr lang="en-US" sz="20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Include multiple </a:t>
            </a:r>
            <a:r>
              <a:rPr lang="en-US" sz="2000" dirty="0" err="1"/>
              <a:t>organisations</a:t>
            </a:r>
            <a:r>
              <a:rPr lang="en-US" sz="2000" dirty="0"/>
              <a:t> across various sectors</a:t>
            </a:r>
            <a:br>
              <a:rPr lang="en-US" sz="2000" dirty="0"/>
            </a:br>
            <a:endParaRPr lang="en-US" sz="2000" dirty="0"/>
          </a:p>
          <a:p>
            <a:pPr marL="0" indent="0">
              <a:buNone/>
            </a:pPr>
            <a:r>
              <a:rPr lang="en-US" sz="2000" b="1" dirty="0"/>
              <a:t>Longitudinal Studies</a:t>
            </a:r>
            <a:r>
              <a:rPr lang="en-US" sz="20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To better understand changes in motivation and productivity over time.</a:t>
            </a:r>
          </a:p>
          <a:p>
            <a:pPr marL="0" indent="0">
              <a:buNone/>
            </a:pPr>
            <a:br>
              <a:rPr lang="en-US" sz="2000" dirty="0"/>
            </a:br>
            <a:r>
              <a:rPr lang="en-US" sz="2000" b="1" dirty="0"/>
              <a:t>Broaden Survey Scope</a:t>
            </a:r>
            <a:r>
              <a:rPr lang="en-US" sz="20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Cover all aspects of motivation and productivity across different job roles and </a:t>
            </a:r>
            <a:r>
              <a:rPr lang="en-US" sz="2000" dirty="0" err="1"/>
              <a:t>organisational</a:t>
            </a:r>
            <a:r>
              <a:rPr lang="en-US" sz="2000" dirty="0"/>
              <a:t> contexts</a:t>
            </a:r>
          </a:p>
          <a:p>
            <a:endParaRPr lang="en-US" sz="2000" dirty="0"/>
          </a:p>
        </p:txBody>
      </p:sp>
      <p:pic>
        <p:nvPicPr>
          <p:cNvPr id="5" name="Picture 4" descr="An abstract design with lines and financial symbols">
            <a:extLst>
              <a:ext uri="{FF2B5EF4-FFF2-40B4-BE49-F238E27FC236}">
                <a16:creationId xmlns:a16="http://schemas.microsoft.com/office/drawing/2014/main" id="{341C88FD-50B4-7291-AA4D-6A2411C1083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054" r="8494" b="2"/>
          <a:stretch/>
        </p:blipFill>
        <p:spPr>
          <a:xfrm>
            <a:off x="6101338" y="2015168"/>
            <a:ext cx="5283866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663241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221C5-269C-E257-2794-6D223A541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chemeClr val="tx2"/>
                </a:solidFill>
              </a:rPr>
              <a:t>Link to video presentation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0DB892-5383-F175-3BF2-B75A475E241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36320" y="2543633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72463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erial view of a highway near the ocean">
            <a:extLst>
              <a:ext uri="{FF2B5EF4-FFF2-40B4-BE49-F238E27FC236}">
                <a16:creationId xmlns:a16="http://schemas.microsoft.com/office/drawing/2014/main" id="{0024FA9A-DDAA-EB28-B054-77034CBD3C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725" r="1" b="13060"/>
          <a:stretch/>
        </p:blipFill>
        <p:spPr>
          <a:xfrm>
            <a:off x="-3447" y="-1"/>
            <a:ext cx="12195447" cy="687974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61D31B-E5A8-1950-5718-4A54B5E47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028" y="4121944"/>
            <a:ext cx="7927785" cy="16206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Thank you	</a:t>
            </a:r>
          </a:p>
        </p:txBody>
      </p:sp>
      <p:pic>
        <p:nvPicPr>
          <p:cNvPr id="19" name="Video 18">
            <a:extLst>
              <a:ext uri="{FF2B5EF4-FFF2-40B4-BE49-F238E27FC236}">
                <a16:creationId xmlns:a16="http://schemas.microsoft.com/office/drawing/2014/main" id="{05690080-0C82-6154-7811-38AEB8CDAA20}"/>
              </a:ext>
            </a:extLst>
          </p:cNvPr>
          <p:cNvPicPr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313205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D42E4E-8AFE-EE41-7765-DBB9DF559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 dirty="0" err="1"/>
              <a:t>Refferences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86FE0-28E4-18BE-3A07-1DEBC0DFBC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1200" b="0" dirty="0" err="1">
                <a:solidFill>
                  <a:srgbClr val="494949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Gradcoach</a:t>
            </a:r>
            <a:r>
              <a:rPr lang="en-US" sz="1200" b="0" dirty="0">
                <a:solidFill>
                  <a:srgbClr val="494949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, (2023). What is research methodology?</a:t>
            </a:r>
            <a:br>
              <a:rPr lang="en-US" sz="1200" b="0" dirty="0">
                <a:solidFill>
                  <a:srgbClr val="494949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200" b="0" dirty="0">
                <a:solidFill>
                  <a:srgbClr val="494949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</a:t>
            </a:r>
            <a:r>
              <a:rPr lang="en-US" sz="1200" b="0" dirty="0" err="1">
                <a:solidFill>
                  <a:srgbClr val="494949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gradcoach.com</a:t>
            </a:r>
            <a:r>
              <a:rPr lang="en-US" sz="1200" b="0" dirty="0">
                <a:solidFill>
                  <a:srgbClr val="494949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/what-is-research-methodology/</a:t>
            </a:r>
            <a:br>
              <a:rPr lang="en-US" sz="1200" b="0" dirty="0">
                <a:solidFill>
                  <a:srgbClr val="494949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200" b="0" dirty="0">
                <a:solidFill>
                  <a:srgbClr val="494949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(Accessed 03 07 2024).</a:t>
            </a:r>
          </a:p>
          <a:p>
            <a:pPr marL="0" indent="0">
              <a:spcBef>
                <a:spcPts val="0"/>
              </a:spcBef>
              <a:buNone/>
            </a:pPr>
            <a:endParaRPr lang="en-US" sz="12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HREC, (2024) Harm and Risk in Research. Available at: 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https://www.ucd.ie/researchethics/t4media/HRECG3%20Harm%20and%20Risk%20in%20Research%20%20-%20140921.pdf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03 07 2024).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Maslow, A.H., 1987. Motivation and personality (; revised by Robert Frager et al.).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Scribbr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(2022) Reliability vs Validity in Research | Differences, Types &amp; Examples. 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https://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www.scribbr.co.uk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/research-methods/reliability-or-validity/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(Accessed 27 06 2024).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sz="2000" dirty="0"/>
          </a:p>
        </p:txBody>
      </p:sp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FE559C50-DAFC-8E87-098D-A0CCD2A8D41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616" r="14695" b="2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443501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1503</TotalTime>
  <Words>756</Words>
  <Application>Microsoft Macintosh PowerPoint</Application>
  <PresentationFormat>Widescreen</PresentationFormat>
  <Paragraphs>86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Aptos</vt:lpstr>
      <vt:lpstr>Aptos Display</vt:lpstr>
      <vt:lpstr>Arial</vt:lpstr>
      <vt:lpstr>Helvetica Neue</vt:lpstr>
      <vt:lpstr>Inter</vt:lpstr>
      <vt:lpstr>Merriweather</vt:lpstr>
      <vt:lpstr>Times New Roman</vt:lpstr>
      <vt:lpstr>Office Theme</vt:lpstr>
      <vt:lpstr>How to Managers Drives Productivity</vt:lpstr>
      <vt:lpstr>Introduction</vt:lpstr>
      <vt:lpstr>Methodology </vt:lpstr>
      <vt:lpstr>Data Collection Methods</vt:lpstr>
      <vt:lpstr>Reliability</vt:lpstr>
      <vt:lpstr>Validity</vt:lpstr>
      <vt:lpstr>Ethical Risks</vt:lpstr>
      <vt:lpstr>Future Recommendations and Limitation</vt:lpstr>
      <vt:lpstr>Link to video presentation</vt:lpstr>
      <vt:lpstr>Thank you </vt:lpstr>
      <vt:lpstr>Refferences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Marcin Soja</dc:creator>
  <cp:lastModifiedBy>Marcin Soja</cp:lastModifiedBy>
  <cp:revision>6</cp:revision>
  <dcterms:created xsi:type="dcterms:W3CDTF">2024-07-03T18:20:14Z</dcterms:created>
  <dcterms:modified xsi:type="dcterms:W3CDTF">2024-07-04T19:23:21Z</dcterms:modified>
</cp:coreProperties>
</file>