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5"/>
  </p:notesMasterIdLst>
  <p:handoutMasterIdLst>
    <p:handoutMasterId r:id="rId26"/>
  </p:handoutMasterIdLst>
  <p:sldIdLst>
    <p:sldId id="256" r:id="rId4"/>
    <p:sldId id="258" r:id="rId5"/>
    <p:sldId id="286" r:id="rId6"/>
    <p:sldId id="287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4" r:id="rId22"/>
    <p:sldId id="305" r:id="rId23"/>
    <p:sldId id="285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3179" autoAdjust="0"/>
  </p:normalViewPr>
  <p:slideViewPr>
    <p:cSldViewPr>
      <p:cViewPr varScale="1">
        <p:scale>
          <a:sx n="95" d="100"/>
          <a:sy n="95" d="100"/>
        </p:scale>
        <p:origin x="2073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1621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http://www.entityframeworktutorial.net/efcore/one-to-one-conventions-entity-framework-core.aspx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06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Note: This is not a real-world practical</a:t>
            </a:r>
            <a:r>
              <a:rPr lang="en-GB" baseline="0" dirty="0" smtClean="0"/>
              <a:t> example as in real life: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An author can write many books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A book can be written by many authors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 smtClean="0"/>
              <a:t>Thus in real life, this is really a many-to-many relationship.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588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 http://www.entityframeworktutorial.net/efcore/one-to-many-conventions-entity-framework-core.aspx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64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9200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922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Entity Framework Core in Action, section 2.4.3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https://docs.microsoft.com/en-us/ef/ef6/querying/related-data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https://stackoverflow.com/questions/31366236/lazy-loading-vs-eager-loading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</a:t>
            </a:r>
            <a:r>
              <a:rPr lang="en-GB" baseline="0" dirty="0" smtClean="0"/>
              <a:t> Include method are the LINQ Include() and </a:t>
            </a:r>
            <a:r>
              <a:rPr lang="en-GB" baseline="0" dirty="0" err="1" smtClean="0"/>
              <a:t>ThenInclude</a:t>
            </a:r>
            <a:r>
              <a:rPr lang="en-GB" baseline="0" dirty="0" smtClean="0"/>
              <a:t>(). In EF6, the Select() method was used.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2638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http://www.entityframeworktutorial.net/code-first/foreignkey-dataannotations-attribute-in-code-first.aspx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https://www.learnentityframeworkcore.com/configuration/data-annotation-attributes/foreignkey-attribute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23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Foreign Key Attribute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5915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Name in this example use case </a:t>
            </a:r>
            <a:r>
              <a:rPr lang="en-GB" baseline="0" dirty="0" smtClean="0"/>
              <a:t>matches the name of the Navigation Property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0367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https://www.connectionstrings.com/sql-server/ (MS SQL Server</a:t>
            </a:r>
            <a:r>
              <a:rPr lang="en-GB" baseline="0" dirty="0" smtClean="0"/>
              <a:t> specific connection strings – we are connecting to a MS SQL Server </a:t>
            </a:r>
            <a:r>
              <a:rPr lang="en-GB" baseline="0" dirty="0" err="1" smtClean="0"/>
              <a:t>LocalDB</a:t>
            </a:r>
            <a:r>
              <a:rPr lang="en-GB" baseline="0" smtClean="0"/>
              <a:t> (local database) </a:t>
            </a:r>
            <a:r>
              <a:rPr lang="en-GB" baseline="0" dirty="0" smtClean="0"/>
              <a:t>server)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https://docs.microsoft.com/en-us/dotnet/framework/data/adonet/connection-string-syntax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9044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 Relationships and </a:t>
            </a:r>
            <a:r>
              <a:rPr lang="en-GB" dirty="0" smtClean="0"/>
              <a:t>Database </a:t>
            </a:r>
            <a:r>
              <a:rPr lang="en-GB" dirty="0"/>
              <a:t>Migrations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5b: </a:t>
            </a:r>
            <a:r>
              <a:rPr lang="en-GB" dirty="0"/>
              <a:t>Application Development (</a:t>
            </a:r>
            <a:r>
              <a:rPr lang="en-GB" dirty="0" err="1" smtClean="0"/>
              <a:t>AppDevWeb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27-Jan-2020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Entity Framework (EF) Relationships</a:t>
            </a:r>
          </a:p>
          <a:p>
            <a:r>
              <a:rPr lang="en-GB" dirty="0" smtClean="0"/>
              <a:t>EF </a:t>
            </a:r>
            <a:r>
              <a:rPr lang="en-GB" dirty="0"/>
              <a:t>Database Migrations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21DB9-BEDD-420C-A38F-7BF2E7178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Database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6CADD-C212-4DCF-B793-F3BB0A018A7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do you specify the relationship between tables in a database?</a:t>
            </a:r>
          </a:p>
          <a:p>
            <a:r>
              <a:rPr lang="en-GB" dirty="0"/>
              <a:t>What types of relationships can you have in a database?</a:t>
            </a:r>
          </a:p>
        </p:txBody>
      </p:sp>
    </p:spTree>
    <p:extLst>
      <p:ext uri="{BB962C8B-B14F-4D97-AF65-F5344CB8AC3E}">
        <p14:creationId xmlns:p14="http://schemas.microsoft.com/office/powerpoint/2010/main" val="2332668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14D61-F6FC-4D86-A329-4EE5E7B5B6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07EAF-2CDE-4250-8F87-67DB89D60C85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EF provides an easy solution for you to find the related child records, or parent records.</a:t>
            </a:r>
          </a:p>
          <a:p>
            <a:r>
              <a:rPr lang="en-GB" dirty="0"/>
              <a:t>You add </a:t>
            </a:r>
            <a:r>
              <a:rPr lang="en-GB" b="1" dirty="0"/>
              <a:t>Navigational Properties </a:t>
            </a:r>
            <a:r>
              <a:rPr lang="en-GB" dirty="0"/>
              <a:t>to the Parent and Child </a:t>
            </a:r>
            <a:r>
              <a:rPr lang="en-GB" dirty="0" smtClean="0"/>
              <a:t>Entity Model </a:t>
            </a:r>
            <a:r>
              <a:rPr lang="en-GB" dirty="0"/>
              <a:t>Classes.</a:t>
            </a:r>
          </a:p>
          <a:p>
            <a:r>
              <a:rPr lang="en-GB" dirty="0"/>
              <a:t>This simplifies the process of finding related records.</a:t>
            </a:r>
          </a:p>
        </p:txBody>
      </p:sp>
    </p:spTree>
    <p:extLst>
      <p:ext uri="{BB962C8B-B14F-4D97-AF65-F5344CB8AC3E}">
        <p14:creationId xmlns:p14="http://schemas.microsoft.com/office/powerpoint/2010/main" val="216435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One-to-One (1..1 or 1..0 or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For example, A User Account for logging in can be linked to 0 or 1 Student records.</a:t>
            </a:r>
          </a:p>
          <a:p>
            <a:r>
              <a:rPr lang="en-GB" dirty="0"/>
              <a:t>In this example:</a:t>
            </a:r>
          </a:p>
          <a:p>
            <a:pPr lvl="1"/>
            <a:r>
              <a:rPr lang="en-GB" b="1" dirty="0"/>
              <a:t>User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b="1" dirty="0"/>
              <a:t>Student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838423-5186-48F7-A02A-D15494DAB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0677" y="1600200"/>
            <a:ext cx="6582646" cy="1549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6251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One-to-One (1..1 or 1..0 or 1</a:t>
            </a:r>
            <a:r>
              <a:rPr lang="en-GB" dirty="0" smtClean="0"/>
              <a:t>)</a:t>
            </a:r>
            <a:br>
              <a:rPr lang="en-GB" dirty="0" smtClean="0"/>
            </a:br>
            <a:r>
              <a:rPr lang="en-GB" sz="3100" b="1" dirty="0" smtClean="0"/>
              <a:t>One User </a:t>
            </a:r>
            <a:r>
              <a:rPr lang="en-GB" sz="3100" dirty="0" smtClean="0"/>
              <a:t>Account is mapped to </a:t>
            </a:r>
            <a:r>
              <a:rPr lang="en-GB" sz="3100" b="1" dirty="0" smtClean="0"/>
              <a:t>One (0..1) Student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property of the Child type(Student) in the Parent Class (User):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Student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 Attribute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052467" y="6525344"/>
            <a:ext cx="371358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Note: other properties not shown for legibility</a:t>
            </a:r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9455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One-to-Many (1..*)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this example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Author</a:t>
            </a:r>
            <a:r>
              <a:rPr lang="en-GB" dirty="0"/>
              <a:t> is the </a:t>
            </a:r>
            <a:r>
              <a:rPr lang="en-GB" b="1" dirty="0"/>
              <a:t>Parent</a:t>
            </a:r>
            <a:r>
              <a:rPr lang="en-GB" dirty="0"/>
              <a:t> entity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Book</a:t>
            </a:r>
            <a:r>
              <a:rPr lang="en-GB" dirty="0"/>
              <a:t> is the </a:t>
            </a:r>
            <a:r>
              <a:rPr lang="en-GB" b="1" dirty="0"/>
              <a:t>Child</a:t>
            </a:r>
            <a:r>
              <a:rPr lang="en-GB" dirty="0"/>
              <a:t> entity</a:t>
            </a:r>
          </a:p>
          <a:p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To define “many” relationships, you use a </a:t>
            </a:r>
            <a:r>
              <a:rPr lang="en-GB" b="1" dirty="0"/>
              <a:t>collection property </a:t>
            </a:r>
            <a:r>
              <a:rPr lang="en-GB" i="1" u="sng" dirty="0"/>
              <a:t>in the parent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565920"/>
            <a:ext cx="7034750" cy="1657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135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One-to-Many (1</a:t>
            </a:r>
            <a:r>
              <a:rPr lang="en-GB" dirty="0" smtClean="0"/>
              <a:t>..*)</a:t>
            </a:r>
            <a:br>
              <a:rPr lang="en-GB" dirty="0" smtClean="0"/>
            </a:br>
            <a:r>
              <a:rPr lang="en-GB" sz="3100" b="1" dirty="0" smtClean="0"/>
              <a:t>One Author </a:t>
            </a:r>
            <a:r>
              <a:rPr lang="en-GB" sz="3100" dirty="0" smtClean="0"/>
              <a:t>has </a:t>
            </a:r>
            <a:r>
              <a:rPr lang="en-GB" sz="3100" b="1" dirty="0" smtClean="0"/>
              <a:t>Many (0..*) Books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Parent Entity</a:t>
            </a:r>
            <a:r>
              <a:rPr lang="en-GB" dirty="0"/>
              <a:t>, create a collection property of the Child type (Book) in the Parent Class (Author).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 Entity</a:t>
            </a:r>
            <a:r>
              <a:rPr lang="en-GB" dirty="0"/>
              <a:t>, create (in child class):</a:t>
            </a:r>
          </a:p>
          <a:p>
            <a:pPr lvl="1"/>
            <a:r>
              <a:rPr lang="en-GB" dirty="0"/>
              <a:t>A Property for the Foreign Key</a:t>
            </a:r>
          </a:p>
          <a:p>
            <a:pPr lvl="1"/>
            <a:r>
              <a:rPr lang="en-GB" dirty="0"/>
              <a:t>A </a:t>
            </a:r>
            <a:r>
              <a:rPr lang="en-GB" b="1" dirty="0"/>
              <a:t>Navigation Property</a:t>
            </a:r>
            <a:r>
              <a:rPr lang="en-GB" dirty="0"/>
              <a:t> of the Parent Type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365760" lvl="1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699792" y="3068960"/>
            <a:ext cx="2304256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83668" y="4149080"/>
            <a:ext cx="5364596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051720" y="5517232"/>
            <a:ext cx="4680520" cy="360040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583668" y="4542504"/>
            <a:ext cx="5364596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051720" y="5852814"/>
            <a:ext cx="4680520" cy="360040"/>
          </a:xfrm>
          <a:prstGeom prst="rect">
            <a:avLst/>
          </a:prstGeom>
          <a:solidFill>
            <a:srgbClr val="00B0F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83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Say </a:t>
            </a:r>
            <a:r>
              <a:rPr lang="en-GB" dirty="0"/>
              <a:t>we changed the previous </a:t>
            </a:r>
            <a:r>
              <a:rPr lang="en-GB" dirty="0" smtClean="0"/>
              <a:t>relationship to reflect real-life scenarios:</a:t>
            </a:r>
            <a:endParaRPr lang="en-GB" dirty="0"/>
          </a:p>
          <a:p>
            <a:pPr lvl="1"/>
            <a:r>
              <a:rPr lang="en-GB" dirty="0"/>
              <a:t>An author can have many books</a:t>
            </a:r>
          </a:p>
          <a:p>
            <a:pPr lvl="1"/>
            <a:r>
              <a:rPr lang="en-GB" dirty="0"/>
              <a:t>A book can have many authors</a:t>
            </a:r>
          </a:p>
          <a:p>
            <a:r>
              <a:rPr lang="en-GB" dirty="0" smtClean="0"/>
              <a:t>How would we specify this type of relationship? What do </a:t>
            </a:r>
            <a:r>
              <a:rPr lang="en-GB" dirty="0"/>
              <a:t>you think?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200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Many-to-Many Relationships (*…*)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 databases, a many-to-many relationship is managed by introducing a third table </a:t>
            </a:r>
            <a:r>
              <a:rPr lang="en-GB" dirty="0" smtClean="0"/>
              <a:t>(a </a:t>
            </a:r>
            <a:r>
              <a:rPr lang="en-GB" dirty="0"/>
              <a:t>join) table between the tables.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old versions of EF, adding a collection property to both parents (Book and Author) will automatically create the JOIN table for you.</a:t>
            </a:r>
          </a:p>
          <a:p>
            <a:r>
              <a:rPr lang="en-GB" dirty="0"/>
              <a:t>In EF Core, you have to create entity classes for the three </a:t>
            </a:r>
            <a:r>
              <a:rPr lang="en-GB" dirty="0" smtClean="0"/>
              <a:t>tables with the correct relationships </a:t>
            </a:r>
            <a:r>
              <a:rPr lang="en-GB" dirty="0" smtClean="0">
                <a:sym typeface="Wingdings" panose="05000000000000000000" pitchFamily="2" charset="2"/>
              </a:rPr>
              <a:t></a:t>
            </a:r>
            <a:r>
              <a:rPr lang="en-GB" dirty="0" smtClean="0"/>
              <a:t>.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2" y="2996952"/>
            <a:ext cx="8057994" cy="124434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563888" y="2924944"/>
            <a:ext cx="2376264" cy="144016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6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6FA39-C4A1-4349-940C-D98DD61FA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09ECB-4B5B-4027-B8CE-8CEFD303500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the application to lazy-load related records. </a:t>
            </a:r>
          </a:p>
          <a:p>
            <a:r>
              <a:rPr lang="en-GB" dirty="0"/>
              <a:t>It </a:t>
            </a:r>
            <a:r>
              <a:rPr lang="en-GB" b="1" i="1" dirty="0"/>
              <a:t>automatically loads related records</a:t>
            </a:r>
            <a:r>
              <a:rPr lang="en-GB" dirty="0"/>
              <a:t> from database </a:t>
            </a:r>
            <a:r>
              <a:rPr lang="en-GB" b="1" dirty="0"/>
              <a:t>when the navigation property</a:t>
            </a:r>
            <a:r>
              <a:rPr lang="en-GB" dirty="0"/>
              <a:t> of the related record(s) is/are </a:t>
            </a:r>
            <a:r>
              <a:rPr lang="en-GB" b="1" i="1" dirty="0"/>
              <a:t>first accessed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 other words, if not needed it will not be loaded.</a:t>
            </a:r>
          </a:p>
          <a:p>
            <a:r>
              <a:rPr lang="en-GB" dirty="0"/>
              <a:t>It simplifies querying related records but may mean </a:t>
            </a:r>
            <a:r>
              <a:rPr lang="en-GB" b="1" dirty="0"/>
              <a:t>multiple trips</a:t>
            </a:r>
            <a:r>
              <a:rPr lang="en-GB" dirty="0"/>
              <a:t> to the database.</a:t>
            </a:r>
          </a:p>
        </p:txBody>
      </p:sp>
    </p:spTree>
    <p:extLst>
      <p:ext uri="{BB962C8B-B14F-4D97-AF65-F5344CB8AC3E}">
        <p14:creationId xmlns:p14="http://schemas.microsoft.com/office/powerpoint/2010/main" val="390440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Lazy Loading Related Records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If you want to lazy load the properties, just add the </a:t>
            </a:r>
            <a:r>
              <a:rPr lang="en-GB" b="1" dirty="0"/>
              <a:t>virtual</a:t>
            </a:r>
            <a:r>
              <a:rPr lang="en-GB" dirty="0"/>
              <a:t> keyword.</a:t>
            </a:r>
          </a:p>
          <a:p>
            <a:r>
              <a:rPr lang="en-GB" dirty="0"/>
              <a:t>For eager loading, remove the virtual keyword.</a:t>
            </a:r>
          </a:p>
          <a:p>
            <a:r>
              <a:rPr lang="en-GB" b="1" dirty="0"/>
              <a:t>Parent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r>
              <a:rPr lang="en-GB" b="1" dirty="0"/>
              <a:t>Child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virtual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Author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Author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800" y="37170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5517232"/>
            <a:ext cx="936104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91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9115C-A02F-442C-9279-4FAB93CD4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Eager Loading Related Records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EC7CD-961C-4166-9FD8-437220D4A9B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Eager loading is an alternative approach to lazy loading related records.</a:t>
            </a:r>
          </a:p>
          <a:p>
            <a:r>
              <a:rPr lang="en-GB" dirty="0"/>
              <a:t>The related records (usually child records) are loaded </a:t>
            </a:r>
            <a:r>
              <a:rPr lang="en-GB" b="1" i="1" dirty="0"/>
              <a:t>at the same time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This means </a:t>
            </a:r>
            <a:r>
              <a:rPr lang="en-GB" b="1" dirty="0"/>
              <a:t>one trip</a:t>
            </a:r>
            <a:r>
              <a:rPr lang="en-GB" dirty="0"/>
              <a:t> to the database.</a:t>
            </a:r>
          </a:p>
          <a:p>
            <a:r>
              <a:rPr lang="en-GB" dirty="0"/>
              <a:t>Eager loading does not use the virtual keyword on navigation properties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But it means you have to code the retrieval of related records using the </a:t>
            </a:r>
            <a:r>
              <a:rPr lang="en-GB" b="1" dirty="0" smtClean="0"/>
              <a:t>Include methods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2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 some one-to-many relationships, the parent must have </a:t>
            </a:r>
            <a:r>
              <a:rPr lang="en-GB" b="1" dirty="0"/>
              <a:t>at least one</a:t>
            </a:r>
            <a:r>
              <a:rPr lang="en-GB" dirty="0"/>
              <a:t> child record i.e. 1</a:t>
            </a:r>
            <a:r>
              <a:rPr lang="en-GB" dirty="0">
                <a:sym typeface="Wingdings" panose="05000000000000000000" pitchFamily="2" charset="2"/>
              </a:rPr>
              <a:t></a:t>
            </a:r>
            <a:r>
              <a:rPr lang="en-GB" dirty="0"/>
              <a:t>1..*.</a:t>
            </a:r>
          </a:p>
          <a:p>
            <a:r>
              <a:rPr lang="en-GB" dirty="0"/>
              <a:t>For example, a relationship between an order and its order items.</a:t>
            </a:r>
          </a:p>
          <a:p>
            <a:pPr lvl="1"/>
            <a:r>
              <a:rPr lang="en-GB" dirty="0"/>
              <a:t>An order must have at least one order item for it to be valid.</a:t>
            </a:r>
          </a:p>
          <a:p>
            <a:r>
              <a:rPr lang="en-GB" b="1" i="1" dirty="0"/>
              <a:t>Can you think of such a relationship in our model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5603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DD92E-1A98-4638-9ADC-D15A67C98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Initialising Related Entities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4D48C5-5800-4B51-81EA-FB40260DDCA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a one-to-many relationship where there must be at least one child record (1 </a:t>
            </a:r>
            <a:r>
              <a:rPr lang="en-GB" dirty="0">
                <a:sym typeface="Wingdings" panose="05000000000000000000" pitchFamily="2" charset="2"/>
              </a:rPr>
              <a:t> </a:t>
            </a:r>
            <a:r>
              <a:rPr lang="en-GB" dirty="0"/>
              <a:t>1..*):</a:t>
            </a:r>
          </a:p>
          <a:p>
            <a:pPr lvl="1"/>
            <a:r>
              <a:rPr lang="en-GB" dirty="0"/>
              <a:t>It may be beneficial to initialise the child collection.</a:t>
            </a:r>
          </a:p>
          <a:p>
            <a:pPr lvl="1"/>
            <a:r>
              <a:rPr lang="en-GB" dirty="0"/>
              <a:t>This makes it somewhat easier to load/add the child records.</a:t>
            </a:r>
          </a:p>
          <a:p>
            <a:r>
              <a:rPr lang="en-GB" dirty="0"/>
              <a:t>For example if an author must have at least one book, you define as follows: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Author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2B91AF"/>
                </a:solidFill>
                <a:latin typeface="Consolas" panose="020B0609020204030204" pitchFamily="49" charset="0"/>
              </a:rPr>
              <a:t>ICollection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 Books {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 } </a:t>
            </a:r>
            <a:b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		=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List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2B91AF"/>
                </a:solidFill>
                <a:latin typeface="Consolas" panose="020B0609020204030204" pitchFamily="49" charset="0"/>
              </a:rPr>
              <a:t>Book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&gt;();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A020D2E-CC0B-4846-BCC5-FCDCB1F5D717}"/>
              </a:ext>
            </a:extLst>
          </p:cNvPr>
          <p:cNvSpPr/>
          <p:nvPr/>
        </p:nvSpPr>
        <p:spPr>
          <a:xfrm>
            <a:off x="2411760" y="5373216"/>
            <a:ext cx="266429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95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05216-7A2F-4245-8B0A-61C90BFCD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Foreign Key Attribute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08CA1-BDD6-4996-A5CC-4671D5894C0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 some tables, the name of the PK and FK may be different.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such situations, you </a:t>
            </a:r>
            <a:r>
              <a:rPr lang="en-GB" dirty="0" smtClean="0"/>
              <a:t>use </a:t>
            </a:r>
            <a:r>
              <a:rPr lang="en-GB" dirty="0"/>
              <a:t>the [</a:t>
            </a:r>
            <a:r>
              <a:rPr lang="en-GB" b="1" dirty="0" err="1" smtClean="0"/>
              <a:t>ForeignKey</a:t>
            </a:r>
            <a:r>
              <a:rPr lang="en-GB" dirty="0"/>
              <a:t> </a:t>
            </a:r>
            <a:r>
              <a:rPr lang="en-GB" dirty="0" smtClean="0">
                <a:solidFill>
                  <a:srgbClr val="FF0000"/>
                </a:solidFill>
              </a:rPr>
              <a:t>(name)</a:t>
            </a:r>
            <a:r>
              <a:rPr lang="en-GB" dirty="0" smtClean="0"/>
              <a:t>] </a:t>
            </a:r>
            <a:r>
              <a:rPr lang="en-GB" dirty="0"/>
              <a:t>data annotation attribute to identify the matching PK – FK </a:t>
            </a:r>
            <a:r>
              <a:rPr lang="en-GB" dirty="0" smtClean="0"/>
              <a:t>columns, where </a:t>
            </a:r>
            <a:r>
              <a:rPr lang="en-GB" dirty="0" smtClean="0">
                <a:solidFill>
                  <a:srgbClr val="FF0000"/>
                </a:solidFill>
              </a:rPr>
              <a:t>(name)</a:t>
            </a:r>
            <a:r>
              <a:rPr lang="en-GB" dirty="0" smtClean="0"/>
              <a:t> is:</a:t>
            </a:r>
            <a:endParaRPr lang="en-GB" dirty="0"/>
          </a:p>
          <a:p>
            <a:pPr lvl="1"/>
            <a:r>
              <a:rPr lang="en-GB" dirty="0" smtClean="0"/>
              <a:t>Name of the associated navigation property or</a:t>
            </a:r>
          </a:p>
          <a:p>
            <a:pPr lvl="1"/>
            <a:r>
              <a:rPr lang="en-GB" dirty="0" smtClean="0"/>
              <a:t>Name of the foreign key attribute (property).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40" y="2375937"/>
            <a:ext cx="6543722" cy="146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005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Method 1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3100" dirty="0">
                <a:solidFill>
                  <a:srgbClr val="464646"/>
                </a:solidFill>
              </a:rPr>
              <a:t>[</a:t>
            </a:r>
            <a:r>
              <a:rPr lang="en-GB" sz="3100" dirty="0" err="1">
                <a:solidFill>
                  <a:srgbClr val="464646"/>
                </a:solidFill>
              </a:rPr>
              <a:t>ForeignKey</a:t>
            </a:r>
            <a:r>
              <a:rPr lang="en-GB" sz="3100" dirty="0">
                <a:solidFill>
                  <a:srgbClr val="464646"/>
                </a:solidFill>
              </a:rPr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5719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the navigation </a:t>
            </a:r>
            <a:r>
              <a:rPr lang="en-GB" dirty="0" smtClean="0"/>
              <a:t>property</a:t>
            </a:r>
          </a:p>
          <a:p>
            <a:pPr lvl="1"/>
            <a:r>
              <a:rPr lang="en-GB" dirty="0" smtClean="0"/>
              <a:t>Specify the name of the FK attribute in the class.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UserId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 smtClean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 smtClean="0">
                <a:solidFill>
                  <a:srgbClr val="000000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733256"/>
            <a:ext cx="2448272" cy="288032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480720" y="5445224"/>
            <a:ext cx="28438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endParaRPr lang="en-GB" dirty="0" smtClean="0">
              <a:sym typeface="Wingdings" panose="05000000000000000000" pitchFamily="2" charset="2"/>
            </a:endParaRP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497025" y="5445224"/>
            <a:ext cx="858951" cy="576064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2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Foreign Key Attribute – </a:t>
            </a:r>
            <a:r>
              <a:rPr lang="en-GB"/>
              <a:t>Method </a:t>
            </a:r>
            <a:r>
              <a:rPr lang="en-GB" smtClean="0"/>
              <a:t>2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[</a:t>
            </a:r>
            <a:r>
              <a:rPr lang="en-GB" sz="3100" dirty="0" err="1"/>
              <a:t>ForeignKey</a:t>
            </a:r>
            <a:r>
              <a:rPr lang="en-GB" sz="3100" dirty="0"/>
              <a:t> (name)]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4292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Parent – uses </a:t>
            </a:r>
            <a:r>
              <a:rPr lang="en-GB" b="1" dirty="0"/>
              <a:t>Id</a:t>
            </a:r>
            <a:r>
              <a:rPr lang="en-GB" dirty="0"/>
              <a:t> for its primary key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[Key]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b="1" dirty="0">
                <a:solidFill>
                  <a:srgbClr val="000000"/>
                </a:solidFill>
                <a:latin typeface="Consolas" panose="020B0609020204030204" pitchFamily="49" charset="0"/>
              </a:rPr>
              <a:t>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   public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Student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Child – uses </a:t>
            </a:r>
            <a:r>
              <a:rPr lang="en-GB" b="1" dirty="0" err="1"/>
              <a:t>UserId</a:t>
            </a:r>
            <a:r>
              <a:rPr lang="en-GB" dirty="0"/>
              <a:t> for the Foreign Key column linking to the User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Foreign Key attribute to </a:t>
            </a:r>
            <a:r>
              <a:rPr lang="en-GB" dirty="0" smtClean="0"/>
              <a:t>the corresponding FK</a:t>
            </a:r>
            <a:endParaRPr lang="en-GB" dirty="0"/>
          </a:p>
          <a:p>
            <a:pPr lvl="1"/>
            <a:r>
              <a:rPr lang="en-GB" dirty="0"/>
              <a:t>Specify the name of </a:t>
            </a:r>
            <a:r>
              <a:rPr lang="en-GB" dirty="0" smtClean="0"/>
              <a:t>the </a:t>
            </a:r>
            <a:r>
              <a:rPr lang="en-GB" dirty="0"/>
              <a:t>matching navigation property 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Student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    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ForeignKey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"User"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)]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2B91AF"/>
                </a:solidFill>
                <a:latin typeface="Consolas" panose="020B0609020204030204" pitchFamily="49" charset="0"/>
              </a:rPr>
              <a:t>int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latin typeface="Consolas" panose="020B0609020204030204" pitchFamily="49" charset="0"/>
              </a:rPr>
              <a:t>UserId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public </a:t>
            </a:r>
            <a:r>
              <a:rPr lang="en-GB" sz="1900" dirty="0">
                <a:solidFill>
                  <a:srgbClr val="2B91AF"/>
                </a:solidFill>
                <a:latin typeface="Consolas" panose="020B0609020204030204" pitchFamily="49" charset="0"/>
              </a:rPr>
              <a:t>User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User {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get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set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spcBef>
                <a:spcPts val="600"/>
              </a:spcBef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9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2267744" y="5589240"/>
            <a:ext cx="2520280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6264696" y="5877272"/>
            <a:ext cx="2843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FK attribute property</a:t>
            </a:r>
          </a:p>
          <a:p>
            <a:pPr marL="285750" indent="-285750">
              <a:buFont typeface="Wingdings" panose="05000000000000000000" pitchFamily="2" charset="2"/>
              <a:buChar char="ß"/>
            </a:pPr>
            <a:r>
              <a:rPr lang="en-GB" dirty="0" smtClean="0">
                <a:sym typeface="Wingdings" panose="05000000000000000000" pitchFamily="2" charset="2"/>
              </a:rPr>
              <a:t>Navigation property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779911" y="5661248"/>
            <a:ext cx="648074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79911" y="6201308"/>
            <a:ext cx="648073" cy="288032"/>
          </a:xfrm>
          <a:prstGeom prst="rect">
            <a:avLst/>
          </a:prstGeom>
          <a:solidFill>
            <a:srgbClr val="FFFF00">
              <a:alpha val="3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574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Database Context Class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Recall that:</a:t>
            </a:r>
          </a:p>
          <a:p>
            <a:pPr lvl="1"/>
            <a:r>
              <a:rPr lang="en-GB" b="1" dirty="0" smtClean="0"/>
              <a:t>Model Classes</a:t>
            </a:r>
            <a:r>
              <a:rPr lang="en-GB" dirty="0" smtClean="0"/>
              <a:t> map to </a:t>
            </a:r>
            <a:r>
              <a:rPr lang="en-GB" b="1" dirty="0" smtClean="0">
                <a:sym typeface="Wingdings" panose="05000000000000000000" pitchFamily="2" charset="2"/>
              </a:rPr>
              <a:t> Tables</a:t>
            </a:r>
            <a:endParaRPr lang="en-GB" b="1" dirty="0" smtClean="0"/>
          </a:p>
          <a:p>
            <a:r>
              <a:rPr lang="en-GB" dirty="0" smtClean="0"/>
              <a:t>Similarly, you have a database context class:</a:t>
            </a:r>
          </a:p>
          <a:p>
            <a:pPr lvl="1"/>
            <a:r>
              <a:rPr lang="en-GB" b="1" dirty="0" smtClean="0"/>
              <a:t>Database Context Class </a:t>
            </a:r>
            <a:r>
              <a:rPr lang="en-GB" dirty="0" smtClean="0"/>
              <a:t>maps to </a:t>
            </a:r>
            <a:r>
              <a:rPr lang="en-GB" b="1" dirty="0" smtClean="0">
                <a:sym typeface="Wingdings" panose="05000000000000000000" pitchFamily="2" charset="2"/>
              </a:rPr>
              <a:t> Database</a:t>
            </a:r>
            <a:endParaRPr lang="en-GB" b="1" dirty="0" smtClean="0"/>
          </a:p>
          <a:p>
            <a:pPr lvl="1"/>
            <a:r>
              <a:rPr lang="en-GB" dirty="0" smtClean="0"/>
              <a:t>Commonly referred to as </a:t>
            </a:r>
            <a:r>
              <a:rPr lang="en-GB" b="1" dirty="0" err="1" smtClean="0"/>
              <a:t>DbContext</a:t>
            </a:r>
            <a:r>
              <a:rPr lang="en-GB" dirty="0" smtClean="0"/>
              <a:t> for short.</a:t>
            </a:r>
          </a:p>
          <a:p>
            <a:r>
              <a:rPr lang="en-GB" dirty="0" smtClean="0"/>
              <a:t>It represents the application’s session with the Database.</a:t>
            </a:r>
          </a:p>
          <a:p>
            <a:r>
              <a:rPr lang="en-GB" dirty="0" smtClean="0"/>
              <a:t>It is responsible for doing all the heavy lifting of providing data access for your application.</a:t>
            </a:r>
          </a:p>
          <a:p>
            <a:r>
              <a:rPr lang="en-GB" dirty="0" smtClean="0"/>
              <a:t>You do, however, have to tell it what database to use and this is done via a </a:t>
            </a:r>
            <a:r>
              <a:rPr lang="en-GB" b="1" i="1" dirty="0" smtClean="0"/>
              <a:t>connection string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40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Connection String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Provides </a:t>
            </a:r>
            <a:r>
              <a:rPr lang="en-GB" dirty="0"/>
              <a:t>initialisation and connection information to a data </a:t>
            </a:r>
            <a:r>
              <a:rPr lang="en-GB" dirty="0" smtClean="0"/>
              <a:t>source, specifying:</a:t>
            </a:r>
          </a:p>
          <a:p>
            <a:pPr lvl="1"/>
            <a:r>
              <a:rPr lang="en-GB" dirty="0" smtClean="0"/>
              <a:t>Data source location</a:t>
            </a:r>
          </a:p>
          <a:p>
            <a:pPr lvl="1"/>
            <a:r>
              <a:rPr lang="en-GB" dirty="0" smtClean="0"/>
              <a:t>Security credentials</a:t>
            </a:r>
          </a:p>
          <a:p>
            <a:pPr lvl="1"/>
            <a:r>
              <a:rPr lang="en-GB" dirty="0" smtClean="0"/>
              <a:t>Other settings required to connect to the source</a:t>
            </a:r>
            <a:endParaRPr lang="en-GB" dirty="0"/>
          </a:p>
          <a:p>
            <a:r>
              <a:rPr lang="en-GB" dirty="0"/>
              <a:t>The information is specified as key/value pairs </a:t>
            </a:r>
            <a:r>
              <a:rPr lang="en-GB" dirty="0" smtClean="0"/>
              <a:t>as a string value.</a:t>
            </a:r>
            <a:endParaRPr lang="en-GB" dirty="0"/>
          </a:p>
          <a:p>
            <a:pPr marL="640080" lvl="2" indent="0">
              <a:buNone/>
            </a:pPr>
            <a:r>
              <a:rPr lang="en-GB" dirty="0">
                <a:solidFill>
                  <a:srgbClr val="C00000"/>
                </a:solidFill>
              </a:rPr>
              <a:t>"key1=value1; key2 = value2; key 3 = value 3; …"</a:t>
            </a:r>
          </a:p>
          <a:p>
            <a:r>
              <a:rPr lang="en-GB" dirty="0" smtClean="0"/>
              <a:t>Syntax depends on the provider.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196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14950</TotalTime>
  <Words>1446</Words>
  <Application>Microsoft Office PowerPoint</Application>
  <PresentationFormat>On-screen Show (4:3)</PresentationFormat>
  <Paragraphs>227</Paragraphs>
  <Slides>21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EF Relationships and Database Migrations</vt:lpstr>
      <vt:lpstr>Today’s Lecture</vt:lpstr>
      <vt:lpstr>Database Relationships</vt:lpstr>
      <vt:lpstr>EF Relationships</vt:lpstr>
      <vt:lpstr>One-to-One (1..1 or 1..0 or 1)</vt:lpstr>
      <vt:lpstr>One-to-One (1..1 or 1..0 or 1) One User Account is mapped to One (0..1) Student</vt:lpstr>
      <vt:lpstr>One-to-Many (1..*)</vt:lpstr>
      <vt:lpstr>One-to-Many (1..*) One Author has Many (0..*) Books</vt:lpstr>
      <vt:lpstr>Many-to-Many Relationships (*…*)</vt:lpstr>
      <vt:lpstr>Many-to-Many Relationships (*…*)</vt:lpstr>
      <vt:lpstr>Lazy Loading Related Records</vt:lpstr>
      <vt:lpstr>Lazy Loading Related Records</vt:lpstr>
      <vt:lpstr>Eager Loading Related Records</vt:lpstr>
      <vt:lpstr>Initialising Related Entities</vt:lpstr>
      <vt:lpstr>Initialising Related Entities</vt:lpstr>
      <vt:lpstr>Foreign Key Attribute</vt:lpstr>
      <vt:lpstr>Foreign Key Attribute – Method 1 [ForeignKey (name)]</vt:lpstr>
      <vt:lpstr>Foreign Key Attribute – Method 2 [ForeignKey (name)]</vt:lpstr>
      <vt:lpstr>The Database Context Class</vt:lpstr>
      <vt:lpstr>Connection String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1781</cp:revision>
  <cp:lastPrinted>2014-09-29T16:21:25Z</cp:lastPrinted>
  <dcterms:created xsi:type="dcterms:W3CDTF">2013-09-18T07:00:31Z</dcterms:created>
  <dcterms:modified xsi:type="dcterms:W3CDTF">2020-01-27T12:09:20Z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