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1" r:id="rId6"/>
    <p:sldId id="262" r:id="rId7"/>
    <p:sldId id="260"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379" autoAdjust="0"/>
  </p:normalViewPr>
  <p:slideViewPr>
    <p:cSldViewPr snapToGrid="0">
      <p:cViewPr varScale="1">
        <p:scale>
          <a:sx n="70" d="100"/>
          <a:sy n="70" d="100"/>
        </p:scale>
        <p:origin x="116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11B939-1104-4556-922A-71E41E2A1253}" type="datetimeFigureOut">
              <a:rPr lang="en-IN" smtClean="0"/>
              <a:t>04-12-2025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3DE62-6780-434E-991B-370E9F85D25A}" type="slidenum">
              <a:rPr lang="en-IN" smtClean="0"/>
              <a:t>‹#›</a:t>
            </a:fld>
            <a:endParaRPr lang="en-IN"/>
          </a:p>
        </p:txBody>
      </p:sp>
    </p:spTree>
    <p:extLst>
      <p:ext uri="{BB962C8B-B14F-4D97-AF65-F5344CB8AC3E}">
        <p14:creationId xmlns:p14="http://schemas.microsoft.com/office/powerpoint/2010/main" val="427729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Dementia is a chronic neurodegenerative disorder, which is irreversible, resulting in progressive degenerative alterations in the brain, which is exhibited in the form of symptoms of memory loss, reduced cognition, and social functioning to the point of interfering drastically with daily life. The former causes are mainly Alzheimer disease (50-70% of the cases) which is characterized with impaired short term memory gradually and vascular (15-25%), Lewy body (10-15%), and mixed dementia are the others which occur through vascular damage and multiple pathologies. There are complicated genetic, physiological, environmental and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risk factors in </a:t>
            </a:r>
            <a:r>
              <a:rPr lang="en-US" sz="1200" b="0" i="0" u="none" strike="noStrike" kern="1200" dirty="0" err="1">
                <a:solidFill>
                  <a:schemeClr val="tx1"/>
                </a:solidFill>
                <a:effectLst/>
                <a:latin typeface="+mn-lt"/>
                <a:ea typeface="+mn-ea"/>
                <a:cs typeface="+mn-cs"/>
              </a:rPr>
              <a:t>aetiology</a:t>
            </a:r>
            <a:r>
              <a:rPr lang="en-US"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2</a:t>
            </a:fld>
            <a:endParaRPr lang="en-IN"/>
          </a:p>
        </p:txBody>
      </p:sp>
    </p:spTree>
    <p:extLst>
      <p:ext uri="{BB962C8B-B14F-4D97-AF65-F5344CB8AC3E}">
        <p14:creationId xmlns:p14="http://schemas.microsoft.com/office/powerpoint/2010/main" val="1544736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number of individuals having dementia in the UK is estimated at about 900,000 with prevalence rates increasing according to age as 1 in 14 above 65 and 1 in 6 above 80. The differences are also socioeconomic in nature as they are more frequent and earlier onset in the deprived areas which increases the burden of healthcare and shows the necessity of specific interventions in needy populations.</a:t>
            </a:r>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3</a:t>
            </a:fld>
            <a:endParaRPr lang="en-IN"/>
          </a:p>
        </p:txBody>
      </p:sp>
    </p:spTree>
    <p:extLst>
      <p:ext uri="{BB962C8B-B14F-4D97-AF65-F5344CB8AC3E}">
        <p14:creationId xmlns:p14="http://schemas.microsoft.com/office/powerpoint/2010/main" val="1575356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Dementia is experienced by more than 55 million people around the world with the figure expected to go up to 139 million by 2050. It has been known to be a major cause of disability and dependency among elderly people in the world with lower and middle-income countries bearing more responsibility which limits the healthcare system in the world. The aging populations increase mortality and DALYs globally.</a:t>
            </a:r>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4</a:t>
            </a:fld>
            <a:endParaRPr lang="en-IN"/>
          </a:p>
        </p:txBody>
      </p:sp>
    </p:spTree>
    <p:extLst>
      <p:ext uri="{BB962C8B-B14F-4D97-AF65-F5344CB8AC3E}">
        <p14:creationId xmlns:p14="http://schemas.microsoft.com/office/powerpoint/2010/main" val="53672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2019, dementia causes annual economic costs in the UK of £26 billion and in the rest of the world of $1.3 trillion. Care informal causes family burden, with half of costs globally (5 hours daily) spent on it. Socially, it causes dependence as the women carry 70 percent of the caregiving roles.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5</a:t>
            </a:fld>
            <a:endParaRPr lang="en-IN"/>
          </a:p>
        </p:txBody>
      </p:sp>
    </p:spTree>
    <p:extLst>
      <p:ext uri="{BB962C8B-B14F-4D97-AF65-F5344CB8AC3E}">
        <p14:creationId xmlns:p14="http://schemas.microsoft.com/office/powerpoint/2010/main" val="413032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Clinical evaluation involves the use of mental screening instruments such as MMSE or MoCA to identify memory lapses and deterioration. Hypothesized patient and informant histories validate disturbance of normal functioning. Neuroimaging (CT/MRI) rules other causes and the blood tests provide the rule out of reversible conditions such as B12 deficiency. The NICE guidelines have promoted the idea of multidisciplinary assessment.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6</a:t>
            </a:fld>
            <a:endParaRPr lang="en-IN"/>
          </a:p>
        </p:txBody>
      </p:sp>
    </p:spTree>
    <p:extLst>
      <p:ext uri="{BB962C8B-B14F-4D97-AF65-F5344CB8AC3E}">
        <p14:creationId xmlns:p14="http://schemas.microsoft.com/office/powerpoint/2010/main" val="3979299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dementia management is conducted on the principles of NICE and in a person-centred approach that features holistic and time-sensitive diagnosis. The integrated care systems facilitate the coordination between services in the health and social sectors. House of Care and Chronic Care Model are evidence-based models that construct multidisciplinary bi-directional dementia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7</a:t>
            </a:fld>
            <a:endParaRPr lang="en-IN"/>
          </a:p>
        </p:txBody>
      </p:sp>
    </p:spTree>
    <p:extLst>
      <p:ext uri="{BB962C8B-B14F-4D97-AF65-F5344CB8AC3E}">
        <p14:creationId xmlns:p14="http://schemas.microsoft.com/office/powerpoint/2010/main" val="3008178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facilitates self-management by patient education and personalized assistance. Periodic meetings of the multidisciplinary team provide changes in care plans as dementia advances. Career support about psychosocial needs improves the quality of life achieved by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8</a:t>
            </a:fld>
            <a:endParaRPr lang="en-IN"/>
          </a:p>
        </p:txBody>
      </p:sp>
    </p:spTree>
    <p:extLst>
      <p:ext uri="{BB962C8B-B14F-4D97-AF65-F5344CB8AC3E}">
        <p14:creationId xmlns:p14="http://schemas.microsoft.com/office/powerpoint/2010/main" val="1573531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Therapy treatments of dementia in the UK are available in drug therapies, such as cholinesterase inhibitors (donepezil) and memantine. The non-pharmacological methods include cognitive stimulation and reminiscence therapy. Career training and multidisciplinary team support are given through supportive measures.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9</a:t>
            </a:fld>
            <a:endParaRPr lang="en-IN"/>
          </a:p>
        </p:txBody>
      </p:sp>
    </p:spTree>
    <p:extLst>
      <p:ext uri="{BB962C8B-B14F-4D97-AF65-F5344CB8AC3E}">
        <p14:creationId xmlns:p14="http://schemas.microsoft.com/office/powerpoint/2010/main" val="2196623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typical comorbidities in dementia are high blood pressure, diabetes, coronary heart disease, stroke/TIA and depression. Numerous patients develop a variety of conditions, which complicate clinical care and expand treatment burden. Comorbidities of physical and mental health exacerbate the outcomes, increase the service use and the complexity of the person-centred care delivery.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10</a:t>
            </a:fld>
            <a:endParaRPr lang="en-IN"/>
          </a:p>
        </p:txBody>
      </p:sp>
    </p:spTree>
    <p:extLst>
      <p:ext uri="{BB962C8B-B14F-4D97-AF65-F5344CB8AC3E}">
        <p14:creationId xmlns:p14="http://schemas.microsoft.com/office/powerpoint/2010/main" val="87583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focus of dementia prevention is the lifestyle change in terms of regular exercising, healthy eating, and smoking stoppage. There is control of blood pressure and diabetes by means of vascular health management. Cognitive and social interventions facilitate the mind and interactive stimulation in order to curb the risk factors.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11</a:t>
            </a:fld>
            <a:endParaRPr lang="en-IN"/>
          </a:p>
        </p:txBody>
      </p:sp>
    </p:spTree>
    <p:extLst>
      <p:ext uri="{BB962C8B-B14F-4D97-AF65-F5344CB8AC3E}">
        <p14:creationId xmlns:p14="http://schemas.microsoft.com/office/powerpoint/2010/main" val="1891000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Care Co-productive care in dementia focuses on shared decision-making to empower the patient and care-giver in decision-making despite the impaired cognitive functions. Communication that is effective will take the changing aptitude into consideration and maintain the importance of collaboration between personnel and individuals. This method is supported by person-centred values that encourage the promotion of dignity, respect, and true collaboration to ensure care in line with the wishes of the person and freedom throughout the process of disease progression.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12</a:t>
            </a:fld>
            <a:endParaRPr lang="en-IN"/>
          </a:p>
        </p:txBody>
      </p:sp>
    </p:spTree>
    <p:extLst>
      <p:ext uri="{BB962C8B-B14F-4D97-AF65-F5344CB8AC3E}">
        <p14:creationId xmlns:p14="http://schemas.microsoft.com/office/powerpoint/2010/main" val="717965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planning of the personal care system integrates the holistic dementia support according to the interests of the patient, so that all the needs are sufficiently covered. Health literacy training will enable the patients and carers to have a better idea about the progression of dementia and the possibilities of managing this condition. Self-management interventions offer personalized cognitive- and everyday living skills, which enhance self-</a:t>
            </a:r>
            <a:r>
              <a:rPr lang="en-GB" sz="1200" kern="1200" dirty="0" err="1">
                <a:solidFill>
                  <a:schemeClr val="tx1"/>
                </a:solidFill>
                <a:effectLst/>
                <a:latin typeface="+mn-lt"/>
                <a:ea typeface="+mn-ea"/>
                <a:cs typeface="+mn-cs"/>
              </a:rPr>
              <a:t>sufficientness</a:t>
            </a:r>
            <a:r>
              <a:rPr lang="en-GB" sz="1200" kern="1200" dirty="0">
                <a:solidFill>
                  <a:schemeClr val="tx1"/>
                </a:solidFill>
                <a:effectLst/>
                <a:latin typeface="+mn-lt"/>
                <a:ea typeface="+mn-ea"/>
                <a:cs typeface="+mn-cs"/>
              </a:rPr>
              <a:t> and the quality of life throughout the disease process.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13</a:t>
            </a:fld>
            <a:endParaRPr lang="en-IN"/>
          </a:p>
        </p:txBody>
      </p:sp>
    </p:spTree>
    <p:extLst>
      <p:ext uri="{BB962C8B-B14F-4D97-AF65-F5344CB8AC3E}">
        <p14:creationId xmlns:p14="http://schemas.microsoft.com/office/powerpoint/2010/main" val="4253435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Systems monitor effectiveness of care and deterioration of dementia. Psychosocial support </a:t>
            </a:r>
            <a:r>
              <a:rPr lang="en-GB" sz="1200" kern="1200" dirty="0" err="1">
                <a:solidFill>
                  <a:schemeClr val="tx1"/>
                </a:solidFill>
                <a:effectLst/>
                <a:latin typeface="+mn-lt"/>
                <a:ea typeface="+mn-ea"/>
                <a:cs typeface="+mn-cs"/>
              </a:rPr>
              <a:t>fulfills</a:t>
            </a:r>
            <a:r>
              <a:rPr lang="en-GB" sz="1200" kern="1200" dirty="0">
                <a:solidFill>
                  <a:schemeClr val="tx1"/>
                </a:solidFill>
                <a:effectLst/>
                <a:latin typeface="+mn-lt"/>
                <a:ea typeface="+mn-ea"/>
                <a:cs typeface="+mn-cs"/>
              </a:rPr>
              <a:t> emotional requirements of the patients and carers. Access to the community resources fosters social inclusion and preventive treatment.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14</a:t>
            </a:fld>
            <a:endParaRPr lang="en-IN"/>
          </a:p>
        </p:txBody>
      </p:sp>
    </p:spTree>
    <p:extLst>
      <p:ext uri="{BB962C8B-B14F-4D97-AF65-F5344CB8AC3E}">
        <p14:creationId xmlns:p14="http://schemas.microsoft.com/office/powerpoint/2010/main" val="3727861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stress management techniques involve relaxation through deep breathing and mindfulness, respite and carer group support, self-care through exercise, healthy diet and sleep routines.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15</a:t>
            </a:fld>
            <a:endParaRPr lang="en-IN"/>
          </a:p>
        </p:txBody>
      </p:sp>
    </p:spTree>
    <p:extLst>
      <p:ext uri="{BB962C8B-B14F-4D97-AF65-F5344CB8AC3E}">
        <p14:creationId xmlns:p14="http://schemas.microsoft.com/office/powerpoint/2010/main" val="494525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Dementia is a care that requires an early diagnosis and comprehensive, individual management. Religion through integrated care and personalized support leads to improvement in quality of life. Further study and interdisciplinary approach are obligatory to successfully deal with the complexities of managing the condition and ensure better patient outcomes.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2E3DE62-6780-434E-991B-370E9F85D25A}" type="slidenum">
              <a:rPr lang="en-IN" smtClean="0"/>
              <a:t>16</a:t>
            </a:fld>
            <a:endParaRPr lang="en-IN"/>
          </a:p>
        </p:txBody>
      </p:sp>
    </p:spTree>
    <p:extLst>
      <p:ext uri="{BB962C8B-B14F-4D97-AF65-F5344CB8AC3E}">
        <p14:creationId xmlns:p14="http://schemas.microsoft.com/office/powerpoint/2010/main" val="14016321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967286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2676992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3958263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A528F9-91F2-4044-AF77-75E49623586F}" type="datetimeFigureOut">
              <a:rPr lang="en-IN" smtClean="0"/>
              <a:t>04-12-2025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01266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A528F9-91F2-4044-AF77-75E49623586F}" type="datetimeFigureOut">
              <a:rPr lang="en-IN" smtClean="0"/>
              <a:t>04-12-2025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3522959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A528F9-91F2-4044-AF77-75E49623586F}" type="datetimeFigureOut">
              <a:rPr lang="en-IN" smtClean="0"/>
              <a:t>04-12-2025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756814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A528F9-91F2-4044-AF77-75E49623586F}" type="datetimeFigureOut">
              <a:rPr lang="en-IN" smtClean="0"/>
              <a:t>04-12-2025</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2994427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A528F9-91F2-4044-AF77-75E49623586F}" type="datetimeFigureOut">
              <a:rPr lang="en-IN" smtClean="0"/>
              <a:t>04-12-2025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035984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A528F9-91F2-4044-AF77-75E49623586F}" type="datetimeFigureOut">
              <a:rPr lang="en-IN" smtClean="0"/>
              <a:t>04-12-2025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692170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A528F9-91F2-4044-AF77-75E49623586F}" type="datetimeFigureOut">
              <a:rPr lang="en-IN" smtClean="0"/>
              <a:t>04-12-2025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99269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3981252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38446632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837742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A528F9-91F2-4044-AF77-75E49623586F}" type="datetimeFigureOut">
              <a:rPr lang="en-IN" smtClean="0"/>
              <a:t>04-12-2025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2510536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A528F9-91F2-4044-AF77-75E49623586F}" type="datetimeFigureOut">
              <a:rPr lang="en-IN" smtClean="0"/>
              <a:t>04-12-2025</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2079091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86250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6A528F9-91F2-4044-AF77-75E49623586F}" type="datetimeFigureOut">
              <a:rPr lang="en-IN" smtClean="0"/>
              <a:t>04-12-2025</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AB5066B-6D0A-4AF7-980E-45507A646EC5}" type="slidenum">
              <a:rPr lang="en-IN" smtClean="0"/>
              <a:t>‹#›</a:t>
            </a:fld>
            <a:endParaRPr lang="en-IN"/>
          </a:p>
        </p:txBody>
      </p:sp>
    </p:spTree>
    <p:extLst>
      <p:ext uri="{BB962C8B-B14F-4D97-AF65-F5344CB8AC3E}">
        <p14:creationId xmlns:p14="http://schemas.microsoft.com/office/powerpoint/2010/main" val="1747949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6A528F9-91F2-4044-AF77-75E49623586F}" type="datetimeFigureOut">
              <a:rPr lang="en-IN" smtClean="0"/>
              <a:t>04-12-2025</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AB5066B-6D0A-4AF7-980E-45507A646EC5}" type="slidenum">
              <a:rPr lang="en-IN" smtClean="0"/>
              <a:t>‹#›</a:t>
            </a:fld>
            <a:endParaRPr lang="en-IN"/>
          </a:p>
        </p:txBody>
      </p:sp>
    </p:spTree>
    <p:extLst>
      <p:ext uri="{BB962C8B-B14F-4D97-AF65-F5344CB8AC3E}">
        <p14:creationId xmlns:p14="http://schemas.microsoft.com/office/powerpoint/2010/main" val="12517398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7464F-DCEA-D36A-7B10-E37018154B9C}"/>
              </a:ext>
            </a:extLst>
          </p:cNvPr>
          <p:cNvSpPr>
            <a:spLocks noGrp="1"/>
          </p:cNvSpPr>
          <p:nvPr>
            <p:ph type="ctrTitle"/>
          </p:nvPr>
        </p:nvSpPr>
        <p:spPr/>
        <p:txBody>
          <a:bodyPr/>
          <a:lstStyle/>
          <a:p>
            <a:r>
              <a:rPr lang="en-US" dirty="0"/>
              <a:t>MSc Public Health and Social Care in Practice</a:t>
            </a:r>
            <a:endParaRPr lang="en-IN" dirty="0"/>
          </a:p>
        </p:txBody>
      </p:sp>
      <p:sp>
        <p:nvSpPr>
          <p:cNvPr id="3" name="Subtitle 2">
            <a:extLst>
              <a:ext uri="{FF2B5EF4-FFF2-40B4-BE49-F238E27FC236}">
                <a16:creationId xmlns:a16="http://schemas.microsoft.com/office/drawing/2014/main" id="{08F5C340-B99A-262F-87F4-7E3588FF0C3A}"/>
              </a:ext>
            </a:extLst>
          </p:cNvPr>
          <p:cNvSpPr>
            <a:spLocks noGrp="1"/>
          </p:cNvSpPr>
          <p:nvPr>
            <p:ph type="subTitle" idx="1"/>
          </p:nvPr>
        </p:nvSpPr>
        <p:spPr/>
        <p:txBody>
          <a:bodyPr/>
          <a:lstStyle/>
          <a:p>
            <a:r>
              <a:rPr lang="en-IN" b="1" dirty="0"/>
              <a:t>Specific long-term condition: Dementia</a:t>
            </a:r>
            <a:endParaRPr lang="en-IN" dirty="0"/>
          </a:p>
        </p:txBody>
      </p:sp>
      <p:pic>
        <p:nvPicPr>
          <p:cNvPr id="7" name="Picture 6">
            <a:extLst>
              <a:ext uri="{FF2B5EF4-FFF2-40B4-BE49-F238E27FC236}">
                <a16:creationId xmlns:a16="http://schemas.microsoft.com/office/drawing/2014/main" id="{E60CCAE1-2351-7D60-B24D-4BA03635EF09}"/>
              </a:ext>
            </a:extLst>
          </p:cNvPr>
          <p:cNvPicPr>
            <a:picLocks noChangeAspect="1"/>
          </p:cNvPicPr>
          <p:nvPr/>
        </p:nvPicPr>
        <p:blipFill>
          <a:blip r:embed="rId2"/>
          <a:stretch>
            <a:fillRect/>
          </a:stretch>
        </p:blipFill>
        <p:spPr>
          <a:xfrm>
            <a:off x="4948919" y="775493"/>
            <a:ext cx="5174795" cy="21745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96693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F1657-D1DF-352A-0E70-6A77DD43BBFD}"/>
              </a:ext>
            </a:extLst>
          </p:cNvPr>
          <p:cNvSpPr>
            <a:spLocks noGrp="1"/>
          </p:cNvSpPr>
          <p:nvPr>
            <p:ph type="title"/>
          </p:nvPr>
        </p:nvSpPr>
        <p:spPr/>
        <p:txBody>
          <a:bodyPr/>
          <a:lstStyle/>
          <a:p>
            <a:r>
              <a:rPr lang="en-IN" b="1" dirty="0"/>
              <a:t>Introduction </a:t>
            </a:r>
            <a:endParaRPr lang="en-IN" dirty="0"/>
          </a:p>
        </p:txBody>
      </p:sp>
      <p:sp>
        <p:nvSpPr>
          <p:cNvPr id="3" name="Content Placeholder 2">
            <a:extLst>
              <a:ext uri="{FF2B5EF4-FFF2-40B4-BE49-F238E27FC236}">
                <a16:creationId xmlns:a16="http://schemas.microsoft.com/office/drawing/2014/main" id="{66BD40E8-E041-A927-D4E7-51DAC1A31EA2}"/>
              </a:ext>
            </a:extLst>
          </p:cNvPr>
          <p:cNvSpPr>
            <a:spLocks noGrp="1"/>
          </p:cNvSpPr>
          <p:nvPr>
            <p:ph idx="1"/>
          </p:nvPr>
        </p:nvSpPr>
        <p:spPr>
          <a:xfrm>
            <a:off x="491612" y="2603500"/>
            <a:ext cx="5462873" cy="3639984"/>
          </a:xfrm>
        </p:spPr>
        <p:txBody>
          <a:bodyPr>
            <a:normAutofit/>
          </a:bodyPr>
          <a:lstStyle/>
          <a:p>
            <a:pPr fontAlgn="base"/>
            <a:r>
              <a:rPr lang="en-IN" dirty="0"/>
              <a:t>Neurodegenerative syndrome with cognitive, memory, social dysfunction; progressive, developmental brain pathology (Cummings, 2021).</a:t>
            </a:r>
          </a:p>
          <a:p>
            <a:pPr fontAlgn="base"/>
            <a:r>
              <a:rPr lang="en-IN" dirty="0"/>
              <a:t>Major types: Alzheimer (50-70%), Vascular (15-25%), Lewy Body (10-15%), Frontotemporal (2%) with diverse course of progression (Alzheimer Association, 2019).</a:t>
            </a:r>
          </a:p>
          <a:p>
            <a:pPr fontAlgn="base"/>
            <a:r>
              <a:rPr lang="en-IN" dirty="0"/>
              <a:t>Aetiology: Interaction of genetic, vascular, inflammatory, amyloid-beta deposition, and lifestyle factors; non modifiable age /genetics and modifiable cardiovascular risk factors.</a:t>
            </a:r>
          </a:p>
          <a:p>
            <a:endParaRPr lang="en-IN" dirty="0"/>
          </a:p>
        </p:txBody>
      </p:sp>
      <p:pic>
        <p:nvPicPr>
          <p:cNvPr id="2050" name="Picture 2" descr="Neurodegenerative disorders: Research and Therapies">
            <a:extLst>
              <a:ext uri="{FF2B5EF4-FFF2-40B4-BE49-F238E27FC236}">
                <a16:creationId xmlns:a16="http://schemas.microsoft.com/office/drawing/2014/main" id="{8F92AE70-CE0F-5A05-C941-C079D34353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9849" y="2697286"/>
            <a:ext cx="4901293" cy="347032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185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FD285-AB7A-AECF-2FB3-E9ECE19E6B18}"/>
              </a:ext>
            </a:extLst>
          </p:cNvPr>
          <p:cNvSpPr>
            <a:spLocks noGrp="1"/>
          </p:cNvSpPr>
          <p:nvPr>
            <p:ph type="title"/>
          </p:nvPr>
        </p:nvSpPr>
        <p:spPr/>
        <p:txBody>
          <a:bodyPr/>
          <a:lstStyle/>
          <a:p>
            <a:r>
              <a:rPr lang="en-IN" b="1" dirty="0"/>
              <a:t>Prevalence UK</a:t>
            </a:r>
            <a:endParaRPr lang="en-IN" dirty="0"/>
          </a:p>
        </p:txBody>
      </p:sp>
      <p:graphicFrame>
        <p:nvGraphicFramePr>
          <p:cNvPr id="3" name="Table 2">
            <a:extLst>
              <a:ext uri="{FF2B5EF4-FFF2-40B4-BE49-F238E27FC236}">
                <a16:creationId xmlns:a16="http://schemas.microsoft.com/office/drawing/2014/main" id="{FD87FBD1-AB63-9AFF-D778-B317DA3E485C}"/>
              </a:ext>
            </a:extLst>
          </p:cNvPr>
          <p:cNvGraphicFramePr>
            <a:graphicFrameLocks noGrp="1"/>
          </p:cNvGraphicFramePr>
          <p:nvPr>
            <p:extLst>
              <p:ext uri="{D42A27DB-BD31-4B8C-83A1-F6EECF244321}">
                <p14:modId xmlns:p14="http://schemas.microsoft.com/office/powerpoint/2010/main" val="1076359338"/>
              </p:ext>
            </p:extLst>
          </p:nvPr>
        </p:nvGraphicFramePr>
        <p:xfrm>
          <a:off x="481080" y="2471057"/>
          <a:ext cx="5908834" cy="4246856"/>
        </p:xfrm>
        <a:graphic>
          <a:graphicData uri="http://schemas.openxmlformats.org/drawingml/2006/table">
            <a:tbl>
              <a:tblPr>
                <a:tableStyleId>{284E427A-3D55-4303-BF80-6455036E1DE7}</a:tableStyleId>
              </a:tblPr>
              <a:tblGrid>
                <a:gridCol w="1706949">
                  <a:extLst>
                    <a:ext uri="{9D8B030D-6E8A-4147-A177-3AD203B41FA5}">
                      <a16:colId xmlns:a16="http://schemas.microsoft.com/office/drawing/2014/main" val="1679689091"/>
                    </a:ext>
                  </a:extLst>
                </a:gridCol>
                <a:gridCol w="4201885">
                  <a:extLst>
                    <a:ext uri="{9D8B030D-6E8A-4147-A177-3AD203B41FA5}">
                      <a16:colId xmlns:a16="http://schemas.microsoft.com/office/drawing/2014/main" val="15005755"/>
                    </a:ext>
                  </a:extLst>
                </a:gridCol>
              </a:tblGrid>
              <a:tr h="671987">
                <a:tc>
                  <a:txBody>
                    <a:bodyPr/>
                    <a:lstStyle/>
                    <a:p>
                      <a:pPr algn="ctr" rtl="0" fontAlgn="t">
                        <a:buNone/>
                      </a:pPr>
                      <a:r>
                        <a:rPr lang="en-IN" sz="1800" b="1" u="sng" dirty="0">
                          <a:solidFill>
                            <a:srgbClr val="000000"/>
                          </a:solidFill>
                          <a:effectLst/>
                        </a:rPr>
                        <a:t>Aspect</a:t>
                      </a:r>
                      <a:endParaRPr lang="en-IN" sz="2800" dirty="0">
                        <a:effectLst/>
                      </a:endParaRPr>
                    </a:p>
                  </a:txBody>
                  <a:tcPr marL="63500" marR="63500" marT="63500" marB="63500"/>
                </a:tc>
                <a:tc>
                  <a:txBody>
                    <a:bodyPr/>
                    <a:lstStyle/>
                    <a:p>
                      <a:pPr algn="ctr" rtl="0" fontAlgn="t">
                        <a:buNone/>
                      </a:pPr>
                      <a:r>
                        <a:rPr lang="en-IN" sz="1800" b="1" u="sng" dirty="0">
                          <a:solidFill>
                            <a:srgbClr val="000000"/>
                          </a:solidFill>
                          <a:effectLst/>
                        </a:rPr>
                        <a:t>Detail</a:t>
                      </a:r>
                      <a:endParaRPr lang="en-IN" sz="2800" dirty="0">
                        <a:effectLst/>
                      </a:endParaRPr>
                    </a:p>
                  </a:txBody>
                  <a:tcPr marL="63500" marR="63500" marT="63500" marB="63500"/>
                </a:tc>
                <a:extLst>
                  <a:ext uri="{0D108BD9-81ED-4DB2-BD59-A6C34878D82A}">
                    <a16:rowId xmlns:a16="http://schemas.microsoft.com/office/drawing/2014/main" val="2582566377"/>
                  </a:ext>
                </a:extLst>
              </a:tr>
              <a:tr h="1533938">
                <a:tc>
                  <a:txBody>
                    <a:bodyPr/>
                    <a:lstStyle/>
                    <a:p>
                      <a:pPr algn="ctr" rtl="0" fontAlgn="t">
                        <a:buNone/>
                      </a:pPr>
                      <a:r>
                        <a:rPr lang="en-IN" sz="1800" b="1" u="none" strike="noStrike" dirty="0">
                          <a:solidFill>
                            <a:srgbClr val="000000"/>
                          </a:solidFill>
                          <a:effectLst/>
                        </a:rPr>
                        <a:t>UK Prevalence</a:t>
                      </a:r>
                      <a:endParaRPr lang="en-IN" sz="2800" dirty="0">
                        <a:effectLst/>
                      </a:endParaRPr>
                    </a:p>
                  </a:txBody>
                  <a:tcPr marL="63500" marR="63500" marT="63500" marB="63500"/>
                </a:tc>
                <a:tc>
                  <a:txBody>
                    <a:bodyPr/>
                    <a:lstStyle/>
                    <a:p>
                      <a:pPr algn="just" rtl="0" fontAlgn="t">
                        <a:buNone/>
                      </a:pPr>
                      <a:r>
                        <a:rPr lang="en-US" sz="1800" b="0" i="0" kern="1200" dirty="0">
                          <a:solidFill>
                            <a:schemeClr val="dk1"/>
                          </a:solidFill>
                          <a:effectLst/>
                          <a:latin typeface="+mn-lt"/>
                          <a:ea typeface="+mn-ea"/>
                          <a:cs typeface="+mn-cs"/>
                        </a:rPr>
                        <a:t>In the UK alone, four out of five people diagnosed with dementia (unofficial estimate of 982,000 people with dementia in the UK (2024) (alzheimers.org.uk, 2024).</a:t>
                      </a:r>
                      <a:endParaRPr lang="en-US" sz="2800" dirty="0">
                        <a:effectLst/>
                      </a:endParaRPr>
                    </a:p>
                  </a:txBody>
                  <a:tcPr marL="63500" marR="63500" marT="63500" marB="63500"/>
                </a:tc>
                <a:extLst>
                  <a:ext uri="{0D108BD9-81ED-4DB2-BD59-A6C34878D82A}">
                    <a16:rowId xmlns:a16="http://schemas.microsoft.com/office/drawing/2014/main" val="4264958009"/>
                  </a:ext>
                </a:extLst>
              </a:tr>
              <a:tr h="972361">
                <a:tc>
                  <a:txBody>
                    <a:bodyPr/>
                    <a:lstStyle/>
                    <a:p>
                      <a:pPr algn="ctr" rtl="0" fontAlgn="t">
                        <a:buNone/>
                      </a:pPr>
                      <a:r>
                        <a:rPr lang="en-IN" sz="1800" b="1" u="none" strike="noStrike">
                          <a:solidFill>
                            <a:srgbClr val="000000"/>
                          </a:solidFill>
                          <a:effectLst/>
                        </a:rPr>
                        <a:t>Age Distribution</a:t>
                      </a:r>
                      <a:endParaRPr lang="en-IN" sz="2800">
                        <a:effectLst/>
                      </a:endParaRPr>
                    </a:p>
                  </a:txBody>
                  <a:tcPr marL="63500" marR="63500" marT="63500" marB="63500"/>
                </a:tc>
                <a:tc>
                  <a:txBody>
                    <a:bodyPr/>
                    <a:lstStyle/>
                    <a:p>
                      <a:pPr algn="just" rtl="0" fontAlgn="t">
                        <a:buNone/>
                      </a:pPr>
                      <a:r>
                        <a:rPr lang="en-US" sz="1800" b="0" i="0" kern="1200" dirty="0">
                          <a:solidFill>
                            <a:schemeClr val="dk1"/>
                          </a:solidFill>
                          <a:effectLst/>
                          <a:latin typeface="+mn-lt"/>
                          <a:ea typeface="+mn-ea"/>
                          <a:cs typeface="+mn-cs"/>
                        </a:rPr>
                        <a:t>Occurrences are 1 in 14 persons above 65 years; 1 in 6 persons above 80.</a:t>
                      </a:r>
                      <a:endParaRPr lang="en-US" sz="2800" dirty="0">
                        <a:effectLst/>
                      </a:endParaRPr>
                    </a:p>
                  </a:txBody>
                  <a:tcPr marL="63500" marR="63500" marT="63500" marB="63500"/>
                </a:tc>
                <a:extLst>
                  <a:ext uri="{0D108BD9-81ED-4DB2-BD59-A6C34878D82A}">
                    <a16:rowId xmlns:a16="http://schemas.microsoft.com/office/drawing/2014/main" val="2739861890"/>
                  </a:ext>
                </a:extLst>
              </a:tr>
              <a:tr h="1068570">
                <a:tc>
                  <a:txBody>
                    <a:bodyPr/>
                    <a:lstStyle/>
                    <a:p>
                      <a:pPr algn="ctr" rtl="0" fontAlgn="t">
                        <a:buNone/>
                      </a:pPr>
                      <a:r>
                        <a:rPr lang="en-IN" sz="1800" b="1" u="none" strike="noStrike">
                          <a:solidFill>
                            <a:srgbClr val="000000"/>
                          </a:solidFill>
                          <a:effectLst/>
                        </a:rPr>
                        <a:t>Socioeconomic Factors</a:t>
                      </a:r>
                      <a:endParaRPr lang="en-IN" sz="2800">
                        <a:effectLst/>
                      </a:endParaRPr>
                    </a:p>
                  </a:txBody>
                  <a:tcPr marL="63500" marR="63500" marT="63500" marB="63500"/>
                </a:tc>
                <a:tc>
                  <a:txBody>
                    <a:bodyPr/>
                    <a:lstStyle/>
                    <a:p>
                      <a:pPr algn="just" rtl="0" fontAlgn="t">
                        <a:buNone/>
                      </a:pPr>
                      <a:r>
                        <a:rPr lang="en-US" sz="1800" b="0" i="0" kern="1200" dirty="0">
                          <a:solidFill>
                            <a:schemeClr val="dk1"/>
                          </a:solidFill>
                          <a:effectLst/>
                          <a:latin typeface="+mn-lt"/>
                          <a:ea typeface="+mn-ea"/>
                          <a:cs typeface="+mn-cs"/>
                        </a:rPr>
                        <a:t>More rampant and earlier in deprived regions.</a:t>
                      </a:r>
                      <a:endParaRPr lang="en-US" sz="2800" dirty="0">
                        <a:effectLst/>
                      </a:endParaRPr>
                    </a:p>
                  </a:txBody>
                  <a:tcPr marL="63500" marR="63500" marT="63500" marB="63500"/>
                </a:tc>
                <a:extLst>
                  <a:ext uri="{0D108BD9-81ED-4DB2-BD59-A6C34878D82A}">
                    <a16:rowId xmlns:a16="http://schemas.microsoft.com/office/drawing/2014/main" val="1653577248"/>
                  </a:ext>
                </a:extLst>
              </a:tr>
            </a:tbl>
          </a:graphicData>
        </a:graphic>
      </p:graphicFrame>
      <p:sp>
        <p:nvSpPr>
          <p:cNvPr id="4" name="Rectangle 1">
            <a:extLst>
              <a:ext uri="{FF2B5EF4-FFF2-40B4-BE49-F238E27FC236}">
                <a16:creationId xmlns:a16="http://schemas.microsoft.com/office/drawing/2014/main" id="{5BF370AA-2D76-BF0B-C154-2139A8346408}"/>
              </a:ext>
            </a:extLst>
          </p:cNvPr>
          <p:cNvSpPr>
            <a:spLocks noChangeArrowheads="1"/>
          </p:cNvSpPr>
          <p:nvPr/>
        </p:nvSpPr>
        <p:spPr bwMode="auto">
          <a:xfrm>
            <a:off x="3159125" y="33258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7" name="Picture 6">
            <a:extLst>
              <a:ext uri="{FF2B5EF4-FFF2-40B4-BE49-F238E27FC236}">
                <a16:creationId xmlns:a16="http://schemas.microsoft.com/office/drawing/2014/main" id="{C90C7DBC-0257-50AB-FAC8-60C564F2D702}"/>
              </a:ext>
            </a:extLst>
          </p:cNvPr>
          <p:cNvPicPr>
            <a:picLocks noChangeAspect="1"/>
          </p:cNvPicPr>
          <p:nvPr/>
        </p:nvPicPr>
        <p:blipFill>
          <a:blip r:embed="rId3"/>
          <a:stretch>
            <a:fillRect/>
          </a:stretch>
        </p:blipFill>
        <p:spPr>
          <a:xfrm>
            <a:off x="6646218" y="2608574"/>
            <a:ext cx="5217814" cy="397182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48870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F6C3-B8AA-7292-AB2E-C0D18799F4B4}"/>
              </a:ext>
            </a:extLst>
          </p:cNvPr>
          <p:cNvSpPr>
            <a:spLocks noGrp="1"/>
          </p:cNvSpPr>
          <p:nvPr>
            <p:ph type="title"/>
          </p:nvPr>
        </p:nvSpPr>
        <p:spPr/>
        <p:txBody>
          <a:bodyPr/>
          <a:lstStyle/>
          <a:p>
            <a:r>
              <a:rPr lang="en-GB" b="1" dirty="0"/>
              <a:t>Prevalence Worldwide</a:t>
            </a:r>
            <a:endParaRPr lang="en-IN" dirty="0"/>
          </a:p>
        </p:txBody>
      </p:sp>
      <p:sp>
        <p:nvSpPr>
          <p:cNvPr id="3" name="Content Placeholder 2">
            <a:extLst>
              <a:ext uri="{FF2B5EF4-FFF2-40B4-BE49-F238E27FC236}">
                <a16:creationId xmlns:a16="http://schemas.microsoft.com/office/drawing/2014/main" id="{DBC33BB7-353C-36DC-327E-84FE001BC9AF}"/>
              </a:ext>
            </a:extLst>
          </p:cNvPr>
          <p:cNvSpPr>
            <a:spLocks noGrp="1"/>
          </p:cNvSpPr>
          <p:nvPr>
            <p:ph idx="1"/>
          </p:nvPr>
        </p:nvSpPr>
        <p:spPr>
          <a:xfrm>
            <a:off x="489857" y="2603500"/>
            <a:ext cx="5606144" cy="3416300"/>
          </a:xfrm>
        </p:spPr>
        <p:txBody>
          <a:bodyPr>
            <a:normAutofit fontScale="92500"/>
          </a:bodyPr>
          <a:lstStyle/>
          <a:p>
            <a:pPr lvl="0"/>
            <a:r>
              <a:rPr lang="en-GB" dirty="0"/>
              <a:t>Dementia is a disorder affecting more than 55 million people in the world today, with the figure set to increase to 139 million by 2050 (WHO, 2021).</a:t>
            </a:r>
            <a:endParaRPr lang="en-IN" dirty="0"/>
          </a:p>
          <a:p>
            <a:pPr lvl="0"/>
            <a:r>
              <a:rPr lang="en-GB" dirty="0"/>
              <a:t>Dementia is a major cause of disability and dependence amongst older adults in the world.</a:t>
            </a:r>
            <a:endParaRPr lang="en-IN" dirty="0"/>
          </a:p>
          <a:p>
            <a:pPr lvl="0"/>
            <a:r>
              <a:rPr lang="en-GB" dirty="0"/>
              <a:t>In the low- and middle-income countries, the burden is more, and it places a strain on the healthcare systems.</a:t>
            </a:r>
            <a:endParaRPr lang="en-IN" dirty="0"/>
          </a:p>
          <a:p>
            <a:r>
              <a:rPr lang="en-GB" dirty="0"/>
              <a:t>Ferrari et al. (2024) indicated that mortality and disability-adjusted life years (DALYs) are rising across the globe because of elderly populations.</a:t>
            </a:r>
            <a:endParaRPr lang="en-IN" dirty="0"/>
          </a:p>
        </p:txBody>
      </p:sp>
      <p:pic>
        <p:nvPicPr>
          <p:cNvPr id="4098" name="Picture 2" descr="WHO updates fact sheet on Dementia (14 May 2019) | communitymedicine4all">
            <a:extLst>
              <a:ext uri="{FF2B5EF4-FFF2-40B4-BE49-F238E27FC236}">
                <a16:creationId xmlns:a16="http://schemas.microsoft.com/office/drawing/2014/main" id="{1446C41F-1980-18BD-5DEB-5F55900191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7078" y="2603500"/>
            <a:ext cx="4934084" cy="3416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7274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B535-274F-9B4E-61FB-EE8437B67A18}"/>
              </a:ext>
            </a:extLst>
          </p:cNvPr>
          <p:cNvSpPr>
            <a:spLocks noGrp="1"/>
          </p:cNvSpPr>
          <p:nvPr>
            <p:ph type="title"/>
          </p:nvPr>
        </p:nvSpPr>
        <p:spPr/>
        <p:txBody>
          <a:bodyPr/>
          <a:lstStyle/>
          <a:p>
            <a:r>
              <a:rPr lang="en-GB" b="1" dirty="0"/>
              <a:t>Economic &amp; Social Burden</a:t>
            </a:r>
            <a:endParaRPr lang="en-IN" dirty="0"/>
          </a:p>
        </p:txBody>
      </p:sp>
      <p:graphicFrame>
        <p:nvGraphicFramePr>
          <p:cNvPr id="3" name="Table 2">
            <a:extLst>
              <a:ext uri="{FF2B5EF4-FFF2-40B4-BE49-F238E27FC236}">
                <a16:creationId xmlns:a16="http://schemas.microsoft.com/office/drawing/2014/main" id="{F8105427-7704-FC5F-A28B-C47E23847DA6}"/>
              </a:ext>
            </a:extLst>
          </p:cNvPr>
          <p:cNvGraphicFramePr>
            <a:graphicFrameLocks noGrp="1"/>
          </p:cNvGraphicFramePr>
          <p:nvPr>
            <p:extLst>
              <p:ext uri="{D42A27DB-BD31-4B8C-83A1-F6EECF244321}">
                <p14:modId xmlns:p14="http://schemas.microsoft.com/office/powerpoint/2010/main" val="483315435"/>
              </p:ext>
            </p:extLst>
          </p:nvPr>
        </p:nvGraphicFramePr>
        <p:xfrm>
          <a:off x="642257" y="2547257"/>
          <a:ext cx="5138057" cy="3744685"/>
        </p:xfrm>
        <a:graphic>
          <a:graphicData uri="http://schemas.openxmlformats.org/drawingml/2006/table">
            <a:tbl>
              <a:tblPr>
                <a:tableStyleId>{5C22544A-7EE6-4342-B048-85BDC9FD1C3A}</a:tableStyleId>
              </a:tblPr>
              <a:tblGrid>
                <a:gridCol w="1449195">
                  <a:extLst>
                    <a:ext uri="{9D8B030D-6E8A-4147-A177-3AD203B41FA5}">
                      <a16:colId xmlns:a16="http://schemas.microsoft.com/office/drawing/2014/main" val="2895244573"/>
                    </a:ext>
                  </a:extLst>
                </a:gridCol>
                <a:gridCol w="1523303">
                  <a:extLst>
                    <a:ext uri="{9D8B030D-6E8A-4147-A177-3AD203B41FA5}">
                      <a16:colId xmlns:a16="http://schemas.microsoft.com/office/drawing/2014/main" val="3584497638"/>
                    </a:ext>
                  </a:extLst>
                </a:gridCol>
                <a:gridCol w="2165559">
                  <a:extLst>
                    <a:ext uri="{9D8B030D-6E8A-4147-A177-3AD203B41FA5}">
                      <a16:colId xmlns:a16="http://schemas.microsoft.com/office/drawing/2014/main" val="1470466083"/>
                    </a:ext>
                  </a:extLst>
                </a:gridCol>
              </a:tblGrid>
              <a:tr h="504523">
                <a:tc>
                  <a:txBody>
                    <a:bodyPr/>
                    <a:lstStyle/>
                    <a:p>
                      <a:pPr algn="ctr">
                        <a:lnSpc>
                          <a:spcPct val="150000"/>
                        </a:lnSpc>
                        <a:buNone/>
                      </a:pPr>
                      <a:r>
                        <a:rPr lang="en-GB" sz="1600" b="1" u="sng" dirty="0">
                          <a:effectLst/>
                        </a:rPr>
                        <a:t>Aspect</a:t>
                      </a:r>
                      <a:endParaRPr lang="en-IN" sz="14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b="1" u="sng" dirty="0">
                          <a:effectLst/>
                        </a:rPr>
                        <a:t>UK Detail</a:t>
                      </a:r>
                      <a:endParaRPr lang="en-IN" sz="14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b="1" u="sng" dirty="0">
                          <a:effectLst/>
                        </a:rPr>
                        <a:t>Global (2019)</a:t>
                      </a:r>
                      <a:endParaRPr lang="en-IN" sz="14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88535617"/>
                  </a:ext>
                </a:extLst>
              </a:tr>
              <a:tr h="1080054">
                <a:tc>
                  <a:txBody>
                    <a:bodyPr/>
                    <a:lstStyle/>
                    <a:p>
                      <a:pPr algn="ctr">
                        <a:lnSpc>
                          <a:spcPct val="150000"/>
                        </a:lnSpc>
                        <a:buNone/>
                      </a:pPr>
                      <a:r>
                        <a:rPr lang="en-GB" sz="1600" dirty="0">
                          <a:effectLst/>
                        </a:rPr>
                        <a:t>Economic Cost</a:t>
                      </a:r>
                      <a:endParaRPr lang="en-IN" sz="1400"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a:effectLst/>
                        </a:rPr>
                        <a:t>£26bn/year</a:t>
                      </a:r>
                      <a:endParaRPr lang="en-IN" sz="14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a:effectLst/>
                        </a:rPr>
                        <a:t>$1.3 trillion (World Health Organization, 2025)</a:t>
                      </a:r>
                      <a:endParaRPr lang="en-IN" sz="14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65753697"/>
                  </a:ext>
                </a:extLst>
              </a:tr>
              <a:tr h="1080054">
                <a:tc>
                  <a:txBody>
                    <a:bodyPr/>
                    <a:lstStyle/>
                    <a:p>
                      <a:pPr algn="ctr">
                        <a:lnSpc>
                          <a:spcPct val="150000"/>
                        </a:lnSpc>
                        <a:buNone/>
                      </a:pPr>
                      <a:r>
                        <a:rPr lang="en-GB" sz="1600">
                          <a:effectLst/>
                        </a:rPr>
                        <a:t>Informal Care</a:t>
                      </a:r>
                      <a:endParaRPr lang="en-IN" sz="14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Family burden</a:t>
                      </a:r>
                      <a:endParaRPr lang="en-IN" sz="1400"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50% costs, 5hrs/day (World Health Organization, 2025)</a:t>
                      </a:r>
                      <a:endParaRPr lang="en-IN" sz="14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93559272"/>
                  </a:ext>
                </a:extLst>
              </a:tr>
              <a:tr h="1080054">
                <a:tc>
                  <a:txBody>
                    <a:bodyPr/>
                    <a:lstStyle/>
                    <a:p>
                      <a:pPr algn="ctr">
                        <a:lnSpc>
                          <a:spcPct val="150000"/>
                        </a:lnSpc>
                        <a:buNone/>
                      </a:pPr>
                      <a:r>
                        <a:rPr lang="en-GB" sz="1600">
                          <a:effectLst/>
                        </a:rPr>
                        <a:t>Social Impact</a:t>
                      </a:r>
                      <a:endParaRPr lang="en-IN" sz="14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a:effectLst/>
                        </a:rPr>
                        <a:t>Dependency rise</a:t>
                      </a:r>
                      <a:endParaRPr lang="en-IN" sz="14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Women 70% carers (World Health Organization, 2025)</a:t>
                      </a:r>
                      <a:endParaRPr lang="en-IN" sz="14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687306372"/>
                  </a:ext>
                </a:extLst>
              </a:tr>
            </a:tbl>
          </a:graphicData>
        </a:graphic>
      </p:graphicFrame>
      <p:pic>
        <p:nvPicPr>
          <p:cNvPr id="5122" name="Picture 2" descr="The economic impact of dementia - Dementia Statistics Hub">
            <a:extLst>
              <a:ext uri="{FF2B5EF4-FFF2-40B4-BE49-F238E27FC236}">
                <a16:creationId xmlns:a16="http://schemas.microsoft.com/office/drawing/2014/main" id="{624959CA-9743-39E4-465E-060A339F35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688" y="2758442"/>
            <a:ext cx="5014912" cy="332231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186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EAC3C-B060-C8EE-A938-2761DE2FC1F4}"/>
              </a:ext>
            </a:extLst>
          </p:cNvPr>
          <p:cNvSpPr>
            <a:spLocks noGrp="1"/>
          </p:cNvSpPr>
          <p:nvPr>
            <p:ph type="title"/>
          </p:nvPr>
        </p:nvSpPr>
        <p:spPr/>
        <p:txBody>
          <a:bodyPr/>
          <a:lstStyle/>
          <a:p>
            <a:r>
              <a:rPr lang="en-GB" b="1" dirty="0"/>
              <a:t>Diagnosis &amp; Initial Assessment</a:t>
            </a:r>
            <a:endParaRPr lang="en-IN" dirty="0"/>
          </a:p>
        </p:txBody>
      </p:sp>
      <p:sp>
        <p:nvSpPr>
          <p:cNvPr id="3" name="Content Placeholder 2">
            <a:extLst>
              <a:ext uri="{FF2B5EF4-FFF2-40B4-BE49-F238E27FC236}">
                <a16:creationId xmlns:a16="http://schemas.microsoft.com/office/drawing/2014/main" id="{CB225DA7-396E-5744-0292-6411FBD840BE}"/>
              </a:ext>
            </a:extLst>
          </p:cNvPr>
          <p:cNvSpPr>
            <a:spLocks noGrp="1"/>
          </p:cNvSpPr>
          <p:nvPr>
            <p:ph idx="1"/>
          </p:nvPr>
        </p:nvSpPr>
        <p:spPr>
          <a:xfrm>
            <a:off x="544287" y="2603500"/>
            <a:ext cx="5551714" cy="3949700"/>
          </a:xfrm>
        </p:spPr>
        <p:txBody>
          <a:bodyPr>
            <a:normAutofit fontScale="92500" lnSpcReduction="20000"/>
          </a:bodyPr>
          <a:lstStyle/>
          <a:p>
            <a:pPr lvl="0"/>
            <a:r>
              <a:rPr lang="en-GB" dirty="0"/>
              <a:t>Zhuang, Yang and Gao (2019) assert that clinical evaluation of memory impairment and decline through the use of cognitive screening measures such as MMSE or MoCA in comparison to baseline functioning.</a:t>
            </a:r>
            <a:endParaRPr lang="en-IN" dirty="0"/>
          </a:p>
          <a:p>
            <a:pPr lvl="0"/>
            <a:r>
              <a:rPr lang="en-GB" dirty="0"/>
              <a:t>Elongated record of patient and informant vouching that he has difficulties with daily activity as well as social/occupational functioning.</a:t>
            </a:r>
            <a:endParaRPr lang="en-IN" dirty="0"/>
          </a:p>
          <a:p>
            <a:pPr lvl="0"/>
            <a:r>
              <a:rPr lang="en-GB" dirty="0"/>
              <a:t>Neuroimaging (CT/MRI) to rule out the existence of other causes; blood tests render ineligible those that can be reversed like B12 deficiency (</a:t>
            </a:r>
            <a:r>
              <a:rPr lang="en-GB" dirty="0" err="1"/>
              <a:t>Seritan</a:t>
            </a:r>
            <a:r>
              <a:rPr lang="en-GB" dirty="0"/>
              <a:t> et al., 2024).</a:t>
            </a:r>
            <a:endParaRPr lang="en-IN" dirty="0"/>
          </a:p>
          <a:p>
            <a:r>
              <a:rPr lang="en-GB" dirty="0"/>
              <a:t>NICE guidelines advise the use of multidisciplinary assessment that establishes cognitive impairment in various fields.</a:t>
            </a:r>
            <a:endParaRPr lang="en-IN" dirty="0"/>
          </a:p>
        </p:txBody>
      </p:sp>
      <p:pic>
        <p:nvPicPr>
          <p:cNvPr id="6148" name="Picture 4" descr="Exploring the Frontiers of Neuroimaging: A Review of Recent Advances in  Understanding Brain Functioning and Disorders">
            <a:extLst>
              <a:ext uri="{FF2B5EF4-FFF2-40B4-BE49-F238E27FC236}">
                <a16:creationId xmlns:a16="http://schemas.microsoft.com/office/drawing/2014/main" id="{02AEDE6E-116E-E779-802B-27D9BFE9C9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1298" y="2786742"/>
            <a:ext cx="5266415" cy="331307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778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1147E-7BF9-CC48-0651-C6648BDF685C}"/>
              </a:ext>
            </a:extLst>
          </p:cNvPr>
          <p:cNvSpPr>
            <a:spLocks noGrp="1"/>
          </p:cNvSpPr>
          <p:nvPr>
            <p:ph type="title"/>
          </p:nvPr>
        </p:nvSpPr>
        <p:spPr/>
        <p:txBody>
          <a:bodyPr/>
          <a:lstStyle/>
          <a:p>
            <a:r>
              <a:rPr lang="en-GB" b="1" dirty="0"/>
              <a:t>Management: UK Guidance</a:t>
            </a:r>
            <a:endParaRPr lang="en-IN" dirty="0"/>
          </a:p>
        </p:txBody>
      </p:sp>
      <p:sp>
        <p:nvSpPr>
          <p:cNvPr id="3" name="Content Placeholder 2">
            <a:extLst>
              <a:ext uri="{FF2B5EF4-FFF2-40B4-BE49-F238E27FC236}">
                <a16:creationId xmlns:a16="http://schemas.microsoft.com/office/drawing/2014/main" id="{C5CE4431-9C15-B8B1-E67A-6B6D3F4D85A5}"/>
              </a:ext>
            </a:extLst>
          </p:cNvPr>
          <p:cNvSpPr>
            <a:spLocks noGrp="1"/>
          </p:cNvSpPr>
          <p:nvPr>
            <p:ph idx="1"/>
          </p:nvPr>
        </p:nvSpPr>
        <p:spPr>
          <a:xfrm>
            <a:off x="533400" y="2471057"/>
            <a:ext cx="5562601" cy="3940629"/>
          </a:xfrm>
        </p:spPr>
        <p:txBody>
          <a:bodyPr/>
          <a:lstStyle/>
          <a:p>
            <a:pPr lvl="0"/>
            <a:r>
              <a:rPr lang="en-GB" dirty="0"/>
              <a:t>Abide by the literature of the NICE, which encourages holistic and person-centred care and early diagnosis (NICE, 2024).</a:t>
            </a:r>
            <a:endParaRPr lang="en-IN" dirty="0"/>
          </a:p>
          <a:p>
            <a:pPr lvl="0"/>
            <a:r>
              <a:rPr lang="en-GB" dirty="0"/>
              <a:t>Make use of integrated care systems in order to coordinate management between health and social services.</a:t>
            </a:r>
            <a:endParaRPr lang="en-IN" dirty="0"/>
          </a:p>
          <a:p>
            <a:pPr lvl="0"/>
            <a:r>
              <a:rPr lang="en-GB" dirty="0"/>
              <a:t>The introduction of evidence-based models such as </a:t>
            </a:r>
            <a:r>
              <a:rPr lang="en-GB" b="1" dirty="0"/>
              <a:t>House of Care</a:t>
            </a:r>
            <a:r>
              <a:rPr lang="en-GB" dirty="0"/>
              <a:t> and </a:t>
            </a:r>
            <a:r>
              <a:rPr lang="en-GB" b="1" dirty="0"/>
              <a:t>Chronic Care Model</a:t>
            </a:r>
            <a:r>
              <a:rPr lang="en-GB" dirty="0"/>
              <a:t> that facilitate holistic care of dementia (Coulter et al., 2016).</a:t>
            </a:r>
            <a:endParaRPr lang="en-IN" dirty="0"/>
          </a:p>
          <a:p>
            <a:endParaRPr lang="en-IN" dirty="0"/>
          </a:p>
        </p:txBody>
      </p:sp>
      <p:pic>
        <p:nvPicPr>
          <p:cNvPr id="5" name="Picture 4">
            <a:extLst>
              <a:ext uri="{FF2B5EF4-FFF2-40B4-BE49-F238E27FC236}">
                <a16:creationId xmlns:a16="http://schemas.microsoft.com/office/drawing/2014/main" id="{0885577C-3463-719C-2449-C880EE93258F}"/>
              </a:ext>
            </a:extLst>
          </p:cNvPr>
          <p:cNvPicPr>
            <a:picLocks noChangeAspect="1"/>
          </p:cNvPicPr>
          <p:nvPr/>
        </p:nvPicPr>
        <p:blipFill>
          <a:blip r:embed="rId3"/>
          <a:stretch>
            <a:fillRect/>
          </a:stretch>
        </p:blipFill>
        <p:spPr>
          <a:xfrm>
            <a:off x="6757629" y="2459380"/>
            <a:ext cx="4218876" cy="37668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1713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7424-21F4-AF58-EE22-14EF28A4138D}"/>
              </a:ext>
            </a:extLst>
          </p:cNvPr>
          <p:cNvSpPr>
            <a:spLocks noGrp="1"/>
          </p:cNvSpPr>
          <p:nvPr>
            <p:ph type="title"/>
          </p:nvPr>
        </p:nvSpPr>
        <p:spPr/>
        <p:txBody>
          <a:bodyPr/>
          <a:lstStyle/>
          <a:p>
            <a:r>
              <a:rPr lang="en-GB" b="1"/>
              <a:t>Management: UK Guidance</a:t>
            </a:r>
            <a:endParaRPr lang="en-IN"/>
          </a:p>
        </p:txBody>
      </p:sp>
      <p:sp>
        <p:nvSpPr>
          <p:cNvPr id="3" name="Content Placeholder 2">
            <a:extLst>
              <a:ext uri="{FF2B5EF4-FFF2-40B4-BE49-F238E27FC236}">
                <a16:creationId xmlns:a16="http://schemas.microsoft.com/office/drawing/2014/main" id="{70CB523D-9C65-CCBA-1519-A32AC541C2F0}"/>
              </a:ext>
            </a:extLst>
          </p:cNvPr>
          <p:cNvSpPr>
            <a:spLocks noGrp="1"/>
          </p:cNvSpPr>
          <p:nvPr>
            <p:ph idx="1"/>
          </p:nvPr>
        </p:nvSpPr>
        <p:spPr>
          <a:xfrm>
            <a:off x="468086" y="2603499"/>
            <a:ext cx="5627915" cy="3666671"/>
          </a:xfrm>
        </p:spPr>
        <p:txBody>
          <a:bodyPr/>
          <a:lstStyle/>
          <a:p>
            <a:pPr lvl="0"/>
            <a:r>
              <a:rPr lang="en-GB" dirty="0"/>
              <a:t>Empower and encourage self-management among patients through education and custom assistance (Bhattad and Pacifico, 2022).</a:t>
            </a:r>
            <a:endParaRPr lang="en-IN" dirty="0"/>
          </a:p>
          <a:p>
            <a:pPr lvl="0"/>
            <a:r>
              <a:rPr lang="en-GB" dirty="0"/>
              <a:t>Encourage routine reviews of the multidisciplinary teams to realign the plans of care, as dementia advances.</a:t>
            </a:r>
            <a:endParaRPr lang="en-IN" dirty="0"/>
          </a:p>
          <a:p>
            <a:r>
              <a:rPr lang="en-GB" dirty="0"/>
              <a:t>Incorporate psychosocial needs such as support of the carer in order to enhance quality of life outcomes.</a:t>
            </a:r>
            <a:endParaRPr lang="en-IN" dirty="0"/>
          </a:p>
        </p:txBody>
      </p:sp>
      <p:pic>
        <p:nvPicPr>
          <p:cNvPr id="8194" name="Picture 2" descr="The role of e-learning and components of self-management in patients newly diagnosed with RA.">
            <a:extLst>
              <a:ext uri="{FF2B5EF4-FFF2-40B4-BE49-F238E27FC236}">
                <a16:creationId xmlns:a16="http://schemas.microsoft.com/office/drawing/2014/main" id="{CD155E0B-273E-0E7A-C7EF-B12151F655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2315" y="2772456"/>
            <a:ext cx="4780330" cy="28881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377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7ECFA-943F-E8D7-653E-38E14D46CCCF}"/>
              </a:ext>
            </a:extLst>
          </p:cNvPr>
          <p:cNvSpPr>
            <a:spLocks noGrp="1"/>
          </p:cNvSpPr>
          <p:nvPr>
            <p:ph type="title"/>
          </p:nvPr>
        </p:nvSpPr>
        <p:spPr/>
        <p:txBody>
          <a:bodyPr/>
          <a:lstStyle/>
          <a:p>
            <a:r>
              <a:rPr lang="en-GB" b="1" dirty="0"/>
              <a:t>Treatment Options (UK)</a:t>
            </a:r>
            <a:endParaRPr lang="en-IN" dirty="0"/>
          </a:p>
        </p:txBody>
      </p:sp>
      <p:graphicFrame>
        <p:nvGraphicFramePr>
          <p:cNvPr id="3" name="Table 2">
            <a:extLst>
              <a:ext uri="{FF2B5EF4-FFF2-40B4-BE49-F238E27FC236}">
                <a16:creationId xmlns:a16="http://schemas.microsoft.com/office/drawing/2014/main" id="{822B2FEC-4CAB-3C0D-3303-AA3443D1E663}"/>
              </a:ext>
            </a:extLst>
          </p:cNvPr>
          <p:cNvGraphicFramePr>
            <a:graphicFrameLocks noGrp="1"/>
          </p:cNvGraphicFramePr>
          <p:nvPr>
            <p:extLst>
              <p:ext uri="{D42A27DB-BD31-4B8C-83A1-F6EECF244321}">
                <p14:modId xmlns:p14="http://schemas.microsoft.com/office/powerpoint/2010/main" val="3981801948"/>
              </p:ext>
            </p:extLst>
          </p:nvPr>
        </p:nvGraphicFramePr>
        <p:xfrm>
          <a:off x="568165" y="2591402"/>
          <a:ext cx="5255691" cy="3781050"/>
        </p:xfrm>
        <a:graphic>
          <a:graphicData uri="http://schemas.openxmlformats.org/drawingml/2006/table">
            <a:tbl>
              <a:tblPr>
                <a:tableStyleId>{5C22544A-7EE6-4342-B048-85BDC9FD1C3A}</a:tableStyleId>
              </a:tblPr>
              <a:tblGrid>
                <a:gridCol w="1768742">
                  <a:extLst>
                    <a:ext uri="{9D8B030D-6E8A-4147-A177-3AD203B41FA5}">
                      <a16:colId xmlns:a16="http://schemas.microsoft.com/office/drawing/2014/main" val="3933559937"/>
                    </a:ext>
                  </a:extLst>
                </a:gridCol>
                <a:gridCol w="3486949">
                  <a:extLst>
                    <a:ext uri="{9D8B030D-6E8A-4147-A177-3AD203B41FA5}">
                      <a16:colId xmlns:a16="http://schemas.microsoft.com/office/drawing/2014/main" val="3725548351"/>
                    </a:ext>
                  </a:extLst>
                </a:gridCol>
              </a:tblGrid>
              <a:tr h="873880">
                <a:tc>
                  <a:txBody>
                    <a:bodyPr/>
                    <a:lstStyle/>
                    <a:p>
                      <a:pPr algn="ctr">
                        <a:lnSpc>
                          <a:spcPct val="150000"/>
                        </a:lnSpc>
                        <a:buNone/>
                      </a:pPr>
                      <a:r>
                        <a:rPr lang="en-GB" sz="1600" b="1" u="sng" dirty="0">
                          <a:effectLst/>
                        </a:rPr>
                        <a:t>Treatment Type</a:t>
                      </a:r>
                      <a:endParaRPr lang="en-IN" sz="14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b="1" u="sng" dirty="0">
                          <a:effectLst/>
                        </a:rPr>
                        <a:t>UK Options</a:t>
                      </a:r>
                      <a:endParaRPr lang="en-IN" sz="14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209886376"/>
                  </a:ext>
                </a:extLst>
              </a:tr>
              <a:tr h="1110431">
                <a:tc>
                  <a:txBody>
                    <a:bodyPr/>
                    <a:lstStyle/>
                    <a:p>
                      <a:pPr algn="ctr">
                        <a:lnSpc>
                          <a:spcPct val="150000"/>
                        </a:lnSpc>
                        <a:buNone/>
                      </a:pPr>
                      <a:r>
                        <a:rPr lang="en-GB" sz="1600" b="1" i="1" dirty="0">
                          <a:effectLst/>
                        </a:rPr>
                        <a:t>Pharmacological</a:t>
                      </a:r>
                      <a:endParaRPr lang="en-IN" sz="14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Memantine, Cholinesterase inhibitors (donepezil).</a:t>
                      </a:r>
                      <a:endParaRPr lang="en-IN" sz="14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096995570"/>
                  </a:ext>
                </a:extLst>
              </a:tr>
              <a:tr h="1110431">
                <a:tc>
                  <a:txBody>
                    <a:bodyPr/>
                    <a:lstStyle/>
                    <a:p>
                      <a:pPr algn="ctr">
                        <a:lnSpc>
                          <a:spcPct val="150000"/>
                        </a:lnSpc>
                        <a:buNone/>
                      </a:pPr>
                      <a:r>
                        <a:rPr lang="en-GB" sz="1600" b="1" i="1" dirty="0">
                          <a:effectLst/>
                        </a:rPr>
                        <a:t>Non-pharmacological</a:t>
                      </a:r>
                      <a:endParaRPr lang="en-IN" sz="14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Cognitive stimulation therapy, Reminiscence therapy.</a:t>
                      </a:r>
                      <a:endParaRPr lang="en-IN" sz="14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034538815"/>
                  </a:ext>
                </a:extLst>
              </a:tr>
              <a:tr h="518713">
                <a:tc>
                  <a:txBody>
                    <a:bodyPr/>
                    <a:lstStyle/>
                    <a:p>
                      <a:pPr algn="ctr">
                        <a:lnSpc>
                          <a:spcPct val="150000"/>
                        </a:lnSpc>
                        <a:buNone/>
                      </a:pPr>
                      <a:r>
                        <a:rPr lang="en-GB" sz="1600" b="1" i="1" dirty="0">
                          <a:effectLst/>
                        </a:rPr>
                        <a:t>Supportive</a:t>
                      </a:r>
                      <a:endParaRPr lang="en-IN" sz="14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600" dirty="0">
                          <a:effectLst/>
                        </a:rPr>
                        <a:t>Carer training, Multidisciplinary team support</a:t>
                      </a:r>
                      <a:endParaRPr lang="en-IN" sz="14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507312462"/>
                  </a:ext>
                </a:extLst>
              </a:tr>
            </a:tbl>
          </a:graphicData>
        </a:graphic>
      </p:graphicFrame>
      <p:pic>
        <p:nvPicPr>
          <p:cNvPr id="9218" name="Picture 2" descr="Dementia 101: Symptoms, Types, Stages &amp; Prevention - Homage">
            <a:extLst>
              <a:ext uri="{FF2B5EF4-FFF2-40B4-BE49-F238E27FC236}">
                <a16:creationId xmlns:a16="http://schemas.microsoft.com/office/drawing/2014/main" id="{841B4A7D-70BA-1212-03AE-7AA18D464A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146" y="2810479"/>
            <a:ext cx="4684130" cy="31718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182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2042B-A09F-D7DC-8B38-320095026F90}"/>
              </a:ext>
            </a:extLst>
          </p:cNvPr>
          <p:cNvSpPr>
            <a:spLocks noGrp="1"/>
          </p:cNvSpPr>
          <p:nvPr>
            <p:ph type="title"/>
          </p:nvPr>
        </p:nvSpPr>
        <p:spPr/>
        <p:txBody>
          <a:bodyPr/>
          <a:lstStyle/>
          <a:p>
            <a:r>
              <a:rPr lang="en-GB" b="1" dirty="0"/>
              <a:t>Comorbidity</a:t>
            </a:r>
            <a:endParaRPr lang="en-IN" dirty="0"/>
          </a:p>
        </p:txBody>
      </p:sp>
      <p:sp>
        <p:nvSpPr>
          <p:cNvPr id="3" name="Content Placeholder 2">
            <a:extLst>
              <a:ext uri="{FF2B5EF4-FFF2-40B4-BE49-F238E27FC236}">
                <a16:creationId xmlns:a16="http://schemas.microsoft.com/office/drawing/2014/main" id="{7E0BFFD1-E1B3-014C-6E1A-E15A12B245BC}"/>
              </a:ext>
            </a:extLst>
          </p:cNvPr>
          <p:cNvSpPr>
            <a:spLocks noGrp="1"/>
          </p:cNvSpPr>
          <p:nvPr>
            <p:ph idx="1"/>
          </p:nvPr>
        </p:nvSpPr>
        <p:spPr>
          <a:xfrm>
            <a:off x="609601" y="2603499"/>
            <a:ext cx="5486400" cy="3851729"/>
          </a:xfrm>
        </p:spPr>
        <p:txBody>
          <a:bodyPr>
            <a:normAutofit/>
          </a:bodyPr>
          <a:lstStyle/>
          <a:p>
            <a:pPr lvl="0"/>
            <a:r>
              <a:rPr lang="en-GB" dirty="0"/>
              <a:t>Mukherjee et al. (2024) represented how prevalent comorbidities were in individuals with dementia such as hypertension, diabetes, coronary heart disease, stroke/TIA and depression.</a:t>
            </a:r>
            <a:endParaRPr lang="en-IN" dirty="0"/>
          </a:p>
          <a:p>
            <a:pPr lvl="0"/>
            <a:r>
              <a:rPr lang="en-GB" dirty="0"/>
              <a:t>Comorbidity is common as many individuals have more than one comorbidity, thus making clinical care more complex and treatment burdensome.</a:t>
            </a:r>
            <a:endParaRPr lang="en-IN" dirty="0"/>
          </a:p>
          <a:p>
            <a:pPr lvl="0"/>
            <a:r>
              <a:rPr lang="en-GB" dirty="0"/>
              <a:t>Physical and mental ailments reduce the prognoses, increase service uptakes, and make person-centred dementia care complicated.</a:t>
            </a:r>
            <a:endParaRPr lang="en-IN" dirty="0"/>
          </a:p>
          <a:p>
            <a:endParaRPr lang="en-IN" dirty="0"/>
          </a:p>
        </p:txBody>
      </p:sp>
      <p:pic>
        <p:nvPicPr>
          <p:cNvPr id="10242" name="Picture 2" descr="Comorbidities, multimorbidity and COVID-19 | Nature Medicine">
            <a:extLst>
              <a:ext uri="{FF2B5EF4-FFF2-40B4-BE49-F238E27FC236}">
                <a16:creationId xmlns:a16="http://schemas.microsoft.com/office/drawing/2014/main" id="{DDCBF80F-195E-BFD9-157F-989525D4A2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3109415"/>
            <a:ext cx="5486400" cy="27749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3043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AE8B3-18A2-9C15-830F-F7C78A2A8A8D}"/>
              </a:ext>
            </a:extLst>
          </p:cNvPr>
          <p:cNvSpPr>
            <a:spLocks noGrp="1"/>
          </p:cNvSpPr>
          <p:nvPr>
            <p:ph type="title"/>
          </p:nvPr>
        </p:nvSpPr>
        <p:spPr/>
        <p:txBody>
          <a:bodyPr/>
          <a:lstStyle/>
          <a:p>
            <a:r>
              <a:rPr lang="en-GB" b="1" dirty="0"/>
              <a:t>Prevention</a:t>
            </a:r>
            <a:endParaRPr lang="en-IN" dirty="0"/>
          </a:p>
        </p:txBody>
      </p:sp>
      <p:graphicFrame>
        <p:nvGraphicFramePr>
          <p:cNvPr id="3" name="Table 2">
            <a:extLst>
              <a:ext uri="{FF2B5EF4-FFF2-40B4-BE49-F238E27FC236}">
                <a16:creationId xmlns:a16="http://schemas.microsoft.com/office/drawing/2014/main" id="{E4D6A493-474F-C869-080B-2705A593CB3B}"/>
              </a:ext>
            </a:extLst>
          </p:cNvPr>
          <p:cNvGraphicFramePr>
            <a:graphicFrameLocks noGrp="1"/>
          </p:cNvGraphicFramePr>
          <p:nvPr>
            <p:extLst>
              <p:ext uri="{D42A27DB-BD31-4B8C-83A1-F6EECF244321}">
                <p14:modId xmlns:p14="http://schemas.microsoft.com/office/powerpoint/2010/main" val="4192688540"/>
              </p:ext>
            </p:extLst>
          </p:nvPr>
        </p:nvGraphicFramePr>
        <p:xfrm>
          <a:off x="535508" y="2646334"/>
          <a:ext cx="5484291" cy="3917752"/>
        </p:xfrm>
        <a:graphic>
          <a:graphicData uri="http://schemas.openxmlformats.org/drawingml/2006/table">
            <a:tbl>
              <a:tblPr>
                <a:tableStyleId>{3C2FFA5D-87B4-456A-9821-1D502468CF0F}</a:tableStyleId>
              </a:tblPr>
              <a:tblGrid>
                <a:gridCol w="2011749">
                  <a:extLst>
                    <a:ext uri="{9D8B030D-6E8A-4147-A177-3AD203B41FA5}">
                      <a16:colId xmlns:a16="http://schemas.microsoft.com/office/drawing/2014/main" val="2554936693"/>
                    </a:ext>
                  </a:extLst>
                </a:gridCol>
                <a:gridCol w="3472542">
                  <a:extLst>
                    <a:ext uri="{9D8B030D-6E8A-4147-A177-3AD203B41FA5}">
                      <a16:colId xmlns:a16="http://schemas.microsoft.com/office/drawing/2014/main" val="574323504"/>
                    </a:ext>
                  </a:extLst>
                </a:gridCol>
              </a:tblGrid>
              <a:tr h="885692">
                <a:tc>
                  <a:txBody>
                    <a:bodyPr/>
                    <a:lstStyle/>
                    <a:p>
                      <a:pPr algn="ctr">
                        <a:lnSpc>
                          <a:spcPct val="150000"/>
                        </a:lnSpc>
                        <a:buNone/>
                      </a:pPr>
                      <a:r>
                        <a:rPr lang="en-GB" sz="1800" b="1" u="sng" dirty="0">
                          <a:effectLst/>
                        </a:rPr>
                        <a:t>Prevention Strategy</a:t>
                      </a:r>
                      <a:endParaRPr lang="en-IN" sz="16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b="1" u="sng" dirty="0">
                          <a:effectLst/>
                        </a:rPr>
                        <a:t>Key Actions</a:t>
                      </a:r>
                      <a:endParaRPr lang="en-IN" sz="16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550673741"/>
                  </a:ext>
                </a:extLst>
              </a:tr>
              <a:tr h="1260676">
                <a:tc>
                  <a:txBody>
                    <a:bodyPr/>
                    <a:lstStyle/>
                    <a:p>
                      <a:pPr algn="ctr">
                        <a:lnSpc>
                          <a:spcPct val="150000"/>
                        </a:lnSpc>
                        <a:buNone/>
                      </a:pPr>
                      <a:r>
                        <a:rPr lang="en-GB" sz="1800" b="1" dirty="0">
                          <a:effectLst/>
                        </a:rPr>
                        <a:t>Lifestyle Changes</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buNone/>
                      </a:pPr>
                      <a:r>
                        <a:rPr lang="en-GB" sz="1800" dirty="0">
                          <a:effectLst/>
                        </a:rPr>
                        <a:t>Regular exercise, healthy diet, no smoking</a:t>
                      </a:r>
                      <a:endParaRPr lang="en-IN"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48384987"/>
                  </a:ext>
                </a:extLst>
              </a:tr>
              <a:tr h="885692">
                <a:tc>
                  <a:txBody>
                    <a:bodyPr/>
                    <a:lstStyle/>
                    <a:p>
                      <a:pPr algn="ctr">
                        <a:lnSpc>
                          <a:spcPct val="150000"/>
                        </a:lnSpc>
                        <a:buNone/>
                      </a:pPr>
                      <a:r>
                        <a:rPr lang="en-GB" sz="1800" b="1" dirty="0">
                          <a:effectLst/>
                        </a:rPr>
                        <a:t>Vascular Health</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buNone/>
                      </a:pPr>
                      <a:r>
                        <a:rPr lang="en-GB" sz="1800" dirty="0">
                          <a:effectLst/>
                        </a:rPr>
                        <a:t>Manage blood pressure, diabetes control</a:t>
                      </a:r>
                      <a:endParaRPr lang="en-IN"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903837638"/>
                  </a:ext>
                </a:extLst>
              </a:tr>
              <a:tr h="885692">
                <a:tc>
                  <a:txBody>
                    <a:bodyPr/>
                    <a:lstStyle/>
                    <a:p>
                      <a:pPr algn="ctr">
                        <a:lnSpc>
                          <a:spcPct val="150000"/>
                        </a:lnSpc>
                        <a:buNone/>
                      </a:pPr>
                      <a:r>
                        <a:rPr lang="en-GB" sz="1800" b="1" dirty="0">
                          <a:effectLst/>
                        </a:rPr>
                        <a:t>Cognitive/Social</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buNone/>
                      </a:pPr>
                      <a:r>
                        <a:rPr lang="en-GB" sz="1800" dirty="0">
                          <a:effectLst/>
                        </a:rPr>
                        <a:t>Mental stimulation, social engagement</a:t>
                      </a:r>
                      <a:endParaRPr lang="en-IN"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400491466"/>
                  </a:ext>
                </a:extLst>
              </a:tr>
            </a:tbl>
          </a:graphicData>
        </a:graphic>
      </p:graphicFrame>
      <p:pic>
        <p:nvPicPr>
          <p:cNvPr id="11266" name="Picture 2" descr="Dementia 101: Symptoms, Types, Stages &amp; Prevention - Homage">
            <a:extLst>
              <a:ext uri="{FF2B5EF4-FFF2-40B4-BE49-F238E27FC236}">
                <a16:creationId xmlns:a16="http://schemas.microsoft.com/office/drawing/2014/main" id="{D1524911-1F02-F00D-39CA-E82BC9CD10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1365" y="2884714"/>
            <a:ext cx="4890407" cy="33115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621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6505-2989-EF56-98CF-FA098A30DEDB}"/>
              </a:ext>
            </a:extLst>
          </p:cNvPr>
          <p:cNvSpPr>
            <a:spLocks noGrp="1"/>
          </p:cNvSpPr>
          <p:nvPr>
            <p:ph type="title"/>
          </p:nvPr>
        </p:nvSpPr>
        <p:spPr/>
        <p:txBody>
          <a:bodyPr/>
          <a:lstStyle/>
          <a:p>
            <a:r>
              <a:rPr lang="en-GB" b="1" dirty="0"/>
              <a:t>Co-Productive Care Skills</a:t>
            </a:r>
            <a:endParaRPr lang="en-IN" dirty="0"/>
          </a:p>
        </p:txBody>
      </p:sp>
      <p:sp>
        <p:nvSpPr>
          <p:cNvPr id="3" name="Content Placeholder 2">
            <a:extLst>
              <a:ext uri="{FF2B5EF4-FFF2-40B4-BE49-F238E27FC236}">
                <a16:creationId xmlns:a16="http://schemas.microsoft.com/office/drawing/2014/main" id="{26CDF62E-16F4-A719-522B-0CC0C4897912}"/>
              </a:ext>
            </a:extLst>
          </p:cNvPr>
          <p:cNvSpPr>
            <a:spLocks noGrp="1"/>
          </p:cNvSpPr>
          <p:nvPr>
            <p:ph idx="1"/>
          </p:nvPr>
        </p:nvSpPr>
        <p:spPr>
          <a:xfrm>
            <a:off x="489857" y="2481943"/>
            <a:ext cx="5606144" cy="3984171"/>
          </a:xfrm>
        </p:spPr>
        <p:txBody>
          <a:bodyPr>
            <a:normAutofit/>
          </a:bodyPr>
          <a:lstStyle/>
          <a:p>
            <a:pPr lvl="0"/>
            <a:r>
              <a:rPr lang="en-GB" dirty="0"/>
              <a:t>Shared decision-making enables cognitive decline patients and carers to have authority in the process of care planning.</a:t>
            </a:r>
            <a:endParaRPr lang="en-IN" dirty="0"/>
          </a:p>
          <a:p>
            <a:pPr lvl="0"/>
            <a:r>
              <a:rPr lang="en-GB" dirty="0"/>
              <a:t>According to the opinions of Sachan and Shukla (2025), successful communication is flexible to the transforming capabilities, which means that it continues to exist in a partnership.</a:t>
            </a:r>
            <a:endParaRPr lang="en-IN" dirty="0"/>
          </a:p>
          <a:p>
            <a:r>
              <a:rPr lang="en-GB" dirty="0"/>
              <a:t>Person-centred values should be encouraged in dementia management which will enhance dignity, respect and cooperation.</a:t>
            </a:r>
            <a:endParaRPr lang="en-IN" dirty="0"/>
          </a:p>
        </p:txBody>
      </p:sp>
      <p:pic>
        <p:nvPicPr>
          <p:cNvPr id="12290" name="Picture 2" descr="Shared Decision-Making to Improve Health-Related Outcomes for Adults with  Stroke Disease">
            <a:extLst>
              <a:ext uri="{FF2B5EF4-FFF2-40B4-BE49-F238E27FC236}">
                <a16:creationId xmlns:a16="http://schemas.microsoft.com/office/drawing/2014/main" id="{733E7300-A837-1118-01D3-38C1CB0C5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7452" y="2481943"/>
            <a:ext cx="3976233" cy="39863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88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B4F1D-98C9-9C27-253B-1D74F12F2FF5}"/>
              </a:ext>
            </a:extLst>
          </p:cNvPr>
          <p:cNvSpPr>
            <a:spLocks noGrp="1"/>
          </p:cNvSpPr>
          <p:nvPr>
            <p:ph type="title"/>
          </p:nvPr>
        </p:nvSpPr>
        <p:spPr/>
        <p:txBody>
          <a:bodyPr/>
          <a:lstStyle/>
          <a:p>
            <a:r>
              <a:rPr lang="en-GB" b="1" dirty="0"/>
              <a:t>Personalised Care Part 1</a:t>
            </a:r>
            <a:endParaRPr lang="en-IN" dirty="0"/>
          </a:p>
        </p:txBody>
      </p:sp>
      <p:sp>
        <p:nvSpPr>
          <p:cNvPr id="3" name="Content Placeholder 2">
            <a:extLst>
              <a:ext uri="{FF2B5EF4-FFF2-40B4-BE49-F238E27FC236}">
                <a16:creationId xmlns:a16="http://schemas.microsoft.com/office/drawing/2014/main" id="{E23227E2-2F33-1127-4155-B028B198F7E4}"/>
              </a:ext>
            </a:extLst>
          </p:cNvPr>
          <p:cNvSpPr>
            <a:spLocks noGrp="1"/>
          </p:cNvSpPr>
          <p:nvPr>
            <p:ph idx="1"/>
          </p:nvPr>
        </p:nvSpPr>
        <p:spPr>
          <a:xfrm>
            <a:off x="522515" y="2603499"/>
            <a:ext cx="5573486" cy="3927929"/>
          </a:xfrm>
        </p:spPr>
        <p:txBody>
          <a:bodyPr/>
          <a:lstStyle/>
          <a:p>
            <a:pPr lvl="0"/>
            <a:r>
              <a:rPr lang="en-GB" dirty="0"/>
              <a:t>Spencer et al. (2024) were of the opinion that individualized care planning aligns holistic dementia support with patient inclinations.</a:t>
            </a:r>
            <a:endParaRPr lang="en-IN" dirty="0"/>
          </a:p>
          <a:p>
            <a:pPr lvl="0"/>
            <a:r>
              <a:rPr lang="en-GB" dirty="0"/>
              <a:t>Education on health literacy enables the patients and carers to gain knowledge on the progression of dementia.</a:t>
            </a:r>
            <a:endParaRPr lang="en-IN" dirty="0"/>
          </a:p>
          <a:p>
            <a:pPr lvl="0"/>
            <a:r>
              <a:rPr lang="en-GB" dirty="0" err="1"/>
              <a:t>Audulv</a:t>
            </a:r>
            <a:r>
              <a:rPr lang="en-GB" dirty="0"/>
              <a:t> et al. (2021) stated that self-management programs offer specific cognitive and daily living techniques.</a:t>
            </a:r>
            <a:endParaRPr lang="en-IN" dirty="0"/>
          </a:p>
          <a:p>
            <a:endParaRPr lang="en-IN" dirty="0"/>
          </a:p>
        </p:txBody>
      </p:sp>
      <p:pic>
        <p:nvPicPr>
          <p:cNvPr id="13314" name="Picture 2" descr="Health Literacy of People with Intellectual Disabilities: How Meaningful Is  the Social Context for a Target Group-Oriented Model of Health Literacy?">
            <a:extLst>
              <a:ext uri="{FF2B5EF4-FFF2-40B4-BE49-F238E27FC236}">
                <a16:creationId xmlns:a16="http://schemas.microsoft.com/office/drawing/2014/main" id="{5684B690-3EEE-CFC6-ED54-48A53A783D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8096" y="2603499"/>
            <a:ext cx="4455394" cy="37555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12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3A9AC-692D-5477-19AF-DAC36A9D3355}"/>
              </a:ext>
            </a:extLst>
          </p:cNvPr>
          <p:cNvSpPr>
            <a:spLocks noGrp="1"/>
          </p:cNvSpPr>
          <p:nvPr>
            <p:ph type="title"/>
          </p:nvPr>
        </p:nvSpPr>
        <p:spPr/>
        <p:txBody>
          <a:bodyPr/>
          <a:lstStyle/>
          <a:p>
            <a:r>
              <a:rPr lang="en-GB" b="1" dirty="0"/>
              <a:t>Personalised Care Part 2</a:t>
            </a:r>
            <a:endParaRPr lang="en-IN" dirty="0"/>
          </a:p>
        </p:txBody>
      </p:sp>
      <p:sp>
        <p:nvSpPr>
          <p:cNvPr id="3" name="Content Placeholder 2">
            <a:extLst>
              <a:ext uri="{FF2B5EF4-FFF2-40B4-BE49-F238E27FC236}">
                <a16:creationId xmlns:a16="http://schemas.microsoft.com/office/drawing/2014/main" id="{256EB3C0-8D7F-76C5-2F84-3190CC17FE77}"/>
              </a:ext>
            </a:extLst>
          </p:cNvPr>
          <p:cNvSpPr>
            <a:spLocks noGrp="1"/>
          </p:cNvSpPr>
          <p:nvPr>
            <p:ph idx="1"/>
          </p:nvPr>
        </p:nvSpPr>
        <p:spPr>
          <a:xfrm>
            <a:off x="544287" y="2603500"/>
            <a:ext cx="5551714" cy="3416300"/>
          </a:xfrm>
        </p:spPr>
        <p:txBody>
          <a:bodyPr/>
          <a:lstStyle/>
          <a:p>
            <a:pPr lvl="0"/>
            <a:r>
              <a:rPr lang="en-GB" sz="2000" dirty="0"/>
              <a:t>The development of the symptoms and usefulness of the care plans are tracked.</a:t>
            </a:r>
            <a:endParaRPr lang="en-IN" sz="2000" dirty="0"/>
          </a:p>
          <a:p>
            <a:pPr lvl="0"/>
            <a:r>
              <a:rPr lang="en-GB" sz="2000" dirty="0"/>
              <a:t>Psychosocial support deals with emotional patient and carer needs (</a:t>
            </a:r>
            <a:r>
              <a:rPr lang="en-GB" sz="2000" dirty="0" err="1"/>
              <a:t>Lohrasbi</a:t>
            </a:r>
            <a:r>
              <a:rPr lang="en-GB" sz="2000" dirty="0"/>
              <a:t> et al., 2023).</a:t>
            </a:r>
            <a:endParaRPr lang="en-IN" sz="2000" dirty="0"/>
          </a:p>
          <a:p>
            <a:pPr lvl="0"/>
            <a:r>
              <a:rPr lang="en-GB" sz="2000" dirty="0"/>
              <a:t>Availability of community resources encourages the inclusion of society and preventive care.</a:t>
            </a:r>
            <a:endParaRPr lang="en-IN" sz="2000" dirty="0"/>
          </a:p>
          <a:p>
            <a:endParaRPr lang="en-IN" dirty="0"/>
          </a:p>
        </p:txBody>
      </p:sp>
      <p:pic>
        <p:nvPicPr>
          <p:cNvPr id="14338" name="Picture 2" descr="Psychosocial care | Malteser International">
            <a:extLst>
              <a:ext uri="{FF2B5EF4-FFF2-40B4-BE49-F238E27FC236}">
                <a16:creationId xmlns:a16="http://schemas.microsoft.com/office/drawing/2014/main" id="{BE1724D2-F60A-29F0-9DCC-41C4CF60B4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9092" y="2755900"/>
            <a:ext cx="4936991" cy="3263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96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456-62E0-892F-4CAE-140F57550163}"/>
              </a:ext>
            </a:extLst>
          </p:cNvPr>
          <p:cNvSpPr>
            <a:spLocks noGrp="1"/>
          </p:cNvSpPr>
          <p:nvPr>
            <p:ph type="title"/>
          </p:nvPr>
        </p:nvSpPr>
        <p:spPr/>
        <p:txBody>
          <a:bodyPr/>
          <a:lstStyle/>
          <a:p>
            <a:r>
              <a:rPr lang="en-GB" b="1" dirty="0"/>
              <a:t>Stress Management &amp; Coping</a:t>
            </a:r>
            <a:endParaRPr lang="en-IN" dirty="0"/>
          </a:p>
        </p:txBody>
      </p:sp>
      <p:graphicFrame>
        <p:nvGraphicFramePr>
          <p:cNvPr id="3" name="Table 2">
            <a:extLst>
              <a:ext uri="{FF2B5EF4-FFF2-40B4-BE49-F238E27FC236}">
                <a16:creationId xmlns:a16="http://schemas.microsoft.com/office/drawing/2014/main" id="{3188CD82-1DF8-EA56-9517-B6AED6D8C42C}"/>
              </a:ext>
            </a:extLst>
          </p:cNvPr>
          <p:cNvGraphicFramePr>
            <a:graphicFrameLocks noGrp="1"/>
          </p:cNvGraphicFramePr>
          <p:nvPr>
            <p:extLst>
              <p:ext uri="{D42A27DB-BD31-4B8C-83A1-F6EECF244321}">
                <p14:modId xmlns:p14="http://schemas.microsoft.com/office/powerpoint/2010/main" val="2448591119"/>
              </p:ext>
            </p:extLst>
          </p:nvPr>
        </p:nvGraphicFramePr>
        <p:xfrm>
          <a:off x="568709" y="2512785"/>
          <a:ext cx="5320461" cy="3942444"/>
        </p:xfrm>
        <a:graphic>
          <a:graphicData uri="http://schemas.openxmlformats.org/drawingml/2006/table">
            <a:tbl>
              <a:tblPr>
                <a:tableStyleId>{5C22544A-7EE6-4342-B048-85BDC9FD1C3A}</a:tableStyleId>
              </a:tblPr>
              <a:tblGrid>
                <a:gridCol w="1713514">
                  <a:extLst>
                    <a:ext uri="{9D8B030D-6E8A-4147-A177-3AD203B41FA5}">
                      <a16:colId xmlns:a16="http://schemas.microsoft.com/office/drawing/2014/main" val="2979010601"/>
                    </a:ext>
                  </a:extLst>
                </a:gridCol>
                <a:gridCol w="3606947">
                  <a:extLst>
                    <a:ext uri="{9D8B030D-6E8A-4147-A177-3AD203B41FA5}">
                      <a16:colId xmlns:a16="http://schemas.microsoft.com/office/drawing/2014/main" val="1182190234"/>
                    </a:ext>
                  </a:extLst>
                </a:gridCol>
              </a:tblGrid>
              <a:tr h="985611">
                <a:tc>
                  <a:txBody>
                    <a:bodyPr/>
                    <a:lstStyle/>
                    <a:p>
                      <a:pPr algn="ctr">
                        <a:lnSpc>
                          <a:spcPct val="150000"/>
                        </a:lnSpc>
                        <a:buNone/>
                      </a:pPr>
                      <a:r>
                        <a:rPr lang="en-GB" sz="1800" b="1" u="sng" dirty="0">
                          <a:effectLst/>
                        </a:rPr>
                        <a:t>Strategy</a:t>
                      </a:r>
                      <a:endParaRPr lang="en-IN" sz="16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b="1" u="sng" dirty="0">
                          <a:effectLst/>
                        </a:rPr>
                        <a:t>Description</a:t>
                      </a:r>
                      <a:endParaRPr lang="en-IN" sz="16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89599555"/>
                  </a:ext>
                </a:extLst>
              </a:tr>
              <a:tr h="985611">
                <a:tc>
                  <a:txBody>
                    <a:bodyPr/>
                    <a:lstStyle/>
                    <a:p>
                      <a:pPr algn="ctr">
                        <a:lnSpc>
                          <a:spcPct val="150000"/>
                        </a:lnSpc>
                        <a:buNone/>
                      </a:pPr>
                      <a:r>
                        <a:rPr lang="en-GB" sz="1800" b="1" i="1" dirty="0">
                          <a:effectLst/>
                        </a:rPr>
                        <a:t>Relaxation</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a:effectLst/>
                        </a:rPr>
                        <a:t>Deep breathing, mindfulness meditation</a:t>
                      </a:r>
                      <a:endParaRPr lang="en-IN" sz="16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990003618"/>
                  </a:ext>
                </a:extLst>
              </a:tr>
              <a:tr h="985611">
                <a:tc>
                  <a:txBody>
                    <a:bodyPr/>
                    <a:lstStyle/>
                    <a:p>
                      <a:pPr algn="ctr">
                        <a:lnSpc>
                          <a:spcPct val="150000"/>
                        </a:lnSpc>
                        <a:buNone/>
                      </a:pPr>
                      <a:r>
                        <a:rPr lang="en-GB" sz="1800" b="1" i="1" dirty="0">
                          <a:effectLst/>
                        </a:rPr>
                        <a:t>Support</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dirty="0">
                          <a:effectLst/>
                        </a:rPr>
                        <a:t>Carer support groups, family respite</a:t>
                      </a:r>
                      <a:endParaRPr lang="en-IN"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551945173"/>
                  </a:ext>
                </a:extLst>
              </a:tr>
              <a:tr h="985611">
                <a:tc>
                  <a:txBody>
                    <a:bodyPr/>
                    <a:lstStyle/>
                    <a:p>
                      <a:pPr algn="ctr">
                        <a:lnSpc>
                          <a:spcPct val="150000"/>
                        </a:lnSpc>
                        <a:buNone/>
                      </a:pPr>
                      <a:r>
                        <a:rPr lang="en-GB" sz="1800" b="1" i="1" dirty="0">
                          <a:effectLst/>
                        </a:rPr>
                        <a:t>Self-care</a:t>
                      </a:r>
                      <a:endParaRPr lang="en-IN" sz="16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dirty="0">
                          <a:effectLst/>
                        </a:rPr>
                        <a:t>Exercise, healthy diet, sleep routines</a:t>
                      </a:r>
                      <a:endParaRPr lang="en-IN"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169671790"/>
                  </a:ext>
                </a:extLst>
              </a:tr>
            </a:tbl>
          </a:graphicData>
        </a:graphic>
      </p:graphicFrame>
      <p:pic>
        <p:nvPicPr>
          <p:cNvPr id="15364" name="Picture 4" descr="Reducing Stress | Alzheimer's Association">
            <a:extLst>
              <a:ext uri="{FF2B5EF4-FFF2-40B4-BE49-F238E27FC236}">
                <a16:creationId xmlns:a16="http://schemas.microsoft.com/office/drawing/2014/main" id="{70D4BCE7-D80F-422E-9643-4484BC8F3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5534" y="2512785"/>
            <a:ext cx="3761695" cy="379538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77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02FAA-9EF7-C593-EC7B-A47CA708CD49}"/>
              </a:ext>
            </a:extLst>
          </p:cNvPr>
          <p:cNvSpPr>
            <a:spLocks noGrp="1"/>
          </p:cNvSpPr>
          <p:nvPr>
            <p:ph type="title"/>
          </p:nvPr>
        </p:nvSpPr>
        <p:spPr/>
        <p:txBody>
          <a:bodyPr/>
          <a:lstStyle/>
          <a:p>
            <a:r>
              <a:rPr lang="en-GB" b="1" dirty="0"/>
              <a:t>Conclusion</a:t>
            </a:r>
            <a:endParaRPr lang="en-IN" dirty="0"/>
          </a:p>
        </p:txBody>
      </p:sp>
      <p:sp>
        <p:nvSpPr>
          <p:cNvPr id="3" name="Content Placeholder 2">
            <a:extLst>
              <a:ext uri="{FF2B5EF4-FFF2-40B4-BE49-F238E27FC236}">
                <a16:creationId xmlns:a16="http://schemas.microsoft.com/office/drawing/2014/main" id="{E3B3C2E2-0C28-78A9-EC00-8477E9FE622F}"/>
              </a:ext>
            </a:extLst>
          </p:cNvPr>
          <p:cNvSpPr>
            <a:spLocks noGrp="1"/>
          </p:cNvSpPr>
          <p:nvPr>
            <p:ph idx="1"/>
          </p:nvPr>
        </p:nvSpPr>
        <p:spPr>
          <a:xfrm>
            <a:off x="555172" y="2603499"/>
            <a:ext cx="5540828" cy="3993243"/>
          </a:xfrm>
        </p:spPr>
        <p:txBody>
          <a:bodyPr/>
          <a:lstStyle/>
          <a:p>
            <a:pPr lvl="0"/>
            <a:r>
              <a:rPr lang="en-GB" dirty="0"/>
              <a:t>The process of dementia needs to be diagnosed early and managed in a holistic and person-centred manner (Thuesen, Ravn and Petersen, 2020).</a:t>
            </a:r>
            <a:endParaRPr lang="en-IN" dirty="0"/>
          </a:p>
          <a:p>
            <a:pPr lvl="0"/>
            <a:r>
              <a:rPr lang="en-GB" dirty="0"/>
              <a:t>Particular concerns of individualized care and integrated care improve life quality and outcomes of life.</a:t>
            </a:r>
            <a:endParaRPr lang="en-IN" dirty="0"/>
          </a:p>
          <a:p>
            <a:pPr lvl="0"/>
            <a:r>
              <a:rPr lang="en-GB" dirty="0"/>
              <a:t>Collaborative work and continuous research are crucial to respond to aspects of dementia care complexity.</a:t>
            </a:r>
            <a:endParaRPr lang="en-IN" dirty="0"/>
          </a:p>
          <a:p>
            <a:endParaRPr lang="en-IN" dirty="0"/>
          </a:p>
        </p:txBody>
      </p:sp>
      <p:pic>
        <p:nvPicPr>
          <p:cNvPr id="16386" name="Picture 2" descr="Elements of person-centered dementia care.">
            <a:extLst>
              <a:ext uri="{FF2B5EF4-FFF2-40B4-BE49-F238E27FC236}">
                <a16:creationId xmlns:a16="http://schemas.microsoft.com/office/drawing/2014/main" id="{F7F145FD-7CC8-70FD-064A-9DB2BA9E1D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1352" y="2739800"/>
            <a:ext cx="5023077" cy="326911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534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B368C-D87D-308E-F7C4-1965D7234F4D}"/>
              </a:ext>
            </a:extLst>
          </p:cNvPr>
          <p:cNvSpPr>
            <a:spLocks noGrp="1"/>
          </p:cNvSpPr>
          <p:nvPr>
            <p:ph type="title"/>
          </p:nvPr>
        </p:nvSpPr>
        <p:spPr/>
        <p:txBody>
          <a:bodyPr/>
          <a:lstStyle/>
          <a:p>
            <a:r>
              <a:rPr lang="en-GB" b="1" dirty="0"/>
              <a:t>Reference List </a:t>
            </a:r>
            <a:endParaRPr lang="en-IN" dirty="0"/>
          </a:p>
        </p:txBody>
      </p:sp>
      <p:sp>
        <p:nvSpPr>
          <p:cNvPr id="3" name="Content Placeholder 2">
            <a:extLst>
              <a:ext uri="{FF2B5EF4-FFF2-40B4-BE49-F238E27FC236}">
                <a16:creationId xmlns:a16="http://schemas.microsoft.com/office/drawing/2014/main" id="{A462B374-C37D-9825-F62E-1D48D19254D4}"/>
              </a:ext>
            </a:extLst>
          </p:cNvPr>
          <p:cNvSpPr>
            <a:spLocks noGrp="1"/>
          </p:cNvSpPr>
          <p:nvPr>
            <p:ph idx="1"/>
          </p:nvPr>
        </p:nvSpPr>
        <p:spPr>
          <a:xfrm>
            <a:off x="696686" y="2503714"/>
            <a:ext cx="10896600" cy="4038600"/>
          </a:xfrm>
        </p:spPr>
        <p:txBody>
          <a:bodyPr>
            <a:normAutofit fontScale="32500" lnSpcReduction="20000"/>
          </a:bodyPr>
          <a:lstStyle/>
          <a:p>
            <a:r>
              <a:rPr lang="en-GB" dirty="0"/>
              <a:t>Alzheimer's Association (2019). </a:t>
            </a:r>
            <a:r>
              <a:rPr lang="en-GB" i="1" dirty="0"/>
              <a:t>Types of Dementia</a:t>
            </a:r>
            <a:r>
              <a:rPr lang="en-GB" dirty="0"/>
              <a:t>. [online] Alzheimer’s Disease and Dementia. Available at: https://www.alz.org/alzheimers-dementia/what-is-dementia/types-of-dementia [Accessed 4 Dec. 2025].</a:t>
            </a:r>
            <a:endParaRPr lang="en-IN" dirty="0"/>
          </a:p>
          <a:p>
            <a:r>
              <a:rPr lang="en-GB" dirty="0"/>
              <a:t>alzheimers.org.uk (2024). </a:t>
            </a:r>
            <a:r>
              <a:rPr lang="en-GB" i="1" dirty="0"/>
              <a:t>What are the costs of dementia diagnosis and care in the UK?</a:t>
            </a:r>
            <a:r>
              <a:rPr lang="en-GB" dirty="0"/>
              <a:t> [online] Alzheimer’s Society. Available at: https://www.alzheimers.org.uk/what-we-do/policy-and-influencing/dementia-scale-impact-numbers [Accessed 4 Dec. 2025].</a:t>
            </a:r>
            <a:endParaRPr lang="en-IN" dirty="0"/>
          </a:p>
          <a:p>
            <a:r>
              <a:rPr lang="en-GB" dirty="0" err="1"/>
              <a:t>Audulv</a:t>
            </a:r>
            <a:r>
              <a:rPr lang="en-GB" dirty="0"/>
              <a:t> , Å., Hutchinson, S., Warner, G., Kephart, G., </a:t>
            </a:r>
            <a:r>
              <a:rPr lang="en-GB" dirty="0" err="1"/>
              <a:t>Versnel</a:t>
            </a:r>
            <a:r>
              <a:rPr lang="en-GB" dirty="0"/>
              <a:t>, J. and Packer, T.L. (2021). Managing everyday life: Self-management strategies people use to live well with neurological conditions. </a:t>
            </a:r>
            <a:r>
              <a:rPr lang="en-GB" i="1" dirty="0"/>
              <a:t>Patient Education and </a:t>
            </a:r>
            <a:r>
              <a:rPr lang="en-GB" i="1" dirty="0" err="1"/>
              <a:t>Counseling</a:t>
            </a:r>
            <a:r>
              <a:rPr lang="en-GB" dirty="0"/>
              <a:t>, [online] 104(2), pp.413–421. </a:t>
            </a:r>
            <a:r>
              <a:rPr lang="en-GB" dirty="0" err="1"/>
              <a:t>doi:https</a:t>
            </a:r>
            <a:r>
              <a:rPr lang="en-GB" dirty="0"/>
              <a:t>://doi.org/10.1016/j.pec.2020.07.025.</a:t>
            </a:r>
            <a:endParaRPr lang="en-IN" dirty="0"/>
          </a:p>
          <a:p>
            <a:r>
              <a:rPr lang="en-GB" dirty="0"/>
              <a:t>Bhattad, P. and Pacifico, L. (2022). Empowering patients: Promoting Patient Education and Health Literacy. </a:t>
            </a:r>
            <a:r>
              <a:rPr lang="en-GB" i="1" dirty="0" err="1"/>
              <a:t>Cureus</a:t>
            </a:r>
            <a:r>
              <a:rPr lang="en-GB" dirty="0"/>
              <a:t>, [online] 14(7). </a:t>
            </a:r>
            <a:r>
              <a:rPr lang="en-GB" dirty="0" err="1"/>
              <a:t>doi:https</a:t>
            </a:r>
            <a:r>
              <a:rPr lang="en-GB" dirty="0"/>
              <a:t>://doi.org/10.7759/cureus.27336.</a:t>
            </a:r>
            <a:endParaRPr lang="en-IN" dirty="0"/>
          </a:p>
          <a:p>
            <a:r>
              <a:rPr lang="en-GB" dirty="0"/>
              <a:t>Coulter, A., Kramer, G., Warren, T. and Salisbury, C. (2016). Building the House of Care for People with long-term conditions: the Foundation of the House of Care Framework. </a:t>
            </a:r>
            <a:r>
              <a:rPr lang="en-GB" i="1" dirty="0"/>
              <a:t>British Journal of General Practice</a:t>
            </a:r>
            <a:r>
              <a:rPr lang="en-GB" dirty="0"/>
              <a:t>, [online] 66(645), pp.288–290. </a:t>
            </a:r>
            <a:r>
              <a:rPr lang="en-GB" dirty="0" err="1"/>
              <a:t>doi:https</a:t>
            </a:r>
            <a:r>
              <a:rPr lang="en-GB" dirty="0"/>
              <a:t>://doi.org/10.3399/bjgp16x684745.</a:t>
            </a:r>
            <a:endParaRPr lang="en-IN" dirty="0"/>
          </a:p>
          <a:p>
            <a:r>
              <a:rPr lang="en-GB" dirty="0"/>
              <a:t>Cummings, J. (2021). The Role of Neuropsychiatric Symptoms in Research Diagnostic Criteria for Neurodegenerative Diseases. </a:t>
            </a:r>
            <a:r>
              <a:rPr lang="en-GB" i="1" dirty="0"/>
              <a:t>The American Journal of Geriatric Psychiatry</a:t>
            </a:r>
            <a:r>
              <a:rPr lang="en-GB" dirty="0"/>
              <a:t>, [online] 29(4), pp.375–383. </a:t>
            </a:r>
            <a:r>
              <a:rPr lang="en-GB" dirty="0" err="1"/>
              <a:t>doi:https</a:t>
            </a:r>
            <a:r>
              <a:rPr lang="en-GB" dirty="0"/>
              <a:t>://doi.org/10.1016/j.jagp.2020.07.011.</a:t>
            </a:r>
            <a:endParaRPr lang="en-IN" dirty="0"/>
          </a:p>
          <a:p>
            <a:r>
              <a:rPr lang="en-GB" dirty="0"/>
              <a:t>Ferrari, A.J., Santomauro, D.F., Aali, A., Abate, Y.H., </a:t>
            </a:r>
            <a:r>
              <a:rPr lang="en-GB" dirty="0" err="1"/>
              <a:t>Abbafati</a:t>
            </a:r>
            <a:r>
              <a:rPr lang="en-GB" dirty="0"/>
              <a:t>, C., </a:t>
            </a:r>
            <a:r>
              <a:rPr lang="en-GB" dirty="0" err="1"/>
              <a:t>Abbastabar</a:t>
            </a:r>
            <a:r>
              <a:rPr lang="en-GB" dirty="0"/>
              <a:t>, H., Abd </a:t>
            </a:r>
            <a:r>
              <a:rPr lang="en-GB" dirty="0" err="1"/>
              <a:t>ElHafeez</a:t>
            </a:r>
            <a:r>
              <a:rPr lang="en-GB" dirty="0"/>
              <a:t>, S., </a:t>
            </a:r>
            <a:r>
              <a:rPr lang="en-GB" dirty="0" err="1"/>
              <a:t>Abdelmasseh</a:t>
            </a:r>
            <a:r>
              <a:rPr lang="en-GB" dirty="0"/>
              <a:t>, M., Abd-</a:t>
            </a:r>
            <a:r>
              <a:rPr lang="en-GB" dirty="0" err="1"/>
              <a:t>Elsalam</a:t>
            </a:r>
            <a:r>
              <a:rPr lang="en-GB" dirty="0"/>
              <a:t>, S., Abdollahi, A., Abdullahi, A., Abegaz, K.H., </a:t>
            </a:r>
            <a:r>
              <a:rPr lang="en-GB" dirty="0" err="1"/>
              <a:t>Abeldaño</a:t>
            </a:r>
            <a:r>
              <a:rPr lang="en-GB" dirty="0"/>
              <a:t> Zuñiga, R.A., Aboagye, R.G., Abolhassani, H., Abreu, L.G., </a:t>
            </a:r>
            <a:r>
              <a:rPr lang="en-GB" dirty="0" err="1"/>
              <a:t>Abualruz</a:t>
            </a:r>
            <a:r>
              <a:rPr lang="en-GB" dirty="0"/>
              <a:t>, H., Abu-</a:t>
            </a:r>
            <a:r>
              <a:rPr lang="en-GB" dirty="0" err="1"/>
              <a:t>Gharbieh</a:t>
            </a:r>
            <a:r>
              <a:rPr lang="en-GB" dirty="0"/>
              <a:t>, E., Abu-</a:t>
            </a:r>
            <a:r>
              <a:rPr lang="en-GB" dirty="0" err="1"/>
              <a:t>Rmeileh</a:t>
            </a:r>
            <a:r>
              <a:rPr lang="en-GB" dirty="0"/>
              <a:t>, N.M. and Ackerman, I.N. (2024). Global incidence, prevalence, years lived with disability (YLDs), disability-adjusted life-years (DALYs), and healthy life expectancy (HALE) for 371 diseases and injuries in 204 countries and territories and 811 subnational locations, 1990–2021: a systematic analysis for the Global Burden of Disease Study 2021. </a:t>
            </a:r>
            <a:r>
              <a:rPr lang="en-GB" i="1" dirty="0"/>
              <a:t>Lancet</a:t>
            </a:r>
            <a:r>
              <a:rPr lang="en-GB" dirty="0"/>
              <a:t>, [online] 403(10440), pp.2133–2161. </a:t>
            </a:r>
            <a:r>
              <a:rPr lang="en-GB" dirty="0" err="1"/>
              <a:t>doi:https</a:t>
            </a:r>
            <a:r>
              <a:rPr lang="en-GB" dirty="0"/>
              <a:t>://doi.org/10.1016/S0140-6736(24)00757-8.</a:t>
            </a:r>
            <a:endParaRPr lang="en-IN" dirty="0"/>
          </a:p>
          <a:p>
            <a:r>
              <a:rPr lang="en-GB" dirty="0" err="1"/>
              <a:t>Lohrasbi</a:t>
            </a:r>
            <a:r>
              <a:rPr lang="en-GB" dirty="0"/>
              <a:t>, F., Alavi, M., Akbari, M. and Maghsoudi, J. (2023). Promoting Psychosocial Health of Family Caregivers of Patients with Chronic Mental Disorders: A Review of Challenges and Strategies. </a:t>
            </a:r>
            <a:r>
              <a:rPr lang="en-GB" i="1" dirty="0"/>
              <a:t>Chonnam Medical Journal</a:t>
            </a:r>
            <a:r>
              <a:rPr lang="en-GB" dirty="0"/>
              <a:t>, [online] 59(1), p.31. </a:t>
            </a:r>
            <a:r>
              <a:rPr lang="en-GB" dirty="0" err="1"/>
              <a:t>doi:https</a:t>
            </a:r>
            <a:r>
              <a:rPr lang="en-GB" dirty="0"/>
              <a:t>://doi.org/10.4068/cmj.2023.59.1.31.</a:t>
            </a:r>
            <a:endParaRPr lang="en-IN" dirty="0"/>
          </a:p>
          <a:p>
            <a:r>
              <a:rPr lang="en-GB" dirty="0"/>
              <a:t>Mukherjee, U., Ujala Sehar, Brownell, M. and Reddy, P.H. (2024). Sleep deprivation in dementia comorbidities: focus on cardiovascular disease, diabetes, anxiety/depression and thyroid disorders. </a:t>
            </a:r>
            <a:r>
              <a:rPr lang="en-GB" i="1" dirty="0"/>
              <a:t>Aging</a:t>
            </a:r>
            <a:r>
              <a:rPr lang="en-GB" dirty="0"/>
              <a:t>, [online] 16(21), pp.13409–13429. </a:t>
            </a:r>
            <a:r>
              <a:rPr lang="en-GB" dirty="0" err="1"/>
              <a:t>doi:https</a:t>
            </a:r>
            <a:r>
              <a:rPr lang="en-GB" dirty="0"/>
              <a:t>://doi.org/10.18632/aging.206157.</a:t>
            </a:r>
            <a:endParaRPr lang="en-IN" dirty="0"/>
          </a:p>
          <a:p>
            <a:r>
              <a:rPr lang="en-GB" dirty="0"/>
              <a:t>NICE (2024). </a:t>
            </a:r>
            <a:r>
              <a:rPr lang="en-GB" i="1" dirty="0"/>
              <a:t>NICE Guidance</a:t>
            </a:r>
            <a:r>
              <a:rPr lang="en-GB" dirty="0"/>
              <a:t>. [online] NICE. Available at: https://www.nice.org.uk/guidance [Accessed 4 Dec. 2025].</a:t>
            </a:r>
            <a:endParaRPr lang="en-IN" dirty="0"/>
          </a:p>
          <a:p>
            <a:r>
              <a:rPr lang="en-GB" dirty="0"/>
              <a:t>Sachan, S. and Shukla, A. (2025). The Role of Cognitive Communication in Effective Collaboration. </a:t>
            </a:r>
            <a:r>
              <a:rPr lang="en-GB" i="1" dirty="0"/>
              <a:t>SSRN Electronic Journal</a:t>
            </a:r>
            <a:r>
              <a:rPr lang="en-GB" dirty="0"/>
              <a:t>. [online] </a:t>
            </a:r>
            <a:r>
              <a:rPr lang="en-GB" dirty="0" err="1"/>
              <a:t>doi:https</a:t>
            </a:r>
            <a:r>
              <a:rPr lang="en-GB" dirty="0"/>
              <a:t>://doi.org/10.2139/ssrn.5053240.</a:t>
            </a:r>
            <a:endParaRPr lang="en-IN" dirty="0"/>
          </a:p>
          <a:p>
            <a:r>
              <a:rPr lang="en-GB" dirty="0" err="1"/>
              <a:t>Seritan</a:t>
            </a:r>
            <a:r>
              <a:rPr lang="en-GB" dirty="0"/>
              <a:t>, A.L., Bruns, E.B., Bledsoe, I.O. and Racine, C.A. (2024). Laboratory Studies, Neuroimaging, and Neuropsychological Testing. </a:t>
            </a:r>
            <a:r>
              <a:rPr lang="en-GB" i="1" dirty="0"/>
              <a:t>Age-Adjusted Psychiatric Treatment for the Older Patient</a:t>
            </a:r>
            <a:r>
              <a:rPr lang="en-GB" dirty="0"/>
              <a:t>, [online] pp.51–76. </a:t>
            </a:r>
            <a:r>
              <a:rPr lang="en-GB" dirty="0" err="1"/>
              <a:t>doi:https</a:t>
            </a:r>
            <a:r>
              <a:rPr lang="en-GB" dirty="0"/>
              <a:t>://doi.org/10.1007/978-3-031-53976-3_4.</a:t>
            </a:r>
            <a:endParaRPr lang="en-IN" dirty="0"/>
          </a:p>
          <a:p>
            <a:r>
              <a:rPr lang="en-GB" dirty="0"/>
              <a:t>Spencer, E., Griffiths, S., Flanagan, K., O’Keeffe, A., Wiegand, M., Benjamin, L., D’Andrea, F., Wilcock, J., Poole, M., Walters, K.R., Robinson, L. and Rait, G. (2024). Access to personalised dementia care planning in primary care: a mixed methods evaluation of the </a:t>
            </a:r>
            <a:r>
              <a:rPr lang="en-GB" dirty="0" err="1"/>
              <a:t>PriDem</a:t>
            </a:r>
            <a:r>
              <a:rPr lang="en-GB" dirty="0"/>
              <a:t> intervention. </a:t>
            </a:r>
            <a:r>
              <a:rPr lang="en-GB" i="1" dirty="0"/>
              <a:t>BMJ Open</a:t>
            </a:r>
            <a:r>
              <a:rPr lang="en-GB" dirty="0"/>
              <a:t>, [online] 14(7), p.e082083. </a:t>
            </a:r>
            <a:r>
              <a:rPr lang="en-GB" dirty="0" err="1"/>
              <a:t>doi:https</a:t>
            </a:r>
            <a:r>
              <a:rPr lang="en-GB" dirty="0"/>
              <a:t>://doi.org/10.1136/bmjopen-2023-082083.</a:t>
            </a:r>
            <a:endParaRPr lang="en-IN" dirty="0"/>
          </a:p>
          <a:p>
            <a:r>
              <a:rPr lang="en-GB" dirty="0"/>
              <a:t>Thuesen, J., Ravn, M.B. and Petersen, K.S. (2020). Towards person-centred rehabilitation in dementia – a narrative synthesis. </a:t>
            </a:r>
            <a:r>
              <a:rPr lang="en-GB" i="1" dirty="0"/>
              <a:t>Disability and Rehabilitation</a:t>
            </a:r>
            <a:r>
              <a:rPr lang="en-GB" dirty="0"/>
              <a:t>, [online] 43(18), pp.1–7. </a:t>
            </a:r>
            <a:r>
              <a:rPr lang="en-GB" dirty="0" err="1"/>
              <a:t>doi:https</a:t>
            </a:r>
            <a:r>
              <a:rPr lang="en-GB" dirty="0"/>
              <a:t>://doi.org/10.1080/09638288.2019.1709910.</a:t>
            </a:r>
            <a:endParaRPr lang="en-IN" dirty="0"/>
          </a:p>
          <a:p>
            <a:r>
              <a:rPr lang="en-GB" dirty="0"/>
              <a:t>WHO (2021). </a:t>
            </a:r>
            <a:r>
              <a:rPr lang="en-GB" i="1" dirty="0"/>
              <a:t>World failing to address dementia challenge</a:t>
            </a:r>
            <a:r>
              <a:rPr lang="en-GB" dirty="0"/>
              <a:t>. [online] World Health Organization. Available at: https://www.who.int/news/item/02-09-2021-world-failing-to-address-dementia-challenge [Accessed 4 Dec. 2025].</a:t>
            </a:r>
            <a:endParaRPr lang="en-IN" dirty="0"/>
          </a:p>
          <a:p>
            <a:r>
              <a:rPr lang="en-GB" dirty="0"/>
              <a:t>World Health Organization (2025). </a:t>
            </a:r>
            <a:r>
              <a:rPr lang="en-GB" i="1" dirty="0"/>
              <a:t>Dementia</a:t>
            </a:r>
            <a:r>
              <a:rPr lang="en-GB" dirty="0"/>
              <a:t>. [online] World Health Organization. Available at: https://www.who.int/news-room/fact-sheets/detail/dementia [Accessed 4 Dec. 2025].</a:t>
            </a:r>
            <a:endParaRPr lang="en-IN" dirty="0"/>
          </a:p>
          <a:p>
            <a:r>
              <a:rPr lang="en-GB" dirty="0"/>
              <a:t>Zhuang, L., Yang, Y. and Gao, J. (2019). Cognitive assessment tools for mild cognitive impairment screening. </a:t>
            </a:r>
            <a:r>
              <a:rPr lang="en-GB" i="1" dirty="0"/>
              <a:t>Journal of Neurology</a:t>
            </a:r>
            <a:r>
              <a:rPr lang="en-GB" dirty="0"/>
              <a:t>, [online] 268(5), pp.1615–1622. </a:t>
            </a:r>
            <a:r>
              <a:rPr lang="en-GB" dirty="0" err="1"/>
              <a:t>doi:https</a:t>
            </a:r>
            <a:r>
              <a:rPr lang="en-GB" dirty="0"/>
              <a:t>://doi.org/10.1007/s00415-019-09506-7.</a:t>
            </a:r>
            <a:endParaRPr lang="en-IN" dirty="0"/>
          </a:p>
        </p:txBody>
      </p:sp>
    </p:spTree>
    <p:extLst>
      <p:ext uri="{BB962C8B-B14F-4D97-AF65-F5344CB8AC3E}">
        <p14:creationId xmlns:p14="http://schemas.microsoft.com/office/powerpoint/2010/main" val="4206077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ow to Say 'Thank You' in Business | Proposify">
            <a:extLst>
              <a:ext uri="{FF2B5EF4-FFF2-40B4-BE49-F238E27FC236}">
                <a16:creationId xmlns:a16="http://schemas.microsoft.com/office/drawing/2014/main" id="{7984A511-F408-E799-C54D-C21A8B3584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1462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30</TotalTime>
  <Words>2963</Words>
  <Application>Microsoft Office PowerPoint</Application>
  <PresentationFormat>Widescreen</PresentationFormat>
  <Paragraphs>141</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Wingdings 3</vt:lpstr>
      <vt:lpstr>Ion Boardroom</vt:lpstr>
      <vt:lpstr>MSc Public Health and Social Care in Practice</vt:lpstr>
      <vt:lpstr>Introduction </vt:lpstr>
      <vt:lpstr>Prevalence UK</vt:lpstr>
      <vt:lpstr>Prevalence Worldwide</vt:lpstr>
      <vt:lpstr>Economic &amp; Social Burden</vt:lpstr>
      <vt:lpstr>Diagnosis &amp; Initial Assessment</vt:lpstr>
      <vt:lpstr>Management: UK Guidance</vt:lpstr>
      <vt:lpstr>Management: UK Guidance</vt:lpstr>
      <vt:lpstr>Treatment Options (UK)</vt:lpstr>
      <vt:lpstr>Comorbidity</vt:lpstr>
      <vt:lpstr>Prevention</vt:lpstr>
      <vt:lpstr>Co-Productive Care Skills</vt:lpstr>
      <vt:lpstr>Personalised Care Part 1</vt:lpstr>
      <vt:lpstr>Personalised Care Part 2</vt:lpstr>
      <vt:lpstr>Stress Management &amp; Coping</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12</cp:revision>
  <dcterms:created xsi:type="dcterms:W3CDTF">2025-12-04T04:56:36Z</dcterms:created>
  <dcterms:modified xsi:type="dcterms:W3CDTF">2025-12-04T10:49:01Z</dcterms:modified>
</cp:coreProperties>
</file>