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60" r:id="rId5"/>
    <p:sldId id="259" r:id="rId6"/>
    <p:sldId id="269" r:id="rId7"/>
    <p:sldId id="261" r:id="rId8"/>
    <p:sldId id="264" r:id="rId9"/>
    <p:sldId id="265" r:id="rId10"/>
    <p:sldId id="266" r:id="rId11"/>
    <p:sldId id="263" r:id="rId12"/>
    <p:sldId id="268" r:id="rId13"/>
  </p:sldIdLst>
  <p:sldSz cx="12601575" cy="9432925"/>
  <p:notesSz cx="9926638" cy="679767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555178" algn="l" rtl="0" fontAlgn="base">
      <a:spcBef>
        <a:spcPct val="0"/>
      </a:spcBef>
      <a:spcAft>
        <a:spcPct val="0"/>
      </a:spcAft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1110356" algn="l" rtl="0" fontAlgn="base">
      <a:spcBef>
        <a:spcPct val="0"/>
      </a:spcBef>
      <a:spcAft>
        <a:spcPct val="0"/>
      </a:spcAft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665534" algn="l" rtl="0" fontAlgn="base">
      <a:spcBef>
        <a:spcPct val="0"/>
      </a:spcBef>
      <a:spcAft>
        <a:spcPct val="0"/>
      </a:spcAft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2220712" algn="l" rtl="0" fontAlgn="base">
      <a:spcBef>
        <a:spcPct val="0"/>
      </a:spcBef>
      <a:spcAft>
        <a:spcPct val="0"/>
      </a:spcAft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775890" algn="l" defTabSz="1110356" rtl="0" eaLnBrk="1" latinLnBrk="0" hangingPunct="1"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3331068" algn="l" defTabSz="1110356" rtl="0" eaLnBrk="1" latinLnBrk="0" hangingPunct="1"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886246" algn="l" defTabSz="1110356" rtl="0" eaLnBrk="1" latinLnBrk="0" hangingPunct="1"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4441424" algn="l" defTabSz="1110356" rtl="0" eaLnBrk="1" latinLnBrk="0" hangingPunct="1">
      <a:defRPr sz="29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971">
          <p15:clr>
            <a:srgbClr val="A4A3A4"/>
          </p15:clr>
        </p15:guide>
        <p15:guide id="2" pos="396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>
          <p15:clr>
            <a:srgbClr val="A4A3A4"/>
          </p15:clr>
        </p15:guide>
        <p15:guide id="2" pos="3127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9933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6261" autoAdjust="0"/>
    <p:restoredTop sz="90929"/>
  </p:normalViewPr>
  <p:slideViewPr>
    <p:cSldViewPr snapToGrid="0">
      <p:cViewPr varScale="1">
        <p:scale>
          <a:sx n="58" d="100"/>
          <a:sy n="58" d="100"/>
        </p:scale>
        <p:origin x="1302" y="66"/>
      </p:cViewPr>
      <p:guideLst>
        <p:guide orient="horz" pos="2971"/>
        <p:guide pos="396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5" d="100"/>
          <a:sy n="55" d="100"/>
        </p:scale>
        <p:origin x="-2634" y="-102"/>
      </p:cViewPr>
      <p:guideLst>
        <p:guide orient="horz" pos="2141"/>
        <p:guide pos="312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22798" y="0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6456612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22798" y="6456612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F5260E3-4743-49F6-88F4-B8640718DBB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121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25095" y="0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103563" y="509588"/>
            <a:ext cx="3406775" cy="25495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457791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25095" y="6457791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D3E5174-E312-4578-AC64-271E2DD39F0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538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5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555178" algn="l" rtl="0" fontAlgn="base">
      <a:spcBef>
        <a:spcPct val="30000"/>
      </a:spcBef>
      <a:spcAft>
        <a:spcPct val="0"/>
      </a:spcAft>
      <a:defRPr sz="15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1110356" algn="l" rtl="0" fontAlgn="base">
      <a:spcBef>
        <a:spcPct val="30000"/>
      </a:spcBef>
      <a:spcAft>
        <a:spcPct val="0"/>
      </a:spcAft>
      <a:defRPr sz="15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665534" algn="l" rtl="0" fontAlgn="base">
      <a:spcBef>
        <a:spcPct val="30000"/>
      </a:spcBef>
      <a:spcAft>
        <a:spcPct val="0"/>
      </a:spcAft>
      <a:defRPr sz="15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2220712" algn="l" rtl="0" fontAlgn="base">
      <a:spcBef>
        <a:spcPct val="30000"/>
      </a:spcBef>
      <a:spcAft>
        <a:spcPct val="0"/>
      </a:spcAft>
      <a:defRPr sz="15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775890" algn="l" defTabSz="1110356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6pPr>
    <a:lvl7pPr marL="3331068" algn="l" defTabSz="1110356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7pPr>
    <a:lvl8pPr marL="3886246" algn="l" defTabSz="1110356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8pPr>
    <a:lvl9pPr marL="4441424" algn="l" defTabSz="1110356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561A76-6225-420C-BDAD-0689D1D8E599}" type="slidenum">
              <a:rPr lang="en-GB"/>
              <a:pPr/>
              <a:t>2</a:t>
            </a:fld>
            <a:endParaRPr lang="en-GB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79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1E7E81-5659-423D-9B4B-D881BC7C4547}" type="slidenum">
              <a:rPr lang="en-GB"/>
              <a:pPr/>
              <a:t>3</a:t>
            </a:fld>
            <a:endParaRPr lang="en-GB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0511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9F9C70-2429-4812-A172-3C67457ACCFE}" type="slidenum">
              <a:rPr lang="en-GB"/>
              <a:pPr/>
              <a:t>4</a:t>
            </a:fld>
            <a:endParaRPr lang="en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608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01882B8-EE2E-4B81-A76C-281A3B2D0E87}" type="slidenum">
              <a:rPr lang="en-GB"/>
              <a:pPr/>
              <a:t>5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01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A3FFB3-71B4-4A7D-A165-89E156C88FB0}" type="slidenum">
              <a:rPr lang="en-GB"/>
              <a:pPr/>
              <a:t>6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078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5F584D-F3D1-4335-88D7-984DFE2CCD13}" type="slidenum">
              <a:rPr lang="en-GB"/>
              <a:pPr/>
              <a:t>7</a:t>
            </a:fld>
            <a:endParaRPr lang="en-GB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8338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E5800B-5E38-40F1-ADAB-2540E81D7BC8}" type="slidenum">
              <a:rPr lang="en-GB"/>
              <a:pPr/>
              <a:t>8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4840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E84213-20B2-4E35-968C-2D987AD161B7}" type="slidenum">
              <a:rPr lang="en-GB"/>
              <a:pPr/>
              <a:t>9</a:t>
            </a:fld>
            <a:endParaRPr lang="en-GB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154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FF3E6E-5C94-445D-9BC8-5971FA2BF2F8}" type="slidenum">
              <a:rPr lang="en-GB"/>
              <a:pPr/>
              <a:t>10</a:t>
            </a:fld>
            <a:endParaRPr lang="en-GB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509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410F38-43EF-4E4F-9827-8E0DC94BAC29}" type="slidenum">
              <a:rPr lang="en-GB"/>
              <a:pPr/>
              <a:t>11</a:t>
            </a:fld>
            <a:endParaRPr lang="en-GB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9923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9E1A47-CE8E-4102-A8A5-BFF981921D94}" type="slidenum">
              <a:rPr lang="en-GB"/>
              <a:pPr/>
              <a:t>12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96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26107A-61D2-44DE-ACC9-6558DDDC1B30}" type="slidenum">
              <a:rPr lang="en-GB"/>
              <a:pPr/>
              <a:t>13</a:t>
            </a:fld>
            <a:endParaRPr lang="en-GB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103563" y="509588"/>
            <a:ext cx="3406775" cy="2549525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552" y="3228896"/>
            <a:ext cx="7279535" cy="305895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530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5118" y="2929775"/>
            <a:ext cx="10711340" cy="202251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90238" y="5345324"/>
            <a:ext cx="8821103" cy="2410636"/>
          </a:xfrm>
        </p:spPr>
        <p:txBody>
          <a:bodyPr/>
          <a:lstStyle>
            <a:lvl1pPr marL="0" indent="0" algn="ctr">
              <a:buNone/>
              <a:defRPr/>
            </a:lvl1pPr>
            <a:lvl2pPr marL="555178" indent="0" algn="ctr">
              <a:buNone/>
              <a:defRPr/>
            </a:lvl2pPr>
            <a:lvl3pPr marL="1110356" indent="0" algn="ctr">
              <a:buNone/>
              <a:defRPr/>
            </a:lvl3pPr>
            <a:lvl4pPr marL="1665534" indent="0" algn="ctr">
              <a:buNone/>
              <a:defRPr/>
            </a:lvl4pPr>
            <a:lvl5pPr marL="2220712" indent="0" algn="ctr">
              <a:buNone/>
              <a:defRPr/>
            </a:lvl5pPr>
            <a:lvl6pPr marL="2775890" indent="0" algn="ctr">
              <a:buNone/>
              <a:defRPr/>
            </a:lvl6pPr>
            <a:lvl7pPr marL="3331068" indent="0" algn="ctr">
              <a:buNone/>
              <a:defRPr/>
            </a:lvl7pPr>
            <a:lvl8pPr marL="3886246" indent="0" algn="ctr">
              <a:buNone/>
              <a:defRPr/>
            </a:lvl8pPr>
            <a:lvl9pPr marL="4441424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0ADF6E-714C-4C2E-8635-84DD350A5F5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5CB8E1-E4B7-48FE-B3C4-AF00721788C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709" y="6060982"/>
            <a:ext cx="10711340" cy="1873484"/>
          </a:xfrm>
        </p:spPr>
        <p:txBody>
          <a:bodyPr anchor="t"/>
          <a:lstStyle>
            <a:lvl1pPr algn="l">
              <a:defRPr sz="49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4709" y="3997530"/>
            <a:ext cx="10711340" cy="2063452"/>
          </a:xfrm>
        </p:spPr>
        <p:txBody>
          <a:bodyPr anchor="b"/>
          <a:lstStyle>
            <a:lvl1pPr marL="0" indent="0">
              <a:buNone/>
              <a:defRPr sz="2400"/>
            </a:lvl1pPr>
            <a:lvl2pPr marL="555178" indent="0">
              <a:buNone/>
              <a:defRPr sz="2200"/>
            </a:lvl2pPr>
            <a:lvl3pPr marL="1110356" indent="0">
              <a:buNone/>
              <a:defRPr sz="1900"/>
            </a:lvl3pPr>
            <a:lvl4pPr marL="1665534" indent="0">
              <a:buNone/>
              <a:defRPr sz="1700"/>
            </a:lvl4pPr>
            <a:lvl5pPr marL="2220712" indent="0">
              <a:buNone/>
              <a:defRPr sz="1700"/>
            </a:lvl5pPr>
            <a:lvl6pPr marL="2775890" indent="0">
              <a:buNone/>
              <a:defRPr sz="1700"/>
            </a:lvl6pPr>
            <a:lvl7pPr marL="3331068" indent="0">
              <a:buNone/>
              <a:defRPr sz="1700"/>
            </a:lvl7pPr>
            <a:lvl8pPr marL="3886246" indent="0">
              <a:buNone/>
              <a:defRPr sz="1700"/>
            </a:lvl8pPr>
            <a:lvl9pPr marL="4441424" indent="0">
              <a:buNone/>
              <a:defRPr sz="17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2590E3-87FF-4827-8BD1-BA01D275EA7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5118" y="2725067"/>
            <a:ext cx="5215651" cy="5659755"/>
          </a:xfrm>
        </p:spPr>
        <p:txBody>
          <a:bodyPr/>
          <a:lstStyle>
            <a:lvl1pPr>
              <a:defRPr sz="3400"/>
            </a:lvl1pPr>
            <a:lvl2pPr>
              <a:defRPr sz="29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40807" y="2725067"/>
            <a:ext cx="5215651" cy="5659755"/>
          </a:xfrm>
        </p:spPr>
        <p:txBody>
          <a:bodyPr/>
          <a:lstStyle>
            <a:lvl1pPr>
              <a:defRPr sz="3400"/>
            </a:lvl1pPr>
            <a:lvl2pPr>
              <a:defRPr sz="29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6E9C32-1E5B-47A1-A4B9-6D8A7A1388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081" y="378300"/>
            <a:ext cx="11341418" cy="157215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077" y="2110946"/>
            <a:ext cx="5568615" cy="881061"/>
          </a:xfrm>
        </p:spPr>
        <p:txBody>
          <a:bodyPr anchor="b"/>
          <a:lstStyle>
            <a:lvl1pPr marL="0" indent="0">
              <a:buNone/>
              <a:defRPr sz="2900" b="1"/>
            </a:lvl1pPr>
            <a:lvl2pPr marL="555178" indent="0">
              <a:buNone/>
              <a:defRPr sz="2400" b="1"/>
            </a:lvl2pPr>
            <a:lvl3pPr marL="1110356" indent="0">
              <a:buNone/>
              <a:defRPr sz="2200" b="1"/>
            </a:lvl3pPr>
            <a:lvl4pPr marL="1665534" indent="0">
              <a:buNone/>
              <a:defRPr sz="1900" b="1"/>
            </a:lvl4pPr>
            <a:lvl5pPr marL="2220712" indent="0">
              <a:buNone/>
              <a:defRPr sz="1900" b="1"/>
            </a:lvl5pPr>
            <a:lvl6pPr marL="2775890" indent="0">
              <a:buNone/>
              <a:defRPr sz="1900" b="1"/>
            </a:lvl6pPr>
            <a:lvl7pPr marL="3331068" indent="0">
              <a:buNone/>
              <a:defRPr sz="1900" b="1"/>
            </a:lvl7pPr>
            <a:lvl8pPr marL="3886246" indent="0">
              <a:buNone/>
              <a:defRPr sz="1900" b="1"/>
            </a:lvl8pPr>
            <a:lvl9pPr marL="4441424" indent="0">
              <a:buNone/>
              <a:defRPr sz="19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077" y="2992009"/>
            <a:ext cx="5568615" cy="5433758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886" y="2110946"/>
            <a:ext cx="5568612" cy="881061"/>
          </a:xfrm>
        </p:spPr>
        <p:txBody>
          <a:bodyPr anchor="b"/>
          <a:lstStyle>
            <a:lvl1pPr marL="0" indent="0">
              <a:buNone/>
              <a:defRPr sz="2900" b="1"/>
            </a:lvl1pPr>
            <a:lvl2pPr marL="555178" indent="0">
              <a:buNone/>
              <a:defRPr sz="2400" b="1"/>
            </a:lvl2pPr>
            <a:lvl3pPr marL="1110356" indent="0">
              <a:buNone/>
              <a:defRPr sz="2200" b="1"/>
            </a:lvl3pPr>
            <a:lvl4pPr marL="1665534" indent="0">
              <a:buNone/>
              <a:defRPr sz="1900" b="1"/>
            </a:lvl4pPr>
            <a:lvl5pPr marL="2220712" indent="0">
              <a:buNone/>
              <a:defRPr sz="1900" b="1"/>
            </a:lvl5pPr>
            <a:lvl6pPr marL="2775890" indent="0">
              <a:buNone/>
              <a:defRPr sz="1900" b="1"/>
            </a:lvl6pPr>
            <a:lvl7pPr marL="3331068" indent="0">
              <a:buNone/>
              <a:defRPr sz="1900" b="1"/>
            </a:lvl7pPr>
            <a:lvl8pPr marL="3886246" indent="0">
              <a:buNone/>
              <a:defRPr sz="1900" b="1"/>
            </a:lvl8pPr>
            <a:lvl9pPr marL="4441424" indent="0">
              <a:buNone/>
              <a:defRPr sz="19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2886" y="2992009"/>
            <a:ext cx="5568612" cy="5433758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F869ED-6652-4EA7-BA6F-054F261CBFC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E60546-129E-4715-9B7E-9A26BFC988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81A190-0A90-42FE-B2D6-653E1109AF6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079" y="375025"/>
            <a:ext cx="4145103" cy="1598357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6868" y="375025"/>
            <a:ext cx="7044631" cy="8050739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9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079" y="1973381"/>
            <a:ext cx="4145103" cy="6452383"/>
          </a:xfrm>
        </p:spPr>
        <p:txBody>
          <a:bodyPr/>
          <a:lstStyle>
            <a:lvl1pPr marL="0" indent="0">
              <a:buNone/>
              <a:defRPr sz="1700"/>
            </a:lvl1pPr>
            <a:lvl2pPr marL="555178" indent="0">
              <a:buNone/>
              <a:defRPr sz="1500"/>
            </a:lvl2pPr>
            <a:lvl3pPr marL="1110356" indent="0">
              <a:buNone/>
              <a:defRPr sz="1200"/>
            </a:lvl3pPr>
            <a:lvl4pPr marL="1665534" indent="0">
              <a:buNone/>
              <a:defRPr sz="1100"/>
            </a:lvl4pPr>
            <a:lvl5pPr marL="2220712" indent="0">
              <a:buNone/>
              <a:defRPr sz="1100"/>
            </a:lvl5pPr>
            <a:lvl6pPr marL="2775890" indent="0">
              <a:buNone/>
              <a:defRPr sz="1100"/>
            </a:lvl6pPr>
            <a:lvl7pPr marL="3331068" indent="0">
              <a:buNone/>
              <a:defRPr sz="1100"/>
            </a:lvl7pPr>
            <a:lvl8pPr marL="3886246" indent="0">
              <a:buNone/>
              <a:defRPr sz="1100"/>
            </a:lvl8pPr>
            <a:lvl9pPr marL="4441424" indent="0">
              <a:buNone/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18C4-1718-4CE5-A3A4-E6C7F0C5E4C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0726" y="6603048"/>
            <a:ext cx="7560945" cy="779526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70726" y="843396"/>
            <a:ext cx="7560945" cy="5659755"/>
          </a:xfrm>
        </p:spPr>
        <p:txBody>
          <a:bodyPr/>
          <a:lstStyle>
            <a:lvl1pPr marL="0" indent="0">
              <a:buNone/>
              <a:defRPr sz="3900"/>
            </a:lvl1pPr>
            <a:lvl2pPr marL="555178" indent="0">
              <a:buNone/>
              <a:defRPr sz="3400"/>
            </a:lvl2pPr>
            <a:lvl3pPr marL="1110356" indent="0">
              <a:buNone/>
              <a:defRPr sz="2900"/>
            </a:lvl3pPr>
            <a:lvl4pPr marL="1665534" indent="0">
              <a:buNone/>
              <a:defRPr sz="2400"/>
            </a:lvl4pPr>
            <a:lvl5pPr marL="2220712" indent="0">
              <a:buNone/>
              <a:defRPr sz="2400"/>
            </a:lvl5pPr>
            <a:lvl6pPr marL="2775890" indent="0">
              <a:buNone/>
              <a:defRPr sz="2400"/>
            </a:lvl6pPr>
            <a:lvl7pPr marL="3331068" indent="0">
              <a:buNone/>
              <a:defRPr sz="2400"/>
            </a:lvl7pPr>
            <a:lvl8pPr marL="3886246" indent="0">
              <a:buNone/>
              <a:defRPr sz="2400"/>
            </a:lvl8pPr>
            <a:lvl9pPr marL="4441424" indent="0">
              <a:buNone/>
              <a:defRPr sz="24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70726" y="7382574"/>
            <a:ext cx="7560945" cy="1107059"/>
          </a:xfrm>
        </p:spPr>
        <p:txBody>
          <a:bodyPr/>
          <a:lstStyle>
            <a:lvl1pPr marL="0" indent="0">
              <a:buNone/>
              <a:defRPr sz="1700"/>
            </a:lvl1pPr>
            <a:lvl2pPr marL="555178" indent="0">
              <a:buNone/>
              <a:defRPr sz="1500"/>
            </a:lvl2pPr>
            <a:lvl3pPr marL="1110356" indent="0">
              <a:buNone/>
              <a:defRPr sz="1200"/>
            </a:lvl3pPr>
            <a:lvl4pPr marL="1665534" indent="0">
              <a:buNone/>
              <a:defRPr sz="1100"/>
            </a:lvl4pPr>
            <a:lvl5pPr marL="2220712" indent="0">
              <a:buNone/>
              <a:defRPr sz="1100"/>
            </a:lvl5pPr>
            <a:lvl6pPr marL="2775890" indent="0">
              <a:buNone/>
              <a:defRPr sz="1100"/>
            </a:lvl6pPr>
            <a:lvl7pPr marL="3331068" indent="0">
              <a:buNone/>
              <a:defRPr sz="1100"/>
            </a:lvl7pPr>
            <a:lvl8pPr marL="3886246" indent="0">
              <a:buNone/>
              <a:defRPr sz="1100"/>
            </a:lvl8pPr>
            <a:lvl9pPr marL="4441424" indent="0">
              <a:buNone/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7D0C7E-DC0E-4262-B9DB-872F2A7624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19EB31-FD84-49A2-944B-1FFEE9736A0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78625" y="838482"/>
            <a:ext cx="2677835" cy="754634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5120" y="838482"/>
            <a:ext cx="7753469" cy="754634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C1782D-6B5F-42B1-989C-3793498A45C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45118" y="838482"/>
            <a:ext cx="10711340" cy="1572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1036" tIns="55518" rIns="111036" bIns="5551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5118" y="2725067"/>
            <a:ext cx="10711340" cy="5659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1036" tIns="55518" rIns="111036" bIns="5551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45117" y="8594443"/>
            <a:ext cx="2625328" cy="62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1036" tIns="55518" rIns="111036" bIns="55518" numCol="1" anchor="t" anchorCtr="0" compatLnSpc="1">
            <a:prstTxWarp prst="textNoShape">
              <a:avLst/>
            </a:prstTxWarp>
          </a:bodyPr>
          <a:lstStyle>
            <a:lvl1pPr>
              <a:defRPr sz="17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305538" y="8594443"/>
            <a:ext cx="3990500" cy="62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1036" tIns="55518" rIns="111036" bIns="55518" numCol="1" anchor="t" anchorCtr="0" compatLnSpc="1">
            <a:prstTxWarp prst="textNoShape">
              <a:avLst/>
            </a:prstTxWarp>
          </a:bodyPr>
          <a:lstStyle>
            <a:lvl1pPr algn="ctr">
              <a:defRPr sz="1700"/>
            </a:lvl1pPr>
          </a:lstStyle>
          <a:p>
            <a:r>
              <a:rPr lang="en-GB" smtClean="0"/>
              <a:t>Negative Feedback 2011-12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031130" y="8594443"/>
            <a:ext cx="2625328" cy="62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1036" tIns="55518" rIns="111036" bIns="55518" numCol="1" anchor="t" anchorCtr="0" compatLnSpc="1">
            <a:prstTxWarp prst="textNoShape">
              <a:avLst/>
            </a:prstTxWarp>
          </a:bodyPr>
          <a:lstStyle>
            <a:lvl1pPr algn="r">
              <a:defRPr sz="1700"/>
            </a:lvl1pPr>
          </a:lstStyle>
          <a:p>
            <a:fld id="{69A8E601-BB99-4416-9A11-E40F02004F6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5pPr>
      <a:lvl6pPr marL="555178"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6pPr>
      <a:lvl7pPr marL="1110356"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7pPr>
      <a:lvl8pPr marL="1665534"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8pPr>
      <a:lvl9pPr marL="2220712" algn="ctr" rtl="0" fontAlgn="base">
        <a:spcBef>
          <a:spcPct val="0"/>
        </a:spcBef>
        <a:spcAft>
          <a:spcPct val="0"/>
        </a:spcAft>
        <a:defRPr sz="5300">
          <a:solidFill>
            <a:schemeClr val="tx2"/>
          </a:solidFill>
          <a:latin typeface="Times New Roman" pitchFamily="18" charset="0"/>
        </a:defRPr>
      </a:lvl9pPr>
    </p:titleStyle>
    <p:bodyStyle>
      <a:lvl1pPr marL="416383" indent="-416383" algn="l" rtl="0" fontAlgn="base">
        <a:spcBef>
          <a:spcPct val="20000"/>
        </a:spcBef>
        <a:spcAft>
          <a:spcPct val="0"/>
        </a:spcAft>
        <a:buChar char="•"/>
        <a:defRPr sz="3900">
          <a:solidFill>
            <a:schemeClr val="tx1"/>
          </a:solidFill>
          <a:latin typeface="+mn-lt"/>
          <a:ea typeface="+mn-ea"/>
          <a:cs typeface="+mn-cs"/>
        </a:defRPr>
      </a:lvl1pPr>
      <a:lvl2pPr marL="902164" indent="-346986" algn="l" rtl="0" fontAlgn="base">
        <a:spcBef>
          <a:spcPct val="20000"/>
        </a:spcBef>
        <a:spcAft>
          <a:spcPct val="0"/>
        </a:spcAft>
        <a:buChar char="–"/>
        <a:defRPr sz="3400">
          <a:solidFill>
            <a:schemeClr val="tx1"/>
          </a:solidFill>
          <a:latin typeface="+mn-lt"/>
        </a:defRPr>
      </a:lvl2pPr>
      <a:lvl3pPr marL="1387945" indent="-277589" algn="l" rtl="0" fontAlgn="base">
        <a:spcBef>
          <a:spcPct val="20000"/>
        </a:spcBef>
        <a:spcAft>
          <a:spcPct val="0"/>
        </a:spcAft>
        <a:buChar char="•"/>
        <a:defRPr sz="2900">
          <a:solidFill>
            <a:schemeClr val="tx1"/>
          </a:solidFill>
          <a:latin typeface="+mn-lt"/>
        </a:defRPr>
      </a:lvl3pPr>
      <a:lvl4pPr marL="1943123" indent="-277589" algn="l" rtl="0" fontAlgn="base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4pPr>
      <a:lvl5pPr marL="2498301" indent="-277589" algn="l" rtl="0" fontAlgn="base"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5pPr>
      <a:lvl6pPr marL="3053479" indent="-277589" algn="l" rtl="0" fontAlgn="base"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6pPr>
      <a:lvl7pPr marL="3608657" indent="-277589" algn="l" rtl="0" fontAlgn="base"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7pPr>
      <a:lvl8pPr marL="4163835" indent="-277589" algn="l" rtl="0" fontAlgn="base"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8pPr>
      <a:lvl9pPr marL="4719013" indent="-277589" algn="l" rtl="0" fontAlgn="base"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55178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110356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665534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20712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5890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331068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886246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441424" algn="l" defTabSz="1110356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226795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980123" y="943293"/>
            <a:ext cx="10781348" cy="558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2051" name="Picture 3" descr="~AUT00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8" y="314431"/>
            <a:ext cx="11163480" cy="8253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Line 4"/>
          <p:cNvSpPr>
            <a:spLocks noChangeShapeType="1"/>
          </p:cNvSpPr>
          <p:nvPr/>
        </p:nvSpPr>
        <p:spPr bwMode="auto">
          <a:xfrm>
            <a:off x="1960247" y="864685"/>
            <a:ext cx="882110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3920492" y="1650762"/>
            <a:ext cx="4760595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2054" name="Line 6"/>
          <p:cNvSpPr>
            <a:spLocks noChangeShapeType="1"/>
          </p:cNvSpPr>
          <p:nvPr/>
        </p:nvSpPr>
        <p:spPr bwMode="auto">
          <a:xfrm>
            <a:off x="3360421" y="8253809"/>
            <a:ext cx="5740718" cy="0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9" y="8594443"/>
            <a:ext cx="4358061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 2</a:t>
            </a:r>
            <a:endParaRPr lang="en-GB" dirty="0"/>
          </a:p>
        </p:txBody>
      </p:sp>
      <p:pic>
        <p:nvPicPr>
          <p:cNvPr id="4099" name="Picture 3" descr="~AUT00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57215"/>
            <a:ext cx="12493645" cy="8332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00" name="Line 4"/>
          <p:cNvSpPr>
            <a:spLocks noChangeShapeType="1"/>
          </p:cNvSpPr>
          <p:nvPr/>
        </p:nvSpPr>
        <p:spPr bwMode="auto">
          <a:xfrm>
            <a:off x="3080385" y="471646"/>
            <a:ext cx="4900613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4101" name="Line 5"/>
          <p:cNvSpPr>
            <a:spLocks noChangeShapeType="1"/>
          </p:cNvSpPr>
          <p:nvPr/>
        </p:nvSpPr>
        <p:spPr bwMode="auto">
          <a:xfrm>
            <a:off x="1260158" y="786077"/>
            <a:ext cx="448056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>
            <a:off x="1540194" y="1493546"/>
            <a:ext cx="9241155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>
            <a:off x="5040630" y="1729370"/>
            <a:ext cx="2100263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9" y="8594443"/>
            <a:ext cx="4358061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 3</a:t>
            </a:r>
            <a:endParaRPr lang="en-GB" dirty="0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1400176" y="3537347"/>
            <a:ext cx="6860857" cy="558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840106" y="235825"/>
            <a:ext cx="11061382" cy="7244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300" dirty="0">
                <a:solidFill>
                  <a:schemeClr val="accent2"/>
                </a:solidFill>
                <a:latin typeface="Arial Rounded MT Bold" pitchFamily="34" charset="0"/>
              </a:rPr>
              <a:t>Points to note</a:t>
            </a:r>
            <a:r>
              <a:rPr lang="en-GB" sz="2300" dirty="0">
                <a:latin typeface="Arial Rounded MT Bold" pitchFamily="34" charset="0"/>
              </a:rPr>
              <a:t>: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</a:rPr>
              <a:t>If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β. A</a:t>
            </a:r>
            <a:r>
              <a:rPr lang="en-GB" sz="2300" baseline="-25000" dirty="0">
                <a:latin typeface="Arial Rounded MT Bold" pitchFamily="34" charset="0"/>
                <a:cs typeface="Times New Roman" pitchFamily="18" charset="0"/>
              </a:rPr>
              <a:t>OL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&gt;&gt; 1 ( not difficult ) then the above equation simplifies to :</a:t>
            </a:r>
          </a:p>
          <a:p>
            <a:pPr>
              <a:spcBef>
                <a:spcPct val="50000"/>
              </a:spcBef>
            </a:pPr>
            <a:r>
              <a:rPr lang="en-GB" sz="2300" dirty="0" err="1"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/Vin = 1 / β where β is known as the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FEEDBACK FACTOR.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β  is the fraction of the output that is fed back to the input.</a:t>
            </a:r>
          </a:p>
          <a:p>
            <a:pPr>
              <a:spcBef>
                <a:spcPct val="50000"/>
              </a:spcBef>
            </a:pPr>
            <a:r>
              <a:rPr lang="en-GB" sz="2300" dirty="0" err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/ Vin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is known as the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OVERALL GAIN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(A</a:t>
            </a:r>
            <a:r>
              <a:rPr lang="en-GB" sz="2300" baseline="-250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OV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)</a:t>
            </a:r>
          </a:p>
          <a:p>
            <a:pPr>
              <a:spcBef>
                <a:spcPct val="50000"/>
              </a:spcBef>
            </a:pPr>
            <a:endParaRPr lang="en-GB" sz="2300" dirty="0">
              <a:solidFill>
                <a:srgbClr val="FF3300"/>
              </a:solidFill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2300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NOTE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 err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/ Vin,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is often called the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CLOSED LOOP GAIN (A</a:t>
            </a:r>
            <a:r>
              <a:rPr lang="en-GB" sz="2300" baseline="-250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CL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).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Strictly speaking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A</a:t>
            </a:r>
            <a:r>
              <a:rPr lang="en-GB" sz="2300" baseline="-250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OV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should be used since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A</a:t>
            </a:r>
            <a:r>
              <a:rPr lang="en-GB" sz="2300" baseline="-250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CL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is actually the ratio of </a:t>
            </a:r>
            <a:r>
              <a:rPr lang="en-GB" sz="2300" dirty="0" err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to the voltage immediately connected to the input terminals of the op-amp.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For a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non-inverting op-amp. they are equivalent,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because the input voltage is connected directly to the input terminals of the op-amp.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For an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inverting amp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this is not the case, Vin is connected through an input resistor before being applied to the input terminals of the op-amp. Therefore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300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OV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solidFill>
                  <a:schemeClr val="tx2"/>
                </a:solidFill>
                <a:latin typeface="Arial Rounded MT Bold" pitchFamily="34" charset="0"/>
                <a:cs typeface="Times New Roman" pitchFamily="18" charset="0"/>
              </a:rPr>
              <a:t>should be used for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overall gain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.</a:t>
            </a:r>
            <a:endParaRPr lang="en-GB" sz="2400" dirty="0">
              <a:latin typeface="Arial Rounded MT Bold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226795" cy="628862"/>
          </a:xfrm>
        </p:spPr>
        <p:txBody>
          <a:bodyPr/>
          <a:lstStyle/>
          <a:p>
            <a:r>
              <a:rPr lang="en-GB" dirty="0" smtClean="0"/>
              <a:t>Negative Feedback 2011-12</a:t>
            </a:r>
            <a:endParaRPr lang="en-GB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 4</a:t>
            </a:r>
            <a:endParaRPr lang="en-GB" dirty="0"/>
          </a:p>
        </p:txBody>
      </p:sp>
      <p:sp>
        <p:nvSpPr>
          <p:cNvPr id="7170" name="Text Box 1026"/>
          <p:cNvSpPr txBox="1">
            <a:spLocks noChangeArrowheads="1"/>
          </p:cNvSpPr>
          <p:nvPr/>
        </p:nvSpPr>
        <p:spPr bwMode="auto">
          <a:xfrm>
            <a:off x="840106" y="3615957"/>
            <a:ext cx="11201400" cy="35834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endParaRPr lang="en-US" sz="2400" baseline="-25000" dirty="0"/>
          </a:p>
        </p:txBody>
      </p:sp>
      <p:sp>
        <p:nvSpPr>
          <p:cNvPr id="7171" name="Text Box 1027"/>
          <p:cNvSpPr txBox="1">
            <a:spLocks noChangeArrowheads="1"/>
          </p:cNvSpPr>
          <p:nvPr/>
        </p:nvSpPr>
        <p:spPr bwMode="auto">
          <a:xfrm>
            <a:off x="1400177" y="550255"/>
            <a:ext cx="9801225" cy="522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lnSpc>
                <a:spcPct val="125000"/>
              </a:lnSpc>
              <a:spcBef>
                <a:spcPct val="75000"/>
              </a:spcBef>
              <a:spcAft>
                <a:spcPct val="40000"/>
              </a:spcAft>
            </a:pPr>
            <a:r>
              <a:rPr lang="en-GB" sz="2400" dirty="0">
                <a:latin typeface="Arial Rounded MT Bold" pitchFamily="34" charset="0"/>
              </a:rPr>
              <a:t>It can be shown for both non-inverting and inverting op-amps. 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</a:t>
            </a:r>
            <a:r>
              <a:rPr lang="en-GB" sz="2400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CL</a:t>
            </a: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is equal to 1/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β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(provided 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β . A</a:t>
            </a:r>
            <a:r>
              <a:rPr lang="en-GB" sz="2300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OL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is very large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.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( This is usually the case!)</a:t>
            </a:r>
          </a:p>
          <a:p>
            <a:pPr>
              <a:lnSpc>
                <a:spcPct val="125000"/>
              </a:lnSpc>
              <a:spcBef>
                <a:spcPct val="75000"/>
              </a:spcBef>
              <a:spcAft>
                <a:spcPct val="40000"/>
              </a:spcAft>
            </a:pP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β . A</a:t>
            </a:r>
            <a:r>
              <a:rPr lang="en-GB" sz="2300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OL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is known as the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LOOP GAIN.</a:t>
            </a:r>
          </a:p>
          <a:p>
            <a:pPr>
              <a:lnSpc>
                <a:spcPct val="125000"/>
              </a:lnSpc>
              <a:spcBef>
                <a:spcPct val="75000"/>
              </a:spcBef>
              <a:spcAft>
                <a:spcPct val="40000"/>
              </a:spcAft>
            </a:pPr>
            <a:endParaRPr lang="en-GB" sz="2300" dirty="0">
              <a:solidFill>
                <a:srgbClr val="FF3300"/>
              </a:solidFill>
              <a:latin typeface="Arial Rounded MT Bold" pitchFamily="34" charset="0"/>
              <a:cs typeface="Times New Roman" pitchFamily="18" charset="0"/>
            </a:endParaRPr>
          </a:p>
          <a:p>
            <a:pPr>
              <a:lnSpc>
                <a:spcPct val="125000"/>
              </a:lnSpc>
              <a:spcBef>
                <a:spcPct val="75000"/>
              </a:spcBef>
              <a:spcAft>
                <a:spcPct val="40000"/>
              </a:spcAft>
            </a:pPr>
            <a:endParaRPr lang="en-GB" sz="2300" dirty="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2300" dirty="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2300" dirty="0">
              <a:latin typeface="Arial Rounded MT Bold" pitchFamily="34" charset="0"/>
              <a:cs typeface="Times New Roman" pitchFamily="18" charset="0"/>
            </a:endParaRPr>
          </a:p>
        </p:txBody>
      </p:sp>
      <p:pic>
        <p:nvPicPr>
          <p:cNvPr id="7172" name="Picture 1028" descr="~AUT000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0036" y="3458742"/>
            <a:ext cx="11939410" cy="4629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3" name="Text Box 1029"/>
          <p:cNvSpPr txBox="1">
            <a:spLocks noChangeArrowheads="1"/>
          </p:cNvSpPr>
          <p:nvPr/>
        </p:nvSpPr>
        <p:spPr bwMode="auto">
          <a:xfrm>
            <a:off x="6300788" y="7167810"/>
            <a:ext cx="5556944" cy="55839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= </a:t>
            </a: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</a:t>
            </a:r>
            <a:r>
              <a:rPr lang="en-GB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OV </a:t>
            </a: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(1+ </a:t>
            </a:r>
            <a:r>
              <a:rPr lang="en-GB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R2/R1)</a:t>
            </a:r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7175" name="Text Box 1031"/>
          <p:cNvSpPr txBox="1">
            <a:spLocks noChangeArrowheads="1"/>
          </p:cNvSpPr>
          <p:nvPr/>
        </p:nvSpPr>
        <p:spPr bwMode="auto">
          <a:xfrm>
            <a:off x="4060508" y="6603050"/>
            <a:ext cx="1820227" cy="481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err="1"/>
              <a:t>Vx</a:t>
            </a:r>
            <a:endParaRPr lang="en-GB" sz="2400" b="1" dirty="0"/>
          </a:p>
        </p:txBody>
      </p:sp>
      <p:sp>
        <p:nvSpPr>
          <p:cNvPr id="7176" name="Line 1032"/>
          <p:cNvSpPr>
            <a:spLocks noChangeShapeType="1"/>
          </p:cNvSpPr>
          <p:nvPr/>
        </p:nvSpPr>
        <p:spPr bwMode="auto">
          <a:xfrm flipV="1">
            <a:off x="5040633" y="6367225"/>
            <a:ext cx="484226" cy="47164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7179" name="Text Box 1035"/>
          <p:cNvSpPr txBox="1">
            <a:spLocks noChangeArrowheads="1"/>
          </p:cNvSpPr>
          <p:nvPr/>
        </p:nvSpPr>
        <p:spPr bwMode="auto">
          <a:xfrm>
            <a:off x="5110640" y="7539789"/>
            <a:ext cx="1190148" cy="3737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700" b="1" dirty="0"/>
              <a:t>R2</a:t>
            </a:r>
            <a:endParaRPr lang="en-US" sz="17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8532333" y="5748198"/>
            <a:ext cx="918872" cy="1420171"/>
          </a:xfrm>
          <a:prstGeom prst="rect">
            <a:avLst/>
          </a:prstGeom>
          <a:solidFill>
            <a:schemeClr val="bg1"/>
          </a:solidFill>
        </p:spPr>
        <p:txBody>
          <a:bodyPr wrap="square" lIns="111036" tIns="55518" rIns="111036" bIns="55518" rtlCol="0">
            <a:spAutoFit/>
          </a:bodyPr>
          <a:lstStyle/>
          <a:p>
            <a:r>
              <a:rPr lang="en-GB" sz="1700" b="1" dirty="0" smtClean="0"/>
              <a:t>R2</a:t>
            </a:r>
          </a:p>
          <a:p>
            <a:endParaRPr lang="en-GB" sz="1700" b="1" dirty="0" smtClean="0"/>
          </a:p>
          <a:p>
            <a:endParaRPr lang="en-GB" sz="1700" b="1" dirty="0" smtClean="0"/>
          </a:p>
          <a:p>
            <a:endParaRPr lang="en-GB" sz="1700" b="1" dirty="0" smtClean="0"/>
          </a:p>
          <a:p>
            <a:r>
              <a:rPr lang="en-GB" sz="1700" b="1" dirty="0" smtClean="0"/>
              <a:t>R1</a:t>
            </a:r>
            <a:endParaRPr lang="en-GB" sz="17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10632610" y="6042977"/>
            <a:ext cx="1575207" cy="635340"/>
          </a:xfrm>
          <a:prstGeom prst="rect">
            <a:avLst/>
          </a:prstGeom>
          <a:solidFill>
            <a:schemeClr val="bg1"/>
          </a:solidFill>
        </p:spPr>
        <p:txBody>
          <a:bodyPr wrap="square" lIns="111036" tIns="55518" rIns="111036" bIns="55518" rtlCol="0">
            <a:spAutoFit/>
          </a:bodyPr>
          <a:lstStyle/>
          <a:p>
            <a:r>
              <a:rPr lang="en-GB" sz="1700" dirty="0" smtClean="0"/>
              <a:t>     </a:t>
            </a:r>
            <a:r>
              <a:rPr lang="en-GB" sz="1700" b="1" dirty="0" smtClean="0"/>
              <a:t>R1</a:t>
            </a:r>
          </a:p>
          <a:p>
            <a:r>
              <a:rPr lang="en-GB" sz="1700" b="1" dirty="0" smtClean="0"/>
              <a:t>R1 + R2</a:t>
            </a:r>
            <a:endParaRPr lang="en-GB" sz="1700" b="1" dirty="0"/>
          </a:p>
        </p:txBody>
      </p:sp>
      <p:cxnSp>
        <p:nvCxnSpPr>
          <p:cNvPr id="15" name="Straight Connector 14"/>
          <p:cNvCxnSpPr>
            <a:stCxn id="13" idx="1"/>
          </p:cNvCxnSpPr>
          <p:nvPr/>
        </p:nvCxnSpPr>
        <p:spPr>
          <a:xfrm rot="10800000" flipH="1">
            <a:off x="10632610" y="6337759"/>
            <a:ext cx="1312672" cy="228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988115" y="7516882"/>
            <a:ext cx="1050139" cy="373730"/>
          </a:xfrm>
          <a:prstGeom prst="rect">
            <a:avLst/>
          </a:prstGeom>
          <a:solidFill>
            <a:schemeClr val="bg1"/>
          </a:solidFill>
        </p:spPr>
        <p:txBody>
          <a:bodyPr wrap="square" lIns="111036" tIns="55518" rIns="111036" bIns="55518" rtlCol="0">
            <a:spAutoFit/>
          </a:bodyPr>
          <a:lstStyle/>
          <a:p>
            <a:r>
              <a:rPr lang="en-GB" sz="1700" b="1" dirty="0" smtClean="0"/>
              <a:t>   R1</a:t>
            </a:r>
            <a:endParaRPr lang="en-GB" sz="17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1802089" y="8133493"/>
            <a:ext cx="8732770" cy="373730"/>
          </a:xfrm>
          <a:prstGeom prst="rect">
            <a:avLst/>
          </a:prstGeom>
          <a:noFill/>
        </p:spPr>
        <p:txBody>
          <a:bodyPr wrap="square" lIns="111036" tIns="55518" rIns="111036" bIns="55518" rtlCol="0">
            <a:spAutoFit/>
          </a:bodyPr>
          <a:lstStyle/>
          <a:p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IS AN EXAMPLE OF SERIES VOLTAGE NEGATIVE FEEDBACK.</a:t>
            </a:r>
            <a:endParaRPr lang="en-GB" sz="17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9" y="8594443"/>
            <a:ext cx="4358061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910814" y="8804063"/>
            <a:ext cx="2625328" cy="628862"/>
          </a:xfrm>
        </p:spPr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260158" y="471648"/>
            <a:ext cx="10221277" cy="8805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A fraction </a:t>
            </a:r>
            <a:r>
              <a:rPr lang="en-GB" dirty="0">
                <a:latin typeface="Arial Rounded MT Bold" pitchFamily="34" charset="0"/>
              </a:rPr>
              <a:t> </a:t>
            </a:r>
            <a:r>
              <a:rPr lang="en-GB" dirty="0">
                <a:solidFill>
                  <a:srgbClr val="FF3300"/>
                </a:solidFill>
                <a:latin typeface="Arial Rounded MT Bold" pitchFamily="34" charset="0"/>
              </a:rPr>
              <a:t>(</a:t>
            </a:r>
            <a:r>
              <a:rPr lang="en-GB" sz="24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β )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of the output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is fed back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to the inverting input. This is achieved by a simple potential divider circuit .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Hence </a:t>
            </a:r>
            <a:r>
              <a:rPr lang="en-GB" sz="2300" dirty="0" err="1">
                <a:latin typeface="Arial Rounded MT Bold" pitchFamily="34" charset="0"/>
                <a:cs typeface="Times New Roman" pitchFamily="18" charset="0"/>
              </a:rPr>
              <a:t>Vx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=      </a:t>
            </a:r>
            <a:r>
              <a:rPr lang="en-GB" sz="2300" dirty="0" smtClean="0">
                <a:latin typeface="Arial Rounded MT Bold" pitchFamily="34" charset="0"/>
                <a:cs typeface="Times New Roman" pitchFamily="18" charset="0"/>
              </a:rPr>
              <a:t>R1      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x </a:t>
            </a:r>
            <a:r>
              <a:rPr lang="en-GB" sz="2300" dirty="0" err="1">
                <a:latin typeface="Arial Rounded MT Bold" pitchFamily="34" charset="0"/>
                <a:cs typeface="Times New Roman" pitchFamily="18" charset="0"/>
              </a:rPr>
              <a:t>Vout</a:t>
            </a:r>
            <a:endParaRPr lang="en-GB" sz="2300" dirty="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                      ( R1 + R2)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In this type of work we let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β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=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 </a:t>
            </a:r>
            <a:r>
              <a:rPr lang="en-GB" sz="2300" dirty="0" smtClean="0">
                <a:latin typeface="Arial Rounded MT Bold" pitchFamily="34" charset="0"/>
                <a:cs typeface="Times New Roman" pitchFamily="18" charset="0"/>
              </a:rPr>
              <a:t>R1       </a:t>
            </a:r>
            <a:endParaRPr lang="en-GB" sz="2300" dirty="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                      		        </a:t>
            </a:r>
            <a:r>
              <a:rPr lang="en-GB" sz="2300" dirty="0" smtClean="0">
                <a:latin typeface="Arial Rounded MT Bold" pitchFamily="34" charset="0"/>
                <a:cs typeface="Times New Roman" pitchFamily="18" charset="0"/>
              </a:rPr>
              <a:t>       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(R1 + R2)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Therefore </a:t>
            </a:r>
            <a:r>
              <a:rPr lang="en-GB" sz="2300" dirty="0" err="1">
                <a:latin typeface="Arial Rounded MT Bold" pitchFamily="34" charset="0"/>
                <a:cs typeface="Times New Roman" pitchFamily="18" charset="0"/>
              </a:rPr>
              <a:t>Vx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 =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β . </a:t>
            </a:r>
            <a:r>
              <a:rPr lang="en-GB" sz="2300" b="1" dirty="0" err="1"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 </a:t>
            </a:r>
            <a:endParaRPr lang="en-GB" sz="2300" dirty="0">
              <a:latin typeface="Arial Rounded MT Bold" pitchFamily="34" charset="0"/>
              <a:cs typeface="Times New Roman" pitchFamily="18" charset="0"/>
            </a:endParaRP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For the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non-inverting op-amp</a:t>
            </a: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. we can say 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300" u="sng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OV </a:t>
            </a: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=  A</a:t>
            </a:r>
            <a:r>
              <a:rPr lang="en-GB" sz="2300" u="sng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  </a:t>
            </a: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=  1/ </a:t>
            </a:r>
            <a:r>
              <a:rPr lang="en-GB" sz="2300" b="1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β =  ( R2 + R1) / R1 = 1+ (R2/R1</a:t>
            </a:r>
            <a:r>
              <a:rPr lang="en-GB" sz="23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)</a:t>
            </a:r>
            <a:endParaRPr lang="en-GB" sz="2300" baseline="-250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latin typeface="Arial Rounded MT Bold" pitchFamily="34" charset="0"/>
                <a:cs typeface="Times New Roman" pitchFamily="18" charset="0"/>
              </a:rPr>
              <a:t>As seen in previous notes.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BUT we cannot say the same for the inverting amplifier.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For the inverting amplifier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300" u="sng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  </a:t>
            </a: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=  1/ </a:t>
            </a:r>
            <a:r>
              <a:rPr lang="en-GB" sz="2300" b="1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β =  ( R2 + R1) / R1 = 1+ (R2/R1)</a:t>
            </a:r>
            <a:r>
              <a:rPr lang="en-GB" sz="23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and 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u="sng" dirty="0">
                <a:latin typeface="Arial Rounded MT Bold" pitchFamily="34" charset="0"/>
                <a:cs typeface="Times New Roman" pitchFamily="18" charset="0"/>
              </a:rPr>
              <a:t>It can be proved that:</a:t>
            </a: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300" u="sng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OV </a:t>
            </a:r>
            <a:r>
              <a:rPr lang="en-GB" sz="2300" u="sng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=</a:t>
            </a:r>
            <a:r>
              <a:rPr lang="en-GB" sz="2300" u="sng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- R2    x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  A</a:t>
            </a:r>
            <a:r>
              <a:rPr lang="en-GB" sz="2300" baseline="-250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CL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=  </a:t>
            </a:r>
            <a:r>
              <a:rPr lang="en-GB" sz="23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-  R2</a:t>
            </a:r>
            <a:endParaRPr lang="en-GB" sz="2300" u="sng" baseline="-250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>
              <a:lnSpc>
                <a:spcPct val="105000"/>
              </a:lnSpc>
              <a:spcBef>
                <a:spcPct val="55000"/>
              </a:spcBef>
              <a:spcAft>
                <a:spcPct val="5000"/>
              </a:spcAft>
            </a:pP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          R1 + R2                    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R1</a:t>
            </a:r>
          </a:p>
        </p:txBody>
      </p:sp>
      <p:sp>
        <p:nvSpPr>
          <p:cNvPr id="6149" name="Line 5"/>
          <p:cNvSpPr>
            <a:spLocks noChangeShapeType="1"/>
          </p:cNvSpPr>
          <p:nvPr/>
        </p:nvSpPr>
        <p:spPr bwMode="auto">
          <a:xfrm>
            <a:off x="2736533" y="2034275"/>
            <a:ext cx="168021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6150" name="Line 6"/>
          <p:cNvSpPr>
            <a:spLocks noChangeShapeType="1"/>
          </p:cNvSpPr>
          <p:nvPr/>
        </p:nvSpPr>
        <p:spPr bwMode="auto">
          <a:xfrm>
            <a:off x="5217795" y="2946585"/>
            <a:ext cx="154019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226795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6</a:t>
            </a:r>
          </a:p>
        </p:txBody>
      </p:sp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700090" y="471649"/>
            <a:ext cx="11201400" cy="7829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Consider the equation:</a:t>
            </a:r>
          </a:p>
          <a:p>
            <a:pPr>
              <a:spcBef>
                <a:spcPct val="50000"/>
              </a:spcBef>
            </a:pPr>
            <a:r>
              <a:rPr lang="en-GB" sz="2400" dirty="0" err="1">
                <a:latin typeface="Arial Rounded MT Bold" pitchFamily="34" charset="0"/>
              </a:rPr>
              <a:t>Aov</a:t>
            </a:r>
            <a:r>
              <a:rPr lang="en-GB" sz="2400" dirty="0">
                <a:latin typeface="Arial Rounded MT Bold" pitchFamily="34" charset="0"/>
              </a:rPr>
              <a:t> </a:t>
            </a:r>
            <a:r>
              <a:rPr lang="en-GB" sz="2400" dirty="0" smtClean="0">
                <a:latin typeface="Arial Rounded MT Bold" pitchFamily="34" charset="0"/>
              </a:rPr>
              <a:t>= </a:t>
            </a:r>
            <a:r>
              <a:rPr lang="en-GB" sz="2400" dirty="0">
                <a:latin typeface="Arial Rounded MT Bold" pitchFamily="34" charset="0"/>
              </a:rPr>
              <a:t>	A</a:t>
            </a:r>
            <a:r>
              <a:rPr lang="en-GB" sz="2400" baseline="-25000" dirty="0">
                <a:latin typeface="Arial Rounded MT Bold" pitchFamily="34" charset="0"/>
              </a:rPr>
              <a:t>OL		</a:t>
            </a:r>
            <a:r>
              <a:rPr lang="en-GB" sz="1900" b="1" dirty="0">
                <a:solidFill>
                  <a:srgbClr val="FF3300"/>
                </a:solidFill>
                <a:latin typeface="Arial Rounded MT Bold" pitchFamily="34" charset="0"/>
              </a:rPr>
              <a:t>This is an approximation</a:t>
            </a:r>
            <a:r>
              <a:rPr lang="en-GB" baseline="-25000" dirty="0">
                <a:solidFill>
                  <a:srgbClr val="FF3300"/>
                </a:solidFill>
                <a:latin typeface="Arial Rounded MT Bold" pitchFamily="34" charset="0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         ( 1 +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β. </a:t>
            </a:r>
            <a:r>
              <a:rPr lang="en-GB" sz="2400" dirty="0">
                <a:latin typeface="Arial Rounded MT Bold" pitchFamily="34" charset="0"/>
              </a:rPr>
              <a:t>A</a:t>
            </a:r>
            <a:r>
              <a:rPr lang="en-GB" sz="2400" baseline="-25000" dirty="0">
                <a:latin typeface="Arial Rounded MT Bold" pitchFamily="34" charset="0"/>
              </a:rPr>
              <a:t>OL</a:t>
            </a:r>
            <a:r>
              <a:rPr lang="en-GB" sz="2400" dirty="0">
                <a:latin typeface="Arial Rounded MT Bold" pitchFamily="34" charset="0"/>
              </a:rPr>
              <a:t>)</a:t>
            </a:r>
            <a:endParaRPr lang="en-GB" sz="2400" baseline="-250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 baseline="-250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400" strike="sngStrike" dirty="0">
                <a:latin typeface="Arial Rounded MT Bold" pitchFamily="34" charset="0"/>
              </a:rPr>
              <a:t>We know that </a:t>
            </a:r>
            <a:r>
              <a:rPr lang="en-GB" sz="2400" b="1" dirty="0" smtClean="0">
                <a:solidFill>
                  <a:srgbClr val="FF0000"/>
                </a:solidFill>
                <a:latin typeface="Arial Rounded MT Bold" pitchFamily="34" charset="0"/>
              </a:rPr>
              <a:t>Assume </a:t>
            </a:r>
            <a:r>
              <a:rPr lang="en-GB" sz="2400" dirty="0" smtClean="0">
                <a:latin typeface="Arial Rounded MT Bold" pitchFamily="34" charset="0"/>
              </a:rPr>
              <a:t>A</a:t>
            </a:r>
            <a:r>
              <a:rPr lang="en-GB" sz="2400" baseline="-25000" dirty="0" smtClean="0">
                <a:latin typeface="Arial Rounded MT Bold" pitchFamily="34" charset="0"/>
              </a:rPr>
              <a:t>OL</a:t>
            </a:r>
            <a:r>
              <a:rPr lang="en-GB" sz="2400" dirty="0" smtClean="0">
                <a:latin typeface="Arial Rounded MT Bold" pitchFamily="34" charset="0"/>
              </a:rPr>
              <a:t> </a:t>
            </a:r>
            <a:r>
              <a:rPr lang="en-GB" sz="2400" dirty="0">
                <a:latin typeface="Arial Rounded MT Bold" pitchFamily="34" charset="0"/>
              </a:rPr>
              <a:t>is a constant for a given device. However,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β is definable by the designer.</a:t>
            </a:r>
          </a:p>
          <a:p>
            <a:pPr>
              <a:spcBef>
                <a:spcPct val="50000"/>
              </a:spcBef>
            </a:pPr>
            <a:endParaRPr lang="en-GB" sz="23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Suppose β = 0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( no feedback)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 then </a:t>
            </a:r>
            <a:r>
              <a:rPr lang="en-GB" sz="2400" dirty="0">
                <a:latin typeface="Arial Rounded MT Bold" pitchFamily="34" charset="0"/>
              </a:rPr>
              <a:t>A</a:t>
            </a:r>
            <a:r>
              <a:rPr lang="en-GB" sz="2400" baseline="-25000" dirty="0">
                <a:latin typeface="Arial Rounded MT Bold" pitchFamily="34" charset="0"/>
              </a:rPr>
              <a:t>OV </a:t>
            </a:r>
            <a:r>
              <a:rPr lang="en-GB" sz="2400" dirty="0">
                <a:latin typeface="Arial Rounded MT Bold" pitchFamily="34" charset="0"/>
              </a:rPr>
              <a:t> = A</a:t>
            </a:r>
            <a:r>
              <a:rPr lang="en-GB" sz="2400" baseline="-25000" dirty="0">
                <a:latin typeface="Arial Rounded MT Bold" pitchFamily="34" charset="0"/>
              </a:rPr>
              <a:t>OL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Suppose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β = 1 ( 100% feedback) then               </a:t>
            </a:r>
            <a:r>
              <a:rPr lang="en-GB" sz="2300" b="1" dirty="0" smtClean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400" dirty="0">
                <a:latin typeface="Arial Rounded MT Bold" pitchFamily="34" charset="0"/>
              </a:rPr>
              <a:t>A</a:t>
            </a:r>
            <a:r>
              <a:rPr lang="en-GB" sz="2400" baseline="-25000" dirty="0">
                <a:latin typeface="Arial Rounded MT Bold" pitchFamily="34" charset="0"/>
              </a:rPr>
              <a:t>OV</a:t>
            </a:r>
            <a:r>
              <a:rPr lang="en-GB" sz="2400" dirty="0">
                <a:latin typeface="Arial Rounded MT Bold" pitchFamily="34" charset="0"/>
              </a:rPr>
              <a:t> = </a:t>
            </a:r>
            <a:r>
              <a:rPr lang="en-GB" sz="2400" dirty="0" smtClean="0">
                <a:latin typeface="Arial Rounded MT Bold" pitchFamily="34" charset="0"/>
              </a:rPr>
              <a:t>1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(assuming </a:t>
            </a:r>
            <a:r>
              <a:rPr lang="el-GR" sz="2400" dirty="0" smtClean="0">
                <a:solidFill>
                  <a:srgbClr val="FF3300"/>
                </a:solidFill>
                <a:latin typeface="Calibri"/>
                <a:cs typeface="Calibri"/>
              </a:rPr>
              <a:t>β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2400" baseline="-25000" dirty="0">
                <a:solidFill>
                  <a:srgbClr val="FF3300"/>
                </a:solidFill>
                <a:latin typeface="Arial Rounded MT Bold" pitchFamily="34" charset="0"/>
              </a:rPr>
              <a:t>OL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 is &gt;&gt;1).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chemeClr val="tx2"/>
                </a:solidFill>
                <a:latin typeface="Arial Rounded MT Bold" pitchFamily="34" charset="0"/>
              </a:rPr>
              <a:t>Since </a:t>
            </a:r>
            <a:r>
              <a:rPr lang="el-GR" sz="2400" dirty="0" smtClean="0">
                <a:solidFill>
                  <a:srgbClr val="FF3300"/>
                </a:solidFill>
                <a:latin typeface="Calibri"/>
                <a:cs typeface="Calibri"/>
              </a:rPr>
              <a:t>β</a:t>
            </a:r>
            <a:r>
              <a:rPr lang="en-GB" sz="2400" dirty="0" smtClean="0">
                <a:solidFill>
                  <a:schemeClr val="tx2"/>
                </a:solidFill>
                <a:latin typeface="Arial Rounded MT Bold" pitchFamily="34" charset="0"/>
              </a:rPr>
              <a:t> 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2400" baseline="-25000" dirty="0" smtClean="0">
                <a:solidFill>
                  <a:srgbClr val="FF3300"/>
                </a:solidFill>
                <a:latin typeface="Arial Rounded MT Bold" pitchFamily="34" charset="0"/>
              </a:rPr>
              <a:t>OL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is &gt;&gt;1, </a:t>
            </a:r>
            <a:r>
              <a:rPr lang="en-GB" sz="2400" dirty="0">
                <a:solidFill>
                  <a:schemeClr val="tx2"/>
                </a:solidFill>
                <a:latin typeface="Arial Rounded MT Bold" pitchFamily="34" charset="0"/>
              </a:rPr>
              <a:t>in most cases </a:t>
            </a:r>
            <a:r>
              <a:rPr lang="en-GB" sz="2400" dirty="0" smtClean="0">
                <a:solidFill>
                  <a:schemeClr val="tx2"/>
                </a:solidFill>
                <a:latin typeface="Arial Rounded MT Bold" pitchFamily="34" charset="0"/>
              </a:rPr>
              <a:t>,then </a:t>
            </a:r>
            <a:r>
              <a:rPr lang="en-GB" sz="2400" dirty="0">
                <a:solidFill>
                  <a:schemeClr val="tx2"/>
                </a:solidFill>
                <a:latin typeface="Arial Rounded MT Bold" pitchFamily="34" charset="0"/>
              </a:rPr>
              <a:t>we can see that the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overall gain</a:t>
            </a:r>
            <a:r>
              <a:rPr lang="en-GB" sz="2400" dirty="0">
                <a:solidFill>
                  <a:schemeClr val="tx2"/>
                </a:solidFill>
                <a:latin typeface="Arial Rounded MT Bold" pitchFamily="34" charset="0"/>
              </a:rPr>
              <a:t> of the amplifier can be determined by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β </a:t>
            </a:r>
            <a:r>
              <a:rPr lang="en-GB" sz="2300" b="1" dirty="0">
                <a:solidFill>
                  <a:schemeClr val="tx2"/>
                </a:solidFill>
                <a:latin typeface="Arial Rounded MT Bold" pitchFamily="34" charset="0"/>
                <a:cs typeface="Times New Roman" pitchFamily="18" charset="0"/>
              </a:rPr>
              <a:t>since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400" dirty="0">
                <a:latin typeface="Arial Rounded MT Bold" pitchFamily="34" charset="0"/>
              </a:rPr>
              <a:t>A</a:t>
            </a:r>
            <a:r>
              <a:rPr lang="en-GB" sz="2400" baseline="-25000" dirty="0">
                <a:latin typeface="Arial Rounded MT Bold" pitchFamily="34" charset="0"/>
              </a:rPr>
              <a:t>OV</a:t>
            </a:r>
            <a:r>
              <a:rPr lang="en-GB" sz="2400" dirty="0">
                <a:latin typeface="Arial Rounded MT Bold" pitchFamily="34" charset="0"/>
              </a:rPr>
              <a:t> = 1/ </a:t>
            </a:r>
            <a:r>
              <a:rPr lang="en-GB" sz="2300" b="1" dirty="0">
                <a:solidFill>
                  <a:schemeClr val="tx2"/>
                </a:solidFill>
                <a:latin typeface="Arial Rounded MT Bold" pitchFamily="34" charset="0"/>
                <a:cs typeface="Times New Roman" pitchFamily="18" charset="0"/>
              </a:rPr>
              <a:t>β</a:t>
            </a:r>
            <a:r>
              <a:rPr lang="en-GB" sz="2400" dirty="0">
                <a:latin typeface="Arial Rounded MT Bold" pitchFamily="34" charset="0"/>
              </a:rPr>
              <a:t>  which is the same as A</a:t>
            </a:r>
            <a:r>
              <a:rPr lang="en-GB" sz="2400" baseline="-25000" dirty="0">
                <a:latin typeface="Arial Rounded MT Bold" pitchFamily="34" charset="0"/>
              </a:rPr>
              <a:t>CL</a:t>
            </a:r>
          </a:p>
          <a:p>
            <a:pPr>
              <a:spcBef>
                <a:spcPct val="50000"/>
              </a:spcBef>
            </a:pPr>
            <a:endParaRPr lang="en-GB" sz="2400" dirty="0">
              <a:solidFill>
                <a:schemeClr val="tx2"/>
              </a:solidFill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NB. THIS RELATIONSHIP ONLY HOLDS TRUE  FOR THE NON-INVERTING AMPLIFIER</a:t>
            </a:r>
            <a:r>
              <a:rPr lang="en-GB" sz="24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!</a:t>
            </a:r>
          </a:p>
          <a:p>
            <a:pPr>
              <a:spcBef>
                <a:spcPct val="50000"/>
              </a:spcBef>
            </a:pPr>
            <a:r>
              <a:rPr lang="en-GB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THE INVERTING OP-AMP USES SHUNT VOLTAGE NEGATIVE FEEDBACK!</a:t>
            </a:r>
            <a:endParaRPr lang="en-GB" sz="24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6388" name="Line 4"/>
          <p:cNvSpPr>
            <a:spLocks noChangeShapeType="1"/>
          </p:cNvSpPr>
          <p:nvPr/>
        </p:nvSpPr>
        <p:spPr bwMode="auto">
          <a:xfrm>
            <a:off x="1230630" y="1583981"/>
            <a:ext cx="168021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226795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7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1120141" y="471646"/>
            <a:ext cx="10921365" cy="7908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For the </a:t>
            </a:r>
            <a:r>
              <a:rPr lang="en-GB" dirty="0">
                <a:solidFill>
                  <a:srgbClr val="9933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inverting amplifier</a:t>
            </a:r>
            <a:r>
              <a:rPr lang="en-GB" sz="2400" dirty="0">
                <a:latin typeface="Arial Rounded MT Bold" pitchFamily="34" charset="0"/>
              </a:rPr>
              <a:t> it can be shown that the following relationship holds true:</a:t>
            </a:r>
          </a:p>
          <a:p>
            <a:pPr>
              <a:spcBef>
                <a:spcPct val="50000"/>
              </a:spcBef>
            </a:pP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2400" baseline="-25000" dirty="0" smtClean="0">
                <a:solidFill>
                  <a:srgbClr val="FF3300"/>
                </a:solidFill>
                <a:latin typeface="Arial Rounded MT Bold" pitchFamily="34" charset="0"/>
              </a:rPr>
              <a:t>OV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= 	 -</a:t>
            </a:r>
            <a:r>
              <a:rPr lang="en-GB" sz="2400" dirty="0" err="1">
                <a:solidFill>
                  <a:srgbClr val="FF3300"/>
                </a:solidFill>
                <a:latin typeface="Arial Rounded MT Bold" pitchFamily="34" charset="0"/>
              </a:rPr>
              <a:t>Rf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  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 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x	           1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         	  </a:t>
            </a:r>
            <a:r>
              <a:rPr lang="en-GB" sz="2400" dirty="0" err="1">
                <a:solidFill>
                  <a:srgbClr val="FF3300"/>
                </a:solidFill>
                <a:latin typeface="Arial Rounded MT Bold" pitchFamily="34" charset="0"/>
              </a:rPr>
              <a:t>Ri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	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          (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1 + 1/(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β.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2400" baseline="-25000" dirty="0">
                <a:solidFill>
                  <a:srgbClr val="FF3300"/>
                </a:solidFill>
                <a:latin typeface="Arial Rounded MT Bold" pitchFamily="34" charset="0"/>
              </a:rPr>
              <a:t>OL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))</a:t>
            </a:r>
            <a:endParaRPr lang="en-GB" sz="2400" baseline="-25000" dirty="0">
              <a:solidFill>
                <a:srgbClr val="FF3300"/>
              </a:solidFill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2400" baseline="-25000" dirty="0">
              <a:solidFill>
                <a:srgbClr val="FF3300"/>
              </a:solidFill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Note : this usually</a:t>
            </a:r>
            <a:r>
              <a:rPr lang="en-GB" sz="2400" dirty="0">
                <a:solidFill>
                  <a:schemeClr val="tx2"/>
                </a:solidFill>
                <a:latin typeface="Arial Rounded MT Bold" pitchFamily="34" charset="0"/>
              </a:rPr>
              <a:t> simplifies to :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rgbClr val="993366"/>
                </a:solidFill>
                <a:latin typeface="Arial Rounded MT Bold" pitchFamily="34" charset="0"/>
              </a:rPr>
              <a:t>A</a:t>
            </a:r>
            <a:r>
              <a:rPr lang="en-GB" sz="2400" baseline="-25000" dirty="0">
                <a:solidFill>
                  <a:srgbClr val="993366"/>
                </a:solidFill>
                <a:latin typeface="Arial Rounded MT Bold" pitchFamily="34" charset="0"/>
              </a:rPr>
              <a:t>OV</a:t>
            </a:r>
            <a:r>
              <a:rPr lang="en-GB" sz="2400" dirty="0">
                <a:solidFill>
                  <a:srgbClr val="993366"/>
                </a:solidFill>
                <a:latin typeface="Arial Rounded MT Bold" pitchFamily="34" charset="0"/>
              </a:rPr>
              <a:t> = 	 -</a:t>
            </a:r>
            <a:r>
              <a:rPr lang="en-GB" sz="2400" dirty="0" err="1">
                <a:solidFill>
                  <a:srgbClr val="993366"/>
                </a:solidFill>
                <a:latin typeface="Arial Rounded MT Bold" pitchFamily="34" charset="0"/>
              </a:rPr>
              <a:t>Rf</a:t>
            </a:r>
            <a:r>
              <a:rPr lang="en-GB" sz="2400" dirty="0">
                <a:solidFill>
                  <a:srgbClr val="993366"/>
                </a:solidFill>
                <a:latin typeface="Arial Rounded MT Bold" pitchFamily="34" charset="0"/>
              </a:rPr>
              <a:t>        </a:t>
            </a:r>
            <a:r>
              <a:rPr lang="en-GB" sz="1900" dirty="0">
                <a:solidFill>
                  <a:srgbClr val="993366"/>
                </a:solidFill>
                <a:latin typeface="Arial Rounded MT Bold" pitchFamily="34" charset="0"/>
              </a:rPr>
              <a:t>where </a:t>
            </a:r>
            <a:r>
              <a:rPr lang="en-GB" sz="1900" dirty="0" err="1">
                <a:solidFill>
                  <a:srgbClr val="993366"/>
                </a:solidFill>
                <a:latin typeface="Arial Rounded MT Bold" pitchFamily="34" charset="0"/>
              </a:rPr>
              <a:t>Rf</a:t>
            </a:r>
            <a:r>
              <a:rPr lang="en-GB" sz="1900" dirty="0">
                <a:solidFill>
                  <a:srgbClr val="993366"/>
                </a:solidFill>
                <a:latin typeface="Arial Rounded MT Bold" pitchFamily="34" charset="0"/>
              </a:rPr>
              <a:t> is the feedback resistor.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rgbClr val="993366"/>
                </a:solidFill>
                <a:latin typeface="Arial Rounded MT Bold" pitchFamily="34" charset="0"/>
              </a:rPr>
              <a:t>	  </a:t>
            </a:r>
            <a:r>
              <a:rPr lang="en-GB" sz="2400" dirty="0" err="1">
                <a:solidFill>
                  <a:srgbClr val="993366"/>
                </a:solidFill>
                <a:latin typeface="Arial Rounded MT Bold" pitchFamily="34" charset="0"/>
              </a:rPr>
              <a:t>Ri</a:t>
            </a:r>
            <a:endParaRPr lang="en-GB" sz="2400" dirty="0">
              <a:solidFill>
                <a:srgbClr val="993366"/>
              </a:solidFill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chemeClr val="tx2"/>
                </a:solidFill>
                <a:latin typeface="Arial Rounded MT Bold" pitchFamily="34" charset="0"/>
              </a:rPr>
              <a:t>**************</a:t>
            </a:r>
          </a:p>
          <a:p>
            <a:pPr>
              <a:spcBef>
                <a:spcPct val="50000"/>
              </a:spcBef>
            </a:pP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MANY TEXT BOOKS DO NOT MAKE THE DISTINCTION BETWEEN A</a:t>
            </a:r>
            <a:r>
              <a:rPr lang="en-GB" sz="2400" baseline="-25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OV</a:t>
            </a:r>
            <a:r>
              <a:rPr lang="en-GB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AND A</a:t>
            </a:r>
            <a:r>
              <a:rPr lang="en-GB" sz="2400" baseline="-250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CL.  </a:t>
            </a:r>
            <a:r>
              <a:rPr lang="en-GB" sz="24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And  </a:t>
            </a:r>
            <a:r>
              <a:rPr lang="en-GB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it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is possible to believe that </a:t>
            </a: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sz="2400" dirty="0" err="1">
                <a:latin typeface="Arial Rounded MT Bold" pitchFamily="34" charset="0"/>
              </a:rPr>
              <a:t>Aov</a:t>
            </a:r>
            <a:r>
              <a:rPr lang="en-GB" sz="2400" dirty="0">
                <a:latin typeface="Arial Rounded MT Bold" pitchFamily="34" charset="0"/>
              </a:rPr>
              <a:t> = </a:t>
            </a:r>
            <a:r>
              <a:rPr lang="en-GB" sz="2400" dirty="0" smtClean="0">
                <a:latin typeface="Arial Rounded MT Bold" pitchFamily="34" charset="0"/>
              </a:rPr>
              <a:t>      A</a:t>
            </a:r>
            <a:r>
              <a:rPr lang="en-GB" sz="2400" baseline="-25000" dirty="0" smtClean="0">
                <a:latin typeface="Arial Rounded MT Bold" pitchFamily="34" charset="0"/>
              </a:rPr>
              <a:t>OL</a:t>
            </a:r>
            <a:r>
              <a:rPr lang="en-GB" sz="2400" baseline="-25000" dirty="0">
                <a:latin typeface="Arial Rounded MT Bold" pitchFamily="34" charset="0"/>
              </a:rPr>
              <a:t>	</a:t>
            </a:r>
            <a:r>
              <a:rPr lang="en-GB" sz="2400" baseline="-25000" dirty="0" smtClean="0">
                <a:latin typeface="Arial Rounded MT Bold" pitchFamily="34" charset="0"/>
              </a:rPr>
              <a:t>              for </a:t>
            </a:r>
            <a:r>
              <a:rPr lang="en-GB" sz="2400" baseline="-25000" dirty="0">
                <a:latin typeface="Arial Rounded MT Bold" pitchFamily="34" charset="0"/>
              </a:rPr>
              <a:t>both inverting and non inverting  amplifiers.</a:t>
            </a: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sz="2400" dirty="0">
                <a:latin typeface="Arial Rounded MT Bold" pitchFamily="34" charset="0"/>
              </a:rPr>
              <a:t>         ( 1 +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β. </a:t>
            </a:r>
            <a:r>
              <a:rPr lang="en-GB" sz="2400" dirty="0">
                <a:latin typeface="Arial Rounded MT Bold" pitchFamily="34" charset="0"/>
              </a:rPr>
              <a:t>A</a:t>
            </a:r>
            <a:r>
              <a:rPr lang="en-GB" sz="2400" baseline="-25000" dirty="0">
                <a:latin typeface="Arial Rounded MT Bold" pitchFamily="34" charset="0"/>
              </a:rPr>
              <a:t>OL</a:t>
            </a:r>
            <a:r>
              <a:rPr lang="en-GB" sz="2400" dirty="0">
                <a:latin typeface="Arial Rounded MT Bold" pitchFamily="34" charset="0"/>
              </a:rPr>
              <a:t>)</a:t>
            </a:r>
            <a:endParaRPr lang="en-GB" sz="2400" baseline="-250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sz="2400" dirty="0" smtClean="0">
                <a:solidFill>
                  <a:schemeClr val="accent2"/>
                </a:solidFill>
                <a:latin typeface="Arial Rounded MT Bold" pitchFamily="34" charset="0"/>
              </a:rPr>
              <a:t>IT’S NOT CORRECT!</a:t>
            </a:r>
            <a:r>
              <a:rPr lang="en-GB" sz="2400" dirty="0" smtClean="0">
                <a:solidFill>
                  <a:srgbClr val="FF3300"/>
                </a:solidFill>
                <a:latin typeface="Arial Rounded MT Bold" pitchFamily="34" charset="0"/>
              </a:rPr>
              <a:t> EVEN FLOYD DOES THIS! </a:t>
            </a:r>
            <a:endParaRPr lang="en-GB" sz="2400" baseline="-25000" dirty="0" smtClean="0">
              <a:solidFill>
                <a:srgbClr val="FF3300"/>
              </a:solidFill>
              <a:latin typeface="Arial Rounded MT Bold" pitchFamily="34" charset="0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endParaRPr lang="en-GB" sz="2400" dirty="0" smtClean="0">
              <a:latin typeface="Arial Rounded MT Bold" pitchFamily="34" charset="0"/>
            </a:endParaRPr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>
            <a:off x="2051686" y="2008436"/>
            <a:ext cx="840105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8199" name="Line 7"/>
          <p:cNvSpPr>
            <a:spLocks noChangeShapeType="1"/>
          </p:cNvSpPr>
          <p:nvPr/>
        </p:nvSpPr>
        <p:spPr bwMode="auto">
          <a:xfrm>
            <a:off x="3874870" y="1945374"/>
            <a:ext cx="2380298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8200" name="Line 8"/>
          <p:cNvSpPr>
            <a:spLocks noChangeShapeType="1"/>
          </p:cNvSpPr>
          <p:nvPr/>
        </p:nvSpPr>
        <p:spPr bwMode="auto">
          <a:xfrm>
            <a:off x="2040375" y="4013031"/>
            <a:ext cx="840105" cy="0"/>
          </a:xfrm>
          <a:prstGeom prst="line">
            <a:avLst/>
          </a:prstGeom>
          <a:noFill/>
          <a:ln w="28575">
            <a:solidFill>
              <a:srgbClr val="993366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8201" name="Line 9"/>
          <p:cNvSpPr>
            <a:spLocks noChangeShapeType="1"/>
          </p:cNvSpPr>
          <p:nvPr/>
        </p:nvSpPr>
        <p:spPr bwMode="auto">
          <a:xfrm>
            <a:off x="1820899" y="6548534"/>
            <a:ext cx="21002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8681085" y="1336333"/>
            <a:ext cx="3220403" cy="1227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9933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Gain error</a:t>
            </a:r>
          </a:p>
          <a:p>
            <a:pPr>
              <a:spcBef>
                <a:spcPct val="50000"/>
              </a:spcBef>
            </a:pPr>
            <a:r>
              <a:rPr lang="en-GB" b="1">
                <a:solidFill>
                  <a:srgbClr val="9933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factor</a:t>
            </a:r>
          </a:p>
        </p:txBody>
      </p:sp>
      <p:sp>
        <p:nvSpPr>
          <p:cNvPr id="8203" name="Line 11"/>
          <p:cNvSpPr>
            <a:spLocks noChangeShapeType="1"/>
          </p:cNvSpPr>
          <p:nvPr/>
        </p:nvSpPr>
        <p:spPr bwMode="auto">
          <a:xfrm flipH="1">
            <a:off x="6463862" y="1765737"/>
            <a:ext cx="2096814" cy="20495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9" y="8594443"/>
            <a:ext cx="4358061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8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700089" y="550256"/>
            <a:ext cx="11481435" cy="8532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solidFill>
                  <a:schemeClr val="accent2"/>
                </a:solidFill>
                <a:latin typeface="Arial Rounded MT Bold" pitchFamily="34" charset="0"/>
              </a:rPr>
              <a:t>GAIN STABILISATION USING NEGATIVE FEDBACK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400" b="1" dirty="0">
                <a:latin typeface="Arial Rounded MT Bold" pitchFamily="34" charset="0"/>
              </a:rPr>
              <a:t>Consider a non-inverting amplifier with an A</a:t>
            </a:r>
            <a:r>
              <a:rPr lang="en-GB" sz="2400" b="1" baseline="-25000" dirty="0">
                <a:latin typeface="Arial Rounded MT Bold" pitchFamily="34" charset="0"/>
              </a:rPr>
              <a:t>OL</a:t>
            </a:r>
            <a:r>
              <a:rPr lang="en-GB" sz="2400" b="1" dirty="0">
                <a:latin typeface="Arial Rounded MT Bold" pitchFamily="34" charset="0"/>
              </a:rPr>
              <a:t> of 200,000. Suppose R1 = 1k and </a:t>
            </a:r>
            <a:r>
              <a:rPr lang="en-GB" sz="2400" b="1" dirty="0">
                <a:solidFill>
                  <a:srgbClr val="FF3300"/>
                </a:solidFill>
                <a:latin typeface="Arial Rounded MT Bold" pitchFamily="34" charset="0"/>
              </a:rPr>
              <a:t>R2 ( the feedback resistor) = 9k.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endParaRPr lang="en-GB" sz="2400" b="1" dirty="0">
              <a:solidFill>
                <a:srgbClr val="FF3300"/>
              </a:solidFill>
              <a:latin typeface="Arial Rounded MT Bold" pitchFamily="34" charset="0"/>
            </a:endParaRP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400" b="1" dirty="0">
                <a:latin typeface="Arial Rounded MT Bold" pitchFamily="34" charset="0"/>
              </a:rPr>
              <a:t>From this we can determine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β = R1/(R1 + R2)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 = 1/10 = .1 = 10% negative feedback.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Therefore;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300" b="1" baseline="-25000" dirty="0">
                <a:latin typeface="Arial Rounded MT Bold" pitchFamily="34" charset="0"/>
                <a:cs typeface="Times New Roman" pitchFamily="18" charset="0"/>
              </a:rPr>
              <a:t>OV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 =             200,000		= 9.9999 =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10 = 1/ β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	  ( 1 + .1x 200,000)	                 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(approx)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endParaRPr lang="en-GB" sz="2300" b="1" dirty="0">
              <a:solidFill>
                <a:srgbClr val="FF3300"/>
              </a:solidFill>
              <a:latin typeface="Arial Rounded MT Bold" pitchFamily="34" charset="0"/>
              <a:cs typeface="Times New Roman" pitchFamily="18" charset="0"/>
            </a:endParaRP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Now imagine that the op-amp was replaced with one which only had an </a:t>
            </a:r>
            <a:r>
              <a:rPr lang="en-GB" sz="2400" b="1" dirty="0">
                <a:latin typeface="Arial Rounded MT Bold" pitchFamily="34" charset="0"/>
              </a:rPr>
              <a:t>A</a:t>
            </a:r>
            <a:r>
              <a:rPr lang="en-GB" sz="2400" b="1" baseline="-25000" dirty="0">
                <a:latin typeface="Arial Rounded MT Bold" pitchFamily="34" charset="0"/>
              </a:rPr>
              <a:t>OL</a:t>
            </a:r>
            <a:r>
              <a:rPr lang="en-GB" sz="2400" b="1" dirty="0">
                <a:latin typeface="Arial Rounded MT Bold" pitchFamily="34" charset="0"/>
              </a:rPr>
              <a:t> of 100,000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endParaRPr lang="en-GB" sz="2400" b="1" dirty="0">
              <a:latin typeface="Arial Rounded MT Bold" pitchFamily="34" charset="0"/>
            </a:endParaRP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400" b="1" dirty="0">
                <a:latin typeface="Arial Rounded MT Bold" pitchFamily="34" charset="0"/>
              </a:rPr>
              <a:t>New 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300" b="1" baseline="-25000" dirty="0">
                <a:latin typeface="Arial Rounded MT Bold" pitchFamily="34" charset="0"/>
                <a:cs typeface="Times New Roman" pitchFamily="18" charset="0"/>
              </a:rPr>
              <a:t>OV</a:t>
            </a: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 =    100,000		= 9.9990 =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10 = 1/ β</a:t>
            </a: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r>
              <a:rPr lang="en-GB" sz="2300" b="1" dirty="0">
                <a:latin typeface="Arial Rounded MT Bold" pitchFamily="34" charset="0"/>
                <a:cs typeface="Times New Roman" pitchFamily="18" charset="0"/>
              </a:rPr>
              <a:t>	     ( 1 + .1 x 100,000)		    </a:t>
            </a:r>
            <a:r>
              <a:rPr lang="en-GB" sz="23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(approx)</a:t>
            </a:r>
            <a:endParaRPr lang="en-GB" sz="2300" b="1" baseline="-25000" dirty="0">
              <a:solidFill>
                <a:srgbClr val="FF3300"/>
              </a:solidFill>
              <a:latin typeface="Arial Rounded MT Bold" pitchFamily="34" charset="0"/>
              <a:cs typeface="Times New Roman" pitchFamily="18" charset="0"/>
            </a:endParaRPr>
          </a:p>
          <a:p>
            <a:pPr algn="just">
              <a:lnSpc>
                <a:spcPct val="105000"/>
              </a:lnSpc>
              <a:spcBef>
                <a:spcPct val="50000"/>
              </a:spcBef>
            </a:pPr>
            <a:endParaRPr lang="en-GB" sz="2300" b="1" dirty="0">
              <a:latin typeface="Arial Rounded MT Bold" pitchFamily="34" charset="0"/>
              <a:cs typeface="Times New Roman" pitchFamily="18" charset="0"/>
            </a:endParaRPr>
          </a:p>
        </p:txBody>
      </p:sp>
      <p:sp>
        <p:nvSpPr>
          <p:cNvPr id="11273" name="Line 9"/>
          <p:cNvSpPr>
            <a:spLocks noChangeShapeType="1"/>
          </p:cNvSpPr>
          <p:nvPr/>
        </p:nvSpPr>
        <p:spPr bwMode="auto">
          <a:xfrm>
            <a:off x="1694893" y="4763539"/>
            <a:ext cx="308038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  <p:sp>
        <p:nvSpPr>
          <p:cNvPr id="11274" name="Line 10"/>
          <p:cNvSpPr>
            <a:spLocks noChangeShapeType="1"/>
          </p:cNvSpPr>
          <p:nvPr/>
        </p:nvSpPr>
        <p:spPr bwMode="auto">
          <a:xfrm>
            <a:off x="1909994" y="7940697"/>
            <a:ext cx="308038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lIns="111036" tIns="55518" rIns="111036" bIns="55518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200510" y="8548615"/>
            <a:ext cx="4200556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9</a:t>
            </a:r>
            <a:endParaRPr lang="en-GB" dirty="0"/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1120142" y="471647"/>
            <a:ext cx="10361295" cy="683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 marL="343131" indent="-343131">
              <a:spcBef>
                <a:spcPct val="50000"/>
              </a:spcBef>
            </a:pPr>
            <a:r>
              <a:rPr lang="en-GB" sz="24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	This means that the overall voltage gain of the amplifying circuit is hardly changed even for large variations in the open-loop gain (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</a:t>
            </a:r>
            <a:r>
              <a:rPr lang="en-GB" sz="24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OL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). </a:t>
            </a:r>
          </a:p>
          <a:p>
            <a:pPr marL="343131" indent="-343131">
              <a:spcBef>
                <a:spcPct val="50000"/>
              </a:spcBef>
            </a:pPr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marL="343131" indent="-343131">
              <a:spcBef>
                <a:spcPct val="50000"/>
              </a:spcBef>
            </a:pPr>
            <a:r>
              <a:rPr lang="en-GB" sz="2400" b="1" dirty="0">
                <a:latin typeface="Arial Rounded MT Bold" pitchFamily="34" charset="0"/>
              </a:rPr>
              <a:t>In other words:</a:t>
            </a:r>
          </a:p>
          <a:p>
            <a:pPr marL="343131" indent="-343131">
              <a:spcBef>
                <a:spcPct val="50000"/>
              </a:spcBef>
              <a:buFontTx/>
              <a:buAutoNum type="arabicPeriod"/>
            </a:pPr>
            <a:r>
              <a:rPr lang="en-GB" sz="2400" b="1" dirty="0">
                <a:latin typeface="Arial Rounded MT Bold" pitchFamily="34" charset="0"/>
              </a:rPr>
              <a:t>the gain has been stabilised by means of the negative feedback</a:t>
            </a:r>
          </a:p>
          <a:p>
            <a:pPr marL="343131" indent="-343131">
              <a:spcBef>
                <a:spcPct val="50000"/>
              </a:spcBef>
              <a:buFontTx/>
              <a:buAutoNum type="arabicPeriod"/>
            </a:pPr>
            <a:r>
              <a:rPr lang="en-GB" sz="2400" b="1" dirty="0">
                <a:latin typeface="Arial Rounded MT Bold" pitchFamily="34" charset="0"/>
              </a:rPr>
              <a:t>The gain is defined by the external components and not the parameters of the op-amp.</a:t>
            </a:r>
          </a:p>
          <a:p>
            <a:pPr marL="343131" indent="-343131">
              <a:spcBef>
                <a:spcPct val="50000"/>
              </a:spcBef>
              <a:buFontTx/>
              <a:buAutoNum type="arabicPeriod"/>
            </a:pPr>
            <a:r>
              <a:rPr lang="en-GB" sz="2400" b="1" dirty="0">
                <a:latin typeface="Arial Rounded MT Bold" pitchFamily="34" charset="0"/>
              </a:rPr>
              <a:t>Number 1 and 2 above are dependent on the loop gain </a:t>
            </a:r>
            <a:r>
              <a:rPr lang="en-GB" sz="2400" b="1" dirty="0">
                <a:solidFill>
                  <a:srgbClr val="FF3300"/>
                </a:solidFill>
                <a:latin typeface="Arial Rounded MT Bold" pitchFamily="34" charset="0"/>
              </a:rPr>
              <a:t>(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β . A</a:t>
            </a:r>
            <a:r>
              <a:rPr lang="en-GB" sz="2300" baseline="-250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OL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 ) being very large compared to unity.</a:t>
            </a:r>
          </a:p>
          <a:p>
            <a:pPr marL="343131" indent="-343131">
              <a:spcBef>
                <a:spcPct val="50000"/>
              </a:spcBef>
            </a:pPr>
            <a:endParaRPr lang="en-GB" sz="2300" dirty="0">
              <a:solidFill>
                <a:srgbClr val="FF3300"/>
              </a:solidFill>
              <a:latin typeface="Arial Rounded MT Bold" pitchFamily="34" charset="0"/>
              <a:cs typeface="Times New Roman" pitchFamily="18" charset="0"/>
            </a:endParaRPr>
          </a:p>
          <a:p>
            <a:pPr marL="343131" indent="-343131">
              <a:spcBef>
                <a:spcPct val="50000"/>
              </a:spcBef>
            </a:pP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	The feedback equations for non-inverting and inverting amplifiers can also apply to transistor type amplifiers and so the basic characteristics of negative feedback apply equally to transistor amplifiers as well as op-amp. based amplifiers.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620596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10</a:t>
            </a:r>
            <a:endParaRPr lang="en-GB" dirty="0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420052" y="393041"/>
            <a:ext cx="11621453" cy="6698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 algn="ctr"/>
            <a:r>
              <a:rPr lang="en-GB" dirty="0">
                <a:solidFill>
                  <a:schemeClr val="accent2"/>
                </a:solidFill>
                <a:latin typeface="Arial Rounded MT Bold" pitchFamily="34" charset="0"/>
              </a:rPr>
              <a:t>NEGATIVE FEEDBACK APPLIED TO AMPLIFIERS</a:t>
            </a:r>
            <a:r>
              <a:rPr lang="en-GB" sz="2400" dirty="0"/>
              <a:t>.</a:t>
            </a:r>
          </a:p>
          <a:p>
            <a:pPr algn="ctr"/>
            <a:endParaRPr lang="en-GB" sz="2400" dirty="0"/>
          </a:p>
          <a:p>
            <a:r>
              <a:rPr lang="en-GB" sz="2400" dirty="0">
                <a:latin typeface="Arial Rounded MT Bold" pitchFamily="34" charset="0"/>
              </a:rPr>
              <a:t>Whenever the output or a portion of it is connected back (fed-back) to the input of an amplifier then </a:t>
            </a:r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"feedback"</a:t>
            </a:r>
            <a:r>
              <a:rPr lang="en-GB" sz="2400" dirty="0">
                <a:latin typeface="Arial Rounded MT Bold" pitchFamily="34" charset="0"/>
              </a:rPr>
              <a:t> is said to be</a:t>
            </a:r>
          </a:p>
          <a:p>
            <a:r>
              <a:rPr lang="en-GB" sz="2400" dirty="0">
                <a:latin typeface="Arial Rounded MT Bold" pitchFamily="34" charset="0"/>
              </a:rPr>
              <a:t>employed.</a:t>
            </a:r>
          </a:p>
          <a:p>
            <a:endParaRPr lang="en-GB" sz="2400" dirty="0">
              <a:latin typeface="Arial Rounded MT Bold" pitchFamily="34" charset="0"/>
            </a:endParaRPr>
          </a:p>
          <a:p>
            <a:r>
              <a:rPr lang="en-GB" sz="2400" dirty="0">
                <a:latin typeface="Arial Rounded MT Bold" pitchFamily="34" charset="0"/>
              </a:rPr>
              <a:t>Feedback may take one of two forms either</a:t>
            </a:r>
          </a:p>
          <a:p>
            <a:r>
              <a:rPr lang="en-GB" sz="2400" dirty="0">
                <a:solidFill>
                  <a:srgbClr val="FF3300"/>
                </a:solidFill>
                <a:latin typeface="Arial Rounded MT Bold" pitchFamily="34" charset="0"/>
              </a:rPr>
              <a:t>"positive" or "negative".</a:t>
            </a:r>
          </a:p>
          <a:p>
            <a:endParaRPr lang="en-GB" sz="2400" dirty="0">
              <a:solidFill>
                <a:srgbClr val="FF3300"/>
              </a:solidFill>
              <a:latin typeface="Arial Rounded MT Bold" pitchFamily="34" charset="0"/>
            </a:endParaRPr>
          </a:p>
          <a:p>
            <a:r>
              <a:rPr lang="en-GB" sz="2400" dirty="0">
                <a:latin typeface="Arial Rounded MT Bold" pitchFamily="34" charset="0"/>
              </a:rPr>
              <a:t>Positive feedback is typically used in oscillators, </a:t>
            </a:r>
            <a:r>
              <a:rPr lang="en-GB" sz="2400" dirty="0" err="1">
                <a:latin typeface="Arial Rounded MT Bold" pitchFamily="34" charset="0"/>
              </a:rPr>
              <a:t>comparators,some</a:t>
            </a:r>
            <a:r>
              <a:rPr lang="en-GB" sz="2400" dirty="0">
                <a:latin typeface="Arial Rounded MT Bold" pitchFamily="34" charset="0"/>
              </a:rPr>
              <a:t> filters etc.</a:t>
            </a:r>
          </a:p>
          <a:p>
            <a:endParaRPr lang="en-GB" sz="2400" dirty="0">
              <a:latin typeface="Arial Rounded MT Bold" pitchFamily="34" charset="0"/>
            </a:endParaRPr>
          </a:p>
          <a:p>
            <a:r>
              <a:rPr lang="en-GB" sz="2400" dirty="0">
                <a:latin typeface="Arial Rounded MT Bold" pitchFamily="34" charset="0"/>
              </a:rPr>
              <a:t>Negative feedback is typically employed in amplifiers, control systems, filters etc.</a:t>
            </a:r>
          </a:p>
          <a:p>
            <a:endParaRPr lang="en-GB" sz="2400" dirty="0">
              <a:latin typeface="Arial Rounded MT Bold" pitchFamily="34" charset="0"/>
            </a:endParaRPr>
          </a:p>
          <a:p>
            <a:r>
              <a:rPr lang="en-GB" sz="2400" dirty="0">
                <a:latin typeface="Arial Rounded MT Bold" pitchFamily="34" charset="0"/>
              </a:rPr>
              <a:t>When </a:t>
            </a:r>
            <a:r>
              <a:rPr lang="en-GB" sz="2400" dirty="0" smtClean="0">
                <a:solidFill>
                  <a:srgbClr val="FF0000"/>
                </a:solidFill>
                <a:latin typeface="Arial Rounded MT Bold" pitchFamily="34" charset="0"/>
              </a:rPr>
              <a:t>series</a:t>
            </a:r>
            <a:r>
              <a:rPr lang="en-GB" sz="2400" dirty="0" smtClean="0">
                <a:latin typeface="Arial Rounded MT Bold" pitchFamily="34" charset="0"/>
              </a:rPr>
              <a:t> negative </a:t>
            </a:r>
            <a:r>
              <a:rPr lang="en-GB" sz="2400" dirty="0">
                <a:latin typeface="Arial Rounded MT Bold" pitchFamily="34" charset="0"/>
              </a:rPr>
              <a:t>feedback is employed within an amplifier circuit there are some basic observations/ consequences to be observed:</a:t>
            </a:r>
          </a:p>
          <a:p>
            <a:r>
              <a:rPr lang="en-GB" sz="1500" dirty="0"/>
              <a:t>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226795" cy="628862"/>
          </a:xfrm>
        </p:spPr>
        <p:txBody>
          <a:bodyPr/>
          <a:lstStyle/>
          <a:p>
            <a:r>
              <a:rPr lang="en-GB" smtClean="0"/>
              <a:t>Negative Feedback 2011-12</a:t>
            </a: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11</a:t>
            </a:r>
            <a:endParaRPr lang="en-GB" dirty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840106" y="550254"/>
            <a:ext cx="11341418" cy="7208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The overall gain of the amplifier is reduced. 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( Disadvantage 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The overall gain stability is increased. 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( Advantage 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The bandwidth of the amplifier is increased. 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</a:rPr>
              <a:t>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( Advantage 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The input resistance is increased.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( Advantage )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solidFill>
                  <a:schemeClr val="accent2"/>
                </a:solidFill>
                <a:latin typeface="Arial Rounded MT Bold" pitchFamily="34" charset="0"/>
              </a:rPr>
              <a:t>(only for the non-inverter)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The output resistance is decreased.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( Advantage 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The output distortion is reduced.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( Advantage )</a:t>
            </a:r>
          </a:p>
          <a:p>
            <a:endParaRPr lang="en-GB" sz="2300" dirty="0">
              <a:solidFill>
                <a:srgbClr val="FF3300"/>
              </a:solidFill>
              <a:latin typeface="Arial Rounded MT Bold" pitchFamily="34" charset="0"/>
            </a:endParaRPr>
          </a:p>
          <a:p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THE PERFORMANCE OF THE AMPLIFIER IS</a:t>
            </a:r>
          </a:p>
          <a:p>
            <a:pPr>
              <a:spcAft>
                <a:spcPct val="5000"/>
              </a:spcAft>
            </a:pP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DETERMINED, NOT BY THE PERFORMANCE OF THE AMPLIFYING DEVICE, BUT BY THE </a:t>
            </a:r>
            <a:r>
              <a:rPr lang="en-GB" sz="2300" dirty="0" smtClean="0">
                <a:solidFill>
                  <a:srgbClr val="FF3300"/>
                </a:solidFill>
                <a:latin typeface="Arial Rounded MT Bold" pitchFamily="34" charset="0"/>
              </a:rPr>
              <a:t>EXTERNAL COMPONENTS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AROUND IT 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300" dirty="0">
                <a:latin typeface="Arial Rounded MT Bold" pitchFamily="34" charset="0"/>
              </a:rPr>
              <a:t>Apart from the first bullet point, all other effects are </a:t>
            </a:r>
            <a:r>
              <a:rPr lang="en-GB" sz="2300" dirty="0">
                <a:solidFill>
                  <a:srgbClr val="FF3300"/>
                </a:solidFill>
                <a:latin typeface="Arial Rounded MT Bold" pitchFamily="34" charset="0"/>
              </a:rPr>
              <a:t>advantageous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305538" y="8594443"/>
            <a:ext cx="4226795" cy="628862"/>
          </a:xfrm>
        </p:spPr>
        <p:txBody>
          <a:bodyPr/>
          <a:lstStyle/>
          <a:p>
            <a:r>
              <a:rPr lang="en-GB" dirty="0" smtClean="0"/>
              <a:t>Negative Feedback 2014-15</a:t>
            </a: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12</a:t>
            </a:r>
            <a:endParaRPr lang="en-GB" dirty="0"/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840106" y="707470"/>
            <a:ext cx="10921365" cy="38285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1036" tIns="55518" rIns="111036" bIns="55518">
            <a:spAutoFit/>
          </a:bodyPr>
          <a:lstStyle/>
          <a:p>
            <a:r>
              <a:rPr lang="en-GB" sz="2300" dirty="0" err="1">
                <a:latin typeface="Arial Rounded MT Bold" pitchFamily="34" charset="0"/>
              </a:rPr>
              <a:t>NB:the</a:t>
            </a:r>
            <a:r>
              <a:rPr lang="en-GB" sz="2300" dirty="0">
                <a:latin typeface="Arial Rounded MT Bold" pitchFamily="34" charset="0"/>
              </a:rPr>
              <a:t> benefits listed above are </a:t>
            </a:r>
            <a:r>
              <a:rPr lang="en-GB" sz="2300">
                <a:latin typeface="Arial Rounded MT Bold" pitchFamily="34" charset="0"/>
              </a:rPr>
              <a:t>specifically </a:t>
            </a:r>
            <a:r>
              <a:rPr lang="en-GB" sz="2300" smtClean="0">
                <a:latin typeface="Arial Rounded MT Bold" pitchFamily="34" charset="0"/>
              </a:rPr>
              <a:t>applicable </a:t>
            </a:r>
            <a:r>
              <a:rPr lang="en-GB" sz="2300" dirty="0">
                <a:latin typeface="Arial Rounded MT Bold" pitchFamily="34" charset="0"/>
              </a:rPr>
              <a:t>to the non-inverting amplifier, the Common Emitter amplifier, Emitter Follower and </a:t>
            </a:r>
            <a:r>
              <a:rPr lang="en-GB" sz="2300" dirty="0" smtClean="0">
                <a:latin typeface="Arial Rounded MT Bold" pitchFamily="34" charset="0"/>
              </a:rPr>
              <a:t>Series </a:t>
            </a:r>
            <a:r>
              <a:rPr lang="en-GB" sz="2300" dirty="0">
                <a:latin typeface="Arial Rounded MT Bold" pitchFamily="34" charset="0"/>
              </a:rPr>
              <a:t>Voltage Feedback transistor </a:t>
            </a:r>
            <a:r>
              <a:rPr lang="en-GB" sz="2300" dirty="0" smtClean="0">
                <a:latin typeface="Arial Rounded MT Bold" pitchFamily="34" charset="0"/>
              </a:rPr>
              <a:t>amplifier. All </a:t>
            </a:r>
            <a:r>
              <a:rPr lang="en-GB" sz="2300" dirty="0">
                <a:latin typeface="Arial Rounded MT Bold" pitchFamily="34" charset="0"/>
              </a:rPr>
              <a:t>of these circuits make use of </a:t>
            </a:r>
            <a:r>
              <a:rPr lang="en-GB" sz="23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series negative feedback.</a:t>
            </a:r>
          </a:p>
          <a:p>
            <a:pPr>
              <a:spcBef>
                <a:spcPct val="50000"/>
              </a:spcBef>
            </a:pPr>
            <a:endParaRPr lang="en-GB" sz="23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</a:rPr>
              <a:t>There are four different types of negative feedback, the feedback advantages discussed are not all applicable with all forms of negative feedback.</a:t>
            </a:r>
          </a:p>
          <a:p>
            <a:pPr>
              <a:spcBef>
                <a:spcPct val="50000"/>
              </a:spcBef>
            </a:pPr>
            <a:r>
              <a:rPr lang="en-GB" sz="2300" dirty="0">
                <a:latin typeface="Arial Rounded MT Bold" pitchFamily="34" charset="0"/>
              </a:rPr>
              <a:t>The inverting amplifier does not have a high impedance for instance.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1160</TotalTime>
  <Words>712</Words>
  <Application>Microsoft Office PowerPoint</Application>
  <PresentationFormat>Custom</PresentationFormat>
  <Paragraphs>156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 Rounded MT Bold</vt:lpstr>
      <vt:lpstr>Calibri</vt:lpstr>
      <vt:lpstr>Times New Roman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Vanstone, Mike</dc:creator>
  <cp:lastModifiedBy>Mike Vanstone</cp:lastModifiedBy>
  <cp:revision>58</cp:revision>
  <dcterms:created xsi:type="dcterms:W3CDTF">2006-02-22T11:34:03Z</dcterms:created>
  <dcterms:modified xsi:type="dcterms:W3CDTF">2017-01-19T08:14:21Z</dcterms:modified>
</cp:coreProperties>
</file>