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Default Extension="emf" ContentType="image/x-emf"/>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1"/>
  </p:notesMasterIdLst>
  <p:sldIdLst>
    <p:sldId id="396" r:id="rId2"/>
    <p:sldId id="398" r:id="rId3"/>
    <p:sldId id="399" r:id="rId4"/>
    <p:sldId id="400" r:id="rId5"/>
    <p:sldId id="401" r:id="rId6"/>
    <p:sldId id="402" r:id="rId7"/>
    <p:sldId id="404" r:id="rId8"/>
    <p:sldId id="405" r:id="rId9"/>
    <p:sldId id="407" r:id="rId10"/>
    <p:sldId id="408" r:id="rId11"/>
    <p:sldId id="409" r:id="rId12"/>
    <p:sldId id="435" r:id="rId13"/>
    <p:sldId id="436" r:id="rId14"/>
    <p:sldId id="437" r:id="rId15"/>
    <p:sldId id="440" r:id="rId16"/>
    <p:sldId id="441" r:id="rId17"/>
    <p:sldId id="442" r:id="rId18"/>
    <p:sldId id="443" r:id="rId19"/>
    <p:sldId id="444" r:id="rId20"/>
    <p:sldId id="456" r:id="rId21"/>
    <p:sldId id="457" r:id="rId22"/>
    <p:sldId id="458" r:id="rId23"/>
    <p:sldId id="459" r:id="rId24"/>
    <p:sldId id="460" r:id="rId25"/>
    <p:sldId id="461" r:id="rId26"/>
    <p:sldId id="463" r:id="rId27"/>
    <p:sldId id="464" r:id="rId28"/>
    <p:sldId id="465" r:id="rId29"/>
    <p:sldId id="466" r:id="rId30"/>
    <p:sldId id="479" r:id="rId31"/>
    <p:sldId id="480" r:id="rId32"/>
    <p:sldId id="481" r:id="rId33"/>
    <p:sldId id="482" r:id="rId34"/>
    <p:sldId id="492" r:id="rId35"/>
    <p:sldId id="493" r:id="rId36"/>
    <p:sldId id="494" r:id="rId37"/>
    <p:sldId id="495" r:id="rId38"/>
    <p:sldId id="496" r:id="rId39"/>
    <p:sldId id="49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5543" autoAdjust="0"/>
  </p:normalViewPr>
  <p:slideViewPr>
    <p:cSldViewPr snapToGrid="0" snapToObjects="1">
      <p:cViewPr varScale="1">
        <p:scale>
          <a:sx n="78" d="100"/>
          <a:sy n="78" d="100"/>
        </p:scale>
        <p:origin x="-187" y="-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4/16/2013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79460" indent="-179460" defTabSz="1001675" eaLnBrk="0" fontAlgn="base" hangingPunct="0">
              <a:lnSpc>
                <a:spcPct val="90000"/>
              </a:lnSpc>
              <a:spcBef>
                <a:spcPct val="50000"/>
              </a:spcBef>
              <a:spcAft>
                <a:spcPct val="0"/>
              </a:spcAft>
              <a:buSzPct val="100000"/>
              <a:buFontTx/>
              <a:buChar char="•"/>
              <a:defRPr/>
            </a:pPr>
            <a:r>
              <a:rPr lang="en-US" dirty="0" smtClean="0"/>
              <a:t>The autonomous system number in this command is compared to the autonomous system numbers listed in </a:t>
            </a:r>
            <a:r>
              <a:rPr lang="en-US" b="1" dirty="0" smtClean="0">
                <a:latin typeface="Courier New" pitchFamily="49" charset="0"/>
              </a:rPr>
              <a:t>neighbor</a:t>
            </a:r>
            <a:r>
              <a:rPr lang="en-US" dirty="0" smtClean="0"/>
              <a:t> statements to determine if the neighbor is an internal or external neighbor.</a:t>
            </a:r>
          </a:p>
          <a:p>
            <a:pPr marL="179460" indent="-179460"/>
            <a:r>
              <a:rPr lang="en-US" dirty="0" smtClean="0"/>
              <a:t>The syntax of basic BGP configuration commands is similar to the syntax for configuring internal routing protocols. However, there are significant differences in how BGP functions.</a:t>
            </a:r>
          </a:p>
          <a:p>
            <a:pPr marL="179460" indent="-179460"/>
            <a:r>
              <a:rPr lang="en-US" dirty="0" smtClean="0"/>
              <a:t>Use the </a:t>
            </a:r>
            <a:r>
              <a:rPr lang="en-US" b="1" dirty="0" smtClean="0"/>
              <a:t>router bgp</a:t>
            </a:r>
            <a:r>
              <a:rPr lang="en-US" dirty="0" smtClean="0"/>
              <a:t> </a:t>
            </a:r>
            <a:r>
              <a:rPr lang="en-US" i="1" dirty="0" smtClean="0"/>
              <a:t>autonomous-system</a:t>
            </a:r>
            <a:r>
              <a:rPr lang="en-US" dirty="0" smtClean="0"/>
              <a:t> command to identify to the router that any subsequent subcommands belong to this routing process. This command also identifies the local autonomous system in which this router belongs. The router needs to be informed of the autonomous system so it can determine if the BGP neighbors to be configured next are either </a:t>
            </a:r>
            <a:r>
              <a:rPr lang="en-US" altLang="ja-JP" dirty="0" smtClean="0"/>
              <a:t>Internal Border Gateway Protocol (IBGP) or External Border Gateway Protocol (EBGP) neighbors. The following table describes the </a:t>
            </a:r>
            <a:r>
              <a:rPr lang="en-US" altLang="ja-JP" b="1" dirty="0" smtClean="0"/>
              <a:t>router bgp</a:t>
            </a:r>
            <a:r>
              <a:rPr lang="en-US" altLang="ja-JP" dirty="0" smtClean="0"/>
              <a:t> command parameter:</a:t>
            </a:r>
            <a:endParaRPr lang="en-US" altLang="ja-JP" b="1" dirty="0" smtClean="0"/>
          </a:p>
          <a:p>
            <a:pPr marL="179460" indent="-179460"/>
            <a:endParaRPr lang="en-US" altLang="ja-JP" b="1" dirty="0" smtClean="0"/>
          </a:p>
          <a:p>
            <a:pPr marL="179460" indent="-179460"/>
            <a:r>
              <a:rPr lang="en-US" altLang="ja-JP" b="1" dirty="0" smtClean="0"/>
              <a:t>The router bgp Command Parameter</a:t>
            </a:r>
            <a:endParaRPr lang="en-US" altLang="ja-JP" dirty="0" smtClean="0"/>
          </a:p>
          <a:p>
            <a:pPr marL="179460" indent="-179460"/>
            <a:r>
              <a:rPr lang="en-US" altLang="ja-JP" i="0" dirty="0" smtClean="0"/>
              <a:t>The </a:t>
            </a:r>
            <a:r>
              <a:rPr lang="en-US" altLang="ja-JP" i="1" dirty="0" smtClean="0"/>
              <a:t>autonomous-system </a:t>
            </a:r>
            <a:r>
              <a:rPr lang="en-US" altLang="ja-JP" i="0" baseline="0" dirty="0" smtClean="0"/>
              <a:t> parameter i</a:t>
            </a:r>
            <a:r>
              <a:rPr lang="en-US" altLang="ja-JP" dirty="0" smtClean="0"/>
              <a:t>dentifies the local autonomous system number. The </a:t>
            </a:r>
            <a:r>
              <a:rPr lang="en-US" altLang="ja-JP" b="1" dirty="0" smtClean="0"/>
              <a:t>route bgp </a:t>
            </a:r>
            <a:r>
              <a:rPr lang="en-US" altLang="ja-JP" dirty="0" smtClean="0"/>
              <a:t>command alone cannot activate BGP on a router. You must enter at least one subcommand under the </a:t>
            </a:r>
            <a:r>
              <a:rPr lang="en-US" altLang="ja-JP" b="1" dirty="0" smtClean="0"/>
              <a:t>router bgp</a:t>
            </a:r>
            <a:r>
              <a:rPr lang="en-US" altLang="ja-JP" dirty="0" smtClean="0"/>
              <a:t> command to activate the BGP process on the router.</a:t>
            </a:r>
          </a:p>
          <a:p>
            <a:pPr marL="179460" indent="-179460"/>
            <a:r>
              <a:rPr lang="en-US" altLang="ja-JP" dirty="0" smtClean="0"/>
              <a:t>If you place your router in autonomous system “A” and then try to configure a new </a:t>
            </a:r>
            <a:r>
              <a:rPr lang="en-US" altLang="ja-JP" b="1" dirty="0" smtClean="0"/>
              <a:t>router bgp</a:t>
            </a:r>
            <a:r>
              <a:rPr lang="en-US" altLang="ja-JP" dirty="0" smtClean="0"/>
              <a:t> “B” command, the router informs you that you are currently configured for autonomous system A. You must insert the autonomous system number in the </a:t>
            </a:r>
            <a:r>
              <a:rPr lang="en-US" altLang="ja-JP" b="1" dirty="0" smtClean="0"/>
              <a:t>router bgp</a:t>
            </a:r>
            <a:r>
              <a:rPr lang="en-US" altLang="ja-JP" dirty="0" smtClean="0"/>
              <a:t> command so that the router can properly identify the relationship between the neighboring router and itself.</a:t>
            </a:r>
            <a:endParaRPr lang="en-US"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a:lnSpc>
                <a:spcPct val="70000"/>
              </a:lnSpc>
            </a:pPr>
            <a:r>
              <a:rPr lang="en-US" dirty="0" smtClean="0"/>
              <a:t>You use the </a:t>
            </a:r>
            <a:r>
              <a:rPr lang="en-US" b="1" dirty="0" smtClean="0"/>
              <a:t>neighbor </a:t>
            </a:r>
            <a:r>
              <a:rPr lang="en-US" i="1" dirty="0" smtClean="0"/>
              <a:t>ip-address </a:t>
            </a:r>
            <a:r>
              <a:rPr lang="en-US" b="1" dirty="0" smtClean="0"/>
              <a:t>remote-as </a:t>
            </a:r>
            <a:r>
              <a:rPr lang="en-US" i="1" dirty="0" smtClean="0"/>
              <a:t>autonomous-system</a:t>
            </a:r>
            <a:r>
              <a:rPr lang="en-US" dirty="0" smtClean="0"/>
              <a:t> command to activate a BGP session for external and internal neighboring routers. </a:t>
            </a:r>
          </a:p>
          <a:p>
            <a:pPr>
              <a:lnSpc>
                <a:spcPct val="70000"/>
              </a:lnSpc>
            </a:pPr>
            <a:r>
              <a:rPr lang="en-US" dirty="0" smtClean="0"/>
              <a:t>This command identifies a peer router with which the local router will establish a session. The following table describes the </a:t>
            </a:r>
            <a:r>
              <a:rPr lang="en-US" b="1" dirty="0" smtClean="0"/>
              <a:t>neighbor remote-as</a:t>
            </a:r>
            <a:r>
              <a:rPr lang="en-US" dirty="0" smtClean="0"/>
              <a:t> command parameters:</a:t>
            </a:r>
            <a:endParaRPr lang="en-US" b="1" dirty="0" smtClean="0"/>
          </a:p>
          <a:p>
            <a:pPr>
              <a:lnSpc>
                <a:spcPct val="70000"/>
              </a:lnSpc>
              <a:buFontTx/>
              <a:buNone/>
            </a:pPr>
            <a:endParaRPr lang="en-US" b="1" dirty="0" smtClean="0"/>
          </a:p>
          <a:p>
            <a:pPr>
              <a:lnSpc>
                <a:spcPct val="70000"/>
              </a:lnSpc>
              <a:buFontTx/>
              <a:buNone/>
            </a:pPr>
            <a:r>
              <a:rPr lang="en-US" b="1" dirty="0" smtClean="0"/>
              <a:t>Parameter Descriptions </a:t>
            </a:r>
          </a:p>
          <a:p>
            <a:pPr>
              <a:lnSpc>
                <a:spcPct val="70000"/>
              </a:lnSpc>
            </a:pPr>
            <a:r>
              <a:rPr lang="en-US" i="1" dirty="0" smtClean="0"/>
              <a:t>ip-address </a:t>
            </a:r>
            <a:r>
              <a:rPr lang="en-US" dirty="0" smtClean="0"/>
              <a:t>Identifies the peer router. </a:t>
            </a:r>
          </a:p>
          <a:p>
            <a:pPr>
              <a:lnSpc>
                <a:spcPct val="70000"/>
              </a:lnSpc>
            </a:pPr>
            <a:r>
              <a:rPr lang="en-US" i="1" dirty="0" smtClean="0"/>
              <a:t>peer-group-name </a:t>
            </a:r>
            <a:r>
              <a:rPr lang="en-US" dirty="0" smtClean="0"/>
              <a:t>Identifies the name of a BGP peer group. </a:t>
            </a:r>
          </a:p>
          <a:p>
            <a:pPr>
              <a:lnSpc>
                <a:spcPct val="70000"/>
              </a:lnSpc>
            </a:pPr>
            <a:r>
              <a:rPr lang="en-US" i="1" dirty="0" smtClean="0"/>
              <a:t>autonomous-system </a:t>
            </a:r>
            <a:r>
              <a:rPr lang="en-US" dirty="0" smtClean="0"/>
              <a:t>Identifies the autonomous system of the peer router. A peer group is a group of BGP neighbors of the router being configured that all have the same update policies. Peer groups are described later in this lesson.</a:t>
            </a:r>
          </a:p>
          <a:p>
            <a:pPr>
              <a:lnSpc>
                <a:spcPct val="70000"/>
              </a:lnSpc>
            </a:pPr>
            <a:endParaRPr lang="en-US" dirty="0" smtClean="0"/>
          </a:p>
          <a:p>
            <a:pPr>
              <a:lnSpc>
                <a:spcPct val="70000"/>
              </a:lnSpc>
            </a:pPr>
            <a:r>
              <a:rPr lang="en-US" dirty="0" smtClean="0"/>
              <a:t>This command is mandatory for the establishment of each neighboring router relationship. </a:t>
            </a:r>
          </a:p>
          <a:p>
            <a:pPr>
              <a:lnSpc>
                <a:spcPct val="70000"/>
              </a:lnSpc>
            </a:pPr>
            <a:r>
              <a:rPr lang="en-US" dirty="0" smtClean="0"/>
              <a:t>The address that is used in this command is the destination address for all BGP packets going to this neighboring router. In order for BGP to pass BGP routing information, this address must be reachable, because BGP attempts to establish a TCP session and exchange BGP updates with the device at this IP address.</a:t>
            </a:r>
          </a:p>
          <a:p>
            <a:pPr>
              <a:lnSpc>
                <a:spcPct val="70000"/>
              </a:lnSpc>
            </a:pPr>
            <a:r>
              <a:rPr lang="en-US" dirty="0" smtClean="0"/>
              <a:t>The autonomous system number that is a part of this command is used to identify if this neighbor is an EBGP neighbor or an IBGP neighbor. If the autonomous system number is the same as the autonomous system number for this router, that neighbor is an IBGP neighbor and the IP address listed in this </a:t>
            </a:r>
            <a:r>
              <a:rPr lang="en-US" b="1" dirty="0" smtClean="0"/>
              <a:t>neighbor</a:t>
            </a:r>
            <a:r>
              <a:rPr lang="en-US" dirty="0" smtClean="0"/>
              <a:t> command does not have to be directly connected. If the autonomous system number is different from the autonomous system number for this router, this neighbor is an EBGP neighbor and the address in this </a:t>
            </a:r>
            <a:r>
              <a:rPr lang="en-US" b="1" dirty="0" smtClean="0"/>
              <a:t>neighbor </a:t>
            </a:r>
            <a:r>
              <a:rPr lang="en-US" dirty="0" smtClean="0"/>
              <a:t>command must be directly connected by default.</a:t>
            </a:r>
          </a:p>
          <a:p>
            <a:pPr marL="228587" indent="-228587"/>
            <a:endParaRPr 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483DCDD9-35C3-4460-B796-C7CBBA0D189F}" type="slidenum">
              <a:rPr lang="en-US"/>
              <a:pPr/>
              <a:t>8</a:t>
            </a:fld>
            <a:endParaRPr lang="en-US" dirty="0"/>
          </a:p>
        </p:txBody>
      </p:sp>
      <p:sp>
        <p:nvSpPr>
          <p:cNvPr id="927746" name="Rectangle 2"/>
          <p:cNvSpPr>
            <a:spLocks noGrp="1" noRot="1" noChangeAspect="1" noChangeArrowheads="1" noTextEdit="1"/>
          </p:cNvSpPr>
          <p:nvPr>
            <p:ph type="sldImg"/>
          </p:nvPr>
        </p:nvSpPr>
        <p:spPr>
          <a:xfrm>
            <a:off x="1243013" y="561975"/>
            <a:ext cx="4383087" cy="3289300"/>
          </a:xfrm>
          <a:ln/>
        </p:spPr>
      </p:sp>
      <p:sp>
        <p:nvSpPr>
          <p:cNvPr id="927747" name="Rectangle 3"/>
          <p:cNvSpPr>
            <a:spLocks noGrp="1" noChangeArrowheads="1"/>
          </p:cNvSpPr>
          <p:nvPr>
            <p:ph type="body" idx="1"/>
          </p:nvPr>
        </p:nvSpPr>
        <p:spPr>
          <a:xfrm>
            <a:off x="859237" y="3996705"/>
            <a:ext cx="5160176" cy="4308323"/>
          </a:xfrm>
        </p:spPr>
        <p:txBody>
          <a:bodyPr lIns="89796" tIns="44897" rIns="89796" bIns="44897"/>
          <a:lstStyle/>
          <a:p>
            <a:pPr>
              <a:buFontTx/>
              <a:buNone/>
            </a:pPr>
            <a:r>
              <a:rPr lang="en-US" b="1" dirty="0"/>
              <a:t>Example: BGP neighbor Command</a:t>
            </a:r>
          </a:p>
          <a:p>
            <a:r>
              <a:rPr lang="en-US" dirty="0"/>
              <a:t>In this figure, router A in AS 65101 has two </a:t>
            </a:r>
            <a:r>
              <a:rPr lang="en-US" b="1" dirty="0"/>
              <a:t>neighbor</a:t>
            </a:r>
            <a:r>
              <a:rPr lang="en-US" dirty="0"/>
              <a:t> statements. Router A knows that router C (neighbor 192.168.1.1 remote-as 65102) is an external neighbor because AS 65102 in the </a:t>
            </a:r>
            <a:r>
              <a:rPr lang="en-US" b="1" dirty="0"/>
              <a:t>neighbor</a:t>
            </a:r>
            <a:r>
              <a:rPr lang="en-US" dirty="0"/>
              <a:t> statement for router C does not match the autonomous system number of router A, which is AS 65101. Router A can reach AS 65102 via 192.168.1.1, which is directly connected to router A.</a:t>
            </a:r>
          </a:p>
          <a:p>
            <a:r>
              <a:rPr lang="en-US" dirty="0"/>
              <a:t>Neighbor 10.2.2.2 (router B) is in the same autonomous system as router A; the second </a:t>
            </a:r>
            <a:r>
              <a:rPr lang="en-US" b="1" dirty="0"/>
              <a:t>neighbor</a:t>
            </a:r>
            <a:r>
              <a:rPr lang="en-US" dirty="0"/>
              <a:t> statement on router A defines router B as an IBGP neighbor. </a:t>
            </a:r>
          </a:p>
          <a:p>
            <a:r>
              <a:rPr lang="en-US" dirty="0"/>
              <a:t>AS 65101 runs </a:t>
            </a:r>
            <a:r>
              <a:rPr lang="en-US" altLang="ja-JP" dirty="0"/>
              <a:t>Enhanced Interior Gateway Routing Protocol (EIGRP) between all internal routers. Router A has an EIGRP path to reach IP address 10.2.2.2. As an IBGP neighbor, router B can be multiple routers away from router A.</a:t>
            </a: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endParaRPr lang="en-US"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endParaRPr 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Use the </a:t>
            </a:r>
            <a:r>
              <a:rPr lang="en-US" b="1" dirty="0" smtClean="0"/>
              <a:t>neighbor</a:t>
            </a:r>
            <a:r>
              <a:rPr lang="en-US" dirty="0" smtClean="0"/>
              <a:t> </a:t>
            </a:r>
            <a:r>
              <a:rPr lang="en-US" i="1" dirty="0" smtClean="0"/>
              <a:t>ip-address</a:t>
            </a:r>
            <a:r>
              <a:rPr lang="en-US" dirty="0" smtClean="0"/>
              <a:t> </a:t>
            </a:r>
            <a:r>
              <a:rPr lang="en-US" b="1" dirty="0" smtClean="0"/>
              <a:t>shutdown</a:t>
            </a:r>
            <a:r>
              <a:rPr lang="en-US" dirty="0" smtClean="0"/>
              <a:t> commands to administratively shut down and re-enable a BGP neighbor.</a:t>
            </a:r>
          </a:p>
          <a:p>
            <a:r>
              <a:rPr lang="en-US" dirty="0" smtClean="0"/>
              <a:t>If you implement major policy changes to a neighboring router and you change multiple parameters, you must administratively shut down the neighboring router, implement the changes, and then bring the neighboring router back up with the </a:t>
            </a:r>
            <a:r>
              <a:rPr lang="en-US" b="1" dirty="0" smtClean="0"/>
              <a:t>no</a:t>
            </a:r>
            <a:r>
              <a:rPr lang="en-US" dirty="0" smtClean="0"/>
              <a:t> </a:t>
            </a:r>
            <a:r>
              <a:rPr lang="en-US" b="1" dirty="0" smtClean="0"/>
              <a:t>neighbor</a:t>
            </a:r>
            <a:r>
              <a:rPr lang="en-US" dirty="0" smtClean="0"/>
              <a:t> </a:t>
            </a:r>
            <a:r>
              <a:rPr lang="en-US" i="1" dirty="0" smtClean="0"/>
              <a:t>ip-address</a:t>
            </a:r>
            <a:r>
              <a:rPr lang="en-US" dirty="0" smtClean="0"/>
              <a:t> </a:t>
            </a:r>
            <a:r>
              <a:rPr lang="en-US" b="1" dirty="0" smtClean="0"/>
              <a:t>shutdown</a:t>
            </a:r>
            <a:r>
              <a:rPr lang="en-US" dirty="0" smtClean="0"/>
              <a:t> command.</a:t>
            </a:r>
          </a:p>
          <a:p>
            <a:pPr marL="228587" indent="-228587"/>
            <a:endParaRPr lang="en-US"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dirty="0">
                <a:latin typeface="Arial" charset="0"/>
              </a:rPr>
              <a:t>AS 65100 has 4 routers running IBGP and all of these IBGP neighbors are peering with each others’ loopback 0 interface (the addresses of which are shown in the figure) and are using the IP address of their loopback 0 interface as the source IP address for all BGP packets. </a:t>
            </a:r>
          </a:p>
          <a:p>
            <a:r>
              <a:rPr lang="en-US" dirty="0">
                <a:latin typeface="Arial" charset="0"/>
              </a:rPr>
              <a:t>Each router is using one of its own IP addresses as the next-hop address for each network advertised through BGP. </a:t>
            </a:r>
          </a:p>
          <a:p>
            <a:r>
              <a:rPr lang="en-US" dirty="0">
                <a:latin typeface="Arial" charset="0"/>
              </a:rPr>
              <a:t>These are outbound policies.</a:t>
            </a: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Other first column options:</a:t>
            </a:r>
          </a:p>
          <a:p>
            <a:pPr lvl="1"/>
            <a:r>
              <a:rPr lang="en-US" dirty="0">
                <a:latin typeface="Arial" charset="0"/>
              </a:rPr>
              <a:t>An s indicates that the specified routes are suppressed (usually because routes have been summarized and only the summarized route is being sent).</a:t>
            </a:r>
          </a:p>
          <a:p>
            <a:pPr lvl="1"/>
            <a:r>
              <a:rPr lang="en-US" dirty="0">
                <a:latin typeface="Arial" charset="0"/>
              </a:rPr>
              <a:t>A d, for dampening, indicates that the route is being dampened (penalized) for going up and down too often. Although the route might be up right now, it is not advertised until the penalty has expired.</a:t>
            </a:r>
          </a:p>
          <a:p>
            <a:pPr lvl="1"/>
            <a:r>
              <a:rPr lang="en-US" dirty="0">
                <a:latin typeface="Arial" charset="0"/>
              </a:rPr>
              <a:t>An h, for history, indicates that the route is unavailable and is probably down. Historic information about the route exists, but a best route does not exist.</a:t>
            </a:r>
          </a:p>
          <a:p>
            <a:pPr lvl="1"/>
            <a:r>
              <a:rPr lang="en-US" dirty="0">
                <a:latin typeface="Arial" charset="0"/>
              </a:rPr>
              <a:t>An r, for RIB failure, indicates that the route was not installed in the RIB. The reason that the route is not installed can be displayed using the </a:t>
            </a:r>
            <a:r>
              <a:rPr lang="en-US" b="1" dirty="0">
                <a:latin typeface="Arial" charset="0"/>
              </a:rPr>
              <a:t>show ip bgp rib-failure </a:t>
            </a:r>
            <a:r>
              <a:rPr lang="en-US" dirty="0">
                <a:latin typeface="Arial" charset="0"/>
              </a:rPr>
              <a:t>command.</a:t>
            </a:r>
          </a:p>
          <a:p>
            <a:pPr lvl="1"/>
            <a:r>
              <a:rPr lang="en-US" dirty="0">
                <a:latin typeface="Arial" charset="0"/>
              </a:rPr>
              <a:t>An S, for stale, indicates that the route is stale. (This is used in a nonstop forwarding aware router.)</a:t>
            </a:r>
            <a:endParaRPr lang="en-US" b="0" i="0"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O code indicates that the route was learned from OSPF; the IA code indicates that the learned route is in another area (interarea). The 10.2.1.0 subnet is learned on FastEthernet 0/0 via neighbor 10.64.0.2. The [110/782] in the routing table represents the administrative distance assigned to OSPF (110) and the total cost of the route to subnet 10.2.1.0 (cost of 782).</a:t>
            </a:r>
          </a:p>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a:buNone/>
            </a:pPr>
            <a:r>
              <a:rPr lang="en-US" dirty="0">
                <a:latin typeface="Arial" charset="0"/>
              </a:rPr>
              <a:t>Here are some of the highlights:</a:t>
            </a:r>
          </a:p>
          <a:p>
            <a:r>
              <a:rPr lang="en-US" b="1">
                <a:latin typeface="Arial" charset="0"/>
              </a:rPr>
              <a:t>BGP </a:t>
            </a:r>
            <a:r>
              <a:rPr lang="en-US" b="1" dirty="0">
                <a:latin typeface="Arial" charset="0"/>
              </a:rPr>
              <a:t>router identifier</a:t>
            </a:r>
            <a:r>
              <a:rPr lang="en-US" dirty="0">
                <a:latin typeface="Arial" charset="0"/>
              </a:rPr>
              <a:t>—IP address that all other BGP speakers recognize as representing this router.</a:t>
            </a:r>
          </a:p>
          <a:p>
            <a:r>
              <a:rPr lang="en-US" b="1">
                <a:latin typeface="Arial" charset="0"/>
              </a:rPr>
              <a:t>BGP </a:t>
            </a:r>
            <a:r>
              <a:rPr lang="en-US" b="1" dirty="0">
                <a:latin typeface="Arial" charset="0"/>
              </a:rPr>
              <a:t>table version</a:t>
            </a:r>
            <a:r>
              <a:rPr lang="en-US" dirty="0">
                <a:latin typeface="Arial" charset="0"/>
              </a:rPr>
              <a:t>—Increases in increments when the BGP table changes.</a:t>
            </a:r>
          </a:p>
          <a:p>
            <a:r>
              <a:rPr lang="en-US" b="1">
                <a:latin typeface="Arial" charset="0"/>
              </a:rPr>
              <a:t>Main </a:t>
            </a:r>
            <a:r>
              <a:rPr lang="en-US" b="1" dirty="0">
                <a:latin typeface="Arial" charset="0"/>
              </a:rPr>
              <a:t>Routing table version</a:t>
            </a:r>
            <a:r>
              <a:rPr lang="en-US" dirty="0">
                <a:latin typeface="Arial" charset="0"/>
              </a:rPr>
              <a:t>—Last version of BGP database that was injected into the main routing table.</a:t>
            </a:r>
          </a:p>
          <a:p>
            <a:r>
              <a:rPr lang="en-US" b="1">
                <a:latin typeface="Arial" charset="0"/>
              </a:rPr>
              <a:t>Neighbor</a:t>
            </a:r>
            <a:r>
              <a:rPr lang="en-US">
                <a:latin typeface="Arial" charset="0"/>
              </a:rPr>
              <a:t>—The </a:t>
            </a:r>
            <a:r>
              <a:rPr lang="en-US" dirty="0">
                <a:latin typeface="Arial" charset="0"/>
              </a:rPr>
              <a:t>IP address, used in the </a:t>
            </a:r>
            <a:r>
              <a:rPr lang="en-US" b="1" dirty="0">
                <a:latin typeface="Arial" charset="0"/>
              </a:rPr>
              <a:t>neighbor</a:t>
            </a:r>
            <a:r>
              <a:rPr lang="en-US" dirty="0">
                <a:latin typeface="Arial" charset="0"/>
              </a:rPr>
              <a:t> statement, with which this router is setting up a relationship.</a:t>
            </a:r>
          </a:p>
          <a:p>
            <a:r>
              <a:rPr lang="en-US" b="1">
                <a:latin typeface="Arial" charset="0"/>
              </a:rPr>
              <a:t>Version </a:t>
            </a:r>
            <a:r>
              <a:rPr lang="en-US" b="1" dirty="0">
                <a:latin typeface="Arial" charset="0"/>
              </a:rPr>
              <a:t>(V)</a:t>
            </a:r>
            <a:r>
              <a:rPr lang="en-US" dirty="0">
                <a:latin typeface="Arial" charset="0"/>
              </a:rPr>
              <a:t>—The version of BGP this router is running with the listed neighbor.</a:t>
            </a:r>
          </a:p>
          <a:p>
            <a:r>
              <a:rPr lang="en-US" b="1">
                <a:latin typeface="Arial" charset="0"/>
              </a:rPr>
              <a:t>AS</a:t>
            </a:r>
            <a:r>
              <a:rPr lang="en-US">
                <a:latin typeface="Arial" charset="0"/>
              </a:rPr>
              <a:t>—The </a:t>
            </a:r>
            <a:r>
              <a:rPr lang="en-US" dirty="0">
                <a:latin typeface="Arial" charset="0"/>
              </a:rPr>
              <a:t>listed neighbor’s AS number.</a:t>
            </a:r>
          </a:p>
          <a:p>
            <a:r>
              <a:rPr lang="en-US" b="1">
                <a:latin typeface="Arial" charset="0"/>
              </a:rPr>
              <a:t>Messages </a:t>
            </a:r>
            <a:r>
              <a:rPr lang="en-US" b="1" dirty="0">
                <a:latin typeface="Arial" charset="0"/>
              </a:rPr>
              <a:t>received (MsgRcvd)</a:t>
            </a:r>
            <a:r>
              <a:rPr lang="en-US" dirty="0">
                <a:latin typeface="Arial" charset="0"/>
              </a:rPr>
              <a:t>—The number of BGP messages received from this neighbor.</a:t>
            </a:r>
          </a:p>
          <a:p>
            <a:r>
              <a:rPr lang="en-US" b="1">
                <a:latin typeface="Arial" charset="0"/>
              </a:rPr>
              <a:t>Messages </a:t>
            </a:r>
            <a:r>
              <a:rPr lang="en-US" b="1" dirty="0">
                <a:latin typeface="Arial" charset="0"/>
              </a:rPr>
              <a:t>sent (MsgSent)</a:t>
            </a:r>
            <a:r>
              <a:rPr lang="en-US" dirty="0">
                <a:latin typeface="Arial" charset="0"/>
              </a:rPr>
              <a:t>—The number of BGP messages sent to this neighbor.</a:t>
            </a:r>
          </a:p>
          <a:p>
            <a:r>
              <a:rPr lang="en-US" b="1">
                <a:latin typeface="Arial" charset="0"/>
              </a:rPr>
              <a:t>TblVer</a:t>
            </a:r>
            <a:r>
              <a:rPr lang="en-US">
                <a:latin typeface="Arial" charset="0"/>
              </a:rPr>
              <a:t>—The </a:t>
            </a:r>
            <a:r>
              <a:rPr lang="en-US" dirty="0">
                <a:latin typeface="Arial" charset="0"/>
              </a:rPr>
              <a:t>last version of the BGP table that was sent to this neighbor.</a:t>
            </a:r>
          </a:p>
          <a:p>
            <a:r>
              <a:rPr lang="en-US" b="1">
                <a:latin typeface="Arial" charset="0"/>
              </a:rPr>
              <a:t>In </a:t>
            </a:r>
            <a:r>
              <a:rPr lang="en-US" b="1" dirty="0">
                <a:latin typeface="Arial" charset="0"/>
              </a:rPr>
              <a:t>queue (InQ)</a:t>
            </a:r>
            <a:r>
              <a:rPr lang="en-US" dirty="0">
                <a:latin typeface="Arial" charset="0"/>
              </a:rPr>
              <a:t>—The number of messages from this neighbor that are waiting to be processed.</a:t>
            </a:r>
          </a:p>
          <a:p>
            <a:r>
              <a:rPr lang="en-US" b="1">
                <a:latin typeface="Arial" charset="0"/>
              </a:rPr>
              <a:t>Out </a:t>
            </a:r>
            <a:r>
              <a:rPr lang="en-US" b="1" dirty="0">
                <a:latin typeface="Arial" charset="0"/>
              </a:rPr>
              <a:t>queue (OutQ)</a:t>
            </a:r>
            <a:r>
              <a:rPr lang="en-US" dirty="0">
                <a:latin typeface="Arial" charset="0"/>
              </a:rPr>
              <a:t>—The number of messages queued and waiting to be sent to this neighbor. TCP flow control prevents this router from overwhelming a neighbor with a large update.</a:t>
            </a:r>
          </a:p>
          <a:p>
            <a:r>
              <a:rPr lang="en-US" b="1">
                <a:latin typeface="Arial" charset="0"/>
              </a:rPr>
              <a:t>Up/Down</a:t>
            </a:r>
            <a:r>
              <a:rPr lang="en-US">
                <a:latin typeface="Arial" charset="0"/>
              </a:rPr>
              <a:t>—The </a:t>
            </a:r>
            <a:r>
              <a:rPr lang="en-US" dirty="0">
                <a:latin typeface="Arial" charset="0"/>
              </a:rPr>
              <a:t>length of time this neighbor has been in the current BGP state (established, active, or idle).</a:t>
            </a:r>
          </a:p>
          <a:p>
            <a:r>
              <a:rPr lang="en-US" b="1">
                <a:latin typeface="Arial" charset="0"/>
              </a:rPr>
              <a:t>State</a:t>
            </a:r>
            <a:r>
              <a:rPr lang="en-US">
                <a:latin typeface="Arial" charset="0"/>
              </a:rPr>
              <a:t>—The </a:t>
            </a:r>
            <a:r>
              <a:rPr lang="en-US" dirty="0">
                <a:latin typeface="Arial" charset="0"/>
              </a:rPr>
              <a:t>current state of the BGP session—active, idle, open sent, open confirm, or idle (admin). The admin state is new to Cisco IOS Software Release 12.0; it indicates that the neighbor is administratively shut down. This state is created by using the </a:t>
            </a:r>
            <a:r>
              <a:rPr lang="en-US" b="1" dirty="0">
                <a:latin typeface="Arial" charset="0"/>
              </a:rPr>
              <a:t>neighbor </a:t>
            </a:r>
            <a:r>
              <a:rPr lang="en-US" i="1" dirty="0">
                <a:latin typeface="Arial" charset="0"/>
              </a:rPr>
              <a:t>ip-address </a:t>
            </a:r>
            <a:r>
              <a:rPr lang="en-US" b="1" dirty="0">
                <a:latin typeface="Arial" charset="0"/>
              </a:rPr>
              <a:t>shutdown </a:t>
            </a:r>
            <a:r>
              <a:rPr lang="en-US" dirty="0">
                <a:latin typeface="Arial" charset="0"/>
              </a:rPr>
              <a:t>router configuration command. (Neighbor states are discussed in more detail in the “Understanding and Troubleshooting BGP Neighbor States” section later in this chapter.) Note that if the session is in the established state, a state is not displayed; instead, a number representing the PfxRcd is displayed, as described next.</a:t>
            </a:r>
          </a:p>
          <a:p>
            <a:endParaRPr lang="en-US" b="0" i="0" dirty="0"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29362B-80FF-4BCF-9D7F-51F56D9F2975}" type="slidenum">
              <a:rPr lang="en-US"/>
              <a:pPr/>
              <a:t>21</a:t>
            </a:fld>
            <a:endParaRPr lang="en-US" dirty="0"/>
          </a:p>
        </p:txBody>
      </p:sp>
      <p:sp>
        <p:nvSpPr>
          <p:cNvPr id="171010" name="Rectangle 2"/>
          <p:cNvSpPr>
            <a:spLocks noGrp="1" noRot="1" noChangeAspect="1" noChangeArrowheads="1" noTextEdit="1"/>
          </p:cNvSpPr>
          <p:nvPr>
            <p:ph type="sldImg"/>
          </p:nvPr>
        </p:nvSpPr>
        <p:spPr>
          <a:ln/>
        </p:spPr>
      </p:sp>
      <p:sp>
        <p:nvSpPr>
          <p:cNvPr id="171011" name="Rectangle 3"/>
          <p:cNvSpPr>
            <a:spLocks noGrp="1" noChangeArrowheads="1"/>
          </p:cNvSpPr>
          <p:nvPr>
            <p:ph type="body" idx="1"/>
          </p:nvPr>
        </p:nvSpPr>
        <p:spPr/>
        <p:txBody>
          <a:bodyPr/>
          <a:lstStyle/>
          <a:p>
            <a:pPr>
              <a:tabLst>
                <a:tab pos="1381048" algn="l"/>
              </a:tabLst>
            </a:pPr>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742597-C266-4EC0-B6CD-C382317B0045}" type="slidenum">
              <a:rPr lang="en-US"/>
              <a:pPr/>
              <a:t>22</a:t>
            </a:fld>
            <a:endParaRPr lang="en-US" dirty="0"/>
          </a:p>
        </p:txBody>
      </p:sp>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2DC329-F5C5-4690-8625-9C51EE2E9185}" type="slidenum">
              <a:rPr lang="en-US"/>
              <a:pPr/>
              <a:t>25</a:t>
            </a:fld>
            <a:endParaRPr lang="en-US" dirty="0"/>
          </a:p>
        </p:txBody>
      </p:sp>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In Cisco IOS Release 12.0(32)SY8, 12.0(33)S3, 12.2(33)SRE, 12.2(33)XNE, 12.2(33)SXI1, Cisco IOS XE Release 2.4, and later releases, 4-byte autonomous system numbers are supported in the range from 65536 to 4294967295 in asplain notation and in the range from 1.0 to 65535.65535 in asdot notation. </a:t>
            </a:r>
          </a:p>
          <a:p>
            <a:r>
              <a:rPr lang="en-US" dirty="0" smtClean="0"/>
              <a:t>In Cisco IOS Release 12.0(32)S12, 12.4(24)T, and Cisco IOS XE Release 2.3, 4-byte autonomous system numbers are supported in the range from 1.0 to 65535.65535 in asdot notation only. </a:t>
            </a:r>
          </a:p>
          <a:p>
            <a:r>
              <a:rPr lang="en-US" dirty="0" smtClean="0"/>
              <a:t>For more details about autonomous system number formats, see the </a:t>
            </a:r>
            <a:r>
              <a:rPr lang="en-US" b="1" dirty="0" smtClean="0"/>
              <a:t>router bgp</a:t>
            </a:r>
            <a:r>
              <a:rPr lang="en-US" dirty="0" smtClean="0"/>
              <a:t> command. </a:t>
            </a:r>
          </a:p>
          <a:p>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defTabSz="799159">
              <a:spcBef>
                <a:spcPct val="50000"/>
              </a:spcBef>
              <a:defRPr/>
            </a:pPr>
            <a:r>
              <a:rPr lang="en-US" sz="1100"/>
              <a:t>Sequence 10 specifies that any routes that match AS ACL 10 AND prefix list DEF-ONLY should be assigned a weight of 150.</a:t>
            </a:r>
          </a:p>
          <a:p>
            <a:pPr marL="230556" lvl="1" indent="-121509" defTabSz="799159">
              <a:spcBef>
                <a:spcPct val="50000"/>
              </a:spcBef>
              <a:buFont typeface="Arial" pitchFamily="34" charset="0"/>
              <a:buChar char="•"/>
              <a:defRPr/>
            </a:pPr>
            <a:r>
              <a:rPr lang="en-US" sz="1000">
                <a:latin typeface="Arial" charset="0"/>
              </a:rPr>
              <a:t>AS ACL 10 specifically matches routes originating from AS 65387 AND the prefix list only permits only a default route.</a:t>
            </a:r>
          </a:p>
          <a:p>
            <a:pPr defTabSz="799159">
              <a:spcBef>
                <a:spcPct val="50000"/>
              </a:spcBef>
              <a:defRPr/>
            </a:pPr>
            <a:r>
              <a:rPr lang="en-US" sz="1100">
                <a:latin typeface="Arial" charset="0"/>
              </a:rPr>
              <a:t>All other routes go to the next sequence (if any).</a:t>
            </a:r>
          </a:p>
          <a:p>
            <a:pPr marL="110605" indent="-110605" defTabSz="1001675" eaLnBrk="0" fontAlgn="base" hangingPunct="0">
              <a:lnSpc>
                <a:spcPct val="90000"/>
              </a:lnSpc>
              <a:spcBef>
                <a:spcPct val="50000"/>
              </a:spcBef>
              <a:spcAft>
                <a:spcPct val="0"/>
              </a:spcAft>
              <a:buSzPct val="100000"/>
              <a:buFontTx/>
              <a:buChar char="•"/>
              <a:defRPr/>
            </a:pPr>
            <a:r>
              <a:rPr lang="en-US"/>
              <a:t>Sequence 20 sets all other default routes (in this case, the one coming from ISP AS 65527) are assigned a weight value of 100.</a:t>
            </a:r>
            <a:endParaRPr lang="en-US" sz="1100"/>
          </a:p>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4/16/2013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4/16/2013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4/16/2013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4/16/2013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4/16/2013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4/16/2013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4/16/2013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4/16/2013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4/16/2013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4/16/2013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4/16/2013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4/16/2013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549021"/>
          </a:xfrm>
          <a:prstGeom prst="rect">
            <a:avLst/>
          </a:prstGeom>
        </p:spPr>
        <p:txBody>
          <a:bodyPr>
            <a:normAutofit/>
          </a:bodyPr>
          <a:lstStyle>
            <a:lvl1pPr>
              <a:defRPr/>
            </a:lvl1pPr>
          </a:lstStyle>
          <a:p>
            <a:r>
              <a:rPr lang="en-US" smtClean="0"/>
              <a:t>Command Example</a:t>
            </a:r>
            <a:endParaRPr lang="en-US"/>
          </a:p>
        </p:txBody>
      </p:sp>
      <p:sp>
        <p:nvSpPr>
          <p:cNvPr id="7" name="Content Placeholder 2"/>
          <p:cNvSpPr>
            <a:spLocks noGrp="1"/>
          </p:cNvSpPr>
          <p:nvPr>
            <p:ph idx="1"/>
          </p:nvPr>
        </p:nvSpPr>
        <p:spPr>
          <a:xfrm>
            <a:off x="279400" y="977456"/>
            <a:ext cx="8496300"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528195"/>
            <a:ext cx="7745412" cy="377078"/>
          </a:xfrm>
        </p:spPr>
        <p:txBody>
          <a:bodyPr>
            <a:normAutofit/>
          </a:bodyPr>
          <a:lstStyle>
            <a:lvl1pPr>
              <a:buNone/>
              <a:defRPr sz="18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1981200"/>
            <a:ext cx="7745412" cy="812800"/>
          </a:xfrm>
          <a:ln w="28575">
            <a:solidFill>
              <a:schemeClr val="tx1"/>
            </a:solidFill>
          </a:ln>
        </p:spPr>
        <p:txBody>
          <a:bodyPr>
            <a:normAutofit/>
          </a:bodyPr>
          <a:lstStyle>
            <a:lvl1pPr>
              <a:buNone/>
              <a:defRPr sz="18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
        <p:nvSpPr>
          <p:cNvPr id="6" name="Content Placeholder 2"/>
          <p:cNvSpPr>
            <a:spLocks noGrp="1"/>
          </p:cNvSpPr>
          <p:nvPr>
            <p:ph idx="12"/>
          </p:nvPr>
        </p:nvSpPr>
        <p:spPr>
          <a:xfrm>
            <a:off x="279400" y="2852057"/>
            <a:ext cx="8483600" cy="3320143"/>
          </a:xfrm>
        </p:spPr>
        <p:txBody>
          <a:bodyPr/>
          <a:lstStyle/>
          <a:p>
            <a:pPr lvl="0"/>
            <a:r>
              <a:rPr lang="en-US" smtClean="0"/>
              <a:t>Click to edit Master text styles</a:t>
            </a:r>
          </a:p>
        </p:txBody>
      </p:sp>
    </p:spTree>
    <p:extLst>
      <p:ext uri="{BB962C8B-B14F-4D97-AF65-F5344CB8AC3E}">
        <p14:creationId xmlns="" xmlns:p14="http://schemas.microsoft.com/office/powerpoint/2010/main" val="582208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smtClean="0"/>
              <a:t>Click to edit Master text styles</a:t>
            </a:r>
          </a:p>
        </p:txBody>
      </p:sp>
    </p:spTree>
    <p:extLst>
      <p:ext uri="{BB962C8B-B14F-4D97-AF65-F5344CB8AC3E}">
        <p14:creationId xmlns="" xmlns:p14="http://schemas.microsoft.com/office/powerpoint/2010/main" val="2115462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Output with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 with Explanation</a:t>
            </a:r>
            <a:endParaRPr lang="en-US"/>
          </a:p>
        </p:txBody>
      </p:sp>
      <p:sp>
        <p:nvSpPr>
          <p:cNvPr id="5" name="Text Placeholder 4"/>
          <p:cNvSpPr>
            <a:spLocks noGrp="1"/>
          </p:cNvSpPr>
          <p:nvPr>
            <p:ph type="body" sz="quarter" idx="10" hasCustomPrompt="1"/>
          </p:nvPr>
        </p:nvSpPr>
        <p:spPr>
          <a:xfrm>
            <a:off x="279399" y="2000922"/>
            <a:ext cx="8531114" cy="4399878"/>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
        <p:nvSpPr>
          <p:cNvPr id="6" name="Content Placeholder 5"/>
          <p:cNvSpPr>
            <a:spLocks noGrp="1"/>
          </p:cNvSpPr>
          <p:nvPr>
            <p:ph sz="quarter" idx="11" hasCustomPrompt="1"/>
          </p:nvPr>
        </p:nvSpPr>
        <p:spPr>
          <a:xfrm>
            <a:off x="279400" y="990600"/>
            <a:ext cx="8520113" cy="912813"/>
          </a:xfrm>
        </p:spPr>
        <p:txBody>
          <a:bodyPr>
            <a:normAutofit/>
          </a:bodyPr>
          <a:lstStyle>
            <a:lvl1pPr marL="11113" indent="-11113">
              <a:buNone/>
              <a:defRPr sz="2000" b="0"/>
            </a:lvl1pPr>
          </a:lstStyle>
          <a:p>
            <a:pPr lvl="0"/>
            <a:r>
              <a:rPr lang="en-US" smtClean="0"/>
              <a:t>Brief explanation of the command.</a:t>
            </a:r>
          </a:p>
        </p:txBody>
      </p:sp>
    </p:spTree>
    <p:extLst>
      <p:ext uri="{BB962C8B-B14F-4D97-AF65-F5344CB8AC3E}">
        <p14:creationId xmlns="" xmlns:p14="http://schemas.microsoft.com/office/powerpoint/2010/main" val="598650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Content and 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Config Example 2 Rows</a:t>
            </a:r>
            <a:endParaRPr lang="en-US"/>
          </a:p>
        </p:txBody>
      </p:sp>
      <p:sp>
        <p:nvSpPr>
          <p:cNvPr id="4" name="Content Placeholder 2"/>
          <p:cNvSpPr>
            <a:spLocks noGrp="1"/>
          </p:cNvSpPr>
          <p:nvPr>
            <p:ph idx="10"/>
          </p:nvPr>
        </p:nvSpPr>
        <p:spPr>
          <a:xfrm>
            <a:off x="279400" y="1003301"/>
            <a:ext cx="8520354" cy="266736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hasCustomPrompt="1"/>
          </p:nvPr>
        </p:nvSpPr>
        <p:spPr>
          <a:xfrm>
            <a:off x="279400" y="3762102"/>
            <a:ext cx="8520113" cy="2778397"/>
          </a:xfrm>
          <a:ln>
            <a:solidFill>
              <a:schemeClr val="tx1"/>
            </a:solidFill>
          </a:ln>
        </p:spPr>
        <p:txBody>
          <a:bodyPr>
            <a:noAutofit/>
          </a:bodyPr>
          <a:lstStyle>
            <a:lvl1pPr marL="0" indent="0">
              <a:lnSpc>
                <a:spcPct val="100000"/>
              </a:lnSpc>
              <a:spcBef>
                <a:spcPts val="0"/>
              </a:spcBef>
              <a:spcAft>
                <a:spcPts val="0"/>
              </a:spcAft>
              <a:buNone/>
              <a:defRPr sz="1600">
                <a:latin typeface="Courier New" pitchFamily="49" charset="0"/>
                <a:cs typeface="Courier New" pitchFamily="49" charset="0"/>
              </a:defRPr>
            </a:lvl1pPr>
            <a:lvl2pPr>
              <a:buNone/>
              <a:defRPr/>
            </a:lvl2pPr>
            <a:lvl3pPr>
              <a:buNone/>
              <a:defRPr/>
            </a:lvl3pPr>
          </a:lstStyle>
          <a:p>
            <a:pPr lvl="0"/>
            <a:r>
              <a:rPr lang="en-US" smtClean="0"/>
              <a:t>Config example</a:t>
            </a:r>
          </a:p>
        </p:txBody>
      </p:sp>
    </p:spTree>
    <p:extLst>
      <p:ext uri="{BB962C8B-B14F-4D97-AF65-F5344CB8AC3E}">
        <p14:creationId xmlns="" xmlns:p14="http://schemas.microsoft.com/office/powerpoint/2010/main" val="34998779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able Full P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80"/>
            <a:ext cx="8521700" cy="549020"/>
          </a:xfrm>
          <a:prstGeom prst="rect">
            <a:avLst/>
          </a:prstGeom>
        </p:spPr>
        <p:txBody>
          <a:bodyPr>
            <a:normAutofit/>
          </a:bodyPr>
          <a:lstStyle>
            <a:lvl1pPr>
              <a:defRPr/>
            </a:lvl1pPr>
          </a:lstStyle>
          <a:p>
            <a:r>
              <a:rPr lang="en-US" smtClean="0"/>
              <a:t>Table</a:t>
            </a:r>
            <a:endParaRPr lang="en-US"/>
          </a:p>
        </p:txBody>
      </p:sp>
      <p:sp>
        <p:nvSpPr>
          <p:cNvPr id="3" name="Table Placeholder 2"/>
          <p:cNvSpPr>
            <a:spLocks noGrp="1"/>
          </p:cNvSpPr>
          <p:nvPr>
            <p:ph type="tbl" idx="1"/>
          </p:nvPr>
        </p:nvSpPr>
        <p:spPr>
          <a:xfrm>
            <a:off x="279400" y="1028700"/>
            <a:ext cx="8521700" cy="5435600"/>
          </a:xfrm>
        </p:spPr>
        <p:txBody>
          <a:bodyPr/>
          <a:lstStyle/>
          <a:p>
            <a:pPr lvl="0"/>
            <a:r>
              <a:rPr lang="en-US" noProof="0" smtClean="0"/>
              <a:t>Click icon to add table</a:t>
            </a:r>
          </a:p>
        </p:txBody>
      </p:sp>
    </p:spTree>
    <p:extLst>
      <p:ext uri="{BB962C8B-B14F-4D97-AF65-F5344CB8AC3E}">
        <p14:creationId xmlns="" xmlns:p14="http://schemas.microsoft.com/office/powerpoint/2010/main" val="1334629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4/16/2013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77102" y="6195743"/>
            <a:ext cx="5028297" cy="584776"/>
          </a:xfrm>
          <a:prstGeom prst="rect">
            <a:avLst/>
          </a:prstGeom>
          <a:noFill/>
        </p:spPr>
        <p:txBody>
          <a:bodyPr wrap="square" rtlCol="0">
            <a:spAutoFit/>
          </a:bodyPr>
          <a:lstStyle/>
          <a:p>
            <a:r>
              <a:rPr lang="en-US" sz="1600" b="1" dirty="0" smtClean="0">
                <a:solidFill>
                  <a:schemeClr val="tx2">
                    <a:lumMod val="90000"/>
                    <a:lumOff val="10000"/>
                  </a:schemeClr>
                </a:solidFill>
                <a:latin typeface="Baskerville Old Face"/>
                <a:cs typeface="Baskerville Old Face"/>
              </a:rPr>
              <a:t>School of Applied Computing</a:t>
            </a:r>
          </a:p>
          <a:p>
            <a:r>
              <a:rPr lang="en-US" sz="1600" b="1" dirty="0" smtClean="0">
                <a:solidFill>
                  <a:schemeClr val="tx2">
                    <a:lumMod val="90000"/>
                    <a:lumOff val="10000"/>
                  </a:schemeClr>
                </a:solidFill>
                <a:latin typeface="Baskerville Old Face"/>
                <a:cs typeface="Baskerville Old Face"/>
              </a:rPr>
              <a:t>Faculty of Applied Design and Engineering</a:t>
            </a:r>
            <a:endParaRPr lang="en-US" sz="1600" b="1" dirty="0">
              <a:solidFill>
                <a:schemeClr val="tx2">
                  <a:lumMod val="90000"/>
                  <a:lumOff val="10000"/>
                </a:schemeClr>
              </a:solidFill>
              <a:latin typeface="Baskerville Old Face"/>
              <a:cs typeface="Baskerville Old Face"/>
            </a:endParaRPr>
          </a:p>
        </p:txBody>
      </p:sp>
      <p:sp>
        <p:nvSpPr>
          <p:cNvPr id="10" name="TextBox 9"/>
          <p:cNvSpPr txBox="1"/>
          <p:nvPr userDrawn="1"/>
        </p:nvSpPr>
        <p:spPr>
          <a:xfrm>
            <a:off x="3791053" y="5952502"/>
            <a:ext cx="4800498" cy="646331"/>
          </a:xfrm>
          <a:prstGeom prst="rect">
            <a:avLst/>
          </a:prstGeom>
          <a:noFill/>
        </p:spPr>
        <p:txBody>
          <a:bodyPr wrap="square" rtlCol="0">
            <a:spAutoFit/>
          </a:bodyPr>
          <a:lstStyle/>
          <a:p>
            <a:pPr algn="r"/>
            <a:endParaRPr lang="en-US" b="1" baseline="0" dirty="0" smtClean="0">
              <a:solidFill>
                <a:schemeClr val="tx2">
                  <a:lumMod val="90000"/>
                  <a:lumOff val="10000"/>
                </a:schemeClr>
              </a:solidFill>
              <a:latin typeface="Apple Chancery"/>
              <a:cs typeface="Apple Chancery"/>
            </a:endParaRPr>
          </a:p>
          <a:p>
            <a:pPr algn="r"/>
            <a:endParaRPr lang="en-US" b="1" dirty="0">
              <a:solidFill>
                <a:schemeClr val="tx2">
                  <a:lumMod val="90000"/>
                  <a:lumOff val="10000"/>
                </a:schemeClr>
              </a:solidFill>
              <a:latin typeface="Apple Chancery"/>
              <a:cs typeface="Apple Chancery"/>
            </a:endParaRPr>
          </a:p>
        </p:txBody>
      </p:sp>
      <p:pic>
        <p:nvPicPr>
          <p:cNvPr id="11" name="Picture 10" descr="D:\Masters - CNETS\Validation\Swansea Met Logo.jpg"/>
          <p:cNvPicPr/>
          <p:nvPr userDrawn="1"/>
        </p:nvPicPr>
        <p:blipFill>
          <a:blip r:embed="rId19" cstate="print"/>
          <a:srcRect/>
          <a:stretch>
            <a:fillRect/>
          </a:stretch>
        </p:blipFill>
        <p:spPr bwMode="auto">
          <a:xfrm>
            <a:off x="5364056" y="90643"/>
            <a:ext cx="3737610" cy="83058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7" r:id="rId15"/>
    <p:sldLayoutId id="2147483698" r:id="rId16"/>
    <p:sldLayoutId id="2147483700" r:id="rId17"/>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5.wmf"/></Relationships>
</file>

<file path=ppt/slides/_rels/slide1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5.w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Border Gateway Protocol</a:t>
            </a:r>
            <a:endParaRPr lang="en-US" dirty="0"/>
          </a:p>
        </p:txBody>
      </p:sp>
      <p:sp>
        <p:nvSpPr>
          <p:cNvPr id="3" name="Subtitle 2"/>
          <p:cNvSpPr>
            <a:spLocks noGrp="1"/>
          </p:cNvSpPr>
          <p:nvPr>
            <p:ph type="subTitle" idx="1"/>
          </p:nvPr>
        </p:nvSpPr>
        <p:spPr/>
        <p:txBody>
          <a:bodyPr/>
          <a:lstStyle/>
          <a:p>
            <a:r>
              <a:rPr lang="en-US" dirty="0" smtClean="0">
                <a:solidFill>
                  <a:srgbClr val="000000"/>
                </a:solidFill>
              </a:rPr>
              <a:t>Part 2</a:t>
            </a:r>
          </a:p>
          <a:p>
            <a:r>
              <a:rPr lang="en-US" dirty="0" smtClean="0">
                <a:solidFill>
                  <a:srgbClr val="000000"/>
                </a:solidFill>
              </a:rPr>
              <a:t>Lecture 12</a:t>
            </a:r>
            <a:endParaRPr lang="en-US" dirty="0">
              <a:solidFill>
                <a:srgbClr val="000000"/>
              </a:solidFill>
            </a:endParaRPr>
          </a:p>
        </p:txBody>
      </p:sp>
    </p:spTree>
    <p:extLst>
      <p:ext uri="{BB962C8B-B14F-4D97-AF65-F5344CB8AC3E}">
        <p14:creationId xmlns="" xmlns:p14="http://schemas.microsoft.com/office/powerpoint/2010/main" val="79176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64450"/>
            <a:ext cx="8042276" cy="1336956"/>
          </a:xfrm>
        </p:spPr>
        <p:txBody>
          <a:bodyPr/>
          <a:lstStyle/>
          <a:p>
            <a:r>
              <a:rPr lang="en-US" sz="3600" dirty="0" smtClean="0"/>
              <a:t>Planning to Deploy BGP</a:t>
            </a:r>
            <a:endParaRPr lang="en-US" sz="3600" dirty="0"/>
          </a:p>
        </p:txBody>
      </p:sp>
      <p:sp>
        <p:nvSpPr>
          <p:cNvPr id="3" name="Content Placeholder 2"/>
          <p:cNvSpPr>
            <a:spLocks noGrp="1"/>
          </p:cNvSpPr>
          <p:nvPr>
            <p:ph idx="1"/>
          </p:nvPr>
        </p:nvSpPr>
        <p:spPr>
          <a:xfrm>
            <a:off x="549275" y="1732906"/>
            <a:ext cx="8042276" cy="4343400"/>
          </a:xfrm>
        </p:spPr>
        <p:txBody>
          <a:bodyPr/>
          <a:lstStyle/>
          <a:p>
            <a:r>
              <a:rPr lang="en-US" dirty="0" smtClean="0">
                <a:solidFill>
                  <a:srgbClr val="000000"/>
                </a:solidFill>
              </a:rPr>
              <a:t>Prior to deploying a BGP routing solution, the following should be considered:</a:t>
            </a:r>
          </a:p>
          <a:p>
            <a:pPr lvl="1"/>
            <a:r>
              <a:rPr lang="en-US" dirty="0" smtClean="0">
                <a:solidFill>
                  <a:srgbClr val="000000"/>
                </a:solidFill>
              </a:rPr>
              <a:t>IP addressing plan</a:t>
            </a:r>
          </a:p>
          <a:p>
            <a:pPr lvl="1"/>
            <a:r>
              <a:rPr lang="en-US" dirty="0" smtClean="0">
                <a:solidFill>
                  <a:srgbClr val="000000"/>
                </a:solidFill>
              </a:rPr>
              <a:t>Network topology</a:t>
            </a:r>
          </a:p>
          <a:p>
            <a:pPr lvl="1"/>
            <a:r>
              <a:rPr lang="en-US" dirty="0" smtClean="0">
                <a:solidFill>
                  <a:srgbClr val="000000"/>
                </a:solidFill>
              </a:rPr>
              <a:t>BGP relationship with service provider(s)</a:t>
            </a:r>
          </a:p>
          <a:p>
            <a:r>
              <a:rPr lang="en-US" dirty="0" smtClean="0">
                <a:solidFill>
                  <a:srgbClr val="000000"/>
                </a:solidFill>
              </a:rPr>
              <a:t>Once the requirements have been assessed, the implementation plan can be created. </a:t>
            </a:r>
          </a:p>
        </p:txBody>
      </p:sp>
    </p:spTree>
    <p:extLst>
      <p:ext uri="{BB962C8B-B14F-4D97-AF65-F5344CB8AC3E}">
        <p14:creationId xmlns="" xmlns:p14="http://schemas.microsoft.com/office/powerpoint/2010/main" val="3153738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45492"/>
            <a:ext cx="8042276" cy="1336956"/>
          </a:xfrm>
        </p:spPr>
        <p:txBody>
          <a:bodyPr/>
          <a:lstStyle/>
          <a:p>
            <a:r>
              <a:rPr lang="en-US" sz="3600" dirty="0" smtClean="0"/>
              <a:t>Implementing Basic BGP</a:t>
            </a:r>
            <a:endParaRPr lang="en-US" sz="3600" dirty="0"/>
          </a:p>
        </p:txBody>
      </p:sp>
      <p:sp>
        <p:nvSpPr>
          <p:cNvPr id="3" name="Content Placeholder 2"/>
          <p:cNvSpPr>
            <a:spLocks noGrp="1"/>
          </p:cNvSpPr>
          <p:nvPr>
            <p:ph idx="1"/>
          </p:nvPr>
        </p:nvSpPr>
        <p:spPr/>
        <p:txBody>
          <a:bodyPr>
            <a:normAutofit/>
          </a:bodyPr>
          <a:lstStyle/>
          <a:p>
            <a:r>
              <a:rPr lang="en-US" dirty="0" smtClean="0">
                <a:solidFill>
                  <a:srgbClr val="000000"/>
                </a:solidFill>
              </a:rPr>
              <a:t>The information necessary to implement BGP routing includes the following:</a:t>
            </a:r>
          </a:p>
          <a:p>
            <a:pPr lvl="1"/>
            <a:r>
              <a:rPr lang="en-US" dirty="0" smtClean="0">
                <a:solidFill>
                  <a:srgbClr val="000000"/>
                </a:solidFill>
              </a:rPr>
              <a:t>The AS numbers of enterprise and service provider.</a:t>
            </a:r>
          </a:p>
          <a:p>
            <a:pPr lvl="1"/>
            <a:r>
              <a:rPr lang="en-US" dirty="0" smtClean="0">
                <a:solidFill>
                  <a:srgbClr val="000000"/>
                </a:solidFill>
              </a:rPr>
              <a:t>The IP addresses of all the neighbors (peers) involved.</a:t>
            </a:r>
          </a:p>
          <a:p>
            <a:pPr lvl="1"/>
            <a:r>
              <a:rPr lang="en-US" dirty="0" smtClean="0">
                <a:solidFill>
                  <a:srgbClr val="000000"/>
                </a:solidFill>
              </a:rPr>
              <a:t>The networks that are to be advertised into BGP</a:t>
            </a:r>
          </a:p>
          <a:p>
            <a:r>
              <a:rPr lang="en-US" dirty="0" smtClean="0">
                <a:solidFill>
                  <a:srgbClr val="000000"/>
                </a:solidFill>
              </a:rPr>
              <a:t>In the implementation plan, basic BGP tasks include the following:</a:t>
            </a:r>
          </a:p>
          <a:p>
            <a:pPr lvl="1"/>
            <a:r>
              <a:rPr lang="en-US" dirty="0" smtClean="0">
                <a:solidFill>
                  <a:srgbClr val="000000"/>
                </a:solidFill>
              </a:rPr>
              <a:t>Define the BGP process</a:t>
            </a:r>
          </a:p>
          <a:p>
            <a:pPr lvl="1"/>
            <a:r>
              <a:rPr lang="en-US" dirty="0" smtClean="0">
                <a:solidFill>
                  <a:srgbClr val="000000"/>
                </a:solidFill>
              </a:rPr>
              <a:t>Establish the neighbor relationships</a:t>
            </a:r>
          </a:p>
          <a:p>
            <a:pPr lvl="1"/>
            <a:r>
              <a:rPr lang="en-US" dirty="0" smtClean="0">
                <a:solidFill>
                  <a:srgbClr val="000000"/>
                </a:solidFill>
              </a:rPr>
              <a:t>Advertise the networks into BGP</a:t>
            </a:r>
          </a:p>
        </p:txBody>
      </p:sp>
    </p:spTree>
    <p:extLst>
      <p:ext uri="{BB962C8B-B14F-4D97-AF65-F5344CB8AC3E}">
        <p14:creationId xmlns="" xmlns:p14="http://schemas.microsoft.com/office/powerpoint/2010/main" val="18394760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Verifying BGP </a:t>
            </a:r>
            <a:endParaRPr lang="en-US" sz="3600" dirty="0"/>
          </a:p>
        </p:txBody>
      </p:sp>
      <p:sp>
        <p:nvSpPr>
          <p:cNvPr id="3" name="Content Placeholder 2"/>
          <p:cNvSpPr>
            <a:spLocks noGrp="1"/>
          </p:cNvSpPr>
          <p:nvPr>
            <p:ph idx="1"/>
          </p:nvPr>
        </p:nvSpPr>
        <p:spPr>
          <a:xfrm>
            <a:off x="549275" y="1600201"/>
            <a:ext cx="8042276" cy="4599014"/>
          </a:xfrm>
        </p:spPr>
        <p:txBody>
          <a:bodyPr>
            <a:normAutofit fontScale="92500"/>
          </a:bodyPr>
          <a:lstStyle/>
          <a:p>
            <a:r>
              <a:rPr lang="en-US" dirty="0" smtClean="0">
                <a:solidFill>
                  <a:srgbClr val="000000"/>
                </a:solidFill>
              </a:rPr>
              <a:t>After implementing BGP, verification should confirm proper deployment on each router.</a:t>
            </a:r>
          </a:p>
          <a:p>
            <a:r>
              <a:rPr lang="en-US" dirty="0" smtClean="0">
                <a:solidFill>
                  <a:srgbClr val="000000"/>
                </a:solidFill>
              </a:rPr>
              <a:t>Verification tasks include verifying:</a:t>
            </a:r>
          </a:p>
          <a:p>
            <a:pPr lvl="1"/>
            <a:r>
              <a:rPr lang="en-US" dirty="0" smtClean="0">
                <a:solidFill>
                  <a:srgbClr val="000000"/>
                </a:solidFill>
              </a:rPr>
              <a:t>That the appropriate BGP neighbor relationships and adjacencies are established.</a:t>
            </a:r>
          </a:p>
          <a:p>
            <a:pPr lvl="1"/>
            <a:r>
              <a:rPr lang="en-US" dirty="0" smtClean="0">
                <a:solidFill>
                  <a:srgbClr val="000000"/>
                </a:solidFill>
              </a:rPr>
              <a:t>That the BGP table is populated with the necessary information.</a:t>
            </a:r>
          </a:p>
          <a:p>
            <a:pPr lvl="1"/>
            <a:r>
              <a:rPr lang="en-US" dirty="0" smtClean="0">
                <a:solidFill>
                  <a:srgbClr val="000000"/>
                </a:solidFill>
              </a:rPr>
              <a:t>That IP routing table is populated with the necessary information.</a:t>
            </a:r>
          </a:p>
          <a:p>
            <a:pPr lvl="1"/>
            <a:r>
              <a:rPr lang="en-US" dirty="0" smtClean="0">
                <a:solidFill>
                  <a:srgbClr val="000000"/>
                </a:solidFill>
              </a:rPr>
              <a:t>That there is connectivity in the network between routers and to other devices.</a:t>
            </a:r>
          </a:p>
          <a:p>
            <a:pPr lvl="1"/>
            <a:r>
              <a:rPr lang="en-US" dirty="0" smtClean="0">
                <a:solidFill>
                  <a:srgbClr val="000000"/>
                </a:solidFill>
              </a:rPr>
              <a:t>That BGP behaves as expected in a case of a topology change, by testing link failure and router failure events.</a:t>
            </a:r>
          </a:p>
        </p:txBody>
      </p:sp>
    </p:spTree>
    <p:extLst>
      <p:ext uri="{BB962C8B-B14F-4D97-AF65-F5344CB8AC3E}">
        <p14:creationId xmlns="" xmlns:p14="http://schemas.microsoft.com/office/powerpoint/2010/main" val="8313954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Documenting</a:t>
            </a:r>
            <a:endParaRPr lang="en-US" sz="3600" dirty="0"/>
          </a:p>
        </p:txBody>
      </p:sp>
      <p:sp>
        <p:nvSpPr>
          <p:cNvPr id="3" name="Content Placeholder 2"/>
          <p:cNvSpPr>
            <a:spLocks noGrp="1"/>
          </p:cNvSpPr>
          <p:nvPr>
            <p:ph idx="1"/>
          </p:nvPr>
        </p:nvSpPr>
        <p:spPr/>
        <p:txBody>
          <a:bodyPr>
            <a:normAutofit lnSpcReduction="10000"/>
          </a:bodyPr>
          <a:lstStyle/>
          <a:p>
            <a:r>
              <a:rPr lang="en-US" dirty="0" smtClean="0">
                <a:solidFill>
                  <a:srgbClr val="000000"/>
                </a:solidFill>
              </a:rPr>
              <a:t>After a successful BGP deployment, the solution and verification process and results should be documented for future reference. </a:t>
            </a:r>
          </a:p>
          <a:p>
            <a:r>
              <a:rPr lang="en-US" dirty="0" smtClean="0">
                <a:solidFill>
                  <a:srgbClr val="000000"/>
                </a:solidFill>
              </a:rPr>
              <a:t>Documentation should include:</a:t>
            </a:r>
          </a:p>
          <a:p>
            <a:pPr lvl="1"/>
            <a:r>
              <a:rPr lang="en-US" dirty="0" smtClean="0">
                <a:solidFill>
                  <a:srgbClr val="000000"/>
                </a:solidFill>
              </a:rPr>
              <a:t>A topology map</a:t>
            </a:r>
          </a:p>
          <a:p>
            <a:pPr lvl="1"/>
            <a:r>
              <a:rPr lang="en-US" dirty="0" smtClean="0">
                <a:solidFill>
                  <a:srgbClr val="000000"/>
                </a:solidFill>
              </a:rPr>
              <a:t>The IP addressing plan</a:t>
            </a:r>
          </a:p>
          <a:p>
            <a:pPr lvl="1"/>
            <a:r>
              <a:rPr lang="en-US" dirty="0" smtClean="0">
                <a:solidFill>
                  <a:srgbClr val="000000"/>
                </a:solidFill>
              </a:rPr>
              <a:t>The autonomous system hierarchy</a:t>
            </a:r>
          </a:p>
          <a:p>
            <a:pPr lvl="1"/>
            <a:r>
              <a:rPr lang="en-US" dirty="0" smtClean="0">
                <a:solidFill>
                  <a:srgbClr val="000000"/>
                </a:solidFill>
              </a:rPr>
              <a:t>The networks and interfaces included in BGP on each router</a:t>
            </a:r>
          </a:p>
          <a:p>
            <a:pPr lvl="1"/>
            <a:r>
              <a:rPr lang="en-US" dirty="0" smtClean="0">
                <a:solidFill>
                  <a:srgbClr val="000000"/>
                </a:solidFill>
              </a:rPr>
              <a:t>The default and any special metrics configured</a:t>
            </a:r>
          </a:p>
          <a:p>
            <a:pPr lvl="1"/>
            <a:r>
              <a:rPr lang="en-US" dirty="0" smtClean="0">
                <a:solidFill>
                  <a:srgbClr val="000000"/>
                </a:solidFill>
              </a:rPr>
              <a:t>The verification results.</a:t>
            </a:r>
            <a:endParaRPr lang="en-US" dirty="0">
              <a:solidFill>
                <a:srgbClr val="000000"/>
              </a:solidFill>
            </a:endParaRPr>
          </a:p>
        </p:txBody>
      </p:sp>
    </p:spTree>
    <p:extLst>
      <p:ext uri="{BB962C8B-B14F-4D97-AF65-F5344CB8AC3E}">
        <p14:creationId xmlns="" xmlns:p14="http://schemas.microsoft.com/office/powerpoint/2010/main" val="10259165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934119"/>
            <a:ext cx="8522208" cy="549021"/>
          </a:xfrm>
        </p:spPr>
        <p:txBody>
          <a:bodyPr>
            <a:noAutofit/>
          </a:bodyPr>
          <a:lstStyle/>
          <a:p>
            <a:r>
              <a:rPr lang="en-US" sz="3600" dirty="0" smtClean="0"/>
              <a:t>Enable BGP Routing</a:t>
            </a:r>
            <a:endParaRPr lang="en-US" sz="3600" dirty="0"/>
          </a:p>
        </p:txBody>
      </p:sp>
      <p:sp>
        <p:nvSpPr>
          <p:cNvPr id="13" name="Content Placeholder 12"/>
          <p:cNvSpPr>
            <a:spLocks noGrp="1"/>
          </p:cNvSpPr>
          <p:nvPr>
            <p:ph idx="1"/>
          </p:nvPr>
        </p:nvSpPr>
        <p:spPr>
          <a:xfrm>
            <a:off x="222532" y="1792650"/>
            <a:ext cx="8496300" cy="491994"/>
          </a:xfrm>
        </p:spPr>
        <p:txBody>
          <a:bodyPr>
            <a:normAutofit/>
          </a:bodyPr>
          <a:lstStyle/>
          <a:p>
            <a:r>
              <a:rPr lang="en-US" dirty="0" smtClean="0">
                <a:solidFill>
                  <a:srgbClr val="000000"/>
                </a:solidFill>
              </a:rPr>
              <a:t>Define BGP as the IP routing protocol.</a:t>
            </a:r>
          </a:p>
          <a:p>
            <a:endParaRPr lang="en-US" dirty="0">
              <a:solidFill>
                <a:srgbClr val="000000"/>
              </a:solidFill>
            </a:endParaRPr>
          </a:p>
        </p:txBody>
      </p:sp>
      <p:sp>
        <p:nvSpPr>
          <p:cNvPr id="14" name="Text Placeholder 13"/>
          <p:cNvSpPr>
            <a:spLocks noGrp="1"/>
          </p:cNvSpPr>
          <p:nvPr>
            <p:ph type="body" sz="quarter" idx="10"/>
          </p:nvPr>
        </p:nvSpPr>
        <p:spPr>
          <a:xfrm>
            <a:off x="615326" y="2209642"/>
            <a:ext cx="7745412" cy="377078"/>
          </a:xfrm>
        </p:spPr>
        <p:txBody>
          <a:bodyPr/>
          <a:lstStyle/>
          <a:p>
            <a:r>
              <a:rPr lang="en-US" dirty="0" smtClean="0">
                <a:solidFill>
                  <a:srgbClr val="000000"/>
                </a:solidFill>
              </a:rPr>
              <a:t>Router(</a:t>
            </a:r>
            <a:r>
              <a:rPr lang="en-US" dirty="0" err="1" smtClean="0">
                <a:solidFill>
                  <a:srgbClr val="000000"/>
                </a:solidFill>
              </a:rPr>
              <a:t>config</a:t>
            </a:r>
            <a:r>
              <a:rPr lang="en-US" dirty="0" smtClean="0">
                <a:solidFill>
                  <a:srgbClr val="000000"/>
                </a:solidFill>
              </a:rPr>
              <a:t>)#</a:t>
            </a:r>
            <a:endParaRPr lang="en-US" dirty="0">
              <a:solidFill>
                <a:srgbClr val="000000"/>
              </a:solidFill>
            </a:endParaRPr>
          </a:p>
        </p:txBody>
      </p:sp>
      <p:sp>
        <p:nvSpPr>
          <p:cNvPr id="15" name="Text Placeholder 14"/>
          <p:cNvSpPr>
            <a:spLocks noGrp="1"/>
          </p:cNvSpPr>
          <p:nvPr>
            <p:ph type="body" sz="quarter" idx="11"/>
          </p:nvPr>
        </p:nvSpPr>
        <p:spPr>
          <a:xfrm>
            <a:off x="615326" y="2643739"/>
            <a:ext cx="7745412" cy="483317"/>
          </a:xfrm>
        </p:spPr>
        <p:txBody>
          <a:bodyPr/>
          <a:lstStyle/>
          <a:p>
            <a:r>
              <a:rPr lang="en-US" dirty="0" smtClean="0">
                <a:solidFill>
                  <a:srgbClr val="000000"/>
                </a:solidFill>
              </a:rPr>
              <a:t>router </a:t>
            </a:r>
            <a:r>
              <a:rPr lang="en-US" dirty="0" err="1" smtClean="0">
                <a:solidFill>
                  <a:srgbClr val="000000"/>
                </a:solidFill>
              </a:rPr>
              <a:t>bgp</a:t>
            </a:r>
            <a:r>
              <a:rPr lang="en-US" dirty="0" smtClean="0">
                <a:solidFill>
                  <a:srgbClr val="000000"/>
                </a:solidFill>
              </a:rPr>
              <a:t> </a:t>
            </a:r>
            <a:r>
              <a:rPr lang="en-US" b="0" i="1" dirty="0" smtClean="0">
                <a:solidFill>
                  <a:srgbClr val="000000"/>
                </a:solidFill>
              </a:rPr>
              <a:t>autonomous-system</a:t>
            </a:r>
          </a:p>
          <a:p>
            <a:endParaRPr lang="en-US" dirty="0">
              <a:solidFill>
                <a:srgbClr val="000000"/>
              </a:solidFill>
            </a:endParaRPr>
          </a:p>
        </p:txBody>
      </p:sp>
      <p:sp>
        <p:nvSpPr>
          <p:cNvPr id="7" name="Content Placeholder 6"/>
          <p:cNvSpPr>
            <a:spLocks noGrp="1"/>
          </p:cNvSpPr>
          <p:nvPr>
            <p:ph idx="12"/>
          </p:nvPr>
        </p:nvSpPr>
        <p:spPr>
          <a:xfrm>
            <a:off x="279400" y="3136427"/>
            <a:ext cx="8483600" cy="3320143"/>
          </a:xfrm>
        </p:spPr>
        <p:txBody>
          <a:bodyPr>
            <a:normAutofit/>
          </a:bodyPr>
          <a:lstStyle/>
          <a:p>
            <a:r>
              <a:rPr lang="en-US" dirty="0" smtClean="0">
                <a:solidFill>
                  <a:srgbClr val="000000"/>
                </a:solidFill>
              </a:rPr>
              <a:t>The </a:t>
            </a:r>
            <a:r>
              <a:rPr lang="en-US" i="1" dirty="0" smtClean="0">
                <a:solidFill>
                  <a:srgbClr val="000000"/>
                </a:solidFill>
                <a:latin typeface="Courier New" pitchFamily="49" charset="0"/>
                <a:cs typeface="Courier New" pitchFamily="49" charset="0"/>
              </a:rPr>
              <a:t>autonomous-system</a:t>
            </a:r>
            <a:r>
              <a:rPr lang="en-US" dirty="0" smtClean="0">
                <a:solidFill>
                  <a:srgbClr val="000000"/>
                </a:solidFill>
              </a:rPr>
              <a:t> value is either an internally generated number (if not connecting to a provider network) or obtained from an ISP or RIR.</a:t>
            </a:r>
          </a:p>
          <a:p>
            <a:pPr lvl="1"/>
            <a:r>
              <a:rPr lang="en-US" dirty="0" smtClean="0">
                <a:solidFill>
                  <a:srgbClr val="000000"/>
                </a:solidFill>
              </a:rPr>
              <a:t>It is a required parameter.</a:t>
            </a:r>
          </a:p>
          <a:p>
            <a:pPr lvl="1"/>
            <a:r>
              <a:rPr lang="en-US" dirty="0" smtClean="0">
                <a:solidFill>
                  <a:srgbClr val="000000"/>
                </a:solidFill>
              </a:rPr>
              <a:t>It can be any positive integer in the range from 1 to 65535.</a:t>
            </a:r>
          </a:p>
          <a:p>
            <a:r>
              <a:rPr lang="en-US" dirty="0" smtClean="0">
                <a:solidFill>
                  <a:srgbClr val="000000"/>
                </a:solidFill>
              </a:rPr>
              <a:t>Only one instance of BGP can be configured on the router at a single time. </a:t>
            </a:r>
          </a:p>
        </p:txBody>
      </p:sp>
    </p:spTree>
    <p:extLst>
      <p:ext uri="{BB962C8B-B14F-4D97-AF65-F5344CB8AC3E}">
        <p14:creationId xmlns="" xmlns:p14="http://schemas.microsoft.com/office/powerpoint/2010/main" val="12072570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4161" y="365379"/>
            <a:ext cx="8522208" cy="549021"/>
          </a:xfrm>
        </p:spPr>
        <p:txBody>
          <a:bodyPr>
            <a:noAutofit/>
          </a:bodyPr>
          <a:lstStyle/>
          <a:p>
            <a:pPr algn="l"/>
            <a:r>
              <a:rPr lang="en-US" sz="3200" dirty="0" smtClean="0"/>
              <a:t>Defining BGP Neighbors</a:t>
            </a:r>
            <a:endParaRPr lang="en-US" sz="3200" dirty="0"/>
          </a:p>
        </p:txBody>
      </p:sp>
      <p:sp>
        <p:nvSpPr>
          <p:cNvPr id="13" name="Content Placeholder 12"/>
          <p:cNvSpPr>
            <a:spLocks noGrp="1"/>
          </p:cNvSpPr>
          <p:nvPr>
            <p:ph idx="1"/>
          </p:nvPr>
        </p:nvSpPr>
        <p:spPr>
          <a:xfrm>
            <a:off x="279400" y="1129120"/>
            <a:ext cx="8496300" cy="491994"/>
          </a:xfrm>
        </p:spPr>
        <p:txBody>
          <a:bodyPr>
            <a:normAutofit/>
          </a:bodyPr>
          <a:lstStyle/>
          <a:p>
            <a:r>
              <a:rPr lang="en-US" smtClean="0">
                <a:solidFill>
                  <a:srgbClr val="000000"/>
                </a:solidFill>
              </a:rPr>
              <a:t>Identify peer router with which to establish a BGP session.</a:t>
            </a:r>
          </a:p>
          <a:p>
            <a:endParaRPr lang="en-US" dirty="0">
              <a:solidFill>
                <a:srgbClr val="000000"/>
              </a:solidFill>
            </a:endParaRPr>
          </a:p>
        </p:txBody>
      </p:sp>
      <p:sp>
        <p:nvSpPr>
          <p:cNvPr id="14" name="Text Placeholder 13"/>
          <p:cNvSpPr>
            <a:spLocks noGrp="1"/>
          </p:cNvSpPr>
          <p:nvPr>
            <p:ph type="body" sz="quarter" idx="10"/>
          </p:nvPr>
        </p:nvSpPr>
        <p:spPr>
          <a:xfrm>
            <a:off x="613533" y="1679859"/>
            <a:ext cx="7745412" cy="377078"/>
          </a:xfrm>
        </p:spPr>
        <p:txBody>
          <a:bodyPr/>
          <a:lstStyle/>
          <a:p>
            <a:r>
              <a:rPr lang="en-US"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2132864"/>
            <a:ext cx="7745412" cy="812800"/>
          </a:xfrm>
        </p:spPr>
        <p:txBody>
          <a:bodyPr/>
          <a:lstStyle/>
          <a:p>
            <a:r>
              <a:rPr lang="en-US" smtClean="0">
                <a:solidFill>
                  <a:srgbClr val="000000"/>
                </a:solidFill>
              </a:rPr>
              <a:t>neighbor {</a:t>
            </a:r>
            <a:r>
              <a:rPr lang="en-US" b="0" i="1" smtClean="0">
                <a:solidFill>
                  <a:srgbClr val="000000"/>
                </a:solidFill>
              </a:rPr>
              <a:t>ip-address </a:t>
            </a:r>
            <a:r>
              <a:rPr lang="en-US" smtClean="0">
                <a:solidFill>
                  <a:srgbClr val="000000"/>
                </a:solidFill>
              </a:rPr>
              <a:t>| </a:t>
            </a:r>
            <a:r>
              <a:rPr lang="en-US" b="0" i="1" smtClean="0">
                <a:solidFill>
                  <a:srgbClr val="000000"/>
                </a:solidFill>
              </a:rPr>
              <a:t>peer-group-name</a:t>
            </a:r>
            <a:r>
              <a:rPr lang="en-US" smtClean="0">
                <a:solidFill>
                  <a:srgbClr val="000000"/>
                </a:solidFill>
              </a:rPr>
              <a:t>} remote-as </a:t>
            </a:r>
            <a:r>
              <a:rPr lang="en-US" b="0" i="1" smtClean="0">
                <a:solidFill>
                  <a:srgbClr val="000000"/>
                </a:solidFill>
              </a:rPr>
              <a:t>autonomous-system</a:t>
            </a:r>
            <a:endParaRPr lang="en-US" b="0" i="1" dirty="0">
              <a:solidFill>
                <a:srgbClr val="000000"/>
              </a:solidFill>
            </a:endParaRPr>
          </a:p>
        </p:txBody>
      </p:sp>
      <p:sp>
        <p:nvSpPr>
          <p:cNvPr id="7" name="Content Placeholder 6"/>
          <p:cNvSpPr>
            <a:spLocks noGrp="1"/>
          </p:cNvSpPr>
          <p:nvPr>
            <p:ph idx="12"/>
          </p:nvPr>
        </p:nvSpPr>
        <p:spPr>
          <a:xfrm>
            <a:off x="279400" y="3003721"/>
            <a:ext cx="8483600" cy="3320143"/>
          </a:xfrm>
        </p:spPr>
        <p:txBody>
          <a:bodyPr>
            <a:normAutofit fontScale="92500" lnSpcReduction="20000"/>
          </a:bodyPr>
          <a:lstStyle/>
          <a:p>
            <a:r>
              <a:rPr lang="en-US" dirty="0" smtClean="0">
                <a:solidFill>
                  <a:srgbClr val="000000"/>
                </a:solidFill>
              </a:rPr>
              <a:t>The </a:t>
            </a:r>
            <a:r>
              <a:rPr lang="en-US" i="1" dirty="0" err="1" smtClean="0">
                <a:solidFill>
                  <a:srgbClr val="000000"/>
                </a:solidFill>
                <a:latin typeface="Courier New" pitchFamily="49" charset="0"/>
                <a:cs typeface="Courier New" pitchFamily="49" charset="0"/>
              </a:rPr>
              <a:t>ip</a:t>
            </a:r>
            <a:r>
              <a:rPr lang="en-US" i="1" dirty="0" smtClean="0">
                <a:solidFill>
                  <a:srgbClr val="000000"/>
                </a:solidFill>
                <a:latin typeface="Courier New" pitchFamily="49" charset="0"/>
                <a:cs typeface="Courier New" pitchFamily="49" charset="0"/>
              </a:rPr>
              <a:t>-address</a:t>
            </a:r>
            <a:r>
              <a:rPr lang="en-US" dirty="0" smtClean="0">
                <a:solidFill>
                  <a:srgbClr val="000000"/>
                </a:solidFill>
              </a:rPr>
              <a:t> is the destination address of the BGP peer.</a:t>
            </a:r>
          </a:p>
          <a:p>
            <a:pPr lvl="1"/>
            <a:r>
              <a:rPr lang="en-US" dirty="0" smtClean="0">
                <a:solidFill>
                  <a:srgbClr val="000000"/>
                </a:solidFill>
              </a:rPr>
              <a:t>The address must be reachable before attempting to establish the BGP relationship. </a:t>
            </a:r>
          </a:p>
          <a:p>
            <a:r>
              <a:rPr lang="en-US" dirty="0" smtClean="0">
                <a:solidFill>
                  <a:srgbClr val="000000"/>
                </a:solidFill>
              </a:rPr>
              <a:t>The </a:t>
            </a:r>
            <a:r>
              <a:rPr lang="en-US" i="1" dirty="0" smtClean="0">
                <a:solidFill>
                  <a:srgbClr val="000000"/>
                </a:solidFill>
                <a:latin typeface="Courier New" pitchFamily="49" charset="0"/>
                <a:cs typeface="Courier New" pitchFamily="49" charset="0"/>
              </a:rPr>
              <a:t>autonomous-system</a:t>
            </a:r>
            <a:r>
              <a:rPr lang="en-US" dirty="0" smtClean="0">
                <a:solidFill>
                  <a:srgbClr val="000000"/>
                </a:solidFill>
              </a:rPr>
              <a:t> value is used to identify if the session is with internal BGP (IBGP) peers or  with external  BGP (EBGP) peers.</a:t>
            </a:r>
          </a:p>
          <a:p>
            <a:pPr lvl="1"/>
            <a:r>
              <a:rPr lang="en-US" dirty="0" smtClean="0">
                <a:solidFill>
                  <a:srgbClr val="000000"/>
                </a:solidFill>
              </a:rPr>
              <a:t>If the value is the same as the router’s AS, then an IBGP session is attempted.</a:t>
            </a:r>
          </a:p>
          <a:p>
            <a:pPr lvl="1"/>
            <a:r>
              <a:rPr lang="en-US" dirty="0" smtClean="0">
                <a:solidFill>
                  <a:srgbClr val="000000"/>
                </a:solidFill>
              </a:rPr>
              <a:t>If the value is not the same as the router’s AS, then an EBGP session is attempted.</a:t>
            </a:r>
          </a:p>
        </p:txBody>
      </p:sp>
    </p:spTree>
    <p:extLst>
      <p:ext uri="{BB962C8B-B14F-4D97-AF65-F5344CB8AC3E}">
        <p14:creationId xmlns="" xmlns:p14="http://schemas.microsoft.com/office/powerpoint/2010/main" val="14657622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6723" name="Rectangle 3"/>
          <p:cNvSpPr>
            <a:spLocks noGrp="1" noChangeArrowheads="1"/>
          </p:cNvSpPr>
          <p:nvPr>
            <p:ph type="title"/>
          </p:nvPr>
        </p:nvSpPr>
        <p:spPr>
          <a:xfrm>
            <a:off x="549275" y="69660"/>
            <a:ext cx="8042276" cy="1336956"/>
          </a:xfrm>
        </p:spPr>
        <p:txBody>
          <a:bodyPr/>
          <a:lstStyle/>
          <a:p>
            <a:r>
              <a:rPr lang="en-US" sz="3600" dirty="0"/>
              <a:t>Example: BGP </a:t>
            </a:r>
            <a:r>
              <a:rPr lang="en-US" sz="3600" dirty="0">
                <a:latin typeface="Courier New" pitchFamily="49" charset="0"/>
              </a:rPr>
              <a:t>neighbor</a:t>
            </a:r>
            <a:r>
              <a:rPr lang="en-US" sz="3600" dirty="0"/>
              <a:t> Command</a:t>
            </a:r>
          </a:p>
        </p:txBody>
      </p:sp>
      <p:pic>
        <p:nvPicPr>
          <p:cNvPr id="926724" name="Picture 4" descr="l01_19"/>
          <p:cNvPicPr>
            <a:picLocks noChangeAspect="1" noChangeArrowheads="1"/>
          </p:cNvPicPr>
          <p:nvPr/>
        </p:nvPicPr>
        <p:blipFill>
          <a:blip r:embed="rId3"/>
          <a:srcRect/>
          <a:stretch>
            <a:fillRect/>
          </a:stretch>
        </p:blipFill>
        <p:spPr bwMode="auto">
          <a:xfrm>
            <a:off x="685800" y="1523816"/>
            <a:ext cx="7772400" cy="4743450"/>
          </a:xfrm>
          <a:prstGeom prst="rect">
            <a:avLst/>
          </a:prstGeom>
          <a:noFill/>
        </p:spPr>
      </p:pic>
    </p:spTree>
    <p:extLst>
      <p:ext uri="{BB962C8B-B14F-4D97-AF65-F5344CB8AC3E}">
        <p14:creationId xmlns="" xmlns:p14="http://schemas.microsoft.com/office/powerpoint/2010/main" val="1898721108"/>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1032572"/>
            <a:ext cx="8522208" cy="549021"/>
          </a:xfrm>
        </p:spPr>
        <p:txBody>
          <a:bodyPr>
            <a:noAutofit/>
          </a:bodyPr>
          <a:lstStyle/>
          <a:p>
            <a:r>
              <a:rPr lang="en-US" sz="3600" dirty="0" smtClean="0"/>
              <a:t>Defining a BGP Peer Group</a:t>
            </a:r>
            <a:endParaRPr lang="en-US" sz="3600" dirty="0"/>
          </a:p>
        </p:txBody>
      </p:sp>
      <p:sp>
        <p:nvSpPr>
          <p:cNvPr id="13" name="Content Placeholder 12"/>
          <p:cNvSpPr>
            <a:spLocks noGrp="1"/>
          </p:cNvSpPr>
          <p:nvPr>
            <p:ph idx="1"/>
          </p:nvPr>
        </p:nvSpPr>
        <p:spPr>
          <a:xfrm>
            <a:off x="279400" y="1908260"/>
            <a:ext cx="8496300" cy="491994"/>
          </a:xfrm>
        </p:spPr>
        <p:txBody>
          <a:bodyPr>
            <a:normAutofit/>
          </a:bodyPr>
          <a:lstStyle/>
          <a:p>
            <a:r>
              <a:rPr lang="en-US" dirty="0" smtClean="0">
                <a:solidFill>
                  <a:schemeClr val="tx1"/>
                </a:solidFill>
              </a:rPr>
              <a:t>Create a peer group on the local router.</a:t>
            </a:r>
          </a:p>
          <a:p>
            <a:endParaRPr lang="en-US" dirty="0">
              <a:solidFill>
                <a:schemeClr val="tx1"/>
              </a:solidFill>
            </a:endParaRPr>
          </a:p>
        </p:txBody>
      </p:sp>
      <p:sp>
        <p:nvSpPr>
          <p:cNvPr id="14" name="Text Placeholder 13"/>
          <p:cNvSpPr>
            <a:spLocks noGrp="1"/>
          </p:cNvSpPr>
          <p:nvPr>
            <p:ph type="body" sz="quarter" idx="10"/>
          </p:nvPr>
        </p:nvSpPr>
        <p:spPr>
          <a:xfrm>
            <a:off x="613533" y="2400254"/>
            <a:ext cx="7745412" cy="377078"/>
          </a:xfrm>
        </p:spPr>
        <p:txBody>
          <a:bodyPr/>
          <a:lstStyle/>
          <a:p>
            <a:r>
              <a:rPr lang="en-US" dirty="0" smtClean="0"/>
              <a:t>Router(</a:t>
            </a:r>
            <a:r>
              <a:rPr lang="en-US" dirty="0" err="1" smtClean="0"/>
              <a:t>config</a:t>
            </a:r>
            <a:r>
              <a:rPr lang="en-US" dirty="0" smtClean="0"/>
              <a:t>-router)#</a:t>
            </a:r>
            <a:endParaRPr lang="en-US" dirty="0"/>
          </a:p>
        </p:txBody>
      </p:sp>
      <p:sp>
        <p:nvSpPr>
          <p:cNvPr id="15" name="Text Placeholder 14"/>
          <p:cNvSpPr>
            <a:spLocks noGrp="1"/>
          </p:cNvSpPr>
          <p:nvPr>
            <p:ph type="body" sz="quarter" idx="11"/>
          </p:nvPr>
        </p:nvSpPr>
        <p:spPr>
          <a:xfrm>
            <a:off x="615326" y="2933899"/>
            <a:ext cx="7745412" cy="485707"/>
          </a:xfrm>
        </p:spPr>
        <p:txBody>
          <a:bodyPr/>
          <a:lstStyle/>
          <a:p>
            <a:r>
              <a:rPr lang="en-US" smtClean="0"/>
              <a:t>neighbor </a:t>
            </a:r>
            <a:r>
              <a:rPr lang="en-US" b="0" i="1" smtClean="0"/>
              <a:t>peer-group-name</a:t>
            </a:r>
            <a:r>
              <a:rPr lang="en-US" smtClean="0"/>
              <a:t> peer-group</a:t>
            </a:r>
            <a:endParaRPr lang="en-US" dirty="0"/>
          </a:p>
        </p:txBody>
      </p:sp>
      <p:sp>
        <p:nvSpPr>
          <p:cNvPr id="7" name="Content Placeholder 6"/>
          <p:cNvSpPr>
            <a:spLocks noGrp="1"/>
          </p:cNvSpPr>
          <p:nvPr>
            <p:ph idx="12"/>
          </p:nvPr>
        </p:nvSpPr>
        <p:spPr>
          <a:xfrm>
            <a:off x="307549" y="3431367"/>
            <a:ext cx="8483600" cy="2493195"/>
          </a:xfrm>
        </p:spPr>
        <p:txBody>
          <a:bodyPr/>
          <a:lstStyle/>
          <a:p>
            <a:r>
              <a:rPr lang="en-US" smtClean="0">
                <a:solidFill>
                  <a:srgbClr val="000000"/>
                </a:solidFill>
              </a:rPr>
              <a:t>The </a:t>
            </a:r>
            <a:r>
              <a:rPr lang="en-US" i="1" smtClean="0">
                <a:solidFill>
                  <a:srgbClr val="000000"/>
                </a:solidFill>
                <a:latin typeface="Courier New" pitchFamily="49" charset="0"/>
                <a:cs typeface="Courier New" pitchFamily="49" charset="0"/>
              </a:rPr>
              <a:t>peer-group-name</a:t>
            </a:r>
            <a:r>
              <a:rPr lang="en-US" smtClean="0">
                <a:solidFill>
                  <a:srgbClr val="000000"/>
                </a:solidFill>
              </a:rPr>
              <a:t> is the name of the BGP peer group to be created.</a:t>
            </a:r>
          </a:p>
          <a:p>
            <a:r>
              <a:rPr lang="en-US" smtClean="0">
                <a:solidFill>
                  <a:srgbClr val="000000"/>
                </a:solidFill>
              </a:rPr>
              <a:t>The name is local to the router on which it is configured and is not passed to any other router.</a:t>
            </a:r>
          </a:p>
        </p:txBody>
      </p:sp>
    </p:spTree>
    <p:extLst>
      <p:ext uri="{BB962C8B-B14F-4D97-AF65-F5344CB8AC3E}">
        <p14:creationId xmlns="" xmlns:p14="http://schemas.microsoft.com/office/powerpoint/2010/main" val="12692768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1047867"/>
            <a:ext cx="8522208" cy="549021"/>
          </a:xfrm>
        </p:spPr>
        <p:txBody>
          <a:bodyPr>
            <a:noAutofit/>
          </a:bodyPr>
          <a:lstStyle/>
          <a:p>
            <a:r>
              <a:rPr lang="en-US" sz="3600" dirty="0" smtClean="0"/>
              <a:t>Assign Neighbors to the Peer Group</a:t>
            </a:r>
            <a:endParaRPr lang="en-US" sz="3600" dirty="0"/>
          </a:p>
        </p:txBody>
      </p:sp>
      <p:sp>
        <p:nvSpPr>
          <p:cNvPr id="13" name="Content Placeholder 12"/>
          <p:cNvSpPr>
            <a:spLocks noGrp="1"/>
          </p:cNvSpPr>
          <p:nvPr>
            <p:ph idx="1"/>
          </p:nvPr>
        </p:nvSpPr>
        <p:spPr>
          <a:xfrm>
            <a:off x="279400" y="1792650"/>
            <a:ext cx="8496300" cy="491994"/>
          </a:xfrm>
        </p:spPr>
        <p:txBody>
          <a:bodyPr>
            <a:normAutofit/>
          </a:bodyPr>
          <a:lstStyle/>
          <a:p>
            <a:r>
              <a:rPr lang="en-US" dirty="0" smtClean="0">
                <a:solidFill>
                  <a:srgbClr val="000000"/>
                </a:solidFill>
              </a:rPr>
              <a:t>Assign neighbors as part of the peer group.</a:t>
            </a:r>
          </a:p>
          <a:p>
            <a:endParaRPr lang="en-US" dirty="0">
              <a:solidFill>
                <a:srgbClr val="000000"/>
              </a:solidFill>
            </a:endParaRPr>
          </a:p>
        </p:txBody>
      </p:sp>
      <p:sp>
        <p:nvSpPr>
          <p:cNvPr id="14" name="Text Placeholder 13"/>
          <p:cNvSpPr>
            <a:spLocks noGrp="1"/>
          </p:cNvSpPr>
          <p:nvPr>
            <p:ph type="body" sz="quarter" idx="10"/>
          </p:nvPr>
        </p:nvSpPr>
        <p:spPr>
          <a:xfrm>
            <a:off x="613533" y="2343389"/>
            <a:ext cx="7745412" cy="377078"/>
          </a:xfrm>
        </p:spPr>
        <p:txBody>
          <a:bodyPr/>
          <a:lstStyle/>
          <a:p>
            <a:r>
              <a:rPr lang="en-US"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2796394"/>
            <a:ext cx="7745412" cy="812800"/>
          </a:xfrm>
        </p:spPr>
        <p:txBody>
          <a:bodyPr/>
          <a:lstStyle/>
          <a:p>
            <a:r>
              <a:rPr lang="en-US" smtClean="0">
                <a:solidFill>
                  <a:srgbClr val="000000"/>
                </a:solidFill>
              </a:rPr>
              <a:t>neighbor </a:t>
            </a:r>
            <a:r>
              <a:rPr lang="en-US" b="0" i="1" smtClean="0">
                <a:solidFill>
                  <a:srgbClr val="000000"/>
                </a:solidFill>
              </a:rPr>
              <a:t>ip-address</a:t>
            </a:r>
            <a:r>
              <a:rPr lang="en-US" smtClean="0">
                <a:solidFill>
                  <a:srgbClr val="000000"/>
                </a:solidFill>
              </a:rPr>
              <a:t> peer-group </a:t>
            </a:r>
            <a:r>
              <a:rPr lang="en-US" b="0" i="1" smtClean="0">
                <a:solidFill>
                  <a:srgbClr val="000000"/>
                </a:solidFill>
              </a:rPr>
              <a:t>peer-group-name </a:t>
            </a:r>
            <a:endParaRPr lang="en-US" b="0" i="1" dirty="0">
              <a:solidFill>
                <a:srgbClr val="000000"/>
              </a:solidFill>
            </a:endParaRPr>
          </a:p>
        </p:txBody>
      </p:sp>
      <p:sp>
        <p:nvSpPr>
          <p:cNvPr id="7" name="Content Placeholder 6"/>
          <p:cNvSpPr>
            <a:spLocks noGrp="1"/>
          </p:cNvSpPr>
          <p:nvPr>
            <p:ph idx="12"/>
          </p:nvPr>
        </p:nvSpPr>
        <p:spPr>
          <a:xfrm>
            <a:off x="279400" y="3667251"/>
            <a:ext cx="8483600" cy="3320143"/>
          </a:xfrm>
        </p:spPr>
        <p:txBody>
          <a:bodyPr/>
          <a:lstStyle/>
          <a:p>
            <a:r>
              <a:rPr lang="en-US" dirty="0" smtClean="0">
                <a:solidFill>
                  <a:srgbClr val="000000"/>
                </a:solidFill>
              </a:rPr>
              <a:t>The </a:t>
            </a:r>
            <a:r>
              <a:rPr lang="en-US" i="1" dirty="0" err="1" smtClean="0">
                <a:solidFill>
                  <a:srgbClr val="000000"/>
                </a:solidFill>
                <a:latin typeface="Courier New" pitchFamily="49" charset="0"/>
                <a:cs typeface="Courier New" pitchFamily="49" charset="0"/>
              </a:rPr>
              <a:t>ip</a:t>
            </a:r>
            <a:r>
              <a:rPr lang="en-US" i="1" dirty="0" smtClean="0">
                <a:solidFill>
                  <a:srgbClr val="000000"/>
                </a:solidFill>
                <a:latin typeface="Courier New" pitchFamily="49" charset="0"/>
                <a:cs typeface="Courier New" pitchFamily="49" charset="0"/>
              </a:rPr>
              <a:t>-address</a:t>
            </a:r>
            <a:r>
              <a:rPr lang="en-US" dirty="0" smtClean="0">
                <a:solidFill>
                  <a:srgbClr val="000000"/>
                </a:solidFill>
              </a:rPr>
              <a:t> is the IP address of the neighbor that is to be assigned as a member of the peer group.</a:t>
            </a:r>
          </a:p>
          <a:p>
            <a:r>
              <a:rPr lang="en-US" dirty="0" smtClean="0">
                <a:solidFill>
                  <a:srgbClr val="000000"/>
                </a:solidFill>
              </a:rPr>
              <a:t>The </a:t>
            </a:r>
            <a:r>
              <a:rPr lang="en-US" i="1" dirty="0" smtClean="0">
                <a:solidFill>
                  <a:srgbClr val="000000"/>
                </a:solidFill>
                <a:latin typeface="Courier New" pitchFamily="49" charset="0"/>
                <a:cs typeface="Courier New" pitchFamily="49" charset="0"/>
              </a:rPr>
              <a:t>peer-group-name</a:t>
            </a:r>
            <a:r>
              <a:rPr lang="en-US" dirty="0" smtClean="0">
                <a:solidFill>
                  <a:srgbClr val="000000"/>
                </a:solidFill>
              </a:rPr>
              <a:t> must already exist.</a:t>
            </a:r>
          </a:p>
          <a:p>
            <a:pPr lvl="1"/>
            <a:r>
              <a:rPr lang="en-US" dirty="0" smtClean="0">
                <a:solidFill>
                  <a:srgbClr val="000000"/>
                </a:solidFill>
              </a:rPr>
              <a:t>Note: The </a:t>
            </a:r>
            <a:r>
              <a:rPr lang="en-US" b="1" dirty="0" smtClean="0">
                <a:solidFill>
                  <a:srgbClr val="000000"/>
                </a:solidFill>
                <a:latin typeface="Courier New" pitchFamily="49" charset="0"/>
                <a:cs typeface="Courier New" pitchFamily="49" charset="0"/>
              </a:rPr>
              <a:t>clear </a:t>
            </a:r>
            <a:r>
              <a:rPr lang="en-US" b="1" dirty="0" err="1" smtClean="0">
                <a:solidFill>
                  <a:srgbClr val="000000"/>
                </a:solidFill>
                <a:latin typeface="Courier New" pitchFamily="49" charset="0"/>
                <a:cs typeface="Courier New" pitchFamily="49" charset="0"/>
              </a:rPr>
              <a:t>ip</a:t>
            </a:r>
            <a:r>
              <a:rPr lang="en-US" b="1" dirty="0" smtClean="0">
                <a:solidFill>
                  <a:srgbClr val="000000"/>
                </a:solidFill>
                <a:latin typeface="Courier New" pitchFamily="49" charset="0"/>
                <a:cs typeface="Courier New" pitchFamily="49" charset="0"/>
              </a:rPr>
              <a:t> </a:t>
            </a:r>
            <a:r>
              <a:rPr lang="en-US" b="1" dirty="0" err="1" smtClean="0">
                <a:solidFill>
                  <a:srgbClr val="000000"/>
                </a:solidFill>
                <a:latin typeface="Courier New" pitchFamily="49" charset="0"/>
                <a:cs typeface="Courier New" pitchFamily="49" charset="0"/>
              </a:rPr>
              <a:t>bgp</a:t>
            </a:r>
            <a:r>
              <a:rPr lang="en-US" b="1" dirty="0" smtClean="0">
                <a:solidFill>
                  <a:srgbClr val="000000"/>
                </a:solidFill>
                <a:latin typeface="Courier New" pitchFamily="49" charset="0"/>
                <a:cs typeface="Courier New" pitchFamily="49" charset="0"/>
              </a:rPr>
              <a:t> peer-group </a:t>
            </a:r>
            <a:r>
              <a:rPr lang="en-US" i="1" dirty="0" smtClean="0">
                <a:solidFill>
                  <a:srgbClr val="000000"/>
                </a:solidFill>
                <a:latin typeface="Courier New" pitchFamily="49" charset="0"/>
                <a:cs typeface="Courier New" pitchFamily="49" charset="0"/>
              </a:rPr>
              <a:t>peer-group-name</a:t>
            </a:r>
            <a:r>
              <a:rPr lang="en-US" b="1" dirty="0" smtClean="0">
                <a:solidFill>
                  <a:srgbClr val="000000"/>
                </a:solidFill>
                <a:latin typeface="Courier New" pitchFamily="49" charset="0"/>
                <a:cs typeface="Courier New" pitchFamily="49" charset="0"/>
              </a:rPr>
              <a:t> </a:t>
            </a:r>
            <a:r>
              <a:rPr lang="en-US" dirty="0" smtClean="0">
                <a:solidFill>
                  <a:srgbClr val="000000"/>
                </a:solidFill>
              </a:rPr>
              <a:t>EXEC command can be used to reset the BGP connections for all members of a peer group. </a:t>
            </a:r>
          </a:p>
        </p:txBody>
      </p:sp>
    </p:spTree>
    <p:extLst>
      <p:ext uri="{BB962C8B-B14F-4D97-AF65-F5344CB8AC3E}">
        <p14:creationId xmlns="" xmlns:p14="http://schemas.microsoft.com/office/powerpoint/2010/main" val="21977566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1009951"/>
            <a:ext cx="8522208" cy="549021"/>
          </a:xfrm>
        </p:spPr>
        <p:txBody>
          <a:bodyPr>
            <a:noAutofit/>
          </a:bodyPr>
          <a:lstStyle/>
          <a:p>
            <a:r>
              <a:rPr lang="en-US" sz="3600" dirty="0" smtClean="0"/>
              <a:t>Shut Down a BGP Neighbor</a:t>
            </a:r>
            <a:endParaRPr lang="en-US" sz="3600" dirty="0"/>
          </a:p>
        </p:txBody>
      </p:sp>
      <p:sp>
        <p:nvSpPr>
          <p:cNvPr id="13" name="Content Placeholder 12"/>
          <p:cNvSpPr>
            <a:spLocks noGrp="1"/>
          </p:cNvSpPr>
          <p:nvPr>
            <p:ph idx="1"/>
          </p:nvPr>
        </p:nvSpPr>
        <p:spPr>
          <a:xfrm>
            <a:off x="279400" y="1699731"/>
            <a:ext cx="8496300" cy="491994"/>
          </a:xfrm>
        </p:spPr>
        <p:txBody>
          <a:bodyPr>
            <a:normAutofit fontScale="92500"/>
          </a:bodyPr>
          <a:lstStyle/>
          <a:p>
            <a:r>
              <a:rPr lang="en-US" dirty="0" smtClean="0">
                <a:solidFill>
                  <a:srgbClr val="000000"/>
                </a:solidFill>
              </a:rPr>
              <a:t>To disable an existing BGP neighbor or peer group relationship.</a:t>
            </a:r>
            <a:endParaRPr lang="en-US" dirty="0">
              <a:solidFill>
                <a:srgbClr val="000000"/>
              </a:solidFill>
            </a:endParaRPr>
          </a:p>
        </p:txBody>
      </p:sp>
      <p:sp>
        <p:nvSpPr>
          <p:cNvPr id="14" name="Text Placeholder 13"/>
          <p:cNvSpPr>
            <a:spLocks noGrp="1"/>
          </p:cNvSpPr>
          <p:nvPr>
            <p:ph type="body" sz="quarter" idx="10"/>
          </p:nvPr>
        </p:nvSpPr>
        <p:spPr>
          <a:xfrm>
            <a:off x="613533" y="2191725"/>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2914824"/>
            <a:ext cx="7745412" cy="540188"/>
          </a:xfrm>
        </p:spPr>
        <p:txBody>
          <a:bodyPr>
            <a:normAutofit/>
          </a:bodyPr>
          <a:lstStyle/>
          <a:p>
            <a:r>
              <a:rPr lang="en-US" dirty="0" smtClean="0">
                <a:solidFill>
                  <a:srgbClr val="000000"/>
                </a:solidFill>
              </a:rPr>
              <a:t>neighbor {</a:t>
            </a:r>
            <a:r>
              <a:rPr lang="en-US" b="0" i="1" dirty="0" smtClean="0">
                <a:solidFill>
                  <a:srgbClr val="000000"/>
                </a:solidFill>
              </a:rPr>
              <a:t>ip-address </a:t>
            </a:r>
            <a:r>
              <a:rPr lang="en-US" dirty="0" smtClean="0">
                <a:solidFill>
                  <a:srgbClr val="000000"/>
                </a:solidFill>
              </a:rPr>
              <a:t>| </a:t>
            </a:r>
            <a:r>
              <a:rPr lang="en-US" b="0" i="1" dirty="0" smtClean="0">
                <a:solidFill>
                  <a:srgbClr val="000000"/>
                </a:solidFill>
              </a:rPr>
              <a:t>peer-group-name</a:t>
            </a:r>
            <a:r>
              <a:rPr lang="en-US" dirty="0" smtClean="0">
                <a:solidFill>
                  <a:srgbClr val="000000"/>
                </a:solidFill>
              </a:rPr>
              <a:t>} shutdown </a:t>
            </a:r>
            <a:endParaRPr lang="en-US" dirty="0">
              <a:solidFill>
                <a:srgbClr val="000000"/>
              </a:solidFill>
            </a:endParaRPr>
          </a:p>
        </p:txBody>
      </p:sp>
      <p:sp>
        <p:nvSpPr>
          <p:cNvPr id="7" name="Content Placeholder 6"/>
          <p:cNvSpPr>
            <a:spLocks noGrp="1"/>
          </p:cNvSpPr>
          <p:nvPr>
            <p:ph idx="12"/>
          </p:nvPr>
        </p:nvSpPr>
        <p:spPr>
          <a:xfrm>
            <a:off x="279400" y="3515587"/>
            <a:ext cx="8483600" cy="3320143"/>
          </a:xfrm>
        </p:spPr>
        <p:txBody>
          <a:bodyPr>
            <a:normAutofit/>
          </a:bodyPr>
          <a:lstStyle/>
          <a:p>
            <a:r>
              <a:rPr lang="en-US" sz="2200" dirty="0" smtClean="0">
                <a:solidFill>
                  <a:srgbClr val="000000"/>
                </a:solidFill>
              </a:rPr>
              <a:t>Useful when making major policy changes to a neighboring router.</a:t>
            </a:r>
          </a:p>
          <a:p>
            <a:pPr marL="236538" lvl="1">
              <a:buFont typeface="Wingdings" pitchFamily="2" charset="2"/>
              <a:buChar char="§"/>
            </a:pPr>
            <a:r>
              <a:rPr lang="en-US" sz="2200" dirty="0" smtClean="0">
                <a:solidFill>
                  <a:srgbClr val="000000"/>
                </a:solidFill>
              </a:rPr>
              <a:t>The command not only terminates the session, but also removes all associated routing information.</a:t>
            </a:r>
          </a:p>
          <a:p>
            <a:r>
              <a:rPr lang="en-US" sz="2200" dirty="0" smtClean="0">
                <a:solidFill>
                  <a:srgbClr val="000000"/>
                </a:solidFill>
              </a:rPr>
              <a:t>To re-enable the neighbor prepend the</a:t>
            </a:r>
            <a:r>
              <a:rPr lang="en-US" sz="2200" b="1" dirty="0" smtClean="0">
                <a:solidFill>
                  <a:srgbClr val="000000"/>
                </a:solidFill>
                <a:latin typeface="Courier New" pitchFamily="49" charset="0"/>
                <a:cs typeface="Courier New" pitchFamily="49" charset="0"/>
              </a:rPr>
              <a:t> no </a:t>
            </a:r>
            <a:r>
              <a:rPr lang="en-US" sz="2200" dirty="0" smtClean="0">
                <a:solidFill>
                  <a:srgbClr val="000000"/>
                </a:solidFill>
              </a:rPr>
              <a:t>keyword to the command. </a:t>
            </a:r>
          </a:p>
        </p:txBody>
      </p:sp>
    </p:spTree>
    <p:extLst>
      <p:ext uri="{BB962C8B-B14F-4D97-AF65-F5344CB8AC3E}">
        <p14:creationId xmlns="" xmlns:p14="http://schemas.microsoft.com/office/powerpoint/2010/main" val="1154426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2063340" y="5100305"/>
            <a:ext cx="1757800" cy="21448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7" name="Rectangle 26"/>
          <p:cNvSpPr/>
          <p:nvPr/>
        </p:nvSpPr>
        <p:spPr bwMode="auto">
          <a:xfrm>
            <a:off x="2043292" y="4021441"/>
            <a:ext cx="1757800" cy="21448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242284"/>
            <a:ext cx="8042276" cy="1336956"/>
          </a:xfrm>
        </p:spPr>
        <p:txBody>
          <a:bodyPr>
            <a:normAutofit/>
          </a:bodyPr>
          <a:lstStyle/>
          <a:p>
            <a:r>
              <a:rPr lang="en-US" sz="3600" dirty="0" smtClean="0"/>
              <a:t>BGP Configuration Example #1</a:t>
            </a:r>
            <a:endParaRPr lang="en-US" sz="3600" dirty="0"/>
          </a:p>
        </p:txBody>
      </p:sp>
      <p:sp>
        <p:nvSpPr>
          <p:cNvPr id="40" name="Text Placeholder 5"/>
          <p:cNvSpPr>
            <a:spLocks/>
          </p:cNvSpPr>
          <p:nvPr/>
        </p:nvSpPr>
        <p:spPr bwMode="auto">
          <a:xfrm>
            <a:off x="271384" y="3612960"/>
            <a:ext cx="8545238" cy="827506"/>
          </a:xfrm>
          <a:prstGeom prst="rect">
            <a:avLst/>
          </a:prstGeom>
          <a:noFill/>
          <a:ln w="12700" algn="ctr">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bgp 64520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10.1.1.2 remote-as 65000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172.16.0.0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
        <p:nvSpPr>
          <p:cNvPr id="42" name="Text Placeholder 5"/>
          <p:cNvSpPr>
            <a:spLocks/>
          </p:cNvSpPr>
          <p:nvPr/>
        </p:nvSpPr>
        <p:spPr bwMode="auto">
          <a:xfrm>
            <a:off x="279400" y="4703856"/>
            <a:ext cx="8545238" cy="827506"/>
          </a:xfrm>
          <a:prstGeom prst="rect">
            <a:avLst/>
          </a:prstGeom>
          <a:noFill/>
          <a:ln w="12700" algn="ctr">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a:t>
            </a:r>
            <a:r>
              <a:rPr lang="en-US" sz="1200" b="1" kern="0" smtClean="0">
                <a:latin typeface="Courier New" pitchFamily="49" charset="0"/>
              </a:rPr>
              <a:t>bgp 65000</a:t>
            </a:r>
            <a:endParaRPr lang="en-US" sz="1200" b="1"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neighbor 10.1.1.1 remote-as 64520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172.17.0.0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smtClean="0">
              <a:latin typeface="Courier New" pitchFamily="49" charset="0"/>
            </a:endParaRPr>
          </a:p>
        </p:txBody>
      </p:sp>
      <p:grpSp>
        <p:nvGrpSpPr>
          <p:cNvPr id="22" name="Group 21"/>
          <p:cNvGrpSpPr/>
          <p:nvPr/>
        </p:nvGrpSpPr>
        <p:grpSpPr>
          <a:xfrm>
            <a:off x="1279361" y="1786602"/>
            <a:ext cx="6569242" cy="1310786"/>
            <a:chOff x="1431758" y="1035373"/>
            <a:chExt cx="6569242" cy="1310786"/>
          </a:xfrm>
        </p:grpSpPr>
        <p:pic>
          <p:nvPicPr>
            <p:cNvPr id="38" name="Picture 88"/>
            <p:cNvPicPr>
              <a:picLocks noChangeAspect="1" noChangeArrowheads="1"/>
            </p:cNvPicPr>
            <p:nvPr/>
          </p:nvPicPr>
          <p:blipFill>
            <a:blip r:embed="rId3"/>
            <a:srcRect/>
            <a:stretch>
              <a:fillRect/>
            </a:stretch>
          </p:blipFill>
          <p:spPr bwMode="auto">
            <a:xfrm flipH="1">
              <a:off x="1443789" y="1091521"/>
              <a:ext cx="2707105" cy="1254638"/>
            </a:xfrm>
            <a:prstGeom prst="rect">
              <a:avLst/>
            </a:prstGeom>
            <a:noFill/>
            <a:ln w="9525" algn="ctr">
              <a:noFill/>
              <a:miter lim="800000"/>
              <a:headEnd/>
              <a:tailEnd/>
            </a:ln>
          </p:spPr>
        </p:pic>
        <p:pic>
          <p:nvPicPr>
            <p:cNvPr id="31" name="Picture 88"/>
            <p:cNvPicPr>
              <a:picLocks noChangeAspect="1" noChangeArrowheads="1"/>
            </p:cNvPicPr>
            <p:nvPr/>
          </p:nvPicPr>
          <p:blipFill>
            <a:blip r:embed="rId3"/>
            <a:srcRect/>
            <a:stretch>
              <a:fillRect/>
            </a:stretch>
          </p:blipFill>
          <p:spPr bwMode="auto">
            <a:xfrm>
              <a:off x="5438281" y="1035373"/>
              <a:ext cx="2562719" cy="1298754"/>
            </a:xfrm>
            <a:prstGeom prst="rect">
              <a:avLst/>
            </a:prstGeom>
            <a:noFill/>
            <a:ln w="9525" algn="ctr">
              <a:noFill/>
              <a:miter lim="800000"/>
              <a:headEnd/>
              <a:tailEnd/>
            </a:ln>
          </p:spPr>
        </p:pic>
        <p:sp>
          <p:nvSpPr>
            <p:cNvPr id="32" name="TextBox 31"/>
            <p:cNvSpPr txBox="1"/>
            <p:nvPr/>
          </p:nvSpPr>
          <p:spPr>
            <a:xfrm>
              <a:off x="5462336" y="1297939"/>
              <a:ext cx="2538663" cy="266166"/>
            </a:xfrm>
            <a:prstGeom prst="rect">
              <a:avLst/>
            </a:prstGeom>
            <a:noFill/>
          </p:spPr>
          <p:txBody>
            <a:bodyPr wrap="square" rtlCol="0">
              <a:spAutoFit/>
            </a:bodyPr>
            <a:lstStyle/>
            <a:p>
              <a:r>
                <a:rPr lang="en-US" sz="1200" b="1" dirty="0" smtClean="0"/>
                <a:t>AS 65000</a:t>
              </a:r>
              <a:endParaRPr lang="en-US" sz="1100" dirty="0"/>
            </a:p>
          </p:txBody>
        </p:sp>
        <p:pic>
          <p:nvPicPr>
            <p:cNvPr id="7" name="Picture 37"/>
            <p:cNvPicPr>
              <a:picLocks noChangeArrowheads="1"/>
            </p:cNvPicPr>
            <p:nvPr/>
          </p:nvPicPr>
          <p:blipFill>
            <a:blip r:embed="rId4"/>
            <a:srcRect/>
            <a:stretch>
              <a:fillRect/>
            </a:stretch>
          </p:blipFill>
          <p:spPr bwMode="auto">
            <a:xfrm>
              <a:off x="2726922" y="1642505"/>
              <a:ext cx="870351" cy="451691"/>
            </a:xfrm>
            <a:prstGeom prst="rect">
              <a:avLst/>
            </a:prstGeom>
            <a:noFill/>
            <a:ln w="9525">
              <a:noFill/>
              <a:miter lim="800000"/>
              <a:headEnd/>
              <a:tailEnd/>
            </a:ln>
          </p:spPr>
        </p:pic>
        <p:pic>
          <p:nvPicPr>
            <p:cNvPr id="8" name="Picture 37"/>
            <p:cNvPicPr>
              <a:picLocks noChangeArrowheads="1"/>
            </p:cNvPicPr>
            <p:nvPr/>
          </p:nvPicPr>
          <p:blipFill>
            <a:blip r:embed="rId4"/>
            <a:srcRect/>
            <a:stretch>
              <a:fillRect/>
            </a:stretch>
          </p:blipFill>
          <p:spPr bwMode="auto">
            <a:xfrm>
              <a:off x="5934598" y="1641490"/>
              <a:ext cx="870351" cy="451691"/>
            </a:xfrm>
            <a:prstGeom prst="rect">
              <a:avLst/>
            </a:prstGeom>
            <a:noFill/>
            <a:ln w="9525">
              <a:noFill/>
              <a:miter lim="800000"/>
              <a:headEnd/>
              <a:tailEnd/>
            </a:ln>
          </p:spPr>
        </p:pic>
        <p:sp>
          <p:nvSpPr>
            <p:cNvPr id="24" name="TextBox 23"/>
            <p:cNvSpPr txBox="1"/>
            <p:nvPr/>
          </p:nvSpPr>
          <p:spPr>
            <a:xfrm>
              <a:off x="3002355" y="1862842"/>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6230253" y="185998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1" name="TextBox 50"/>
            <p:cNvSpPr txBox="1"/>
            <p:nvPr/>
          </p:nvSpPr>
          <p:spPr>
            <a:xfrm>
              <a:off x="4380061" y="1452739"/>
              <a:ext cx="945988" cy="160898"/>
            </a:xfrm>
            <a:prstGeom prst="rect">
              <a:avLst/>
            </a:prstGeom>
            <a:noFill/>
          </p:spPr>
          <p:txBody>
            <a:bodyPr wrap="square" lIns="0" tIns="0" rIns="0" bIns="0" rtlCol="0" anchor="ctr" anchorCtr="0">
              <a:noAutofit/>
            </a:bodyPr>
            <a:lstStyle/>
            <a:p>
              <a:endParaRPr lang="en-US" sz="1000" dirty="0"/>
            </a:p>
          </p:txBody>
        </p:sp>
        <p:sp>
          <p:nvSpPr>
            <p:cNvPr id="52" name="TextBox 51"/>
            <p:cNvSpPr txBox="1"/>
            <p:nvPr/>
          </p:nvSpPr>
          <p:spPr>
            <a:xfrm>
              <a:off x="4249654" y="1624460"/>
              <a:ext cx="1013551" cy="165253"/>
            </a:xfrm>
            <a:prstGeom prst="rect">
              <a:avLst/>
            </a:prstGeom>
            <a:noFill/>
          </p:spPr>
          <p:txBody>
            <a:bodyPr wrap="square" lIns="0" tIns="0" rIns="0" bIns="0" rtlCol="0" anchor="ctr" anchorCtr="0">
              <a:noAutofit/>
            </a:bodyPr>
            <a:lstStyle/>
            <a:p>
              <a:r>
                <a:rPr lang="en-US" sz="1050" dirty="0" smtClean="0"/>
                <a:t>10.1.1.0</a:t>
              </a:r>
              <a:endParaRPr lang="en-US" sz="1050" dirty="0"/>
            </a:p>
          </p:txBody>
        </p:sp>
        <p:sp>
          <p:nvSpPr>
            <p:cNvPr id="53" name="TextBox 52"/>
            <p:cNvSpPr txBox="1"/>
            <p:nvPr/>
          </p:nvSpPr>
          <p:spPr>
            <a:xfrm>
              <a:off x="3650671" y="1671971"/>
              <a:ext cx="367861" cy="168853"/>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4" name="TextBox 53"/>
            <p:cNvSpPr txBox="1"/>
            <p:nvPr/>
          </p:nvSpPr>
          <p:spPr>
            <a:xfrm>
              <a:off x="5756024" y="1679984"/>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39" name="TextBox 38"/>
            <p:cNvSpPr txBox="1"/>
            <p:nvPr/>
          </p:nvSpPr>
          <p:spPr>
            <a:xfrm>
              <a:off x="1431758" y="1317986"/>
              <a:ext cx="2731167" cy="258532"/>
            </a:xfrm>
            <a:prstGeom prst="rect">
              <a:avLst/>
            </a:prstGeom>
            <a:noFill/>
          </p:spPr>
          <p:txBody>
            <a:bodyPr wrap="square" rtlCol="0">
              <a:spAutoFit/>
            </a:bodyPr>
            <a:lstStyle/>
            <a:p>
              <a:r>
                <a:rPr lang="en-US" sz="1200" b="1" dirty="0" smtClean="0"/>
                <a:t>AS 64520</a:t>
              </a:r>
              <a:endParaRPr lang="en-US" sz="1100" dirty="0"/>
            </a:p>
          </p:txBody>
        </p:sp>
        <p:cxnSp>
          <p:nvCxnSpPr>
            <p:cNvPr id="44" name="Straight Connector 43"/>
            <p:cNvCxnSpPr>
              <a:stCxn id="7" idx="3"/>
              <a:endCxn id="8" idx="1"/>
            </p:cNvCxnSpPr>
            <p:nvPr/>
          </p:nvCxnSpPr>
          <p:spPr bwMode="auto">
            <a:xfrm flipV="1">
              <a:off x="3597273" y="1867336"/>
              <a:ext cx="2337325" cy="1015"/>
            </a:xfrm>
            <a:prstGeom prst="line">
              <a:avLst/>
            </a:prstGeom>
            <a:solidFill>
              <a:schemeClr val="accent1"/>
            </a:solidFill>
            <a:ln w="28575" cap="flat" cmpd="sng" algn="ctr">
              <a:solidFill>
                <a:schemeClr val="accent6"/>
              </a:solidFill>
              <a:prstDash val="solid"/>
              <a:round/>
              <a:headEnd type="none" w="med" len="med"/>
              <a:tailEnd type="none" w="med" len="med"/>
            </a:ln>
            <a:effectLst/>
          </p:spPr>
        </p:cxnSp>
        <p:sp>
          <p:nvSpPr>
            <p:cNvPr id="20" name="TextBox 19"/>
            <p:cNvSpPr txBox="1"/>
            <p:nvPr/>
          </p:nvSpPr>
          <p:spPr>
            <a:xfrm>
              <a:off x="6692240" y="1756808"/>
              <a:ext cx="1013551" cy="165253"/>
            </a:xfrm>
            <a:prstGeom prst="rect">
              <a:avLst/>
            </a:prstGeom>
            <a:noFill/>
          </p:spPr>
          <p:txBody>
            <a:bodyPr wrap="square" lIns="0" tIns="0" rIns="0" bIns="0" rtlCol="0" anchor="ctr" anchorCtr="0">
              <a:noAutofit/>
            </a:bodyPr>
            <a:lstStyle/>
            <a:p>
              <a:r>
                <a:rPr lang="en-US" sz="1050" dirty="0" smtClean="0"/>
                <a:t>172.17.0.0</a:t>
              </a:r>
              <a:endParaRPr lang="en-US" sz="1050" dirty="0"/>
            </a:p>
          </p:txBody>
        </p:sp>
        <p:sp>
          <p:nvSpPr>
            <p:cNvPr id="21" name="TextBox 20"/>
            <p:cNvSpPr txBox="1"/>
            <p:nvPr/>
          </p:nvSpPr>
          <p:spPr>
            <a:xfrm>
              <a:off x="1839328" y="1752792"/>
              <a:ext cx="1013551" cy="165253"/>
            </a:xfrm>
            <a:prstGeom prst="rect">
              <a:avLst/>
            </a:prstGeom>
            <a:noFill/>
          </p:spPr>
          <p:txBody>
            <a:bodyPr wrap="square" lIns="0" tIns="0" rIns="0" bIns="0" rtlCol="0" anchor="ctr" anchorCtr="0">
              <a:noAutofit/>
            </a:bodyPr>
            <a:lstStyle/>
            <a:p>
              <a:r>
                <a:rPr lang="en-US" sz="1050" dirty="0" smtClean="0"/>
                <a:t>172.16.0.0</a:t>
              </a:r>
              <a:endParaRPr lang="en-US" sz="1050" dirty="0"/>
            </a:p>
          </p:txBody>
        </p:sp>
      </p:grpSp>
    </p:spTree>
    <p:extLst>
      <p:ext uri="{BB962C8B-B14F-4D97-AF65-F5344CB8AC3E}">
        <p14:creationId xmlns="" xmlns:p14="http://schemas.microsoft.com/office/powerpoint/2010/main" val="34476510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84552"/>
            <a:ext cx="8042276" cy="1336956"/>
          </a:xfrm>
        </p:spPr>
        <p:txBody>
          <a:bodyPr>
            <a:normAutofit/>
          </a:bodyPr>
          <a:lstStyle/>
          <a:p>
            <a:r>
              <a:rPr lang="en-US" sz="3600" dirty="0" smtClean="0"/>
              <a:t>BGP Configuration Example #2</a:t>
            </a:r>
            <a:endParaRPr lang="en-US" sz="3600" dirty="0"/>
          </a:p>
        </p:txBody>
      </p:sp>
      <p:sp>
        <p:nvSpPr>
          <p:cNvPr id="40" name="Text Placeholder 5"/>
          <p:cNvSpPr>
            <a:spLocks/>
          </p:cNvSpPr>
          <p:nvPr/>
        </p:nvSpPr>
        <p:spPr bwMode="auto">
          <a:xfrm>
            <a:off x="279400" y="3420519"/>
            <a:ext cx="8537222" cy="971885"/>
          </a:xfrm>
          <a:prstGeom prst="rect">
            <a:avLst/>
          </a:prstGeom>
          <a:noFill/>
          <a:ln w="12700" algn="ctr">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bgp 65010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neighbor 10.1.1.2 remote-as 65020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10.2.2.0 mask 255.255.255.0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10.4.4.0 mask 255.255.255.0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smtClean="0">
              <a:latin typeface="Courier New" pitchFamily="49" charset="0"/>
            </a:endParaRPr>
          </a:p>
        </p:txBody>
      </p:sp>
      <p:grpSp>
        <p:nvGrpSpPr>
          <p:cNvPr id="26" name="Group 25"/>
          <p:cNvGrpSpPr/>
          <p:nvPr/>
        </p:nvGrpSpPr>
        <p:grpSpPr>
          <a:xfrm>
            <a:off x="1198467" y="1768157"/>
            <a:ext cx="6717868" cy="1310786"/>
            <a:chOff x="1283132" y="1035373"/>
            <a:chExt cx="6717868" cy="1310786"/>
          </a:xfrm>
        </p:grpSpPr>
        <p:pic>
          <p:nvPicPr>
            <p:cNvPr id="31" name="Picture 88"/>
            <p:cNvPicPr>
              <a:picLocks noChangeAspect="1" noChangeArrowheads="1"/>
            </p:cNvPicPr>
            <p:nvPr/>
          </p:nvPicPr>
          <p:blipFill>
            <a:blip r:embed="rId3"/>
            <a:srcRect/>
            <a:stretch>
              <a:fillRect/>
            </a:stretch>
          </p:blipFill>
          <p:spPr bwMode="auto">
            <a:xfrm>
              <a:off x="6605337" y="1035373"/>
              <a:ext cx="1395663" cy="1298754"/>
            </a:xfrm>
            <a:prstGeom prst="rect">
              <a:avLst/>
            </a:prstGeom>
            <a:noFill/>
            <a:ln w="9525" algn="ctr">
              <a:noFill/>
              <a:miter lim="800000"/>
              <a:headEnd/>
              <a:tailEnd/>
            </a:ln>
          </p:spPr>
        </p:pic>
        <p:sp>
          <p:nvSpPr>
            <p:cNvPr id="69" name="Freeform 9"/>
            <p:cNvSpPr>
              <a:spLocks/>
            </p:cNvSpPr>
            <p:nvPr/>
          </p:nvSpPr>
          <p:spPr bwMode="auto">
            <a:xfrm>
              <a:off x="4202141" y="1837266"/>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38" name="Picture 88"/>
            <p:cNvPicPr>
              <a:picLocks noChangeAspect="1" noChangeArrowheads="1"/>
            </p:cNvPicPr>
            <p:nvPr/>
          </p:nvPicPr>
          <p:blipFill>
            <a:blip r:embed="rId3"/>
            <a:srcRect/>
            <a:stretch>
              <a:fillRect/>
            </a:stretch>
          </p:blipFill>
          <p:spPr bwMode="auto">
            <a:xfrm flipH="1">
              <a:off x="1443789" y="1091521"/>
              <a:ext cx="2707105" cy="1254638"/>
            </a:xfrm>
            <a:prstGeom prst="rect">
              <a:avLst/>
            </a:prstGeom>
            <a:noFill/>
            <a:ln w="9525" algn="ctr">
              <a:noFill/>
              <a:miter lim="800000"/>
              <a:headEnd/>
              <a:tailEnd/>
            </a:ln>
          </p:spPr>
        </p:pic>
        <p:sp>
          <p:nvSpPr>
            <p:cNvPr id="62" name="Freeform 9"/>
            <p:cNvSpPr>
              <a:spLocks/>
            </p:cNvSpPr>
            <p:nvPr/>
          </p:nvSpPr>
          <p:spPr bwMode="auto">
            <a:xfrm>
              <a:off x="1868014" y="1849299"/>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2" name="TextBox 31"/>
            <p:cNvSpPr txBox="1"/>
            <p:nvPr/>
          </p:nvSpPr>
          <p:spPr>
            <a:xfrm>
              <a:off x="6581274" y="1297938"/>
              <a:ext cx="1419725" cy="258532"/>
            </a:xfrm>
            <a:prstGeom prst="rect">
              <a:avLst/>
            </a:prstGeom>
            <a:noFill/>
          </p:spPr>
          <p:txBody>
            <a:bodyPr wrap="square" rtlCol="0">
              <a:spAutoFit/>
            </a:bodyPr>
            <a:lstStyle/>
            <a:p>
              <a:r>
                <a:rPr lang="en-US" sz="1200" b="1" dirty="0" smtClean="0"/>
                <a:t>AS 65020</a:t>
              </a:r>
              <a:endParaRPr lang="en-US" sz="1100" dirty="0"/>
            </a:p>
          </p:txBody>
        </p:sp>
        <p:pic>
          <p:nvPicPr>
            <p:cNvPr id="7" name="Picture 37"/>
            <p:cNvPicPr>
              <a:picLocks noChangeArrowheads="1"/>
            </p:cNvPicPr>
            <p:nvPr/>
          </p:nvPicPr>
          <p:blipFill>
            <a:blip r:embed="rId4"/>
            <a:srcRect/>
            <a:stretch>
              <a:fillRect/>
            </a:stretch>
          </p:blipFill>
          <p:spPr bwMode="auto">
            <a:xfrm>
              <a:off x="3677417" y="1642505"/>
              <a:ext cx="870351" cy="451691"/>
            </a:xfrm>
            <a:prstGeom prst="rect">
              <a:avLst/>
            </a:prstGeom>
            <a:noFill/>
            <a:ln w="9525">
              <a:noFill/>
              <a:miter lim="800000"/>
              <a:headEnd/>
              <a:tailEnd/>
            </a:ln>
          </p:spPr>
        </p:pic>
        <p:sp>
          <p:nvSpPr>
            <p:cNvPr id="24" name="TextBox 23"/>
            <p:cNvSpPr txBox="1"/>
            <p:nvPr/>
          </p:nvSpPr>
          <p:spPr>
            <a:xfrm>
              <a:off x="3952850" y="1862842"/>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1" name="TextBox 50"/>
            <p:cNvSpPr txBox="1"/>
            <p:nvPr/>
          </p:nvSpPr>
          <p:spPr>
            <a:xfrm>
              <a:off x="4380061" y="1452739"/>
              <a:ext cx="945988" cy="160898"/>
            </a:xfrm>
            <a:prstGeom prst="rect">
              <a:avLst/>
            </a:prstGeom>
            <a:noFill/>
          </p:spPr>
          <p:txBody>
            <a:bodyPr wrap="square" lIns="0" tIns="0" rIns="0" bIns="0" rtlCol="0" anchor="ctr" anchorCtr="0">
              <a:noAutofit/>
            </a:bodyPr>
            <a:lstStyle/>
            <a:p>
              <a:endParaRPr lang="en-US" sz="1000" dirty="0"/>
            </a:p>
          </p:txBody>
        </p:sp>
        <p:sp>
          <p:nvSpPr>
            <p:cNvPr id="52" name="TextBox 51"/>
            <p:cNvSpPr txBox="1"/>
            <p:nvPr/>
          </p:nvSpPr>
          <p:spPr>
            <a:xfrm>
              <a:off x="4742960" y="1648524"/>
              <a:ext cx="1013551" cy="165253"/>
            </a:xfrm>
            <a:prstGeom prst="rect">
              <a:avLst/>
            </a:prstGeom>
            <a:noFill/>
          </p:spPr>
          <p:txBody>
            <a:bodyPr wrap="square" lIns="0" tIns="0" rIns="0" bIns="0" rtlCol="0" anchor="ctr" anchorCtr="0">
              <a:noAutofit/>
            </a:bodyPr>
            <a:lstStyle/>
            <a:p>
              <a:r>
                <a:rPr lang="en-US" sz="1050" dirty="0" smtClean="0"/>
                <a:t>10.1.1.0 /24</a:t>
              </a:r>
              <a:endParaRPr lang="en-US" sz="1050" dirty="0"/>
            </a:p>
          </p:txBody>
        </p:sp>
        <p:sp>
          <p:nvSpPr>
            <p:cNvPr id="53" name="TextBox 52"/>
            <p:cNvSpPr txBox="1"/>
            <p:nvPr/>
          </p:nvSpPr>
          <p:spPr>
            <a:xfrm>
              <a:off x="3506287" y="1708067"/>
              <a:ext cx="367861" cy="168853"/>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39" name="TextBox 38"/>
            <p:cNvSpPr txBox="1"/>
            <p:nvPr/>
          </p:nvSpPr>
          <p:spPr>
            <a:xfrm>
              <a:off x="1431758" y="1317986"/>
              <a:ext cx="2731167" cy="258532"/>
            </a:xfrm>
            <a:prstGeom prst="rect">
              <a:avLst/>
            </a:prstGeom>
            <a:noFill/>
          </p:spPr>
          <p:txBody>
            <a:bodyPr wrap="square" rtlCol="0">
              <a:spAutoFit/>
            </a:bodyPr>
            <a:lstStyle/>
            <a:p>
              <a:r>
                <a:rPr lang="en-US" sz="1200" b="1" dirty="0" smtClean="0"/>
                <a:t>AS 65010</a:t>
              </a:r>
              <a:endParaRPr lang="en-US" sz="1100" dirty="0"/>
            </a:p>
          </p:txBody>
        </p:sp>
        <p:sp>
          <p:nvSpPr>
            <p:cNvPr id="21" name="TextBox 20"/>
            <p:cNvSpPr txBox="1"/>
            <p:nvPr/>
          </p:nvSpPr>
          <p:spPr>
            <a:xfrm>
              <a:off x="2380749" y="1644507"/>
              <a:ext cx="1013551" cy="165253"/>
            </a:xfrm>
            <a:prstGeom prst="rect">
              <a:avLst/>
            </a:prstGeom>
            <a:noFill/>
          </p:spPr>
          <p:txBody>
            <a:bodyPr wrap="square" lIns="0" tIns="0" rIns="0" bIns="0" rtlCol="0" anchor="ctr" anchorCtr="0">
              <a:noAutofit/>
            </a:bodyPr>
            <a:lstStyle/>
            <a:p>
              <a:r>
                <a:rPr lang="en-US" sz="1050" dirty="0" smtClean="0"/>
                <a:t>10.2.2.0 /24</a:t>
              </a:r>
              <a:endParaRPr lang="en-US" sz="1050" dirty="0"/>
            </a:p>
          </p:txBody>
        </p:sp>
        <p:pic>
          <p:nvPicPr>
            <p:cNvPr id="56" name="Picture 37"/>
            <p:cNvPicPr>
              <a:picLocks noChangeArrowheads="1"/>
            </p:cNvPicPr>
            <p:nvPr/>
          </p:nvPicPr>
          <p:blipFill>
            <a:blip r:embed="rId4"/>
            <a:srcRect/>
            <a:stretch>
              <a:fillRect/>
            </a:stretch>
          </p:blipFill>
          <p:spPr bwMode="auto">
            <a:xfrm>
              <a:off x="1283132" y="1666568"/>
              <a:ext cx="870351" cy="451691"/>
            </a:xfrm>
            <a:prstGeom prst="rect">
              <a:avLst/>
            </a:prstGeom>
            <a:noFill/>
            <a:ln w="9525">
              <a:noFill/>
              <a:miter lim="800000"/>
              <a:headEnd/>
              <a:tailEnd/>
            </a:ln>
          </p:spPr>
        </p:pic>
        <p:sp>
          <p:nvSpPr>
            <p:cNvPr id="57" name="TextBox 56"/>
            <p:cNvSpPr txBox="1"/>
            <p:nvPr/>
          </p:nvSpPr>
          <p:spPr>
            <a:xfrm>
              <a:off x="1522469" y="188690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8" name="TextBox 57"/>
            <p:cNvSpPr txBox="1"/>
            <p:nvPr/>
          </p:nvSpPr>
          <p:spPr>
            <a:xfrm>
              <a:off x="2206881" y="1696034"/>
              <a:ext cx="367861" cy="168853"/>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pic>
          <p:nvPicPr>
            <p:cNvPr id="63" name="Picture 37"/>
            <p:cNvPicPr>
              <a:picLocks noChangeArrowheads="1"/>
            </p:cNvPicPr>
            <p:nvPr/>
          </p:nvPicPr>
          <p:blipFill>
            <a:blip r:embed="rId4"/>
            <a:srcRect/>
            <a:stretch>
              <a:fillRect/>
            </a:stretch>
          </p:blipFill>
          <p:spPr bwMode="auto">
            <a:xfrm>
              <a:off x="5935343" y="1614427"/>
              <a:ext cx="870351" cy="451691"/>
            </a:xfrm>
            <a:prstGeom prst="rect">
              <a:avLst/>
            </a:prstGeom>
            <a:noFill/>
            <a:ln w="9525">
              <a:noFill/>
              <a:miter lim="800000"/>
              <a:headEnd/>
              <a:tailEnd/>
            </a:ln>
          </p:spPr>
        </p:pic>
        <p:sp>
          <p:nvSpPr>
            <p:cNvPr id="64" name="TextBox 63"/>
            <p:cNvSpPr txBox="1"/>
            <p:nvPr/>
          </p:nvSpPr>
          <p:spPr>
            <a:xfrm>
              <a:off x="6210776" y="1834764"/>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65" name="TextBox 64"/>
            <p:cNvSpPr txBox="1"/>
            <p:nvPr/>
          </p:nvSpPr>
          <p:spPr>
            <a:xfrm>
              <a:off x="6748212" y="1716698"/>
              <a:ext cx="1013551" cy="165253"/>
            </a:xfrm>
            <a:prstGeom prst="rect">
              <a:avLst/>
            </a:prstGeom>
            <a:noFill/>
          </p:spPr>
          <p:txBody>
            <a:bodyPr wrap="square" lIns="0" tIns="0" rIns="0" bIns="0" rtlCol="0" anchor="ctr" anchorCtr="0">
              <a:noAutofit/>
            </a:bodyPr>
            <a:lstStyle/>
            <a:p>
              <a:r>
                <a:rPr lang="en-US" sz="1050" dirty="0" smtClean="0"/>
                <a:t>10.3.3.0 /24</a:t>
              </a:r>
              <a:endParaRPr lang="en-US" sz="1050" dirty="0"/>
            </a:p>
          </p:txBody>
        </p:sp>
        <p:sp>
          <p:nvSpPr>
            <p:cNvPr id="66" name="TextBox 65"/>
            <p:cNvSpPr txBox="1"/>
            <p:nvPr/>
          </p:nvSpPr>
          <p:spPr>
            <a:xfrm>
              <a:off x="5728117" y="1692021"/>
              <a:ext cx="367861" cy="168853"/>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67" name="TextBox 66"/>
            <p:cNvSpPr txBox="1"/>
            <p:nvPr/>
          </p:nvSpPr>
          <p:spPr>
            <a:xfrm>
              <a:off x="3676147" y="2121778"/>
              <a:ext cx="1013551" cy="165253"/>
            </a:xfrm>
            <a:prstGeom prst="rect">
              <a:avLst/>
            </a:prstGeom>
            <a:noFill/>
          </p:spPr>
          <p:txBody>
            <a:bodyPr wrap="square" lIns="0" tIns="0" rIns="0" bIns="0" rtlCol="0" anchor="ctr" anchorCtr="0">
              <a:noAutofit/>
            </a:bodyPr>
            <a:lstStyle/>
            <a:p>
              <a:r>
                <a:rPr lang="en-US" sz="1050" dirty="0" smtClean="0"/>
                <a:t>Lo0 10.4.4.4</a:t>
              </a:r>
              <a:endParaRPr lang="en-US" sz="1050" dirty="0"/>
            </a:p>
          </p:txBody>
        </p:sp>
        <p:sp>
          <p:nvSpPr>
            <p:cNvPr id="68" name="TextBox 67"/>
            <p:cNvSpPr txBox="1"/>
            <p:nvPr/>
          </p:nvSpPr>
          <p:spPr>
            <a:xfrm>
              <a:off x="4561063" y="1679988"/>
              <a:ext cx="367861" cy="168853"/>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70" name="TextBox 69"/>
            <p:cNvSpPr txBox="1"/>
            <p:nvPr/>
          </p:nvSpPr>
          <p:spPr>
            <a:xfrm>
              <a:off x="5910083" y="2093698"/>
              <a:ext cx="1013551" cy="165253"/>
            </a:xfrm>
            <a:prstGeom prst="rect">
              <a:avLst/>
            </a:prstGeom>
            <a:noFill/>
          </p:spPr>
          <p:txBody>
            <a:bodyPr wrap="square" lIns="0" tIns="0" rIns="0" bIns="0" rtlCol="0" anchor="ctr" anchorCtr="0">
              <a:noAutofit/>
            </a:bodyPr>
            <a:lstStyle/>
            <a:p>
              <a:r>
                <a:rPr lang="en-US" sz="1050" dirty="0" smtClean="0"/>
                <a:t>Lo0 10.5.5.5</a:t>
              </a:r>
              <a:endParaRPr lang="en-US" sz="1050" dirty="0"/>
            </a:p>
          </p:txBody>
        </p:sp>
      </p:grpSp>
    </p:spTree>
    <p:extLst>
      <p:ext uri="{BB962C8B-B14F-4D97-AF65-F5344CB8AC3E}">
        <p14:creationId xmlns="" xmlns:p14="http://schemas.microsoft.com/office/powerpoint/2010/main" val="41248873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7459"/>
            <a:ext cx="8042276" cy="976862"/>
          </a:xfrm>
        </p:spPr>
        <p:txBody>
          <a:bodyPr>
            <a:normAutofit/>
          </a:bodyPr>
          <a:lstStyle/>
          <a:p>
            <a:r>
              <a:rPr lang="en-US" sz="3200" dirty="0" smtClean="0"/>
              <a:t>BGP Without Peer Group Example </a:t>
            </a:r>
            <a:endParaRPr lang="en-US" sz="3200" dirty="0"/>
          </a:p>
        </p:txBody>
      </p:sp>
      <p:pic>
        <p:nvPicPr>
          <p:cNvPr id="1027" name="Picture 3"/>
          <p:cNvPicPr>
            <a:picLocks noChangeAspect="1" noChangeArrowheads="1"/>
          </p:cNvPicPr>
          <p:nvPr/>
        </p:nvPicPr>
        <p:blipFill>
          <a:blip r:embed="rId3"/>
          <a:srcRect/>
          <a:stretch>
            <a:fillRect/>
          </a:stretch>
        </p:blipFill>
        <p:spPr bwMode="auto">
          <a:xfrm>
            <a:off x="1268666" y="1112976"/>
            <a:ext cx="6569242" cy="2364605"/>
          </a:xfrm>
          <a:prstGeom prst="rect">
            <a:avLst/>
          </a:prstGeom>
          <a:noFill/>
          <a:ln w="9525">
            <a:noFill/>
            <a:miter lim="800000"/>
            <a:headEnd/>
            <a:tailEnd/>
          </a:ln>
        </p:spPr>
      </p:pic>
      <p:sp>
        <p:nvSpPr>
          <p:cNvPr id="5" name="Text Placeholder 5"/>
          <p:cNvSpPr>
            <a:spLocks/>
          </p:cNvSpPr>
          <p:nvPr/>
        </p:nvSpPr>
        <p:spPr bwMode="auto">
          <a:xfrm>
            <a:off x="279400" y="3446810"/>
            <a:ext cx="8537222" cy="3005198"/>
          </a:xfrm>
          <a:prstGeom prst="rect">
            <a:avLst/>
          </a:prstGeom>
          <a:noFill/>
          <a:ln w="12700" algn="ctr">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bgp 65100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192.168.24.1 remote-as 65100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192.168.24.1 update-source loopback 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192.168.24.1 next-hop-self</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192.168.24.1 distribute-list 20 out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192.168.25.1 remote-as 65100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192.168.25.1 update-source loopback 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192.168.25.1 next-hop-self</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192.168.25.1 distribute-list 20 out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192.168.26.1 remote-as 65100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192.168.26.1 update-source loopback 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192.168.26.1 next-hop-self</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192.168.26.1 distribute-list 20 out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Tree>
    <p:extLst>
      <p:ext uri="{BB962C8B-B14F-4D97-AF65-F5344CB8AC3E}">
        <p14:creationId xmlns="" xmlns:p14="http://schemas.microsoft.com/office/powerpoint/2010/main" val="15320016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8" descr="ss1"/>
          <p:cNvPicPr>
            <a:picLocks noChangeAspect="1" noChangeArrowheads="1"/>
          </p:cNvPicPr>
          <p:nvPr/>
        </p:nvPicPr>
        <p:blipFill>
          <a:blip r:embed="rId2" cstate="print"/>
          <a:srcRect/>
          <a:stretch>
            <a:fillRect/>
          </a:stretch>
        </p:blipFill>
        <p:spPr bwMode="auto">
          <a:xfrm>
            <a:off x="0" y="1600200"/>
            <a:ext cx="9144000" cy="3194050"/>
          </a:xfrm>
          <a:prstGeom prst="rect">
            <a:avLst/>
          </a:prstGeom>
          <a:noFill/>
          <a:ln w="9525">
            <a:noFill/>
            <a:miter lim="800000"/>
            <a:headEnd/>
            <a:tailEnd/>
          </a:ln>
        </p:spPr>
      </p:pic>
      <p:sp>
        <p:nvSpPr>
          <p:cNvPr id="7171" name="Rectangle 35"/>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dirty="0"/>
          </a:p>
        </p:txBody>
      </p:sp>
      <p:sp>
        <p:nvSpPr>
          <p:cNvPr id="7172" name="Rectangle 32"/>
          <p:cNvSpPr>
            <a:spLocks noGrp="1" noChangeArrowheads="1"/>
          </p:cNvSpPr>
          <p:nvPr>
            <p:ph type="title" idx="4294967295"/>
          </p:nvPr>
        </p:nvSpPr>
        <p:spPr>
          <a:xfrm>
            <a:off x="279400" y="1841500"/>
            <a:ext cx="3124200" cy="2743200"/>
          </a:xfrm>
          <a:prstGeom prst="rect">
            <a:avLst/>
          </a:prstGeom>
          <a:noFill/>
        </p:spPr>
        <p:txBody>
          <a:bodyPr anchor="ctr"/>
          <a:lstStyle/>
          <a:p>
            <a:r>
              <a:rPr lang="en-US" sz="2800" dirty="0" smtClean="0">
                <a:solidFill>
                  <a:schemeClr val="bg1"/>
                </a:solidFill>
              </a:rPr>
              <a:t>Verifying and Troubleshooting BGP</a:t>
            </a:r>
            <a:endParaRPr lang="en-US" sz="3000" b="0" dirty="0" smtClean="0">
              <a:solidFill>
                <a:schemeClr val="bg1"/>
              </a:solidFill>
            </a:endParaRPr>
          </a:p>
        </p:txBody>
      </p:sp>
    </p:spTree>
    <p:extLst>
      <p:ext uri="{BB962C8B-B14F-4D97-AF65-F5344CB8AC3E}">
        <p14:creationId xmlns="" xmlns:p14="http://schemas.microsoft.com/office/powerpoint/2010/main" val="3656478996"/>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8"/>
          <p:cNvSpPr>
            <a:spLocks noGrp="1" noChangeArrowheads="1"/>
          </p:cNvSpPr>
          <p:nvPr>
            <p:ph type="title"/>
          </p:nvPr>
        </p:nvSpPr>
        <p:spPr>
          <a:xfrm>
            <a:off x="549275" y="7693"/>
            <a:ext cx="8042276" cy="1336956"/>
          </a:xfrm>
        </p:spPr>
        <p:txBody>
          <a:bodyPr/>
          <a:lstStyle/>
          <a:p>
            <a:r>
              <a:rPr lang="en-US" sz="3600" dirty="0" smtClean="0"/>
              <a:t>Verifying and Troubleshooting BGP</a:t>
            </a:r>
          </a:p>
        </p:txBody>
      </p:sp>
      <p:graphicFrame>
        <p:nvGraphicFramePr>
          <p:cNvPr id="5" name="Content Placeholder 4"/>
          <p:cNvGraphicFramePr>
            <a:graphicFrameLocks noGrp="1"/>
          </p:cNvGraphicFramePr>
          <p:nvPr>
            <p:ph idx="1"/>
            <p:extLst>
              <p:ext uri="{D42A27DB-BD31-4B8C-83A1-F6EECF244321}">
                <p14:modId xmlns="" xmlns:p14="http://schemas.microsoft.com/office/powerpoint/2010/main" val="3592988456"/>
              </p:ext>
            </p:extLst>
          </p:nvPr>
        </p:nvGraphicFramePr>
        <p:xfrm>
          <a:off x="279400" y="1311109"/>
          <a:ext cx="8537054" cy="4913311"/>
        </p:xfrm>
        <a:graphic>
          <a:graphicData uri="http://schemas.openxmlformats.org/drawingml/2006/table">
            <a:tbl>
              <a:tblPr firstRow="1" bandRow="1">
                <a:tableStyleId>{5C22544A-7EE6-4342-B048-85BDC9FD1C3A}</a:tableStyleId>
              </a:tblPr>
              <a:tblGrid>
                <a:gridCol w="2957095"/>
                <a:gridCol w="5579959"/>
              </a:tblGrid>
              <a:tr h="519739">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smtClean="0">
                          <a:ln>
                            <a:noFill/>
                          </a:ln>
                          <a:effectLst/>
                        </a:rPr>
                        <a:t>Command</a:t>
                      </a:r>
                      <a:endParaRPr kumimoji="0" lang="en-US" sz="2000" b="1" i="0" u="none" strike="noStrike" cap="none" normalizeH="0" baseline="0" dirty="0" smtClean="0">
                        <a:ln>
                          <a:noFill/>
                        </a:ln>
                        <a:solidFill>
                          <a:schemeClr val="tx1"/>
                        </a:solidFill>
                        <a:effectLst/>
                        <a:latin typeface="Arial" charset="0"/>
                      </a:endParaRPr>
                    </a:p>
                  </a:txBody>
                  <a:tcPr marL="82124" marR="82124" marT="41061" marB="41061" anchor="ctr" horzOverflow="overflow"/>
                </a:tc>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smtClean="0">
                          <a:ln>
                            <a:noFill/>
                          </a:ln>
                          <a:effectLst/>
                        </a:rPr>
                        <a:t>Description</a:t>
                      </a:r>
                      <a:endParaRPr kumimoji="0" lang="en-US" sz="2000" b="1" i="0" u="none" strike="noStrike" cap="none" normalizeH="0" baseline="0" dirty="0" smtClean="0">
                        <a:ln>
                          <a:noFill/>
                        </a:ln>
                        <a:solidFill>
                          <a:schemeClr val="tx1"/>
                        </a:solidFill>
                        <a:effectLst/>
                        <a:latin typeface="Arial" charset="0"/>
                      </a:endParaRPr>
                    </a:p>
                  </a:txBody>
                  <a:tcPr marL="82124" marR="82124" marT="41061" marB="41061" anchor="ctr" horzOverflow="overflow"/>
                </a:tc>
              </a:tr>
              <a:tr h="711535">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show ip bgp</a:t>
                      </a: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Displays entries in the BGP table.</a:t>
                      </a:r>
                    </a:p>
                    <a:p>
                      <a:r>
                        <a:rPr kumimoji="0" lang="en-US" sz="1600" u="none" strike="noStrike" kern="1200" cap="none" normalizeH="0" baseline="0" dirty="0" smtClean="0">
                          <a:ln>
                            <a:noFill/>
                          </a:ln>
                          <a:solidFill>
                            <a:schemeClr val="dk1"/>
                          </a:solidFill>
                          <a:effectLst/>
                          <a:latin typeface="+mn-lt"/>
                          <a:ea typeface="+mn-ea"/>
                          <a:cs typeface="+mn-cs"/>
                        </a:rPr>
                        <a:t>Specify a network number to get more specific information about a particular network.</a:t>
                      </a:r>
                    </a:p>
                  </a:txBody>
                  <a:tcPr marL="82124" marR="82124" marT="41061" marB="41061" anchor="ctr" horzOverflow="overflow"/>
                </a:tc>
              </a:tr>
              <a:tr h="711535">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show ip bgp neighbors</a:t>
                      </a:r>
                    </a:p>
                  </a:txBody>
                  <a:tcPr marL="82124" marR="82124" marT="41061" marB="41061"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Displays detailed information about the TCP and BGP connections to neighbors.</a:t>
                      </a:r>
                    </a:p>
                  </a:txBody>
                  <a:tcPr marL="82124" marR="82124" marT="41061" marB="41061" anchor="ctr" horzOverflow="overflow"/>
                </a:tc>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show ip bgp summary</a:t>
                      </a: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Displays the status of all BGP connections.</a:t>
                      </a:r>
                    </a:p>
                  </a:txBody>
                  <a:tcPr marL="82124" marR="82124" marT="41061" marB="41061" anchor="ctr" horzOverflow="overflow"/>
                </a:tc>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600" b="1" u="none" strike="noStrike" kern="1200" cap="none" normalizeH="0" baseline="0" smtClean="0">
                          <a:ln>
                            <a:noFill/>
                          </a:ln>
                          <a:solidFill>
                            <a:schemeClr val="dk1"/>
                          </a:solidFill>
                          <a:effectLst/>
                          <a:latin typeface="Courier New" pitchFamily="49" charset="0"/>
                          <a:ea typeface="+mn-ea"/>
                          <a:cs typeface="Courier New" pitchFamily="49" charset="0"/>
                        </a:rPr>
                        <a:t>show ip bgp neighbors {</a:t>
                      </a:r>
                      <a:r>
                        <a:rPr kumimoji="0" lang="en-US" sz="1600" b="0" i="1" u="none" strike="noStrike" kern="1200" cap="none" normalizeH="0" baseline="0" smtClean="0">
                          <a:ln>
                            <a:noFill/>
                          </a:ln>
                          <a:solidFill>
                            <a:schemeClr val="dk1"/>
                          </a:solidFill>
                          <a:effectLst/>
                          <a:latin typeface="Courier New" pitchFamily="49" charset="0"/>
                          <a:ea typeface="+mn-ea"/>
                          <a:cs typeface="Courier New" pitchFamily="49" charset="0"/>
                        </a:rPr>
                        <a:t>address</a:t>
                      </a:r>
                      <a:r>
                        <a:rPr kumimoji="0" lang="en-US" sz="1600" b="1" i="0" u="none" strike="noStrike" kern="1200" cap="none" normalizeH="0" baseline="0" smtClean="0">
                          <a:ln>
                            <a:noFill/>
                          </a:ln>
                          <a:solidFill>
                            <a:schemeClr val="dk1"/>
                          </a:solidFill>
                          <a:effectLst/>
                          <a:latin typeface="Courier New" pitchFamily="49" charset="0"/>
                          <a:ea typeface="+mn-ea"/>
                          <a:cs typeface="Courier New" pitchFamily="49" charset="0"/>
                        </a:rPr>
                        <a:t>} advertised-routes</a:t>
                      </a:r>
                      <a:endPar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defRPr/>
                      </a:pPr>
                      <a:r>
                        <a:rPr kumimoji="0" lang="en-US" sz="1600" u="none" strike="noStrike" kern="1200" cap="none" normalizeH="0" baseline="0" smtClean="0">
                          <a:ln>
                            <a:noFill/>
                          </a:ln>
                          <a:solidFill>
                            <a:schemeClr val="dk1"/>
                          </a:solidFill>
                          <a:effectLst/>
                          <a:latin typeface="+mn-lt"/>
                          <a:ea typeface="+mn-ea"/>
                          <a:cs typeface="+mn-cs"/>
                        </a:rPr>
                        <a:t>Displays all BGP routes that have been advertised to neighbors.</a:t>
                      </a:r>
                    </a:p>
                  </a:txBody>
                  <a:tcPr marL="82124" marR="82124" marT="41061" marB="41061" anchor="ctr" horzOverflow="overflow"/>
                </a:tc>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show ip bgp rib-failure</a:t>
                      </a: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600" u="none" strike="noStrike" kern="1200" cap="none" normalizeH="0" baseline="0" smtClean="0">
                          <a:ln>
                            <a:noFill/>
                          </a:ln>
                          <a:solidFill>
                            <a:schemeClr val="dk1"/>
                          </a:solidFill>
                          <a:effectLst/>
                          <a:latin typeface="+mn-lt"/>
                          <a:ea typeface="+mn-ea"/>
                          <a:cs typeface="+mn-cs"/>
                        </a:rPr>
                        <a:t>Displays BGP routes that were not installed in the routing information base (RIB), and the reason that they were not installed.</a:t>
                      </a:r>
                      <a:endParaRPr kumimoji="0" lang="en-US" sz="1600" u="none" strike="noStrike" kern="1200" cap="none" normalizeH="0" baseline="0" dirty="0" smtClean="0">
                        <a:ln>
                          <a:noFill/>
                        </a:ln>
                        <a:solidFill>
                          <a:schemeClr val="dk1"/>
                        </a:solidFill>
                        <a:effectLst/>
                        <a:latin typeface="+mn-lt"/>
                        <a:ea typeface="+mn-ea"/>
                        <a:cs typeface="+mn-cs"/>
                      </a:endParaRPr>
                    </a:p>
                  </a:txBody>
                  <a:tcPr marL="82124" marR="82124" marT="41061" marB="41061" anchor="ctr" horzOverflow="overflow"/>
                </a:tc>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debug ip bgp [dampening | events | keepalives | updates]</a:t>
                      </a: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endParaRPr kumimoji="0" lang="en-US" sz="1600" u="none" strike="noStrike" kern="1200" cap="none" normalizeH="0" baseline="0" dirty="0" smtClean="0">
                        <a:ln>
                          <a:noFill/>
                        </a:ln>
                        <a:solidFill>
                          <a:schemeClr val="dk1"/>
                        </a:solidFill>
                        <a:effectLst/>
                        <a:latin typeface="+mn-lt"/>
                        <a:ea typeface="+mn-ea"/>
                        <a:cs typeface="+mn-cs"/>
                      </a:endParaRPr>
                    </a:p>
                  </a:txBody>
                  <a:tcPr marL="82124" marR="82124" marT="41061" marB="41061" anchor="ctr" horzOverflow="overflow"/>
                </a:tc>
              </a:tr>
            </a:tbl>
          </a:graphicData>
        </a:graphic>
      </p:graphicFrame>
    </p:spTree>
    <p:extLst>
      <p:ext uri="{BB962C8B-B14F-4D97-AF65-F5344CB8AC3E}">
        <p14:creationId xmlns="" xmlns:p14="http://schemas.microsoft.com/office/powerpoint/2010/main" val="39632777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p:cNvSpPr/>
          <p:nvPr/>
        </p:nvSpPr>
        <p:spPr bwMode="auto">
          <a:xfrm>
            <a:off x="2650957" y="2566718"/>
            <a:ext cx="68182" cy="2646947"/>
          </a:xfrm>
          <a:prstGeom prst="rect">
            <a:avLst/>
          </a:prstGeom>
          <a:solidFill>
            <a:schemeClr val="tx2">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5" name="Rectangle 24"/>
          <p:cNvSpPr/>
          <p:nvPr/>
        </p:nvSpPr>
        <p:spPr bwMode="auto">
          <a:xfrm>
            <a:off x="2582781" y="2558702"/>
            <a:ext cx="64168" cy="2646947"/>
          </a:xfrm>
          <a:prstGeom prst="rect">
            <a:avLst/>
          </a:prstGeom>
          <a:solidFill>
            <a:schemeClr val="accent2">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9" name="Rectangle 48"/>
          <p:cNvSpPr/>
          <p:nvPr/>
        </p:nvSpPr>
        <p:spPr>
          <a:xfrm>
            <a:off x="7575943" y="2387752"/>
            <a:ext cx="1219141" cy="2827421"/>
          </a:xfrm>
          <a:prstGeom prst="rect">
            <a:avLst/>
          </a:prstGeom>
          <a:solidFill>
            <a:srgbClr val="FDB5F4"/>
          </a:solidFill>
        </p:spPr>
        <p:txBody>
          <a:bodyPr wrap="square">
            <a:spAutoFit/>
          </a:bodyPr>
          <a:lstStyle/>
          <a:p>
            <a:pPr algn="l"/>
            <a:endParaRPr lang="en-US" dirty="0"/>
          </a:p>
        </p:txBody>
      </p:sp>
      <p:sp>
        <p:nvSpPr>
          <p:cNvPr id="37" name="Rectangle 36"/>
          <p:cNvSpPr/>
          <p:nvPr/>
        </p:nvSpPr>
        <p:spPr bwMode="auto">
          <a:xfrm>
            <a:off x="7628020" y="2562708"/>
            <a:ext cx="84221" cy="830197"/>
          </a:xfrm>
          <a:prstGeom prst="rect">
            <a:avLst/>
          </a:prstGeom>
          <a:solidFill>
            <a:srgbClr val="47AADB"/>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8" name="Rectangle 37"/>
          <p:cNvSpPr/>
          <p:nvPr/>
        </p:nvSpPr>
        <p:spPr bwMode="auto">
          <a:xfrm>
            <a:off x="8622631" y="3292625"/>
            <a:ext cx="121319" cy="557481"/>
          </a:xfrm>
          <a:prstGeom prst="rect">
            <a:avLst/>
          </a:prstGeom>
          <a:solidFill>
            <a:srgbClr val="47AADB"/>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9" name="Rectangle 38"/>
          <p:cNvSpPr/>
          <p:nvPr/>
        </p:nvSpPr>
        <p:spPr bwMode="auto">
          <a:xfrm>
            <a:off x="8125325" y="4263172"/>
            <a:ext cx="92243" cy="344924"/>
          </a:xfrm>
          <a:prstGeom prst="rect">
            <a:avLst/>
          </a:prstGeom>
          <a:solidFill>
            <a:srgbClr val="47AADB"/>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0" name="Rectangle 39"/>
          <p:cNvSpPr/>
          <p:nvPr/>
        </p:nvSpPr>
        <p:spPr bwMode="auto">
          <a:xfrm>
            <a:off x="8109283" y="4824646"/>
            <a:ext cx="92243" cy="344924"/>
          </a:xfrm>
          <a:prstGeom prst="rect">
            <a:avLst/>
          </a:prstGeom>
          <a:solidFill>
            <a:srgbClr val="47AADB"/>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1" name="Rectangle 40"/>
          <p:cNvSpPr/>
          <p:nvPr/>
        </p:nvSpPr>
        <p:spPr bwMode="auto">
          <a:xfrm>
            <a:off x="8610599" y="4616099"/>
            <a:ext cx="112296" cy="184501"/>
          </a:xfrm>
          <a:prstGeom prst="rect">
            <a:avLst/>
          </a:prstGeom>
          <a:solidFill>
            <a:srgbClr val="47AADB"/>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8618615" y="4058611"/>
            <a:ext cx="112296" cy="184501"/>
          </a:xfrm>
          <a:prstGeom prst="rect">
            <a:avLst/>
          </a:prstGeom>
          <a:solidFill>
            <a:srgbClr val="47AADB"/>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Rectangle 42"/>
          <p:cNvSpPr/>
          <p:nvPr/>
        </p:nvSpPr>
        <p:spPr bwMode="auto">
          <a:xfrm>
            <a:off x="8109255" y="3874115"/>
            <a:ext cx="112296" cy="184501"/>
          </a:xfrm>
          <a:prstGeom prst="rect">
            <a:avLst/>
          </a:prstGeom>
          <a:solidFill>
            <a:srgbClr val="47AADB"/>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4" name="Rectangle 13"/>
          <p:cNvSpPr/>
          <p:nvPr/>
        </p:nvSpPr>
        <p:spPr>
          <a:xfrm>
            <a:off x="5775159" y="2394275"/>
            <a:ext cx="1792706" cy="2827421"/>
          </a:xfrm>
          <a:prstGeom prst="rect">
            <a:avLst/>
          </a:prstGeom>
          <a:solidFill>
            <a:schemeClr val="bg1">
              <a:lumMod val="85000"/>
            </a:schemeClr>
          </a:solidFill>
        </p:spPr>
        <p:txBody>
          <a:bodyPr wrap="square">
            <a:spAutoFit/>
          </a:bodyPr>
          <a:lstStyle/>
          <a:p>
            <a:pPr algn="l"/>
            <a:endParaRPr lang="en-US" dirty="0"/>
          </a:p>
        </p:txBody>
      </p:sp>
      <p:sp>
        <p:nvSpPr>
          <p:cNvPr id="9" name="Rectangle 8"/>
          <p:cNvSpPr/>
          <p:nvPr/>
        </p:nvSpPr>
        <p:spPr bwMode="auto">
          <a:xfrm>
            <a:off x="2454444" y="2562718"/>
            <a:ext cx="132347" cy="264694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p:txBody>
          <a:bodyPr>
            <a:normAutofit fontScale="90000"/>
          </a:bodyPr>
          <a:lstStyle/>
          <a:p>
            <a:r>
              <a:rPr lang="en-US" dirty="0" smtClean="0"/>
              <a:t>Verifying BGP: </a:t>
            </a:r>
            <a:r>
              <a:rPr lang="en-US" dirty="0" smtClean="0">
                <a:latin typeface="Courier New" pitchFamily="49" charset="0"/>
                <a:cs typeface="Courier New" pitchFamily="49" charset="0"/>
              </a:rPr>
              <a:t>show ip bgp</a:t>
            </a:r>
            <a:endParaRPr lang="en-US"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408992" y="1455813"/>
            <a:ext cx="6494380" cy="3946357"/>
          </a:xfrm>
        </p:spPr>
        <p:txBody>
          <a:bodyPr>
            <a:noAutofit/>
          </a:bodyPr>
          <a:lstStyle/>
          <a:p>
            <a:pPr>
              <a:lnSpc>
                <a:spcPct val="110000"/>
              </a:lnSpc>
            </a:pPr>
            <a:r>
              <a:rPr lang="en-US" sz="1100" dirty="0" smtClean="0"/>
              <a:t>R1# </a:t>
            </a:r>
            <a:r>
              <a:rPr lang="en-US" sz="1100" b="1" dirty="0" smtClean="0"/>
              <a:t>show ip bgp</a:t>
            </a:r>
          </a:p>
          <a:p>
            <a:pPr>
              <a:lnSpc>
                <a:spcPct val="110000"/>
              </a:lnSpc>
            </a:pPr>
            <a:r>
              <a:rPr lang="en-US" sz="1100" dirty="0" smtClean="0"/>
              <a:t>BGP table version is 14, local router ID is 172.31.11.1</a:t>
            </a:r>
          </a:p>
          <a:p>
            <a:pPr>
              <a:lnSpc>
                <a:spcPct val="110000"/>
              </a:lnSpc>
            </a:pPr>
            <a:r>
              <a:rPr lang="en-US" sz="1100" dirty="0" smtClean="0"/>
              <a:t>Status codes: s suppressed, d damped, h history, * valid, &gt; best, i - internal, r RIB-failure, S Stale </a:t>
            </a:r>
          </a:p>
          <a:p>
            <a:pPr>
              <a:lnSpc>
                <a:spcPct val="110000"/>
              </a:lnSpc>
            </a:pPr>
            <a:r>
              <a:rPr lang="en-US" sz="1100" dirty="0" smtClean="0"/>
              <a:t>Origin codes: i - IGP, e - EGP, ? - incomplete</a:t>
            </a:r>
          </a:p>
          <a:p>
            <a:pPr>
              <a:lnSpc>
                <a:spcPct val="110000"/>
              </a:lnSpc>
            </a:pPr>
            <a:r>
              <a:rPr lang="en-US" sz="1100" dirty="0" smtClean="0"/>
              <a:t>   Network          Next Hop            Metric LocPrf Weight Path</a:t>
            </a:r>
          </a:p>
          <a:p>
            <a:pPr>
              <a:lnSpc>
                <a:spcPct val="110000"/>
              </a:lnSpc>
            </a:pPr>
            <a:r>
              <a:rPr lang="en-US" sz="1100" dirty="0" smtClean="0"/>
              <a:t>*&gt; 10.1.0.0/24      0.0.0.0                  0         32768 i</a:t>
            </a:r>
          </a:p>
          <a:p>
            <a:pPr>
              <a:lnSpc>
                <a:spcPct val="110000"/>
              </a:lnSpc>
            </a:pPr>
            <a:r>
              <a:rPr lang="en-US" sz="1100" dirty="0" smtClean="0"/>
              <a:t>* i                 10.1.0.2                 0    100      0 i</a:t>
            </a:r>
          </a:p>
          <a:p>
            <a:pPr>
              <a:lnSpc>
                <a:spcPct val="110000"/>
              </a:lnSpc>
            </a:pPr>
            <a:r>
              <a:rPr lang="en-US" sz="1100" dirty="0" smtClean="0"/>
              <a:t>*&gt; 10.1.1.0/24      0.0.0.0                  0         32768 i</a:t>
            </a:r>
          </a:p>
          <a:p>
            <a:pPr>
              <a:lnSpc>
                <a:spcPct val="110000"/>
              </a:lnSpc>
            </a:pPr>
            <a:r>
              <a:rPr lang="en-US" sz="1100" dirty="0" smtClean="0"/>
              <a:t>*&gt;i10.1.2.0/24      10.1.0.2                 0    100      0 i</a:t>
            </a:r>
          </a:p>
          <a:p>
            <a:pPr>
              <a:lnSpc>
                <a:spcPct val="110000"/>
              </a:lnSpc>
            </a:pPr>
            <a:r>
              <a:rPr lang="en-US" sz="1100" dirty="0" smtClean="0"/>
              <a:t>*&gt; 10.97.97.0/24    172.31.1.3                             0 64998 64997 i</a:t>
            </a:r>
          </a:p>
          <a:p>
            <a:pPr>
              <a:lnSpc>
                <a:spcPct val="110000"/>
              </a:lnSpc>
            </a:pPr>
            <a:r>
              <a:rPr lang="en-US" sz="1100" dirty="0" smtClean="0"/>
              <a:t>*                   172.31.11.4                            0 64999 64997 i</a:t>
            </a:r>
          </a:p>
          <a:p>
            <a:pPr>
              <a:lnSpc>
                <a:spcPct val="110000"/>
              </a:lnSpc>
            </a:pPr>
            <a:r>
              <a:rPr lang="en-US" sz="1100" dirty="0" smtClean="0"/>
              <a:t>* i                 172.31.11.4              0    100      0 64999 64997 i</a:t>
            </a:r>
          </a:p>
          <a:p>
            <a:pPr>
              <a:lnSpc>
                <a:spcPct val="110000"/>
              </a:lnSpc>
            </a:pPr>
            <a:r>
              <a:rPr lang="en-US" sz="1100" dirty="0" smtClean="0"/>
              <a:t>*&gt; 10.254.0.0/24    172.31.1.3               0             0 64998 i</a:t>
            </a:r>
          </a:p>
          <a:p>
            <a:pPr>
              <a:lnSpc>
                <a:spcPct val="110000"/>
              </a:lnSpc>
            </a:pPr>
            <a:r>
              <a:rPr lang="en-US" sz="1100" dirty="0" smtClean="0"/>
              <a:t>*                   172.31.11.4                            0 64999 64998 i</a:t>
            </a:r>
          </a:p>
          <a:p>
            <a:pPr>
              <a:lnSpc>
                <a:spcPct val="110000"/>
              </a:lnSpc>
            </a:pPr>
            <a:r>
              <a:rPr lang="en-US" sz="1100" dirty="0" smtClean="0"/>
              <a:t>* i                 172.31.1.3               0    100      0 64998 i</a:t>
            </a:r>
          </a:p>
          <a:p>
            <a:pPr>
              <a:lnSpc>
                <a:spcPct val="110000"/>
              </a:lnSpc>
            </a:pPr>
            <a:r>
              <a:rPr lang="en-US" sz="1100" dirty="0" smtClean="0"/>
              <a:t>r&gt; 172.31.1.0/24    172.31.1.3               0             0 64998 i</a:t>
            </a:r>
          </a:p>
          <a:p>
            <a:pPr>
              <a:lnSpc>
                <a:spcPct val="110000"/>
              </a:lnSpc>
            </a:pPr>
            <a:r>
              <a:rPr lang="en-US" sz="1100" dirty="0" smtClean="0"/>
              <a:t>r                   172.31.11.4                            0 64999 64998 i</a:t>
            </a:r>
          </a:p>
          <a:p>
            <a:pPr>
              <a:lnSpc>
                <a:spcPct val="110000"/>
              </a:lnSpc>
            </a:pPr>
            <a:r>
              <a:rPr lang="en-US" sz="1100" dirty="0" smtClean="0"/>
              <a:t>r i                 172.31.1.3               0    100      0 64998 i</a:t>
            </a:r>
          </a:p>
          <a:p>
            <a:pPr>
              <a:lnSpc>
                <a:spcPct val="110000"/>
              </a:lnSpc>
            </a:pPr>
            <a:r>
              <a:rPr lang="en-US" sz="1100" dirty="0" smtClean="0"/>
              <a:t>*&gt; 172.31.2.0/24    172.31.1.3               0             0 64998 i</a:t>
            </a:r>
          </a:p>
        </p:txBody>
      </p:sp>
      <p:sp>
        <p:nvSpPr>
          <p:cNvPr id="13" name="Content Placeholder 12"/>
          <p:cNvSpPr>
            <a:spLocks noGrp="1"/>
          </p:cNvSpPr>
          <p:nvPr>
            <p:ph sz="quarter" idx="11"/>
          </p:nvPr>
        </p:nvSpPr>
        <p:spPr>
          <a:xfrm>
            <a:off x="315496" y="987007"/>
            <a:ext cx="8520113" cy="687798"/>
          </a:xfrm>
        </p:spPr>
        <p:txBody>
          <a:bodyPr/>
          <a:lstStyle/>
          <a:p>
            <a:r>
              <a:rPr lang="en-US" dirty="0" smtClean="0"/>
              <a:t>Display the BGP topology database (the BGP table).</a:t>
            </a:r>
            <a:endParaRPr lang="en-US" dirty="0"/>
          </a:p>
        </p:txBody>
      </p:sp>
      <p:sp>
        <p:nvSpPr>
          <p:cNvPr id="8" name="Text Box 29"/>
          <p:cNvSpPr txBox="1">
            <a:spLocks noChangeArrowheads="1"/>
          </p:cNvSpPr>
          <p:nvPr/>
        </p:nvSpPr>
        <p:spPr bwMode="auto">
          <a:xfrm>
            <a:off x="269752" y="1464918"/>
            <a:ext cx="2071950" cy="1553327"/>
          </a:xfrm>
          <a:prstGeom prst="rect">
            <a:avLst/>
          </a:prstGeom>
          <a:solidFill>
            <a:srgbClr val="FFFF9B"/>
          </a:solidFill>
          <a:ln w="12700" algn="ctr">
            <a:solidFill>
              <a:schemeClr val="tx1"/>
            </a:solidFill>
            <a:miter lim="800000"/>
            <a:headEnd/>
            <a:tailEnd/>
          </a:ln>
          <a:effectLst/>
        </p:spPr>
        <p:txBody>
          <a:bodyPr wrap="square" lIns="82124" tIns="41061" rIns="82124" bIns="41061">
            <a:spAutoFit/>
          </a:bodyPr>
          <a:lstStyle/>
          <a:p>
            <a:pPr algn="l" defTabSz="814388">
              <a:spcBef>
                <a:spcPct val="50000"/>
              </a:spcBef>
              <a:defRPr/>
            </a:pPr>
            <a:r>
              <a:rPr lang="en-US" sz="1050" dirty="0" smtClean="0"/>
              <a:t>The status codes are </a:t>
            </a:r>
            <a:r>
              <a:rPr lang="en-US" sz="1050" smtClean="0"/>
              <a:t>shown in the first column of </a:t>
            </a:r>
            <a:r>
              <a:rPr lang="en-US" sz="1050" dirty="0" smtClean="0"/>
              <a:t>each line of output.</a:t>
            </a:r>
          </a:p>
          <a:p>
            <a:pPr algn="l" defTabSz="814388">
              <a:spcBef>
                <a:spcPct val="50000"/>
              </a:spcBef>
              <a:buFontTx/>
              <a:buChar char="-"/>
              <a:defRPr/>
            </a:pPr>
            <a:r>
              <a:rPr lang="en-US" sz="1050" dirty="0" smtClean="0"/>
              <a:t> </a:t>
            </a:r>
            <a:r>
              <a:rPr lang="en-US" sz="1050" b="1" dirty="0" smtClean="0"/>
              <a:t>*</a:t>
            </a:r>
            <a:r>
              <a:rPr lang="en-US" sz="1050" dirty="0" smtClean="0"/>
              <a:t> means that the next-hop address (in the fifth column) is valid.</a:t>
            </a:r>
          </a:p>
          <a:p>
            <a:pPr algn="l" defTabSz="814388">
              <a:spcBef>
                <a:spcPct val="50000"/>
              </a:spcBef>
              <a:buFontTx/>
              <a:buChar char="-"/>
              <a:defRPr/>
            </a:pPr>
            <a:r>
              <a:rPr lang="en-US" sz="1050" dirty="0" smtClean="0"/>
              <a:t> </a:t>
            </a:r>
            <a:r>
              <a:rPr lang="en-US" sz="1050" b="1" dirty="0" smtClean="0"/>
              <a:t>r</a:t>
            </a:r>
            <a:r>
              <a:rPr lang="en-US" sz="1050" dirty="0" smtClean="0"/>
              <a:t> means a RIB failure and the route was not installed in the RIB. </a:t>
            </a:r>
            <a:endParaRPr lang="en-US" sz="1050" dirty="0">
              <a:latin typeface="Arial" charset="0"/>
            </a:endParaRPr>
          </a:p>
        </p:txBody>
      </p:sp>
      <p:sp>
        <p:nvSpPr>
          <p:cNvPr id="36" name="Text Box 29"/>
          <p:cNvSpPr txBox="1">
            <a:spLocks noChangeArrowheads="1"/>
          </p:cNvSpPr>
          <p:nvPr/>
        </p:nvSpPr>
        <p:spPr bwMode="auto">
          <a:xfrm>
            <a:off x="5943601" y="5486400"/>
            <a:ext cx="2986088" cy="1078330"/>
          </a:xfrm>
          <a:prstGeom prst="rect">
            <a:avLst/>
          </a:prstGeom>
          <a:solidFill>
            <a:srgbClr val="7EC3E6"/>
          </a:solidFill>
          <a:ln w="12700" algn="ctr">
            <a:solidFill>
              <a:schemeClr val="tx1"/>
            </a:solidFill>
            <a:miter lim="800000"/>
            <a:headEnd/>
            <a:tailEnd/>
          </a:ln>
          <a:effectLst/>
        </p:spPr>
        <p:txBody>
          <a:bodyPr wrap="square" lIns="82124" tIns="41061" rIns="82124" bIns="41061">
            <a:noAutofit/>
          </a:bodyPr>
          <a:lstStyle/>
          <a:p>
            <a:pPr algn="l" defTabSz="814388">
              <a:spcBef>
                <a:spcPct val="50000"/>
              </a:spcBef>
              <a:defRPr/>
            </a:pPr>
            <a:r>
              <a:rPr lang="en-US" sz="1050" dirty="0" smtClean="0"/>
              <a:t>The last column displays the ORIGIN attribute). </a:t>
            </a:r>
          </a:p>
          <a:p>
            <a:pPr algn="l" defTabSz="814388">
              <a:spcBef>
                <a:spcPct val="50000"/>
              </a:spcBef>
              <a:defRPr/>
            </a:pPr>
            <a:r>
              <a:rPr lang="en-US" sz="1050" dirty="0" smtClean="0"/>
              <a:t>- </a:t>
            </a:r>
            <a:r>
              <a:rPr lang="en-US" sz="1050" b="1" dirty="0" smtClean="0"/>
              <a:t>i</a:t>
            </a:r>
            <a:r>
              <a:rPr lang="en-US" sz="1050" dirty="0" smtClean="0"/>
              <a:t> means the original router probably used a </a:t>
            </a:r>
            <a:r>
              <a:rPr lang="en-US" sz="1050" b="1" dirty="0" smtClean="0">
                <a:latin typeface="Courier New" pitchFamily="49" charset="0"/>
                <a:cs typeface="Courier New" pitchFamily="49" charset="0"/>
              </a:rPr>
              <a:t>network</a:t>
            </a:r>
            <a:r>
              <a:rPr lang="en-US" sz="1050" b="1" dirty="0" smtClean="0"/>
              <a:t> </a:t>
            </a:r>
            <a:r>
              <a:rPr lang="en-US" sz="1050" dirty="0" smtClean="0"/>
              <a:t>command to introduce this network into BGP. </a:t>
            </a:r>
          </a:p>
          <a:p>
            <a:pPr algn="l" defTabSz="814388">
              <a:spcBef>
                <a:spcPct val="50000"/>
              </a:spcBef>
              <a:defRPr/>
            </a:pPr>
            <a:r>
              <a:rPr lang="en-US" sz="1050" dirty="0" smtClean="0"/>
              <a:t>- </a:t>
            </a:r>
            <a:r>
              <a:rPr lang="en-US" sz="1050" b="1" dirty="0" smtClean="0"/>
              <a:t>? </a:t>
            </a:r>
            <a:r>
              <a:rPr lang="en-US" sz="1050" dirty="0" smtClean="0"/>
              <a:t>means the route was probably redistributed from an IGP into the BGP process.</a:t>
            </a:r>
          </a:p>
        </p:txBody>
      </p:sp>
      <p:sp>
        <p:nvSpPr>
          <p:cNvPr id="20" name="Text Box 29"/>
          <p:cNvSpPr txBox="1">
            <a:spLocks noChangeArrowheads="1"/>
          </p:cNvSpPr>
          <p:nvPr/>
        </p:nvSpPr>
        <p:spPr bwMode="auto">
          <a:xfrm>
            <a:off x="266130" y="4100501"/>
            <a:ext cx="2048445" cy="1328738"/>
          </a:xfrm>
          <a:prstGeom prst="rect">
            <a:avLst/>
          </a:prstGeom>
          <a:solidFill>
            <a:schemeClr val="tx2">
              <a:lumMod val="20000"/>
              <a:lumOff val="80000"/>
            </a:schemeClr>
          </a:solidFill>
          <a:ln w="12700" algn="ctr">
            <a:solidFill>
              <a:schemeClr val="tx1"/>
            </a:solidFill>
            <a:miter lim="800000"/>
            <a:headEnd/>
            <a:tailEnd/>
          </a:ln>
          <a:effectLst/>
        </p:spPr>
        <p:txBody>
          <a:bodyPr wrap="square" lIns="82124" tIns="41061" rIns="82124" bIns="41061">
            <a:noAutofit/>
          </a:bodyPr>
          <a:lstStyle/>
          <a:p>
            <a:pPr algn="l" defTabSz="814388">
              <a:spcBef>
                <a:spcPct val="50000"/>
              </a:spcBef>
              <a:defRPr/>
            </a:pPr>
            <a:r>
              <a:rPr lang="en-US" sz="1050" dirty="0" smtClean="0"/>
              <a:t>The third column is either blank or has </a:t>
            </a:r>
            <a:r>
              <a:rPr lang="en-US" sz="1050" smtClean="0"/>
              <a:t>an “</a:t>
            </a:r>
            <a:r>
              <a:rPr lang="en-US" sz="1050" b="1" dirty="0" smtClean="0"/>
              <a:t>i</a:t>
            </a:r>
            <a:r>
              <a:rPr lang="en-US" sz="1050" smtClean="0"/>
              <a:t>” </a:t>
            </a:r>
            <a:r>
              <a:rPr lang="en-US" sz="1050" dirty="0" smtClean="0"/>
              <a:t>in it. </a:t>
            </a:r>
          </a:p>
          <a:p>
            <a:pPr algn="l" defTabSz="814388">
              <a:spcBef>
                <a:spcPct val="50000"/>
              </a:spcBef>
              <a:defRPr/>
            </a:pPr>
            <a:r>
              <a:rPr lang="en-US" sz="1050" dirty="0" smtClean="0"/>
              <a:t>- If it has an </a:t>
            </a:r>
            <a:r>
              <a:rPr lang="en-US" sz="1050" b="1" dirty="0" smtClean="0"/>
              <a:t>i</a:t>
            </a:r>
            <a:r>
              <a:rPr lang="en-US" sz="1050" dirty="0" smtClean="0"/>
              <a:t>, an IBGP neighbor advertised this route to this router.</a:t>
            </a:r>
          </a:p>
          <a:p>
            <a:pPr algn="l" defTabSz="814388">
              <a:spcBef>
                <a:spcPct val="50000"/>
              </a:spcBef>
              <a:defRPr/>
            </a:pPr>
            <a:r>
              <a:rPr lang="en-US" sz="1050" dirty="0" smtClean="0"/>
              <a:t>- If it is blank, BGP learned that route from an external peer. </a:t>
            </a:r>
          </a:p>
        </p:txBody>
      </p:sp>
      <p:sp>
        <p:nvSpPr>
          <p:cNvPr id="16" name="Text Box 29"/>
          <p:cNvSpPr txBox="1">
            <a:spLocks noChangeArrowheads="1"/>
          </p:cNvSpPr>
          <p:nvPr/>
        </p:nvSpPr>
        <p:spPr bwMode="auto">
          <a:xfrm>
            <a:off x="284302" y="3112407"/>
            <a:ext cx="2021304" cy="890837"/>
          </a:xfrm>
          <a:prstGeom prst="rect">
            <a:avLst/>
          </a:prstGeom>
          <a:solidFill>
            <a:schemeClr val="accent2">
              <a:lumMod val="20000"/>
              <a:lumOff val="80000"/>
            </a:schemeClr>
          </a:solidFill>
          <a:ln w="12700" algn="ctr">
            <a:solidFill>
              <a:schemeClr val="tx1"/>
            </a:solidFill>
            <a:miter lim="800000"/>
            <a:headEnd/>
            <a:tailEnd/>
          </a:ln>
          <a:effectLst/>
        </p:spPr>
        <p:txBody>
          <a:bodyPr wrap="square" lIns="82124" tIns="41061" rIns="82124" bIns="41061">
            <a:spAutoFit/>
          </a:bodyPr>
          <a:lstStyle/>
          <a:p>
            <a:pPr algn="l" defTabSz="814388">
              <a:spcBef>
                <a:spcPct val="50000"/>
              </a:spcBef>
              <a:defRPr/>
            </a:pPr>
            <a:r>
              <a:rPr lang="en-US" sz="1050" smtClean="0"/>
              <a:t>A </a:t>
            </a:r>
            <a:r>
              <a:rPr lang="en-US" sz="1050" b="1" smtClean="0"/>
              <a:t>&gt; </a:t>
            </a:r>
            <a:r>
              <a:rPr lang="en-US" sz="1050" dirty="0" smtClean="0"/>
              <a:t>in the second column indicates the best path for a route selected by BGP. </a:t>
            </a:r>
          </a:p>
          <a:p>
            <a:pPr algn="l" defTabSz="814388">
              <a:spcBef>
                <a:spcPct val="50000"/>
              </a:spcBef>
              <a:defRPr/>
            </a:pPr>
            <a:r>
              <a:rPr lang="en-US" sz="1050" dirty="0" smtClean="0"/>
              <a:t>This route is offered to the IP routing table.</a:t>
            </a:r>
          </a:p>
        </p:txBody>
      </p:sp>
      <p:sp>
        <p:nvSpPr>
          <p:cNvPr id="47" name="Text Box 29"/>
          <p:cNvSpPr txBox="1">
            <a:spLocks noChangeArrowheads="1"/>
          </p:cNvSpPr>
          <p:nvPr/>
        </p:nvSpPr>
        <p:spPr bwMode="auto">
          <a:xfrm>
            <a:off x="3808794" y="5488711"/>
            <a:ext cx="2005285" cy="905319"/>
          </a:xfrm>
          <a:prstGeom prst="rect">
            <a:avLst/>
          </a:prstGeom>
          <a:solidFill>
            <a:srgbClr val="FDB5F4"/>
          </a:solidFill>
          <a:ln w="12700" algn="ctr">
            <a:solidFill>
              <a:schemeClr val="tx1"/>
            </a:solidFill>
            <a:miter lim="800000"/>
            <a:headEnd/>
            <a:tailEnd/>
          </a:ln>
          <a:effectLst/>
        </p:spPr>
        <p:txBody>
          <a:bodyPr wrap="square" lIns="82124" tIns="41061" rIns="82124" bIns="41061">
            <a:noAutofit/>
          </a:bodyPr>
          <a:lstStyle/>
          <a:p>
            <a:pPr algn="l" defTabSz="814388">
              <a:spcBef>
                <a:spcPct val="50000"/>
              </a:spcBef>
              <a:defRPr/>
            </a:pPr>
            <a:r>
              <a:rPr lang="en-US" sz="1050" smtClean="0"/>
              <a:t>The Path section lists </a:t>
            </a:r>
            <a:r>
              <a:rPr lang="en-US" sz="1050" dirty="0" smtClean="0"/>
              <a:t>the AS path. The last AS # is the originating AS.</a:t>
            </a:r>
          </a:p>
          <a:p>
            <a:pPr algn="l" defTabSz="814388">
              <a:spcBef>
                <a:spcPct val="50000"/>
              </a:spcBef>
              <a:defRPr/>
            </a:pPr>
            <a:r>
              <a:rPr lang="en-US" sz="1050" dirty="0" smtClean="0"/>
              <a:t>If blank the route is from the current autonomous </a:t>
            </a:r>
            <a:r>
              <a:rPr lang="en-US" sz="1050" smtClean="0"/>
              <a:t>system.</a:t>
            </a:r>
            <a:endParaRPr lang="en-US" sz="1050" dirty="0" smtClean="0"/>
          </a:p>
        </p:txBody>
      </p:sp>
      <p:sp>
        <p:nvSpPr>
          <p:cNvPr id="30" name="Text Box 29"/>
          <p:cNvSpPr txBox="1">
            <a:spLocks noChangeArrowheads="1"/>
          </p:cNvSpPr>
          <p:nvPr/>
        </p:nvSpPr>
        <p:spPr bwMode="auto">
          <a:xfrm>
            <a:off x="1665336" y="5517208"/>
            <a:ext cx="2035175" cy="597841"/>
          </a:xfrm>
          <a:prstGeom prst="rect">
            <a:avLst/>
          </a:prstGeom>
          <a:solidFill>
            <a:schemeClr val="accent3">
              <a:lumMod val="85000"/>
            </a:schemeClr>
          </a:solidFill>
          <a:ln w="12700" algn="ctr">
            <a:solidFill>
              <a:schemeClr val="tx1"/>
            </a:solidFill>
            <a:miter lim="800000"/>
            <a:headEnd/>
            <a:tailEnd/>
          </a:ln>
          <a:effectLst/>
        </p:spPr>
        <p:txBody>
          <a:bodyPr wrap="square" lIns="82124" tIns="41061" rIns="82124" bIns="41061">
            <a:noAutofit/>
          </a:bodyPr>
          <a:lstStyle/>
          <a:p>
            <a:pPr algn="l" defTabSz="814388">
              <a:spcBef>
                <a:spcPct val="50000"/>
              </a:spcBef>
              <a:defRPr/>
            </a:pPr>
            <a:r>
              <a:rPr lang="en-US" sz="1050" dirty="0" smtClean="0"/>
              <a:t>This section lists three BGP </a:t>
            </a:r>
            <a:r>
              <a:rPr lang="en-US" sz="1050" smtClean="0"/>
              <a:t>path attributes: metric </a:t>
            </a:r>
            <a:r>
              <a:rPr lang="en-US" sz="1050" dirty="0" smtClean="0"/>
              <a:t>(MED), local preference, and </a:t>
            </a:r>
            <a:r>
              <a:rPr lang="en-US" sz="1050" smtClean="0"/>
              <a:t>weight.</a:t>
            </a:r>
            <a:endParaRPr lang="en-US" sz="1050" dirty="0" smtClean="0"/>
          </a:p>
        </p:txBody>
      </p:sp>
    </p:spTree>
    <p:extLst>
      <p:ext uri="{BB962C8B-B14F-4D97-AF65-F5344CB8AC3E}">
        <p14:creationId xmlns="" xmlns:p14="http://schemas.microsoft.com/office/powerpoint/2010/main" val="7763808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22213" y="915589"/>
            <a:ext cx="8521700" cy="549021"/>
          </a:xfrm>
        </p:spPr>
        <p:txBody>
          <a:bodyPr>
            <a:normAutofit/>
          </a:bodyPr>
          <a:lstStyle/>
          <a:p>
            <a:r>
              <a:rPr lang="en-US" sz="2800" dirty="0" smtClean="0"/>
              <a:t>Verifying BGP: </a:t>
            </a:r>
            <a:r>
              <a:rPr lang="en-US" sz="2800" dirty="0" smtClean="0">
                <a:latin typeface="Courier New" pitchFamily="49" charset="0"/>
                <a:cs typeface="Courier New" pitchFamily="49" charset="0"/>
              </a:rPr>
              <a:t>show </a:t>
            </a:r>
            <a:r>
              <a:rPr lang="en-US" sz="2800" dirty="0" err="1" smtClean="0">
                <a:latin typeface="Courier New" pitchFamily="49" charset="0"/>
                <a:cs typeface="Courier New" pitchFamily="49" charset="0"/>
              </a:rPr>
              <a:t>ip</a:t>
            </a:r>
            <a:r>
              <a:rPr lang="en-US" sz="2800" dirty="0" smtClean="0">
                <a:latin typeface="Courier New" pitchFamily="49" charset="0"/>
                <a:cs typeface="Courier New" pitchFamily="49" charset="0"/>
              </a:rPr>
              <a:t> </a:t>
            </a:r>
            <a:r>
              <a:rPr lang="en-US" sz="2800" dirty="0" err="1" smtClean="0">
                <a:latin typeface="Courier New" pitchFamily="49" charset="0"/>
                <a:cs typeface="Courier New" pitchFamily="49" charset="0"/>
              </a:rPr>
              <a:t>bgp</a:t>
            </a:r>
            <a:r>
              <a:rPr lang="en-US" sz="2800" dirty="0" smtClean="0">
                <a:latin typeface="Courier New" pitchFamily="49" charset="0"/>
                <a:cs typeface="Courier New" pitchFamily="49" charset="0"/>
              </a:rPr>
              <a:t> rib-failure</a:t>
            </a:r>
            <a:endParaRPr lang="en-US" sz="2800" dirty="0">
              <a:latin typeface="Courier New" pitchFamily="49" charset="0"/>
              <a:cs typeface="Courier New" pitchFamily="49" charset="0"/>
            </a:endParaRPr>
          </a:p>
        </p:txBody>
      </p:sp>
      <p:sp>
        <p:nvSpPr>
          <p:cNvPr id="13" name="Content Placeholder 12"/>
          <p:cNvSpPr>
            <a:spLocks noGrp="1"/>
          </p:cNvSpPr>
          <p:nvPr>
            <p:ph idx="10"/>
          </p:nvPr>
        </p:nvSpPr>
        <p:spPr>
          <a:xfrm>
            <a:off x="279400" y="1712784"/>
            <a:ext cx="8520354" cy="2667362"/>
          </a:xfrm>
        </p:spPr>
        <p:txBody>
          <a:bodyPr>
            <a:noAutofit/>
          </a:bodyPr>
          <a:lstStyle/>
          <a:p>
            <a:r>
              <a:rPr lang="en-US" sz="2000" dirty="0" smtClean="0">
                <a:solidFill>
                  <a:srgbClr val="000000"/>
                </a:solidFill>
              </a:rPr>
              <a:t>Displays BGP routes that were not installed in the RIB and the reason that they were not installed. </a:t>
            </a:r>
          </a:p>
          <a:p>
            <a:r>
              <a:rPr lang="en-US" sz="2000" dirty="0" smtClean="0">
                <a:solidFill>
                  <a:srgbClr val="000000"/>
                </a:solidFill>
              </a:rPr>
              <a:t>In this example, the displayed routes were not installed because a route or routes with a better administrative distance already existed in the RIB.</a:t>
            </a:r>
          </a:p>
        </p:txBody>
      </p:sp>
      <p:sp>
        <p:nvSpPr>
          <p:cNvPr id="15" name="Text Placeholder 14"/>
          <p:cNvSpPr>
            <a:spLocks noGrp="1"/>
          </p:cNvSpPr>
          <p:nvPr>
            <p:ph sz="quarter" idx="11"/>
          </p:nvPr>
        </p:nvSpPr>
        <p:spPr>
          <a:xfrm>
            <a:off x="279400" y="4190172"/>
            <a:ext cx="8520113" cy="1374709"/>
          </a:xfrm>
        </p:spPr>
        <p:txBody>
          <a:bodyPr>
            <a:normAutofit/>
          </a:bodyPr>
          <a:lstStyle/>
          <a:p>
            <a:pPr>
              <a:lnSpc>
                <a:spcPct val="110000"/>
              </a:lnSpc>
            </a:pPr>
            <a:r>
              <a:rPr lang="en-US" dirty="0" smtClean="0">
                <a:solidFill>
                  <a:srgbClr val="000000"/>
                </a:solidFill>
                <a:ea typeface="Times New Roman" pitchFamily="18" charset="0"/>
              </a:rPr>
              <a:t>R1# </a:t>
            </a:r>
            <a:r>
              <a:rPr lang="en-US" b="1" dirty="0" smtClean="0">
                <a:solidFill>
                  <a:srgbClr val="000000"/>
                </a:solidFill>
                <a:ea typeface="Times New Roman" pitchFamily="18" charset="0"/>
              </a:rPr>
              <a:t>show ip bgp rib-failure</a:t>
            </a:r>
          </a:p>
          <a:p>
            <a:pPr>
              <a:lnSpc>
                <a:spcPct val="110000"/>
              </a:lnSpc>
            </a:pPr>
            <a:r>
              <a:rPr lang="en-US" dirty="0" smtClean="0">
                <a:solidFill>
                  <a:srgbClr val="000000"/>
                </a:solidFill>
                <a:ea typeface="Times New Roman" pitchFamily="18" charset="0"/>
              </a:rPr>
              <a:t>Network Next Hop RIB-failure RIB-NH Matches</a:t>
            </a:r>
          </a:p>
          <a:p>
            <a:pPr>
              <a:lnSpc>
                <a:spcPct val="110000"/>
              </a:lnSpc>
            </a:pPr>
            <a:r>
              <a:rPr lang="en-US" dirty="0" smtClean="0">
                <a:solidFill>
                  <a:srgbClr val="000000"/>
                </a:solidFill>
                <a:ea typeface="Times New Roman" pitchFamily="18" charset="0"/>
              </a:rPr>
              <a:t>172.31.1.0/24 172.31.1.3 Higher admin distance n/a</a:t>
            </a:r>
          </a:p>
          <a:p>
            <a:pPr>
              <a:lnSpc>
                <a:spcPct val="110000"/>
              </a:lnSpc>
            </a:pPr>
            <a:r>
              <a:rPr lang="en-US" dirty="0" smtClean="0">
                <a:solidFill>
                  <a:srgbClr val="000000"/>
                </a:solidFill>
                <a:ea typeface="Times New Roman" pitchFamily="18" charset="0"/>
              </a:rPr>
              <a:t>172.31.11.0/24 172.31.11.4 Higher admin distance n/a</a:t>
            </a:r>
          </a:p>
        </p:txBody>
      </p:sp>
    </p:spTree>
    <p:extLst>
      <p:ext uri="{BB962C8B-B14F-4D97-AF65-F5344CB8AC3E}">
        <p14:creationId xmlns="" xmlns:p14="http://schemas.microsoft.com/office/powerpoint/2010/main" val="4720964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779180"/>
            <a:ext cx="8532159" cy="549021"/>
          </a:xfrm>
        </p:spPr>
        <p:txBody>
          <a:bodyPr>
            <a:noAutofit/>
          </a:bodyPr>
          <a:lstStyle/>
          <a:p>
            <a:r>
              <a:rPr lang="en-US" sz="3200" dirty="0" smtClean="0"/>
              <a:t>Verifying BGP: </a:t>
            </a:r>
            <a:r>
              <a:rPr lang="en-US" sz="3200" dirty="0" smtClean="0">
                <a:latin typeface="Courier New" pitchFamily="49" charset="0"/>
                <a:cs typeface="Courier New" pitchFamily="49" charset="0"/>
              </a:rPr>
              <a:t>show ip bgp summary</a:t>
            </a:r>
            <a:endParaRPr lang="en-US" sz="32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999529"/>
            <a:ext cx="8531114" cy="4036228"/>
          </a:xfrm>
        </p:spPr>
        <p:txBody>
          <a:bodyPr>
            <a:noAutofit/>
          </a:bodyPr>
          <a:lstStyle/>
          <a:p>
            <a:r>
              <a:rPr lang="en-US" dirty="0" smtClean="0"/>
              <a:t>R1# </a:t>
            </a:r>
            <a:r>
              <a:rPr lang="en-US" b="1" dirty="0" smtClean="0"/>
              <a:t>show ip bgp summary</a:t>
            </a:r>
          </a:p>
          <a:p>
            <a:r>
              <a:rPr lang="en-US" dirty="0" smtClean="0"/>
              <a:t>BGP router identifier 10.1.1.1, local AS number 65001</a:t>
            </a:r>
          </a:p>
          <a:p>
            <a:r>
              <a:rPr lang="en-US" dirty="0" smtClean="0"/>
              <a:t>BGP table version is 124, main routing table version 124</a:t>
            </a:r>
          </a:p>
          <a:p>
            <a:r>
              <a:rPr lang="en-US" dirty="0" smtClean="0"/>
              <a:t>9 network entries using 1053 bytes of memory</a:t>
            </a:r>
          </a:p>
          <a:p>
            <a:r>
              <a:rPr lang="en-US" dirty="0" smtClean="0"/>
              <a:t>22 path entries using 1144 bytes of memory</a:t>
            </a:r>
          </a:p>
          <a:p>
            <a:r>
              <a:rPr lang="en-US" dirty="0" smtClean="0"/>
              <a:t>12/5 BGP path/bestpath attribute entries using 1488 bytes of memory</a:t>
            </a:r>
          </a:p>
          <a:p>
            <a:r>
              <a:rPr lang="en-US" dirty="0" smtClean="0"/>
              <a:t>6 BGP AS-PATH entries using 144 bytes of memory</a:t>
            </a:r>
          </a:p>
          <a:p>
            <a:r>
              <a:rPr lang="en-US" dirty="0" smtClean="0"/>
              <a:t>0 BGP route-map cache entries using 0 bytes of memory</a:t>
            </a:r>
          </a:p>
          <a:p>
            <a:r>
              <a:rPr lang="en-US" dirty="0" smtClean="0"/>
              <a:t>0 BGP filter-list cache entries using 0 bytes of memory</a:t>
            </a:r>
          </a:p>
          <a:p>
            <a:r>
              <a:rPr lang="en-US" dirty="0" smtClean="0"/>
              <a:t>BGP using 3829 total bytes of memory</a:t>
            </a:r>
          </a:p>
          <a:p>
            <a:r>
              <a:rPr lang="en-US" dirty="0" smtClean="0"/>
              <a:t>BGP activity 58/49 prefixes, 72/50 paths, scan interval 60 secs</a:t>
            </a:r>
          </a:p>
          <a:p>
            <a:endParaRPr lang="en-US" dirty="0" smtClean="0"/>
          </a:p>
          <a:p>
            <a:r>
              <a:rPr lang="en-US" dirty="0" smtClean="0"/>
              <a:t>Neighbor     V    AS MsgRcvd MsgSent   TblVer  InQ OutQ Up/Down  State/PfxRcd</a:t>
            </a:r>
          </a:p>
          <a:p>
            <a:endParaRPr lang="en-US" dirty="0" smtClean="0"/>
          </a:p>
          <a:p>
            <a:r>
              <a:rPr lang="en-US" dirty="0" smtClean="0"/>
              <a:t>10.1.0.2     4 65001      11      11      124    0    0 00:02:28        8</a:t>
            </a:r>
          </a:p>
          <a:p>
            <a:r>
              <a:rPr lang="en-US" dirty="0" smtClean="0"/>
              <a:t>172.31.1.3   4 64998      21      18      124    0    0 00:01:13        6</a:t>
            </a:r>
          </a:p>
          <a:p>
            <a:r>
              <a:rPr lang="en-US" dirty="0" smtClean="0"/>
              <a:t>172.31.11.4  4 64999      11      10      124    0    0 00:01:11        6</a:t>
            </a:r>
          </a:p>
        </p:txBody>
      </p:sp>
      <p:sp>
        <p:nvSpPr>
          <p:cNvPr id="13" name="Content Placeholder 12"/>
          <p:cNvSpPr>
            <a:spLocks noGrp="1"/>
          </p:cNvSpPr>
          <p:nvPr>
            <p:ph sz="quarter" idx="11"/>
          </p:nvPr>
        </p:nvSpPr>
        <p:spPr>
          <a:xfrm>
            <a:off x="279400" y="1491892"/>
            <a:ext cx="8520113" cy="507637"/>
          </a:xfrm>
        </p:spPr>
        <p:txBody>
          <a:bodyPr/>
          <a:lstStyle/>
          <a:p>
            <a:r>
              <a:rPr lang="en-US" dirty="0" smtClean="0"/>
              <a:t>Verify the BGP neighbor relationship.</a:t>
            </a:r>
            <a:endParaRPr lang="en-US" dirty="0"/>
          </a:p>
        </p:txBody>
      </p:sp>
    </p:spTree>
    <p:extLst>
      <p:ext uri="{BB962C8B-B14F-4D97-AF65-F5344CB8AC3E}">
        <p14:creationId xmlns="" xmlns:p14="http://schemas.microsoft.com/office/powerpoint/2010/main" val="17387193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Configuring Route Maps in BGP</a:t>
            </a:r>
            <a:endParaRPr lang="en-US" sz="3600" dirty="0"/>
          </a:p>
        </p:txBody>
      </p:sp>
      <p:sp>
        <p:nvSpPr>
          <p:cNvPr id="3" name="Content Placeholder 2"/>
          <p:cNvSpPr>
            <a:spLocks noGrp="1"/>
          </p:cNvSpPr>
          <p:nvPr>
            <p:ph idx="1"/>
          </p:nvPr>
        </p:nvSpPr>
        <p:spPr/>
        <p:txBody>
          <a:bodyPr>
            <a:normAutofit lnSpcReduction="10000"/>
          </a:bodyPr>
          <a:lstStyle/>
          <a:p>
            <a:pPr>
              <a:buNone/>
            </a:pPr>
            <a:r>
              <a:rPr lang="en-US" dirty="0" smtClean="0">
                <a:solidFill>
                  <a:srgbClr val="000000"/>
                </a:solidFill>
              </a:rPr>
              <a:t>Sample implementation plan:</a:t>
            </a:r>
          </a:p>
          <a:p>
            <a:r>
              <a:rPr lang="en-US" dirty="0" smtClean="0">
                <a:solidFill>
                  <a:srgbClr val="000000"/>
                </a:solidFill>
              </a:rPr>
              <a:t>Define and name the route map with the</a:t>
            </a:r>
            <a:r>
              <a:rPr lang="en-US" b="1" dirty="0" smtClean="0">
                <a:solidFill>
                  <a:srgbClr val="000000"/>
                </a:solidFill>
                <a:latin typeface="Courier New" pitchFamily="49" charset="0"/>
                <a:cs typeface="Courier New" pitchFamily="49" charset="0"/>
              </a:rPr>
              <a:t> route-map </a:t>
            </a:r>
            <a:r>
              <a:rPr lang="en-US" dirty="0" smtClean="0">
                <a:solidFill>
                  <a:srgbClr val="000000"/>
                </a:solidFill>
              </a:rPr>
              <a:t>command.</a:t>
            </a:r>
          </a:p>
          <a:p>
            <a:pPr lvl="1"/>
            <a:r>
              <a:rPr lang="en-US" dirty="0" smtClean="0">
                <a:solidFill>
                  <a:srgbClr val="000000"/>
                </a:solidFill>
              </a:rPr>
              <a:t>Define the conditions to match (the</a:t>
            </a:r>
            <a:r>
              <a:rPr lang="en-US" b="1" dirty="0" smtClean="0">
                <a:solidFill>
                  <a:srgbClr val="000000"/>
                </a:solidFill>
                <a:latin typeface="Courier New" pitchFamily="49" charset="0"/>
                <a:cs typeface="Courier New" pitchFamily="49" charset="0"/>
              </a:rPr>
              <a:t> match </a:t>
            </a:r>
            <a:r>
              <a:rPr lang="en-US" dirty="0" smtClean="0">
                <a:solidFill>
                  <a:srgbClr val="000000"/>
                </a:solidFill>
              </a:rPr>
              <a:t>statements).</a:t>
            </a:r>
          </a:p>
          <a:p>
            <a:pPr lvl="1"/>
            <a:r>
              <a:rPr lang="en-US" dirty="0" smtClean="0">
                <a:solidFill>
                  <a:srgbClr val="000000"/>
                </a:solidFill>
              </a:rPr>
              <a:t>Define the action to be taken when there is a match (the</a:t>
            </a:r>
            <a:r>
              <a:rPr lang="en-US" b="1" dirty="0" smtClean="0">
                <a:solidFill>
                  <a:srgbClr val="000000"/>
                </a:solidFill>
                <a:latin typeface="Courier New" pitchFamily="49" charset="0"/>
                <a:cs typeface="Courier New" pitchFamily="49" charset="0"/>
              </a:rPr>
              <a:t> set </a:t>
            </a:r>
            <a:r>
              <a:rPr lang="en-US" dirty="0" smtClean="0">
                <a:solidFill>
                  <a:srgbClr val="000000"/>
                </a:solidFill>
              </a:rPr>
              <a:t>statements).</a:t>
            </a:r>
          </a:p>
          <a:p>
            <a:r>
              <a:rPr lang="en-US" dirty="0" smtClean="0">
                <a:solidFill>
                  <a:srgbClr val="000000"/>
                </a:solidFill>
              </a:rPr>
              <a:t>Define which attribute to alter using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neighbor route-map </a:t>
            </a:r>
            <a:r>
              <a:rPr lang="en-US" dirty="0" smtClean="0">
                <a:solidFill>
                  <a:srgbClr val="000000"/>
                </a:solidFill>
              </a:rPr>
              <a:t>router configuration command.</a:t>
            </a:r>
          </a:p>
          <a:p>
            <a:pPr lvl="1"/>
            <a:r>
              <a:rPr lang="en-US" dirty="0" smtClean="0">
                <a:solidFill>
                  <a:srgbClr val="000000"/>
                </a:solidFill>
              </a:rPr>
              <a:t>Filters incoming or outgoing BGP routes. </a:t>
            </a:r>
          </a:p>
          <a:p>
            <a:r>
              <a:rPr lang="en-US" dirty="0" smtClean="0">
                <a:solidFill>
                  <a:srgbClr val="000000"/>
                </a:solidFill>
              </a:rPr>
              <a:t>Verify results.</a:t>
            </a:r>
          </a:p>
          <a:p>
            <a:endParaRPr lang="en-US" dirty="0">
              <a:solidFill>
                <a:srgbClr val="000000"/>
              </a:solidFill>
            </a:endParaRPr>
          </a:p>
        </p:txBody>
      </p:sp>
    </p:spTree>
    <p:extLst>
      <p:ext uri="{BB962C8B-B14F-4D97-AF65-F5344CB8AC3E}">
        <p14:creationId xmlns="" xmlns:p14="http://schemas.microsoft.com/office/powerpoint/2010/main" val="16310042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p:cNvGrpSpPr/>
          <p:nvPr/>
        </p:nvGrpSpPr>
        <p:grpSpPr>
          <a:xfrm>
            <a:off x="426121" y="4679138"/>
            <a:ext cx="8262938" cy="1602818"/>
            <a:chOff x="426121" y="4764752"/>
            <a:chExt cx="8262938" cy="1602818"/>
          </a:xfrm>
        </p:grpSpPr>
        <p:sp>
          <p:nvSpPr>
            <p:cNvPr id="154626" name="Rectangle 2"/>
            <p:cNvSpPr>
              <a:spLocks noChangeArrowheads="1"/>
            </p:cNvSpPr>
            <p:nvPr/>
          </p:nvSpPr>
          <p:spPr bwMode="auto">
            <a:xfrm>
              <a:off x="530896" y="5073301"/>
              <a:ext cx="8158163" cy="646973"/>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b="1" dirty="0" smtClean="0">
                  <a:latin typeface="Courier New" pitchFamily="49" charset="0"/>
                </a:rPr>
                <a:t>neighbor {</a:t>
              </a:r>
              <a:r>
                <a:rPr lang="en-US" i="1" dirty="0" smtClean="0">
                  <a:latin typeface="Courier New" pitchFamily="49" charset="0"/>
                </a:rPr>
                <a:t>ip-address </a:t>
              </a:r>
              <a:r>
                <a:rPr lang="en-US" b="1" dirty="0" smtClean="0">
                  <a:latin typeface="Courier New" pitchFamily="49" charset="0"/>
                </a:rPr>
                <a:t>| </a:t>
              </a:r>
              <a:r>
                <a:rPr lang="en-US" i="1" dirty="0" smtClean="0">
                  <a:latin typeface="Courier New" pitchFamily="49" charset="0"/>
                </a:rPr>
                <a:t>peer-group-name</a:t>
              </a:r>
              <a:r>
                <a:rPr lang="en-US" b="1" dirty="0" smtClean="0">
                  <a:latin typeface="Courier New" pitchFamily="49" charset="0"/>
                </a:rPr>
                <a:t>} route-map </a:t>
              </a:r>
              <a:r>
                <a:rPr lang="en-US" i="1" dirty="0" smtClean="0">
                  <a:latin typeface="Courier New" pitchFamily="49" charset="0"/>
                </a:rPr>
                <a:t>map-name </a:t>
              </a:r>
              <a:r>
                <a:rPr lang="en-US" b="1" dirty="0" smtClean="0">
                  <a:latin typeface="Courier New" pitchFamily="49" charset="0"/>
                </a:rPr>
                <a:t>{in | out}</a:t>
              </a:r>
              <a:endParaRPr lang="en-GB" b="1" dirty="0">
                <a:latin typeface="Courier New" pitchFamily="49" charset="0"/>
              </a:endParaRPr>
            </a:p>
          </p:txBody>
        </p:sp>
        <p:sp>
          <p:nvSpPr>
            <p:cNvPr id="154627" name="Rectangle 3"/>
            <p:cNvSpPr>
              <a:spLocks noChangeArrowheads="1"/>
            </p:cNvSpPr>
            <p:nvPr/>
          </p:nvSpPr>
          <p:spPr bwMode="auto">
            <a:xfrm>
              <a:off x="426121" y="4764752"/>
              <a:ext cx="4848225" cy="369974"/>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dirty="0">
                  <a:latin typeface="Courier New" pitchFamily="49" charset="0"/>
                </a:rPr>
                <a:t>R</a:t>
              </a:r>
              <a:r>
                <a:rPr lang="en-GB" dirty="0" smtClean="0">
                  <a:latin typeface="Courier New" pitchFamily="49" charset="0"/>
                </a:rPr>
                <a:t>outer(config-router</a:t>
              </a:r>
              <a:r>
                <a:rPr lang="en-GB" dirty="0">
                  <a:latin typeface="Courier New" pitchFamily="49" charset="0"/>
                </a:rPr>
                <a:t>)#</a:t>
              </a:r>
            </a:p>
          </p:txBody>
        </p:sp>
        <p:sp>
          <p:nvSpPr>
            <p:cNvPr id="154628" name="Text Box 4"/>
            <p:cNvSpPr txBox="1">
              <a:spLocks noChangeArrowheads="1"/>
            </p:cNvSpPr>
            <p:nvPr/>
          </p:nvSpPr>
          <p:spPr bwMode="auto">
            <a:xfrm>
              <a:off x="426121" y="5746631"/>
              <a:ext cx="8228013" cy="620939"/>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t>Applies the route-map to filter incoming or outgoing BGP routes to a neighbor.</a:t>
              </a:r>
              <a:endParaRPr lang="en-US" dirty="0"/>
            </a:p>
          </p:txBody>
        </p:sp>
      </p:grpSp>
      <p:sp>
        <p:nvSpPr>
          <p:cNvPr id="154629" name="Rectangle 5"/>
          <p:cNvSpPr>
            <a:spLocks noGrp="1" noChangeArrowheads="1"/>
          </p:cNvSpPr>
          <p:nvPr>
            <p:ph type="title"/>
          </p:nvPr>
        </p:nvSpPr>
        <p:spPr>
          <a:xfrm>
            <a:off x="549275" y="-134997"/>
            <a:ext cx="8042276" cy="1336956"/>
          </a:xfrm>
          <a:noFill/>
          <a:ln/>
        </p:spPr>
        <p:txBody>
          <a:bodyPr/>
          <a:lstStyle/>
          <a:p>
            <a:r>
              <a:rPr lang="en-US" sz="3200" dirty="0" smtClean="0"/>
              <a:t>Implementing Route Maps in BGP</a:t>
            </a:r>
            <a:endParaRPr lang="en-US" sz="3200" dirty="0"/>
          </a:p>
        </p:txBody>
      </p:sp>
      <p:grpSp>
        <p:nvGrpSpPr>
          <p:cNvPr id="3" name="Group 16"/>
          <p:cNvGrpSpPr/>
          <p:nvPr/>
        </p:nvGrpSpPr>
        <p:grpSpPr>
          <a:xfrm>
            <a:off x="426121" y="1186834"/>
            <a:ext cx="8262938" cy="1031302"/>
            <a:chOff x="426121" y="1058432"/>
            <a:chExt cx="8262938" cy="1031302"/>
          </a:xfrm>
        </p:grpSpPr>
        <p:sp>
          <p:nvSpPr>
            <p:cNvPr id="154630" name="Rectangle 6"/>
            <p:cNvSpPr>
              <a:spLocks noChangeArrowheads="1"/>
            </p:cNvSpPr>
            <p:nvPr/>
          </p:nvSpPr>
          <p:spPr bwMode="auto">
            <a:xfrm>
              <a:off x="530896" y="1363232"/>
              <a:ext cx="8158163" cy="369974"/>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b="1" dirty="0">
                  <a:latin typeface="Courier New" pitchFamily="49" charset="0"/>
                </a:rPr>
                <a:t>route-map </a:t>
              </a:r>
              <a:r>
                <a:rPr lang="en-US" i="1" dirty="0">
                  <a:latin typeface="Courier New" pitchFamily="49" charset="0"/>
                </a:rPr>
                <a:t>map-tag</a:t>
              </a:r>
              <a:r>
                <a:rPr lang="en-US" b="1" dirty="0">
                  <a:latin typeface="Courier New" pitchFamily="49" charset="0"/>
                </a:rPr>
                <a:t> [permit | deny] [</a:t>
              </a:r>
              <a:r>
                <a:rPr lang="en-US" i="1" dirty="0">
                  <a:latin typeface="Courier New" pitchFamily="49" charset="0"/>
                </a:rPr>
                <a:t>sequence-number</a:t>
              </a:r>
              <a:r>
                <a:rPr lang="en-US" b="1" dirty="0">
                  <a:latin typeface="Courier New" pitchFamily="49" charset="0"/>
                </a:rPr>
                <a:t>]	</a:t>
              </a:r>
              <a:endParaRPr lang="en-GB" b="1" dirty="0">
                <a:latin typeface="Courier New" pitchFamily="49" charset="0"/>
              </a:endParaRPr>
            </a:p>
          </p:txBody>
        </p:sp>
        <p:sp>
          <p:nvSpPr>
            <p:cNvPr id="154631" name="Rectangle 7"/>
            <p:cNvSpPr>
              <a:spLocks noChangeArrowheads="1"/>
            </p:cNvSpPr>
            <p:nvPr/>
          </p:nvSpPr>
          <p:spPr bwMode="auto">
            <a:xfrm>
              <a:off x="426121" y="1058432"/>
              <a:ext cx="4144963" cy="369974"/>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dirty="0">
                  <a:latin typeface="Courier New" pitchFamily="49" charset="0"/>
                </a:rPr>
                <a:t>R</a:t>
              </a:r>
              <a:r>
                <a:rPr lang="en-GB" dirty="0" smtClean="0">
                  <a:latin typeface="Courier New" pitchFamily="49" charset="0"/>
                </a:rPr>
                <a:t>outer(config</a:t>
              </a:r>
              <a:r>
                <a:rPr lang="en-GB" dirty="0">
                  <a:latin typeface="Courier New" pitchFamily="49" charset="0"/>
                </a:rPr>
                <a:t>)#</a:t>
              </a:r>
            </a:p>
          </p:txBody>
        </p:sp>
        <p:sp>
          <p:nvSpPr>
            <p:cNvPr id="154632" name="Text Box 8"/>
            <p:cNvSpPr txBox="1">
              <a:spLocks noChangeArrowheads="1"/>
            </p:cNvSpPr>
            <p:nvPr/>
          </p:nvSpPr>
          <p:spPr bwMode="auto">
            <a:xfrm>
              <a:off x="426121" y="1731944"/>
              <a:ext cx="8228013" cy="357790"/>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Defines the route map </a:t>
              </a:r>
              <a:r>
                <a:rPr lang="en-US" dirty="0" smtClean="0">
                  <a:latin typeface="+mn-lt"/>
                </a:rPr>
                <a:t>conditions.</a:t>
              </a:r>
              <a:endParaRPr lang="en-US" dirty="0">
                <a:latin typeface="+mn-lt"/>
              </a:endParaRPr>
            </a:p>
          </p:txBody>
        </p:sp>
      </p:grpSp>
      <p:grpSp>
        <p:nvGrpSpPr>
          <p:cNvPr id="4" name="Group 17"/>
          <p:cNvGrpSpPr/>
          <p:nvPr/>
        </p:nvGrpSpPr>
        <p:grpSpPr>
          <a:xfrm>
            <a:off x="426121" y="2313524"/>
            <a:ext cx="8262938" cy="1031302"/>
            <a:chOff x="426121" y="2353832"/>
            <a:chExt cx="8262938" cy="1031302"/>
          </a:xfrm>
        </p:grpSpPr>
        <p:sp>
          <p:nvSpPr>
            <p:cNvPr id="154633" name="Rectangle 9"/>
            <p:cNvSpPr>
              <a:spLocks noChangeArrowheads="1"/>
            </p:cNvSpPr>
            <p:nvPr/>
          </p:nvSpPr>
          <p:spPr bwMode="auto">
            <a:xfrm>
              <a:off x="530896" y="2658632"/>
              <a:ext cx="8158163" cy="369974"/>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b="1" dirty="0">
                  <a:latin typeface="Courier New" pitchFamily="49" charset="0"/>
                </a:rPr>
                <a:t>match </a:t>
              </a:r>
              <a:r>
                <a:rPr lang="en-US" b="1" dirty="0" smtClean="0">
                  <a:latin typeface="Courier New" pitchFamily="49" charset="0"/>
                </a:rPr>
                <a:t>{</a:t>
              </a:r>
              <a:r>
                <a:rPr lang="en-US" i="1" dirty="0" smtClean="0">
                  <a:latin typeface="Courier New" pitchFamily="49" charset="0"/>
                </a:rPr>
                <a:t>criteria</a:t>
              </a:r>
              <a:r>
                <a:rPr lang="en-US" b="1" dirty="0" smtClean="0">
                  <a:latin typeface="Courier New" pitchFamily="49" charset="0"/>
                </a:rPr>
                <a:t>} </a:t>
              </a:r>
              <a:r>
                <a:rPr lang="en-US" b="1" dirty="0">
                  <a:latin typeface="Courier New" pitchFamily="49" charset="0"/>
                </a:rPr>
                <a:t>	</a:t>
              </a:r>
              <a:endParaRPr lang="en-GB" b="1" dirty="0">
                <a:latin typeface="Courier New" pitchFamily="49" charset="0"/>
              </a:endParaRPr>
            </a:p>
          </p:txBody>
        </p:sp>
        <p:sp>
          <p:nvSpPr>
            <p:cNvPr id="154634" name="Rectangle 10"/>
            <p:cNvSpPr>
              <a:spLocks noChangeArrowheads="1"/>
            </p:cNvSpPr>
            <p:nvPr/>
          </p:nvSpPr>
          <p:spPr bwMode="auto">
            <a:xfrm>
              <a:off x="426121" y="2353832"/>
              <a:ext cx="4144963" cy="369974"/>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dirty="0">
                  <a:latin typeface="Courier New" pitchFamily="49" charset="0"/>
                </a:rPr>
                <a:t>R</a:t>
              </a:r>
              <a:r>
                <a:rPr lang="en-GB" dirty="0" smtClean="0">
                  <a:latin typeface="Courier New" pitchFamily="49" charset="0"/>
                </a:rPr>
                <a:t>outer(config-route-map</a:t>
              </a:r>
              <a:r>
                <a:rPr lang="en-GB" dirty="0">
                  <a:latin typeface="Courier New" pitchFamily="49" charset="0"/>
                </a:rPr>
                <a:t>)#</a:t>
              </a:r>
            </a:p>
          </p:txBody>
        </p:sp>
        <p:sp>
          <p:nvSpPr>
            <p:cNvPr id="154635" name="Text Box 11"/>
            <p:cNvSpPr txBox="1">
              <a:spLocks noChangeArrowheads="1"/>
            </p:cNvSpPr>
            <p:nvPr/>
          </p:nvSpPr>
          <p:spPr bwMode="auto">
            <a:xfrm>
              <a:off x="426121" y="3027344"/>
              <a:ext cx="8228013" cy="357790"/>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Defines the </a:t>
              </a:r>
              <a:r>
                <a:rPr lang="en-US" dirty="0" smtClean="0">
                  <a:latin typeface="+mn-lt"/>
                </a:rPr>
                <a:t>criteria to match.</a:t>
              </a:r>
              <a:endParaRPr lang="en-US" dirty="0">
                <a:latin typeface="+mn-lt"/>
              </a:endParaRPr>
            </a:p>
          </p:txBody>
        </p:sp>
      </p:grpSp>
      <p:grpSp>
        <p:nvGrpSpPr>
          <p:cNvPr id="5" name="Group 15"/>
          <p:cNvGrpSpPr/>
          <p:nvPr/>
        </p:nvGrpSpPr>
        <p:grpSpPr>
          <a:xfrm>
            <a:off x="426121" y="3554499"/>
            <a:ext cx="8262938" cy="1060798"/>
            <a:chOff x="426121" y="3603195"/>
            <a:chExt cx="8262938" cy="1060798"/>
          </a:xfrm>
        </p:grpSpPr>
        <p:sp>
          <p:nvSpPr>
            <p:cNvPr id="154636" name="Rectangle 12"/>
            <p:cNvSpPr>
              <a:spLocks noChangeArrowheads="1"/>
            </p:cNvSpPr>
            <p:nvPr/>
          </p:nvSpPr>
          <p:spPr bwMode="auto">
            <a:xfrm>
              <a:off x="530896" y="3907995"/>
              <a:ext cx="8158163" cy="369974"/>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b="1" dirty="0">
                  <a:latin typeface="Courier New" pitchFamily="49" charset="0"/>
                </a:rPr>
                <a:t>set {</a:t>
              </a:r>
              <a:r>
                <a:rPr lang="en-US" i="1" dirty="0">
                  <a:latin typeface="Courier New" pitchFamily="49" charset="0"/>
                </a:rPr>
                <a:t>actions</a:t>
              </a:r>
              <a:r>
                <a:rPr lang="en-US" b="1" dirty="0">
                  <a:latin typeface="Courier New" pitchFamily="49" charset="0"/>
                </a:rPr>
                <a:t>} 	</a:t>
              </a:r>
              <a:endParaRPr lang="en-GB" b="1" dirty="0">
                <a:latin typeface="Courier New" pitchFamily="49" charset="0"/>
              </a:endParaRPr>
            </a:p>
          </p:txBody>
        </p:sp>
        <p:sp>
          <p:nvSpPr>
            <p:cNvPr id="154637" name="Rectangle 13"/>
            <p:cNvSpPr>
              <a:spLocks noChangeArrowheads="1"/>
            </p:cNvSpPr>
            <p:nvPr/>
          </p:nvSpPr>
          <p:spPr bwMode="auto">
            <a:xfrm>
              <a:off x="426121" y="3603195"/>
              <a:ext cx="4144963" cy="369974"/>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dirty="0" smtClean="0">
                  <a:latin typeface="Courier New" pitchFamily="49" charset="0"/>
                </a:rPr>
                <a:t>Router(config-route-map</a:t>
              </a:r>
              <a:r>
                <a:rPr lang="en-GB" dirty="0">
                  <a:latin typeface="Courier New" pitchFamily="49" charset="0"/>
                </a:rPr>
                <a:t>)#</a:t>
              </a:r>
            </a:p>
          </p:txBody>
        </p:sp>
        <p:sp>
          <p:nvSpPr>
            <p:cNvPr id="154638" name="Text Box 14"/>
            <p:cNvSpPr txBox="1">
              <a:spLocks noChangeArrowheads="1"/>
            </p:cNvSpPr>
            <p:nvPr/>
          </p:nvSpPr>
          <p:spPr bwMode="auto">
            <a:xfrm>
              <a:off x="426121" y="4306203"/>
              <a:ext cx="8228013" cy="357790"/>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Defines the action to be taken on a </a:t>
              </a:r>
              <a:r>
                <a:rPr lang="en-US" dirty="0" smtClean="0">
                  <a:latin typeface="+mn-lt"/>
                </a:rPr>
                <a:t>match.</a:t>
              </a:r>
              <a:endParaRPr lang="en-US" dirty="0">
                <a:latin typeface="+mn-lt"/>
              </a:endParaRPr>
            </a:p>
          </p:txBody>
        </p:sp>
      </p:grpSp>
    </p:spTree>
    <p:extLst>
      <p:ext uri="{BB962C8B-B14F-4D97-AF65-F5344CB8AC3E}">
        <p14:creationId xmlns="" xmlns:p14="http://schemas.microsoft.com/office/powerpoint/2010/main" val="2213882127"/>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279400" y="707836"/>
            <a:ext cx="8521700" cy="549020"/>
          </a:xfrm>
        </p:spPr>
        <p:txBody>
          <a:bodyPr>
            <a:noAutofit/>
          </a:bodyPr>
          <a:lstStyle/>
          <a:p>
            <a:r>
              <a:rPr lang="en-US" sz="3600" dirty="0" smtClean="0">
                <a:latin typeface="Courier New" pitchFamily="49" charset="0"/>
                <a:cs typeface="Courier New" pitchFamily="49" charset="0"/>
              </a:rPr>
              <a:t>match</a:t>
            </a:r>
            <a:r>
              <a:rPr lang="en-US" sz="3600" dirty="0" smtClean="0"/>
              <a:t> Commands Used in BGP</a:t>
            </a:r>
            <a:endParaRPr lang="en-US" sz="3600" dirty="0"/>
          </a:p>
        </p:txBody>
      </p:sp>
      <p:graphicFrame>
        <p:nvGraphicFramePr>
          <p:cNvPr id="8" name="Table Placeholder 4"/>
          <p:cNvGraphicFramePr>
            <a:graphicFrameLocks noGrp="1"/>
          </p:cNvGraphicFramePr>
          <p:nvPr>
            <p:ph type="tbl" idx="1"/>
            <p:extLst>
              <p:ext uri="{D42A27DB-BD31-4B8C-83A1-F6EECF244321}">
                <p14:modId xmlns="" xmlns:p14="http://schemas.microsoft.com/office/powerpoint/2010/main" val="2513004933"/>
              </p:ext>
            </p:extLst>
          </p:nvPr>
        </p:nvGraphicFramePr>
        <p:xfrm>
          <a:off x="371144" y="1216650"/>
          <a:ext cx="8316914" cy="4964218"/>
        </p:xfrm>
        <a:graphic>
          <a:graphicData uri="http://schemas.openxmlformats.org/drawingml/2006/table">
            <a:tbl>
              <a:tblPr firstRow="1" bandRow="1">
                <a:tableStyleId>{5C22544A-7EE6-4342-B048-85BDC9FD1C3A}</a:tableStyleId>
              </a:tblPr>
              <a:tblGrid>
                <a:gridCol w="2699774"/>
                <a:gridCol w="5617140"/>
              </a:tblGrid>
              <a:tr h="474858">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cap="none" normalizeH="0" baseline="0" dirty="0" smtClean="0">
                          <a:ln>
                            <a:noFill/>
                          </a:ln>
                          <a:effectLst/>
                        </a:rPr>
                        <a:t>Command</a:t>
                      </a:r>
                      <a:endParaRPr kumimoji="0" lang="en-US" sz="16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cap="none" normalizeH="0" baseline="0" dirty="0" smtClean="0">
                          <a:ln>
                            <a:noFill/>
                          </a:ln>
                          <a:effectLst/>
                        </a:rPr>
                        <a:t>Description</a:t>
                      </a:r>
                      <a:endParaRPr kumimoji="0" lang="en-US" sz="16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r>
              <a:tr h="474858">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i="0" u="none" strike="noStrike" cap="none" normalizeH="0" baseline="0" dirty="0" smtClean="0">
                          <a:ln>
                            <a:noFill/>
                          </a:ln>
                          <a:solidFill>
                            <a:schemeClr val="tx1"/>
                          </a:solidFill>
                          <a:effectLst/>
                          <a:latin typeface="Courier New" pitchFamily="49" charset="0"/>
                          <a:cs typeface="Courier New" pitchFamily="49" charset="0"/>
                        </a:rPr>
                        <a:t>match as-path</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0" i="0" u="none" strike="noStrike" cap="none" normalizeH="0" baseline="0" dirty="0" smtClean="0">
                          <a:ln>
                            <a:noFill/>
                          </a:ln>
                          <a:solidFill>
                            <a:schemeClr val="tx1"/>
                          </a:solidFill>
                          <a:effectLst/>
                          <a:latin typeface="Arial" pitchFamily="34" charset="0"/>
                        </a:rPr>
                        <a:t>Matches the AS_PATH attribute</a:t>
                      </a:r>
                    </a:p>
                  </a:txBody>
                  <a:tcPr marL="73025" marR="73025" marT="36512" marB="36512" anchor="ctr" horzOverflow="overflow"/>
                </a:tc>
              </a:tr>
              <a:tr h="474858">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address</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a destination network number address that is permitted by a standard or extended ACL</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74858">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metric</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with the metric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74858">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community</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 BGP community</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538442">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interface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the next hop out of one of the interfaces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538442">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next-hop</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a next-hop router address that is passed by one of the ACLs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538442">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route-source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that have been advertised by routers and access servers at the address that is specified by the ACLs</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74858">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route-type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of the specified type</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74858">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tag</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tag of a route</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bl>
          </a:graphicData>
        </a:graphic>
      </p:graphicFrame>
      <p:sp>
        <p:nvSpPr>
          <p:cNvPr id="14" name="TextBox 13"/>
          <p:cNvSpPr txBox="1"/>
          <p:nvPr/>
        </p:nvSpPr>
        <p:spPr>
          <a:xfrm>
            <a:off x="7505308" y="6234192"/>
            <a:ext cx="1082349" cy="286232"/>
          </a:xfrm>
          <a:prstGeom prst="rect">
            <a:avLst/>
          </a:prstGeom>
          <a:noFill/>
        </p:spPr>
        <p:txBody>
          <a:bodyPr wrap="none" rtlCol="0">
            <a:spAutoFit/>
          </a:bodyPr>
          <a:lstStyle/>
          <a:p>
            <a:r>
              <a:rPr lang="en-US" sz="1400" i="1" dirty="0" smtClean="0"/>
              <a:t>* Partial list</a:t>
            </a:r>
            <a:endParaRPr lang="en-US" sz="1400" i="1" dirty="0"/>
          </a:p>
        </p:txBody>
      </p:sp>
    </p:spTree>
    <p:extLst>
      <p:ext uri="{BB962C8B-B14F-4D97-AF65-F5344CB8AC3E}">
        <p14:creationId xmlns="" xmlns:p14="http://schemas.microsoft.com/office/powerpoint/2010/main" val="412445055"/>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993211"/>
            <a:ext cx="8522208" cy="549021"/>
          </a:xfrm>
        </p:spPr>
        <p:txBody>
          <a:bodyPr>
            <a:noAutofit/>
          </a:bodyPr>
          <a:lstStyle/>
          <a:p>
            <a:r>
              <a:rPr lang="en-US" sz="3200" dirty="0" smtClean="0">
                <a:latin typeface="Courier New" pitchFamily="49" charset="0"/>
                <a:cs typeface="Courier New" pitchFamily="49" charset="0"/>
              </a:rPr>
              <a:t>match as-path </a:t>
            </a:r>
            <a:r>
              <a:rPr lang="en-US" sz="3200" dirty="0" smtClean="0"/>
              <a:t>Command</a:t>
            </a:r>
            <a:endParaRPr lang="en-US" sz="3200" dirty="0"/>
          </a:p>
        </p:txBody>
      </p:sp>
      <p:sp>
        <p:nvSpPr>
          <p:cNvPr id="13" name="Content Placeholder 12"/>
          <p:cNvSpPr>
            <a:spLocks noGrp="1"/>
          </p:cNvSpPr>
          <p:nvPr>
            <p:ph idx="1"/>
          </p:nvPr>
        </p:nvSpPr>
        <p:spPr>
          <a:xfrm>
            <a:off x="279400" y="1776515"/>
            <a:ext cx="8496300" cy="491994"/>
          </a:xfrm>
        </p:spPr>
        <p:txBody>
          <a:bodyPr/>
          <a:lstStyle/>
          <a:p>
            <a:r>
              <a:rPr lang="en-US" dirty="0" smtClean="0">
                <a:solidFill>
                  <a:srgbClr val="000000"/>
                </a:solidFill>
              </a:rPr>
              <a:t>Match a BGP autonomous system path access list.</a:t>
            </a:r>
            <a:endParaRPr lang="en-US" dirty="0">
              <a:solidFill>
                <a:srgbClr val="000000"/>
              </a:solidFill>
            </a:endParaRPr>
          </a:p>
        </p:txBody>
      </p:sp>
      <p:sp>
        <p:nvSpPr>
          <p:cNvPr id="14" name="Text Placeholder 13"/>
          <p:cNvSpPr>
            <a:spLocks noGrp="1"/>
          </p:cNvSpPr>
          <p:nvPr>
            <p:ph type="body" sz="quarter" idx="10"/>
          </p:nvPr>
        </p:nvSpPr>
        <p:spPr>
          <a:xfrm>
            <a:off x="613533" y="2455674"/>
            <a:ext cx="7745412" cy="377078"/>
          </a:xfrm>
        </p:spPr>
        <p:txBody>
          <a:bodyPr/>
          <a:lstStyle/>
          <a:p>
            <a:r>
              <a:rPr lang="en-US" smtClean="0">
                <a:solidFill>
                  <a:srgbClr val="000000"/>
                </a:solidFill>
              </a:rPr>
              <a:t>Router(config-route-map)#</a:t>
            </a:r>
            <a:endParaRPr lang="en-US" dirty="0">
              <a:solidFill>
                <a:srgbClr val="000000"/>
              </a:solidFill>
            </a:endParaRPr>
          </a:p>
        </p:txBody>
      </p:sp>
      <p:sp>
        <p:nvSpPr>
          <p:cNvPr id="15" name="Text Placeholder 14"/>
          <p:cNvSpPr>
            <a:spLocks noGrp="1"/>
          </p:cNvSpPr>
          <p:nvPr>
            <p:ph type="body" sz="quarter" idx="11"/>
          </p:nvPr>
        </p:nvSpPr>
        <p:spPr>
          <a:xfrm>
            <a:off x="613533" y="3022831"/>
            <a:ext cx="7745412" cy="530130"/>
          </a:xfrm>
        </p:spPr>
        <p:txBody>
          <a:bodyPr/>
          <a:lstStyle/>
          <a:p>
            <a:r>
              <a:rPr lang="en-US" smtClean="0">
                <a:solidFill>
                  <a:srgbClr val="000000"/>
                </a:solidFill>
              </a:rPr>
              <a:t>match </a:t>
            </a:r>
            <a:r>
              <a:rPr lang="en-US" b="0" i="1" smtClean="0">
                <a:solidFill>
                  <a:srgbClr val="000000"/>
                </a:solidFill>
              </a:rPr>
              <a:t>as-path</a:t>
            </a:r>
            <a:r>
              <a:rPr lang="en-US" smtClean="0">
                <a:solidFill>
                  <a:srgbClr val="000000"/>
                </a:solidFill>
              </a:rPr>
              <a:t> </a:t>
            </a:r>
            <a:r>
              <a:rPr lang="en-US" b="0" i="1" smtClean="0">
                <a:solidFill>
                  <a:srgbClr val="000000"/>
                </a:solidFill>
              </a:rPr>
              <a:t>path-list-number</a:t>
            </a:r>
            <a:endParaRPr lang="en-US" b="0" i="1" dirty="0">
              <a:solidFill>
                <a:srgbClr val="000000"/>
              </a:solidFill>
            </a:endParaRPr>
          </a:p>
        </p:txBody>
      </p:sp>
      <p:sp>
        <p:nvSpPr>
          <p:cNvPr id="8" name="Content Placeholder 7"/>
          <p:cNvSpPr>
            <a:spLocks noGrp="1"/>
          </p:cNvSpPr>
          <p:nvPr>
            <p:ph idx="12"/>
          </p:nvPr>
        </p:nvSpPr>
        <p:spPr>
          <a:xfrm>
            <a:off x="279400" y="3779543"/>
            <a:ext cx="8483600" cy="2284754"/>
          </a:xfrm>
        </p:spPr>
        <p:txBody>
          <a:bodyPr/>
          <a:lstStyle/>
          <a:p>
            <a:r>
              <a:rPr lang="en-US" dirty="0" smtClean="0">
                <a:solidFill>
                  <a:srgbClr val="000000"/>
                </a:solidFill>
              </a:rPr>
              <a:t>The </a:t>
            </a:r>
            <a:r>
              <a:rPr lang="en-US" i="1" dirty="0" smtClean="0">
                <a:solidFill>
                  <a:srgbClr val="000000"/>
                </a:solidFill>
                <a:latin typeface="Courier New" pitchFamily="49" charset="0"/>
                <a:cs typeface="Courier New" pitchFamily="49" charset="0"/>
              </a:rPr>
              <a:t>path-list-number</a:t>
            </a:r>
            <a:r>
              <a:rPr lang="en-US" dirty="0" smtClean="0">
                <a:solidFill>
                  <a:srgbClr val="000000"/>
                </a:solidFill>
              </a:rPr>
              <a:t> is the AS path access list.</a:t>
            </a:r>
          </a:p>
          <a:p>
            <a:pPr lvl="1"/>
            <a:r>
              <a:rPr lang="en-US" dirty="0" smtClean="0">
                <a:solidFill>
                  <a:srgbClr val="000000"/>
                </a:solidFill>
              </a:rPr>
              <a:t>It can be an integer from 1 to 199. </a:t>
            </a:r>
          </a:p>
          <a:p>
            <a:r>
              <a:rPr lang="en-US" dirty="0" smtClean="0">
                <a:solidFill>
                  <a:srgbClr val="000000"/>
                </a:solidFill>
              </a:rPr>
              <a:t>The value set by this command overrides global values.</a:t>
            </a:r>
          </a:p>
        </p:txBody>
      </p:sp>
    </p:spTree>
    <p:extLst>
      <p:ext uri="{BB962C8B-B14F-4D97-AF65-F5344CB8AC3E}">
        <p14:creationId xmlns="" xmlns:p14="http://schemas.microsoft.com/office/powerpoint/2010/main" val="4923334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722104"/>
            <a:ext cx="8522208" cy="549021"/>
          </a:xfrm>
        </p:spPr>
        <p:txBody>
          <a:bodyPr>
            <a:noAutofit/>
          </a:bodyPr>
          <a:lstStyle/>
          <a:p>
            <a:r>
              <a:rPr lang="en-US" sz="3200" dirty="0" smtClean="0">
                <a:latin typeface="Courier New" pitchFamily="49" charset="0"/>
                <a:cs typeface="Courier New" pitchFamily="49" charset="0"/>
              </a:rPr>
              <a:t>match ip-address</a:t>
            </a:r>
            <a:r>
              <a:rPr lang="en-US" sz="3200" b="0" i="1" dirty="0" smtClean="0">
                <a:latin typeface="Courier New" pitchFamily="49" charset="0"/>
                <a:cs typeface="Courier New" pitchFamily="49" charset="0"/>
              </a:rPr>
              <a:t> </a:t>
            </a:r>
            <a:r>
              <a:rPr lang="en-US" sz="3200" dirty="0" smtClean="0"/>
              <a:t>Command</a:t>
            </a:r>
            <a:endParaRPr lang="en-US" sz="3200" dirty="0"/>
          </a:p>
        </p:txBody>
      </p:sp>
      <p:sp>
        <p:nvSpPr>
          <p:cNvPr id="13" name="Content Placeholder 12"/>
          <p:cNvSpPr>
            <a:spLocks noGrp="1"/>
          </p:cNvSpPr>
          <p:nvPr>
            <p:ph idx="1"/>
          </p:nvPr>
        </p:nvSpPr>
        <p:spPr>
          <a:xfrm>
            <a:off x="279400" y="1210222"/>
            <a:ext cx="8496300" cy="491994"/>
          </a:xfrm>
        </p:spPr>
        <p:txBody>
          <a:bodyPr>
            <a:normAutofit/>
          </a:bodyPr>
          <a:lstStyle/>
          <a:p>
            <a:r>
              <a:rPr lang="en-US" dirty="0" smtClean="0">
                <a:solidFill>
                  <a:srgbClr val="000000"/>
                </a:solidFill>
              </a:rPr>
              <a:t>Specify criteria to be matched using ACLs or prefix lists.</a:t>
            </a:r>
            <a:endParaRPr lang="en-US" dirty="0">
              <a:solidFill>
                <a:srgbClr val="000000"/>
              </a:solidFill>
            </a:endParaRPr>
          </a:p>
        </p:txBody>
      </p:sp>
      <p:sp>
        <p:nvSpPr>
          <p:cNvPr id="14" name="Text Placeholder 13"/>
          <p:cNvSpPr>
            <a:spLocks noGrp="1"/>
          </p:cNvSpPr>
          <p:nvPr>
            <p:ph type="body" sz="quarter" idx="10"/>
          </p:nvPr>
        </p:nvSpPr>
        <p:spPr>
          <a:xfrm>
            <a:off x="613533" y="1716734"/>
            <a:ext cx="7745412" cy="377078"/>
          </a:xfrm>
        </p:spPr>
        <p:txBody>
          <a:bodyPr/>
          <a:lstStyle/>
          <a:p>
            <a:r>
              <a:rPr lang="en-US" dirty="0" smtClean="0">
                <a:solidFill>
                  <a:srgbClr val="000000"/>
                </a:solidFill>
              </a:rPr>
              <a:t>Router(config-route-map)#</a:t>
            </a:r>
            <a:endParaRPr lang="en-US" dirty="0">
              <a:solidFill>
                <a:srgbClr val="000000"/>
              </a:solidFill>
            </a:endParaRPr>
          </a:p>
        </p:txBody>
      </p:sp>
      <p:sp>
        <p:nvSpPr>
          <p:cNvPr id="15" name="Text Placeholder 14"/>
          <p:cNvSpPr>
            <a:spLocks noGrp="1"/>
          </p:cNvSpPr>
          <p:nvPr>
            <p:ph type="body" sz="quarter" idx="11"/>
          </p:nvPr>
        </p:nvSpPr>
        <p:spPr>
          <a:xfrm>
            <a:off x="615326" y="2223773"/>
            <a:ext cx="7745412" cy="812800"/>
          </a:xfrm>
        </p:spPr>
        <p:txBody>
          <a:bodyPr>
            <a:normAutofit fontScale="92500" lnSpcReduction="10000"/>
          </a:bodyPr>
          <a:lstStyle/>
          <a:p>
            <a:r>
              <a:rPr lang="en-US" dirty="0" smtClean="0">
                <a:solidFill>
                  <a:srgbClr val="000000"/>
                </a:solidFill>
              </a:rPr>
              <a:t>match ip address </a:t>
            </a:r>
            <a:r>
              <a:rPr lang="en-US" b="0" i="1" dirty="0" smtClean="0">
                <a:solidFill>
                  <a:srgbClr val="000000"/>
                </a:solidFill>
              </a:rPr>
              <a:t>{access-list-number | name} [...access-list-number | name] | </a:t>
            </a:r>
            <a:r>
              <a:rPr lang="en-US" dirty="0" smtClean="0">
                <a:solidFill>
                  <a:srgbClr val="000000"/>
                </a:solidFill>
              </a:rPr>
              <a:t>prefix-list </a:t>
            </a:r>
            <a:r>
              <a:rPr lang="en-US" b="0" i="1" dirty="0" smtClean="0">
                <a:solidFill>
                  <a:srgbClr val="000000"/>
                </a:solidFill>
              </a:rPr>
              <a:t>prefix-list-name [..prefix-list-name]</a:t>
            </a:r>
            <a:endParaRPr lang="en-US" b="0" i="1" dirty="0">
              <a:solidFill>
                <a:srgbClr val="000000"/>
              </a:solidFill>
            </a:endParaRPr>
          </a:p>
        </p:txBody>
      </p:sp>
      <p:graphicFrame>
        <p:nvGraphicFramePr>
          <p:cNvPr id="9" name="Content Placeholder 8"/>
          <p:cNvGraphicFramePr>
            <a:graphicFrameLocks noGrp="1"/>
          </p:cNvGraphicFramePr>
          <p:nvPr>
            <p:ph idx="12"/>
            <p:extLst>
              <p:ext uri="{D42A27DB-BD31-4B8C-83A1-F6EECF244321}">
                <p14:modId xmlns="" xmlns:p14="http://schemas.microsoft.com/office/powerpoint/2010/main" val="735518301"/>
              </p:ext>
            </p:extLst>
          </p:nvPr>
        </p:nvGraphicFramePr>
        <p:xfrm>
          <a:off x="600074" y="3180925"/>
          <a:ext cx="7772402" cy="2971800"/>
        </p:xfrm>
        <a:graphic>
          <a:graphicData uri="http://schemas.openxmlformats.org/drawingml/2006/table">
            <a:tbl>
              <a:tblPr firstRow="1" bandRow="1">
                <a:tableStyleId>{5C22544A-7EE6-4342-B048-85BDC9FD1C3A}</a:tableStyleId>
              </a:tblPr>
              <a:tblGrid>
                <a:gridCol w="3886201"/>
                <a:gridCol w="3886201"/>
              </a:tblGrid>
              <a:tr h="370840">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800" b="1" u="none" strike="noStrike" cap="none" normalizeH="0" baseline="0" dirty="0" smtClean="0">
                          <a:ln>
                            <a:noFill/>
                          </a:ln>
                          <a:solidFill>
                            <a:srgbClr val="000000"/>
                          </a:solidFill>
                          <a:effectLst/>
                        </a:rPr>
                        <a:t>Parameter</a:t>
                      </a:r>
                      <a:endParaRPr kumimoji="0" lang="en-US" sz="1800" b="1" i="0" u="none" strike="noStrike" cap="none" normalizeH="0" baseline="0" dirty="0" smtClean="0">
                        <a:ln>
                          <a:noFill/>
                        </a:ln>
                        <a:solidFill>
                          <a:srgbClr val="000000"/>
                        </a:solidFill>
                        <a:effectLst/>
                        <a:latin typeface="Arial" pitchFamily="34"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800" b="1" u="none" strike="noStrike" cap="none" normalizeH="0" baseline="0" dirty="0" smtClean="0">
                          <a:ln>
                            <a:noFill/>
                          </a:ln>
                          <a:solidFill>
                            <a:srgbClr val="000000"/>
                          </a:solidFill>
                          <a:effectLst/>
                        </a:rPr>
                        <a:t>Description</a:t>
                      </a:r>
                      <a:endParaRPr kumimoji="0" lang="en-US" sz="1800" b="1" i="0" u="none" strike="noStrike" cap="none" normalizeH="0" baseline="0" dirty="0" smtClean="0">
                        <a:ln>
                          <a:noFill/>
                        </a:ln>
                        <a:solidFill>
                          <a:srgbClr val="000000"/>
                        </a:solidFill>
                        <a:effectLst/>
                        <a:latin typeface="Arial" pitchFamily="34" charset="0"/>
                      </a:endParaRPr>
                    </a:p>
                  </a:txBody>
                  <a:tcPr marL="73025" marR="73025" marT="36512" marB="36512" anchor="ctr" horzOverflow="overflow"/>
                </a:tc>
              </a:tr>
              <a:tr h="370840">
                <a:tc>
                  <a:txBody>
                    <a:bodyPr/>
                    <a:lstStyle/>
                    <a:p>
                      <a:pPr marL="0" marR="0">
                        <a:lnSpc>
                          <a:spcPct val="100000"/>
                        </a:lnSpc>
                        <a:spcBef>
                          <a:spcPts val="0"/>
                        </a:spcBef>
                        <a:spcAft>
                          <a:spcPts val="600"/>
                        </a:spcAft>
                      </a:pPr>
                      <a:r>
                        <a:rPr kumimoji="0" lang="en-US" sz="1600" i="1" u="none" strike="noStrike" kern="1200" cap="none" normalizeH="0" baseline="0" dirty="0" smtClean="0">
                          <a:ln>
                            <a:noFill/>
                          </a:ln>
                          <a:solidFill>
                            <a:srgbClr val="000000"/>
                          </a:solidFill>
                          <a:effectLst/>
                          <a:latin typeface="Courier New" pitchFamily="49" charset="0"/>
                          <a:ea typeface="+mn-ea"/>
                          <a:cs typeface="Courier New" pitchFamily="49" charset="0"/>
                        </a:rPr>
                        <a:t>access-list-number </a:t>
                      </a:r>
                      <a:r>
                        <a:rPr kumimoji="0" lang="en-US" sz="1600" u="none" strike="noStrike" kern="1200" cap="none" normalizeH="0" baseline="0" dirty="0" smtClean="0">
                          <a:ln>
                            <a:noFill/>
                          </a:ln>
                          <a:solidFill>
                            <a:srgbClr val="000000"/>
                          </a:solidFill>
                          <a:effectLst/>
                          <a:latin typeface="Courier New" pitchFamily="49" charset="0"/>
                          <a:ea typeface="+mn-ea"/>
                          <a:cs typeface="Courier New" pitchFamily="49" charset="0"/>
                        </a:rPr>
                        <a:t>| </a:t>
                      </a:r>
                      <a:r>
                        <a:rPr kumimoji="0" lang="en-US" sz="1600" i="1" u="none" strike="noStrike" kern="1200" cap="none" normalizeH="0" baseline="0" dirty="0" smtClean="0">
                          <a:ln>
                            <a:noFill/>
                          </a:ln>
                          <a:solidFill>
                            <a:srgbClr val="000000"/>
                          </a:solidFill>
                          <a:effectLst/>
                          <a:latin typeface="Courier New" pitchFamily="49" charset="0"/>
                          <a:ea typeface="+mn-ea"/>
                          <a:cs typeface="Courier New" pitchFamily="49" charset="0"/>
                        </a:rPr>
                        <a:t>name</a:t>
                      </a:r>
                    </a:p>
                  </a:txBody>
                  <a:tcPr marL="76200" marR="76200" marT="76200" marB="50800" anchor="ctr"/>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rgbClr val="000000"/>
                          </a:solidFill>
                          <a:effectLst/>
                          <a:latin typeface="+mn-lt"/>
                          <a:ea typeface="+mn-ea"/>
                          <a:cs typeface="+mn-cs"/>
                        </a:rPr>
                        <a:t>The number or name of a standard or extended access list to be used to test incoming packets. </a:t>
                      </a:r>
                    </a:p>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rgbClr val="000000"/>
                          </a:solidFill>
                          <a:effectLst/>
                          <a:latin typeface="+mn-lt"/>
                          <a:ea typeface="+mn-ea"/>
                          <a:cs typeface="+mn-cs"/>
                        </a:rPr>
                        <a:t>If multiple access lists are specified, matching any one results in a match.</a:t>
                      </a:r>
                    </a:p>
                  </a:txBody>
                  <a:tcPr marL="76200" marR="76200" marT="76200" marB="50800" anchor="ctr"/>
                </a:tc>
              </a:tr>
              <a:tr h="370840">
                <a:tc>
                  <a:txBody>
                    <a:bodyPr/>
                    <a:lstStyle/>
                    <a:p>
                      <a:pPr marL="0" marR="0">
                        <a:lnSpc>
                          <a:spcPct val="100000"/>
                        </a:lnSpc>
                        <a:spcBef>
                          <a:spcPts val="0"/>
                        </a:spcBef>
                        <a:spcAft>
                          <a:spcPts val="600"/>
                        </a:spcAft>
                      </a:pPr>
                      <a:r>
                        <a:rPr kumimoji="0" lang="en-US" sz="1600" b="1" u="none" strike="noStrike" kern="1200" cap="none" normalizeH="0" baseline="0" dirty="0" smtClean="0">
                          <a:ln>
                            <a:noFill/>
                          </a:ln>
                          <a:solidFill>
                            <a:srgbClr val="000000"/>
                          </a:solidFill>
                          <a:effectLst/>
                          <a:latin typeface="Courier New" pitchFamily="49" charset="0"/>
                          <a:ea typeface="+mn-ea"/>
                          <a:cs typeface="Courier New" pitchFamily="49" charset="0"/>
                        </a:rPr>
                        <a:t>prefix-list </a:t>
                      </a:r>
                      <a:r>
                        <a:rPr kumimoji="0" lang="en-US" sz="1600" i="1" u="none" strike="noStrike" kern="1200" cap="none" normalizeH="0" baseline="0" dirty="0" smtClean="0">
                          <a:ln>
                            <a:noFill/>
                          </a:ln>
                          <a:solidFill>
                            <a:srgbClr val="000000"/>
                          </a:solidFill>
                          <a:effectLst/>
                          <a:latin typeface="Courier New" pitchFamily="49" charset="0"/>
                          <a:ea typeface="+mn-ea"/>
                          <a:cs typeface="Courier New" pitchFamily="49" charset="0"/>
                        </a:rPr>
                        <a:t>prefix-list-name</a:t>
                      </a:r>
                      <a:endParaRPr kumimoji="0" lang="en-US" sz="1600" u="none" strike="noStrike" kern="1200" cap="none" normalizeH="0" baseline="0" dirty="0" smtClean="0">
                        <a:ln>
                          <a:noFill/>
                        </a:ln>
                        <a:solidFill>
                          <a:srgbClr val="000000"/>
                        </a:solidFill>
                        <a:effectLst/>
                        <a:latin typeface="Courier New" pitchFamily="49" charset="0"/>
                        <a:ea typeface="+mn-ea"/>
                        <a:cs typeface="Courier New" pitchFamily="49" charset="0"/>
                      </a:endParaRPr>
                    </a:p>
                  </a:txBody>
                  <a:tcPr marL="76200" marR="76200" marT="76200" marB="50800" anchor="ctr"/>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rgbClr val="000000"/>
                          </a:solidFill>
                          <a:effectLst/>
                          <a:latin typeface="+mn-lt"/>
                          <a:ea typeface="+mn-ea"/>
                          <a:cs typeface="+mn-cs"/>
                        </a:rPr>
                        <a:t>Specifies the name of a prefix list to be used to test packets. </a:t>
                      </a:r>
                    </a:p>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rgbClr val="000000"/>
                          </a:solidFill>
                          <a:effectLst/>
                          <a:latin typeface="+mn-lt"/>
                          <a:ea typeface="+mn-ea"/>
                          <a:cs typeface="+mn-cs"/>
                        </a:rPr>
                        <a:t>If multiple prefix lists are specified, matching any one results in a match.</a:t>
                      </a:r>
                    </a:p>
                  </a:txBody>
                  <a:tcPr marL="76200" marR="76200" marT="76200" marB="50800" anchor="ctr"/>
                </a:tc>
              </a:tr>
            </a:tbl>
          </a:graphicData>
        </a:graphic>
      </p:graphicFrame>
    </p:spTree>
    <p:extLst>
      <p:ext uri="{BB962C8B-B14F-4D97-AF65-F5344CB8AC3E}">
        <p14:creationId xmlns="" xmlns:p14="http://schemas.microsoft.com/office/powerpoint/2010/main" val="31441716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279400" y="711235"/>
            <a:ext cx="8521700" cy="549020"/>
          </a:xfrm>
        </p:spPr>
        <p:txBody>
          <a:bodyPr>
            <a:noAutofit/>
          </a:bodyPr>
          <a:lstStyle/>
          <a:p>
            <a:r>
              <a:rPr lang="en-US" sz="3200" dirty="0" smtClean="0">
                <a:latin typeface="Courier New" pitchFamily="49" charset="0"/>
                <a:cs typeface="Courier New" pitchFamily="49" charset="0"/>
              </a:rPr>
              <a:t>set</a:t>
            </a:r>
            <a:r>
              <a:rPr lang="en-US" sz="3200" dirty="0" smtClean="0"/>
              <a:t> Commands Used in BGP</a:t>
            </a:r>
            <a:endParaRPr lang="en-US" sz="3200" dirty="0"/>
          </a:p>
        </p:txBody>
      </p:sp>
      <p:graphicFrame>
        <p:nvGraphicFramePr>
          <p:cNvPr id="10" name="Table Placeholder 5"/>
          <p:cNvGraphicFramePr>
            <a:graphicFrameLocks noGrp="1"/>
          </p:cNvGraphicFramePr>
          <p:nvPr>
            <p:ph type="tbl" idx="1"/>
            <p:extLst>
              <p:ext uri="{D42A27DB-BD31-4B8C-83A1-F6EECF244321}">
                <p14:modId xmlns="" xmlns:p14="http://schemas.microsoft.com/office/powerpoint/2010/main" val="72028623"/>
              </p:ext>
            </p:extLst>
          </p:nvPr>
        </p:nvGraphicFramePr>
        <p:xfrm>
          <a:off x="482600" y="1388935"/>
          <a:ext cx="8316914" cy="4829808"/>
        </p:xfrm>
        <a:graphic>
          <a:graphicData uri="http://schemas.openxmlformats.org/drawingml/2006/table">
            <a:tbl>
              <a:tblPr firstRow="1" bandRow="1">
                <a:tableStyleId>{5C22544A-7EE6-4342-B048-85BDC9FD1C3A}</a:tableStyleId>
              </a:tblPr>
              <a:tblGrid>
                <a:gridCol w="2611284"/>
                <a:gridCol w="5705630"/>
              </a:tblGrid>
              <a:tr h="370840">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800" b="1" u="none" strike="noStrike" kern="1200" cap="none" normalizeH="0" baseline="0" dirty="0" smtClean="0">
                          <a:ln>
                            <a:noFill/>
                          </a:ln>
                          <a:solidFill>
                            <a:schemeClr val="bg1"/>
                          </a:solidFill>
                          <a:effectLst/>
                          <a:latin typeface="+mn-lt"/>
                          <a:ea typeface="+mn-ea"/>
                          <a:cs typeface="+mn-cs"/>
                        </a:rPr>
                        <a:t>Command</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800" b="1" u="none" strike="noStrike" kern="1200" cap="none" normalizeH="0" baseline="0" dirty="0" smtClean="0">
                          <a:ln>
                            <a:noFill/>
                          </a:ln>
                          <a:solidFill>
                            <a:schemeClr val="bg1"/>
                          </a:solidFill>
                          <a:effectLst/>
                          <a:latin typeface="+mn-lt"/>
                          <a:ea typeface="+mn-ea"/>
                          <a:cs typeface="+mn-cs"/>
                        </a:rPr>
                        <a:t>Description</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weight</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Sets the BGP weight value</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local-preference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smtClean="0">
                          <a:ln>
                            <a:noFill/>
                          </a:ln>
                          <a:solidFill>
                            <a:schemeClr val="dk1"/>
                          </a:solidFill>
                          <a:effectLst/>
                          <a:latin typeface="+mn-lt"/>
                          <a:ea typeface="+mn-ea"/>
                          <a:cs typeface="+mn-cs"/>
                        </a:rPr>
                        <a:t>Sets </a:t>
                      </a:r>
                      <a:r>
                        <a:rPr kumimoji="0" lang="en-US" sz="1600" u="none" strike="noStrike" kern="1200" cap="none" normalizeH="0" baseline="0" dirty="0" smtClean="0">
                          <a:ln>
                            <a:noFill/>
                          </a:ln>
                          <a:solidFill>
                            <a:schemeClr val="dk1"/>
                          </a:solidFill>
                          <a:effectLst/>
                          <a:latin typeface="+mn-lt"/>
                          <a:ea typeface="+mn-ea"/>
                          <a:cs typeface="+mn-cs"/>
                        </a:rPr>
                        <a:t>the LOCAL-PREF attribute value</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as-path</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lang="en-US" sz="1600" smtClean="0"/>
                        <a:t>Modifes </a:t>
                      </a:r>
                      <a:r>
                        <a:rPr lang="en-US" sz="1600" dirty="0" smtClean="0"/>
                        <a:t>an AS path for BGP routes</a:t>
                      </a:r>
                      <a:endParaRPr kumimoji="0" lang="en-US" sz="1600" u="none" strike="noStrike" kern="1200" cap="none" normalizeH="0" baseline="0" dirty="0" smtClean="0">
                        <a:ln>
                          <a:noFill/>
                        </a:ln>
                        <a:solidFill>
                          <a:schemeClr val="dk1"/>
                        </a:solidFill>
                        <a:effectLst/>
                        <a:latin typeface="+mn-lt"/>
                        <a:ea typeface="+mn-ea"/>
                        <a:cs typeface="+mn-cs"/>
                      </a:endParaRP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origin</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smtClean="0">
                          <a:ln>
                            <a:noFill/>
                          </a:ln>
                          <a:solidFill>
                            <a:schemeClr val="dk1"/>
                          </a:solidFill>
                          <a:effectLst/>
                          <a:latin typeface="+mn-lt"/>
                          <a:ea typeface="+mn-ea"/>
                          <a:cs typeface="+mn-cs"/>
                        </a:rPr>
                        <a:t>Sets </a:t>
                      </a:r>
                      <a:r>
                        <a:rPr kumimoji="0" lang="en-US" sz="1600" u="none" strike="noStrike" kern="1200" cap="none" normalizeH="0" baseline="0" dirty="0" smtClean="0">
                          <a:ln>
                            <a:noFill/>
                          </a:ln>
                          <a:solidFill>
                            <a:schemeClr val="dk1"/>
                          </a:solidFill>
                          <a:effectLst/>
                          <a:latin typeface="+mn-lt"/>
                          <a:ea typeface="+mn-ea"/>
                          <a:cs typeface="+mn-cs"/>
                        </a:rPr>
                        <a:t>the ORIGIN attribute value</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metric</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Sets the Multi-Exit_Disc (MED) value</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community</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Sets the BGP communities attribute</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automatic-tag</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Computes automatically the tag value</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ip next-hop</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Indicates which IP address to output packets</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interface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Indicates which interface to output packets</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ip default next-hop</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Indicates which default IP address to use to output packets</a:t>
                      </a:r>
                    </a:p>
                  </a:txBody>
                  <a:tcPr marL="73025" marR="73025" marT="36512" marB="36512" anchor="ctr" horzOverflow="overflow"/>
                </a:tc>
              </a:tr>
              <a:tr h="37084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kern="1200" cap="none" normalizeH="0" baseline="0" dirty="0" smtClean="0">
                          <a:ln>
                            <a:noFill/>
                          </a:ln>
                          <a:solidFill>
                            <a:schemeClr val="dk1"/>
                          </a:solidFill>
                          <a:effectLst/>
                          <a:latin typeface="Courier New" pitchFamily="49" charset="0"/>
                          <a:ea typeface="+mn-ea"/>
                          <a:cs typeface="Courier New" pitchFamily="49" charset="0"/>
                        </a:rPr>
                        <a:t>set default interface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u="none" strike="noStrike" kern="1200" cap="none" normalizeH="0" baseline="0" dirty="0" smtClean="0">
                          <a:ln>
                            <a:noFill/>
                          </a:ln>
                          <a:solidFill>
                            <a:schemeClr val="dk1"/>
                          </a:solidFill>
                          <a:effectLst/>
                          <a:latin typeface="+mn-lt"/>
                          <a:ea typeface="+mn-ea"/>
                          <a:cs typeface="+mn-cs"/>
                        </a:rPr>
                        <a:t>Indicates which default interface to use to output packets</a:t>
                      </a:r>
                    </a:p>
                  </a:txBody>
                  <a:tcPr marL="73025" marR="73025" marT="36512" marB="36512" anchor="ctr" horzOverflow="overflow"/>
                </a:tc>
              </a:tr>
            </a:tbl>
          </a:graphicData>
        </a:graphic>
      </p:graphicFrame>
      <p:sp>
        <p:nvSpPr>
          <p:cNvPr id="12" name="TextBox 11"/>
          <p:cNvSpPr txBox="1"/>
          <p:nvPr/>
        </p:nvSpPr>
        <p:spPr>
          <a:xfrm>
            <a:off x="7751321" y="6261550"/>
            <a:ext cx="1082349" cy="286232"/>
          </a:xfrm>
          <a:prstGeom prst="rect">
            <a:avLst/>
          </a:prstGeom>
          <a:noFill/>
        </p:spPr>
        <p:txBody>
          <a:bodyPr wrap="none" rtlCol="0">
            <a:spAutoFit/>
          </a:bodyPr>
          <a:lstStyle/>
          <a:p>
            <a:r>
              <a:rPr lang="en-US" sz="1400" i="1" dirty="0" smtClean="0"/>
              <a:t>* Partial list</a:t>
            </a:r>
            <a:endParaRPr lang="en-US" sz="1400" i="1" dirty="0"/>
          </a:p>
        </p:txBody>
      </p:sp>
    </p:spTree>
    <p:extLst>
      <p:ext uri="{BB962C8B-B14F-4D97-AF65-F5344CB8AC3E}">
        <p14:creationId xmlns="" xmlns:p14="http://schemas.microsoft.com/office/powerpoint/2010/main" val="2002475436"/>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1207250"/>
            <a:ext cx="8522208" cy="549021"/>
          </a:xfrm>
        </p:spPr>
        <p:txBody>
          <a:bodyPr>
            <a:noAutofit/>
          </a:bodyPr>
          <a:lstStyle/>
          <a:p>
            <a:r>
              <a:rPr lang="en-US" sz="3600" dirty="0" smtClean="0">
                <a:latin typeface="Courier New" pitchFamily="49" charset="0"/>
                <a:cs typeface="Courier New" pitchFamily="49" charset="0"/>
              </a:rPr>
              <a:t>set local-preference </a:t>
            </a:r>
            <a:r>
              <a:rPr lang="en-US" sz="3600" dirty="0" smtClean="0"/>
              <a:t>Command</a:t>
            </a:r>
            <a:endParaRPr lang="en-US" sz="3600" dirty="0"/>
          </a:p>
        </p:txBody>
      </p:sp>
      <p:sp>
        <p:nvSpPr>
          <p:cNvPr id="13" name="Content Placeholder 12"/>
          <p:cNvSpPr>
            <a:spLocks noGrp="1"/>
          </p:cNvSpPr>
          <p:nvPr>
            <p:ph idx="1"/>
          </p:nvPr>
        </p:nvSpPr>
        <p:spPr>
          <a:xfrm>
            <a:off x="279400" y="2004824"/>
            <a:ext cx="8496300" cy="491994"/>
          </a:xfrm>
        </p:spPr>
        <p:txBody>
          <a:bodyPr>
            <a:normAutofit/>
          </a:bodyPr>
          <a:lstStyle/>
          <a:p>
            <a:r>
              <a:rPr lang="en-US" dirty="0" smtClean="0">
                <a:solidFill>
                  <a:srgbClr val="000000"/>
                </a:solidFill>
              </a:rPr>
              <a:t>Specify a preference value for the AS path.</a:t>
            </a:r>
          </a:p>
        </p:txBody>
      </p:sp>
      <p:sp>
        <p:nvSpPr>
          <p:cNvPr id="14" name="Text Placeholder 13"/>
          <p:cNvSpPr>
            <a:spLocks noGrp="1"/>
          </p:cNvSpPr>
          <p:nvPr>
            <p:ph type="body" sz="quarter" idx="10"/>
          </p:nvPr>
        </p:nvSpPr>
        <p:spPr>
          <a:xfrm>
            <a:off x="613533" y="2555563"/>
            <a:ext cx="7745412" cy="377078"/>
          </a:xfrm>
        </p:spPr>
        <p:txBody>
          <a:bodyPr/>
          <a:lstStyle/>
          <a:p>
            <a:r>
              <a:rPr lang="en-US" dirty="0" smtClean="0">
                <a:solidFill>
                  <a:srgbClr val="000000"/>
                </a:solidFill>
              </a:rPr>
              <a:t>Router(config-route-map)#</a:t>
            </a:r>
            <a:endParaRPr lang="en-US" dirty="0">
              <a:solidFill>
                <a:srgbClr val="000000"/>
              </a:solidFill>
            </a:endParaRPr>
          </a:p>
        </p:txBody>
      </p:sp>
      <p:sp>
        <p:nvSpPr>
          <p:cNvPr id="15" name="Text Placeholder 14"/>
          <p:cNvSpPr>
            <a:spLocks noGrp="1"/>
          </p:cNvSpPr>
          <p:nvPr>
            <p:ph type="body" sz="quarter" idx="11"/>
          </p:nvPr>
        </p:nvSpPr>
        <p:spPr>
          <a:xfrm>
            <a:off x="613533" y="3230823"/>
            <a:ext cx="7745412" cy="444511"/>
          </a:xfrm>
        </p:spPr>
        <p:txBody>
          <a:bodyPr/>
          <a:lstStyle/>
          <a:p>
            <a:r>
              <a:rPr lang="en-US" dirty="0" smtClean="0">
                <a:solidFill>
                  <a:srgbClr val="000000"/>
                </a:solidFill>
              </a:rPr>
              <a:t>set local-preference </a:t>
            </a:r>
            <a:r>
              <a:rPr lang="en-US" b="0" i="1" dirty="0" smtClean="0">
                <a:solidFill>
                  <a:srgbClr val="000000"/>
                </a:solidFill>
              </a:rPr>
              <a:t>number-value</a:t>
            </a:r>
            <a:endParaRPr lang="en-US" dirty="0">
              <a:solidFill>
                <a:srgbClr val="000000"/>
              </a:solidFill>
            </a:endParaRPr>
          </a:p>
        </p:txBody>
      </p:sp>
      <p:sp>
        <p:nvSpPr>
          <p:cNvPr id="7" name="Content Placeholder 6"/>
          <p:cNvSpPr>
            <a:spLocks noGrp="1"/>
          </p:cNvSpPr>
          <p:nvPr>
            <p:ph idx="12"/>
          </p:nvPr>
        </p:nvSpPr>
        <p:spPr>
          <a:xfrm>
            <a:off x="279400" y="3879426"/>
            <a:ext cx="8483600" cy="1771072"/>
          </a:xfrm>
        </p:spPr>
        <p:txBody>
          <a:bodyPr>
            <a:normAutofit/>
          </a:bodyPr>
          <a:lstStyle/>
          <a:p>
            <a:r>
              <a:rPr lang="en-US" dirty="0" smtClean="0">
                <a:solidFill>
                  <a:srgbClr val="000000"/>
                </a:solidFill>
              </a:rPr>
              <a:t>The</a:t>
            </a:r>
            <a:r>
              <a:rPr lang="en-US" i="1" dirty="0" smtClean="0">
                <a:solidFill>
                  <a:srgbClr val="000000"/>
                </a:solidFill>
                <a:latin typeface="Courier New" pitchFamily="49" charset="0"/>
                <a:cs typeface="Courier New" pitchFamily="49" charset="0"/>
              </a:rPr>
              <a:t> number-value </a:t>
            </a:r>
            <a:r>
              <a:rPr lang="en-US" dirty="0" smtClean="0">
                <a:solidFill>
                  <a:srgbClr val="000000"/>
                </a:solidFill>
              </a:rPr>
              <a:t>is the preference value. </a:t>
            </a:r>
          </a:p>
          <a:p>
            <a:pPr marL="693738" lvl="1">
              <a:buFont typeface="Wingdings" pitchFamily="2" charset="2"/>
              <a:buChar char="§"/>
            </a:pPr>
            <a:r>
              <a:rPr lang="en-US" dirty="0" smtClean="0">
                <a:solidFill>
                  <a:srgbClr val="000000"/>
                </a:solidFill>
              </a:rPr>
              <a:t>An integer from 0 to 4294967295. </a:t>
            </a:r>
          </a:p>
          <a:p>
            <a:pPr marL="693738" lvl="1">
              <a:buFont typeface="Wingdings" pitchFamily="2" charset="2"/>
              <a:buChar char="§"/>
            </a:pPr>
            <a:r>
              <a:rPr lang="en-US" dirty="0" smtClean="0">
                <a:solidFill>
                  <a:srgbClr val="000000"/>
                </a:solidFill>
              </a:rPr>
              <a:t>Default 100.</a:t>
            </a:r>
          </a:p>
        </p:txBody>
      </p:sp>
    </p:spTree>
    <p:extLst>
      <p:ext uri="{BB962C8B-B14F-4D97-AF65-F5344CB8AC3E}">
        <p14:creationId xmlns="" xmlns:p14="http://schemas.microsoft.com/office/powerpoint/2010/main" val="241367514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807718"/>
            <a:ext cx="8522208" cy="549021"/>
          </a:xfrm>
        </p:spPr>
        <p:txBody>
          <a:bodyPr>
            <a:noAutofit/>
          </a:bodyPr>
          <a:lstStyle/>
          <a:p>
            <a:r>
              <a:rPr lang="en-US" sz="3600" dirty="0" smtClean="0">
                <a:latin typeface="Courier New" pitchFamily="49" charset="0"/>
                <a:cs typeface="Courier New" pitchFamily="49" charset="0"/>
              </a:rPr>
              <a:t>set as-path </a:t>
            </a:r>
            <a:r>
              <a:rPr lang="en-US" sz="3600" dirty="0" smtClean="0"/>
              <a:t>Command</a:t>
            </a:r>
            <a:endParaRPr lang="en-US" sz="3600" dirty="0"/>
          </a:p>
        </p:txBody>
      </p:sp>
      <p:sp>
        <p:nvSpPr>
          <p:cNvPr id="13" name="Content Placeholder 12"/>
          <p:cNvSpPr>
            <a:spLocks noGrp="1"/>
          </p:cNvSpPr>
          <p:nvPr>
            <p:ph idx="1"/>
          </p:nvPr>
        </p:nvSpPr>
        <p:spPr>
          <a:xfrm>
            <a:off x="454464" y="1668967"/>
            <a:ext cx="8496300" cy="491994"/>
          </a:xfrm>
        </p:spPr>
        <p:txBody>
          <a:bodyPr>
            <a:normAutofit/>
          </a:bodyPr>
          <a:lstStyle/>
          <a:p>
            <a:r>
              <a:rPr lang="en-US" sz="2000" dirty="0" smtClean="0">
                <a:solidFill>
                  <a:srgbClr val="000000"/>
                </a:solidFill>
              </a:rPr>
              <a:t>Modify an AS path for BGP routes.</a:t>
            </a:r>
          </a:p>
        </p:txBody>
      </p:sp>
      <p:sp>
        <p:nvSpPr>
          <p:cNvPr id="14" name="Text Placeholder 13"/>
          <p:cNvSpPr>
            <a:spLocks noGrp="1"/>
          </p:cNvSpPr>
          <p:nvPr>
            <p:ph type="body" sz="quarter" idx="10"/>
          </p:nvPr>
        </p:nvSpPr>
        <p:spPr>
          <a:xfrm>
            <a:off x="613533" y="2060727"/>
            <a:ext cx="7745412" cy="377078"/>
          </a:xfrm>
        </p:spPr>
        <p:txBody>
          <a:bodyPr/>
          <a:lstStyle/>
          <a:p>
            <a:r>
              <a:rPr lang="en-US" dirty="0" smtClean="0">
                <a:solidFill>
                  <a:srgbClr val="000000"/>
                </a:solidFill>
              </a:rPr>
              <a:t>Router(config-route-map)#</a:t>
            </a:r>
            <a:endParaRPr lang="en-US" dirty="0">
              <a:solidFill>
                <a:srgbClr val="000000"/>
              </a:solidFill>
            </a:endParaRPr>
          </a:p>
        </p:txBody>
      </p:sp>
      <p:sp>
        <p:nvSpPr>
          <p:cNvPr id="15" name="Text Placeholder 14"/>
          <p:cNvSpPr>
            <a:spLocks noGrp="1"/>
          </p:cNvSpPr>
          <p:nvPr>
            <p:ph type="body" sz="quarter" idx="11"/>
          </p:nvPr>
        </p:nvSpPr>
        <p:spPr>
          <a:xfrm>
            <a:off x="631671" y="2437805"/>
            <a:ext cx="7745412" cy="473054"/>
          </a:xfrm>
        </p:spPr>
        <p:txBody>
          <a:bodyPr>
            <a:normAutofit/>
          </a:bodyPr>
          <a:lstStyle/>
          <a:p>
            <a:r>
              <a:rPr lang="en-US" dirty="0" smtClean="0">
                <a:solidFill>
                  <a:srgbClr val="000000"/>
                </a:solidFill>
              </a:rPr>
              <a:t>set as-path {tag | prepend </a:t>
            </a:r>
            <a:r>
              <a:rPr lang="en-US" b="0" i="1" dirty="0" smtClean="0">
                <a:solidFill>
                  <a:srgbClr val="000000"/>
                </a:solidFill>
              </a:rPr>
              <a:t>as-path-string</a:t>
            </a:r>
            <a:r>
              <a:rPr lang="en-US" dirty="0" smtClean="0">
                <a:solidFill>
                  <a:srgbClr val="000000"/>
                </a:solidFill>
              </a:rPr>
              <a:t>} </a:t>
            </a:r>
          </a:p>
          <a:p>
            <a:endParaRPr lang="en-US" dirty="0" smtClean="0">
              <a:solidFill>
                <a:srgbClr val="000000"/>
              </a:solidFill>
            </a:endParaRPr>
          </a:p>
        </p:txBody>
      </p:sp>
      <p:graphicFrame>
        <p:nvGraphicFramePr>
          <p:cNvPr id="7" name="Table 6"/>
          <p:cNvGraphicFramePr>
            <a:graphicFrameLocks noGrp="1"/>
          </p:cNvGraphicFramePr>
          <p:nvPr/>
        </p:nvGraphicFramePr>
        <p:xfrm>
          <a:off x="594849" y="2935897"/>
          <a:ext cx="7782234" cy="3027533"/>
        </p:xfrm>
        <a:graphic>
          <a:graphicData uri="http://schemas.openxmlformats.org/drawingml/2006/table">
            <a:tbl>
              <a:tblPr firstRow="1" bandRow="1">
                <a:tableStyleId>{5C22544A-7EE6-4342-B048-85BDC9FD1C3A}</a:tableStyleId>
              </a:tblPr>
              <a:tblGrid>
                <a:gridCol w="2458067"/>
                <a:gridCol w="5324167"/>
              </a:tblGrid>
              <a:tr h="390858">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800" b="1" u="none" strike="noStrike" cap="none" normalizeH="0" baseline="0" dirty="0" smtClean="0">
                          <a:ln>
                            <a:noFill/>
                          </a:ln>
                          <a:effectLst/>
                        </a:rPr>
                        <a:t>Parameter</a:t>
                      </a:r>
                      <a:endParaRPr kumimoji="0" lang="en-US" sz="18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800" b="1" u="none" strike="noStrike" cap="none" normalizeH="0" baseline="0" dirty="0" smtClean="0">
                          <a:ln>
                            <a:noFill/>
                          </a:ln>
                          <a:effectLst/>
                        </a:rPr>
                        <a:t>Description</a:t>
                      </a:r>
                      <a:endParaRPr kumimoji="0" lang="en-US" sz="18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r>
              <a:tr h="691035">
                <a:tc>
                  <a:txBody>
                    <a:bodyPr/>
                    <a:lstStyle/>
                    <a:p>
                      <a:pPr marL="0" marR="0" algn="ctr">
                        <a:lnSpc>
                          <a:spcPct val="100000"/>
                        </a:lnSpc>
                        <a:spcBef>
                          <a:spcPts val="0"/>
                        </a:spcBef>
                        <a:spcAft>
                          <a:spcPts val="600"/>
                        </a:spcAft>
                      </a:pPr>
                      <a:r>
                        <a:rPr kumimoji="0" lang="en-US" sz="1600" b="1" i="0" u="none" strike="noStrike" kern="1200" cap="none" normalizeH="0" baseline="0" dirty="0" smtClean="0">
                          <a:ln>
                            <a:noFill/>
                          </a:ln>
                          <a:solidFill>
                            <a:schemeClr val="dk1"/>
                          </a:solidFill>
                          <a:effectLst/>
                          <a:latin typeface="Courier New" pitchFamily="49" charset="0"/>
                          <a:ea typeface="+mn-ea"/>
                          <a:cs typeface="Courier New" pitchFamily="49" charset="0"/>
                        </a:rPr>
                        <a:t>tag</a:t>
                      </a:r>
                    </a:p>
                  </a:txBody>
                  <a:tcPr marL="76200" marR="76200" marT="76200" marB="50800" anchor="ctr"/>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defRPr/>
                      </a:pPr>
                      <a:r>
                        <a:rPr lang="en-US" sz="1600" dirty="0" smtClean="0"/>
                        <a:t>Converts the tag of a route into an autonomous system path. Applies only when redistributing routes into BGP. </a:t>
                      </a:r>
                    </a:p>
                  </a:txBody>
                  <a:tcPr marL="76200" marR="76200" marT="76200" marB="50800" anchor="ctr"/>
                </a:tc>
              </a:tr>
              <a:tr h="904862">
                <a:tc>
                  <a:txBody>
                    <a:bodyPr/>
                    <a:lstStyle/>
                    <a:p>
                      <a:pPr marL="0" marR="0" algn="ctr">
                        <a:lnSpc>
                          <a:spcPct val="100000"/>
                        </a:lnSpc>
                        <a:spcBef>
                          <a:spcPts val="0"/>
                        </a:spcBef>
                        <a:spcAft>
                          <a:spcPts val="600"/>
                        </a:spcAft>
                      </a:pPr>
                      <a:r>
                        <a:rPr kumimoji="0" lang="en-US" sz="1600" b="1" i="0" u="none" strike="noStrike" kern="1200" cap="none" normalizeH="0" baseline="0" dirty="0" smtClean="0">
                          <a:ln>
                            <a:noFill/>
                          </a:ln>
                          <a:solidFill>
                            <a:schemeClr val="dk1"/>
                          </a:solidFill>
                          <a:effectLst/>
                          <a:latin typeface="Courier New" pitchFamily="49" charset="0"/>
                          <a:ea typeface="+mn-ea"/>
                          <a:cs typeface="Courier New" pitchFamily="49" charset="0"/>
                        </a:rPr>
                        <a:t>prepend</a:t>
                      </a:r>
                    </a:p>
                  </a:txBody>
                  <a:tcPr marL="76200" marR="76200" marT="76200" marB="50800" anchor="ctr"/>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lang="en-US" sz="1600" dirty="0" smtClean="0"/>
                        <a:t>Appends the string following the keyword </a:t>
                      </a:r>
                      <a:r>
                        <a:rPr lang="en-US" sz="1600" b="1" dirty="0" smtClean="0">
                          <a:latin typeface="Courier New" pitchFamily="49" charset="0"/>
                          <a:cs typeface="Courier New" pitchFamily="49" charset="0"/>
                        </a:rPr>
                        <a:t>prepend</a:t>
                      </a:r>
                      <a:r>
                        <a:rPr lang="en-US" sz="1600" dirty="0" smtClean="0"/>
                        <a:t> to the AS path of the route that is matched by the route map. </a:t>
                      </a:r>
                    </a:p>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lang="en-US" sz="1600" dirty="0" smtClean="0"/>
                        <a:t>Applies to inbound and outbound BGP route maps.</a:t>
                      </a:r>
                      <a:endParaRPr kumimoji="0" lang="en-US" sz="1600" u="none" strike="noStrike" kern="1200" cap="none" normalizeH="0" baseline="0" dirty="0" smtClean="0">
                        <a:ln>
                          <a:noFill/>
                        </a:ln>
                        <a:solidFill>
                          <a:schemeClr val="dk1"/>
                        </a:solidFill>
                        <a:effectLst/>
                        <a:latin typeface="+mn-lt"/>
                        <a:ea typeface="+mn-ea"/>
                        <a:cs typeface="+mn-cs"/>
                      </a:endParaRPr>
                    </a:p>
                  </a:txBody>
                  <a:tcPr marL="76200" marR="76200" marT="76200" marB="50800" anchor="ctr"/>
                </a:tc>
              </a:tr>
              <a:tr h="904862">
                <a:tc>
                  <a:txBody>
                    <a:bodyPr/>
                    <a:lstStyle/>
                    <a:p>
                      <a:pPr marL="0" marR="0" indent="0" algn="ctr" defTabSz="914400" rtl="0" eaLnBrk="1" fontAlgn="auto" latinLnBrk="0" hangingPunct="1">
                        <a:lnSpc>
                          <a:spcPct val="100000"/>
                        </a:lnSpc>
                        <a:spcBef>
                          <a:spcPts val="0"/>
                        </a:spcBef>
                        <a:spcAft>
                          <a:spcPts val="600"/>
                        </a:spcAft>
                        <a:buClrTx/>
                        <a:buSzTx/>
                        <a:buFontTx/>
                        <a:buNone/>
                        <a:tabLst/>
                        <a:defRPr/>
                      </a:pPr>
                      <a:r>
                        <a:rPr kumimoji="0" lang="en-US" sz="1600" b="0" i="1" u="none" strike="noStrike" kern="1200" cap="none" normalizeH="0" baseline="0" dirty="0" smtClean="0">
                          <a:ln>
                            <a:noFill/>
                          </a:ln>
                          <a:solidFill>
                            <a:schemeClr val="dk1"/>
                          </a:solidFill>
                          <a:effectLst/>
                          <a:latin typeface="Courier New" pitchFamily="49" charset="0"/>
                          <a:ea typeface="+mn-ea"/>
                          <a:cs typeface="Courier New" pitchFamily="49" charset="0"/>
                        </a:rPr>
                        <a:t>as-path-string </a:t>
                      </a:r>
                    </a:p>
                  </a:txBody>
                  <a:tcPr marL="76200" marR="76200" marT="76200" marB="50800" anchor="ctr"/>
                </a:tc>
                <a:tc>
                  <a:txBody>
                    <a:bodyPr/>
                    <a:lstStyle/>
                    <a:p>
                      <a:pPr>
                        <a:lnSpc>
                          <a:spcPct val="100000"/>
                        </a:lnSpc>
                        <a:spcBef>
                          <a:spcPts val="0"/>
                        </a:spcBef>
                        <a:spcAft>
                          <a:spcPts val="600"/>
                        </a:spcAft>
                      </a:pPr>
                      <a:r>
                        <a:rPr lang="en-US" sz="1600" dirty="0" smtClean="0"/>
                        <a:t>AS number to prepend to the AS_PATH attribute. </a:t>
                      </a:r>
                    </a:p>
                    <a:p>
                      <a:pPr>
                        <a:lnSpc>
                          <a:spcPct val="100000"/>
                        </a:lnSpc>
                        <a:spcBef>
                          <a:spcPts val="0"/>
                        </a:spcBef>
                        <a:spcAft>
                          <a:spcPts val="600"/>
                        </a:spcAft>
                      </a:pPr>
                      <a:r>
                        <a:rPr lang="en-US" sz="1600" dirty="0" smtClean="0"/>
                        <a:t>The range of values for this argument is 1 to 65535. </a:t>
                      </a:r>
                    </a:p>
                    <a:p>
                      <a:pPr>
                        <a:lnSpc>
                          <a:spcPct val="100000"/>
                        </a:lnSpc>
                        <a:spcBef>
                          <a:spcPts val="0"/>
                        </a:spcBef>
                        <a:spcAft>
                          <a:spcPts val="600"/>
                        </a:spcAft>
                      </a:pPr>
                      <a:r>
                        <a:rPr lang="en-US" sz="1600" dirty="0" smtClean="0"/>
                        <a:t>Up to 10 AS numbers can be entered. </a:t>
                      </a:r>
                    </a:p>
                  </a:txBody>
                  <a:tcPr marL="76200" marR="76200" marT="76200" marB="50800" anchor="ctr"/>
                </a:tc>
              </a:tr>
            </a:tbl>
          </a:graphicData>
        </a:graphic>
      </p:graphicFrame>
    </p:spTree>
    <p:extLst>
      <p:ext uri="{BB962C8B-B14F-4D97-AF65-F5344CB8AC3E}">
        <p14:creationId xmlns="" xmlns:p14="http://schemas.microsoft.com/office/powerpoint/2010/main" val="13847177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1078829"/>
            <a:ext cx="8522208" cy="549021"/>
          </a:xfrm>
        </p:spPr>
        <p:txBody>
          <a:bodyPr>
            <a:normAutofit fontScale="90000"/>
          </a:bodyPr>
          <a:lstStyle/>
          <a:p>
            <a:r>
              <a:rPr lang="en-US" dirty="0" smtClean="0">
                <a:latin typeface="Courier New" pitchFamily="49" charset="0"/>
                <a:cs typeface="Courier New" pitchFamily="49" charset="0"/>
              </a:rPr>
              <a:t>set metric </a:t>
            </a:r>
            <a:r>
              <a:rPr lang="en-US" dirty="0" smtClean="0"/>
              <a:t>Command</a:t>
            </a:r>
            <a:endParaRPr lang="en-US" dirty="0"/>
          </a:p>
        </p:txBody>
      </p:sp>
      <p:sp>
        <p:nvSpPr>
          <p:cNvPr id="13" name="Content Placeholder 12"/>
          <p:cNvSpPr>
            <a:spLocks noGrp="1"/>
          </p:cNvSpPr>
          <p:nvPr>
            <p:ph idx="1"/>
          </p:nvPr>
        </p:nvSpPr>
        <p:spPr>
          <a:xfrm>
            <a:off x="279400" y="1690906"/>
            <a:ext cx="8496300" cy="491994"/>
          </a:xfrm>
        </p:spPr>
        <p:txBody>
          <a:bodyPr>
            <a:normAutofit/>
          </a:bodyPr>
          <a:lstStyle/>
          <a:p>
            <a:r>
              <a:rPr lang="en-US" dirty="0" smtClean="0">
                <a:solidFill>
                  <a:srgbClr val="000000"/>
                </a:solidFill>
              </a:rPr>
              <a:t>Specify a preference value for the AS path.</a:t>
            </a:r>
          </a:p>
        </p:txBody>
      </p:sp>
      <p:sp>
        <p:nvSpPr>
          <p:cNvPr id="14" name="Text Placeholder 13"/>
          <p:cNvSpPr>
            <a:spLocks noGrp="1"/>
          </p:cNvSpPr>
          <p:nvPr>
            <p:ph type="body" sz="quarter" idx="10"/>
          </p:nvPr>
        </p:nvSpPr>
        <p:spPr>
          <a:xfrm>
            <a:off x="613533" y="2241645"/>
            <a:ext cx="7745412" cy="377078"/>
          </a:xfrm>
        </p:spPr>
        <p:txBody>
          <a:bodyPr/>
          <a:lstStyle/>
          <a:p>
            <a:r>
              <a:rPr lang="en-US" dirty="0" smtClean="0">
                <a:solidFill>
                  <a:srgbClr val="000000"/>
                </a:solidFill>
              </a:rPr>
              <a:t>Router(config-route-map)#</a:t>
            </a:r>
            <a:endParaRPr lang="en-US" dirty="0">
              <a:solidFill>
                <a:srgbClr val="000000"/>
              </a:solidFill>
            </a:endParaRPr>
          </a:p>
        </p:txBody>
      </p:sp>
      <p:sp>
        <p:nvSpPr>
          <p:cNvPr id="15" name="Text Placeholder 14"/>
          <p:cNvSpPr>
            <a:spLocks noGrp="1"/>
          </p:cNvSpPr>
          <p:nvPr>
            <p:ph type="body" sz="quarter" idx="11"/>
          </p:nvPr>
        </p:nvSpPr>
        <p:spPr>
          <a:xfrm>
            <a:off x="615326" y="2694650"/>
            <a:ext cx="7745412" cy="812800"/>
          </a:xfrm>
        </p:spPr>
        <p:txBody>
          <a:bodyPr/>
          <a:lstStyle/>
          <a:p>
            <a:r>
              <a:rPr lang="en-US" dirty="0" smtClean="0">
                <a:solidFill>
                  <a:srgbClr val="000000"/>
                </a:solidFill>
              </a:rPr>
              <a:t>set metric </a:t>
            </a:r>
            <a:r>
              <a:rPr lang="en-US" b="0" i="1" dirty="0" smtClean="0">
                <a:solidFill>
                  <a:srgbClr val="000000"/>
                </a:solidFill>
              </a:rPr>
              <a:t>metric-value</a:t>
            </a:r>
            <a:endParaRPr lang="en-US" dirty="0">
              <a:solidFill>
                <a:srgbClr val="000000"/>
              </a:solidFill>
            </a:endParaRPr>
          </a:p>
        </p:txBody>
      </p:sp>
      <p:sp>
        <p:nvSpPr>
          <p:cNvPr id="7" name="Content Placeholder 6"/>
          <p:cNvSpPr>
            <a:spLocks noGrp="1"/>
          </p:cNvSpPr>
          <p:nvPr>
            <p:ph idx="12"/>
          </p:nvPr>
        </p:nvSpPr>
        <p:spPr>
          <a:xfrm>
            <a:off x="279400" y="3565508"/>
            <a:ext cx="8483600" cy="1128972"/>
          </a:xfrm>
        </p:spPr>
        <p:txBody>
          <a:bodyPr>
            <a:normAutofit/>
          </a:bodyPr>
          <a:lstStyle/>
          <a:p>
            <a:r>
              <a:rPr lang="en-US" dirty="0" smtClean="0">
                <a:solidFill>
                  <a:srgbClr val="000000"/>
                </a:solidFill>
              </a:rPr>
              <a:t>The</a:t>
            </a:r>
            <a:r>
              <a:rPr lang="en-US" i="1" dirty="0" smtClean="0">
                <a:solidFill>
                  <a:srgbClr val="000000"/>
                </a:solidFill>
                <a:latin typeface="Courier New" pitchFamily="49" charset="0"/>
                <a:cs typeface="Courier New" pitchFamily="49" charset="0"/>
              </a:rPr>
              <a:t> metric-value </a:t>
            </a:r>
            <a:r>
              <a:rPr lang="en-US" dirty="0" smtClean="0">
                <a:solidFill>
                  <a:srgbClr val="000000"/>
                </a:solidFill>
              </a:rPr>
              <a:t>is use to set the MED attribute. </a:t>
            </a:r>
          </a:p>
          <a:p>
            <a:pPr marL="693738" lvl="1">
              <a:buFont typeface="Wingdings" pitchFamily="2" charset="2"/>
              <a:buChar char="§"/>
            </a:pPr>
            <a:r>
              <a:rPr lang="en-US" dirty="0" smtClean="0">
                <a:solidFill>
                  <a:srgbClr val="000000"/>
                </a:solidFill>
              </a:rPr>
              <a:t>An integer from 0 to 294967295. </a:t>
            </a:r>
          </a:p>
        </p:txBody>
      </p:sp>
    </p:spTree>
    <p:extLst>
      <p:ext uri="{BB962C8B-B14F-4D97-AF65-F5344CB8AC3E}">
        <p14:creationId xmlns="" xmlns:p14="http://schemas.microsoft.com/office/powerpoint/2010/main" val="418822370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335879"/>
            <a:ext cx="8042276" cy="1336956"/>
          </a:xfrm>
        </p:spPr>
        <p:txBody>
          <a:bodyPr/>
          <a:lstStyle/>
          <a:p>
            <a:r>
              <a:rPr lang="en-US" dirty="0" smtClean="0"/>
              <a:t>BGP Path Manipulation</a:t>
            </a:r>
            <a:endParaRPr lang="en-US" dirty="0"/>
          </a:p>
        </p:txBody>
      </p:sp>
      <p:sp>
        <p:nvSpPr>
          <p:cNvPr id="7" name="Content Placeholder 6"/>
          <p:cNvSpPr>
            <a:spLocks noGrp="1"/>
          </p:cNvSpPr>
          <p:nvPr>
            <p:ph idx="1"/>
          </p:nvPr>
        </p:nvSpPr>
        <p:spPr>
          <a:xfrm>
            <a:off x="549275" y="2071075"/>
            <a:ext cx="8042276" cy="2680475"/>
          </a:xfrm>
        </p:spPr>
        <p:txBody>
          <a:bodyPr/>
          <a:lstStyle/>
          <a:p>
            <a:r>
              <a:rPr lang="en-US" dirty="0" smtClean="0">
                <a:solidFill>
                  <a:srgbClr val="000000"/>
                </a:solidFill>
              </a:rPr>
              <a:t>Unlike IGPs, BGP was never designed to choose the quickest path.</a:t>
            </a:r>
          </a:p>
          <a:p>
            <a:r>
              <a:rPr lang="en-US" dirty="0" smtClean="0">
                <a:solidFill>
                  <a:srgbClr val="000000"/>
                </a:solidFill>
              </a:rPr>
              <a:t>BGP was designed to manipulate traffic flow to maximize or minimize bandwidth use.</a:t>
            </a:r>
            <a:endParaRPr lang="en-US" dirty="0">
              <a:solidFill>
                <a:srgbClr val="000000"/>
              </a:solidFill>
            </a:endParaRPr>
          </a:p>
        </p:txBody>
      </p:sp>
    </p:spTree>
    <p:extLst>
      <p:ext uri="{BB962C8B-B14F-4D97-AF65-F5344CB8AC3E}">
        <p14:creationId xmlns="" xmlns:p14="http://schemas.microsoft.com/office/powerpoint/2010/main" val="353505448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9383"/>
            <a:ext cx="8042276" cy="1336956"/>
          </a:xfrm>
        </p:spPr>
        <p:txBody>
          <a:bodyPr/>
          <a:lstStyle/>
          <a:p>
            <a:r>
              <a:rPr lang="en-US" sz="3200" dirty="0" smtClean="0"/>
              <a:t>Change the Local Preference</a:t>
            </a:r>
            <a:endParaRPr lang="en-US" sz="3200" dirty="0"/>
          </a:p>
        </p:txBody>
      </p:sp>
      <p:sp>
        <p:nvSpPr>
          <p:cNvPr id="3" name="Content Placeholder 2"/>
          <p:cNvSpPr>
            <a:spLocks noGrp="1"/>
          </p:cNvSpPr>
          <p:nvPr>
            <p:ph idx="1"/>
          </p:nvPr>
        </p:nvSpPr>
        <p:spPr>
          <a:xfrm>
            <a:off x="549275" y="1193597"/>
            <a:ext cx="3840480" cy="5446447"/>
          </a:xfrm>
        </p:spPr>
        <p:txBody>
          <a:bodyPr>
            <a:noAutofit/>
          </a:bodyPr>
          <a:lstStyle/>
          <a:p>
            <a:r>
              <a:rPr lang="en-US" sz="1600" dirty="0" smtClean="0">
                <a:solidFill>
                  <a:srgbClr val="163E50"/>
                </a:solidFill>
              </a:rPr>
              <a:t>The local preference is used only within an AS (between IBGP speakers) to determine the best path to leave the AS. </a:t>
            </a:r>
          </a:p>
          <a:p>
            <a:pPr lvl="1"/>
            <a:r>
              <a:rPr lang="en-US" sz="1600" dirty="0" smtClean="0">
                <a:solidFill>
                  <a:srgbClr val="163E50"/>
                </a:solidFill>
              </a:rPr>
              <a:t>Higher values are preferred.</a:t>
            </a:r>
          </a:p>
          <a:p>
            <a:pPr lvl="1"/>
            <a:r>
              <a:rPr lang="en-US" sz="1600" dirty="0" smtClean="0">
                <a:solidFill>
                  <a:srgbClr val="163E50"/>
                </a:solidFill>
              </a:rPr>
              <a:t>The local preference is set to 100 by default.</a:t>
            </a:r>
          </a:p>
          <a:p>
            <a:r>
              <a:rPr lang="en-US" sz="1600" dirty="0" smtClean="0">
                <a:solidFill>
                  <a:srgbClr val="163E50"/>
                </a:solidFill>
              </a:rPr>
              <a:t>There are two ways to alter the local preference:</a:t>
            </a:r>
          </a:p>
          <a:p>
            <a:pPr lvl="1"/>
            <a:r>
              <a:rPr lang="en-US" sz="1600" dirty="0" smtClean="0">
                <a:solidFill>
                  <a:srgbClr val="163E50"/>
                </a:solidFill>
              </a:rPr>
              <a:t>To change the default local-preference  for all routes advertised by the router use the </a:t>
            </a:r>
            <a:r>
              <a:rPr lang="en-US" sz="1600" b="1" dirty="0" err="1" smtClean="0">
                <a:solidFill>
                  <a:srgbClr val="163E50"/>
                </a:solidFill>
                <a:latin typeface="Courier New" pitchFamily="49" charset="0"/>
                <a:cs typeface="Courier New" pitchFamily="49" charset="0"/>
              </a:rPr>
              <a:t>bgp</a:t>
            </a:r>
            <a:r>
              <a:rPr lang="en-US" sz="1600" b="1" dirty="0" smtClean="0">
                <a:solidFill>
                  <a:srgbClr val="163E50"/>
                </a:solidFill>
                <a:latin typeface="Courier New" pitchFamily="49" charset="0"/>
                <a:cs typeface="Courier New" pitchFamily="49" charset="0"/>
              </a:rPr>
              <a:t> default local-preference </a:t>
            </a:r>
            <a:r>
              <a:rPr lang="en-US" sz="1600" i="1" dirty="0" smtClean="0">
                <a:solidFill>
                  <a:srgbClr val="163E50"/>
                </a:solidFill>
                <a:latin typeface="Courier New" pitchFamily="49" charset="0"/>
                <a:cs typeface="Courier New" pitchFamily="49" charset="0"/>
              </a:rPr>
              <a:t>value</a:t>
            </a:r>
            <a:r>
              <a:rPr lang="en-US" sz="1600" b="1" dirty="0" smtClean="0">
                <a:solidFill>
                  <a:srgbClr val="163E50"/>
                </a:solidFill>
                <a:latin typeface="Courier New" pitchFamily="49" charset="0"/>
                <a:cs typeface="Courier New" pitchFamily="49" charset="0"/>
              </a:rPr>
              <a:t> </a:t>
            </a:r>
            <a:r>
              <a:rPr lang="en-US" sz="1600" dirty="0" smtClean="0">
                <a:solidFill>
                  <a:srgbClr val="163E50"/>
                </a:solidFill>
              </a:rPr>
              <a:t>router configuration command. </a:t>
            </a:r>
          </a:p>
          <a:p>
            <a:pPr lvl="1"/>
            <a:r>
              <a:rPr lang="en-US" sz="1600" dirty="0" smtClean="0">
                <a:solidFill>
                  <a:srgbClr val="163E50"/>
                </a:solidFill>
              </a:rPr>
              <a:t>To change the local-preference of specific routes / as path, use route maps.</a:t>
            </a:r>
          </a:p>
          <a:p>
            <a:pPr lvl="1"/>
            <a:endParaRPr lang="en-US" sz="1600" dirty="0" smtClean="0">
              <a:solidFill>
                <a:srgbClr val="163E50"/>
              </a:solidFill>
            </a:endParaRPr>
          </a:p>
        </p:txBody>
      </p:sp>
      <p:sp>
        <p:nvSpPr>
          <p:cNvPr id="13" name="Content Placeholder 7"/>
          <p:cNvSpPr>
            <a:spLocks noGrp="1"/>
          </p:cNvSpPr>
          <p:nvPr>
            <p:ph idx="10"/>
          </p:nvPr>
        </p:nvSpPr>
        <p:spPr>
          <a:xfrm>
            <a:off x="4505203" y="1333316"/>
            <a:ext cx="4066688" cy="5499100"/>
          </a:xfrm>
          <a:ln w="12700">
            <a:solidFill>
              <a:schemeClr val="bg2"/>
            </a:solidFill>
          </a:ln>
        </p:spPr>
        <p:txBody>
          <a:bodyPr>
            <a:normAutofit/>
          </a:bodyPr>
          <a:lstStyle/>
          <a:p>
            <a:pPr>
              <a:lnSpc>
                <a:spcPct val="120000"/>
              </a:lnSpc>
              <a:buNone/>
            </a:pPr>
            <a:r>
              <a:rPr lang="en-US" sz="1400" dirty="0" smtClean="0">
                <a:solidFill>
                  <a:srgbClr val="163E50"/>
                </a:solidFill>
              </a:rPr>
              <a:t>BGP Route Selection Process</a:t>
            </a:r>
          </a:p>
          <a:p>
            <a:pPr marL="457200" indent="-457200">
              <a:lnSpc>
                <a:spcPct val="120000"/>
              </a:lnSpc>
              <a:buFont typeface="+mj-lt"/>
              <a:buAutoNum type="arabicPeriod"/>
            </a:pPr>
            <a:r>
              <a:rPr lang="en-US" sz="1400" dirty="0" smtClean="0">
                <a:solidFill>
                  <a:srgbClr val="163E50"/>
                </a:solidFill>
              </a:rPr>
              <a:t>Prefer highest Weight</a:t>
            </a:r>
          </a:p>
          <a:p>
            <a:pPr marL="457200" indent="-457200">
              <a:lnSpc>
                <a:spcPct val="120000"/>
              </a:lnSpc>
              <a:buFont typeface="+mj-lt"/>
              <a:buAutoNum type="arabicPeriod"/>
            </a:pPr>
            <a:r>
              <a:rPr lang="en-US" sz="1400" dirty="0" smtClean="0">
                <a:solidFill>
                  <a:srgbClr val="163E50"/>
                </a:solidFill>
              </a:rPr>
              <a:t>Prefer highest LOCAL_PREF</a:t>
            </a:r>
          </a:p>
          <a:p>
            <a:pPr marL="457200" indent="-457200">
              <a:lnSpc>
                <a:spcPct val="120000"/>
              </a:lnSpc>
              <a:buFont typeface="+mj-lt"/>
              <a:buAutoNum type="arabicPeriod"/>
            </a:pPr>
            <a:r>
              <a:rPr lang="en-US" sz="1400" dirty="0" smtClean="0">
                <a:solidFill>
                  <a:srgbClr val="163E50"/>
                </a:solidFill>
              </a:rPr>
              <a:t>Prefer locally generated routes</a:t>
            </a:r>
          </a:p>
          <a:p>
            <a:pPr marL="457200" indent="-457200">
              <a:lnSpc>
                <a:spcPct val="120000"/>
              </a:lnSpc>
              <a:buFont typeface="+mj-lt"/>
              <a:buAutoNum type="arabicPeriod"/>
            </a:pPr>
            <a:r>
              <a:rPr lang="en-US" sz="1400" dirty="0" smtClean="0">
                <a:solidFill>
                  <a:srgbClr val="163E50"/>
                </a:solidFill>
              </a:rPr>
              <a:t>Prefer shortest AS_PATH</a:t>
            </a:r>
          </a:p>
          <a:p>
            <a:pPr marL="457200" indent="-457200">
              <a:lnSpc>
                <a:spcPct val="120000"/>
              </a:lnSpc>
              <a:buFont typeface="+mj-lt"/>
              <a:buAutoNum type="arabicPeriod"/>
            </a:pPr>
            <a:r>
              <a:rPr lang="en-US" sz="1400" dirty="0" smtClean="0">
                <a:solidFill>
                  <a:srgbClr val="163E50"/>
                </a:solidFill>
              </a:rPr>
              <a:t>Prefer lowest ORIGIN (IGP &lt; EGP &lt; incomplete)</a:t>
            </a:r>
          </a:p>
          <a:p>
            <a:pPr marL="457200" indent="-457200">
              <a:lnSpc>
                <a:spcPct val="120000"/>
              </a:lnSpc>
              <a:buFont typeface="+mj-lt"/>
              <a:buAutoNum type="arabicPeriod"/>
            </a:pPr>
            <a:r>
              <a:rPr lang="en-US" sz="1400" dirty="0" smtClean="0">
                <a:solidFill>
                  <a:srgbClr val="163E50"/>
                </a:solidFill>
              </a:rPr>
              <a:t>Prefer lowest MED</a:t>
            </a:r>
          </a:p>
          <a:p>
            <a:pPr marL="457200" indent="-457200">
              <a:lnSpc>
                <a:spcPct val="120000"/>
              </a:lnSpc>
              <a:buFont typeface="+mj-lt"/>
              <a:buAutoNum type="arabicPeriod"/>
            </a:pPr>
            <a:r>
              <a:rPr lang="en-US" sz="1400" dirty="0" smtClean="0">
                <a:solidFill>
                  <a:srgbClr val="163E50"/>
                </a:solidFill>
              </a:rPr>
              <a:t>Prefer EBGP over IBGP</a:t>
            </a:r>
          </a:p>
          <a:p>
            <a:pPr marL="457200" indent="-457200">
              <a:lnSpc>
                <a:spcPct val="120000"/>
              </a:lnSpc>
              <a:buFont typeface="+mj-lt"/>
              <a:buAutoNum type="arabicPeriod"/>
            </a:pPr>
            <a:r>
              <a:rPr lang="en-US" sz="1400" dirty="0" smtClean="0">
                <a:solidFill>
                  <a:srgbClr val="163E50"/>
                </a:solidFill>
              </a:rPr>
              <a:t>Prefer routes through closest IGP neighbor</a:t>
            </a:r>
          </a:p>
          <a:p>
            <a:pPr marL="457200" indent="-457200">
              <a:lnSpc>
                <a:spcPct val="120000"/>
              </a:lnSpc>
              <a:buFont typeface="+mj-lt"/>
              <a:buAutoNum type="arabicPeriod"/>
            </a:pPr>
            <a:r>
              <a:rPr lang="en-US" sz="1400" dirty="0" smtClean="0">
                <a:solidFill>
                  <a:srgbClr val="163E50"/>
                </a:solidFill>
              </a:rPr>
              <a:t>Prefer routes with lowest BGP router ID</a:t>
            </a:r>
          </a:p>
          <a:p>
            <a:pPr marL="457200" indent="-457200">
              <a:lnSpc>
                <a:spcPct val="120000"/>
              </a:lnSpc>
              <a:buFont typeface="+mj-lt"/>
              <a:buAutoNum type="arabicPeriod"/>
            </a:pPr>
            <a:r>
              <a:rPr lang="en-US" sz="1400" dirty="0" smtClean="0">
                <a:solidFill>
                  <a:srgbClr val="163E50"/>
                </a:solidFill>
              </a:rPr>
              <a:t>Prefer routes with lowest neighbor IP address</a:t>
            </a:r>
          </a:p>
          <a:p>
            <a:pPr>
              <a:lnSpc>
                <a:spcPct val="120000"/>
              </a:lnSpc>
            </a:pPr>
            <a:endParaRPr lang="en-US" sz="1400" dirty="0">
              <a:solidFill>
                <a:srgbClr val="163E50"/>
              </a:solidFill>
            </a:endParaRPr>
          </a:p>
        </p:txBody>
      </p:sp>
    </p:spTree>
    <p:extLst>
      <p:ext uri="{BB962C8B-B14F-4D97-AF65-F5344CB8AC3E}">
        <p14:creationId xmlns="" xmlns:p14="http://schemas.microsoft.com/office/powerpoint/2010/main" val="12156985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807718"/>
            <a:ext cx="8522208" cy="549021"/>
          </a:xfrm>
        </p:spPr>
        <p:txBody>
          <a:bodyPr>
            <a:noAutofit/>
          </a:bodyPr>
          <a:lstStyle/>
          <a:p>
            <a:r>
              <a:rPr lang="en-US" sz="3200" dirty="0" smtClean="0"/>
              <a:t>Setting Default Local Preference Example</a:t>
            </a:r>
            <a:endParaRPr lang="en-US" sz="3200" dirty="0"/>
          </a:p>
        </p:txBody>
      </p:sp>
      <p:sp>
        <p:nvSpPr>
          <p:cNvPr id="13" name="Content Placeholder 12"/>
          <p:cNvSpPr>
            <a:spLocks noGrp="1"/>
          </p:cNvSpPr>
          <p:nvPr>
            <p:ph idx="1"/>
          </p:nvPr>
        </p:nvSpPr>
        <p:spPr>
          <a:xfrm>
            <a:off x="279400" y="1591023"/>
            <a:ext cx="8496300" cy="491994"/>
          </a:xfrm>
        </p:spPr>
        <p:txBody>
          <a:bodyPr>
            <a:normAutofit/>
          </a:bodyPr>
          <a:lstStyle/>
          <a:p>
            <a:r>
              <a:rPr lang="en-US" sz="2000" dirty="0" smtClean="0">
                <a:solidFill>
                  <a:srgbClr val="163E50"/>
                </a:solidFill>
              </a:rPr>
              <a:t>Change the default local preference for outgoing routes.</a:t>
            </a:r>
            <a:endParaRPr lang="en-US" sz="2000" dirty="0">
              <a:solidFill>
                <a:srgbClr val="163E50"/>
              </a:solidFill>
            </a:endParaRPr>
          </a:p>
        </p:txBody>
      </p:sp>
      <p:sp>
        <p:nvSpPr>
          <p:cNvPr id="14" name="Text Placeholder 13"/>
          <p:cNvSpPr>
            <a:spLocks noGrp="1"/>
          </p:cNvSpPr>
          <p:nvPr>
            <p:ph type="body" sz="quarter" idx="10"/>
          </p:nvPr>
        </p:nvSpPr>
        <p:spPr>
          <a:xfrm>
            <a:off x="613533" y="2041879"/>
            <a:ext cx="7745412" cy="377078"/>
          </a:xfrm>
        </p:spPr>
        <p:txBody>
          <a:bodyPr/>
          <a:lstStyle/>
          <a:p>
            <a:r>
              <a:rPr lang="en-US" dirty="0" smtClean="0">
                <a:solidFill>
                  <a:srgbClr val="163E50"/>
                </a:solidFill>
              </a:rPr>
              <a:t>Router(</a:t>
            </a:r>
            <a:r>
              <a:rPr lang="en-US" dirty="0" err="1" smtClean="0">
                <a:solidFill>
                  <a:srgbClr val="163E50"/>
                </a:solidFill>
              </a:rPr>
              <a:t>config</a:t>
            </a:r>
            <a:r>
              <a:rPr lang="en-US" dirty="0" smtClean="0">
                <a:solidFill>
                  <a:srgbClr val="163E50"/>
                </a:solidFill>
              </a:rPr>
              <a:t>-router)#</a:t>
            </a:r>
            <a:endParaRPr lang="en-US" dirty="0">
              <a:solidFill>
                <a:srgbClr val="163E50"/>
              </a:solidFill>
            </a:endParaRPr>
          </a:p>
        </p:txBody>
      </p:sp>
      <p:sp>
        <p:nvSpPr>
          <p:cNvPr id="15" name="Text Placeholder 14"/>
          <p:cNvSpPr>
            <a:spLocks noGrp="1"/>
          </p:cNvSpPr>
          <p:nvPr>
            <p:ph type="body" sz="quarter" idx="11"/>
          </p:nvPr>
        </p:nvSpPr>
        <p:spPr>
          <a:xfrm>
            <a:off x="615326" y="2494884"/>
            <a:ext cx="7745412" cy="473054"/>
          </a:xfrm>
        </p:spPr>
        <p:txBody>
          <a:bodyPr/>
          <a:lstStyle/>
          <a:p>
            <a:pPr lvl="0"/>
            <a:r>
              <a:rPr lang="en-US" smtClean="0">
                <a:solidFill>
                  <a:srgbClr val="163E50"/>
                </a:solidFill>
              </a:rPr>
              <a:t>bgp default local-preference </a:t>
            </a:r>
            <a:r>
              <a:rPr lang="en-US" b="0" i="1" smtClean="0">
                <a:solidFill>
                  <a:srgbClr val="163E50"/>
                </a:solidFill>
              </a:rPr>
              <a:t>number</a:t>
            </a:r>
            <a:endParaRPr lang="en-US" b="0" i="1" dirty="0" smtClean="0">
              <a:solidFill>
                <a:srgbClr val="163E50"/>
              </a:solidFill>
            </a:endParaRPr>
          </a:p>
        </p:txBody>
      </p:sp>
      <p:sp>
        <p:nvSpPr>
          <p:cNvPr id="7" name="Content Placeholder 6"/>
          <p:cNvSpPr>
            <a:spLocks noGrp="1"/>
          </p:cNvSpPr>
          <p:nvPr>
            <p:ph idx="12"/>
          </p:nvPr>
        </p:nvSpPr>
        <p:spPr>
          <a:xfrm>
            <a:off x="279400" y="2980478"/>
            <a:ext cx="8483600" cy="3320143"/>
          </a:xfrm>
        </p:spPr>
        <p:txBody>
          <a:bodyPr>
            <a:noAutofit/>
          </a:bodyPr>
          <a:lstStyle/>
          <a:p>
            <a:r>
              <a:rPr lang="en-US" sz="1800" dirty="0" smtClean="0">
                <a:solidFill>
                  <a:srgbClr val="163E50"/>
                </a:solidFill>
              </a:rPr>
              <a:t>The local preference attribute applies a degree of preference to a route during the BGP best path selection process. </a:t>
            </a:r>
          </a:p>
          <a:p>
            <a:pPr lvl="1"/>
            <a:r>
              <a:rPr lang="en-US" sz="1800" dirty="0" smtClean="0">
                <a:solidFill>
                  <a:srgbClr val="163E50"/>
                </a:solidFill>
              </a:rPr>
              <a:t>The attribute is exchanged only between </a:t>
            </a:r>
            <a:r>
              <a:rPr lang="en-US" sz="1800" dirty="0" err="1" smtClean="0">
                <a:solidFill>
                  <a:srgbClr val="163E50"/>
                </a:solidFill>
              </a:rPr>
              <a:t>iBGP</a:t>
            </a:r>
            <a:r>
              <a:rPr lang="en-US" sz="1800" dirty="0" smtClean="0">
                <a:solidFill>
                  <a:srgbClr val="163E50"/>
                </a:solidFill>
              </a:rPr>
              <a:t> peers. </a:t>
            </a:r>
          </a:p>
          <a:p>
            <a:pPr lvl="1"/>
            <a:r>
              <a:rPr lang="en-US" sz="1800" dirty="0" smtClean="0">
                <a:solidFill>
                  <a:srgbClr val="163E50"/>
                </a:solidFill>
              </a:rPr>
              <a:t>The route with the highest local preference is preferred. </a:t>
            </a:r>
          </a:p>
          <a:p>
            <a:r>
              <a:rPr lang="en-US" sz="1800" dirty="0" smtClean="0">
                <a:solidFill>
                  <a:srgbClr val="163E50"/>
                </a:solidFill>
              </a:rPr>
              <a:t>The </a:t>
            </a:r>
            <a:r>
              <a:rPr lang="en-US" sz="1800" i="1" dirty="0" smtClean="0">
                <a:solidFill>
                  <a:srgbClr val="163E50"/>
                </a:solidFill>
                <a:latin typeface="Courier New" pitchFamily="49" charset="0"/>
                <a:cs typeface="Courier New" pitchFamily="49" charset="0"/>
              </a:rPr>
              <a:t>number</a:t>
            </a:r>
            <a:r>
              <a:rPr lang="en-US" sz="1800" dirty="0" smtClean="0">
                <a:solidFill>
                  <a:srgbClr val="163E50"/>
                </a:solidFill>
              </a:rPr>
              <a:t> is the local preference value from 0 to 4294967295. </a:t>
            </a:r>
          </a:p>
          <a:p>
            <a:pPr lvl="1"/>
            <a:r>
              <a:rPr lang="en-US" sz="1800" dirty="0" smtClean="0">
                <a:solidFill>
                  <a:srgbClr val="163E50"/>
                </a:solidFill>
              </a:rPr>
              <a:t>Cisco IOS software applies a local preference value of 100.</a:t>
            </a:r>
          </a:p>
          <a:p>
            <a:r>
              <a:rPr lang="en-US" sz="1800" dirty="0" smtClean="0">
                <a:solidFill>
                  <a:srgbClr val="163E50"/>
                </a:solidFill>
              </a:rPr>
              <a:t>Note: The local preference assigned with the </a:t>
            </a:r>
            <a:r>
              <a:rPr lang="en-US" sz="1800" b="1" dirty="0" smtClean="0">
                <a:solidFill>
                  <a:srgbClr val="163E50"/>
                </a:solidFill>
                <a:latin typeface="Courier New" pitchFamily="49" charset="0"/>
                <a:cs typeface="Courier New" pitchFamily="49" charset="0"/>
              </a:rPr>
              <a:t>set local-preference route-map </a:t>
            </a:r>
            <a:r>
              <a:rPr lang="en-US" sz="1800" dirty="0" smtClean="0">
                <a:solidFill>
                  <a:srgbClr val="163E50"/>
                </a:solidFill>
              </a:rPr>
              <a:t>command override the weights assigned using this command. </a:t>
            </a:r>
            <a:endParaRPr lang="en-US" sz="1800" dirty="0">
              <a:solidFill>
                <a:srgbClr val="163E50"/>
              </a:solidFill>
            </a:endParaRPr>
          </a:p>
        </p:txBody>
      </p:sp>
    </p:spTree>
    <p:extLst>
      <p:ext uri="{BB962C8B-B14F-4D97-AF65-F5344CB8AC3E}">
        <p14:creationId xmlns="" xmlns:p14="http://schemas.microsoft.com/office/powerpoint/2010/main" val="18915520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50642"/>
            <a:ext cx="8521700" cy="549021"/>
          </a:xfrm>
        </p:spPr>
        <p:txBody>
          <a:bodyPr>
            <a:noAutofit/>
          </a:bodyPr>
          <a:lstStyle/>
          <a:p>
            <a:r>
              <a:rPr lang="en-US" sz="3200" dirty="0" smtClean="0"/>
              <a:t>Setting Default Local Preference Example</a:t>
            </a:r>
            <a:endParaRPr lang="en-US" sz="3200" dirty="0"/>
          </a:p>
        </p:txBody>
      </p:sp>
      <p:sp>
        <p:nvSpPr>
          <p:cNvPr id="7" name="Content Placeholder 6"/>
          <p:cNvSpPr>
            <a:spLocks noGrp="1"/>
          </p:cNvSpPr>
          <p:nvPr>
            <p:ph idx="11"/>
          </p:nvPr>
        </p:nvSpPr>
        <p:spPr>
          <a:xfrm>
            <a:off x="279400" y="4079395"/>
            <a:ext cx="8520354" cy="2084781"/>
          </a:xfrm>
        </p:spPr>
        <p:txBody>
          <a:bodyPr>
            <a:normAutofit/>
          </a:bodyPr>
          <a:lstStyle/>
          <a:p>
            <a:r>
              <a:rPr lang="en-US" sz="2000" dirty="0" smtClean="0">
                <a:solidFill>
                  <a:srgbClr val="163E50"/>
                </a:solidFill>
              </a:rPr>
              <a:t>The BGP routing policy in this example dictates that:</a:t>
            </a:r>
          </a:p>
          <a:p>
            <a:pPr lvl="1"/>
            <a:r>
              <a:rPr lang="en-US" dirty="0" smtClean="0">
                <a:solidFill>
                  <a:srgbClr val="163E50"/>
                </a:solidFill>
              </a:rPr>
              <a:t>The default local preference for all routes on R1 should be set to 200.</a:t>
            </a:r>
          </a:p>
          <a:p>
            <a:pPr lvl="1"/>
            <a:r>
              <a:rPr lang="en-US" dirty="0" smtClean="0">
                <a:solidFill>
                  <a:srgbClr val="163E50"/>
                </a:solidFill>
              </a:rPr>
              <a:t>The default local preference for all routes on R2 should be set to 500.</a:t>
            </a:r>
          </a:p>
        </p:txBody>
      </p:sp>
      <p:sp>
        <p:nvSpPr>
          <p:cNvPr id="5" name="Content Placeholder 6"/>
          <p:cNvSpPr txBox="1">
            <a:spLocks/>
          </p:cNvSpPr>
          <p:nvPr/>
        </p:nvSpPr>
        <p:spPr>
          <a:xfrm>
            <a:off x="279400" y="3897849"/>
            <a:ext cx="8520354" cy="2526255"/>
          </a:xfrm>
          <a:prstGeom prst="rect">
            <a:avLst/>
          </a:prstGeom>
        </p:spPr>
        <p:txBody>
          <a:bodyPr>
            <a:norm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endParaRPr kumimoji="0" lang="en-US" sz="2000" b="0" i="0" u="none" strike="noStrike" kern="0" cap="none" spc="0" normalizeH="0" baseline="0" noProof="0" dirty="0" smtClean="0">
              <a:ln>
                <a:noFill/>
              </a:ln>
              <a:solidFill>
                <a:schemeClr val="tx1"/>
              </a:solidFill>
              <a:effectLst/>
              <a:uLnTx/>
              <a:uFillTx/>
              <a:latin typeface="+mn-lt"/>
              <a:ea typeface="+mn-ea"/>
              <a:cs typeface="+mn-cs"/>
            </a:endParaRPr>
          </a:p>
        </p:txBody>
      </p:sp>
      <p:pic>
        <p:nvPicPr>
          <p:cNvPr id="16" name="Picture 2"/>
          <p:cNvPicPr>
            <a:picLocks noGrp="1" noChangeAspect="1" noChangeArrowheads="1"/>
          </p:cNvPicPr>
          <p:nvPr>
            <p:ph sz="quarter" idx="12"/>
          </p:nvPr>
        </p:nvPicPr>
        <p:blipFill>
          <a:blip r:embed="rId3"/>
          <a:stretch>
            <a:fillRect/>
          </a:stretch>
        </p:blipFill>
        <p:spPr>
          <a:xfrm>
            <a:off x="501835" y="1404401"/>
            <a:ext cx="8086355" cy="2654300"/>
          </a:xfrm>
        </p:spPr>
      </p:pic>
    </p:spTree>
    <p:extLst>
      <p:ext uri="{BB962C8B-B14F-4D97-AF65-F5344CB8AC3E}">
        <p14:creationId xmlns="" xmlns:p14="http://schemas.microsoft.com/office/powerpoint/2010/main" val="155933871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bwMode="auto">
          <a:xfrm>
            <a:off x="1983867" y="4513617"/>
            <a:ext cx="3230137" cy="20815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279400" y="650759"/>
            <a:ext cx="8521700" cy="549021"/>
          </a:xfrm>
        </p:spPr>
        <p:txBody>
          <a:bodyPr>
            <a:noAutofit/>
          </a:bodyPr>
          <a:lstStyle/>
          <a:p>
            <a:r>
              <a:rPr lang="en-US" sz="3200" dirty="0" smtClean="0"/>
              <a:t>Setting Default Local Preference Example</a:t>
            </a:r>
            <a:endParaRPr lang="en-US" sz="3200" dirty="0"/>
          </a:p>
        </p:txBody>
      </p:sp>
      <p:sp>
        <p:nvSpPr>
          <p:cNvPr id="7" name="Content Placeholder 6"/>
          <p:cNvSpPr>
            <a:spLocks noGrp="1"/>
          </p:cNvSpPr>
          <p:nvPr>
            <p:ph idx="11"/>
          </p:nvPr>
        </p:nvSpPr>
        <p:spPr>
          <a:xfrm>
            <a:off x="279400" y="5020980"/>
            <a:ext cx="8520354" cy="1260433"/>
          </a:xfrm>
        </p:spPr>
        <p:txBody>
          <a:bodyPr>
            <a:noAutofit/>
          </a:bodyPr>
          <a:lstStyle/>
          <a:p>
            <a:r>
              <a:rPr lang="en-US" sz="1800" dirty="0" smtClean="0">
                <a:solidFill>
                  <a:srgbClr val="163E50"/>
                </a:solidFill>
              </a:rPr>
              <a:t>The resulting configuration makes the IBGP routers in AS 65001 send all Internet bound traffic to R2, but the R1 to ISP1 link is underutilized. </a:t>
            </a:r>
          </a:p>
          <a:p>
            <a:pPr lvl="1"/>
            <a:r>
              <a:rPr lang="en-US" sz="1800" dirty="0" smtClean="0">
                <a:solidFill>
                  <a:srgbClr val="163E50"/>
                </a:solidFill>
              </a:rPr>
              <a:t>Route maps could be configured to select specific routes to have a higher local preference.</a:t>
            </a:r>
          </a:p>
        </p:txBody>
      </p:sp>
      <p:pic>
        <p:nvPicPr>
          <p:cNvPr id="9218" name="Picture 2"/>
          <p:cNvPicPr>
            <a:picLocks noGrp="1" noChangeAspect="1" noChangeArrowheads="1"/>
          </p:cNvPicPr>
          <p:nvPr>
            <p:ph sz="quarter" idx="12"/>
          </p:nvPr>
        </p:nvPicPr>
        <p:blipFill>
          <a:blip r:embed="rId3"/>
          <a:stretch>
            <a:fillRect/>
          </a:stretch>
        </p:blipFill>
        <p:spPr>
          <a:xfrm>
            <a:off x="519765" y="1084438"/>
            <a:ext cx="8086355" cy="2506660"/>
          </a:xfrm>
        </p:spPr>
      </p:pic>
      <p:sp>
        <p:nvSpPr>
          <p:cNvPr id="5" name="Content Placeholder 6"/>
          <p:cNvSpPr txBox="1">
            <a:spLocks/>
          </p:cNvSpPr>
          <p:nvPr/>
        </p:nvSpPr>
        <p:spPr>
          <a:xfrm>
            <a:off x="279400" y="3897849"/>
            <a:ext cx="8520354" cy="2526255"/>
          </a:xfrm>
          <a:prstGeom prst="rect">
            <a:avLst/>
          </a:prstGeom>
        </p:spPr>
        <p:txBody>
          <a:bodyPr>
            <a:norm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endParaRPr kumimoji="0" lang="en-US" sz="2000" b="0" i="0" u="none" strike="noStrike" kern="0" cap="none" spc="0" normalizeH="0" baseline="0" noProof="0" dirty="0" smtClean="0">
              <a:ln>
                <a:noFill/>
              </a:ln>
              <a:solidFill>
                <a:schemeClr val="tx1"/>
              </a:solidFill>
              <a:effectLst/>
              <a:uLnTx/>
              <a:uFillTx/>
              <a:latin typeface="+mn-lt"/>
              <a:ea typeface="+mn-ea"/>
              <a:cs typeface="+mn-cs"/>
            </a:endParaRPr>
          </a:p>
        </p:txBody>
      </p:sp>
      <p:sp>
        <p:nvSpPr>
          <p:cNvPr id="8" name="Text Placeholder 5"/>
          <p:cNvSpPr>
            <a:spLocks/>
          </p:cNvSpPr>
          <p:nvPr/>
        </p:nvSpPr>
        <p:spPr bwMode="auto">
          <a:xfrm>
            <a:off x="261471" y="4286341"/>
            <a:ext cx="5063565" cy="670246"/>
          </a:xfrm>
          <a:prstGeom prst="rect">
            <a:avLst/>
          </a:prstGeom>
          <a:noFill/>
          <a:ln w="12700" algn="ctr">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solidFill>
                  <a:srgbClr val="163E50"/>
                </a:solidFill>
                <a:latin typeface="Courier New" pitchFamily="49" charset="0"/>
              </a:rPr>
              <a:t>R2(config)# </a:t>
            </a:r>
            <a:r>
              <a:rPr lang="en-US" sz="1200" b="1" kern="0" dirty="0" smtClean="0">
                <a:solidFill>
                  <a:srgbClr val="163E50"/>
                </a:solidFill>
                <a:latin typeface="Courier New" pitchFamily="49" charset="0"/>
              </a:rPr>
              <a:t>router bgp 65001</a:t>
            </a:r>
          </a:p>
          <a:p>
            <a:pPr marL="236538" indent="-236538" algn="l" defTabSz="814388" eaLnBrk="1" hangingPunct="1">
              <a:lnSpc>
                <a:spcPct val="100000"/>
              </a:lnSpc>
              <a:spcBef>
                <a:spcPts val="0"/>
              </a:spcBef>
              <a:buClr>
                <a:srgbClr val="708CA1"/>
              </a:buClr>
              <a:defRPr/>
            </a:pPr>
            <a:r>
              <a:rPr lang="en-US" sz="1200" kern="0" dirty="0" smtClean="0">
                <a:solidFill>
                  <a:srgbClr val="163E50"/>
                </a:solidFill>
                <a:latin typeface="Courier New" pitchFamily="49" charset="0"/>
              </a:rPr>
              <a:t>R2(config-router)# </a:t>
            </a:r>
            <a:r>
              <a:rPr lang="en-US" sz="1200" b="1" kern="0" dirty="0" smtClean="0">
                <a:solidFill>
                  <a:srgbClr val="163E50"/>
                </a:solidFill>
                <a:latin typeface="Courier New" pitchFamily="49" charset="0"/>
              </a:rPr>
              <a:t>bgp default local-preference 500</a:t>
            </a:r>
          </a:p>
          <a:p>
            <a:pPr marL="236538" indent="-236538" algn="l" defTabSz="814388" eaLnBrk="1" hangingPunct="1">
              <a:lnSpc>
                <a:spcPct val="100000"/>
              </a:lnSpc>
              <a:spcBef>
                <a:spcPts val="0"/>
              </a:spcBef>
              <a:buClr>
                <a:srgbClr val="708CA1"/>
              </a:buClr>
              <a:defRPr/>
            </a:pPr>
            <a:r>
              <a:rPr lang="en-US" sz="1200" kern="0" dirty="0" smtClean="0">
                <a:solidFill>
                  <a:srgbClr val="163E50"/>
                </a:solidFill>
                <a:latin typeface="Courier New" pitchFamily="49" charset="0"/>
              </a:rPr>
              <a:t>R2(config-router)#</a:t>
            </a:r>
          </a:p>
          <a:p>
            <a:pPr marL="236538" indent="-236538" algn="l" defTabSz="814388" eaLnBrk="1" hangingPunct="1">
              <a:lnSpc>
                <a:spcPct val="100000"/>
              </a:lnSpc>
              <a:spcBef>
                <a:spcPts val="0"/>
              </a:spcBef>
              <a:buClr>
                <a:srgbClr val="708CA1"/>
              </a:buClr>
              <a:defRPr/>
            </a:pPr>
            <a:endParaRPr lang="en-US" sz="1200" kern="0" dirty="0" smtClean="0">
              <a:solidFill>
                <a:srgbClr val="163E50"/>
              </a:solidFill>
              <a:latin typeface="Courier New" pitchFamily="49" charset="0"/>
            </a:endParaRPr>
          </a:p>
          <a:p>
            <a:pPr marL="236538" indent="-236538" algn="l" defTabSz="814388" eaLnBrk="1" hangingPunct="1">
              <a:lnSpc>
                <a:spcPct val="100000"/>
              </a:lnSpc>
              <a:spcBef>
                <a:spcPts val="0"/>
              </a:spcBef>
              <a:buClr>
                <a:srgbClr val="708CA1"/>
              </a:buClr>
              <a:defRPr/>
            </a:pPr>
            <a:endParaRPr lang="en-US" sz="1200" b="1" kern="0" dirty="0" smtClean="0">
              <a:solidFill>
                <a:srgbClr val="163E50"/>
              </a:solidFill>
              <a:latin typeface="Courier New" pitchFamily="49" charset="0"/>
            </a:endParaRPr>
          </a:p>
        </p:txBody>
      </p:sp>
      <p:sp>
        <p:nvSpPr>
          <p:cNvPr id="14" name="Rectangle 13"/>
          <p:cNvSpPr/>
          <p:nvPr/>
        </p:nvSpPr>
        <p:spPr bwMode="auto">
          <a:xfrm>
            <a:off x="1986956" y="3736095"/>
            <a:ext cx="3230137" cy="20815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5" name="Text Placeholder 5"/>
          <p:cNvSpPr>
            <a:spLocks/>
          </p:cNvSpPr>
          <p:nvPr/>
        </p:nvSpPr>
        <p:spPr bwMode="auto">
          <a:xfrm>
            <a:off x="279400" y="3508171"/>
            <a:ext cx="5038020" cy="670246"/>
          </a:xfrm>
          <a:prstGeom prst="rect">
            <a:avLst/>
          </a:prstGeom>
          <a:noFill/>
          <a:ln w="12700" algn="ctr">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solidFill>
                  <a:srgbClr val="163E50"/>
                </a:solidFill>
                <a:latin typeface="Courier New" pitchFamily="49" charset="0"/>
              </a:rPr>
              <a:t>R1(config)# </a:t>
            </a:r>
            <a:r>
              <a:rPr lang="en-US" sz="1200" b="1" kern="0" dirty="0" smtClean="0">
                <a:solidFill>
                  <a:srgbClr val="163E50"/>
                </a:solidFill>
                <a:latin typeface="Courier New" pitchFamily="49" charset="0"/>
              </a:rPr>
              <a:t>router bgp 65001</a:t>
            </a:r>
          </a:p>
          <a:p>
            <a:pPr marL="236538" indent="-236538" algn="l" defTabSz="814388" eaLnBrk="1" hangingPunct="1">
              <a:lnSpc>
                <a:spcPct val="100000"/>
              </a:lnSpc>
              <a:spcBef>
                <a:spcPts val="0"/>
              </a:spcBef>
              <a:buClr>
                <a:srgbClr val="708CA1"/>
              </a:buClr>
              <a:defRPr/>
            </a:pPr>
            <a:r>
              <a:rPr lang="en-US" sz="1200" kern="0" dirty="0" smtClean="0">
                <a:solidFill>
                  <a:srgbClr val="163E50"/>
                </a:solidFill>
                <a:latin typeface="Courier New" pitchFamily="49" charset="0"/>
              </a:rPr>
              <a:t>R1(config-router)# </a:t>
            </a:r>
            <a:r>
              <a:rPr lang="en-US" sz="1200" b="1" kern="0" dirty="0" smtClean="0">
                <a:solidFill>
                  <a:srgbClr val="163E50"/>
                </a:solidFill>
                <a:latin typeface="Courier New" pitchFamily="49" charset="0"/>
              </a:rPr>
              <a:t>bgp default local-preference 200</a:t>
            </a:r>
          </a:p>
          <a:p>
            <a:pPr marL="236538" indent="-236538" algn="l" defTabSz="814388" eaLnBrk="1" hangingPunct="1">
              <a:lnSpc>
                <a:spcPct val="100000"/>
              </a:lnSpc>
              <a:spcBef>
                <a:spcPts val="0"/>
              </a:spcBef>
              <a:buClr>
                <a:srgbClr val="708CA1"/>
              </a:buClr>
              <a:defRPr/>
            </a:pPr>
            <a:r>
              <a:rPr lang="en-US" sz="1200" kern="0" dirty="0" smtClean="0">
                <a:solidFill>
                  <a:srgbClr val="163E50"/>
                </a:solidFill>
                <a:latin typeface="Courier New" pitchFamily="49" charset="0"/>
              </a:rPr>
              <a:t>R1(config-router)#</a:t>
            </a:r>
          </a:p>
          <a:p>
            <a:pPr marL="236538" indent="-236538" algn="l" defTabSz="814388" eaLnBrk="1" hangingPunct="1">
              <a:lnSpc>
                <a:spcPct val="100000"/>
              </a:lnSpc>
              <a:spcBef>
                <a:spcPts val="0"/>
              </a:spcBef>
              <a:buClr>
                <a:srgbClr val="708CA1"/>
              </a:buClr>
              <a:defRPr/>
            </a:pPr>
            <a:endParaRPr lang="en-US" sz="1200" kern="0" dirty="0" smtClean="0">
              <a:solidFill>
                <a:srgbClr val="163E50"/>
              </a:solidFill>
              <a:latin typeface="Courier New" pitchFamily="49" charset="0"/>
            </a:endParaRPr>
          </a:p>
          <a:p>
            <a:pPr marL="236538" indent="-236538" algn="l" defTabSz="814388" eaLnBrk="1" hangingPunct="1">
              <a:lnSpc>
                <a:spcPct val="100000"/>
              </a:lnSpc>
              <a:spcBef>
                <a:spcPts val="0"/>
              </a:spcBef>
              <a:buClr>
                <a:srgbClr val="708CA1"/>
              </a:buClr>
              <a:defRPr/>
            </a:pPr>
            <a:endParaRPr lang="en-US" sz="1200" b="1" kern="0" dirty="0" smtClean="0">
              <a:solidFill>
                <a:srgbClr val="163E50"/>
              </a:solidFill>
              <a:latin typeface="Courier New" pitchFamily="49" charset="0"/>
            </a:endParaRPr>
          </a:p>
        </p:txBody>
      </p:sp>
    </p:spTree>
    <p:extLst>
      <p:ext uri="{BB962C8B-B14F-4D97-AF65-F5344CB8AC3E}">
        <p14:creationId xmlns="" xmlns:p14="http://schemas.microsoft.com/office/powerpoint/2010/main" val="83238824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231"/>
            <a:ext cx="8042276" cy="1336956"/>
          </a:xfrm>
        </p:spPr>
        <p:txBody>
          <a:bodyPr/>
          <a:lstStyle/>
          <a:p>
            <a:r>
              <a:rPr lang="en-US" sz="3200" dirty="0" smtClean="0"/>
              <a:t>Setting the MED</a:t>
            </a:r>
            <a:endParaRPr lang="en-US" sz="3200" dirty="0"/>
          </a:p>
        </p:txBody>
      </p:sp>
      <p:sp>
        <p:nvSpPr>
          <p:cNvPr id="3" name="Content Placeholder 2"/>
          <p:cNvSpPr>
            <a:spLocks noGrp="1"/>
          </p:cNvSpPr>
          <p:nvPr>
            <p:ph idx="1"/>
          </p:nvPr>
        </p:nvSpPr>
        <p:spPr>
          <a:xfrm>
            <a:off x="549275" y="1557394"/>
            <a:ext cx="3840480" cy="4343400"/>
          </a:xfrm>
        </p:spPr>
        <p:txBody>
          <a:bodyPr>
            <a:noAutofit/>
          </a:bodyPr>
          <a:lstStyle/>
          <a:p>
            <a:pPr>
              <a:lnSpc>
                <a:spcPct val="120000"/>
              </a:lnSpc>
            </a:pPr>
            <a:r>
              <a:rPr lang="en-US" sz="1400" dirty="0" smtClean="0">
                <a:solidFill>
                  <a:srgbClr val="163E50"/>
                </a:solidFill>
              </a:rPr>
              <a:t>MED is used to decide how to enter an AS when multiple paths exist.</a:t>
            </a:r>
          </a:p>
          <a:p>
            <a:pPr lvl="1">
              <a:lnSpc>
                <a:spcPct val="120000"/>
              </a:lnSpc>
            </a:pPr>
            <a:r>
              <a:rPr lang="en-US" sz="1400" dirty="0" smtClean="0">
                <a:solidFill>
                  <a:srgbClr val="163E50"/>
                </a:solidFill>
              </a:rPr>
              <a:t>When comparing MED values for the same destination network in the BGP path-selection process, the lowest MED value is preferred.</a:t>
            </a:r>
          </a:p>
          <a:p>
            <a:pPr lvl="1">
              <a:lnSpc>
                <a:spcPct val="120000"/>
              </a:lnSpc>
            </a:pPr>
            <a:r>
              <a:rPr lang="en-US" sz="1400" dirty="0" smtClean="0">
                <a:solidFill>
                  <a:srgbClr val="163E50"/>
                </a:solidFill>
              </a:rPr>
              <a:t>Default is 0.</a:t>
            </a:r>
          </a:p>
          <a:p>
            <a:pPr>
              <a:lnSpc>
                <a:spcPct val="120000"/>
              </a:lnSpc>
            </a:pPr>
            <a:r>
              <a:rPr lang="en-US" sz="1400" dirty="0" smtClean="0">
                <a:solidFill>
                  <a:srgbClr val="163E50"/>
                </a:solidFill>
              </a:rPr>
              <a:t>However, because MED is evaluated late in the BGP path-selection process, it usually has no influence.</a:t>
            </a:r>
          </a:p>
          <a:p>
            <a:r>
              <a:rPr lang="en-US" sz="1400" dirty="0" smtClean="0">
                <a:solidFill>
                  <a:srgbClr val="163E50"/>
                </a:solidFill>
              </a:rPr>
              <a:t>There are two ways to alter the MED:</a:t>
            </a:r>
          </a:p>
          <a:p>
            <a:pPr lvl="1"/>
            <a:r>
              <a:rPr lang="en-US" sz="1400" dirty="0" smtClean="0">
                <a:solidFill>
                  <a:srgbClr val="163E50"/>
                </a:solidFill>
              </a:rPr>
              <a:t>To change the MED for all routes use the</a:t>
            </a:r>
            <a:r>
              <a:rPr lang="en-US" sz="1400" b="1" dirty="0" smtClean="0">
                <a:solidFill>
                  <a:srgbClr val="163E50"/>
                </a:solidFill>
                <a:latin typeface="Courier New" pitchFamily="49" charset="0"/>
                <a:cs typeface="Courier New" pitchFamily="49" charset="0"/>
              </a:rPr>
              <a:t> default-metric </a:t>
            </a:r>
            <a:r>
              <a:rPr lang="en-US" sz="1400" dirty="0" smtClean="0">
                <a:solidFill>
                  <a:srgbClr val="163E50"/>
                </a:solidFill>
              </a:rPr>
              <a:t>router configuration command. </a:t>
            </a:r>
          </a:p>
          <a:p>
            <a:pPr lvl="1"/>
            <a:r>
              <a:rPr lang="en-US" sz="1400" dirty="0" smtClean="0">
                <a:solidFill>
                  <a:srgbClr val="163E50"/>
                </a:solidFill>
              </a:rPr>
              <a:t>To change the MED of specific routes / as path, use route maps.</a:t>
            </a:r>
          </a:p>
        </p:txBody>
      </p:sp>
      <p:sp>
        <p:nvSpPr>
          <p:cNvPr id="8" name="Content Placeholder 7"/>
          <p:cNvSpPr txBox="1">
            <a:spLocks noGrp="1"/>
          </p:cNvSpPr>
          <p:nvPr>
            <p:ph idx="10"/>
          </p:nvPr>
        </p:nvSpPr>
        <p:spPr bwMode="auto">
          <a:xfrm>
            <a:off x="5351540" y="1600201"/>
            <a:ext cx="3567695" cy="4343400"/>
          </a:xfrm>
          <a:prstGeom prst="rect">
            <a:avLst/>
          </a:prstGeom>
          <a:noFill/>
          <a:ln w="12700" algn="ctr">
            <a:solidFill>
              <a:schemeClr val="bg2"/>
            </a:solidFill>
            <a:miter lim="800000"/>
            <a:headEnd/>
            <a:tailEnd/>
          </a:ln>
        </p:spPr>
        <p:txBody>
          <a:bodyPr vert="horz" wrap="square" lIns="82124" tIns="41061" rIns="82124" bIns="41061" numCol="1" anchor="t" anchorCtr="0" compatLnSpc="1">
            <a:prstTxWarp prst="textNoShape">
              <a:avLst/>
            </a:prstTxWarp>
            <a:noAutofit/>
          </a:bodyPr>
          <a:lstStyle/>
          <a:p>
            <a:pPr marL="236538" marR="0" lvl="0" indent="-236538" algn="l" defTabSz="814388" rtl="0" eaLnBrk="1" fontAlgn="base" latinLnBrk="0" hangingPunct="1">
              <a:lnSpc>
                <a:spcPct val="120000"/>
              </a:lnSpc>
              <a:spcBef>
                <a:spcPts val="0"/>
              </a:spcBef>
              <a:spcAft>
                <a:spcPts val="600"/>
              </a:spcAft>
              <a:buClr>
                <a:srgbClr val="708CA1"/>
              </a:buClr>
              <a:buSzTx/>
              <a:buFont typeface="Wingdings" pitchFamily="2" charset="2"/>
              <a:buNone/>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BGP Route Selection Process</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highest Weight</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highest LOCAL_PREF</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locally generated routes</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shortest AS_PATH</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lowest ORIGIN (IGP &lt; EGP &lt; incomplete)</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lowest MED</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EBGP over IBGP</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routes through closest IGP neighbor</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routes with lowest BGP router ID</a:t>
            </a:r>
          </a:p>
          <a:p>
            <a:pPr marL="457200" marR="0" lvl="0" indent="-457200" algn="l" defTabSz="814388" rtl="0" eaLnBrk="1" fontAlgn="base" latinLnBrk="0" hangingPunct="1">
              <a:lnSpc>
                <a:spcPct val="120000"/>
              </a:lnSpc>
              <a:spcBef>
                <a:spcPts val="0"/>
              </a:spcBef>
              <a:spcAft>
                <a:spcPts val="600"/>
              </a:spcAft>
              <a:buClr>
                <a:srgbClr val="708CA1"/>
              </a:buClr>
              <a:buSzTx/>
              <a:buFont typeface="+mj-lt"/>
              <a:buAutoNum type="arabicPeriod"/>
              <a:tabLst/>
              <a:defRPr/>
            </a:pPr>
            <a:r>
              <a:rPr kumimoji="0" lang="en-US" sz="1400" b="0" i="0" u="none" strike="noStrike" kern="0" cap="none" spc="0" normalizeH="0" baseline="0" noProof="0" smtClean="0">
                <a:ln>
                  <a:noFill/>
                </a:ln>
                <a:solidFill>
                  <a:schemeClr val="tx1"/>
                </a:solidFill>
                <a:effectLst/>
                <a:uLnTx/>
                <a:uFillTx/>
                <a:latin typeface="+mn-lt"/>
                <a:ea typeface="+mn-ea"/>
                <a:cs typeface="+mn-cs"/>
              </a:rPr>
              <a:t>Prefer routes with lowest neighbor IP address</a:t>
            </a:r>
          </a:p>
          <a:p>
            <a:pPr marL="236538" marR="0" lvl="0" indent="-236538" algn="l" defTabSz="814388" rtl="0" eaLnBrk="1" fontAlgn="base" latinLnBrk="0" hangingPunct="1">
              <a:lnSpc>
                <a:spcPct val="120000"/>
              </a:lnSpc>
              <a:spcBef>
                <a:spcPts val="0"/>
              </a:spcBef>
              <a:spcAft>
                <a:spcPts val="600"/>
              </a:spcAft>
              <a:buClr>
                <a:srgbClr val="708CA1"/>
              </a:buClr>
              <a:buSzTx/>
              <a:buFont typeface="Wingdings" pitchFamily="2" charset="2"/>
              <a:buChar char="§"/>
              <a:tabLst/>
              <a:defRPr/>
            </a:pPr>
            <a:endParaRPr kumimoji="0" lang="en-US" sz="1400" b="0" i="0" u="none" strike="noStrike" kern="0" cap="none" spc="0" normalizeH="0" baseline="0" noProof="0">
              <a:ln>
                <a:noFill/>
              </a:ln>
              <a:solidFill>
                <a:schemeClr val="tx1"/>
              </a:solidFill>
              <a:effectLst/>
              <a:uLnTx/>
              <a:uFillTx/>
              <a:latin typeface="+mn-lt"/>
              <a:ea typeface="+mn-ea"/>
              <a:cs typeface="+mn-cs"/>
            </a:endParaRPr>
          </a:p>
        </p:txBody>
      </p:sp>
    </p:spTree>
    <p:extLst>
      <p:ext uri="{BB962C8B-B14F-4D97-AF65-F5344CB8AC3E}">
        <p14:creationId xmlns="" xmlns:p14="http://schemas.microsoft.com/office/powerpoint/2010/main" val="402692473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007480"/>
            <a:ext cx="8521700" cy="549021"/>
          </a:xfrm>
        </p:spPr>
        <p:txBody>
          <a:bodyPr>
            <a:noAutofit/>
          </a:bodyPr>
          <a:lstStyle/>
          <a:p>
            <a:r>
              <a:rPr lang="en-US" sz="3200" dirty="0" smtClean="0"/>
              <a:t>Setting the Default MED Example</a:t>
            </a:r>
            <a:endParaRPr lang="en-US" sz="3200" dirty="0"/>
          </a:p>
        </p:txBody>
      </p:sp>
      <p:sp>
        <p:nvSpPr>
          <p:cNvPr id="6" name="Content Placeholder 5"/>
          <p:cNvSpPr>
            <a:spLocks noGrp="1"/>
          </p:cNvSpPr>
          <p:nvPr>
            <p:ph idx="11"/>
          </p:nvPr>
        </p:nvSpPr>
        <p:spPr>
          <a:xfrm>
            <a:off x="279400" y="4707226"/>
            <a:ext cx="8520354" cy="1385604"/>
          </a:xfrm>
        </p:spPr>
        <p:txBody>
          <a:bodyPr/>
          <a:lstStyle/>
          <a:p>
            <a:r>
              <a:rPr lang="en-US" dirty="0" smtClean="0">
                <a:solidFill>
                  <a:srgbClr val="163E50"/>
                </a:solidFill>
              </a:rPr>
              <a:t>The BGP routing policy in this example dictates that:</a:t>
            </a:r>
          </a:p>
          <a:p>
            <a:pPr lvl="1"/>
            <a:r>
              <a:rPr lang="en-US" dirty="0" smtClean="0">
                <a:solidFill>
                  <a:srgbClr val="163E50"/>
                </a:solidFill>
              </a:rPr>
              <a:t>The default MED of R1 should be changed to 1001.</a:t>
            </a:r>
          </a:p>
          <a:p>
            <a:pPr lvl="1"/>
            <a:r>
              <a:rPr lang="en-US" dirty="0" smtClean="0">
                <a:solidFill>
                  <a:srgbClr val="163E50"/>
                </a:solidFill>
              </a:rPr>
              <a:t>The default MED of R2 should be changed to 99.</a:t>
            </a:r>
          </a:p>
        </p:txBody>
      </p:sp>
      <p:sp>
        <p:nvSpPr>
          <p:cNvPr id="5" name="Content Placeholder 6"/>
          <p:cNvSpPr txBox="1">
            <a:spLocks/>
          </p:cNvSpPr>
          <p:nvPr/>
        </p:nvSpPr>
        <p:spPr>
          <a:xfrm>
            <a:off x="279400" y="3897849"/>
            <a:ext cx="8520354" cy="2526255"/>
          </a:xfrm>
          <a:prstGeom prst="rect">
            <a:avLst/>
          </a:prstGeom>
        </p:spPr>
        <p:txBody>
          <a:bodyPr>
            <a:norm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endParaRPr kumimoji="0" lang="en-US" sz="2000" b="0" i="0" u="none" strike="noStrike" kern="0" cap="none" spc="0" normalizeH="0" baseline="0" noProof="0" dirty="0" smtClean="0">
              <a:ln>
                <a:noFill/>
              </a:ln>
              <a:solidFill>
                <a:schemeClr val="tx1"/>
              </a:solidFill>
              <a:effectLst/>
              <a:uLnTx/>
              <a:uFillTx/>
              <a:latin typeface="+mn-lt"/>
              <a:ea typeface="+mn-ea"/>
              <a:cs typeface="+mn-cs"/>
            </a:endParaRPr>
          </a:p>
        </p:txBody>
      </p:sp>
      <p:pic>
        <p:nvPicPr>
          <p:cNvPr id="12" name="Picture 3"/>
          <p:cNvPicPr>
            <a:picLocks noGrp="1" noChangeAspect="1" noChangeArrowheads="1"/>
          </p:cNvPicPr>
          <p:nvPr>
            <p:ph sz="quarter" idx="12"/>
          </p:nvPr>
        </p:nvPicPr>
        <p:blipFill>
          <a:blip r:embed="rId3"/>
          <a:srcRect/>
          <a:stretch>
            <a:fillRect/>
          </a:stretch>
        </p:blipFill>
        <p:spPr bwMode="auto">
          <a:xfrm>
            <a:off x="746045" y="1959368"/>
            <a:ext cx="7597934" cy="2654300"/>
          </a:xfrm>
          <a:prstGeom prst="rect">
            <a:avLst/>
          </a:prstGeom>
          <a:noFill/>
          <a:ln w="9525">
            <a:noFill/>
            <a:miter lim="800000"/>
            <a:headEnd/>
            <a:tailEnd/>
          </a:ln>
        </p:spPr>
      </p:pic>
    </p:spTree>
    <p:extLst>
      <p:ext uri="{BB962C8B-B14F-4D97-AF65-F5344CB8AC3E}">
        <p14:creationId xmlns="" xmlns:p14="http://schemas.microsoft.com/office/powerpoint/2010/main" val="263459678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93449"/>
            <a:ext cx="8521700" cy="549021"/>
          </a:xfrm>
        </p:spPr>
        <p:txBody>
          <a:bodyPr>
            <a:noAutofit/>
          </a:bodyPr>
          <a:lstStyle/>
          <a:p>
            <a:r>
              <a:rPr lang="en-US" sz="3200" dirty="0" smtClean="0"/>
              <a:t>Setting the Default MED Example</a:t>
            </a:r>
            <a:endParaRPr lang="en-US" sz="3200" dirty="0"/>
          </a:p>
        </p:txBody>
      </p:sp>
      <p:sp>
        <p:nvSpPr>
          <p:cNvPr id="10" name="Content Placeholder 9"/>
          <p:cNvSpPr>
            <a:spLocks noGrp="1"/>
          </p:cNvSpPr>
          <p:nvPr>
            <p:ph idx="11"/>
          </p:nvPr>
        </p:nvSpPr>
        <p:spPr>
          <a:xfrm>
            <a:off x="279400" y="4522123"/>
            <a:ext cx="8520354" cy="1901981"/>
          </a:xfrm>
        </p:spPr>
        <p:txBody>
          <a:bodyPr>
            <a:normAutofit/>
          </a:bodyPr>
          <a:lstStyle/>
          <a:p>
            <a:r>
              <a:rPr lang="en-US" sz="1600" dirty="0" smtClean="0">
                <a:solidFill>
                  <a:srgbClr val="163E50"/>
                </a:solidFill>
              </a:rPr>
              <a:t>The results are that the inbound bandwidth utilization on: </a:t>
            </a:r>
          </a:p>
          <a:p>
            <a:pPr lvl="1"/>
            <a:r>
              <a:rPr lang="en-US" sz="1600" dirty="0" smtClean="0">
                <a:solidFill>
                  <a:srgbClr val="163E50"/>
                </a:solidFill>
              </a:rPr>
              <a:t>R1 to ISP1 link has decreased to almost nothing except for BGP routing updates.</a:t>
            </a:r>
          </a:p>
          <a:p>
            <a:pPr lvl="1"/>
            <a:r>
              <a:rPr lang="en-US" sz="1600" dirty="0" smtClean="0">
                <a:solidFill>
                  <a:srgbClr val="163E50"/>
                </a:solidFill>
              </a:rPr>
              <a:t>R2 to ISP2 link has increased due to all returning packets from AS 65004.</a:t>
            </a:r>
          </a:p>
          <a:p>
            <a:pPr lvl="1"/>
            <a:r>
              <a:rPr lang="en-US" sz="1600" dirty="0" smtClean="0">
                <a:solidFill>
                  <a:srgbClr val="163E50"/>
                </a:solidFill>
              </a:rPr>
              <a:t>A better solution is to have route maps configured that will make some networks have a lower MED through R1 and other networks to have a lower MED through R2.</a:t>
            </a:r>
          </a:p>
        </p:txBody>
      </p:sp>
      <p:sp>
        <p:nvSpPr>
          <p:cNvPr id="5" name="Content Placeholder 6"/>
          <p:cNvSpPr txBox="1">
            <a:spLocks/>
          </p:cNvSpPr>
          <p:nvPr/>
        </p:nvSpPr>
        <p:spPr>
          <a:xfrm>
            <a:off x="279400" y="3897849"/>
            <a:ext cx="8520354" cy="2526255"/>
          </a:xfrm>
          <a:prstGeom prst="rect">
            <a:avLst/>
          </a:prstGeom>
        </p:spPr>
        <p:txBody>
          <a:bodyPr>
            <a:norm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endParaRPr kumimoji="0" lang="en-US" sz="2000" b="0" i="0" u="none" strike="noStrike" kern="0" cap="none" spc="0" normalizeH="0" baseline="0" noProof="0" dirty="0" smtClean="0">
              <a:ln>
                <a:noFill/>
              </a:ln>
              <a:solidFill>
                <a:schemeClr val="tx1"/>
              </a:solidFill>
              <a:effectLst/>
              <a:uLnTx/>
              <a:uFillTx/>
              <a:latin typeface="+mn-lt"/>
              <a:ea typeface="+mn-ea"/>
              <a:cs typeface="+mn-cs"/>
            </a:endParaRPr>
          </a:p>
        </p:txBody>
      </p:sp>
      <p:grpSp>
        <p:nvGrpSpPr>
          <p:cNvPr id="3" name="Group 17"/>
          <p:cNvGrpSpPr/>
          <p:nvPr/>
        </p:nvGrpSpPr>
        <p:grpSpPr>
          <a:xfrm>
            <a:off x="429025" y="3778270"/>
            <a:ext cx="3787284" cy="627475"/>
            <a:chOff x="429025" y="3778270"/>
            <a:chExt cx="3787284" cy="627475"/>
          </a:xfrm>
        </p:grpSpPr>
        <p:sp>
          <p:nvSpPr>
            <p:cNvPr id="8" name="Rectangle 7"/>
            <p:cNvSpPr/>
            <p:nvPr/>
          </p:nvSpPr>
          <p:spPr bwMode="auto">
            <a:xfrm>
              <a:off x="2104688" y="3957863"/>
              <a:ext cx="1761893" cy="2491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Arial" charset="0"/>
              </a:endParaRPr>
            </a:p>
          </p:txBody>
        </p:sp>
        <p:sp>
          <p:nvSpPr>
            <p:cNvPr id="13" name="Text Placeholder 5"/>
            <p:cNvSpPr>
              <a:spLocks/>
            </p:cNvSpPr>
            <p:nvPr/>
          </p:nvSpPr>
          <p:spPr bwMode="auto">
            <a:xfrm>
              <a:off x="429025" y="3778270"/>
              <a:ext cx="3787284" cy="627475"/>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bgp 65001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default metric 1001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200" b="1" kern="0" dirty="0" smtClean="0">
                <a:latin typeface="Courier New" pitchFamily="49" charset="0"/>
              </a:endParaRPr>
            </a:p>
          </p:txBody>
        </p:sp>
      </p:grpSp>
      <p:grpSp>
        <p:nvGrpSpPr>
          <p:cNvPr id="4" name="Group 18"/>
          <p:cNvGrpSpPr/>
          <p:nvPr/>
        </p:nvGrpSpPr>
        <p:grpSpPr>
          <a:xfrm>
            <a:off x="4612338" y="3753058"/>
            <a:ext cx="4016262" cy="669313"/>
            <a:chOff x="4213338" y="3753058"/>
            <a:chExt cx="4016262" cy="669313"/>
          </a:xfrm>
        </p:grpSpPr>
        <p:sp>
          <p:nvSpPr>
            <p:cNvPr id="9" name="Rectangle 8"/>
            <p:cNvSpPr/>
            <p:nvPr/>
          </p:nvSpPr>
          <p:spPr bwMode="auto">
            <a:xfrm>
              <a:off x="5876276" y="3936372"/>
              <a:ext cx="1761893" cy="20072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4" name="Text Placeholder 5"/>
            <p:cNvSpPr>
              <a:spLocks/>
            </p:cNvSpPr>
            <p:nvPr/>
          </p:nvSpPr>
          <p:spPr bwMode="auto">
            <a:xfrm>
              <a:off x="4213338" y="3753058"/>
              <a:ext cx="4016262" cy="669313"/>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bgp 65001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default metric 99</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200" b="1" kern="0" dirty="0" smtClean="0">
                <a:latin typeface="Courier New" pitchFamily="49" charset="0"/>
              </a:endParaRPr>
            </a:p>
          </p:txBody>
        </p:sp>
      </p:grpSp>
      <p:pic>
        <p:nvPicPr>
          <p:cNvPr id="17" name="Picture 3"/>
          <p:cNvPicPr>
            <a:picLocks noGrp="1" noChangeAspect="1" noChangeArrowheads="1"/>
          </p:cNvPicPr>
          <p:nvPr>
            <p:ph sz="quarter" idx="12"/>
          </p:nvPr>
        </p:nvPicPr>
        <p:blipFill>
          <a:blip r:embed="rId3"/>
          <a:srcRect/>
          <a:stretch>
            <a:fillRect/>
          </a:stretch>
        </p:blipFill>
        <p:spPr bwMode="auto">
          <a:xfrm>
            <a:off x="746045" y="1384084"/>
            <a:ext cx="7597934" cy="2260815"/>
          </a:xfrm>
          <a:prstGeom prst="rect">
            <a:avLst/>
          </a:prstGeom>
          <a:noFill/>
          <a:ln w="9525">
            <a:noFill/>
            <a:miter lim="800000"/>
            <a:headEnd/>
            <a:tailEnd/>
          </a:ln>
        </p:spPr>
      </p:pic>
    </p:spTree>
    <p:extLst>
      <p:ext uri="{BB962C8B-B14F-4D97-AF65-F5344CB8AC3E}">
        <p14:creationId xmlns:p14="http://schemas.microsoft.com/office/powerpoint/2010/main" xmlns="" val="140902379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78336"/>
            <a:ext cx="8042276" cy="1336956"/>
          </a:xfrm>
        </p:spPr>
        <p:txBody>
          <a:bodyPr/>
          <a:lstStyle/>
          <a:p>
            <a:r>
              <a:rPr lang="en-US" sz="3600" dirty="0" smtClean="0"/>
              <a:t>Planning BGP Filtering Using Route Maps</a:t>
            </a:r>
            <a:endParaRPr lang="en-US" sz="3600" dirty="0"/>
          </a:p>
        </p:txBody>
      </p:sp>
      <p:sp>
        <p:nvSpPr>
          <p:cNvPr id="3" name="Content Placeholder 2"/>
          <p:cNvSpPr>
            <a:spLocks noGrp="1"/>
          </p:cNvSpPr>
          <p:nvPr>
            <p:ph idx="1"/>
          </p:nvPr>
        </p:nvSpPr>
        <p:spPr>
          <a:xfrm>
            <a:off x="549275" y="2128151"/>
            <a:ext cx="8042276" cy="4343400"/>
          </a:xfrm>
        </p:spPr>
        <p:txBody>
          <a:bodyPr/>
          <a:lstStyle/>
          <a:p>
            <a:r>
              <a:rPr lang="en-US" dirty="0" smtClean="0">
                <a:solidFill>
                  <a:srgbClr val="163E50"/>
                </a:solidFill>
              </a:rPr>
              <a:t>When planning BGP filter configuration using route maps, the following steps should be documented:</a:t>
            </a:r>
          </a:p>
          <a:p>
            <a:pPr lvl="1"/>
            <a:r>
              <a:rPr lang="en-US" dirty="0" smtClean="0">
                <a:solidFill>
                  <a:srgbClr val="163E50"/>
                </a:solidFill>
              </a:rPr>
              <a:t>Define the route map, including:</a:t>
            </a:r>
          </a:p>
          <a:p>
            <a:pPr lvl="2"/>
            <a:r>
              <a:rPr lang="en-US" dirty="0" smtClean="0">
                <a:solidFill>
                  <a:srgbClr val="163E50"/>
                </a:solidFill>
              </a:rPr>
              <a:t>The</a:t>
            </a:r>
            <a:r>
              <a:rPr lang="en-US" dirty="0" smtClean="0">
                <a:solidFill>
                  <a:srgbClr val="163E50"/>
                </a:solidFill>
                <a:latin typeface="Courier New" pitchFamily="49" charset="0"/>
                <a:cs typeface="Courier New" pitchFamily="49" charset="0"/>
              </a:rPr>
              <a:t> </a:t>
            </a:r>
            <a:r>
              <a:rPr lang="en-US" b="1" dirty="0" smtClean="0">
                <a:solidFill>
                  <a:srgbClr val="163E50"/>
                </a:solidFill>
                <a:latin typeface="Courier New" pitchFamily="49" charset="0"/>
                <a:cs typeface="Courier New" pitchFamily="49" charset="0"/>
              </a:rPr>
              <a:t>match </a:t>
            </a:r>
            <a:r>
              <a:rPr lang="en-US" dirty="0" smtClean="0">
                <a:solidFill>
                  <a:srgbClr val="163E50"/>
                </a:solidFill>
              </a:rPr>
              <a:t>statements</a:t>
            </a:r>
          </a:p>
          <a:p>
            <a:pPr lvl="2"/>
            <a:r>
              <a:rPr lang="en-US" dirty="0" smtClean="0">
                <a:solidFill>
                  <a:srgbClr val="163E50"/>
                </a:solidFill>
              </a:rPr>
              <a:t>The</a:t>
            </a:r>
            <a:r>
              <a:rPr lang="en-US" dirty="0" smtClean="0">
                <a:solidFill>
                  <a:srgbClr val="163E50"/>
                </a:solidFill>
                <a:latin typeface="Courier New" pitchFamily="49" charset="0"/>
                <a:cs typeface="Courier New" pitchFamily="49" charset="0"/>
              </a:rPr>
              <a:t> </a:t>
            </a:r>
            <a:r>
              <a:rPr lang="en-US" b="1" dirty="0" smtClean="0">
                <a:solidFill>
                  <a:srgbClr val="163E50"/>
                </a:solidFill>
                <a:latin typeface="Courier New" pitchFamily="49" charset="0"/>
                <a:cs typeface="Courier New" pitchFamily="49" charset="0"/>
              </a:rPr>
              <a:t>set </a:t>
            </a:r>
            <a:r>
              <a:rPr lang="en-US" dirty="0" smtClean="0">
                <a:solidFill>
                  <a:srgbClr val="163E50"/>
                </a:solidFill>
              </a:rPr>
              <a:t>statements</a:t>
            </a:r>
          </a:p>
          <a:p>
            <a:pPr lvl="1"/>
            <a:r>
              <a:rPr lang="en-US" dirty="0" smtClean="0">
                <a:solidFill>
                  <a:srgbClr val="163E50"/>
                </a:solidFill>
              </a:rPr>
              <a:t>Configure route filtering using the route map.</a:t>
            </a:r>
          </a:p>
          <a:p>
            <a:endParaRPr lang="en-US" dirty="0">
              <a:solidFill>
                <a:srgbClr val="163E50"/>
              </a:solidFill>
            </a:endParaRPr>
          </a:p>
        </p:txBody>
      </p:sp>
    </p:spTree>
    <p:extLst>
      <p:ext uri="{BB962C8B-B14F-4D97-AF65-F5344CB8AC3E}">
        <p14:creationId xmlns:p14="http://schemas.microsoft.com/office/powerpoint/2010/main" xmlns="" val="68855395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961" y="365379"/>
            <a:ext cx="8521700" cy="549021"/>
          </a:xfrm>
        </p:spPr>
        <p:txBody>
          <a:bodyPr>
            <a:normAutofit/>
          </a:bodyPr>
          <a:lstStyle/>
          <a:p>
            <a:pPr algn="l"/>
            <a:r>
              <a:rPr lang="en-US" sz="2800" dirty="0" smtClean="0"/>
              <a:t>BGP Filtering Using Route Maps</a:t>
            </a:r>
            <a:endParaRPr lang="en-US" sz="2800" dirty="0"/>
          </a:p>
        </p:txBody>
      </p:sp>
      <p:sp>
        <p:nvSpPr>
          <p:cNvPr id="16" name="Content Placeholder 15"/>
          <p:cNvSpPr>
            <a:spLocks noGrp="1"/>
          </p:cNvSpPr>
          <p:nvPr>
            <p:ph sz="quarter" idx="11"/>
          </p:nvPr>
        </p:nvSpPr>
        <p:spPr>
          <a:xfrm>
            <a:off x="279400" y="3576605"/>
            <a:ext cx="8520113" cy="2778397"/>
          </a:xfrm>
        </p:spPr>
        <p:txBody>
          <a:bodyPr/>
          <a:lstStyle/>
          <a:p>
            <a:pPr marL="236538" indent="-236538">
              <a:defRPr/>
            </a:pPr>
            <a:r>
              <a:rPr lang="en-US" sz="1400" smtClean="0">
                <a:solidFill>
                  <a:srgbClr val="163E50"/>
                </a:solidFill>
              </a:rPr>
              <a:t>R1(config)# </a:t>
            </a:r>
            <a:r>
              <a:rPr lang="en-US" sz="1400" b="1" smtClean="0">
                <a:solidFill>
                  <a:srgbClr val="163E50"/>
                </a:solidFill>
              </a:rPr>
              <a:t>ip as-path access-list 10 permit _65387$</a:t>
            </a:r>
          </a:p>
          <a:p>
            <a:pPr marL="236538" indent="-236538">
              <a:defRPr/>
            </a:pPr>
            <a:r>
              <a:rPr lang="en-US" sz="1400" smtClean="0">
                <a:solidFill>
                  <a:srgbClr val="163E50"/>
                </a:solidFill>
              </a:rPr>
              <a:t>R1(config)# </a:t>
            </a:r>
            <a:r>
              <a:rPr lang="en-US" sz="1400" b="1" smtClean="0">
                <a:solidFill>
                  <a:srgbClr val="163E50"/>
                </a:solidFill>
              </a:rPr>
              <a:t>ip prefix-list DEF-ONLY seq 10 permit 0.0.0.0/0</a:t>
            </a:r>
          </a:p>
          <a:p>
            <a:pPr marL="236538" indent="-236538">
              <a:defRPr/>
            </a:pPr>
            <a:r>
              <a:rPr lang="en-US" sz="1400" smtClean="0">
                <a:solidFill>
                  <a:srgbClr val="163E50"/>
                </a:solidFill>
              </a:rPr>
              <a:t>R1(config)#</a:t>
            </a:r>
          </a:p>
          <a:p>
            <a:pPr marL="236538" indent="-236538">
              <a:defRPr/>
            </a:pPr>
            <a:r>
              <a:rPr lang="en-US" sz="1400" smtClean="0">
                <a:solidFill>
                  <a:srgbClr val="163E50"/>
                </a:solidFill>
              </a:rPr>
              <a:t>R1(config)# </a:t>
            </a:r>
            <a:r>
              <a:rPr lang="en-US" sz="1400" b="1" smtClean="0">
                <a:solidFill>
                  <a:srgbClr val="163E50"/>
                </a:solidFill>
              </a:rPr>
              <a:t>route-map FILTER permit 10</a:t>
            </a:r>
          </a:p>
          <a:p>
            <a:pPr marL="236538" indent="-236538">
              <a:defRPr/>
            </a:pPr>
            <a:r>
              <a:rPr lang="en-US" sz="1400" smtClean="0">
                <a:solidFill>
                  <a:srgbClr val="163E50"/>
                </a:solidFill>
              </a:rPr>
              <a:t>R1(config-route-map)# </a:t>
            </a:r>
            <a:r>
              <a:rPr lang="en-US" sz="1400" b="1" smtClean="0">
                <a:solidFill>
                  <a:srgbClr val="163E50"/>
                </a:solidFill>
              </a:rPr>
              <a:t>match ip address prefix-list DEF-ONLY</a:t>
            </a:r>
          </a:p>
          <a:p>
            <a:pPr marL="236538" indent="-236538">
              <a:defRPr/>
            </a:pPr>
            <a:r>
              <a:rPr lang="en-US" sz="1400" smtClean="0">
                <a:solidFill>
                  <a:srgbClr val="163E50"/>
                </a:solidFill>
              </a:rPr>
              <a:t>R1(config-route-map)# </a:t>
            </a:r>
            <a:r>
              <a:rPr lang="en-US" sz="1400" b="1" smtClean="0">
                <a:solidFill>
                  <a:srgbClr val="163E50"/>
                </a:solidFill>
              </a:rPr>
              <a:t>match as-path 10</a:t>
            </a:r>
          </a:p>
          <a:p>
            <a:pPr marL="236538" indent="-236538">
              <a:defRPr/>
            </a:pPr>
            <a:r>
              <a:rPr lang="en-US" sz="1400" smtClean="0">
                <a:solidFill>
                  <a:srgbClr val="163E50"/>
                </a:solidFill>
              </a:rPr>
              <a:t>R1(config-route-map)# </a:t>
            </a:r>
            <a:r>
              <a:rPr lang="en-US" sz="1400" b="1" smtClean="0">
                <a:solidFill>
                  <a:srgbClr val="163E50"/>
                </a:solidFill>
              </a:rPr>
              <a:t>set weight 150</a:t>
            </a:r>
          </a:p>
          <a:p>
            <a:pPr marL="236538" indent="-236538">
              <a:defRPr/>
            </a:pPr>
            <a:r>
              <a:rPr lang="en-US" sz="1400" smtClean="0">
                <a:solidFill>
                  <a:srgbClr val="163E50"/>
                </a:solidFill>
              </a:rPr>
              <a:t>R1(config-route-map)#</a:t>
            </a:r>
          </a:p>
          <a:p>
            <a:pPr marL="236538" indent="-236538">
              <a:defRPr/>
            </a:pPr>
            <a:r>
              <a:rPr lang="en-US" sz="1400" smtClean="0">
                <a:solidFill>
                  <a:srgbClr val="163E50"/>
                </a:solidFill>
              </a:rPr>
              <a:t>R1(config-route-map)# </a:t>
            </a:r>
            <a:r>
              <a:rPr lang="en-US" sz="1400" b="1" smtClean="0">
                <a:solidFill>
                  <a:srgbClr val="163E50"/>
                </a:solidFill>
              </a:rPr>
              <a:t>route-map FILTER permit 20</a:t>
            </a:r>
          </a:p>
          <a:p>
            <a:pPr marL="236538" indent="-236538">
              <a:defRPr/>
            </a:pPr>
            <a:r>
              <a:rPr lang="en-US" sz="1400" smtClean="0">
                <a:solidFill>
                  <a:srgbClr val="163E50"/>
                </a:solidFill>
              </a:rPr>
              <a:t>R1(config-route-map)# </a:t>
            </a:r>
            <a:r>
              <a:rPr lang="en-US" sz="1400" b="1" smtClean="0">
                <a:solidFill>
                  <a:srgbClr val="163E50"/>
                </a:solidFill>
              </a:rPr>
              <a:t>match ip address prefix-list DEF-ONLY</a:t>
            </a:r>
          </a:p>
          <a:p>
            <a:pPr marL="236538" indent="-236538">
              <a:defRPr/>
            </a:pPr>
            <a:r>
              <a:rPr lang="en-US" sz="1400" smtClean="0">
                <a:solidFill>
                  <a:srgbClr val="163E50"/>
                </a:solidFill>
              </a:rPr>
              <a:t>R1(config-route-map)# </a:t>
            </a:r>
            <a:r>
              <a:rPr lang="en-US" sz="1400" b="1" smtClean="0">
                <a:solidFill>
                  <a:srgbClr val="163E50"/>
                </a:solidFill>
              </a:rPr>
              <a:t>set weight 100</a:t>
            </a:r>
          </a:p>
          <a:p>
            <a:pPr marL="236538" indent="-236538">
              <a:defRPr/>
            </a:pPr>
            <a:r>
              <a:rPr lang="en-US" sz="1400" smtClean="0">
                <a:solidFill>
                  <a:srgbClr val="163E50"/>
                </a:solidFill>
              </a:rPr>
              <a:t>R1(config-route-map)# </a:t>
            </a:r>
            <a:r>
              <a:rPr lang="en-US" sz="1400" b="1" smtClean="0">
                <a:solidFill>
                  <a:srgbClr val="163E50"/>
                </a:solidFill>
              </a:rPr>
              <a:t>exit</a:t>
            </a:r>
            <a:endParaRPr lang="en-US" sz="1400" smtClean="0">
              <a:solidFill>
                <a:srgbClr val="163E50"/>
              </a:solidFill>
            </a:endParaRPr>
          </a:p>
          <a:p>
            <a:endParaRPr lang="en-US" sz="1400">
              <a:solidFill>
                <a:srgbClr val="163E50"/>
              </a:solidFill>
            </a:endParaRPr>
          </a:p>
        </p:txBody>
      </p:sp>
      <p:pic>
        <p:nvPicPr>
          <p:cNvPr id="17" name="Picture 4"/>
          <p:cNvPicPr>
            <a:picLocks noGrp="1" noChangeAspect="1" noChangeArrowheads="1"/>
          </p:cNvPicPr>
          <p:nvPr>
            <p:ph idx="10"/>
          </p:nvPr>
        </p:nvPicPr>
        <p:blipFill>
          <a:blip r:embed="rId3"/>
          <a:srcRect/>
          <a:stretch>
            <a:fillRect/>
          </a:stretch>
        </p:blipFill>
        <p:spPr bwMode="auto">
          <a:xfrm>
            <a:off x="2365515" y="969963"/>
            <a:ext cx="4347882" cy="2606642"/>
          </a:xfrm>
          <a:prstGeom prst="rect">
            <a:avLst/>
          </a:prstGeom>
          <a:noFill/>
          <a:ln w="9525">
            <a:noFill/>
            <a:miter lim="800000"/>
            <a:headEnd/>
            <a:tailEnd/>
          </a:ln>
        </p:spPr>
      </p:pic>
    </p:spTree>
    <p:extLst>
      <p:ext uri="{BB962C8B-B14F-4D97-AF65-F5344CB8AC3E}">
        <p14:creationId xmlns:p14="http://schemas.microsoft.com/office/powerpoint/2010/main" xmlns="" val="321590526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sz="2800" dirty="0" smtClean="0"/>
              <a:t>BGP Filtering Using Route Maps</a:t>
            </a:r>
            <a:endParaRPr lang="en-US" sz="2800" dirty="0"/>
          </a:p>
        </p:txBody>
      </p:sp>
      <p:sp>
        <p:nvSpPr>
          <p:cNvPr id="10" name="Content Placeholder 9"/>
          <p:cNvSpPr>
            <a:spLocks noGrp="1"/>
          </p:cNvSpPr>
          <p:nvPr>
            <p:ph sz="quarter" idx="11"/>
          </p:nvPr>
        </p:nvSpPr>
        <p:spPr>
          <a:xfrm>
            <a:off x="279400" y="4355869"/>
            <a:ext cx="8520113" cy="1679884"/>
          </a:xfrm>
        </p:spPr>
        <p:txBody>
          <a:bodyPr/>
          <a:lstStyle/>
          <a:p>
            <a:pPr marL="236538" indent="-236538">
              <a:defRPr/>
            </a:pPr>
            <a:r>
              <a:rPr lang="en-US" dirty="0" smtClean="0">
                <a:solidFill>
                  <a:srgbClr val="163E50"/>
                </a:solidFill>
              </a:rPr>
              <a:t>R1(</a:t>
            </a:r>
            <a:r>
              <a:rPr lang="en-US" dirty="0" err="1" smtClean="0">
                <a:solidFill>
                  <a:srgbClr val="163E50"/>
                </a:solidFill>
              </a:rPr>
              <a:t>config</a:t>
            </a:r>
            <a:r>
              <a:rPr lang="en-US" dirty="0" smtClean="0">
                <a:solidFill>
                  <a:srgbClr val="163E50"/>
                </a:solidFill>
              </a:rPr>
              <a:t>)# </a:t>
            </a:r>
            <a:r>
              <a:rPr lang="en-US" b="1" dirty="0" smtClean="0">
                <a:solidFill>
                  <a:srgbClr val="163E50"/>
                </a:solidFill>
              </a:rPr>
              <a:t>router </a:t>
            </a:r>
            <a:r>
              <a:rPr lang="en-US" b="1" dirty="0" err="1" smtClean="0">
                <a:solidFill>
                  <a:srgbClr val="163E50"/>
                </a:solidFill>
              </a:rPr>
              <a:t>bgp</a:t>
            </a:r>
            <a:r>
              <a:rPr lang="en-US" b="1" dirty="0" smtClean="0">
                <a:solidFill>
                  <a:srgbClr val="163E50"/>
                </a:solidFill>
              </a:rPr>
              <a:t> 65213</a:t>
            </a:r>
          </a:p>
          <a:p>
            <a:pPr marL="236538" indent="-236538">
              <a:defRPr/>
            </a:pPr>
            <a:r>
              <a:rPr lang="en-US" dirty="0" smtClean="0">
                <a:solidFill>
                  <a:srgbClr val="163E50"/>
                </a:solidFill>
              </a:rPr>
              <a:t>R1(</a:t>
            </a:r>
            <a:r>
              <a:rPr lang="en-US" dirty="0" err="1" smtClean="0">
                <a:solidFill>
                  <a:srgbClr val="163E50"/>
                </a:solidFill>
              </a:rPr>
              <a:t>config</a:t>
            </a:r>
            <a:r>
              <a:rPr lang="en-US" dirty="0" smtClean="0">
                <a:solidFill>
                  <a:srgbClr val="163E50"/>
                </a:solidFill>
              </a:rPr>
              <a:t>-router)# </a:t>
            </a:r>
            <a:r>
              <a:rPr lang="en-US" b="1" dirty="0" smtClean="0">
                <a:solidFill>
                  <a:srgbClr val="163E50"/>
                </a:solidFill>
              </a:rPr>
              <a:t>neighbor 10.2.3.4 remote-as 65527</a:t>
            </a:r>
          </a:p>
          <a:p>
            <a:pPr marL="236538" indent="-236538">
              <a:defRPr/>
            </a:pPr>
            <a:r>
              <a:rPr lang="en-US" dirty="0" smtClean="0">
                <a:solidFill>
                  <a:srgbClr val="163E50"/>
                </a:solidFill>
              </a:rPr>
              <a:t>R1(</a:t>
            </a:r>
            <a:r>
              <a:rPr lang="en-US" dirty="0" err="1" smtClean="0">
                <a:solidFill>
                  <a:srgbClr val="163E50"/>
                </a:solidFill>
              </a:rPr>
              <a:t>config</a:t>
            </a:r>
            <a:r>
              <a:rPr lang="en-US" dirty="0" smtClean="0">
                <a:solidFill>
                  <a:srgbClr val="163E50"/>
                </a:solidFill>
              </a:rPr>
              <a:t>-router)# </a:t>
            </a:r>
            <a:r>
              <a:rPr lang="en-US" b="1" dirty="0" smtClean="0">
                <a:solidFill>
                  <a:srgbClr val="163E50"/>
                </a:solidFill>
              </a:rPr>
              <a:t>neighbor 10.2.3.4 route-map FILTER in</a:t>
            </a:r>
          </a:p>
          <a:p>
            <a:pPr marL="236538" indent="-236538">
              <a:defRPr/>
            </a:pPr>
            <a:r>
              <a:rPr lang="en-US" dirty="0" smtClean="0">
                <a:solidFill>
                  <a:srgbClr val="163E50"/>
                </a:solidFill>
              </a:rPr>
              <a:t>R1(</a:t>
            </a:r>
            <a:r>
              <a:rPr lang="en-US" dirty="0" err="1" smtClean="0">
                <a:solidFill>
                  <a:srgbClr val="163E50"/>
                </a:solidFill>
              </a:rPr>
              <a:t>config</a:t>
            </a:r>
            <a:r>
              <a:rPr lang="en-US" dirty="0" smtClean="0">
                <a:solidFill>
                  <a:srgbClr val="163E50"/>
                </a:solidFill>
              </a:rPr>
              <a:t>-router)# </a:t>
            </a:r>
            <a:r>
              <a:rPr lang="en-US" b="1" dirty="0" smtClean="0">
                <a:solidFill>
                  <a:srgbClr val="163E50"/>
                </a:solidFill>
              </a:rPr>
              <a:t>neighbor 10.4.5.6 remote-as 65387</a:t>
            </a:r>
          </a:p>
          <a:p>
            <a:pPr marL="236538" indent="-236538">
              <a:defRPr/>
            </a:pPr>
            <a:r>
              <a:rPr lang="en-US" dirty="0" smtClean="0">
                <a:solidFill>
                  <a:srgbClr val="163E50"/>
                </a:solidFill>
              </a:rPr>
              <a:t>R1(</a:t>
            </a:r>
            <a:r>
              <a:rPr lang="en-US" dirty="0" err="1" smtClean="0">
                <a:solidFill>
                  <a:srgbClr val="163E50"/>
                </a:solidFill>
              </a:rPr>
              <a:t>config</a:t>
            </a:r>
            <a:r>
              <a:rPr lang="en-US" dirty="0" smtClean="0">
                <a:solidFill>
                  <a:srgbClr val="163E50"/>
                </a:solidFill>
              </a:rPr>
              <a:t>-router)# </a:t>
            </a:r>
            <a:r>
              <a:rPr lang="en-US" b="1" dirty="0" smtClean="0">
                <a:solidFill>
                  <a:srgbClr val="163E50"/>
                </a:solidFill>
              </a:rPr>
              <a:t>neighbor 10.4.5.6 route-map FILTER in</a:t>
            </a:r>
          </a:p>
          <a:p>
            <a:pPr marL="236538" indent="-236538">
              <a:defRPr/>
            </a:pPr>
            <a:r>
              <a:rPr lang="en-US" dirty="0" smtClean="0">
                <a:solidFill>
                  <a:srgbClr val="163E50"/>
                </a:solidFill>
              </a:rPr>
              <a:t>R1(</a:t>
            </a:r>
            <a:r>
              <a:rPr lang="en-US" dirty="0" err="1" smtClean="0">
                <a:solidFill>
                  <a:srgbClr val="163E50"/>
                </a:solidFill>
              </a:rPr>
              <a:t>config</a:t>
            </a:r>
            <a:r>
              <a:rPr lang="en-US" dirty="0" smtClean="0">
                <a:solidFill>
                  <a:srgbClr val="163E50"/>
                </a:solidFill>
              </a:rPr>
              <a:t>-router)#</a:t>
            </a:r>
          </a:p>
          <a:p>
            <a:endParaRPr lang="en-US" dirty="0">
              <a:solidFill>
                <a:srgbClr val="163E50"/>
              </a:solidFill>
            </a:endParaRPr>
          </a:p>
        </p:txBody>
      </p:sp>
      <p:pic>
        <p:nvPicPr>
          <p:cNvPr id="11" name="Picture 4"/>
          <p:cNvPicPr>
            <a:picLocks noGrp="1" noChangeAspect="1" noChangeArrowheads="1"/>
          </p:cNvPicPr>
          <p:nvPr>
            <p:ph idx="10"/>
          </p:nvPr>
        </p:nvPicPr>
        <p:blipFill>
          <a:blip r:embed="rId3"/>
          <a:srcRect/>
          <a:stretch>
            <a:fillRect/>
          </a:stretch>
        </p:blipFill>
        <p:spPr bwMode="auto">
          <a:xfrm>
            <a:off x="1833676" y="1003300"/>
            <a:ext cx="5411561" cy="3319463"/>
          </a:xfrm>
          <a:prstGeom prst="rect">
            <a:avLst/>
          </a:prstGeom>
          <a:noFill/>
          <a:ln w="9525">
            <a:noFill/>
            <a:miter lim="800000"/>
            <a:headEnd/>
            <a:tailEnd/>
          </a:ln>
        </p:spPr>
      </p:pic>
    </p:spTree>
    <p:extLst>
      <p:ext uri="{BB962C8B-B14F-4D97-AF65-F5344CB8AC3E}">
        <p14:creationId xmlns:p14="http://schemas.microsoft.com/office/powerpoint/2010/main" xmlns="" val="45847872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2486</TotalTime>
  <Words>4640</Words>
  <Application>Microsoft Macintosh PowerPoint</Application>
  <PresentationFormat>On-screen Show (4:3)</PresentationFormat>
  <Paragraphs>510</Paragraphs>
  <Slides>39</Slides>
  <Notes>30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Breeze</vt:lpstr>
      <vt:lpstr>Border Gateway Protocol</vt:lpstr>
      <vt:lpstr>Planning to Deploy BGP</vt:lpstr>
      <vt:lpstr>Implementing Basic BGP</vt:lpstr>
      <vt:lpstr>Verifying BGP </vt:lpstr>
      <vt:lpstr>Documenting</vt:lpstr>
      <vt:lpstr>Enable BGP Routing</vt:lpstr>
      <vt:lpstr>Defining BGP Neighbors</vt:lpstr>
      <vt:lpstr>Example: BGP neighbor Command</vt:lpstr>
      <vt:lpstr>Defining a BGP Peer Group</vt:lpstr>
      <vt:lpstr>Assign Neighbors to the Peer Group</vt:lpstr>
      <vt:lpstr>Shut Down a BGP Neighbor</vt:lpstr>
      <vt:lpstr>BGP Configuration Example #1</vt:lpstr>
      <vt:lpstr>BGP Configuration Example #2</vt:lpstr>
      <vt:lpstr>BGP Without Peer Group Example </vt:lpstr>
      <vt:lpstr>Verifying and Troubleshooting BGP</vt:lpstr>
      <vt:lpstr>Verifying and Troubleshooting BGP</vt:lpstr>
      <vt:lpstr>Verifying BGP: show ip bgp</vt:lpstr>
      <vt:lpstr>Verifying BGP: show ip bgp rib-failure</vt:lpstr>
      <vt:lpstr>Verifying BGP: show ip bgp summary</vt:lpstr>
      <vt:lpstr>Configuring Route Maps in BGP</vt:lpstr>
      <vt:lpstr>Implementing Route Maps in BGP</vt:lpstr>
      <vt:lpstr>match Commands Used in BGP</vt:lpstr>
      <vt:lpstr>match as-path Command</vt:lpstr>
      <vt:lpstr>match ip-address Command</vt:lpstr>
      <vt:lpstr>set Commands Used in BGP</vt:lpstr>
      <vt:lpstr>set local-preference Command</vt:lpstr>
      <vt:lpstr>set as-path Command</vt:lpstr>
      <vt:lpstr>set metric Command</vt:lpstr>
      <vt:lpstr>BGP Path Manipulation</vt:lpstr>
      <vt:lpstr>Change the Local Preference</vt:lpstr>
      <vt:lpstr>Setting Default Local Preference Example</vt:lpstr>
      <vt:lpstr>Setting Default Local Preference Example</vt:lpstr>
      <vt:lpstr>Setting Default Local Preference Example</vt:lpstr>
      <vt:lpstr>Setting the MED</vt:lpstr>
      <vt:lpstr>Setting the Default MED Example</vt:lpstr>
      <vt:lpstr>Setting the Default MED Example</vt:lpstr>
      <vt:lpstr>Planning BGP Filtering Using Route Maps</vt:lpstr>
      <vt:lpstr>BGP Filtering Using Route Maps</vt:lpstr>
      <vt:lpstr>BGP Filtering Using Route Maps</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407</cp:revision>
  <dcterms:created xsi:type="dcterms:W3CDTF">2011-10-03T10:20:59Z</dcterms:created>
  <dcterms:modified xsi:type="dcterms:W3CDTF">2013-04-16T09:14:14Z</dcterms:modified>
</cp:coreProperties>
</file>