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y="5143500" cx="9144000"/>
  <p:notesSz cx="6858000" cy="9144000"/>
  <p:embeddedFontLst>
    <p:embeddedFont>
      <p:font typeface="Nunito"/>
      <p:regular r:id="rId14"/>
      <p:bold r:id="rId15"/>
      <p:italic r:id="rId16"/>
      <p:bold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Nunito-bold.fntdata"/><Relationship Id="rId14" Type="http://schemas.openxmlformats.org/officeDocument/2006/relationships/font" Target="fonts/Nunito-regular.fntdata"/><Relationship Id="rId17" Type="http://schemas.openxmlformats.org/officeDocument/2006/relationships/font" Target="fonts/Nunito-boldItalic.fntdata"/><Relationship Id="rId16" Type="http://schemas.openxmlformats.org/officeDocument/2006/relationships/font" Target="fonts/Nunito-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768711f2c1_0_1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768711f2c1_0_1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768711f2c1_0_1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768711f2c1_0_1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768711f2c1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768711f2c1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7694ded52b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7694ded52b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7694ded52b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7694ded52b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7dce24869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5" name="Google Shape;165;g7dce24869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7dce248697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" name="Google Shape;171;g7dce248697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7694ded52b_0_6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7694ded52b_0_6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bbc.co.uk/news/world-middle-east-36432635" TargetMode="External"/><Relationship Id="rId4" Type="http://schemas.openxmlformats.org/officeDocument/2006/relationships/hyperlink" Target="https://referenceworks.brillonline.com/entries/brill-s-new-pauly/maat-e715260?s.num=0&amp;s.f.s2_parent=s.f.book.brill-s-new-pauly&amp;s.q=maat" TargetMode="External"/><Relationship Id="rId5" Type="http://schemas.openxmlformats.org/officeDocument/2006/relationships/hyperlink" Target="https://commons.wikimedia.org/w/index.php?curid=219317" TargetMode="External"/><Relationship Id="rId6" Type="http://schemas.openxmlformats.org/officeDocument/2006/relationships/hyperlink" Target="https://commons.wikimedia.org/w/index.php?curid=32560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1636800" y="1847700"/>
            <a:ext cx="58704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Tutankhamun's</a:t>
            </a:r>
            <a:r>
              <a:rPr lang="en-GB"/>
              <a:t> Dagger - Functional or Symbolic?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/>
          <p:nvPr>
            <p:ph type="title"/>
          </p:nvPr>
        </p:nvSpPr>
        <p:spPr>
          <a:xfrm>
            <a:off x="819150" y="845600"/>
            <a:ext cx="56490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Overview of Project</a:t>
            </a:r>
            <a:endParaRPr/>
          </a:p>
        </p:txBody>
      </p:sp>
      <p:sp>
        <p:nvSpPr>
          <p:cNvPr id="135" name="Google Shape;135;p14"/>
          <p:cNvSpPr txBox="1"/>
          <p:nvPr>
            <p:ph idx="1" type="body"/>
          </p:nvPr>
        </p:nvSpPr>
        <p:spPr>
          <a:xfrm>
            <a:off x="819150" y="1990725"/>
            <a:ext cx="56490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/>
              <a:t>So far focus mainly on;</a:t>
            </a:r>
            <a:endParaRPr sz="1400"/>
          </a:p>
          <a:p>
            <a:pPr indent="-184150" lvl="0" marL="179999" rtl="0" algn="l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Composition of the dagger, eg. its high nickel and relatively high cobalt content, indicative of meteoric iron.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Use as a functional object.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Comparison with other Egyptian weapons, eg. khopesh sword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400"/>
              <a:t>Methodology almost entirely based on document analysis - e.g. the article on the blade composition.</a:t>
            </a:r>
            <a:endParaRPr sz="1400"/>
          </a:p>
        </p:txBody>
      </p:sp>
      <p:pic>
        <p:nvPicPr>
          <p:cNvPr id="136" name="Google Shape;136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533800" y="1372450"/>
            <a:ext cx="4267050" cy="2398599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5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Symbolic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6"/>
          <p:cNvSpPr txBox="1"/>
          <p:nvPr>
            <p:ph type="title"/>
          </p:nvPr>
        </p:nvSpPr>
        <p:spPr>
          <a:xfrm>
            <a:off x="819150" y="845600"/>
            <a:ext cx="3752700" cy="63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Maat</a:t>
            </a:r>
            <a:endParaRPr/>
          </a:p>
        </p:txBody>
      </p:sp>
      <p:sp>
        <p:nvSpPr>
          <p:cNvPr id="147" name="Google Shape;147;p16"/>
          <p:cNvSpPr txBox="1"/>
          <p:nvPr>
            <p:ph idx="1" type="body"/>
          </p:nvPr>
        </p:nvSpPr>
        <p:spPr>
          <a:xfrm>
            <a:off x="819150" y="1481300"/>
            <a:ext cx="7505700" cy="94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Central aspect of Ancient Egyptian religion.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Basic tenets of which being; </a:t>
            </a:r>
            <a:r>
              <a:rPr lang="en-GB" sz="1400"/>
              <a:t>order, justice, truth, and communal action.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Given by the creator god to the king who upholds Maat on earth.</a:t>
            </a:r>
            <a:endParaRPr sz="1400"/>
          </a:p>
        </p:txBody>
      </p:sp>
      <p:sp>
        <p:nvSpPr>
          <p:cNvPr id="148" name="Google Shape;148;p16"/>
          <p:cNvSpPr txBox="1"/>
          <p:nvPr>
            <p:ph type="title"/>
          </p:nvPr>
        </p:nvSpPr>
        <p:spPr>
          <a:xfrm>
            <a:off x="4572000" y="2571750"/>
            <a:ext cx="3752700" cy="635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Meteorite Iron</a:t>
            </a:r>
            <a:endParaRPr/>
          </a:p>
        </p:txBody>
      </p:sp>
      <p:sp>
        <p:nvSpPr>
          <p:cNvPr id="149" name="Google Shape;149;p16"/>
          <p:cNvSpPr txBox="1"/>
          <p:nvPr>
            <p:ph idx="1" type="body"/>
          </p:nvPr>
        </p:nvSpPr>
        <p:spPr>
          <a:xfrm>
            <a:off x="4572150" y="3207450"/>
            <a:ext cx="3752700" cy="163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Differing translations, but name usually refers to it being a metal of heaven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Eg. “copper from heaven”</a:t>
            </a:r>
            <a:endParaRPr sz="1400"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Deliberate link?</a:t>
            </a:r>
            <a:endParaRPr sz="1400"/>
          </a:p>
        </p:txBody>
      </p:sp>
      <p:pic>
        <p:nvPicPr>
          <p:cNvPr id="150" name="Google Shape;150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19150" y="2427800"/>
            <a:ext cx="3214534" cy="2410900"/>
          </a:xfrm>
          <a:prstGeom prst="rect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51" name="Google Shape;151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340901" y="533403"/>
            <a:ext cx="983800" cy="2038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7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Functional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18"/>
          <p:cNvPicPr preferRelativeResize="0"/>
          <p:nvPr/>
        </p:nvPicPr>
        <p:blipFill rotWithShape="1">
          <a:blip r:embed="rId3">
            <a:alphaModFix/>
          </a:blip>
          <a:srcRect b="52975" l="21332" r="19376" t="32284"/>
          <a:stretch/>
        </p:blipFill>
        <p:spPr>
          <a:xfrm>
            <a:off x="499601" y="795525"/>
            <a:ext cx="8144799" cy="1138426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162" name="Google Shape;162;p18"/>
          <p:cNvPicPr preferRelativeResize="0"/>
          <p:nvPr/>
        </p:nvPicPr>
        <p:blipFill rotWithShape="1">
          <a:blip r:embed="rId4">
            <a:alphaModFix/>
          </a:blip>
          <a:srcRect b="20912" l="0" r="0" t="22025"/>
          <a:stretch/>
        </p:blipFill>
        <p:spPr>
          <a:xfrm>
            <a:off x="2027675" y="2861325"/>
            <a:ext cx="5088649" cy="1632200"/>
          </a:xfrm>
          <a:prstGeom prst="rect">
            <a:avLst/>
          </a:prstGeom>
          <a:noFill/>
          <a:ln cap="flat" cmpd="sng" w="2857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9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Difficulties</a:t>
            </a:r>
            <a:endParaRPr/>
          </a:p>
        </p:txBody>
      </p:sp>
      <p:sp>
        <p:nvSpPr>
          <p:cNvPr id="168" name="Google Shape;168;p19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Little information on contemporary blades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E.g. Next to no information on the Khopesh swords found in Tutankhamun’s tomb.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Only information found on Ancient Egyptian daggers relates to Tutankhamun’s dagger, and none on its functionality.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Tutankhamun’s swords became a complication for the theory that his dagger was or could have been intended to be functional.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Research into the swords often led only to replicas, not the sword itself.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Daggers rarely, if ever, associated with Ma’at - so why use such a rare material associated with the heavens?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Khopesh more often associated with Ma’at in depictions</a:t>
            </a:r>
            <a:endParaRPr sz="14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0"/>
          <p:cNvSpPr txBox="1"/>
          <p:nvPr>
            <p:ph idx="1" type="body"/>
          </p:nvPr>
        </p:nvSpPr>
        <p:spPr>
          <a:xfrm>
            <a:off x="819150" y="1227300"/>
            <a:ext cx="7505700" cy="26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Hadn’t been aware of Tutankhamun’s khopesh swords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Brought into question the original possibilities being explored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Brought up a new possibility that hadn’t been considered - that Tutankhamun’s dagger was simply decorative.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Still uncertainty over the metal of the dagger’s blade</a:t>
            </a:r>
            <a:endParaRPr sz="1400"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-GB" sz="1400"/>
              <a:t>High probability of it being meteoritic iron, but reliance on non-destructive testing means it’s not certain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Lack of information around contemporary weapons - e.g. forms and functionality - makes coming to any sort of certain conclusion difficult.</a:t>
            </a:r>
            <a:endParaRPr sz="1400"/>
          </a:p>
          <a:p>
            <a:pPr indent="-184150" lvl="0" marL="179999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sz="1400"/>
              <a:t>Unlikely to be a question actually able to be answered.</a:t>
            </a:r>
            <a:endParaRPr sz="1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1"/>
          <p:cNvSpPr txBox="1"/>
          <p:nvPr>
            <p:ph idx="4294967295" type="body"/>
          </p:nvPr>
        </p:nvSpPr>
        <p:spPr>
          <a:xfrm>
            <a:off x="819150" y="845600"/>
            <a:ext cx="7505700" cy="35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/>
              <a:t>Bibliography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Image of Tutankhamun’s dagger from: BBC News (2016), </a:t>
            </a:r>
            <a:r>
              <a:rPr i="1" lang="en-GB"/>
              <a:t>Tutankhamun's knife was 'made from meteorite iron'</a:t>
            </a:r>
            <a:r>
              <a:rPr lang="en-GB"/>
              <a:t>, Available at: </a:t>
            </a:r>
            <a:r>
              <a:rPr lang="en-GB" u="sng">
                <a:solidFill>
                  <a:schemeClr val="hlink"/>
                </a:solidFill>
                <a:hlinkClick r:id="rId3"/>
              </a:rPr>
              <a:t>https://www.bbc.co.uk/news/world-middle-east-36432635</a:t>
            </a:r>
            <a:r>
              <a:rPr lang="en-GB"/>
              <a:t>, Accessed: </a:t>
            </a:r>
            <a:r>
              <a:rPr lang="en-GB"/>
              <a:t>23/01/20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Kahl, J (2006), </a:t>
            </a:r>
            <a:r>
              <a:rPr i="1" lang="en-GB"/>
              <a:t>Maat</a:t>
            </a:r>
            <a:r>
              <a:rPr lang="en-GB"/>
              <a:t>, Brill’s New Pauly, Antiquity volumes, Available at: </a:t>
            </a:r>
            <a:r>
              <a:rPr lang="en-GB" u="sng">
                <a:solidFill>
                  <a:schemeClr val="hlink"/>
                </a:solidFill>
                <a:hlinkClick r:id="rId4"/>
              </a:rPr>
              <a:t>https://referenceworks.brillonline.com/entries/brill-s-new-pauly/maat-e715260?s.num=0&amp;s.f.s2_parent=s.f.book.brill-s-new-pauly&amp;s.q=maat</a:t>
            </a:r>
            <a:r>
              <a:rPr lang="en-GB"/>
              <a:t>, Accessed: 23/01/20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Image of Toluca iron meteorite from: H. Raab (2005), </a:t>
            </a:r>
            <a:r>
              <a:rPr i="1" lang="en-GB"/>
              <a:t>TolucaMeteorite.jpg</a:t>
            </a:r>
            <a:r>
              <a:rPr lang="en-GB"/>
              <a:t>,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https://commons.wikimedia.org/w/index.php?curid=219317</a:t>
            </a:r>
            <a:r>
              <a:rPr lang="en-GB"/>
              <a:t>, Accessed: 23/01/20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Bedford, D (2001),</a:t>
            </a:r>
            <a:r>
              <a:rPr i="1" lang="en-GB"/>
              <a:t> The Oxford Encyclopedia of Ancient Egypt</a:t>
            </a:r>
            <a:r>
              <a:rPr lang="en-GB"/>
              <a:t>, Vol 2, Oxford University Press, Inc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Image of Maat from: Dahl, J (2007). N/A, Available at: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https://commons.wikimedia.org/w/index.php?curid=3256045</a:t>
            </a:r>
            <a:r>
              <a:rPr lang="en-GB"/>
              <a:t>, Accessed 24/01.20</a:t>
            </a:r>
            <a:endParaRPr/>
          </a:p>
          <a:p>
            <a:pPr indent="-177800" lvl="0" marL="179999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Image of Khopesh from: Loades, M (2010), </a:t>
            </a:r>
            <a:r>
              <a:rPr i="1" lang="en-GB"/>
              <a:t>Swords and Swordsmen</a:t>
            </a:r>
            <a:r>
              <a:rPr lang="en-GB"/>
              <a:t>, Pen &amp; Sword Military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