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591" r:id="rId5"/>
    <p:sldId id="257" r:id="rId6"/>
    <p:sldId id="258" r:id="rId7"/>
    <p:sldId id="576" r:id="rId8"/>
    <p:sldId id="284" r:id="rId9"/>
    <p:sldId id="577" r:id="rId10"/>
    <p:sldId id="283" r:id="rId11"/>
    <p:sldId id="285" r:id="rId12"/>
    <p:sldId id="578" r:id="rId13"/>
    <p:sldId id="286" r:id="rId14"/>
    <p:sldId id="579" r:id="rId15"/>
    <p:sldId id="273" r:id="rId16"/>
    <p:sldId id="580" r:id="rId17"/>
    <p:sldId id="274" r:id="rId18"/>
    <p:sldId id="581" r:id="rId19"/>
    <p:sldId id="582" r:id="rId20"/>
    <p:sldId id="287" r:id="rId21"/>
    <p:sldId id="586" r:id="rId22"/>
    <p:sldId id="288" r:id="rId23"/>
    <p:sldId id="587" r:id="rId24"/>
    <p:sldId id="289" r:id="rId25"/>
    <p:sldId id="585" r:id="rId26"/>
    <p:sldId id="290" r:id="rId27"/>
    <p:sldId id="584" r:id="rId28"/>
    <p:sldId id="588" r:id="rId29"/>
    <p:sldId id="280" r:id="rId30"/>
    <p:sldId id="589" r:id="rId31"/>
    <p:sldId id="583" r:id="rId32"/>
    <p:sldId id="590" r:id="rId33"/>
    <p:sldId id="28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972593-D64E-4F2B-BAAF-18B6D8ACEEE4}" v="12" dt="2021-03-15T11:49:17.5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9" autoAdjust="0"/>
    <p:restoredTop sz="85794" autoAdjust="0"/>
  </p:normalViewPr>
  <p:slideViewPr>
    <p:cSldViewPr snapToGrid="0">
      <p:cViewPr varScale="1">
        <p:scale>
          <a:sx n="77" d="100"/>
          <a:sy n="77" d="100"/>
        </p:scale>
        <p:origin x="16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496A16-9C42-4BE3-8046-919729209459}" type="datetimeFigureOut">
              <a:rPr lang="en-GB" smtClean="0"/>
              <a:t>07/03/2022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45F688-BF28-463E-9FFD-9FE06DCDC7F2}" type="slidenum">
              <a:rPr lang="en-GB" smtClean="0"/>
              <a:t>‹#›</a:t>
            </a:fld>
            <a:endParaRPr lang="en-GB"/>
          </a:p>
        </p:txBody>
      </p:sp>
    </p:spTree>
    <p:extLst>
      <p:ext uri="{BB962C8B-B14F-4D97-AF65-F5344CB8AC3E}">
        <p14:creationId xmlns:p14="http://schemas.microsoft.com/office/powerpoint/2010/main" val="3427781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a:t>
            </a:fld>
            <a:endParaRPr lang="en-US" dirty="0"/>
          </a:p>
        </p:txBody>
      </p:sp>
    </p:spTree>
    <p:extLst>
      <p:ext uri="{BB962C8B-B14F-4D97-AF65-F5344CB8AC3E}">
        <p14:creationId xmlns:p14="http://schemas.microsoft.com/office/powerpoint/2010/main" val="390709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 Objective 2.1: </a:t>
            </a:r>
            <a:r>
              <a:rPr lang="en-IN" sz="1200" kern="1200" dirty="0">
                <a:solidFill>
                  <a:schemeClr val="tx1"/>
                </a:solidFill>
                <a:effectLst/>
                <a:latin typeface="+mn-lt"/>
                <a:ea typeface="+mn-ea"/>
                <a:cs typeface="+mn-cs"/>
              </a:rPr>
              <a:t>Understand</a:t>
            </a:r>
            <a:r>
              <a:rPr lang="en-IN" sz="1200" kern="1200" baseline="0" dirty="0">
                <a:solidFill>
                  <a:schemeClr val="tx1"/>
                </a:solidFill>
                <a:effectLst/>
                <a:latin typeface="+mn-lt"/>
                <a:ea typeface="+mn-ea"/>
                <a:cs typeface="+mn-cs"/>
              </a:rPr>
              <a:t> t</a:t>
            </a:r>
            <a:r>
              <a:rPr lang="en-IN" sz="1200" kern="1200" dirty="0">
                <a:solidFill>
                  <a:schemeClr val="tx1"/>
                </a:solidFill>
                <a:effectLst/>
                <a:latin typeface="+mn-lt"/>
                <a:ea typeface="+mn-ea"/>
                <a:cs typeface="+mn-cs"/>
              </a:rPr>
              <a:t>he roles and uses of a conceptual framework.</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Confusing aspect of qualitative research:</a:t>
            </a:r>
            <a:r>
              <a:rPr lang="en-IN" baseline="0" dirty="0"/>
              <a:t> </a:t>
            </a:r>
            <a:r>
              <a:rPr lang="en-IN" sz="1200" kern="1200" dirty="0">
                <a:solidFill>
                  <a:schemeClr val="tx1"/>
                </a:solidFill>
                <a:effectLst/>
                <a:latin typeface="+mn-lt"/>
                <a:ea typeface="+mn-ea"/>
                <a:cs typeface="+mn-cs"/>
              </a:rPr>
              <a:t>There is relatively little written about them, and various terms, including </a:t>
            </a:r>
            <a:r>
              <a:rPr lang="en-IN" sz="1200" i="1" kern="1200" dirty="0">
                <a:solidFill>
                  <a:schemeClr val="tx1"/>
                </a:solidFill>
                <a:effectLst/>
                <a:latin typeface="+mn-lt"/>
                <a:ea typeface="+mn-ea"/>
                <a:cs typeface="+mn-cs"/>
              </a:rPr>
              <a:t>conceptual framework</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theoretical framework</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theory</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idea context</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logic model</a:t>
            </a:r>
            <a:r>
              <a:rPr lang="en-IN" sz="1200" i="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and </a:t>
            </a:r>
            <a:r>
              <a:rPr lang="en-IN" sz="1200" i="1" kern="1200" dirty="0">
                <a:solidFill>
                  <a:schemeClr val="tx1"/>
                </a:solidFill>
                <a:effectLst/>
                <a:latin typeface="+mn-lt"/>
                <a:ea typeface="+mn-ea"/>
                <a:cs typeface="+mn-cs"/>
              </a:rPr>
              <a:t>concept maps</a:t>
            </a:r>
            <a:r>
              <a:rPr lang="en-IN" sz="1200" i="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are used somewhat interchangeably and often in unclear ways in the methods literature.</a:t>
            </a:r>
            <a:r>
              <a:rPr lang="en-IN" sz="1200" kern="1200" baseline="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baseline="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Multiple parts, variety of functions:</a:t>
            </a:r>
            <a:r>
              <a:rPr lang="en-IN" baseline="0" dirty="0"/>
              <a:t> </a:t>
            </a:r>
            <a:r>
              <a:rPr lang="en-US" sz="1200" kern="1200" noProof="0" dirty="0">
                <a:solidFill>
                  <a:schemeClr val="tx1"/>
                </a:solidFill>
                <a:effectLst/>
                <a:latin typeface="+mn-lt"/>
                <a:ea typeface="+mn-ea"/>
                <a:cs typeface="+mn-cs"/>
              </a:rPr>
              <a:t>The conceptual framework consists of multiple parts and serves a variety of intersecting and ongoing functions for researchers embarking on and engaging in research and the scholarship it produces.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noProof="0" dirty="0">
                <a:solidFill>
                  <a:schemeClr val="tx1"/>
                </a:solidFill>
                <a:effectLst/>
                <a:latin typeface="+mn-lt"/>
                <a:ea typeface="+mn-ea"/>
                <a:cs typeface="+mn-cs"/>
              </a:rPr>
              <a:t>Tacit theories: </a:t>
            </a:r>
            <a:r>
              <a:rPr lang="en-US" sz="1200" kern="1200" noProof="0" dirty="0">
                <a:solidFill>
                  <a:schemeClr val="tx1"/>
                </a:solidFill>
                <a:effectLst/>
                <a:latin typeface="+mn-lt"/>
                <a:ea typeface="+mn-ea"/>
                <a:cs typeface="+mn-cs"/>
              </a:rPr>
              <a:t>Tacit theories refer to the informal and even unconscious ways that you understand or make sense of the world that are not explicit, spoken, or possibly even known to you without intentional reflection.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These might include working hypotheses, assumptions, or conceptualizations you have about why things occur and how they operate. Unlike formal theories, tacit theories are not directly situated in academic literatures. Rather, they are an outgrowth of the attitudes, perspectives, ideologies, and values into which you have been socialized, often without being aware of it.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Everyone operates from tacit theories about people and the world, and without attention and reflection, they can constrain your research in a variety of ways.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One example of this could be if you have a tacit theory that respecting authority is always good and therefore that all challenges to authority reflect badly on people.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This theory might lead you to deem anyone who confronts authority as problematic versus seeing that context mediates whether an authority figure should be respected and what that means and looks like. </a:t>
            </a:r>
          </a:p>
        </p:txBody>
      </p:sp>
      <p:sp>
        <p:nvSpPr>
          <p:cNvPr id="4" name="Slide Number Placeholder 3"/>
          <p:cNvSpPr>
            <a:spLocks noGrp="1"/>
          </p:cNvSpPr>
          <p:nvPr>
            <p:ph type="sldNum" sz="quarter" idx="10"/>
          </p:nvPr>
        </p:nvSpPr>
        <p:spPr/>
        <p:txBody>
          <a:bodyPr/>
          <a:lstStyle/>
          <a:p>
            <a:fld id="{39974C31-EB4A-4B21-8134-CB5741A1DC5F}" type="slidenum">
              <a:rPr lang="en-US" smtClean="0"/>
              <a:t>3</a:t>
            </a:fld>
            <a:endParaRPr lang="en-US" dirty="0"/>
          </a:p>
        </p:txBody>
      </p:sp>
    </p:spTree>
    <p:extLst>
      <p:ext uri="{BB962C8B-B14F-4D97-AF65-F5344CB8AC3E}">
        <p14:creationId xmlns:p14="http://schemas.microsoft.com/office/powerpoint/2010/main" val="150548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 Objective 2.1: </a:t>
            </a:r>
            <a:r>
              <a:rPr lang="en-IN" sz="1200" kern="1200" dirty="0">
                <a:solidFill>
                  <a:schemeClr val="tx1"/>
                </a:solidFill>
                <a:effectLst/>
                <a:latin typeface="+mn-lt"/>
                <a:ea typeface="+mn-ea"/>
                <a:cs typeface="+mn-cs"/>
              </a:rPr>
              <a:t>Understand</a:t>
            </a:r>
            <a:r>
              <a:rPr lang="en-IN" sz="1200" kern="1200" baseline="0" dirty="0">
                <a:solidFill>
                  <a:schemeClr val="tx1"/>
                </a:solidFill>
                <a:effectLst/>
                <a:latin typeface="+mn-lt"/>
                <a:ea typeface="+mn-ea"/>
                <a:cs typeface="+mn-cs"/>
              </a:rPr>
              <a:t> t</a:t>
            </a:r>
            <a:r>
              <a:rPr lang="en-IN" sz="1200" kern="1200" dirty="0">
                <a:solidFill>
                  <a:schemeClr val="tx1"/>
                </a:solidFill>
                <a:effectLst/>
                <a:latin typeface="+mn-lt"/>
                <a:ea typeface="+mn-ea"/>
                <a:cs typeface="+mn-cs"/>
              </a:rPr>
              <a:t>he roles and uses of a conceptual framework.</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noProof="0" dirty="0">
                <a:solidFill>
                  <a:schemeClr val="tx1"/>
                </a:solidFill>
                <a:effectLst/>
                <a:latin typeface="+mn-lt"/>
                <a:ea typeface="+mn-ea"/>
                <a:cs typeface="+mn-cs"/>
              </a:rPr>
              <a:t>Roles of a conceptual framework: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Arguing for the significance of a topic.</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Grounding the topic in its multiple contexts.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Guiding the development and iteration of research questions.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Selection of theories and methods within a methodological framework.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Allowing for rigor.</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Providing the researcher a framework and set of contexts.</a:t>
            </a: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Bridge between context and theory:</a:t>
            </a:r>
            <a:r>
              <a:rPr lang="en-IN" baseline="0" dirty="0"/>
              <a:t> </a:t>
            </a:r>
            <a:r>
              <a:rPr lang="en-US" sz="1200" kern="1200" dirty="0">
                <a:solidFill>
                  <a:schemeClr val="tx1"/>
                </a:solidFill>
                <a:effectLst/>
                <a:latin typeface="+mn-lt"/>
                <a:ea typeface="+mn-ea"/>
                <a:cs typeface="+mn-cs"/>
              </a:rPr>
              <a:t>The conceptual framework creates a bridge between the context, theory, both formal and tacit, and the way that the study is structured and conducted in relation to all of these contextualizing and mediating influences.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IN" dirty="0"/>
              <a:t>Connective tissue of research:</a:t>
            </a:r>
            <a:r>
              <a:rPr lang="en-IN" baseline="0" dirty="0"/>
              <a:t> </a:t>
            </a:r>
            <a:r>
              <a:rPr lang="en-US" sz="1200" kern="1200" dirty="0">
                <a:solidFill>
                  <a:schemeClr val="tx1"/>
                </a:solidFill>
                <a:effectLst/>
                <a:latin typeface="+mn-lt"/>
                <a:ea typeface="+mn-ea"/>
                <a:cs typeface="+mn-cs"/>
              </a:rPr>
              <a:t>When conceptualized holistically, a conceptual framework serves as the “connective tissue” of a research study in that it helps you to integrate and mobilize your understanding of the various influences on and aspects of a specific research study in ways that create a more intentional and systematic process of explicitly connecting the various parts of the study. </a:t>
            </a:r>
          </a:p>
          <a:p>
            <a:pPr marL="0" lvl="0" indent="0">
              <a:buFont typeface="+mj-lt"/>
              <a:buNone/>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Integrated ecosystem:</a:t>
            </a:r>
            <a:r>
              <a:rPr lang="en-US" baseline="0" dirty="0"/>
              <a:t> </a:t>
            </a:r>
            <a:r>
              <a:rPr lang="en-US" sz="1200" kern="1200" baseline="0" dirty="0">
                <a:solidFill>
                  <a:schemeClr val="tx1"/>
                </a:solidFill>
                <a:effectLst/>
                <a:latin typeface="+mn-lt"/>
                <a:ea typeface="+mn-ea"/>
                <a:cs typeface="+mn-cs"/>
              </a:rPr>
              <a:t>T</a:t>
            </a:r>
            <a:r>
              <a:rPr lang="en-US" sz="1200" kern="1200" dirty="0">
                <a:solidFill>
                  <a:schemeClr val="tx1"/>
                </a:solidFill>
                <a:effectLst/>
                <a:latin typeface="+mn-lt"/>
                <a:ea typeface="+mn-ea"/>
                <a:cs typeface="+mn-cs"/>
              </a:rPr>
              <a:t>he conceptual framework should be defined not just by its constituent parts, or even by its collective, but by what it does, that is, how these parts, or processes, are intentionally placed in relationship to each other by the researcher and work together in an integrated way to guide research.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5</a:t>
            </a:fld>
            <a:endParaRPr lang="en-US" dirty="0"/>
          </a:p>
        </p:txBody>
      </p:sp>
    </p:spTree>
    <p:extLst>
      <p:ext uri="{BB962C8B-B14F-4D97-AF65-F5344CB8AC3E}">
        <p14:creationId xmlns:p14="http://schemas.microsoft.com/office/powerpoint/2010/main" val="4162184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 Objective 2.1: </a:t>
            </a:r>
            <a:r>
              <a:rPr lang="en-IN" sz="1200" kern="1200" dirty="0">
                <a:solidFill>
                  <a:schemeClr val="tx1"/>
                </a:solidFill>
                <a:effectLst/>
                <a:latin typeface="+mn-lt"/>
                <a:ea typeface="+mn-ea"/>
                <a:cs typeface="+mn-cs"/>
              </a:rPr>
              <a:t>Understand</a:t>
            </a:r>
            <a:r>
              <a:rPr lang="en-IN" sz="1200" kern="1200" baseline="0" dirty="0">
                <a:solidFill>
                  <a:schemeClr val="tx1"/>
                </a:solidFill>
                <a:effectLst/>
                <a:latin typeface="+mn-lt"/>
                <a:ea typeface="+mn-ea"/>
                <a:cs typeface="+mn-cs"/>
              </a:rPr>
              <a:t> t</a:t>
            </a:r>
            <a:r>
              <a:rPr lang="en-IN" sz="1200" kern="1200" dirty="0">
                <a:solidFill>
                  <a:schemeClr val="tx1"/>
                </a:solidFill>
                <a:effectLst/>
                <a:latin typeface="+mn-lt"/>
                <a:ea typeface="+mn-ea"/>
                <a:cs typeface="+mn-cs"/>
              </a:rPr>
              <a:t>he roles and uses of a conceptual framework.</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Explain the research topic:</a:t>
            </a:r>
            <a:r>
              <a:rPr lang="en-US" baseline="0" dirty="0"/>
              <a:t> </a:t>
            </a:r>
            <a:r>
              <a:rPr lang="en-IN" sz="1200" kern="1200" dirty="0">
                <a:solidFill>
                  <a:schemeClr val="tx1"/>
                </a:solidFill>
                <a:effectLst/>
                <a:latin typeface="+mn-lt"/>
                <a:ea typeface="+mn-ea"/>
                <a:cs typeface="+mn-cs"/>
              </a:rPr>
              <a:t>A conceptual framework serves as a means of explaining why your topic is important practically and theoretically as well as detailing how your methods will answer your research questions.</a:t>
            </a:r>
            <a:endParaRPr lang="en-US" sz="1200" kern="1200" noProof="0" dirty="0">
              <a:solidFill>
                <a:schemeClr val="tx1"/>
              </a:solidFill>
              <a:effectLst/>
              <a:latin typeface="+mn-lt"/>
              <a:ea typeface="+mn-ea"/>
              <a:cs typeface="+mn-cs"/>
            </a:endParaRPr>
          </a:p>
          <a:p>
            <a:pPr lvl="0"/>
            <a:endParaRPr lang="en-US" sz="1200" b="1" kern="1200" dirty="0">
              <a:solidFill>
                <a:schemeClr val="tx1"/>
              </a:solidFill>
              <a:effectLst/>
              <a:latin typeface="+mn-lt"/>
              <a:ea typeface="+mn-ea"/>
              <a:cs typeface="+mn-cs"/>
            </a:endParaRPr>
          </a:p>
          <a:p>
            <a:pPr lvl="0"/>
            <a:r>
              <a:rPr lang="en-US" dirty="0"/>
              <a:t>Integrate </a:t>
            </a:r>
            <a:r>
              <a:rPr lang="en-US" sz="1200" b="1" kern="1200" dirty="0">
                <a:solidFill>
                  <a:schemeClr val="tx1"/>
                </a:solidFill>
                <a:effectLst/>
                <a:latin typeface="+mn-lt"/>
                <a:ea typeface="+mn-ea"/>
                <a:cs typeface="+mn-cs"/>
              </a:rPr>
              <a:t>thought communities</a:t>
            </a:r>
            <a:r>
              <a:rPr lang="en-US" sz="1200" b="0" kern="1200" dirty="0">
                <a:solidFill>
                  <a:schemeClr val="tx1"/>
                </a:solidFill>
                <a:effectLst/>
                <a:latin typeface="+mn-lt"/>
                <a:ea typeface="+mn-ea"/>
                <a:cs typeface="+mn-cs"/>
              </a:rPr>
              <a:t>:</a:t>
            </a:r>
            <a:r>
              <a:rPr lang="en-US"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 conceptual framework serves as a thought integration mechanism for learning from existing expertise as you cultivate (and ultimately generate) knowledge within and possibly across </a:t>
            </a:r>
            <a:r>
              <a:rPr lang="en-IN" sz="1200" b="0" kern="1200" dirty="0">
                <a:solidFill>
                  <a:schemeClr val="tx1"/>
                </a:solidFill>
                <a:effectLst/>
                <a:latin typeface="+mn-lt"/>
                <a:ea typeface="+mn-ea"/>
                <a:cs typeface="+mn-cs"/>
              </a:rPr>
              <a:t>thought communities </a:t>
            </a:r>
            <a:r>
              <a:rPr lang="en-IN" sz="1200" kern="1200" dirty="0">
                <a:solidFill>
                  <a:schemeClr val="tx1"/>
                </a:solidFill>
                <a:effectLst/>
                <a:latin typeface="+mn-lt"/>
                <a:ea typeface="+mn-ea"/>
                <a:cs typeface="+mn-cs"/>
              </a:rPr>
              <a:t>already in motion. </a:t>
            </a:r>
            <a:r>
              <a:rPr lang="en-US" sz="1200" kern="1200" dirty="0">
                <a:solidFill>
                  <a:schemeClr val="tx1"/>
                </a:solidFill>
                <a:effectLst/>
                <a:latin typeface="+mn-lt"/>
                <a:ea typeface="+mn-ea"/>
                <a:cs typeface="+mn-cs"/>
              </a:rPr>
              <a:t>Thought communities refer to the different realms or “communities” to which your research may speak or relate. </a:t>
            </a:r>
          </a:p>
          <a:p>
            <a:pPr lvl="0"/>
            <a:endParaRPr lang="en-US" sz="1200" b="0" kern="1200" dirty="0">
              <a:solidFill>
                <a:schemeClr val="tx1"/>
              </a:solidFill>
              <a:effectLst/>
              <a:latin typeface="+mn-lt"/>
              <a:ea typeface="+mn-ea"/>
              <a:cs typeface="+mn-cs"/>
            </a:endParaRPr>
          </a:p>
          <a:p>
            <a:pPr lvl="0"/>
            <a:r>
              <a:rPr lang="en-US" dirty="0"/>
              <a:t>Align </a:t>
            </a:r>
            <a:r>
              <a:rPr lang="en-US" sz="1200" b="1" kern="1200" dirty="0">
                <a:solidFill>
                  <a:schemeClr val="tx1"/>
                </a:solidFill>
                <a:effectLst/>
                <a:latin typeface="+mn-lt"/>
                <a:ea typeface="+mn-ea"/>
                <a:cs typeface="+mn-cs"/>
              </a:rPr>
              <a:t>core constructs: </a:t>
            </a:r>
            <a:r>
              <a:rPr lang="en-IN" sz="1200" b="0" kern="1200" dirty="0">
                <a:solidFill>
                  <a:schemeClr val="tx1"/>
                </a:solidFill>
                <a:effectLst/>
                <a:latin typeface="+mn-lt"/>
                <a:ea typeface="+mn-ea"/>
                <a:cs typeface="+mn-cs"/>
              </a:rPr>
              <a:t>T</a:t>
            </a:r>
            <a:r>
              <a:rPr lang="en-IN" sz="1200" kern="1200" dirty="0">
                <a:solidFill>
                  <a:schemeClr val="tx1"/>
                </a:solidFill>
                <a:effectLst/>
                <a:latin typeface="+mn-lt"/>
                <a:ea typeface="+mn-ea"/>
                <a:cs typeface="+mn-cs"/>
              </a:rPr>
              <a:t>he conceptual framework helps align the analytic tools and methods of a study with the focal topics </a:t>
            </a:r>
            <a:r>
              <a:rPr lang="en-IN" sz="1200" b="0" kern="1200" dirty="0">
                <a:solidFill>
                  <a:schemeClr val="tx1"/>
                </a:solidFill>
                <a:effectLst/>
                <a:latin typeface="+mn-lt"/>
                <a:ea typeface="+mn-ea"/>
                <a:cs typeface="+mn-cs"/>
              </a:rPr>
              <a:t>and core constructs </a:t>
            </a:r>
            <a:r>
              <a:rPr lang="en-IN" sz="1200" kern="1200" dirty="0">
                <a:solidFill>
                  <a:schemeClr val="tx1"/>
                </a:solidFill>
                <a:effectLst/>
                <a:latin typeface="+mn-lt"/>
                <a:ea typeface="+mn-ea"/>
                <a:cs typeface="+mn-cs"/>
              </a:rPr>
              <a:t>as they are embedded within the research questions. </a:t>
            </a:r>
            <a:r>
              <a:rPr lang="en-US" sz="1200" kern="1200" dirty="0">
                <a:solidFill>
                  <a:schemeClr val="tx1"/>
                </a:solidFill>
                <a:effectLst/>
                <a:latin typeface="+mn-lt"/>
                <a:ea typeface="+mn-ea"/>
                <a:cs typeface="+mn-cs"/>
              </a:rPr>
              <a:t>Core constructs (sometimes called core concepts) refer to the central aspects—concepts, phenomena, and topics—that guide and are at the center of a research study.</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Focal framework of research: </a:t>
            </a:r>
            <a:r>
              <a:rPr lang="en-IN" sz="1200" kern="1200" dirty="0">
                <a:solidFill>
                  <a:schemeClr val="tx1"/>
                </a:solidFill>
                <a:effectLst/>
                <a:latin typeface="+mn-lt"/>
                <a:ea typeface="+mn-ea"/>
                <a:cs typeface="+mn-cs"/>
              </a:rPr>
              <a:t>A conceptual framework is the focal framework for, and process of, designing and engaging in research. It details the primary or core constructs of a study and the relationships between them.</a:t>
            </a:r>
            <a:r>
              <a:rPr lang="en-IN" sz="1200" kern="1200" baseline="0" dirty="0">
                <a:solidFill>
                  <a:schemeClr val="tx1"/>
                </a:solidFill>
                <a:effectLst/>
                <a:latin typeface="+mn-lt"/>
                <a:ea typeface="+mn-ea"/>
                <a:cs typeface="+mn-cs"/>
              </a:rPr>
              <a:t> It </a:t>
            </a:r>
            <a:r>
              <a:rPr lang="en-IN" sz="1200" kern="1200" dirty="0">
                <a:solidFill>
                  <a:schemeClr val="tx1"/>
                </a:solidFill>
                <a:effectLst/>
                <a:latin typeface="+mn-lt"/>
                <a:ea typeface="+mn-ea"/>
                <a:cs typeface="+mn-cs"/>
              </a:rPr>
              <a:t>helps you to become more discerning and selective in terms of methods, grounding theories, and approaches to your research.</a:t>
            </a:r>
            <a:endParaRPr lang="en-US" sz="1200" kern="1200" dirty="0">
              <a:solidFill>
                <a:schemeClr val="tx1"/>
              </a:solidFill>
              <a:effectLst/>
              <a:latin typeface="+mn-lt"/>
              <a:ea typeface="+mn-ea"/>
              <a:cs typeface="+mn-cs"/>
            </a:endParaRPr>
          </a:p>
          <a:p>
            <a:pPr lvl="0"/>
            <a:endParaRPr lang="en-US" sz="1200" kern="1200" noProof="0" dirty="0">
              <a:solidFill>
                <a:schemeClr val="tx1"/>
              </a:solidFill>
              <a:effectLst/>
              <a:latin typeface="+mn-lt"/>
              <a:ea typeface="+mn-ea"/>
              <a:cs typeface="+mn-cs"/>
            </a:endParaRPr>
          </a:p>
          <a:p>
            <a:pPr lvl="0"/>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7</a:t>
            </a:fld>
            <a:endParaRPr lang="en-US" dirty="0"/>
          </a:p>
        </p:txBody>
      </p:sp>
    </p:spTree>
    <p:extLst>
      <p:ext uri="{BB962C8B-B14F-4D97-AF65-F5344CB8AC3E}">
        <p14:creationId xmlns:p14="http://schemas.microsoft.com/office/powerpoint/2010/main" val="198626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 Objective 2.1: </a:t>
            </a:r>
            <a:r>
              <a:rPr lang="en-IN" sz="1200" kern="1200" dirty="0">
                <a:solidFill>
                  <a:schemeClr val="tx1"/>
                </a:solidFill>
                <a:effectLst/>
                <a:latin typeface="+mn-lt"/>
                <a:ea typeface="+mn-ea"/>
                <a:cs typeface="+mn-cs"/>
              </a:rPr>
              <a:t>Understand</a:t>
            </a:r>
            <a:r>
              <a:rPr lang="en-IN" sz="1200" kern="1200" baseline="0" dirty="0">
                <a:solidFill>
                  <a:schemeClr val="tx1"/>
                </a:solidFill>
                <a:effectLst/>
                <a:latin typeface="+mn-lt"/>
                <a:ea typeface="+mn-ea"/>
                <a:cs typeface="+mn-cs"/>
              </a:rPr>
              <a:t> t</a:t>
            </a:r>
            <a:r>
              <a:rPr lang="en-IN" sz="1200" kern="1200" dirty="0">
                <a:solidFill>
                  <a:schemeClr val="tx1"/>
                </a:solidFill>
                <a:effectLst/>
                <a:latin typeface="+mn-lt"/>
                <a:ea typeface="+mn-ea"/>
                <a:cs typeface="+mn-cs"/>
              </a:rPr>
              <a:t>he roles and uses of a conceptual framework.</a:t>
            </a:r>
            <a:endParaRPr lang="en-US" dirty="0"/>
          </a:p>
          <a:p>
            <a:endParaRPr lang="en-US" dirty="0"/>
          </a:p>
          <a:p>
            <a:r>
              <a:rPr lang="en-US" dirty="0"/>
              <a:t>Collaboration: Aligning research</a:t>
            </a:r>
            <a:r>
              <a:rPr lang="en-US" baseline="0" dirty="0"/>
              <a:t>: </a:t>
            </a:r>
            <a:r>
              <a:rPr lang="en-IN" sz="1200" kern="1200" dirty="0">
                <a:solidFill>
                  <a:schemeClr val="tx1"/>
                </a:solidFill>
                <a:effectLst/>
                <a:latin typeface="+mn-lt"/>
                <a:ea typeface="+mn-ea"/>
                <a:cs typeface="+mn-cs"/>
              </a:rPr>
              <a:t>Collaboration is a key horizontal in qualitative research. The conceptual framework can become a mechanism and strategy for aligning researchers’ goals, expectations, values, and ideas about research at its outset and throughout the process.</a:t>
            </a:r>
          </a:p>
          <a:p>
            <a:endParaRPr lang="en-US" dirty="0"/>
          </a:p>
          <a:p>
            <a:r>
              <a:rPr lang="en-IN" dirty="0"/>
              <a:t>Tentative theory and integrating process:</a:t>
            </a:r>
            <a:r>
              <a:rPr lang="en-IN" baseline="0" dirty="0"/>
              <a:t> </a:t>
            </a:r>
            <a:r>
              <a:rPr lang="en-IN" sz="1200" kern="1200" dirty="0">
                <a:solidFill>
                  <a:schemeClr val="tx1"/>
                </a:solidFill>
                <a:effectLst/>
                <a:latin typeface="+mn-lt"/>
                <a:ea typeface="+mn-ea"/>
                <a:cs typeface="+mn-cs"/>
              </a:rPr>
              <a:t>A conceptual framework can function as “a tentative </a:t>
            </a:r>
            <a:r>
              <a:rPr lang="en-IN" sz="1200" i="1" kern="1200" dirty="0">
                <a:solidFill>
                  <a:schemeClr val="tx1"/>
                </a:solidFill>
                <a:effectLst/>
                <a:latin typeface="+mn-lt"/>
                <a:ea typeface="+mn-ea"/>
                <a:cs typeface="+mn-cs"/>
              </a:rPr>
              <a:t>theory</a:t>
            </a:r>
            <a:r>
              <a:rPr lang="en-IN" sz="1200" i="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a:t>
            </a:r>
            <a:r>
              <a:rPr lang="en-IN" sz="1200" kern="1200" baseline="0" dirty="0">
                <a:solidFill>
                  <a:schemeClr val="tx1"/>
                </a:solidFill>
                <a:effectLst/>
                <a:latin typeface="+mn-lt"/>
                <a:ea typeface="+mn-ea"/>
                <a:cs typeface="+mn-cs"/>
              </a:rPr>
              <a:t> as it is </a:t>
            </a:r>
            <a:r>
              <a:rPr lang="en-IN" sz="1200" kern="1200" dirty="0">
                <a:solidFill>
                  <a:schemeClr val="tx1"/>
                </a:solidFill>
                <a:effectLst/>
                <a:latin typeface="+mn-lt"/>
                <a:ea typeface="+mn-ea"/>
                <a:cs typeface="+mn-cs"/>
              </a:rPr>
              <a:t>defined as an integrating mechanism that works within and across the “concepts, assumptions, expectations, beliefs and theories” that guide research.</a:t>
            </a:r>
          </a:p>
          <a:p>
            <a:endParaRPr lang="en-IN" dirty="0"/>
          </a:p>
          <a:p>
            <a:r>
              <a:rPr lang="en-IN" dirty="0"/>
              <a:t>Articulate specific constructs:</a:t>
            </a:r>
            <a:r>
              <a:rPr lang="en-IN" baseline="0" dirty="0"/>
              <a:t> </a:t>
            </a:r>
            <a:r>
              <a:rPr lang="en-IN" sz="1200" kern="1200" dirty="0">
                <a:solidFill>
                  <a:schemeClr val="tx1"/>
                </a:solidFill>
                <a:effectLst/>
                <a:latin typeface="+mn-lt"/>
                <a:ea typeface="+mn-ea"/>
                <a:cs typeface="+mn-cs"/>
              </a:rPr>
              <a:t>Multiple, intersecting components of a conceptual framework help a researcher or a research team to conceptualize and articulate specific constructs and aspects central to a study as well as to examine their intersections and overlaps within the multiple contexts that shape the research. These include:</a:t>
            </a:r>
          </a:p>
          <a:p>
            <a:pPr marL="228600" indent="-228600">
              <a:buFont typeface="+mj-lt"/>
              <a:buAutoNum type="arabicPeriod"/>
            </a:pPr>
            <a:r>
              <a:rPr lang="en-IN" sz="1200" kern="1200" dirty="0">
                <a:solidFill>
                  <a:schemeClr val="tx1"/>
                </a:solidFill>
                <a:effectLst/>
                <a:latin typeface="+mn-lt"/>
                <a:ea typeface="+mn-ea"/>
                <a:cs typeface="+mn-cs"/>
              </a:rPr>
              <a:t>The guiding theories or assumptions of the researcher(s).</a:t>
            </a:r>
          </a:p>
          <a:p>
            <a:pPr marL="228600" indent="-228600">
              <a:buFont typeface="+mj-lt"/>
              <a:buAutoNum type="arabicPeriod"/>
            </a:pPr>
            <a:r>
              <a:rPr lang="en-IN" sz="1200" kern="1200" dirty="0">
                <a:solidFill>
                  <a:schemeClr val="tx1"/>
                </a:solidFill>
                <a:effectLst/>
                <a:latin typeface="+mn-lt"/>
                <a:ea typeface="+mn-ea"/>
                <a:cs typeface="+mn-cs"/>
              </a:rPr>
              <a:t>The goals and expectations of a study.</a:t>
            </a:r>
          </a:p>
          <a:p>
            <a:pPr marL="228600" indent="-228600">
              <a:buFont typeface="+mj-lt"/>
              <a:buAutoNum type="arabicPeriod"/>
            </a:pPr>
            <a:r>
              <a:rPr lang="en-IN" sz="1200" kern="1200" dirty="0">
                <a:solidFill>
                  <a:schemeClr val="tx1"/>
                </a:solidFill>
                <a:effectLst/>
                <a:latin typeface="+mn-lt"/>
                <a:ea typeface="+mn-ea"/>
                <a:cs typeface="+mn-cs"/>
              </a:rPr>
              <a:t>The formal and informal theories that contribute to understanding and contextualizing the focal topics of a study.</a:t>
            </a:r>
          </a:p>
          <a:p>
            <a:pPr marL="228600" indent="-228600">
              <a:buFont typeface="+mj-lt"/>
              <a:buAutoNum type="arabicPeriod"/>
            </a:pPr>
            <a:r>
              <a:rPr lang="en-IN" sz="1200" kern="1200" dirty="0">
                <a:solidFill>
                  <a:schemeClr val="tx1"/>
                </a:solidFill>
                <a:effectLst/>
                <a:latin typeface="+mn-lt"/>
                <a:ea typeface="+mn-ea"/>
                <a:cs typeface="+mn-cs"/>
              </a:rPr>
              <a:t>Make meaning and use of the overlaps and disjunctures within and between core constructs of the study.</a:t>
            </a:r>
          </a:p>
          <a:p>
            <a:pPr marL="228600" indent="-228600">
              <a:buFont typeface="+mj-lt"/>
              <a:buAutoNum type="arabicPeriod"/>
            </a:pPr>
            <a:r>
              <a:rPr lang="en-IN" sz="1200" kern="1200" dirty="0">
                <a:solidFill>
                  <a:schemeClr val="tx1"/>
                </a:solidFill>
                <a:effectLst/>
                <a:latin typeface="+mn-lt"/>
                <a:ea typeface="+mn-ea"/>
                <a:cs typeface="+mn-cs"/>
              </a:rPr>
              <a:t>Producing deeper, more integrative understanding of the topic and contexts central to the study. </a:t>
            </a:r>
          </a:p>
          <a:p>
            <a:pPr marL="228600" indent="-228600">
              <a:buFont typeface="+mj-lt"/>
              <a:buAutoNum type="arabicPeriod"/>
            </a:pPr>
            <a:r>
              <a:rPr lang="en-IN" sz="1200" kern="1200" dirty="0">
                <a:solidFill>
                  <a:schemeClr val="tx1"/>
                </a:solidFill>
                <a:effectLst/>
                <a:latin typeface="+mn-lt"/>
                <a:ea typeface="+mn-ea"/>
                <a:cs typeface="+mn-cs"/>
              </a:rPr>
              <a:t>Making an argument for the value and significance of your research.</a:t>
            </a:r>
          </a:p>
          <a:p>
            <a:pPr marL="228600" indent="-228600">
              <a:buFont typeface="+mj-lt"/>
              <a:buAutoNum type="arabicPeriod"/>
            </a:pPr>
            <a:r>
              <a:rPr lang="en-IN" sz="1200" kern="1200" dirty="0">
                <a:solidFill>
                  <a:schemeClr val="tx1"/>
                </a:solidFill>
                <a:effectLst/>
                <a:latin typeface="+mn-lt"/>
                <a:ea typeface="+mn-ea"/>
                <a:cs typeface="+mn-cs"/>
              </a:rPr>
              <a:t>Attending to various epistemological, ontological, and axiological considerations.</a:t>
            </a:r>
          </a:p>
          <a:p>
            <a:pPr marL="0" indent="0">
              <a:buFont typeface="+mj-lt"/>
              <a:buNone/>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Active building and refining:</a:t>
            </a:r>
            <a:r>
              <a:rPr lang="en-IN" baseline="0" dirty="0"/>
              <a:t> </a:t>
            </a:r>
            <a:r>
              <a:rPr lang="en-IN" sz="1200" kern="1200" baseline="0" dirty="0">
                <a:solidFill>
                  <a:schemeClr val="tx1"/>
                </a:solidFill>
                <a:effectLst/>
                <a:latin typeface="+mn-lt"/>
                <a:ea typeface="+mn-ea"/>
                <a:cs typeface="+mn-cs"/>
              </a:rPr>
              <a:t>A</a:t>
            </a:r>
            <a:r>
              <a:rPr lang="en-IN" sz="1200" kern="1200" dirty="0">
                <a:solidFill>
                  <a:schemeClr val="tx1"/>
                </a:solidFill>
                <a:effectLst/>
                <a:latin typeface="+mn-lt"/>
                <a:ea typeface="+mn-ea"/>
                <a:cs typeface="+mn-cs"/>
              </a:rPr>
              <a:t> conceptual framework is constructed and continually iterates throughout your research, and it helps to refine the research simultaneously. This notion of active building and refining is central to understanding that a conceptual framework is both guiding to a study and also derived from a study.</a:t>
            </a:r>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8</a:t>
            </a:fld>
            <a:endParaRPr lang="en-US" dirty="0"/>
          </a:p>
        </p:txBody>
      </p:sp>
    </p:spTree>
    <p:extLst>
      <p:ext uri="{BB962C8B-B14F-4D97-AF65-F5344CB8AC3E}">
        <p14:creationId xmlns:p14="http://schemas.microsoft.com/office/powerpoint/2010/main" val="1670120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 Objective 2.1: </a:t>
            </a:r>
            <a:r>
              <a:rPr lang="en-IN" sz="1200" kern="1200" dirty="0">
                <a:solidFill>
                  <a:schemeClr val="tx1"/>
                </a:solidFill>
                <a:effectLst/>
                <a:latin typeface="+mn-lt"/>
                <a:ea typeface="+mn-ea"/>
                <a:cs typeface="+mn-cs"/>
              </a:rPr>
              <a:t>Understand</a:t>
            </a:r>
            <a:r>
              <a:rPr lang="en-IN" sz="1200" kern="1200" baseline="0" dirty="0">
                <a:solidFill>
                  <a:schemeClr val="tx1"/>
                </a:solidFill>
                <a:effectLst/>
                <a:latin typeface="+mn-lt"/>
                <a:ea typeface="+mn-ea"/>
                <a:cs typeface="+mn-cs"/>
              </a:rPr>
              <a:t> t</a:t>
            </a:r>
            <a:r>
              <a:rPr lang="en-IN" sz="1200" kern="1200" dirty="0">
                <a:solidFill>
                  <a:schemeClr val="tx1"/>
                </a:solidFill>
                <a:effectLst/>
                <a:latin typeface="+mn-lt"/>
                <a:ea typeface="+mn-ea"/>
                <a:cs typeface="+mn-cs"/>
              </a:rPr>
              <a:t>he roles and uses of a conceptual framework.</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Myriad, intersecting </a:t>
            </a:r>
            <a:r>
              <a:rPr lang="en-US" sz="1200" kern="1200" noProof="0" dirty="0">
                <a:solidFill>
                  <a:schemeClr val="tx1"/>
                </a:solidFill>
                <a:effectLst/>
                <a:latin typeface="+mn-lt"/>
                <a:ea typeface="+mn-ea"/>
                <a:cs typeface="+mn-cs"/>
              </a:rPr>
              <a:t>roles and uses of a conceptual framework: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Providing a integrating methodological ecosystem for developing and continuously refining the study’s methodology and research design.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Providing the overall structure in which you can articulate and examine the goals of your study and its intended audiences.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Serving as a compass for identifying the relevance and selection of, and then engaging with and integrating across, existing research literatures and theories.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Providing the idea context for you to argue for the rationale and significance of your study for/to its intended areas, fields, and/or disciplines.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Helping you to thoughtfully develop, refine, and delimit your research questions.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Providing a dynamic system for identifying and refining your understanding of your researcher positionality and engaging in a reflexive approach to your study.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Helps direct you toward your methodological orientation and approach (e.g., CRT, etc.)</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Helping you to develop an appropriate framework for the collection of data and the development of instruments.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Serving as a guide and frame for the selection of data analysis frameworks and processes.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Acting as a foundation for writing and critically scrutinizing your analysis and study findings.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Helping you to see how formal theory (your theoretical framework) intersects with various aspects of your study, including research questions, methods, and goals, as well as the informal theories and working assumptions you may have about the topic.</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noProof="0" dirty="0">
                <a:solidFill>
                  <a:schemeClr val="tx1"/>
                </a:solidFill>
                <a:effectLst/>
                <a:latin typeface="+mn-lt"/>
                <a:ea typeface="+mn-ea"/>
                <a:cs typeface="+mn-cs"/>
              </a:rPr>
              <a:t>Serving as a mechanism to consider and reflect on the significance and value of your research once it is completed.</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a:p>
            <a:r>
              <a:rPr lang="en-IN" dirty="0"/>
              <a:t>Recognizing conceptual linkages:</a:t>
            </a:r>
            <a:r>
              <a:rPr lang="en-IN" baseline="0" dirty="0"/>
              <a:t> </a:t>
            </a:r>
            <a:r>
              <a:rPr lang="en-IN" sz="1200" kern="1200" baseline="0" dirty="0">
                <a:solidFill>
                  <a:schemeClr val="tx1"/>
                </a:solidFill>
                <a:effectLst/>
                <a:latin typeface="+mn-lt"/>
                <a:ea typeface="+mn-ea"/>
                <a:cs typeface="+mn-cs"/>
              </a:rPr>
              <a:t>A</a:t>
            </a:r>
            <a:r>
              <a:rPr lang="en-IN" sz="1200" kern="1200" dirty="0">
                <a:solidFill>
                  <a:schemeClr val="tx1"/>
                </a:solidFill>
                <a:effectLst/>
                <a:latin typeface="+mn-lt"/>
                <a:ea typeface="+mn-ea"/>
                <a:cs typeface="+mn-cs"/>
              </a:rPr>
              <a:t> conceptual framework helps the researcher recognize and assert how the aspects of research content and process influence, as they are influenced by, the guiding conceptual linkages in a given study. </a:t>
            </a:r>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Integrating methodological ecosystem:</a:t>
            </a:r>
            <a:r>
              <a:rPr lang="en-IN" baseline="0" dirty="0"/>
              <a:t> </a:t>
            </a:r>
            <a:r>
              <a:rPr lang="en-IN" sz="1200" kern="1200" baseline="0" dirty="0">
                <a:solidFill>
                  <a:schemeClr val="tx1"/>
                </a:solidFill>
                <a:effectLst/>
                <a:latin typeface="+mn-lt"/>
                <a:ea typeface="+mn-ea"/>
                <a:cs typeface="+mn-cs"/>
              </a:rPr>
              <a:t>C</a:t>
            </a:r>
            <a:r>
              <a:rPr lang="en-IN" sz="1200" kern="1200" dirty="0">
                <a:solidFill>
                  <a:schemeClr val="tx1"/>
                </a:solidFill>
                <a:effectLst/>
                <a:latin typeface="+mn-lt"/>
                <a:ea typeface="+mn-ea"/>
                <a:cs typeface="+mn-cs"/>
              </a:rPr>
              <a:t>onsidering the notion of situating a study in its multiple, intersecting, ever-iterating contexts and concepts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is what we mean by an integrating methodological ecosystem.</a:t>
            </a:r>
          </a:p>
          <a:p>
            <a:endParaRPr lang="en-IN"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10</a:t>
            </a:fld>
            <a:endParaRPr lang="en-US" dirty="0"/>
          </a:p>
        </p:txBody>
      </p:sp>
    </p:spTree>
    <p:extLst>
      <p:ext uri="{BB962C8B-B14F-4D97-AF65-F5344CB8AC3E}">
        <p14:creationId xmlns:p14="http://schemas.microsoft.com/office/powerpoint/2010/main" val="3052319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2.2: </a:t>
            </a:r>
            <a:r>
              <a:rPr lang="en-US" sz="1200" kern="1200" dirty="0">
                <a:solidFill>
                  <a:schemeClr val="tx1"/>
                </a:solidFill>
                <a:effectLst/>
                <a:latin typeface="+mn-lt"/>
                <a:ea typeface="+mn-ea"/>
                <a:cs typeface="+mn-cs"/>
              </a:rPr>
              <a:t>How to construct your own conceptual framework.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dirty="0"/>
          </a:p>
        </p:txBody>
      </p:sp>
    </p:spTree>
    <p:extLst>
      <p:ext uri="{BB962C8B-B14F-4D97-AF65-F5344CB8AC3E}">
        <p14:creationId xmlns:p14="http://schemas.microsoft.com/office/powerpoint/2010/main" val="15121632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2.3: </a:t>
            </a:r>
            <a:r>
              <a:rPr lang="en-US" sz="1200" kern="1200" dirty="0">
                <a:solidFill>
                  <a:schemeClr val="tx1"/>
                </a:solidFill>
                <a:effectLst/>
                <a:latin typeface="+mn-lt"/>
                <a:ea typeface="+mn-ea"/>
                <a:cs typeface="+mn-cs"/>
              </a:rPr>
              <a:t>How a conceptual framework guides and grounds empirical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Researcher: Understanding perspectives</a:t>
            </a:r>
            <a:r>
              <a:rPr lang="en-US" sz="1200" kern="1200" dirty="0">
                <a:solidFill>
                  <a:schemeClr val="tx1"/>
                </a:solidFill>
                <a:effectLst/>
                <a:latin typeface="+mn-lt"/>
                <a:ea typeface="+mn-ea"/>
                <a:cs typeface="+mn-cs"/>
              </a:rPr>
              <a:t>: The major source for constructing a conceptual framework is you, the researcher. You are the primary source of both constructing and understanding the goals and meaning of your research project.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This includes your positionality, social identity, experiences, beliefs, prior knowledge, assumptions, ideologies, working epistemologies, biases, and your overall perspective on the world.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complex combination of all of these aspects about you as the researcher, including your identity and beliefs, shapes the goals of your study in terms of how you think about your research at the conceptual and methodological levels.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Engaging in a process of identifying and reckoning with these aspects of your thoughts and feelings as a researcher: </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Focusing on your social identity and positionality and how these influence your belief systems, ideologies, hopes, goals, and interests.</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Critically understanding how these aspects of who you are shape what you choose to study and how you visualize, consider, and plan to study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Conceptualizing the researcher: As a primary instrument of the research has significant implications throughout every stage of the research process: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Because of the prominence of the researcher in the conceptualization, design, and conduct of qualitative research, the positionality of the researcher is viewed as a central and vital part of the inquiry itself.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One must engage in a reflexive process that helps think:</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How this shapes your study from what you choose to focus on.</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How you frame it theoretically.</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How you collect data and engage with participants.</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How you interpret and analyze the data of your study and write about the findings.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Connecting with research</a:t>
            </a:r>
            <a:r>
              <a:rPr lang="en-US" sz="1200" kern="1200" dirty="0">
                <a:solidFill>
                  <a:schemeClr val="tx1"/>
                </a:solidFill>
                <a:effectLst/>
                <a:latin typeface="+mn-lt"/>
                <a:ea typeface="+mn-ea"/>
                <a:cs typeface="+mn-cs"/>
              </a:rPr>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Must</a:t>
            </a:r>
            <a:r>
              <a:rPr lang="en-US" sz="1200" kern="1200" baseline="0" dirty="0">
                <a:solidFill>
                  <a:schemeClr val="tx1"/>
                </a:solidFill>
                <a:effectLst/>
                <a:latin typeface="+mn-lt"/>
                <a:ea typeface="+mn-ea"/>
                <a:cs typeface="+mn-cs"/>
              </a:rPr>
              <a:t> c</a:t>
            </a:r>
            <a:r>
              <a:rPr lang="en-US" sz="1200" kern="1200" dirty="0">
                <a:solidFill>
                  <a:schemeClr val="tx1"/>
                </a:solidFill>
                <a:effectLst/>
                <a:latin typeface="+mn-lt"/>
                <a:ea typeface="+mn-ea"/>
                <a:cs typeface="+mn-cs"/>
              </a:rPr>
              <a:t>ommit to a critically reflexive process that helps you:</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Examine the influences on your thinking about the world.</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The specific context(s) of your research.</a:t>
            </a:r>
          </a:p>
          <a:p>
            <a:pPr marL="685800" marR="0" lvl="1" indent="-228600" algn="l" defTabSz="914400" rtl="0" eaLnBrk="1" fontAlgn="auto" latinLnBrk="0" hangingPunct="1">
              <a:lnSpc>
                <a:spcPct val="100000"/>
              </a:lnSpc>
              <a:spcBef>
                <a:spcPts val="0"/>
              </a:spcBef>
              <a:spcAft>
                <a:spcPts val="0"/>
              </a:spcAft>
              <a:buClrTx/>
              <a:buSzTx/>
              <a:buFont typeface="+mj-lt"/>
              <a:buAutoNum type="alphaLcPeriod"/>
              <a:tabLst/>
              <a:defRPr/>
            </a:pPr>
            <a:r>
              <a:rPr lang="en-US" sz="1200" kern="1200" dirty="0">
                <a:solidFill>
                  <a:schemeClr val="tx1"/>
                </a:solidFill>
                <a:effectLst/>
                <a:latin typeface="+mn-lt"/>
                <a:ea typeface="+mn-ea"/>
                <a:cs typeface="+mn-cs"/>
              </a:rPr>
              <a:t>What is possible in your research.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Must</a:t>
            </a:r>
            <a:r>
              <a:rPr lang="en-US" sz="1200" kern="1200" baseline="0" dirty="0">
                <a:solidFill>
                  <a:schemeClr val="tx1"/>
                </a:solidFill>
                <a:effectLst/>
                <a:latin typeface="+mn-lt"/>
                <a:ea typeface="+mn-ea"/>
                <a:cs typeface="+mn-cs"/>
              </a:rPr>
              <a:t> know</a:t>
            </a:r>
            <a:r>
              <a:rPr lang="en-US" sz="1200" kern="1200" dirty="0">
                <a:solidFill>
                  <a:schemeClr val="tx1"/>
                </a:solidFill>
                <a:effectLst/>
                <a:latin typeface="+mn-lt"/>
                <a:ea typeface="+mn-ea"/>
                <a:cs typeface="+mn-cs"/>
              </a:rPr>
              <a:t> what is already known and written about in a field maps in research.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Must</a:t>
            </a:r>
            <a:r>
              <a:rPr lang="en-US" sz="1200" kern="1200" baseline="0" dirty="0">
                <a:solidFill>
                  <a:schemeClr val="tx1"/>
                </a:solidFill>
                <a:effectLst/>
                <a:latin typeface="+mn-lt"/>
                <a:ea typeface="+mn-ea"/>
                <a:cs typeface="+mn-cs"/>
              </a:rPr>
              <a:t> s</a:t>
            </a:r>
            <a:r>
              <a:rPr lang="en-US" sz="1200" kern="1200" dirty="0">
                <a:solidFill>
                  <a:schemeClr val="tx1"/>
                </a:solidFill>
                <a:effectLst/>
                <a:latin typeface="+mn-lt"/>
                <a:ea typeface="+mn-ea"/>
                <a:cs typeface="+mn-cs"/>
              </a:rPr>
              <a:t>ituate and understand how your ideologies, positionalities, and sets of relationships in the world influence your thinking broadly and specifically. </a:t>
            </a:r>
          </a:p>
        </p:txBody>
      </p:sp>
      <p:sp>
        <p:nvSpPr>
          <p:cNvPr id="4" name="Slide Number Placeholder 3"/>
          <p:cNvSpPr>
            <a:spLocks noGrp="1"/>
          </p:cNvSpPr>
          <p:nvPr>
            <p:ph type="sldNum" sz="quarter" idx="10"/>
          </p:nvPr>
        </p:nvSpPr>
        <p:spPr/>
        <p:txBody>
          <a:bodyPr/>
          <a:lstStyle/>
          <a:p>
            <a:fld id="{39974C31-EB4A-4B21-8134-CB5741A1DC5F}" type="slidenum">
              <a:rPr lang="en-US" smtClean="0"/>
              <a:t>14</a:t>
            </a:fld>
            <a:endParaRPr lang="en-US" dirty="0"/>
          </a:p>
        </p:txBody>
      </p:sp>
    </p:spTree>
    <p:extLst>
      <p:ext uri="{BB962C8B-B14F-4D97-AF65-F5344CB8AC3E}">
        <p14:creationId xmlns:p14="http://schemas.microsoft.com/office/powerpoint/2010/main" val="1358611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2.3: </a:t>
            </a:r>
            <a:r>
              <a:rPr lang="en-US" sz="1200" kern="1200" dirty="0">
                <a:solidFill>
                  <a:schemeClr val="tx1"/>
                </a:solidFill>
                <a:effectLst/>
                <a:latin typeface="+mn-lt"/>
                <a:ea typeface="+mn-ea"/>
                <a:cs typeface="+mn-cs"/>
              </a:rPr>
              <a:t>How a conceptual framework guides and grounds empirical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17</a:t>
            </a:fld>
            <a:endParaRPr lang="en-US" dirty="0"/>
          </a:p>
        </p:txBody>
      </p:sp>
    </p:spTree>
    <p:extLst>
      <p:ext uri="{BB962C8B-B14F-4D97-AF65-F5344CB8AC3E}">
        <p14:creationId xmlns:p14="http://schemas.microsoft.com/office/powerpoint/2010/main" val="2887809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2.3: </a:t>
            </a:r>
            <a:r>
              <a:rPr lang="en-US" sz="1200" kern="1200" dirty="0">
                <a:solidFill>
                  <a:schemeClr val="tx1"/>
                </a:solidFill>
                <a:effectLst/>
                <a:latin typeface="+mn-lt"/>
                <a:ea typeface="+mn-ea"/>
                <a:cs typeface="+mn-cs"/>
              </a:rPr>
              <a:t>How a conceptual framework guides and grounds empirical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19</a:t>
            </a:fld>
            <a:endParaRPr lang="en-US" dirty="0"/>
          </a:p>
        </p:txBody>
      </p:sp>
    </p:spTree>
    <p:extLst>
      <p:ext uri="{BB962C8B-B14F-4D97-AF65-F5344CB8AC3E}">
        <p14:creationId xmlns:p14="http://schemas.microsoft.com/office/powerpoint/2010/main" val="30665579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2.4: </a:t>
            </a:r>
            <a:r>
              <a:rPr lang="en-IN" sz="1200" kern="1200" dirty="0">
                <a:solidFill>
                  <a:schemeClr val="tx1"/>
                </a:solidFill>
                <a:effectLst/>
                <a:latin typeface="+mn-lt"/>
                <a:ea typeface="+mn-ea"/>
                <a:cs typeface="+mn-cs"/>
              </a:rPr>
              <a:t>How you use a conceptual framework to build and refine your study</a:t>
            </a:r>
            <a:r>
              <a:rPr lang="en-US"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21</a:t>
            </a:fld>
            <a:endParaRPr lang="en-US" dirty="0"/>
          </a:p>
        </p:txBody>
      </p:sp>
    </p:spTree>
    <p:extLst>
      <p:ext uri="{BB962C8B-B14F-4D97-AF65-F5344CB8AC3E}">
        <p14:creationId xmlns:p14="http://schemas.microsoft.com/office/powerpoint/2010/main" val="2796449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2.5:</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Broad conditions affecting research</a:t>
            </a:r>
            <a:r>
              <a:rPr lang="en-US" sz="1200" kern="1200" dirty="0">
                <a:solidFill>
                  <a:schemeClr val="tx1"/>
                </a:solidFill>
                <a:effectLst/>
                <a:latin typeface="+mn-lt"/>
                <a:ea typeface="+mn-ea"/>
                <a:cs typeface="+mn-cs"/>
              </a:rPr>
              <a:t>: Macro-sociopolitics is a combination of the broad contexts—social, historical, national, international, and global—that create the conditions that shape society and social interactions, influence the research topic, and affect the structure and conditions of the settings and the lives of the people at the center of your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Two major implications: Macro-sociopolitics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has two main implications: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Importance of examining and critically understanding the sociopolitical nature of the topic and setting of the study in ways that reflect the social, political, and structural conditions of the context of the study.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historical moment in which your research belongs and examine how it shapes the context and setting as well as your view of and approach to the inquiry.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Rugged contextualization: It</a:t>
            </a:r>
            <a:r>
              <a:rPr lang="en-US" sz="1200" kern="1200" baseline="0" dirty="0">
                <a:solidFill>
                  <a:schemeClr val="tx1"/>
                </a:solidFill>
                <a:effectLst/>
                <a:latin typeface="+mn-lt"/>
                <a:ea typeface="+mn-ea"/>
                <a:cs typeface="+mn-cs"/>
              </a:rPr>
              <a:t> is </a:t>
            </a:r>
            <a:r>
              <a:rPr lang="en-US" sz="1200" kern="1200" dirty="0">
                <a:solidFill>
                  <a:schemeClr val="tx1"/>
                </a:solidFill>
                <a:effectLst/>
                <a:latin typeface="+mn-lt"/>
                <a:ea typeface="+mn-ea"/>
                <a:cs typeface="+mn-cs"/>
              </a:rPr>
              <a:t>the rigorous pursuit of understanding context at these various levels as well as systematically appreciating how they inform and influence each other.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 solid conceptual framework helps you to articulate and examine specific phenomena and their contexts critically and to explore and refine your sense of context at multiple levels.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One must learn how to complicate the concept of context even as you seek to make it explicit and understandable.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Major role of a conceptual framework: Is to contextualize research as a site of generative meaning making around the role of context, which includes helping the researcher to examine and understand: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social, cultural, political, economic, and ideological milieu of the research.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Macro-sociopolitics and their manifestations in your specific research setting, including in interactions with participants.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Your social identity and positionality and its impact on design, fieldwork, and analysis.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He influences of sociocultural/historical contexts of the individual(s), community, group, and/or organization in focus on the research process/product.</a:t>
            </a:r>
          </a:p>
        </p:txBody>
      </p:sp>
      <p:sp>
        <p:nvSpPr>
          <p:cNvPr id="4" name="Slide Number Placeholder 3"/>
          <p:cNvSpPr>
            <a:spLocks noGrp="1"/>
          </p:cNvSpPr>
          <p:nvPr>
            <p:ph type="sldNum" sz="quarter" idx="10"/>
          </p:nvPr>
        </p:nvSpPr>
        <p:spPr/>
        <p:txBody>
          <a:bodyPr/>
          <a:lstStyle/>
          <a:p>
            <a:fld id="{39974C31-EB4A-4B21-8134-CB5741A1DC5F}" type="slidenum">
              <a:rPr lang="en-US" smtClean="0"/>
              <a:t>23</a:t>
            </a:fld>
            <a:endParaRPr lang="en-US" dirty="0"/>
          </a:p>
        </p:txBody>
      </p:sp>
    </p:spTree>
    <p:extLst>
      <p:ext uri="{BB962C8B-B14F-4D97-AF65-F5344CB8AC3E}">
        <p14:creationId xmlns:p14="http://schemas.microsoft.com/office/powerpoint/2010/main" val="22704778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2.5: </a:t>
            </a:r>
            <a:r>
              <a:rPr lang="en-IN" sz="1200" kern="1200" dirty="0">
                <a:solidFill>
                  <a:schemeClr val="tx1"/>
                </a:solidFill>
                <a:effectLst/>
                <a:latin typeface="+mn-lt"/>
                <a:ea typeface="+mn-ea"/>
                <a:cs typeface="+mn-cs"/>
              </a:rPr>
              <a:t>The relationship between a conceptual and theoretical framework</a:t>
            </a:r>
            <a:r>
              <a:rPr lang="en-US" sz="1200" kern="1200" dirty="0">
                <a:solidFill>
                  <a:schemeClr val="tx1"/>
                </a:solidFill>
                <a:effectLst/>
                <a:latin typeface="+mn-lt"/>
                <a:ea typeface="+mn-ea"/>
                <a:cs typeface="+mn-cs"/>
              </a:rPr>
              <a: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2.6:</a:t>
            </a:r>
            <a:r>
              <a:rPr lang="en-GB"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 difference between a literature review and a theoretical framework.</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2.7: </a:t>
            </a:r>
            <a:r>
              <a:rPr lang="en-US" sz="1200" kern="1200" dirty="0">
                <a:solidFill>
                  <a:schemeClr val="tx1"/>
                </a:solidFill>
                <a:effectLst/>
                <a:latin typeface="+mn-lt"/>
                <a:ea typeface="+mn-ea"/>
                <a:cs typeface="+mn-cs"/>
              </a:rPr>
              <a:t>Each of the component parts of a conceptual framework and how they fit together.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26</a:t>
            </a:fld>
            <a:endParaRPr lang="en-US" dirty="0"/>
          </a:p>
        </p:txBody>
      </p:sp>
    </p:spTree>
    <p:extLst>
      <p:ext uri="{BB962C8B-B14F-4D97-AF65-F5344CB8AC3E}">
        <p14:creationId xmlns:p14="http://schemas.microsoft.com/office/powerpoint/2010/main" val="25735800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2.8: </a:t>
            </a:r>
            <a:r>
              <a:rPr lang="en-US" sz="1200" kern="1200" dirty="0">
                <a:solidFill>
                  <a:schemeClr val="tx1"/>
                </a:solidFill>
                <a:effectLst/>
                <a:latin typeface="+mn-lt"/>
                <a:ea typeface="+mn-ea"/>
                <a:cs typeface="+mn-cs"/>
              </a:rPr>
              <a:t>The multiple possibilities for developing and representing conceptual frameworks in narrative and graphical form.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Structured reflexivity and dialogic engagement practices: These practices include reflective writings and structured conversations with individuals and strategically selected groups.</a:t>
            </a:r>
            <a:r>
              <a:rPr lang="en-US" sz="1200" kern="1200" baseline="0" dirty="0">
                <a:solidFill>
                  <a:schemeClr val="tx1"/>
                </a:solidFill>
                <a:effectLst/>
                <a:latin typeface="+mn-lt"/>
                <a:ea typeface="+mn-ea"/>
                <a:cs typeface="+mn-cs"/>
              </a:rPr>
              <a:t> They </a:t>
            </a:r>
            <a:r>
              <a:rPr lang="en-US" sz="1200" kern="1200" dirty="0">
                <a:solidFill>
                  <a:schemeClr val="tx1"/>
                </a:solidFill>
                <a:effectLst/>
                <a:latin typeface="+mn-lt"/>
                <a:ea typeface="+mn-ea"/>
                <a:cs typeface="+mn-cs"/>
              </a:rPr>
              <a:t>create opportunities for you to develop and engage with all aspects of a research process, such as: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How you theoretically understand a topic.</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methods you use.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ways you analyze data.</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variety of additional issues and concerns.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Reflective practices: They are the key to ongoing conceptual engagement and accountability to yourself and the research. Because developing a conceptual framework is an evolving and iterative process, you should engage in these reflective practices throughout the duration of a study. </a:t>
            </a:r>
          </a:p>
        </p:txBody>
      </p:sp>
      <p:sp>
        <p:nvSpPr>
          <p:cNvPr id="4" name="Slide Number Placeholder 3"/>
          <p:cNvSpPr>
            <a:spLocks noGrp="1"/>
          </p:cNvSpPr>
          <p:nvPr>
            <p:ph type="sldNum" sz="quarter" idx="10"/>
          </p:nvPr>
        </p:nvSpPr>
        <p:spPr/>
        <p:txBody>
          <a:bodyPr/>
          <a:lstStyle/>
          <a:p>
            <a:fld id="{39974C31-EB4A-4B21-8134-CB5741A1DC5F}" type="slidenum">
              <a:rPr lang="en-US" smtClean="0"/>
              <a:t>30</a:t>
            </a:fld>
            <a:endParaRPr lang="en-US" dirty="0"/>
          </a:p>
        </p:txBody>
      </p:sp>
    </p:spTree>
    <p:extLst>
      <p:ext uri="{BB962C8B-B14F-4D97-AF65-F5344CB8AC3E}">
        <p14:creationId xmlns:p14="http://schemas.microsoft.com/office/powerpoint/2010/main" val="2982284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1E685-4C88-4B3B-AB8B-30E8DC948D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FCBA709-74F4-489D-81AA-D9D5B092EA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4429FB-EE99-41D4-9565-76B6FD022925}"/>
              </a:ext>
            </a:extLst>
          </p:cNvPr>
          <p:cNvSpPr>
            <a:spLocks noGrp="1"/>
          </p:cNvSpPr>
          <p:nvPr>
            <p:ph type="dt" sz="half" idx="10"/>
          </p:nvPr>
        </p:nvSpPr>
        <p:spPr/>
        <p:txBody>
          <a:bodyPr/>
          <a:lstStyle/>
          <a:p>
            <a:fld id="{5CE3BDE5-A9FC-4220-B97E-6399E7E97EA3}" type="datetime1">
              <a:rPr lang="en-GB" smtClean="0"/>
              <a:t>07/03/2022</a:t>
            </a:fld>
            <a:endParaRPr lang="en-GB"/>
          </a:p>
        </p:txBody>
      </p:sp>
      <p:sp>
        <p:nvSpPr>
          <p:cNvPr id="5" name="Footer Placeholder 4">
            <a:extLst>
              <a:ext uri="{FF2B5EF4-FFF2-40B4-BE49-F238E27FC236}">
                <a16:creationId xmlns:a16="http://schemas.microsoft.com/office/drawing/2014/main" id="{7DDF3F75-4987-45D6-975C-92752841589B}"/>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807BF558-D66A-43A8-A36A-3EF68E2484D6}"/>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1962588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6EBC8-077E-42FC-A65A-33DD5993F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2E8DCC-56CB-405A-92AB-4F1B59B1D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724FFC-5EBF-4B98-801E-883A9CA3B2CF}"/>
              </a:ext>
            </a:extLst>
          </p:cNvPr>
          <p:cNvSpPr>
            <a:spLocks noGrp="1"/>
          </p:cNvSpPr>
          <p:nvPr>
            <p:ph type="dt" sz="half" idx="10"/>
          </p:nvPr>
        </p:nvSpPr>
        <p:spPr/>
        <p:txBody>
          <a:bodyPr/>
          <a:lstStyle/>
          <a:p>
            <a:fld id="{5F40506D-83D1-4FF6-92C9-661EA11E0517}" type="datetime1">
              <a:rPr lang="en-GB" smtClean="0"/>
              <a:t>07/03/2022</a:t>
            </a:fld>
            <a:endParaRPr lang="en-GB"/>
          </a:p>
        </p:txBody>
      </p:sp>
      <p:sp>
        <p:nvSpPr>
          <p:cNvPr id="5" name="Footer Placeholder 4">
            <a:extLst>
              <a:ext uri="{FF2B5EF4-FFF2-40B4-BE49-F238E27FC236}">
                <a16:creationId xmlns:a16="http://schemas.microsoft.com/office/drawing/2014/main" id="{1F57B984-6A9E-4581-9884-9CF93BFBF78C}"/>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19E40672-5200-4BA9-AD5C-51325BA402F7}"/>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69607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4DD88-FBBC-49C7-9F53-57B6311869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5D5497-801D-45F4-85D3-8D205C4462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CAD6B3-9FD5-4528-9ADB-6E67C467634C}"/>
              </a:ext>
            </a:extLst>
          </p:cNvPr>
          <p:cNvSpPr>
            <a:spLocks noGrp="1"/>
          </p:cNvSpPr>
          <p:nvPr>
            <p:ph type="dt" sz="half" idx="10"/>
          </p:nvPr>
        </p:nvSpPr>
        <p:spPr/>
        <p:txBody>
          <a:bodyPr/>
          <a:lstStyle/>
          <a:p>
            <a:fld id="{BEE57BCB-BDBC-4B45-8A78-F1B600393408}" type="datetime1">
              <a:rPr lang="en-GB" smtClean="0"/>
              <a:t>07/03/2022</a:t>
            </a:fld>
            <a:endParaRPr lang="en-GB"/>
          </a:p>
        </p:txBody>
      </p:sp>
      <p:sp>
        <p:nvSpPr>
          <p:cNvPr id="5" name="Footer Placeholder 4">
            <a:extLst>
              <a:ext uri="{FF2B5EF4-FFF2-40B4-BE49-F238E27FC236}">
                <a16:creationId xmlns:a16="http://schemas.microsoft.com/office/drawing/2014/main" id="{61B91527-D898-453A-8C76-18150F59A1DC}"/>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E4FC62D7-7836-40A2-B9C5-B2A42C74EA8E}"/>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3652175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7EEAC-9B14-4D50-BB3D-389B9D325D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D0720F-F694-4386-B1B5-72039AA872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98AA22-DA7E-4D65-9161-5A3702CAE3C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C8EE9B-CE47-4B07-B083-8DBC6103D2F1}"/>
              </a:ext>
            </a:extLst>
          </p:cNvPr>
          <p:cNvSpPr>
            <a:spLocks noGrp="1"/>
          </p:cNvSpPr>
          <p:nvPr>
            <p:ph type="dt" sz="half" idx="10"/>
          </p:nvPr>
        </p:nvSpPr>
        <p:spPr/>
        <p:txBody>
          <a:bodyPr/>
          <a:lstStyle/>
          <a:p>
            <a:fld id="{BD45E300-C9AC-4D4D-A39E-402E4ED9BCC2}" type="datetime1">
              <a:rPr lang="en-GB" smtClean="0"/>
              <a:t>07/03/2022</a:t>
            </a:fld>
            <a:endParaRPr lang="en-GB"/>
          </a:p>
        </p:txBody>
      </p:sp>
      <p:sp>
        <p:nvSpPr>
          <p:cNvPr id="6" name="Footer Placeholder 5">
            <a:extLst>
              <a:ext uri="{FF2B5EF4-FFF2-40B4-BE49-F238E27FC236}">
                <a16:creationId xmlns:a16="http://schemas.microsoft.com/office/drawing/2014/main" id="{51F90CF6-8CD6-4FD9-9351-8AE8AC403933}"/>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B56B4EBA-DD4F-4A32-9D34-0115F801475F}"/>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3838993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5F129-C0D7-446E-ACAF-23CC3D41BF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4A6944-C5B9-45ED-89CE-8130BE0039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51697F-872A-4BAE-85B9-ABE5779E88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0D3AA9-1AF8-4A09-A550-B160210A58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A61C7A-3AD1-454B-AA8B-CF01AF9D83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27A80B6-4122-4A54-BF38-C39F2A9615ED}"/>
              </a:ext>
            </a:extLst>
          </p:cNvPr>
          <p:cNvSpPr>
            <a:spLocks noGrp="1"/>
          </p:cNvSpPr>
          <p:nvPr>
            <p:ph type="dt" sz="half" idx="10"/>
          </p:nvPr>
        </p:nvSpPr>
        <p:spPr/>
        <p:txBody>
          <a:bodyPr/>
          <a:lstStyle/>
          <a:p>
            <a:fld id="{9C8CDBA3-44B5-4BCD-BD7C-2C2BF1F0796C}" type="datetime1">
              <a:rPr lang="en-GB" smtClean="0"/>
              <a:t>07/03/2022</a:t>
            </a:fld>
            <a:endParaRPr lang="en-GB"/>
          </a:p>
        </p:txBody>
      </p:sp>
      <p:sp>
        <p:nvSpPr>
          <p:cNvPr id="8" name="Footer Placeholder 7">
            <a:extLst>
              <a:ext uri="{FF2B5EF4-FFF2-40B4-BE49-F238E27FC236}">
                <a16:creationId xmlns:a16="http://schemas.microsoft.com/office/drawing/2014/main" id="{01B25266-7C49-4B23-A73E-5C65D0477061}"/>
              </a:ext>
            </a:extLst>
          </p:cNvPr>
          <p:cNvSpPr>
            <a:spLocks noGrp="1"/>
          </p:cNvSpPr>
          <p:nvPr>
            <p:ph type="ftr" sz="quarter" idx="11"/>
          </p:nvPr>
        </p:nvSpPr>
        <p:spPr/>
        <p:txBody>
          <a:bodyPr/>
          <a:lstStyle/>
          <a:p>
            <a:r>
              <a:rPr lang="en-GB"/>
              <a:t>Ravitch, Qualitative Research.2e, ©SAGE Publications. 2021.</a:t>
            </a:r>
          </a:p>
        </p:txBody>
      </p:sp>
      <p:sp>
        <p:nvSpPr>
          <p:cNvPr id="9" name="Slide Number Placeholder 8">
            <a:extLst>
              <a:ext uri="{FF2B5EF4-FFF2-40B4-BE49-F238E27FC236}">
                <a16:creationId xmlns:a16="http://schemas.microsoft.com/office/drawing/2014/main" id="{2521471C-F016-40D5-9912-965A13BAAE03}"/>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2747150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74564-700D-4FA5-827B-2B46F11279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339A48-A6F3-47E6-9E51-D4FDB5E01B54}"/>
              </a:ext>
            </a:extLst>
          </p:cNvPr>
          <p:cNvSpPr>
            <a:spLocks noGrp="1"/>
          </p:cNvSpPr>
          <p:nvPr>
            <p:ph type="dt" sz="half" idx="10"/>
          </p:nvPr>
        </p:nvSpPr>
        <p:spPr/>
        <p:txBody>
          <a:bodyPr/>
          <a:lstStyle/>
          <a:p>
            <a:fld id="{DE31F4E5-2BE1-48FC-9EF9-87254F3F5676}" type="datetime1">
              <a:rPr lang="en-GB" smtClean="0"/>
              <a:t>07/03/2022</a:t>
            </a:fld>
            <a:endParaRPr lang="en-GB"/>
          </a:p>
        </p:txBody>
      </p:sp>
      <p:sp>
        <p:nvSpPr>
          <p:cNvPr id="4" name="Footer Placeholder 3">
            <a:extLst>
              <a:ext uri="{FF2B5EF4-FFF2-40B4-BE49-F238E27FC236}">
                <a16:creationId xmlns:a16="http://schemas.microsoft.com/office/drawing/2014/main" id="{1C1D8258-E9AE-4C97-AD2A-786CF8FF4514}"/>
              </a:ext>
            </a:extLst>
          </p:cNvPr>
          <p:cNvSpPr>
            <a:spLocks noGrp="1"/>
          </p:cNvSpPr>
          <p:nvPr>
            <p:ph type="ftr" sz="quarter" idx="11"/>
          </p:nvPr>
        </p:nvSpPr>
        <p:spPr/>
        <p:txBody>
          <a:bodyPr/>
          <a:lstStyle/>
          <a:p>
            <a:r>
              <a:rPr lang="en-GB"/>
              <a:t>Ravitch, Qualitative Research.2e, ©SAGE Publications. 2021.</a:t>
            </a:r>
          </a:p>
        </p:txBody>
      </p:sp>
      <p:sp>
        <p:nvSpPr>
          <p:cNvPr id="5" name="Slide Number Placeholder 4">
            <a:extLst>
              <a:ext uri="{FF2B5EF4-FFF2-40B4-BE49-F238E27FC236}">
                <a16:creationId xmlns:a16="http://schemas.microsoft.com/office/drawing/2014/main" id="{0FF317D2-FE46-4759-BEE9-8F2D5A6E262E}"/>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1233678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F65DD4-8B7A-458A-BE0F-54E2125920E8}"/>
              </a:ext>
            </a:extLst>
          </p:cNvPr>
          <p:cNvSpPr>
            <a:spLocks noGrp="1"/>
          </p:cNvSpPr>
          <p:nvPr>
            <p:ph type="dt" sz="half" idx="10"/>
          </p:nvPr>
        </p:nvSpPr>
        <p:spPr/>
        <p:txBody>
          <a:bodyPr/>
          <a:lstStyle/>
          <a:p>
            <a:fld id="{D6C63568-4EE1-46D6-A529-65D77B1B3D95}" type="datetime1">
              <a:rPr lang="en-GB" smtClean="0"/>
              <a:t>07/03/2022</a:t>
            </a:fld>
            <a:endParaRPr lang="en-GB"/>
          </a:p>
        </p:txBody>
      </p:sp>
      <p:sp>
        <p:nvSpPr>
          <p:cNvPr id="3" name="Footer Placeholder 2">
            <a:extLst>
              <a:ext uri="{FF2B5EF4-FFF2-40B4-BE49-F238E27FC236}">
                <a16:creationId xmlns:a16="http://schemas.microsoft.com/office/drawing/2014/main" id="{AA25F2BD-8174-4AF1-BA29-4DEFA505BDCE}"/>
              </a:ext>
            </a:extLst>
          </p:cNvPr>
          <p:cNvSpPr>
            <a:spLocks noGrp="1"/>
          </p:cNvSpPr>
          <p:nvPr>
            <p:ph type="ftr" sz="quarter" idx="11"/>
          </p:nvPr>
        </p:nvSpPr>
        <p:spPr/>
        <p:txBody>
          <a:bodyPr/>
          <a:lstStyle/>
          <a:p>
            <a:r>
              <a:rPr lang="en-GB"/>
              <a:t>Ravitch, Qualitative Research.2e, ©SAGE Publications. 2021.</a:t>
            </a:r>
          </a:p>
        </p:txBody>
      </p:sp>
      <p:sp>
        <p:nvSpPr>
          <p:cNvPr id="4" name="Slide Number Placeholder 3">
            <a:extLst>
              <a:ext uri="{FF2B5EF4-FFF2-40B4-BE49-F238E27FC236}">
                <a16:creationId xmlns:a16="http://schemas.microsoft.com/office/drawing/2014/main" id="{0B94DB2B-9C50-4E48-9057-DE2D0CA0CFA2}"/>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1525335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B466B-A4E1-4D50-8EC5-FB366CBC0B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F00483-5C36-43AE-AF42-030A4B3F94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55A08C-F426-496F-9A6C-AC94CA1BA9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7C6657-1726-404E-9BEA-6E6B9FD660F5}"/>
              </a:ext>
            </a:extLst>
          </p:cNvPr>
          <p:cNvSpPr>
            <a:spLocks noGrp="1"/>
          </p:cNvSpPr>
          <p:nvPr>
            <p:ph type="dt" sz="half" idx="10"/>
          </p:nvPr>
        </p:nvSpPr>
        <p:spPr/>
        <p:txBody>
          <a:bodyPr/>
          <a:lstStyle/>
          <a:p>
            <a:fld id="{E1F3687A-F1A0-4D2B-BBBE-FB42CF0C35E0}" type="datetime1">
              <a:rPr lang="en-GB" smtClean="0"/>
              <a:t>07/03/2022</a:t>
            </a:fld>
            <a:endParaRPr lang="en-GB"/>
          </a:p>
        </p:txBody>
      </p:sp>
      <p:sp>
        <p:nvSpPr>
          <p:cNvPr id="6" name="Footer Placeholder 5">
            <a:extLst>
              <a:ext uri="{FF2B5EF4-FFF2-40B4-BE49-F238E27FC236}">
                <a16:creationId xmlns:a16="http://schemas.microsoft.com/office/drawing/2014/main" id="{5FF76937-AC5F-4228-B17E-917CD33512E0}"/>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9A3BC883-808D-4819-B3F2-AFA0ED4543EA}"/>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2878247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5B89B-5212-4469-8485-4ECDAC1326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B8F513-D5CE-465F-983B-2ADC3E5E06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7103D2-4D2A-4F1D-8EEE-EBB7418E38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E7D89D-97DD-41B9-BF92-4B486066B916}"/>
              </a:ext>
            </a:extLst>
          </p:cNvPr>
          <p:cNvSpPr>
            <a:spLocks noGrp="1"/>
          </p:cNvSpPr>
          <p:nvPr>
            <p:ph type="dt" sz="half" idx="10"/>
          </p:nvPr>
        </p:nvSpPr>
        <p:spPr/>
        <p:txBody>
          <a:bodyPr/>
          <a:lstStyle/>
          <a:p>
            <a:fld id="{C2A1B593-7D3B-4A5A-A56F-55DE70038BFE}" type="datetime1">
              <a:rPr lang="en-GB" smtClean="0"/>
              <a:t>07/03/2022</a:t>
            </a:fld>
            <a:endParaRPr lang="en-GB"/>
          </a:p>
        </p:txBody>
      </p:sp>
      <p:sp>
        <p:nvSpPr>
          <p:cNvPr id="6" name="Footer Placeholder 5">
            <a:extLst>
              <a:ext uri="{FF2B5EF4-FFF2-40B4-BE49-F238E27FC236}">
                <a16:creationId xmlns:a16="http://schemas.microsoft.com/office/drawing/2014/main" id="{DA7C9696-F9C1-487F-B38A-4C2ABBB499D9}"/>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4275D86D-4FCA-409E-9A32-A6E45A0EAAF7}"/>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4053070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1C974-FE56-439C-92DD-65A3693BA4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A26AFE-BC41-4A27-8F37-FAF04E2D41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FA679A-0632-4564-A2CC-33542F5AF5DF}"/>
              </a:ext>
            </a:extLst>
          </p:cNvPr>
          <p:cNvSpPr>
            <a:spLocks noGrp="1"/>
          </p:cNvSpPr>
          <p:nvPr>
            <p:ph type="dt" sz="half" idx="10"/>
          </p:nvPr>
        </p:nvSpPr>
        <p:spPr/>
        <p:txBody>
          <a:bodyPr/>
          <a:lstStyle/>
          <a:p>
            <a:fld id="{EB98C493-8C97-4770-BC3E-7D6B83524F7D}" type="datetime1">
              <a:rPr lang="en-GB" smtClean="0"/>
              <a:t>07/03/2022</a:t>
            </a:fld>
            <a:endParaRPr lang="en-GB"/>
          </a:p>
        </p:txBody>
      </p:sp>
      <p:sp>
        <p:nvSpPr>
          <p:cNvPr id="5" name="Footer Placeholder 4">
            <a:extLst>
              <a:ext uri="{FF2B5EF4-FFF2-40B4-BE49-F238E27FC236}">
                <a16:creationId xmlns:a16="http://schemas.microsoft.com/office/drawing/2014/main" id="{3AE19240-5E40-4820-B19E-8B9452B86E32}"/>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38504606-7832-4A0D-8B7A-4FFEE70D1C26}"/>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2073346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6E3381-6BFC-4E85-A829-02BE159499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47F2B2-6631-40C1-8867-D406A09FF9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7CFA74-BC62-4B6F-9094-3BAF76E116B0}"/>
              </a:ext>
            </a:extLst>
          </p:cNvPr>
          <p:cNvSpPr>
            <a:spLocks noGrp="1"/>
          </p:cNvSpPr>
          <p:nvPr>
            <p:ph type="dt" sz="half" idx="10"/>
          </p:nvPr>
        </p:nvSpPr>
        <p:spPr/>
        <p:txBody>
          <a:bodyPr/>
          <a:lstStyle/>
          <a:p>
            <a:fld id="{9A3EBAEA-EAB9-45EE-AC5D-D7C0F670DB19}" type="datetime1">
              <a:rPr lang="en-GB" smtClean="0"/>
              <a:t>07/03/2022</a:t>
            </a:fld>
            <a:endParaRPr lang="en-GB"/>
          </a:p>
        </p:txBody>
      </p:sp>
      <p:sp>
        <p:nvSpPr>
          <p:cNvPr id="5" name="Footer Placeholder 4">
            <a:extLst>
              <a:ext uri="{FF2B5EF4-FFF2-40B4-BE49-F238E27FC236}">
                <a16:creationId xmlns:a16="http://schemas.microsoft.com/office/drawing/2014/main" id="{D1D80EA8-D603-450D-A56E-503BF8A9DFE8}"/>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B88F00E8-548C-4007-9329-ADF956AC009D}"/>
              </a:ext>
            </a:extLst>
          </p:cNvPr>
          <p:cNvSpPr>
            <a:spLocks noGrp="1"/>
          </p:cNvSpPr>
          <p:nvPr>
            <p:ph type="sldNum" sz="quarter" idx="12"/>
          </p:nvPr>
        </p:nvSpPr>
        <p:spPr/>
        <p:txBody>
          <a:bodyPr/>
          <a:lstStyle/>
          <a:p>
            <a:fld id="{BAAC50D3-D472-405C-9318-2808DD9459F5}" type="slidenum">
              <a:rPr lang="en-GB" smtClean="0"/>
              <a:t>‹#›</a:t>
            </a:fld>
            <a:endParaRPr lang="en-GB"/>
          </a:p>
        </p:txBody>
      </p:sp>
    </p:spTree>
    <p:extLst>
      <p:ext uri="{BB962C8B-B14F-4D97-AF65-F5344CB8AC3E}">
        <p14:creationId xmlns:p14="http://schemas.microsoft.com/office/powerpoint/2010/main" val="1115577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70C97A-04AC-4878-BF22-5E4846CA07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74B983-8847-413E-841C-11A2B7B850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B1C943-3CAC-4C3C-BD87-7D365644C2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A6AAD0-B28E-4D2C-BA79-9BAA48FDDC31}" type="datetime1">
              <a:rPr lang="en-GB" smtClean="0"/>
              <a:t>07/03/2022</a:t>
            </a:fld>
            <a:endParaRPr lang="en-GB"/>
          </a:p>
        </p:txBody>
      </p:sp>
      <p:sp>
        <p:nvSpPr>
          <p:cNvPr id="5" name="Footer Placeholder 4">
            <a:extLst>
              <a:ext uri="{FF2B5EF4-FFF2-40B4-BE49-F238E27FC236}">
                <a16:creationId xmlns:a16="http://schemas.microsoft.com/office/drawing/2014/main" id="{D023152A-C7C7-4DB7-8234-50334AA8D4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4033418A-7BF2-4F30-A635-E0D54F8EF9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AC50D3-D472-405C-9318-2808DD9459F5}" type="slidenum">
              <a:rPr lang="en-GB" smtClean="0"/>
              <a:t>‹#›</a:t>
            </a:fld>
            <a:endParaRPr lang="en-GB"/>
          </a:p>
        </p:txBody>
      </p:sp>
    </p:spTree>
    <p:extLst>
      <p:ext uri="{BB962C8B-B14F-4D97-AF65-F5344CB8AC3E}">
        <p14:creationId xmlns:p14="http://schemas.microsoft.com/office/powerpoint/2010/main" val="31832805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65220A1-3437-824A-9820-58CA9E8FC5FC}"/>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88755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DA2C373-E579-48DF-A4EA-A1B2A4DBC075}"/>
              </a:ext>
            </a:extLst>
          </p:cNvPr>
          <p:cNvPicPr>
            <a:picLocks noChangeAspect="1"/>
          </p:cNvPicPr>
          <p:nvPr/>
        </p:nvPicPr>
        <p:blipFill rotWithShape="1">
          <a:blip r:embed="rId3"/>
          <a:srcRect l="2654" t="9091" r="20645"/>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477981" y="1122363"/>
            <a:ext cx="4023360" cy="3204134"/>
          </a:xfrm>
        </p:spPr>
        <p:txBody>
          <a:bodyPr anchor="b">
            <a:normAutofit/>
          </a:bodyPr>
          <a:lstStyle/>
          <a:p>
            <a:pPr algn="l"/>
            <a:r>
              <a:rPr lang="en-US" sz="4800" dirty="0"/>
              <a:t>Conceptual Frameworks in Research</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5008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Understanding the role of Conceptual Frameworks in Research</a:t>
            </a:r>
            <a:br>
              <a:rPr lang="en-US" sz="4000">
                <a:solidFill>
                  <a:srgbClr val="FFFFFF"/>
                </a:solidFill>
              </a:rPr>
            </a:br>
            <a:endParaRPr lang="en-US" sz="4000">
              <a:solidFill>
                <a:srgbClr val="FFFFFF"/>
              </a:solidFill>
            </a:endParaRPr>
          </a:p>
        </p:txBody>
      </p:sp>
      <p:sp>
        <p:nvSpPr>
          <p:cNvPr id="9" name="Content Placeholder 8"/>
          <p:cNvSpPr>
            <a:spLocks noGrp="1"/>
          </p:cNvSpPr>
          <p:nvPr>
            <p:ph idx="1"/>
          </p:nvPr>
        </p:nvSpPr>
        <p:spPr>
          <a:xfrm>
            <a:off x="4810259" y="649480"/>
            <a:ext cx="6555347" cy="5546047"/>
          </a:xfrm>
        </p:spPr>
        <p:txBody>
          <a:bodyPr anchor="ctr">
            <a:normAutofit/>
          </a:bodyPr>
          <a:lstStyle/>
          <a:p>
            <a:pPr marL="0" lvl="0" indent="0">
              <a:spcBef>
                <a:spcPts val="0"/>
              </a:spcBef>
              <a:buNone/>
              <a:defRPr/>
            </a:pPr>
            <a:r>
              <a:rPr lang="en-IN" sz="2000" dirty="0"/>
              <a:t>Confusing aspect of qualitative research: There is relatively little written about them, and various terms, including </a:t>
            </a:r>
            <a:r>
              <a:rPr lang="en-IN" sz="2000" i="1" dirty="0"/>
              <a:t>conceptual framework</a:t>
            </a:r>
            <a:r>
              <a:rPr lang="en-IN" sz="2000" dirty="0"/>
              <a:t>, </a:t>
            </a:r>
            <a:r>
              <a:rPr lang="en-IN" sz="2000" i="1" dirty="0"/>
              <a:t>theoretical framework</a:t>
            </a:r>
            <a:r>
              <a:rPr lang="en-IN" sz="2000" dirty="0"/>
              <a:t>, </a:t>
            </a:r>
            <a:r>
              <a:rPr lang="en-IN" sz="2000" i="1" dirty="0"/>
              <a:t>theory</a:t>
            </a:r>
            <a:r>
              <a:rPr lang="en-IN" sz="2000" dirty="0"/>
              <a:t>, </a:t>
            </a:r>
            <a:r>
              <a:rPr lang="en-IN" sz="2000" i="1" dirty="0"/>
              <a:t>idea context</a:t>
            </a:r>
            <a:r>
              <a:rPr lang="en-IN" sz="2000" dirty="0"/>
              <a:t>, </a:t>
            </a:r>
            <a:r>
              <a:rPr lang="en-IN" sz="2000" i="1" dirty="0"/>
              <a:t>logic model</a:t>
            </a:r>
            <a:r>
              <a:rPr lang="en-IN" sz="2000" dirty="0"/>
              <a:t>, and </a:t>
            </a:r>
            <a:r>
              <a:rPr lang="en-IN" sz="2000" i="1" dirty="0"/>
              <a:t>concept maps</a:t>
            </a:r>
            <a:r>
              <a:rPr lang="en-IN" sz="2000" dirty="0"/>
              <a:t>, are used somewhat interchangeably and often in unclear ways in the methods literature. </a:t>
            </a:r>
          </a:p>
          <a:p>
            <a:pPr marL="0" lvl="0" indent="0">
              <a:spcBef>
                <a:spcPts val="0"/>
              </a:spcBef>
              <a:buNone/>
              <a:defRPr/>
            </a:pPr>
            <a:endParaRPr lang="en-IN" sz="2000" dirty="0"/>
          </a:p>
          <a:p>
            <a:pPr marL="0" lvl="0" indent="0">
              <a:spcBef>
                <a:spcPts val="0"/>
              </a:spcBef>
              <a:buNone/>
              <a:defRPr/>
            </a:pPr>
            <a:r>
              <a:rPr lang="en-IN" sz="2000" dirty="0"/>
              <a:t>However, we have a very useful guide on this (see </a:t>
            </a:r>
          </a:p>
          <a:p>
            <a:pPr marL="0" lvl="0" indent="0">
              <a:spcBef>
                <a:spcPts val="0"/>
              </a:spcBef>
              <a:buNone/>
              <a:defRPr/>
            </a:pPr>
            <a:endParaRPr lang="en-IN" sz="2000" dirty="0"/>
          </a:p>
          <a:p>
            <a:pPr marL="0" lvl="0" indent="0">
              <a:spcBef>
                <a:spcPts val="0"/>
              </a:spcBef>
              <a:buNone/>
              <a:defRPr/>
            </a:pPr>
            <a:r>
              <a:rPr lang="en-IN" sz="2000" dirty="0"/>
              <a:t>Multiple parts, variety of functions: </a:t>
            </a:r>
            <a:r>
              <a:rPr lang="en-US" sz="2000" dirty="0"/>
              <a:t>The conceptual framework consists of multiple parts and serves a variety of intersecting and ongoing functions for researchers embarking on and engaging in research and the scholarship it produces. </a:t>
            </a:r>
          </a:p>
          <a:p>
            <a:pPr marL="0" lvl="0" indent="0">
              <a:spcBef>
                <a:spcPts val="0"/>
              </a:spcBef>
              <a:buNone/>
              <a:defRPr/>
            </a:pPr>
            <a:endParaRPr lang="en-US" sz="2000" dirty="0"/>
          </a:p>
          <a:p>
            <a:endParaRPr lang="en-US" sz="2000" noProof="0" dirty="0"/>
          </a:p>
          <a:p>
            <a:endParaRPr lang="en-US" sz="2000" noProof="0" dirty="0"/>
          </a:p>
          <a:p>
            <a:endParaRPr lang="en-US" sz="2000" noProof="0" dirty="0"/>
          </a:p>
        </p:txBody>
      </p:sp>
    </p:spTree>
    <p:extLst>
      <p:ext uri="{BB962C8B-B14F-4D97-AF65-F5344CB8AC3E}">
        <p14:creationId xmlns:p14="http://schemas.microsoft.com/office/powerpoint/2010/main" val="894780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3C46EA-F66B-4CB4-8FE0-5830C45F6CE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CA603FCE-B5C5-47AB-A1B8-4DE48D08031A}"/>
              </a:ext>
            </a:extLst>
          </p:cNvPr>
          <p:cNvSpPr>
            <a:spLocks noGrp="1"/>
          </p:cNvSpPr>
          <p:nvPr>
            <p:ph idx="1"/>
          </p:nvPr>
        </p:nvSpPr>
        <p:spPr>
          <a:xfrm>
            <a:off x="4810259" y="649480"/>
            <a:ext cx="6555347" cy="5546047"/>
          </a:xfrm>
        </p:spPr>
        <p:txBody>
          <a:bodyPr anchor="ctr">
            <a:normAutofit/>
          </a:bodyPr>
          <a:lstStyle/>
          <a:p>
            <a:pPr marL="0" lvl="0" indent="0">
              <a:spcBef>
                <a:spcPts val="0"/>
              </a:spcBef>
              <a:buNone/>
              <a:defRPr/>
            </a:pPr>
            <a:r>
              <a:rPr lang="en-US" sz="1700" b="1"/>
              <a:t>Tacit theories: </a:t>
            </a:r>
            <a:r>
              <a:rPr lang="en-US" sz="1700"/>
              <a:t>Tacit theories refer to the informal and even unconscious ways that you understand or make sense of the world that are not explicit, spoken, or possibly even known to you without intentional reflection. </a:t>
            </a:r>
          </a:p>
          <a:p>
            <a:pPr lvl="0">
              <a:spcBef>
                <a:spcPts val="0"/>
              </a:spcBef>
              <a:buFont typeface="+mj-lt"/>
              <a:buAutoNum type="arabicPeriod"/>
              <a:defRPr/>
            </a:pPr>
            <a:r>
              <a:rPr lang="en-US" sz="1700"/>
              <a:t>These might include working hypotheses, assumptions, or conceptualizations you have about why things occur and how they operate. Unlike formal theories, tacit theories are not directly situated in academic literatures. Rather, they are an outgrowth of the attitudes, perspectives, ideologies, and values into which you have been socialized, often without being aware of it. </a:t>
            </a:r>
          </a:p>
          <a:p>
            <a:pPr lvl="0">
              <a:spcBef>
                <a:spcPts val="0"/>
              </a:spcBef>
              <a:buFont typeface="+mj-lt"/>
              <a:buAutoNum type="arabicPeriod"/>
              <a:defRPr/>
            </a:pPr>
            <a:r>
              <a:rPr lang="en-US" sz="1700"/>
              <a:t>Everyone operates from tacit theories about people and the world, and without attention and reflection, they can constrain your research in a variety of ways. </a:t>
            </a:r>
          </a:p>
          <a:p>
            <a:pPr lvl="0">
              <a:spcBef>
                <a:spcPts val="0"/>
              </a:spcBef>
              <a:buFont typeface="+mj-lt"/>
              <a:buAutoNum type="arabicPeriod"/>
              <a:defRPr/>
            </a:pPr>
            <a:r>
              <a:rPr lang="en-US" sz="1700"/>
              <a:t>One example of this could be if you have a tacit theory that respecting authority is always good and therefore that all challenges to authority reflect badly on people. </a:t>
            </a:r>
          </a:p>
          <a:p>
            <a:pPr lvl="0">
              <a:spcBef>
                <a:spcPts val="0"/>
              </a:spcBef>
              <a:buFont typeface="+mj-lt"/>
              <a:buAutoNum type="arabicPeriod"/>
              <a:defRPr/>
            </a:pPr>
            <a:r>
              <a:rPr lang="en-US" sz="1700"/>
              <a:t>This theory might lead you to deem anyone who confronts authority as problematic versus seeing that context mediates whether an authority figure should be respected and what that means and looks like. </a:t>
            </a:r>
          </a:p>
          <a:p>
            <a:endParaRPr lang="en-US" sz="1700" noProof="0"/>
          </a:p>
          <a:p>
            <a:endParaRPr lang="en-GB" sz="1700"/>
          </a:p>
        </p:txBody>
      </p:sp>
    </p:spTree>
    <p:extLst>
      <p:ext uri="{BB962C8B-B14F-4D97-AF65-F5344CB8AC3E}">
        <p14:creationId xmlns:p14="http://schemas.microsoft.com/office/powerpoint/2010/main" val="847924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dirty="0">
                <a:solidFill>
                  <a:schemeClr val="bg1"/>
                </a:solidFill>
              </a:rPr>
              <a:t>Roles of a conceptual framework</a:t>
            </a:r>
            <a:br>
              <a:rPr lang="en-US" dirty="0">
                <a:solidFill>
                  <a:schemeClr val="bg1"/>
                </a:solidFill>
              </a:rPr>
            </a:br>
            <a:endParaRPr lang="en-US" dirty="0">
              <a:solidFill>
                <a:schemeClr val="bg1"/>
              </a:solidFill>
            </a:endParaRPr>
          </a:p>
        </p:txBody>
      </p:sp>
      <p:sp>
        <p:nvSpPr>
          <p:cNvPr id="9" name="Content Placeholder 8"/>
          <p:cNvSpPr>
            <a:spLocks noGrp="1"/>
          </p:cNvSpPr>
          <p:nvPr>
            <p:ph idx="1"/>
          </p:nvPr>
        </p:nvSpPr>
        <p:spPr>
          <a:xfrm>
            <a:off x="5358384" y="640081"/>
            <a:ext cx="6024654" cy="5257800"/>
          </a:xfrm>
        </p:spPr>
        <p:txBody>
          <a:bodyPr anchor="ctr">
            <a:normAutofit/>
          </a:bodyPr>
          <a:lstStyle/>
          <a:p>
            <a:pPr lvl="0">
              <a:spcBef>
                <a:spcPts val="0"/>
              </a:spcBef>
              <a:buFont typeface="+mj-lt"/>
              <a:buAutoNum type="arabicPeriod"/>
              <a:defRPr/>
            </a:pPr>
            <a:r>
              <a:rPr lang="en-IN" sz="2200"/>
              <a:t>Arguing for the significance of a topic.</a:t>
            </a:r>
          </a:p>
          <a:p>
            <a:pPr lvl="0">
              <a:spcBef>
                <a:spcPts val="0"/>
              </a:spcBef>
              <a:buFont typeface="+mj-lt"/>
              <a:buAutoNum type="arabicPeriod"/>
              <a:defRPr/>
            </a:pPr>
            <a:r>
              <a:rPr lang="en-IN" sz="2200"/>
              <a:t>Grounding the topic in its multiple contexts.</a:t>
            </a:r>
          </a:p>
          <a:p>
            <a:pPr lvl="0">
              <a:spcBef>
                <a:spcPts val="0"/>
              </a:spcBef>
              <a:buFont typeface="+mj-lt"/>
              <a:buAutoNum type="arabicPeriod"/>
              <a:defRPr/>
            </a:pPr>
            <a:r>
              <a:rPr lang="en-IN" sz="2200"/>
              <a:t>Guiding the development and iteration of research questions.</a:t>
            </a:r>
          </a:p>
          <a:p>
            <a:pPr lvl="0">
              <a:spcBef>
                <a:spcPts val="0"/>
              </a:spcBef>
              <a:buFont typeface="+mj-lt"/>
              <a:buAutoNum type="arabicPeriod"/>
              <a:defRPr/>
            </a:pPr>
            <a:r>
              <a:rPr lang="en-IN" sz="2200"/>
              <a:t>Selection of theories and methods within a methodological framework. </a:t>
            </a:r>
          </a:p>
          <a:p>
            <a:pPr lvl="0">
              <a:spcBef>
                <a:spcPts val="0"/>
              </a:spcBef>
              <a:buFont typeface="+mj-lt"/>
              <a:buAutoNum type="arabicPeriod"/>
              <a:defRPr/>
            </a:pPr>
            <a:r>
              <a:rPr lang="en-IN" sz="2200"/>
              <a:t>Allowing for rigor.</a:t>
            </a:r>
          </a:p>
          <a:p>
            <a:pPr lvl="0">
              <a:spcBef>
                <a:spcPts val="0"/>
              </a:spcBef>
              <a:buFont typeface="+mj-lt"/>
              <a:buAutoNum type="arabicPeriod"/>
              <a:defRPr/>
            </a:pPr>
            <a:r>
              <a:rPr lang="en-IN" sz="2200"/>
              <a:t>Providing the researcher a framework and set of contexts.</a:t>
            </a:r>
            <a:endParaRPr lang="en-US" sz="2200"/>
          </a:p>
          <a:p>
            <a:pPr marL="0" lvl="0" indent="0">
              <a:spcBef>
                <a:spcPts val="0"/>
              </a:spcBef>
              <a:buNone/>
              <a:defRPr/>
            </a:pPr>
            <a:endParaRPr lang="en-US" sz="2200"/>
          </a:p>
          <a:p>
            <a:pPr marL="0" lvl="0" indent="0">
              <a:spcBef>
                <a:spcPts val="0"/>
              </a:spcBef>
              <a:buNone/>
              <a:defRPr/>
            </a:pPr>
            <a:r>
              <a:rPr lang="en-IN" sz="2200"/>
              <a:t>Bridge between context and theory: </a:t>
            </a:r>
            <a:r>
              <a:rPr lang="en-US" sz="2200"/>
              <a:t>The conceptual framework creates a bridge between the context, theory, both formal and tacit, and the way that the study is structured and conducted in relation to all of these contextualizing and mediating influences. </a:t>
            </a:r>
          </a:p>
          <a:p>
            <a:endParaRPr lang="en-US" sz="2200" noProof="0"/>
          </a:p>
        </p:txBody>
      </p:sp>
    </p:spTree>
    <p:extLst>
      <p:ext uri="{BB962C8B-B14F-4D97-AF65-F5344CB8AC3E}">
        <p14:creationId xmlns:p14="http://schemas.microsoft.com/office/powerpoint/2010/main" val="3011756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3C118C5-DB0C-41F8-B02E-8A1B80D0DE46}"/>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Continued</a:t>
            </a:r>
          </a:p>
        </p:txBody>
      </p:sp>
      <p:sp>
        <p:nvSpPr>
          <p:cNvPr id="3" name="Content Placeholder 2">
            <a:extLst>
              <a:ext uri="{FF2B5EF4-FFF2-40B4-BE49-F238E27FC236}">
                <a16:creationId xmlns:a16="http://schemas.microsoft.com/office/drawing/2014/main" id="{F4B7EF1B-FD15-4096-8612-EB398BF25E72}"/>
              </a:ext>
            </a:extLst>
          </p:cNvPr>
          <p:cNvSpPr>
            <a:spLocks noGrp="1"/>
          </p:cNvSpPr>
          <p:nvPr>
            <p:ph idx="1"/>
          </p:nvPr>
        </p:nvSpPr>
        <p:spPr>
          <a:xfrm>
            <a:off x="4071068" y="841247"/>
            <a:ext cx="6877878" cy="5120640"/>
          </a:xfrm>
        </p:spPr>
        <p:txBody>
          <a:bodyPr anchor="ctr">
            <a:normAutofit/>
          </a:bodyPr>
          <a:lstStyle/>
          <a:p>
            <a:pPr marL="0" lvl="0" indent="0">
              <a:spcBef>
                <a:spcPts val="0"/>
              </a:spcBef>
              <a:buNone/>
              <a:defRPr/>
            </a:pPr>
            <a:endParaRPr lang="en-US" sz="1800">
              <a:solidFill>
                <a:schemeClr val="tx2"/>
              </a:solidFill>
            </a:endParaRPr>
          </a:p>
          <a:p>
            <a:pPr marL="0" lvl="0" indent="0">
              <a:spcBef>
                <a:spcPts val="0"/>
              </a:spcBef>
              <a:buNone/>
              <a:defRPr/>
            </a:pPr>
            <a:r>
              <a:rPr lang="en-IN" sz="1800">
                <a:solidFill>
                  <a:schemeClr val="tx2"/>
                </a:solidFill>
              </a:rPr>
              <a:t>Connective tissue of research: </a:t>
            </a:r>
            <a:r>
              <a:rPr lang="en-US" sz="1800">
                <a:solidFill>
                  <a:schemeClr val="tx2"/>
                </a:solidFill>
              </a:rPr>
              <a:t>When conceptualized holistically, a conceptual framework serves as the “connective tissue” of a research study in that it helps you to integrate and mobilize your understanding of the various influences on and aspects of a specific research study in ways that create a more intentional and systematic process of explicitly connecting the various parts of the study. </a:t>
            </a:r>
          </a:p>
          <a:p>
            <a:pPr marL="0" lvl="0" indent="0">
              <a:buFont typeface="+mj-lt"/>
              <a:buNone/>
            </a:pPr>
            <a:endParaRPr lang="en-US" sz="1800">
              <a:solidFill>
                <a:schemeClr val="tx2"/>
              </a:solidFill>
            </a:endParaRPr>
          </a:p>
          <a:p>
            <a:pPr marL="0" lvl="0" indent="0">
              <a:spcBef>
                <a:spcPts val="0"/>
              </a:spcBef>
              <a:buNone/>
              <a:defRPr/>
            </a:pPr>
            <a:r>
              <a:rPr lang="en-US" sz="1800">
                <a:solidFill>
                  <a:schemeClr val="tx2"/>
                </a:solidFill>
              </a:rPr>
              <a:t>Integrated ecosystem: The conceptual framework should be defined not just by its constituent parts, or even by its collective, but by what it does, that is, how these parts, or processes, are intentionally placed in relationship to each other by the researcher and work together in an integrated way to guide research. </a:t>
            </a:r>
          </a:p>
          <a:p>
            <a:endParaRPr lang="en-US" sz="1800" noProof="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2178640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686834" y="1153572"/>
            <a:ext cx="3200400" cy="4461163"/>
          </a:xfrm>
        </p:spPr>
        <p:txBody>
          <a:bodyPr>
            <a:normAutofit/>
          </a:bodyPr>
          <a:lstStyle/>
          <a:p>
            <a:r>
              <a:rPr lang="en-US" noProof="0" dirty="0">
                <a:solidFill>
                  <a:srgbClr val="FFFFFF"/>
                </a:solidFill>
              </a:rPr>
              <a:t>What Does a Conceptual Framework Help You Do?</a:t>
            </a:r>
            <a:br>
              <a:rPr lang="en-US" noProof="0" dirty="0">
                <a:solidFill>
                  <a:srgbClr val="FFFFFF"/>
                </a:solidFill>
              </a:rPr>
            </a:br>
            <a:r>
              <a:rPr lang="en-US" dirty="0">
                <a:solidFill>
                  <a:srgbClr val="FFFFFF"/>
                </a:solidFill>
              </a:rPr>
              <a:t>Explain the research topic</a:t>
            </a:r>
            <a:endParaRPr lang="en-US" noProof="0" dirty="0">
              <a:solidFill>
                <a:srgbClr val="FFFFFF"/>
              </a:solidFill>
            </a:endParaRPr>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Content Placeholder 8"/>
          <p:cNvSpPr>
            <a:spLocks noGrp="1"/>
          </p:cNvSpPr>
          <p:nvPr>
            <p:ph idx="1"/>
          </p:nvPr>
        </p:nvSpPr>
        <p:spPr>
          <a:xfrm>
            <a:off x="4447308" y="591344"/>
            <a:ext cx="6906491" cy="5585619"/>
          </a:xfrm>
        </p:spPr>
        <p:txBody>
          <a:bodyPr anchor="ctr">
            <a:normAutofit/>
          </a:bodyPr>
          <a:lstStyle/>
          <a:p>
            <a:pPr marL="0" lvl="0" indent="0">
              <a:spcBef>
                <a:spcPts val="0"/>
              </a:spcBef>
              <a:buNone/>
              <a:defRPr/>
            </a:pPr>
            <a:r>
              <a:rPr lang="en-IN" sz="1500" dirty="0"/>
              <a:t>A conceptual framework serves as a means of explaining why your topic is important practically and theoretically as well as detailing how your methods will answer your research questions.</a:t>
            </a:r>
            <a:endParaRPr lang="en-US" sz="1500" b="1" dirty="0"/>
          </a:p>
          <a:p>
            <a:pPr lvl="0"/>
            <a:r>
              <a:rPr lang="en-US" sz="1500" dirty="0"/>
              <a:t>Integrate </a:t>
            </a:r>
            <a:r>
              <a:rPr lang="en-US" sz="1500" b="1" dirty="0"/>
              <a:t>thought communities</a:t>
            </a:r>
            <a:r>
              <a:rPr lang="en-US" sz="1500" dirty="0"/>
              <a:t>:</a:t>
            </a:r>
            <a:r>
              <a:rPr lang="en-US" sz="1500" b="1" dirty="0"/>
              <a:t> </a:t>
            </a:r>
            <a:r>
              <a:rPr lang="en-IN" sz="1500" dirty="0"/>
              <a:t>A conceptual framework serves as a thought integration mechanism for learning from existing expertise as you cultivate (and ultimately generate) knowledge within and possibly across thought communities already in motion. </a:t>
            </a:r>
            <a:r>
              <a:rPr lang="en-US" sz="1500" dirty="0"/>
              <a:t>Thought communities refer to the different realms or “communities” to which your research may speak or relate. </a:t>
            </a:r>
          </a:p>
          <a:p>
            <a:pPr lvl="0"/>
            <a:r>
              <a:rPr lang="en-US" sz="1500" dirty="0"/>
              <a:t>Align </a:t>
            </a:r>
            <a:r>
              <a:rPr lang="en-US" sz="1500" b="1" dirty="0"/>
              <a:t>core constructs: </a:t>
            </a:r>
            <a:r>
              <a:rPr lang="en-IN" sz="1500" dirty="0"/>
              <a:t>The conceptual framework helps align the analytic tools and methods of a study with the focal topics and core constructs as they are embedded within the research questions. </a:t>
            </a:r>
            <a:r>
              <a:rPr lang="en-US" sz="1500" dirty="0"/>
              <a:t>Core constructs (sometimes called core concepts) refer to the central aspects—concepts, phenomena, and topics—that guide and are at the center of a research study.</a:t>
            </a:r>
          </a:p>
          <a:p>
            <a:pPr lvl="0"/>
            <a:r>
              <a:rPr lang="en-US" sz="1500" dirty="0"/>
              <a:t>Focal framework of research: </a:t>
            </a:r>
            <a:r>
              <a:rPr lang="en-IN" sz="1500" dirty="0"/>
              <a:t>A conceptual framework is the focal framework for, and process of, designing and engaging in research. It details the primary or core constructs of a study and the relationships between them. It helps you to become more discerning and selective in terms of methods, grounding theories, and approaches to your research.</a:t>
            </a:r>
            <a:endParaRPr lang="en-US" sz="1500" dirty="0"/>
          </a:p>
          <a:p>
            <a:pPr lvl="0"/>
            <a:endParaRPr lang="en-US" sz="1500" dirty="0"/>
          </a:p>
          <a:p>
            <a:endParaRPr lang="en-US" sz="1500" noProof="0" dirty="0"/>
          </a:p>
          <a:p>
            <a:endParaRPr lang="en-US" sz="1500" noProof="0" dirty="0"/>
          </a:p>
          <a:p>
            <a:endParaRPr lang="en-US" sz="1500" noProof="0" dirty="0"/>
          </a:p>
        </p:txBody>
      </p:sp>
    </p:spTree>
    <p:extLst>
      <p:ext uri="{BB962C8B-B14F-4D97-AF65-F5344CB8AC3E}">
        <p14:creationId xmlns:p14="http://schemas.microsoft.com/office/powerpoint/2010/main" val="1782777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100">
                <a:solidFill>
                  <a:schemeClr val="bg1"/>
                </a:solidFill>
              </a:rPr>
              <a:t>Conceptual Frameworks in Research</a:t>
            </a:r>
            <a:br>
              <a:rPr lang="en-US" sz="3100">
                <a:solidFill>
                  <a:schemeClr val="bg1"/>
                </a:solidFill>
              </a:rPr>
            </a:br>
            <a:endParaRPr lang="en-US" sz="3100">
              <a:solidFill>
                <a:schemeClr val="bg1"/>
              </a:solidFill>
            </a:endParaRPr>
          </a:p>
        </p:txBody>
      </p:sp>
      <p:sp>
        <p:nvSpPr>
          <p:cNvPr id="35" name="Rectangle 34">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r>
              <a:rPr lang="en-US" sz="2400"/>
              <a:t>Collaboration: Aligning research</a:t>
            </a:r>
            <a:r>
              <a:rPr lang="en-US" sz="2400" baseline="0"/>
              <a:t>: </a:t>
            </a:r>
            <a:r>
              <a:rPr lang="en-IN" sz="2400"/>
              <a:t>Collaboration is a key horizontal in qualitative research. The conceptual framework can become a mechanism and strategy for aligning researchers’ goals, expectations, values, and ideas about research at its outset and throughout the process.</a:t>
            </a:r>
            <a:endParaRPr lang="en-US" sz="2400"/>
          </a:p>
          <a:p>
            <a:r>
              <a:rPr lang="en-IN" sz="2400"/>
              <a:t>Tentative theory and integrating process:</a:t>
            </a:r>
            <a:r>
              <a:rPr lang="en-IN" sz="2400" baseline="0"/>
              <a:t> </a:t>
            </a:r>
            <a:r>
              <a:rPr lang="en-IN" sz="2400"/>
              <a:t>A conceptual framework can function as “a tentative </a:t>
            </a:r>
            <a:r>
              <a:rPr lang="en-IN" sz="2400" i="1"/>
              <a:t>theory</a:t>
            </a:r>
            <a:r>
              <a:rPr lang="en-IN" sz="2400"/>
              <a:t>,” as it is defined as an integrating mechanism that works within and across the “concepts, assumptions, expectations, beliefs and theories” that guide research.</a:t>
            </a:r>
          </a:p>
          <a:p>
            <a:endParaRPr lang="en-IN" sz="2400"/>
          </a:p>
          <a:p>
            <a:endParaRPr lang="en-IN" sz="2400"/>
          </a:p>
          <a:p>
            <a:endParaRPr lang="en-US" sz="2400" noProof="0"/>
          </a:p>
          <a:p>
            <a:endParaRPr lang="en-US" sz="2400" noProof="0"/>
          </a:p>
          <a:p>
            <a:endParaRPr lang="en-US" sz="2400" noProof="0"/>
          </a:p>
          <a:p>
            <a:endParaRPr lang="en-US" sz="2400" noProof="0"/>
          </a:p>
          <a:p>
            <a:endParaRPr lang="en-US" sz="2400" noProof="0"/>
          </a:p>
        </p:txBody>
      </p:sp>
    </p:spTree>
    <p:extLst>
      <p:ext uri="{BB962C8B-B14F-4D97-AF65-F5344CB8AC3E}">
        <p14:creationId xmlns:p14="http://schemas.microsoft.com/office/powerpoint/2010/main" val="3701945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54BDB-9BB7-42C1-9C13-A5DB873E08C2}"/>
              </a:ext>
            </a:extLst>
          </p:cNvPr>
          <p:cNvSpPr>
            <a:spLocks noGrp="1"/>
          </p:cNvSpPr>
          <p:nvPr>
            <p:ph type="title"/>
          </p:nvPr>
        </p:nvSpPr>
        <p:spPr>
          <a:xfrm>
            <a:off x="466722" y="586855"/>
            <a:ext cx="3201366" cy="3387497"/>
          </a:xfrm>
        </p:spPr>
        <p:txBody>
          <a:bodyPr anchor="b">
            <a:normAutofit/>
          </a:bodyPr>
          <a:lstStyle/>
          <a:p>
            <a:pPr algn="r"/>
            <a:r>
              <a:rPr lang="en-IN" sz="4000">
                <a:solidFill>
                  <a:srgbClr val="FFFFFF"/>
                </a:solidFill>
              </a:rPr>
              <a:t>Articulate specific constructs</a:t>
            </a:r>
            <a:endParaRPr lang="en-GB" sz="4000">
              <a:solidFill>
                <a:srgbClr val="FFFFFF"/>
              </a:solidFill>
            </a:endParaRPr>
          </a:p>
        </p:txBody>
      </p:sp>
      <p:sp>
        <p:nvSpPr>
          <p:cNvPr id="3" name="Content Placeholder 2">
            <a:extLst>
              <a:ext uri="{FF2B5EF4-FFF2-40B4-BE49-F238E27FC236}">
                <a16:creationId xmlns:a16="http://schemas.microsoft.com/office/drawing/2014/main" id="{18C95811-A3D0-4016-9417-2A57CF3A611C}"/>
              </a:ext>
            </a:extLst>
          </p:cNvPr>
          <p:cNvSpPr>
            <a:spLocks noGrp="1"/>
          </p:cNvSpPr>
          <p:nvPr>
            <p:ph idx="1"/>
          </p:nvPr>
        </p:nvSpPr>
        <p:spPr>
          <a:xfrm>
            <a:off x="4810259" y="649480"/>
            <a:ext cx="6555347" cy="5546047"/>
          </a:xfrm>
        </p:spPr>
        <p:txBody>
          <a:bodyPr anchor="ctr">
            <a:normAutofit/>
          </a:bodyPr>
          <a:lstStyle/>
          <a:p>
            <a:r>
              <a:rPr lang="en-IN" sz="1400" dirty="0"/>
              <a:t>Multiple, intersecting components of a conceptual framework help a researcher or a research team to conceptualize and articulate specific constructs and aspects central to a study as well as to examine their intersections and overlaps within the multiple contexts that shape the research. These include:</a:t>
            </a:r>
          </a:p>
          <a:p>
            <a:pPr>
              <a:buFont typeface="+mj-lt"/>
              <a:buAutoNum type="arabicPeriod"/>
            </a:pPr>
            <a:r>
              <a:rPr lang="en-IN" sz="1400" dirty="0"/>
              <a:t>The guiding theories or assumptions of the researcher(s).</a:t>
            </a:r>
          </a:p>
          <a:p>
            <a:pPr>
              <a:buFont typeface="+mj-lt"/>
              <a:buAutoNum type="arabicPeriod"/>
            </a:pPr>
            <a:r>
              <a:rPr lang="en-IN" sz="1400" dirty="0"/>
              <a:t>The goals and expectations of a study.</a:t>
            </a:r>
          </a:p>
          <a:p>
            <a:pPr>
              <a:buFont typeface="+mj-lt"/>
              <a:buAutoNum type="arabicPeriod"/>
            </a:pPr>
            <a:r>
              <a:rPr lang="en-IN" sz="1400" dirty="0"/>
              <a:t>The formal and informal theories that contribute to understanding and contextualizing the focal topics of a study.</a:t>
            </a:r>
          </a:p>
          <a:p>
            <a:pPr>
              <a:buFont typeface="+mj-lt"/>
              <a:buAutoNum type="arabicPeriod"/>
            </a:pPr>
            <a:r>
              <a:rPr lang="en-IN" sz="1400" dirty="0"/>
              <a:t>Make meaning and use of the overlaps and </a:t>
            </a:r>
            <a:r>
              <a:rPr lang="en-IN" sz="1400" dirty="0" err="1"/>
              <a:t>disjunctures</a:t>
            </a:r>
            <a:r>
              <a:rPr lang="en-IN" sz="1400" dirty="0"/>
              <a:t> within and between core constructs of the study.</a:t>
            </a:r>
          </a:p>
          <a:p>
            <a:pPr>
              <a:buFont typeface="+mj-lt"/>
              <a:buAutoNum type="arabicPeriod"/>
            </a:pPr>
            <a:r>
              <a:rPr lang="en-IN" sz="1400" dirty="0"/>
              <a:t>Producing deeper, more integrative understanding of the topic and contexts central to the study. </a:t>
            </a:r>
          </a:p>
          <a:p>
            <a:pPr>
              <a:buFont typeface="+mj-lt"/>
              <a:buAutoNum type="arabicPeriod"/>
            </a:pPr>
            <a:r>
              <a:rPr lang="en-IN" sz="1400" dirty="0"/>
              <a:t>Making an argument for the value and significance of your research.</a:t>
            </a:r>
          </a:p>
          <a:p>
            <a:pPr>
              <a:buFont typeface="+mj-lt"/>
              <a:buAutoNum type="arabicPeriod"/>
            </a:pPr>
            <a:r>
              <a:rPr lang="en-IN" sz="1400" dirty="0"/>
              <a:t>Attending to various epistemological, ontological, and axiological considerations.</a:t>
            </a:r>
          </a:p>
          <a:p>
            <a:pPr marL="0" indent="0">
              <a:buFont typeface="+mj-lt"/>
              <a:buNone/>
            </a:pPr>
            <a:endParaRPr lang="en-IN" sz="1400" dirty="0"/>
          </a:p>
          <a:p>
            <a:pPr marL="0" lvl="0" indent="0">
              <a:spcBef>
                <a:spcPts val="0"/>
              </a:spcBef>
              <a:buNone/>
              <a:defRPr/>
            </a:pPr>
            <a:r>
              <a:rPr lang="en-IN" sz="1400" dirty="0"/>
              <a:t>Active building and refining: A conceptual framework is constructed and continually iterates throughout your research, and it helps to refine the research simultaneously. This notion of active building and refining is central to understanding that a conceptual framework is both guiding to a study and also derived from a study.</a:t>
            </a:r>
          </a:p>
          <a:p>
            <a:endParaRPr lang="en-GB" sz="1400" dirty="0"/>
          </a:p>
        </p:txBody>
      </p:sp>
    </p:spTree>
    <p:extLst>
      <p:ext uri="{BB962C8B-B14F-4D97-AF65-F5344CB8AC3E}">
        <p14:creationId xmlns:p14="http://schemas.microsoft.com/office/powerpoint/2010/main" val="476673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300" noProof="0">
                <a:solidFill>
                  <a:schemeClr val="bg1"/>
                </a:solidFill>
              </a:rPr>
              <a:t>The Roles and Uses of a Conceptual Framework </a:t>
            </a:r>
            <a:endParaRPr lang="en-US" sz="3300">
              <a:solidFill>
                <a:schemeClr val="bg1"/>
              </a:solidFill>
            </a:endParaRPr>
          </a:p>
        </p:txBody>
      </p:sp>
      <p:sp>
        <p:nvSpPr>
          <p:cNvPr id="35" name="Rectangle 34">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IN" sz="1900" dirty="0"/>
              <a:t>Myriad, intersecting </a:t>
            </a:r>
            <a:r>
              <a:rPr lang="en-US" sz="1900" dirty="0"/>
              <a:t>roles and uses of a conceptual framework:</a:t>
            </a:r>
          </a:p>
          <a:p>
            <a:pPr lvl="0">
              <a:spcBef>
                <a:spcPts val="0"/>
              </a:spcBef>
              <a:buFont typeface="+mj-lt"/>
              <a:buAutoNum type="arabicPeriod"/>
              <a:defRPr/>
            </a:pPr>
            <a:r>
              <a:rPr lang="en-US" sz="1900" dirty="0"/>
              <a:t>Providing a integrating methodological ecosystem for developing and continuously refining the study’s methodology and research design.</a:t>
            </a:r>
          </a:p>
          <a:p>
            <a:pPr lvl="0">
              <a:spcBef>
                <a:spcPts val="0"/>
              </a:spcBef>
              <a:buFont typeface="+mj-lt"/>
              <a:buAutoNum type="arabicPeriod"/>
              <a:defRPr/>
            </a:pPr>
            <a:r>
              <a:rPr lang="en-US" sz="1900" dirty="0"/>
              <a:t>Providing the overall structure in which you can articulate and examine the goals of your study and its intended audiences.</a:t>
            </a:r>
          </a:p>
          <a:p>
            <a:pPr lvl="0">
              <a:spcBef>
                <a:spcPts val="0"/>
              </a:spcBef>
              <a:buFont typeface="+mj-lt"/>
              <a:buAutoNum type="arabicPeriod"/>
              <a:defRPr/>
            </a:pPr>
            <a:r>
              <a:rPr lang="en-US" sz="1900" dirty="0"/>
              <a:t>Serving as a compass for identifying the relevance and selection of, and then engaging with and integrating across, existing research literatures and theories.</a:t>
            </a:r>
          </a:p>
          <a:p>
            <a:pPr lvl="0">
              <a:spcBef>
                <a:spcPts val="0"/>
              </a:spcBef>
              <a:buFont typeface="+mj-lt"/>
              <a:buAutoNum type="arabicPeriod"/>
              <a:defRPr/>
            </a:pPr>
            <a:r>
              <a:rPr lang="en-US" sz="1900" dirty="0"/>
              <a:t>Providing the idea context for you to argue for the rationale and significance of your study for/to its intended areas, fields, and/or disciplines.</a:t>
            </a:r>
          </a:p>
          <a:p>
            <a:pPr lvl="0">
              <a:spcBef>
                <a:spcPts val="0"/>
              </a:spcBef>
              <a:buFont typeface="+mj-lt"/>
              <a:buAutoNum type="arabicPeriod"/>
              <a:defRPr/>
            </a:pPr>
            <a:r>
              <a:rPr lang="en-US" sz="1900" dirty="0"/>
              <a:t>Helping you to thoughtfully develop, refine, and delimit your research questions.</a:t>
            </a:r>
          </a:p>
          <a:p>
            <a:pPr lvl="0">
              <a:spcBef>
                <a:spcPts val="0"/>
              </a:spcBef>
              <a:buFont typeface="+mj-lt"/>
              <a:buAutoNum type="arabicPeriod"/>
              <a:defRPr/>
            </a:pPr>
            <a:r>
              <a:rPr lang="en-US" sz="1900" dirty="0"/>
              <a:t>Providing a dynamic system for identifying and refining your understanding of your researcher positionality and engaging in a reflexive approach to your study.</a:t>
            </a:r>
          </a:p>
          <a:p>
            <a:pPr marL="0" indent="0">
              <a:buNone/>
            </a:pPr>
            <a:endParaRPr lang="en-US" sz="1900" noProof="0" dirty="0"/>
          </a:p>
          <a:p>
            <a:endParaRPr lang="en-US" sz="1900" noProof="0" dirty="0"/>
          </a:p>
          <a:p>
            <a:endParaRPr lang="en-US" sz="1900" noProof="0" dirty="0"/>
          </a:p>
          <a:p>
            <a:endParaRPr lang="en-US" sz="1900" noProof="0" dirty="0"/>
          </a:p>
        </p:txBody>
      </p:sp>
    </p:spTree>
    <p:extLst>
      <p:ext uri="{BB962C8B-B14F-4D97-AF65-F5344CB8AC3E}">
        <p14:creationId xmlns:p14="http://schemas.microsoft.com/office/powerpoint/2010/main" val="1004136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12496-6281-4B61-90B2-8245BC82227E}"/>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E2685E36-D1D6-40B8-8650-A488983C6463}"/>
              </a:ext>
            </a:extLst>
          </p:cNvPr>
          <p:cNvSpPr>
            <a:spLocks noGrp="1"/>
          </p:cNvSpPr>
          <p:nvPr>
            <p:ph idx="1"/>
          </p:nvPr>
        </p:nvSpPr>
        <p:spPr/>
        <p:txBody>
          <a:bodyPr>
            <a:normAutofit fontScale="70000" lnSpcReduction="20000"/>
          </a:bodyPr>
          <a:lstStyle/>
          <a:p>
            <a:pPr marL="514350" indent="-514350">
              <a:spcBef>
                <a:spcPts val="0"/>
              </a:spcBef>
              <a:buFont typeface="+mj-lt"/>
              <a:buAutoNum type="arabicPeriod" startAt="7"/>
              <a:defRPr/>
            </a:pPr>
            <a:r>
              <a:rPr lang="en-US" dirty="0"/>
              <a:t>Helps direct you toward your methodological orientation and approach (e.g., CRT, etc.)</a:t>
            </a:r>
          </a:p>
          <a:p>
            <a:pPr marL="514350" lvl="0" indent="-514350">
              <a:spcBef>
                <a:spcPts val="0"/>
              </a:spcBef>
              <a:buFont typeface="+mj-lt"/>
              <a:buAutoNum type="arabicPeriod" startAt="7"/>
              <a:defRPr/>
            </a:pPr>
            <a:r>
              <a:rPr lang="en-US" dirty="0"/>
              <a:t>Helping you to develop an appropriate framework for the collection of data and the development of instruments.</a:t>
            </a:r>
          </a:p>
          <a:p>
            <a:pPr marL="514350" lvl="0" indent="-514350">
              <a:spcBef>
                <a:spcPts val="0"/>
              </a:spcBef>
              <a:buFont typeface="+mj-lt"/>
              <a:buAutoNum type="arabicPeriod" startAt="7"/>
              <a:defRPr/>
            </a:pPr>
            <a:r>
              <a:rPr lang="en-US" dirty="0"/>
              <a:t>Serving as a guide and frame for the selection of data analysis frameworks and processes.</a:t>
            </a:r>
          </a:p>
          <a:p>
            <a:pPr marL="514350" lvl="0" indent="-514350">
              <a:spcBef>
                <a:spcPts val="0"/>
              </a:spcBef>
              <a:buFont typeface="+mj-lt"/>
              <a:buAutoNum type="arabicPeriod" startAt="7"/>
              <a:defRPr/>
            </a:pPr>
            <a:r>
              <a:rPr lang="en-US" dirty="0"/>
              <a:t>Acting as a foundation for writing and critically scrutinizing your analysis and study findings.</a:t>
            </a:r>
          </a:p>
          <a:p>
            <a:pPr marL="514350" lvl="0" indent="-514350">
              <a:spcBef>
                <a:spcPts val="0"/>
              </a:spcBef>
              <a:buFont typeface="+mj-lt"/>
              <a:buAutoNum type="arabicPeriod" startAt="7"/>
              <a:defRPr/>
            </a:pPr>
            <a:r>
              <a:rPr lang="en-US" dirty="0"/>
              <a:t>Helping you to see how formal theory (your theoretical framework) intersects with various aspects of your study, including research questions, methods, and goals, as well as the informal theories and working assumptions you may have about the topic.</a:t>
            </a:r>
          </a:p>
          <a:p>
            <a:pPr marL="514350" lvl="0" indent="-514350">
              <a:spcBef>
                <a:spcPts val="0"/>
              </a:spcBef>
              <a:buFont typeface="+mj-lt"/>
              <a:buAutoNum type="arabicPeriod" startAt="7"/>
              <a:defRPr/>
            </a:pPr>
            <a:r>
              <a:rPr lang="en-US" dirty="0"/>
              <a:t>Serving as a mechanism to consider and reflect on the significance and value of your research once it is completed.</a:t>
            </a:r>
          </a:p>
          <a:p>
            <a:pPr marL="0" lvl="0" indent="0">
              <a:spcBef>
                <a:spcPts val="0"/>
              </a:spcBef>
              <a:buNone/>
              <a:defRPr/>
            </a:pPr>
            <a:endParaRPr lang="en-US" dirty="0"/>
          </a:p>
          <a:p>
            <a:r>
              <a:rPr lang="en-IN" dirty="0"/>
              <a:t>Recognizing conceptual linkages: A conceptual framework helps the researcher recognize and assert how the aspects of research content and process influence, as they are influenced by, the guiding conceptual linkages in a given study. </a:t>
            </a:r>
          </a:p>
          <a:p>
            <a:endParaRPr lang="en-IN" dirty="0"/>
          </a:p>
          <a:p>
            <a:pPr marL="0" lvl="0" indent="0">
              <a:spcBef>
                <a:spcPts val="0"/>
              </a:spcBef>
              <a:buNone/>
              <a:defRPr/>
            </a:pPr>
            <a:r>
              <a:rPr lang="en-IN" dirty="0"/>
              <a:t>Integrating methodological ecosystem: Considering the notion of situating a study in its multiple, intersecting, ever-iterating contexts and concepts is what we mean by an integrating methodological ecosystem.</a:t>
            </a:r>
          </a:p>
          <a:p>
            <a:endParaRPr lang="en-IN" dirty="0"/>
          </a:p>
          <a:p>
            <a:endParaRPr lang="en-GB" dirty="0"/>
          </a:p>
        </p:txBody>
      </p:sp>
    </p:spTree>
    <p:extLst>
      <p:ext uri="{BB962C8B-B14F-4D97-AF65-F5344CB8AC3E}">
        <p14:creationId xmlns:p14="http://schemas.microsoft.com/office/powerpoint/2010/main" val="2130529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371599" y="294538"/>
            <a:ext cx="9895951" cy="1033669"/>
          </a:xfrm>
        </p:spPr>
        <p:txBody>
          <a:bodyPr>
            <a:normAutofit/>
          </a:bodyPr>
          <a:lstStyle/>
          <a:p>
            <a:r>
              <a:rPr lang="en-US" sz="3400">
                <a:solidFill>
                  <a:srgbClr val="FFFFFF"/>
                </a:solidFill>
              </a:rPr>
              <a:t>Developing a Conceptual Framework </a:t>
            </a:r>
            <a:br>
              <a:rPr lang="en-US" sz="3400">
                <a:solidFill>
                  <a:srgbClr val="FFFFFF"/>
                </a:solidFill>
              </a:rPr>
            </a:br>
            <a:endParaRPr lang="en-US" sz="3400">
              <a:solidFill>
                <a:srgbClr val="FFFFFF"/>
              </a:solidFill>
            </a:endParaRPr>
          </a:p>
        </p:txBody>
      </p:sp>
      <p:sp>
        <p:nvSpPr>
          <p:cNvPr id="9" name="Content Placeholder 8"/>
          <p:cNvSpPr>
            <a:spLocks noGrp="1"/>
          </p:cNvSpPr>
          <p:nvPr>
            <p:ph idx="1"/>
          </p:nvPr>
        </p:nvSpPr>
        <p:spPr>
          <a:xfrm>
            <a:off x="1371599" y="2318197"/>
            <a:ext cx="9724031" cy="3683358"/>
          </a:xfrm>
        </p:spPr>
        <p:txBody>
          <a:bodyPr anchor="ctr">
            <a:normAutofit/>
          </a:bodyPr>
          <a:lstStyle/>
          <a:p>
            <a:pPr marL="0" lvl="0" indent="0">
              <a:spcBef>
                <a:spcPts val="0"/>
              </a:spcBef>
              <a:buNone/>
              <a:defRPr/>
            </a:pPr>
            <a:r>
              <a:rPr lang="en-US" sz="2000"/>
              <a:t>Ecosystem: </a:t>
            </a:r>
            <a:r>
              <a:rPr lang="en-IN" sz="2000"/>
              <a:t>The notion that a research study is a complex system with multiple parts that are both separate from each other and connected by and within a larger system. </a:t>
            </a:r>
          </a:p>
          <a:p>
            <a:pPr marL="0" lvl="0" indent="0">
              <a:spcBef>
                <a:spcPts val="0"/>
              </a:spcBef>
              <a:buNone/>
              <a:defRPr/>
            </a:pPr>
            <a:endParaRPr lang="en-IN" sz="2000"/>
          </a:p>
          <a:p>
            <a:pPr marL="0" lvl="0" indent="0">
              <a:spcBef>
                <a:spcPts val="0"/>
              </a:spcBef>
              <a:buNone/>
              <a:defRPr/>
            </a:pPr>
            <a:r>
              <a:rPr lang="en-IN" sz="2000"/>
              <a:t>Reveals interconnectedness: The concept of an ecosystem helps to reveal the interconnectedness and even interdependence of the various component parts of empirical research studies.</a:t>
            </a:r>
          </a:p>
          <a:p>
            <a:pPr marL="0" lvl="0" indent="0">
              <a:spcBef>
                <a:spcPts val="0"/>
              </a:spcBef>
              <a:buNone/>
              <a:defRPr/>
            </a:pPr>
            <a:endParaRPr lang="en-IN" sz="2000"/>
          </a:p>
          <a:p>
            <a:pPr marL="0" lvl="0" indent="0">
              <a:spcBef>
                <a:spcPts val="0"/>
              </a:spcBef>
              <a:buNone/>
              <a:defRPr/>
            </a:pPr>
            <a:r>
              <a:rPr lang="en-IN" sz="2000"/>
              <a:t>Methodological criticality: A conceptual framework embodies methodological criticality because it requires a systematic intentionality around examining and accounting for the connections between theory and research.</a:t>
            </a:r>
          </a:p>
          <a:p>
            <a:pPr marL="0" indent="0">
              <a:buNone/>
            </a:pPr>
            <a:endParaRPr lang="en-US" sz="2000" noProof="0"/>
          </a:p>
          <a:p>
            <a:endParaRPr lang="en-US" sz="2000" noProof="0"/>
          </a:p>
          <a:p>
            <a:endParaRPr lang="en-US" sz="2000" noProof="0"/>
          </a:p>
          <a:p>
            <a:endParaRPr lang="en-US" sz="2000" noProof="0"/>
          </a:p>
        </p:txBody>
      </p:sp>
    </p:spTree>
    <p:extLst>
      <p:ext uri="{BB962C8B-B14F-4D97-AF65-F5344CB8AC3E}">
        <p14:creationId xmlns:p14="http://schemas.microsoft.com/office/powerpoint/2010/main" val="1498050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7679F0-8EF2-4F5C-989A-4323398D9699}"/>
              </a:ext>
            </a:extLst>
          </p:cNvPr>
          <p:cNvSpPr>
            <a:spLocks noGrp="1"/>
          </p:cNvSpPr>
          <p:nvPr>
            <p:ph type="title"/>
          </p:nvPr>
        </p:nvSpPr>
        <p:spPr>
          <a:xfrm>
            <a:off x="1371599" y="294538"/>
            <a:ext cx="9895951" cy="1033669"/>
          </a:xfrm>
        </p:spPr>
        <p:txBody>
          <a:bodyPr>
            <a:normAutofit/>
          </a:bodyPr>
          <a:lstStyle/>
          <a:p>
            <a:pPr lvl="0">
              <a:spcBef>
                <a:spcPts val="0"/>
              </a:spcBef>
              <a:defRPr/>
            </a:pPr>
            <a:br>
              <a:rPr lang="en-US" sz="2500" dirty="0">
                <a:solidFill>
                  <a:srgbClr val="FFFFFF"/>
                </a:solidFill>
              </a:rPr>
            </a:br>
            <a:r>
              <a:rPr lang="en-IN" sz="2500" dirty="0">
                <a:solidFill>
                  <a:srgbClr val="FFFFFF"/>
                </a:solidFill>
              </a:rPr>
              <a:t>The guiding sources for constructing a conceptual framework include</a:t>
            </a:r>
          </a:p>
        </p:txBody>
      </p:sp>
      <p:sp>
        <p:nvSpPr>
          <p:cNvPr id="3" name="Content Placeholder 2">
            <a:extLst>
              <a:ext uri="{FF2B5EF4-FFF2-40B4-BE49-F238E27FC236}">
                <a16:creationId xmlns:a16="http://schemas.microsoft.com/office/drawing/2014/main" id="{95055FAE-9C04-4C4E-A2B1-0F337E5CCCAE}"/>
              </a:ext>
            </a:extLst>
          </p:cNvPr>
          <p:cNvSpPr>
            <a:spLocks noGrp="1"/>
          </p:cNvSpPr>
          <p:nvPr>
            <p:ph idx="1"/>
          </p:nvPr>
        </p:nvSpPr>
        <p:spPr>
          <a:xfrm>
            <a:off x="1371599" y="2318197"/>
            <a:ext cx="9724031" cy="3683358"/>
          </a:xfrm>
        </p:spPr>
        <p:txBody>
          <a:bodyPr anchor="ctr">
            <a:normAutofit/>
          </a:bodyPr>
          <a:lstStyle/>
          <a:p>
            <a:pPr lvl="0">
              <a:spcBef>
                <a:spcPts val="0"/>
              </a:spcBef>
              <a:buFont typeface="+mj-lt"/>
              <a:buAutoNum type="arabicPeriod"/>
              <a:defRPr/>
            </a:pPr>
            <a:r>
              <a:rPr lang="en-IN" sz="2000"/>
              <a:t>The researcher.</a:t>
            </a:r>
          </a:p>
          <a:p>
            <a:pPr lvl="0">
              <a:spcBef>
                <a:spcPts val="0"/>
              </a:spcBef>
              <a:buFont typeface="+mj-lt"/>
              <a:buAutoNum type="arabicPeriod"/>
              <a:defRPr/>
            </a:pPr>
            <a:r>
              <a:rPr lang="en-IN" sz="2000"/>
              <a:t>Tacit theory and working conceptualizations.</a:t>
            </a:r>
          </a:p>
          <a:p>
            <a:pPr lvl="0">
              <a:spcBef>
                <a:spcPts val="0"/>
              </a:spcBef>
              <a:buFont typeface="+mj-lt"/>
              <a:buAutoNum type="arabicPeriod"/>
              <a:defRPr/>
            </a:pPr>
            <a:r>
              <a:rPr lang="en-IN" sz="2000"/>
              <a:t>The goals of a study.</a:t>
            </a:r>
          </a:p>
          <a:p>
            <a:pPr lvl="0">
              <a:spcBef>
                <a:spcPts val="0"/>
              </a:spcBef>
              <a:buFont typeface="+mj-lt"/>
              <a:buAutoNum type="arabicPeriod"/>
              <a:defRPr/>
            </a:pPr>
            <a:r>
              <a:rPr lang="en-IN" sz="2000"/>
              <a:t>Study setting and context.</a:t>
            </a:r>
          </a:p>
          <a:p>
            <a:pPr lvl="0">
              <a:spcBef>
                <a:spcPts val="0"/>
              </a:spcBef>
              <a:buFont typeface="+mj-lt"/>
              <a:buAutoNum type="arabicPeriod"/>
              <a:defRPr/>
            </a:pPr>
            <a:r>
              <a:rPr lang="en-IN" sz="2000"/>
              <a:t>Micro- and macro-sociopolitical contexts.</a:t>
            </a:r>
          </a:p>
          <a:p>
            <a:pPr lvl="0">
              <a:spcBef>
                <a:spcPts val="0"/>
              </a:spcBef>
              <a:buFont typeface="+mj-lt"/>
              <a:buAutoNum type="arabicPeriod"/>
              <a:defRPr/>
            </a:pPr>
            <a:r>
              <a:rPr lang="en-IN" sz="2000"/>
              <a:t>Formal or established theory.</a:t>
            </a:r>
            <a:endParaRPr lang="en-US" sz="2000"/>
          </a:p>
          <a:p>
            <a:endParaRPr lang="en-GB" sz="2000"/>
          </a:p>
        </p:txBody>
      </p:sp>
    </p:spTree>
    <p:extLst>
      <p:ext uri="{BB962C8B-B14F-4D97-AF65-F5344CB8AC3E}">
        <p14:creationId xmlns:p14="http://schemas.microsoft.com/office/powerpoint/2010/main" val="1285218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9"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oup 21">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3" name="Freeform: Shape 22">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itle 7"/>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Researcher: Understanding perspectives</a:t>
            </a:r>
          </a:p>
        </p:txBody>
      </p:sp>
      <p:sp>
        <p:nvSpPr>
          <p:cNvPr id="9" name="Content Placeholder 8"/>
          <p:cNvSpPr>
            <a:spLocks noGrp="1"/>
          </p:cNvSpPr>
          <p:nvPr>
            <p:ph idx="1"/>
          </p:nvPr>
        </p:nvSpPr>
        <p:spPr>
          <a:xfrm>
            <a:off x="4071068" y="841247"/>
            <a:ext cx="6877878" cy="5120640"/>
          </a:xfrm>
        </p:spPr>
        <p:txBody>
          <a:bodyPr anchor="ctr">
            <a:normAutofit/>
          </a:bodyPr>
          <a:lstStyle/>
          <a:p>
            <a:pPr marL="0" lvl="0" indent="0">
              <a:spcBef>
                <a:spcPts val="0"/>
              </a:spcBef>
              <a:buNone/>
              <a:defRPr/>
            </a:pPr>
            <a:r>
              <a:rPr lang="en-US" sz="1800">
                <a:solidFill>
                  <a:schemeClr val="tx2"/>
                </a:solidFill>
              </a:rPr>
              <a:t>The major source for constructing a conceptual framework is you, the researcher. You are the primary source of both constructing and understanding the goals and meaning of your research project. </a:t>
            </a:r>
          </a:p>
          <a:p>
            <a:pPr lvl="0">
              <a:spcBef>
                <a:spcPts val="0"/>
              </a:spcBef>
              <a:buFont typeface="+mj-lt"/>
              <a:buAutoNum type="arabicPeriod"/>
              <a:defRPr/>
            </a:pPr>
            <a:r>
              <a:rPr lang="en-US" sz="1800">
                <a:solidFill>
                  <a:schemeClr val="tx2"/>
                </a:solidFill>
              </a:rPr>
              <a:t>This includes your positionality, social identity, experiences, beliefs, prior knowledge, assumptions, ideologies, working epistemologies, biases, and your overall perspective on the world. </a:t>
            </a:r>
          </a:p>
          <a:p>
            <a:pPr lvl="0">
              <a:spcBef>
                <a:spcPts val="0"/>
              </a:spcBef>
              <a:buFont typeface="+mj-lt"/>
              <a:buAutoNum type="arabicPeriod"/>
              <a:defRPr/>
            </a:pPr>
            <a:r>
              <a:rPr lang="en-US" sz="1800">
                <a:solidFill>
                  <a:schemeClr val="tx2"/>
                </a:solidFill>
              </a:rPr>
              <a:t>A complex combination of all of these aspects about you as the researcher, including your identity and beliefs, shapes the goals of your study in terms of how you think about your research at the conceptual and methodological levels. </a:t>
            </a:r>
          </a:p>
          <a:p>
            <a:pPr lvl="0">
              <a:spcBef>
                <a:spcPts val="0"/>
              </a:spcBef>
              <a:buFont typeface="+mj-lt"/>
              <a:buAutoNum type="arabicPeriod"/>
              <a:defRPr/>
            </a:pPr>
            <a:r>
              <a:rPr lang="en-US" sz="1800">
                <a:solidFill>
                  <a:schemeClr val="tx2"/>
                </a:solidFill>
              </a:rPr>
              <a:t>Engaging in a process of identifying and reckoning with these aspects of your thoughts and feelings as a researcher: </a:t>
            </a:r>
          </a:p>
          <a:p>
            <a:pPr lvl="1">
              <a:spcBef>
                <a:spcPts val="0"/>
              </a:spcBef>
              <a:buFont typeface="+mj-lt"/>
              <a:buAutoNum type="alphaLcPeriod"/>
              <a:defRPr/>
            </a:pPr>
            <a:r>
              <a:rPr lang="en-US" sz="1800">
                <a:solidFill>
                  <a:schemeClr val="tx2"/>
                </a:solidFill>
              </a:rPr>
              <a:t>Focusing on your social identity and positionality and how these influence your belief systems, ideologies, hopes, goals, and interests.</a:t>
            </a:r>
          </a:p>
          <a:p>
            <a:pPr lvl="1">
              <a:spcBef>
                <a:spcPts val="0"/>
              </a:spcBef>
              <a:buFont typeface="+mj-lt"/>
              <a:buAutoNum type="alphaLcPeriod"/>
              <a:defRPr/>
            </a:pPr>
            <a:r>
              <a:rPr lang="en-US" sz="1800">
                <a:solidFill>
                  <a:schemeClr val="tx2"/>
                </a:solidFill>
              </a:rPr>
              <a:t>Critically understanding how these aspects of who you are shape what you choose to study and how you visualize, consider, and plan to study it.</a:t>
            </a:r>
          </a:p>
          <a:p>
            <a:endParaRPr lang="en-US" sz="1800" noProof="0">
              <a:solidFill>
                <a:schemeClr val="tx2"/>
              </a:solidFill>
            </a:endParaRPr>
          </a:p>
          <a:p>
            <a:endParaRPr lang="en-US" sz="1800" noProof="0">
              <a:solidFill>
                <a:schemeClr val="tx2"/>
              </a:solidFill>
            </a:endParaRPr>
          </a:p>
          <a:p>
            <a:endParaRPr lang="en-US" sz="1800" noProof="0">
              <a:solidFill>
                <a:schemeClr val="tx2"/>
              </a:solidFill>
            </a:endParaRPr>
          </a:p>
        </p:txBody>
      </p:sp>
    </p:spTree>
    <p:extLst>
      <p:ext uri="{BB962C8B-B14F-4D97-AF65-F5344CB8AC3E}">
        <p14:creationId xmlns:p14="http://schemas.microsoft.com/office/powerpoint/2010/main" val="31639353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32246-2697-40ED-ACB8-CE68700C1843}"/>
              </a:ext>
            </a:extLst>
          </p:cNvPr>
          <p:cNvSpPr>
            <a:spLocks noGrp="1"/>
          </p:cNvSpPr>
          <p:nvPr>
            <p:ph type="title"/>
          </p:nvPr>
        </p:nvSpPr>
        <p:spPr>
          <a:xfrm>
            <a:off x="466722" y="586855"/>
            <a:ext cx="3201366" cy="3387497"/>
          </a:xfrm>
        </p:spPr>
        <p:txBody>
          <a:bodyPr anchor="b">
            <a:normAutofit/>
          </a:bodyPr>
          <a:lstStyle/>
          <a:p>
            <a:pPr algn="r"/>
            <a:r>
              <a:rPr lang="en-US" sz="3700">
                <a:solidFill>
                  <a:srgbClr val="FFFFFF"/>
                </a:solidFill>
              </a:rPr>
              <a:t>Conceptualizing the researcher</a:t>
            </a:r>
            <a:endParaRPr lang="en-GB" sz="3700">
              <a:solidFill>
                <a:srgbClr val="FFFFFF"/>
              </a:solidFill>
            </a:endParaRPr>
          </a:p>
        </p:txBody>
      </p:sp>
      <p:sp>
        <p:nvSpPr>
          <p:cNvPr id="3" name="Content Placeholder 2">
            <a:extLst>
              <a:ext uri="{FF2B5EF4-FFF2-40B4-BE49-F238E27FC236}">
                <a16:creationId xmlns:a16="http://schemas.microsoft.com/office/drawing/2014/main" id="{2811A2B0-1568-44C9-8248-4C389E6F5428}"/>
              </a:ext>
            </a:extLst>
          </p:cNvPr>
          <p:cNvSpPr>
            <a:spLocks noGrp="1"/>
          </p:cNvSpPr>
          <p:nvPr>
            <p:ph idx="1"/>
          </p:nvPr>
        </p:nvSpPr>
        <p:spPr>
          <a:xfrm>
            <a:off x="4810259" y="649480"/>
            <a:ext cx="6555347" cy="5546047"/>
          </a:xfrm>
        </p:spPr>
        <p:txBody>
          <a:bodyPr anchor="ctr">
            <a:normAutofit/>
          </a:bodyPr>
          <a:lstStyle/>
          <a:p>
            <a:pPr marL="0" lvl="0" indent="0">
              <a:spcBef>
                <a:spcPts val="0"/>
              </a:spcBef>
              <a:buNone/>
              <a:defRPr/>
            </a:pPr>
            <a:endParaRPr lang="en-US" sz="2000"/>
          </a:p>
          <a:p>
            <a:pPr marL="0" lvl="0" indent="0">
              <a:spcBef>
                <a:spcPts val="0"/>
              </a:spcBef>
              <a:buNone/>
              <a:defRPr/>
            </a:pPr>
            <a:r>
              <a:rPr lang="en-US" sz="2000"/>
              <a:t>As a primary instrument of the research has significant implications throughout every stage of the research process: </a:t>
            </a:r>
          </a:p>
          <a:p>
            <a:pPr lvl="0">
              <a:spcBef>
                <a:spcPts val="0"/>
              </a:spcBef>
              <a:buFont typeface="+mj-lt"/>
              <a:buAutoNum type="arabicPeriod"/>
              <a:defRPr/>
            </a:pPr>
            <a:r>
              <a:rPr lang="en-US" sz="2000"/>
              <a:t>Because of the prominence of the researcher in the conceptualization, design, and conduct of qualitative research, the positionality of the researcher is viewed as a central and vital part of the inquiry itself. </a:t>
            </a:r>
          </a:p>
          <a:p>
            <a:pPr lvl="0">
              <a:spcBef>
                <a:spcPts val="0"/>
              </a:spcBef>
              <a:buFont typeface="+mj-lt"/>
              <a:buAutoNum type="arabicPeriod"/>
              <a:defRPr/>
            </a:pPr>
            <a:r>
              <a:rPr lang="en-US" sz="2000"/>
              <a:t>One must engage in a reflexive process that helps think:</a:t>
            </a:r>
          </a:p>
          <a:p>
            <a:pPr lvl="1">
              <a:spcBef>
                <a:spcPts val="0"/>
              </a:spcBef>
              <a:buFont typeface="+mj-lt"/>
              <a:buAutoNum type="alphaLcPeriod"/>
              <a:defRPr/>
            </a:pPr>
            <a:r>
              <a:rPr lang="en-US" sz="2000"/>
              <a:t>How this shapes your study from what you choose to focus on.</a:t>
            </a:r>
          </a:p>
          <a:p>
            <a:pPr lvl="1">
              <a:spcBef>
                <a:spcPts val="0"/>
              </a:spcBef>
              <a:buFont typeface="+mj-lt"/>
              <a:buAutoNum type="alphaLcPeriod"/>
              <a:defRPr/>
            </a:pPr>
            <a:r>
              <a:rPr lang="en-US" sz="2000"/>
              <a:t>How you frame it theoretically.</a:t>
            </a:r>
          </a:p>
          <a:p>
            <a:pPr lvl="1">
              <a:spcBef>
                <a:spcPts val="0"/>
              </a:spcBef>
              <a:buFont typeface="+mj-lt"/>
              <a:buAutoNum type="alphaLcPeriod"/>
              <a:defRPr/>
            </a:pPr>
            <a:r>
              <a:rPr lang="en-US" sz="2000"/>
              <a:t>How you collect data and engage with participants.</a:t>
            </a:r>
          </a:p>
          <a:p>
            <a:pPr lvl="1">
              <a:spcBef>
                <a:spcPts val="0"/>
              </a:spcBef>
              <a:buFont typeface="+mj-lt"/>
              <a:buAutoNum type="alphaLcPeriod"/>
              <a:defRPr/>
            </a:pPr>
            <a:r>
              <a:rPr lang="en-US" sz="2000"/>
              <a:t>How you interpret and analyze the data of your study and write about the findings.</a:t>
            </a:r>
          </a:p>
          <a:p>
            <a:pPr marL="0" lvl="0" indent="0">
              <a:spcBef>
                <a:spcPts val="0"/>
              </a:spcBef>
              <a:buNone/>
              <a:defRPr/>
            </a:pPr>
            <a:endParaRPr lang="en-US" sz="2000"/>
          </a:p>
          <a:p>
            <a:endParaRPr lang="en-GB" sz="2000"/>
          </a:p>
        </p:txBody>
      </p:sp>
    </p:spTree>
    <p:extLst>
      <p:ext uri="{BB962C8B-B14F-4D97-AF65-F5344CB8AC3E}">
        <p14:creationId xmlns:p14="http://schemas.microsoft.com/office/powerpoint/2010/main" val="3630353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007F4-6D89-424A-B592-ED8A3D025B0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Connecting with research</a:t>
            </a:r>
            <a:endParaRPr lang="en-GB" sz="4000">
              <a:solidFill>
                <a:srgbClr val="FFFFFF"/>
              </a:solidFill>
            </a:endParaRPr>
          </a:p>
        </p:txBody>
      </p:sp>
      <p:sp>
        <p:nvSpPr>
          <p:cNvPr id="3" name="Content Placeholder 2">
            <a:extLst>
              <a:ext uri="{FF2B5EF4-FFF2-40B4-BE49-F238E27FC236}">
                <a16:creationId xmlns:a16="http://schemas.microsoft.com/office/drawing/2014/main" id="{CA9307FF-B8AA-4E0E-8744-27CBB53B2EE3}"/>
              </a:ext>
            </a:extLst>
          </p:cNvPr>
          <p:cNvSpPr>
            <a:spLocks noGrp="1"/>
          </p:cNvSpPr>
          <p:nvPr>
            <p:ph idx="1"/>
          </p:nvPr>
        </p:nvSpPr>
        <p:spPr>
          <a:xfrm>
            <a:off x="4810259" y="649480"/>
            <a:ext cx="6555347" cy="5546047"/>
          </a:xfrm>
        </p:spPr>
        <p:txBody>
          <a:bodyPr anchor="ctr">
            <a:normAutofit/>
          </a:bodyPr>
          <a:lstStyle/>
          <a:p>
            <a:pPr lvl="0">
              <a:spcBef>
                <a:spcPts val="0"/>
              </a:spcBef>
              <a:buFont typeface="+mj-lt"/>
              <a:buAutoNum type="arabicPeriod"/>
              <a:defRPr/>
            </a:pPr>
            <a:r>
              <a:rPr lang="en-US" sz="2000"/>
              <a:t>Must commit to a critically reflexive process that helps you:</a:t>
            </a:r>
          </a:p>
          <a:p>
            <a:pPr lvl="1">
              <a:spcBef>
                <a:spcPts val="0"/>
              </a:spcBef>
              <a:buFont typeface="+mj-lt"/>
              <a:buAutoNum type="alphaLcPeriod"/>
              <a:defRPr/>
            </a:pPr>
            <a:r>
              <a:rPr lang="en-US" sz="2000"/>
              <a:t>Examine the influences on your thinking about the world.</a:t>
            </a:r>
          </a:p>
          <a:p>
            <a:pPr lvl="1">
              <a:spcBef>
                <a:spcPts val="0"/>
              </a:spcBef>
              <a:buFont typeface="+mj-lt"/>
              <a:buAutoNum type="alphaLcPeriod"/>
              <a:defRPr/>
            </a:pPr>
            <a:r>
              <a:rPr lang="en-US" sz="2000"/>
              <a:t>The specific context(s) of your research.</a:t>
            </a:r>
          </a:p>
          <a:p>
            <a:pPr lvl="1">
              <a:spcBef>
                <a:spcPts val="0"/>
              </a:spcBef>
              <a:buFont typeface="+mj-lt"/>
              <a:buAutoNum type="alphaLcPeriod"/>
              <a:defRPr/>
            </a:pPr>
            <a:r>
              <a:rPr lang="en-US" sz="2000"/>
              <a:t>What is possible in your research.</a:t>
            </a:r>
          </a:p>
          <a:p>
            <a:pPr lvl="0">
              <a:spcBef>
                <a:spcPts val="0"/>
              </a:spcBef>
              <a:buFont typeface="+mj-lt"/>
              <a:buAutoNum type="arabicPeriod"/>
              <a:defRPr/>
            </a:pPr>
            <a:r>
              <a:rPr lang="en-US" sz="2000"/>
              <a:t>Must know what is already known and written about in a field maps in research.</a:t>
            </a:r>
          </a:p>
          <a:p>
            <a:pPr lvl="0">
              <a:spcBef>
                <a:spcPts val="0"/>
              </a:spcBef>
              <a:buFont typeface="+mj-lt"/>
              <a:buAutoNum type="arabicPeriod"/>
              <a:defRPr/>
            </a:pPr>
            <a:r>
              <a:rPr lang="en-US" sz="2000"/>
              <a:t>Must situate and understand how your ideologies, positionalities, and sets of relationships in the world influence your thinking broadly and specifically. </a:t>
            </a:r>
          </a:p>
          <a:p>
            <a:endParaRPr lang="en-GB" sz="2000"/>
          </a:p>
        </p:txBody>
      </p:sp>
    </p:spTree>
    <p:extLst>
      <p:ext uri="{BB962C8B-B14F-4D97-AF65-F5344CB8AC3E}">
        <p14:creationId xmlns:p14="http://schemas.microsoft.com/office/powerpoint/2010/main" val="1353277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300" dirty="0">
                <a:solidFill>
                  <a:schemeClr val="bg1"/>
                </a:solidFill>
              </a:rPr>
              <a:t>Developing a Conceptual Framework </a:t>
            </a:r>
            <a:br>
              <a:rPr lang="en-US" sz="3300" dirty="0">
                <a:solidFill>
                  <a:schemeClr val="bg1"/>
                </a:solidFill>
              </a:rPr>
            </a:br>
            <a:endParaRPr lang="en-US" sz="3300" dirty="0">
              <a:solidFill>
                <a:schemeClr val="bg1"/>
              </a:solidFill>
            </a:endParaRPr>
          </a:p>
        </p:txBody>
      </p:sp>
      <p:sp>
        <p:nvSpPr>
          <p:cNvPr id="27" name="Rectangle 26">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US" sz="2000"/>
              <a:t>Researcher: Understanding perspectives: </a:t>
            </a:r>
            <a:r>
              <a:rPr lang="en-IN" sz="2000"/>
              <a:t>The role of the researcher influences all aspects of a study, and another important consideration includes the ways that researchers view and make sense of the world, or what we refer to as the </a:t>
            </a:r>
            <a:r>
              <a:rPr lang="en-IN" sz="2000" i="1"/>
              <a:t>researcher’s tacit theories or working conceptualizations.</a:t>
            </a:r>
            <a:endParaRPr lang="en-US" sz="2000"/>
          </a:p>
          <a:p>
            <a:pPr marL="0" lvl="0" indent="0">
              <a:spcBef>
                <a:spcPts val="0"/>
              </a:spcBef>
              <a:buNone/>
              <a:defRPr/>
            </a:pPr>
            <a:endParaRPr lang="en-US" sz="2000"/>
          </a:p>
          <a:p>
            <a:pPr marL="0" lvl="0" indent="0">
              <a:spcBef>
                <a:spcPts val="0"/>
              </a:spcBef>
              <a:buNone/>
              <a:defRPr/>
            </a:pPr>
            <a:r>
              <a:rPr lang="en-US" sz="2000"/>
              <a:t>Realm of tacit theory: What you believe, how it relates to your socialization into certain biases and assumptions, what perspectives you hold dear as a person, practitioner, scholar, and so on. Some of it is professional, as in the “wisdom of practice” that you have cultivated over time and that guides professional choices, decisions, and concerns. Often, these tacit theories are at the crossroads of the personal and professional aspects of who you are and what you do every day because these aspects of positionality intersect.</a:t>
            </a:r>
          </a:p>
          <a:p>
            <a:pPr marL="0" lvl="0" indent="0">
              <a:spcBef>
                <a:spcPts val="0"/>
              </a:spcBef>
              <a:buNone/>
              <a:defRPr/>
            </a:pPr>
            <a:endParaRPr lang="en-US" sz="2000"/>
          </a:p>
          <a:p>
            <a:endParaRPr lang="en-US" sz="2000" noProof="0"/>
          </a:p>
          <a:p>
            <a:endParaRPr lang="en-US" sz="2000" noProof="0"/>
          </a:p>
        </p:txBody>
      </p:sp>
    </p:spTree>
    <p:extLst>
      <p:ext uri="{BB962C8B-B14F-4D97-AF65-F5344CB8AC3E}">
        <p14:creationId xmlns:p14="http://schemas.microsoft.com/office/powerpoint/2010/main" val="4185633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D04078-FFD0-44DD-8D89-15CC0D7EBB61}"/>
              </a:ext>
            </a:extLst>
          </p:cNvPr>
          <p:cNvSpPr>
            <a:spLocks noGrp="1"/>
          </p:cNvSpPr>
          <p:nvPr>
            <p:ph type="title"/>
          </p:nvPr>
        </p:nvSpPr>
        <p:spPr>
          <a:xfrm>
            <a:off x="1156852" y="637762"/>
            <a:ext cx="2190782" cy="5576770"/>
          </a:xfrm>
        </p:spPr>
        <p:txBody>
          <a:bodyPr anchor="t">
            <a:normAutofit/>
          </a:bodyPr>
          <a:lstStyle/>
          <a:p>
            <a:r>
              <a:rPr lang="en-US" sz="3600">
                <a:solidFill>
                  <a:schemeClr val="bg1"/>
                </a:solidFill>
              </a:rPr>
              <a:t>Espoused theory and theory in use</a:t>
            </a:r>
            <a:endParaRPr lang="en-GB" sz="3600">
              <a:solidFill>
                <a:schemeClr val="bg1"/>
              </a:solidFill>
            </a:endParaRP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AA01D6-C230-4A0D-9D79-5317856F873C}"/>
              </a:ext>
            </a:extLst>
          </p:cNvPr>
          <p:cNvSpPr>
            <a:spLocks noGrp="1"/>
          </p:cNvSpPr>
          <p:nvPr>
            <p:ph idx="1"/>
          </p:nvPr>
        </p:nvSpPr>
        <p:spPr>
          <a:xfrm>
            <a:off x="4654732" y="850052"/>
            <a:ext cx="6390623" cy="5326911"/>
          </a:xfrm>
        </p:spPr>
        <p:txBody>
          <a:bodyPr>
            <a:normAutofit/>
          </a:bodyPr>
          <a:lstStyle/>
          <a:p>
            <a:pPr marL="0" lvl="0" indent="0">
              <a:spcBef>
                <a:spcPts val="0"/>
              </a:spcBef>
              <a:buNone/>
              <a:defRPr/>
            </a:pPr>
            <a:r>
              <a:rPr lang="en-US" sz="1900"/>
              <a:t>Argyris and Schön described the difference between theories that are espoused, or consciously claimed and articulated, and the theories that are actually used and worked from within organizations, which are often implicit. </a:t>
            </a:r>
          </a:p>
          <a:p>
            <a:pPr lvl="0">
              <a:spcBef>
                <a:spcPts val="0"/>
              </a:spcBef>
              <a:buFont typeface="+mj-lt"/>
              <a:buAutoNum type="arabicPeriod"/>
              <a:defRPr/>
            </a:pPr>
            <a:r>
              <a:rPr lang="en-US" sz="1900"/>
              <a:t>It is a useful framework for individuals as well in the sense that each of us is guided by our beliefs and assumptions about the world.</a:t>
            </a:r>
          </a:p>
          <a:p>
            <a:pPr lvl="0">
              <a:spcBef>
                <a:spcPts val="0"/>
              </a:spcBef>
              <a:buFont typeface="+mj-lt"/>
              <a:buAutoNum type="arabicPeriod"/>
              <a:defRPr/>
            </a:pPr>
            <a:r>
              <a:rPr lang="en-US" sz="1900"/>
              <a:t>In a process that allows us to consider the possible chasms and even collisions between the espoused and the actual theories we hold often get challenged and reshaped or developed.</a:t>
            </a:r>
          </a:p>
          <a:p>
            <a:pPr marL="0" lvl="0" indent="0">
              <a:spcBef>
                <a:spcPts val="0"/>
              </a:spcBef>
              <a:buNone/>
              <a:defRPr/>
            </a:pPr>
            <a:endParaRPr lang="en-US" sz="1900"/>
          </a:p>
          <a:p>
            <a:pPr marL="0" lvl="0" indent="0">
              <a:spcBef>
                <a:spcPts val="0"/>
              </a:spcBef>
              <a:buNone/>
              <a:defRPr/>
            </a:pPr>
            <a:r>
              <a:rPr lang="en-US" sz="1900"/>
              <a:t>Reflection changes thoughts: As a researcher you should spend considerable time:</a:t>
            </a:r>
          </a:p>
          <a:p>
            <a:pPr lvl="0">
              <a:spcBef>
                <a:spcPts val="0"/>
              </a:spcBef>
              <a:buFont typeface="+mj-lt"/>
              <a:buAutoNum type="arabicPeriod"/>
              <a:defRPr/>
            </a:pPr>
            <a:r>
              <a:rPr lang="en-US" sz="1900"/>
              <a:t>Asking sets of questions about what tacit or implicit theories.</a:t>
            </a:r>
          </a:p>
          <a:p>
            <a:pPr lvl="0">
              <a:spcBef>
                <a:spcPts val="0"/>
              </a:spcBef>
              <a:buFont typeface="+mj-lt"/>
              <a:buAutoNum type="arabicPeriod"/>
              <a:defRPr/>
            </a:pPr>
            <a:r>
              <a:rPr lang="en-US" sz="1900"/>
              <a:t>Frame how you are thinking about the topic in a specific setting or context.</a:t>
            </a:r>
          </a:p>
          <a:p>
            <a:pPr lvl="0">
              <a:spcBef>
                <a:spcPts val="0"/>
              </a:spcBef>
              <a:buFont typeface="+mj-lt"/>
              <a:buAutoNum type="arabicPeriod"/>
              <a:defRPr/>
            </a:pPr>
            <a:r>
              <a:rPr lang="en-US" sz="1900"/>
              <a:t>What formal theories you are drawn to and that you draw upon.</a:t>
            </a:r>
            <a:endParaRPr lang="en-IN" sz="1900"/>
          </a:p>
          <a:p>
            <a:endParaRPr lang="en-GB" sz="1900"/>
          </a:p>
        </p:txBody>
      </p:sp>
    </p:spTree>
    <p:extLst>
      <p:ext uri="{BB962C8B-B14F-4D97-AF65-F5344CB8AC3E}">
        <p14:creationId xmlns:p14="http://schemas.microsoft.com/office/powerpoint/2010/main" val="6728668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IN" sz="3600">
                <a:solidFill>
                  <a:schemeClr val="bg1"/>
                </a:solidFill>
              </a:rPr>
              <a:t>Important aspect of qualitative research</a:t>
            </a:r>
            <a:endParaRPr lang="en-US" sz="3600">
              <a:solidFill>
                <a:schemeClr val="bg1"/>
              </a:solidFill>
            </a:endParaRP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US" sz="1700"/>
              <a:t>Goals are an important aspect of qualitative research. Most studies begin broadly with an interest or a concern of a researcher or group of researchers.</a:t>
            </a:r>
          </a:p>
          <a:p>
            <a:pPr marL="0" lvl="0" indent="0">
              <a:spcBef>
                <a:spcPts val="0"/>
              </a:spcBef>
              <a:buNone/>
              <a:defRPr/>
            </a:pPr>
            <a:endParaRPr lang="en-US" sz="1700"/>
          </a:p>
          <a:p>
            <a:pPr marL="0" lvl="0" indent="0">
              <a:spcBef>
                <a:spcPts val="0"/>
              </a:spcBef>
              <a:buNone/>
              <a:defRPr/>
            </a:pPr>
            <a:r>
              <a:rPr lang="en-US" sz="1700"/>
              <a:t>Reflective inquiry process: To engage in an intentional and systematic process of developing a solid understanding of the goals and rationales for your study, we suggest a reflective inquiry process in which you ask increasingly sophisticated questions that relate directly to the goals of the research overall and at each stage of the research process. </a:t>
            </a:r>
          </a:p>
          <a:p>
            <a:pPr lvl="0">
              <a:buFont typeface="+mj-lt"/>
              <a:buAutoNum type="arabicPeriod"/>
            </a:pPr>
            <a:r>
              <a:rPr lang="en-IN" sz="1700"/>
              <a:t>Do I seek to address a specific problem or concern and, if so, as identified and framed by which fields and theorists?</a:t>
            </a:r>
          </a:p>
          <a:p>
            <a:pPr lvl="0">
              <a:buFont typeface="+mj-lt"/>
              <a:buAutoNum type="arabicPeriod"/>
            </a:pPr>
            <a:r>
              <a:rPr lang="en-IN" sz="1700"/>
              <a:t>Do I seek to generate a theory, test a theory, and/or speak to a specific theory? If so, why and in what ways?</a:t>
            </a:r>
          </a:p>
          <a:p>
            <a:pPr lvl="0">
              <a:buFont typeface="+mj-lt"/>
              <a:buAutoNum type="arabicPeriod"/>
            </a:pPr>
            <a:r>
              <a:rPr lang="en-IN" sz="1700"/>
              <a:t>Am I interested in contributing to the scholarly literature by critiquing of existing theory? What is this critique?</a:t>
            </a:r>
          </a:p>
          <a:p>
            <a:pPr lvl="0">
              <a:buFont typeface="+mj-lt"/>
              <a:buAutoNum type="arabicPeriod"/>
            </a:pPr>
            <a:r>
              <a:rPr lang="en-IN" sz="1700"/>
              <a:t>Do I seek to use the study to break norms of or innovate research methodology in a specific content area/field? If so, which one(s) and why?</a:t>
            </a:r>
          </a:p>
          <a:p>
            <a:endParaRPr lang="en-US" sz="1700" noProof="0"/>
          </a:p>
          <a:p>
            <a:endParaRPr lang="en-US" sz="1700" noProof="0"/>
          </a:p>
          <a:p>
            <a:endParaRPr lang="en-US" sz="1700" noProof="0"/>
          </a:p>
          <a:p>
            <a:endParaRPr lang="en-US" sz="1700" noProof="0"/>
          </a:p>
        </p:txBody>
      </p:sp>
    </p:spTree>
    <p:extLst>
      <p:ext uri="{BB962C8B-B14F-4D97-AF65-F5344CB8AC3E}">
        <p14:creationId xmlns:p14="http://schemas.microsoft.com/office/powerpoint/2010/main" val="33110514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B451E2-490A-40DC-8728-3CC63EF61236}"/>
              </a:ext>
            </a:extLst>
          </p:cNvPr>
          <p:cNvSpPr>
            <a:spLocks noGrp="1"/>
          </p:cNvSpPr>
          <p:nvPr>
            <p:ph type="title"/>
          </p:nvPr>
        </p:nvSpPr>
        <p:spPr>
          <a:xfrm>
            <a:off x="1156852" y="637762"/>
            <a:ext cx="2190782" cy="5576770"/>
          </a:xfrm>
        </p:spPr>
        <p:txBody>
          <a:bodyPr anchor="t">
            <a:normAutofit/>
          </a:bodyPr>
          <a:lstStyle/>
          <a:p>
            <a:r>
              <a:rPr lang="en-GB" sz="3600">
                <a:solidFill>
                  <a:schemeClr val="bg1"/>
                </a:solidFill>
              </a:rPr>
              <a:t>Continued</a:t>
            </a: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71C286-09AC-41C2-9187-684134212D98}"/>
              </a:ext>
            </a:extLst>
          </p:cNvPr>
          <p:cNvSpPr>
            <a:spLocks noGrp="1"/>
          </p:cNvSpPr>
          <p:nvPr>
            <p:ph idx="1"/>
          </p:nvPr>
        </p:nvSpPr>
        <p:spPr>
          <a:xfrm>
            <a:off x="4654732" y="850052"/>
            <a:ext cx="6390623" cy="5326911"/>
          </a:xfrm>
        </p:spPr>
        <p:txBody>
          <a:bodyPr>
            <a:normAutofit/>
          </a:bodyPr>
          <a:lstStyle/>
          <a:p>
            <a:pPr marL="514350" lvl="0" indent="-514350">
              <a:buFont typeface="+mj-lt"/>
              <a:buAutoNum type="arabicPeriod" startAt="5"/>
            </a:pPr>
            <a:r>
              <a:rPr lang="en-IN" sz="2000"/>
              <a:t>Do I wish to engage people in the setting in the process of identifying the problems or topics to be addressed? Why or why not? If so, how will I engage them?</a:t>
            </a:r>
          </a:p>
          <a:p>
            <a:pPr marL="514350" lvl="0" indent="-514350">
              <a:buFont typeface="+mj-lt"/>
              <a:buAutoNum type="arabicPeriod" startAt="5"/>
            </a:pPr>
            <a:r>
              <a:rPr lang="en-IN" sz="2000"/>
              <a:t>To which audience(s) do I wish this research to speak and why? </a:t>
            </a:r>
          </a:p>
          <a:p>
            <a:pPr marL="514350" lvl="0" indent="-514350">
              <a:buFont typeface="+mj-lt"/>
              <a:buAutoNum type="arabicPeriod" startAt="5"/>
            </a:pPr>
            <a:r>
              <a:rPr lang="en-IN" sz="2000"/>
              <a:t>Which audiences might I be leaving out and why?</a:t>
            </a:r>
          </a:p>
          <a:p>
            <a:pPr marL="514350" indent="-514350">
              <a:buFont typeface="+mj-lt"/>
              <a:buAutoNum type="arabicPeriod" startAt="5"/>
            </a:pPr>
            <a:r>
              <a:rPr lang="en-IN" sz="2000"/>
              <a:t>Have I been charged with or chosen to evaluate a program and, if so, how will that guide the research process?</a:t>
            </a:r>
            <a:endParaRPr lang="en-US" sz="2000"/>
          </a:p>
          <a:p>
            <a:pPr marL="0" lvl="0" indent="0">
              <a:spcBef>
                <a:spcPts val="0"/>
              </a:spcBef>
              <a:buNone/>
              <a:defRPr/>
            </a:pPr>
            <a:endParaRPr lang="en-US" sz="2000"/>
          </a:p>
          <a:p>
            <a:pPr marL="0" lvl="0" indent="0">
              <a:spcBef>
                <a:spcPts val="0"/>
              </a:spcBef>
              <a:buNone/>
              <a:defRPr/>
            </a:pPr>
            <a:r>
              <a:rPr lang="en-IN" sz="2000"/>
              <a:t>Understanding broad and specific goals</a:t>
            </a:r>
            <a:r>
              <a:rPr lang="en-US" sz="2000"/>
              <a:t>: </a:t>
            </a:r>
            <a:r>
              <a:rPr lang="en-IN" sz="2000"/>
              <a:t>Understanding the broad and specific goals of a study is often tricky and confusing. Even with the challenges of unearthing and engaging with these goals as you come to understand them early on and over time, it is very important to clarify and examine them carefully at the outset of a research project and continuously throughout the process.</a:t>
            </a:r>
            <a:endParaRPr lang="en-US" sz="2000"/>
          </a:p>
          <a:p>
            <a:endParaRPr lang="en-GB" sz="2000"/>
          </a:p>
        </p:txBody>
      </p:sp>
    </p:spTree>
    <p:extLst>
      <p:ext uri="{BB962C8B-B14F-4D97-AF65-F5344CB8AC3E}">
        <p14:creationId xmlns:p14="http://schemas.microsoft.com/office/powerpoint/2010/main" val="23029524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a:solidFill>
                  <a:schemeClr val="bg1"/>
                </a:solidFill>
              </a:rPr>
              <a:t>Actual setting central to research</a:t>
            </a: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US" sz="2200"/>
              <a:t>Study setting and context which means the actual research setting within the setting, which means who and what aspects of that setting are central to your research. </a:t>
            </a:r>
          </a:p>
          <a:p>
            <a:pPr marL="0" lvl="0" indent="0">
              <a:spcBef>
                <a:spcPts val="0"/>
              </a:spcBef>
              <a:buNone/>
              <a:defRPr/>
            </a:pPr>
            <a:endParaRPr lang="en-US" sz="2200"/>
          </a:p>
          <a:p>
            <a:pPr marL="0" lvl="0" indent="0">
              <a:spcBef>
                <a:spcPts val="0"/>
              </a:spcBef>
              <a:buNone/>
              <a:defRPr/>
            </a:pPr>
            <a:r>
              <a:rPr lang="en-US" sz="2200"/>
              <a:t>Context influences framing of the study: The consideration of the overall context is important because it comprises an important set of factors that influence what you study and how you frame the study. </a:t>
            </a:r>
          </a:p>
          <a:p>
            <a:pPr marL="0" lvl="0" indent="0">
              <a:spcBef>
                <a:spcPts val="0"/>
              </a:spcBef>
              <a:buNone/>
              <a:defRPr/>
            </a:pPr>
            <a:endParaRPr lang="en-US" sz="2200"/>
          </a:p>
          <a:p>
            <a:pPr marL="0" lvl="0" indent="0">
              <a:spcBef>
                <a:spcPts val="0"/>
              </a:spcBef>
              <a:buNone/>
              <a:defRPr/>
            </a:pPr>
            <a:r>
              <a:rPr lang="en-US" sz="2200"/>
              <a:t>Connecting theory and context: The setting of a study has much to do with key concepts and constructs, and the conceptual framework can help you to examine these in ways that generate connections between theory building and conceptual contextualization.</a:t>
            </a:r>
          </a:p>
          <a:p>
            <a:pPr marL="0" lvl="0" indent="0">
              <a:spcBef>
                <a:spcPts val="0"/>
              </a:spcBef>
              <a:buNone/>
              <a:defRPr/>
            </a:pPr>
            <a:endParaRPr lang="en-US" sz="2200"/>
          </a:p>
          <a:p>
            <a:endParaRPr lang="en-US" sz="2200" noProof="0"/>
          </a:p>
          <a:p>
            <a:endParaRPr lang="en-US" sz="2200" noProof="0"/>
          </a:p>
          <a:p>
            <a:endParaRPr lang="en-US" sz="2200" noProof="0"/>
          </a:p>
          <a:p>
            <a:endParaRPr lang="en-US" sz="2200" noProof="0"/>
          </a:p>
        </p:txBody>
      </p:sp>
    </p:spTree>
    <p:extLst>
      <p:ext uri="{BB962C8B-B14F-4D97-AF65-F5344CB8AC3E}">
        <p14:creationId xmlns:p14="http://schemas.microsoft.com/office/powerpoint/2010/main" val="1805147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FA8A56-CA5A-47B3-915E-A9892BF8EE8D}"/>
              </a:ext>
            </a:extLst>
          </p:cNvPr>
          <p:cNvSpPr>
            <a:spLocks noGrp="1"/>
          </p:cNvSpPr>
          <p:nvPr>
            <p:ph type="title"/>
          </p:nvPr>
        </p:nvSpPr>
        <p:spPr>
          <a:xfrm>
            <a:off x="1156851" y="637762"/>
            <a:ext cx="2898276" cy="5576770"/>
          </a:xfrm>
        </p:spPr>
        <p:txBody>
          <a:bodyPr anchor="t">
            <a:normAutofit/>
          </a:bodyPr>
          <a:lstStyle/>
          <a:p>
            <a:r>
              <a:rPr lang="en-IN">
                <a:solidFill>
                  <a:schemeClr val="bg1"/>
                </a:solidFill>
              </a:rPr>
              <a:t>Questions: Setting and contexts</a:t>
            </a:r>
            <a:endParaRPr lang="en-GB">
              <a:solidFill>
                <a:schemeClr val="bg1"/>
              </a:solidFill>
            </a:endParaRP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E4C11C-F0E0-4CCD-A715-2A1400FB57CF}"/>
              </a:ext>
            </a:extLst>
          </p:cNvPr>
          <p:cNvSpPr>
            <a:spLocks noGrp="1"/>
          </p:cNvSpPr>
          <p:nvPr>
            <p:ph idx="1"/>
          </p:nvPr>
        </p:nvSpPr>
        <p:spPr>
          <a:xfrm>
            <a:off x="5439976" y="850052"/>
            <a:ext cx="5605373" cy="5326911"/>
          </a:xfrm>
        </p:spPr>
        <p:txBody>
          <a:bodyPr>
            <a:normAutofit/>
          </a:bodyPr>
          <a:lstStyle/>
          <a:p>
            <a:pPr lvl="0">
              <a:buFont typeface="+mj-lt"/>
              <a:buAutoNum type="arabicPeriod"/>
            </a:pPr>
            <a:r>
              <a:rPr lang="en-IN" sz="1700"/>
              <a:t>How does the setting and context influence or mediate the study goals and questions?</a:t>
            </a:r>
          </a:p>
          <a:p>
            <a:pPr lvl="0">
              <a:buFont typeface="+mj-lt"/>
              <a:buAutoNum type="arabicPeriod"/>
            </a:pPr>
            <a:r>
              <a:rPr lang="en-IN" sz="1700"/>
              <a:t>How does the setting and context influence or mediate the research design overall and specific methods of data collection?</a:t>
            </a:r>
          </a:p>
          <a:p>
            <a:pPr lvl="0">
              <a:buFont typeface="+mj-lt"/>
              <a:buAutoNum type="arabicPeriod"/>
            </a:pPr>
            <a:r>
              <a:rPr lang="en-IN" sz="1700"/>
              <a:t>Given the focus of the study, which stakeholder group(s) are important to include and why?</a:t>
            </a:r>
          </a:p>
          <a:p>
            <a:pPr lvl="0">
              <a:buFont typeface="+mj-lt"/>
              <a:buAutoNum type="arabicPeriod"/>
            </a:pPr>
            <a:r>
              <a:rPr lang="en-IN" sz="1700"/>
              <a:t>Who is left out of this list of stakeholders, and are there reasons not to include these individuals or groups?</a:t>
            </a:r>
          </a:p>
          <a:p>
            <a:pPr lvl="0">
              <a:buFont typeface="+mj-lt"/>
              <a:buAutoNum type="arabicPeriod"/>
            </a:pPr>
            <a:r>
              <a:rPr lang="en-IN" sz="1700"/>
              <a:t>How does the study context mediate the formal theories selected to help frame the study?</a:t>
            </a:r>
          </a:p>
          <a:p>
            <a:pPr lvl="0">
              <a:buFont typeface="+mj-lt"/>
              <a:buAutoNum type="arabicPeriod"/>
            </a:pPr>
            <a:r>
              <a:rPr lang="en-IN" sz="1700"/>
              <a:t>Were this study conducted in a different setting, how might it be structured differently and what does that suggest about the study’s research design?</a:t>
            </a:r>
          </a:p>
          <a:p>
            <a:pPr>
              <a:buFont typeface="+mj-lt"/>
              <a:buAutoNum type="arabicPeriod"/>
            </a:pPr>
            <a:r>
              <a:rPr lang="en-IN" sz="1700"/>
              <a:t>How are issues of power and hegemony at play in the setting and context? In my views of and assumptions about them? What impact might this have on site and participant selection? Other aspects of the study?</a:t>
            </a:r>
            <a:endParaRPr lang="en-US" sz="1700"/>
          </a:p>
          <a:p>
            <a:endParaRPr lang="en-GB" sz="1700"/>
          </a:p>
        </p:txBody>
      </p:sp>
    </p:spTree>
    <p:extLst>
      <p:ext uri="{BB962C8B-B14F-4D97-AF65-F5344CB8AC3E}">
        <p14:creationId xmlns:p14="http://schemas.microsoft.com/office/powerpoint/2010/main" val="30438402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1" y="637762"/>
            <a:ext cx="2898276" cy="5576770"/>
          </a:xfrm>
        </p:spPr>
        <p:txBody>
          <a:bodyPr anchor="t">
            <a:normAutofit/>
          </a:bodyPr>
          <a:lstStyle/>
          <a:p>
            <a:pPr lvl="0">
              <a:spcBef>
                <a:spcPts val="0"/>
              </a:spcBef>
              <a:defRPr/>
            </a:pPr>
            <a:r>
              <a:rPr lang="en-US">
                <a:solidFill>
                  <a:schemeClr val="bg1"/>
                </a:solidFill>
              </a:rPr>
              <a:t>Broad conditions affecting research</a:t>
            </a:r>
          </a:p>
        </p:txBody>
      </p:sp>
      <p:sp>
        <p:nvSpPr>
          <p:cNvPr id="16" name="Rectangle 15">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439976" y="850052"/>
            <a:ext cx="5605373" cy="5326911"/>
          </a:xfrm>
        </p:spPr>
        <p:txBody>
          <a:bodyPr>
            <a:normAutofit/>
          </a:bodyPr>
          <a:lstStyle/>
          <a:p>
            <a:pPr marL="0" lvl="0" indent="0">
              <a:spcBef>
                <a:spcPts val="0"/>
              </a:spcBef>
              <a:buNone/>
              <a:defRPr/>
            </a:pPr>
            <a:r>
              <a:rPr lang="en-US" sz="2000" dirty="0"/>
              <a:t>Macro-</a:t>
            </a:r>
            <a:r>
              <a:rPr lang="en-US" sz="2000" dirty="0" err="1"/>
              <a:t>sociopolitics</a:t>
            </a:r>
            <a:r>
              <a:rPr lang="en-US" sz="2000" dirty="0"/>
              <a:t> is a combination of the broad contexts—social, historical, national, international, and global—that create the conditions that shape society and social interactions, influence the research topic, and affect the structure and conditions of the settings and the lives of the people at the center of your research.</a:t>
            </a:r>
          </a:p>
          <a:p>
            <a:pPr marL="0" lvl="0" indent="0">
              <a:spcBef>
                <a:spcPts val="0"/>
              </a:spcBef>
              <a:buNone/>
              <a:defRPr/>
            </a:pPr>
            <a:endParaRPr lang="en-US" sz="2000" dirty="0"/>
          </a:p>
          <a:p>
            <a:pPr marL="0" lvl="0" indent="0">
              <a:spcBef>
                <a:spcPts val="0"/>
              </a:spcBef>
              <a:buNone/>
              <a:defRPr/>
            </a:pPr>
            <a:r>
              <a:rPr lang="en-US" sz="2000" dirty="0"/>
              <a:t>Two major implications: Macro-</a:t>
            </a:r>
            <a:r>
              <a:rPr lang="en-US" sz="2000" dirty="0" err="1"/>
              <a:t>sociopolitics</a:t>
            </a:r>
            <a:r>
              <a:rPr lang="en-US" sz="2000" dirty="0"/>
              <a:t> has two main implications: </a:t>
            </a:r>
          </a:p>
          <a:p>
            <a:pPr lvl="0">
              <a:spcBef>
                <a:spcPts val="0"/>
              </a:spcBef>
              <a:buFont typeface="+mj-lt"/>
              <a:buAutoNum type="arabicPeriod"/>
              <a:defRPr/>
            </a:pPr>
            <a:r>
              <a:rPr lang="en-US" sz="2000" dirty="0"/>
              <a:t>Importance of examining and critically understanding the sociopolitical nature of the topic and setting of the study in ways that reflect the social, political, and structural conditions of the context of the study. </a:t>
            </a:r>
          </a:p>
          <a:p>
            <a:pPr lvl="0">
              <a:spcBef>
                <a:spcPts val="0"/>
              </a:spcBef>
              <a:buFont typeface="+mj-lt"/>
              <a:buAutoNum type="arabicPeriod"/>
              <a:defRPr/>
            </a:pPr>
            <a:r>
              <a:rPr lang="en-US" sz="2000" dirty="0"/>
              <a:t>The historical moment in which your research belongs and examine how it shapes the context and setting as well as your view of and approach to the inquiry.</a:t>
            </a:r>
          </a:p>
          <a:p>
            <a:pPr marL="0" indent="0">
              <a:buNone/>
            </a:pPr>
            <a:endParaRPr lang="en-US" sz="2000" noProof="0" dirty="0"/>
          </a:p>
          <a:p>
            <a:endParaRPr lang="en-US" sz="2000" noProof="0" dirty="0"/>
          </a:p>
          <a:p>
            <a:endParaRPr lang="en-US" sz="2000" noProof="0" dirty="0"/>
          </a:p>
          <a:p>
            <a:endParaRPr lang="en-US" sz="2000" noProof="0" dirty="0"/>
          </a:p>
        </p:txBody>
      </p:sp>
    </p:spTree>
    <p:extLst>
      <p:ext uri="{BB962C8B-B14F-4D97-AF65-F5344CB8AC3E}">
        <p14:creationId xmlns:p14="http://schemas.microsoft.com/office/powerpoint/2010/main" val="3252732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4B4952-254D-461F-97E7-0131610E9D8E}"/>
              </a:ext>
            </a:extLst>
          </p:cNvPr>
          <p:cNvSpPr>
            <a:spLocks noGrp="1"/>
          </p:cNvSpPr>
          <p:nvPr>
            <p:ph type="title"/>
          </p:nvPr>
        </p:nvSpPr>
        <p:spPr>
          <a:xfrm>
            <a:off x="804672" y="640080"/>
            <a:ext cx="3282696" cy="5257800"/>
          </a:xfrm>
        </p:spPr>
        <p:txBody>
          <a:bodyPr>
            <a:normAutofit/>
          </a:bodyPr>
          <a:lstStyle/>
          <a:p>
            <a:r>
              <a:rPr lang="en-US" sz="3400">
                <a:solidFill>
                  <a:schemeClr val="bg1"/>
                </a:solidFill>
              </a:rPr>
              <a:t>Rugged contextualization</a:t>
            </a:r>
            <a:endParaRPr lang="en-GB" sz="3400">
              <a:solidFill>
                <a:schemeClr val="bg1"/>
              </a:solidFill>
            </a:endParaRPr>
          </a:p>
        </p:txBody>
      </p:sp>
      <p:sp>
        <p:nvSpPr>
          <p:cNvPr id="3" name="Content Placeholder 2">
            <a:extLst>
              <a:ext uri="{FF2B5EF4-FFF2-40B4-BE49-F238E27FC236}">
                <a16:creationId xmlns:a16="http://schemas.microsoft.com/office/drawing/2014/main" id="{B5B96821-C3B8-44F1-B11E-82376E3862DE}"/>
              </a:ext>
            </a:extLst>
          </p:cNvPr>
          <p:cNvSpPr>
            <a:spLocks noGrp="1"/>
          </p:cNvSpPr>
          <p:nvPr>
            <p:ph idx="1"/>
          </p:nvPr>
        </p:nvSpPr>
        <p:spPr>
          <a:xfrm>
            <a:off x="5358384" y="640081"/>
            <a:ext cx="6024654" cy="5257800"/>
          </a:xfrm>
        </p:spPr>
        <p:txBody>
          <a:bodyPr anchor="ctr">
            <a:normAutofit/>
          </a:bodyPr>
          <a:lstStyle/>
          <a:p>
            <a:pPr marL="0" lvl="0" indent="0">
              <a:spcBef>
                <a:spcPts val="0"/>
              </a:spcBef>
              <a:buNone/>
              <a:defRPr/>
            </a:pPr>
            <a:r>
              <a:rPr lang="en-US" sz="2400"/>
              <a:t>It is the rigorous pursuit of understanding context at these various levels as well as systematically appreciating how they inform and influence each other. </a:t>
            </a:r>
          </a:p>
          <a:p>
            <a:pPr lvl="0">
              <a:spcBef>
                <a:spcPts val="0"/>
              </a:spcBef>
              <a:buFont typeface="+mj-lt"/>
              <a:buAutoNum type="arabicPeriod"/>
              <a:defRPr/>
            </a:pPr>
            <a:r>
              <a:rPr lang="en-US" sz="2400"/>
              <a:t>A solid conceptual framework helps you to articulate and examine specific phenomena and their contexts critically and to explore and refine your sense of context at multiple levels. </a:t>
            </a:r>
          </a:p>
          <a:p>
            <a:pPr lvl="0">
              <a:spcBef>
                <a:spcPts val="0"/>
              </a:spcBef>
              <a:buFont typeface="+mj-lt"/>
              <a:buAutoNum type="arabicPeriod"/>
              <a:defRPr/>
            </a:pPr>
            <a:r>
              <a:rPr lang="en-US" sz="2400"/>
              <a:t>One must learn how to complicate the concept of context even as you seek to make it explicit and understandable.</a:t>
            </a:r>
          </a:p>
          <a:p>
            <a:pPr marL="0" indent="0">
              <a:buNone/>
            </a:pPr>
            <a:endParaRPr lang="en-GB" sz="2400"/>
          </a:p>
        </p:txBody>
      </p:sp>
    </p:spTree>
    <p:extLst>
      <p:ext uri="{BB962C8B-B14F-4D97-AF65-F5344CB8AC3E}">
        <p14:creationId xmlns:p14="http://schemas.microsoft.com/office/powerpoint/2010/main" val="4564713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C19D18-8B19-4547-B82E-DA0B6A902125}"/>
              </a:ext>
            </a:extLst>
          </p:cNvPr>
          <p:cNvSpPr>
            <a:spLocks noGrp="1"/>
          </p:cNvSpPr>
          <p:nvPr>
            <p:ph type="title"/>
          </p:nvPr>
        </p:nvSpPr>
        <p:spPr>
          <a:xfrm>
            <a:off x="1156852" y="637762"/>
            <a:ext cx="2190782" cy="5576770"/>
          </a:xfrm>
        </p:spPr>
        <p:txBody>
          <a:bodyPr anchor="t">
            <a:normAutofit/>
          </a:bodyPr>
          <a:lstStyle/>
          <a:p>
            <a:pPr marL="0" lvl="0" indent="0">
              <a:spcBef>
                <a:spcPts val="0"/>
              </a:spcBef>
              <a:defRPr/>
            </a:pPr>
            <a:br>
              <a:rPr lang="en-US" sz="3300">
                <a:solidFill>
                  <a:schemeClr val="bg1"/>
                </a:solidFill>
              </a:rPr>
            </a:br>
            <a:r>
              <a:rPr lang="en-US" sz="3300">
                <a:solidFill>
                  <a:schemeClr val="bg1"/>
                </a:solidFill>
              </a:rPr>
              <a:t>Major role of a conceptual framework</a:t>
            </a:r>
            <a:endParaRPr lang="en-GB" sz="3300">
              <a:solidFill>
                <a:schemeClr val="bg1"/>
              </a:solidFill>
            </a:endParaRP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F33BBA-2E37-40F9-A67C-548898E39A34}"/>
              </a:ext>
            </a:extLst>
          </p:cNvPr>
          <p:cNvSpPr>
            <a:spLocks noGrp="1"/>
          </p:cNvSpPr>
          <p:nvPr>
            <p:ph idx="1"/>
          </p:nvPr>
        </p:nvSpPr>
        <p:spPr>
          <a:xfrm>
            <a:off x="4654732" y="850052"/>
            <a:ext cx="6390623" cy="5326911"/>
          </a:xfrm>
        </p:spPr>
        <p:txBody>
          <a:bodyPr>
            <a:normAutofit/>
          </a:bodyPr>
          <a:lstStyle/>
          <a:p>
            <a:pPr marL="0" lvl="0" indent="0">
              <a:spcBef>
                <a:spcPts val="0"/>
              </a:spcBef>
              <a:buNone/>
              <a:defRPr/>
            </a:pPr>
            <a:r>
              <a:rPr lang="en-US" sz="2400"/>
              <a:t>Is to contextualize research as a site of generative meaning making around the role of context, which includes helping the researcher to examine and understand: </a:t>
            </a:r>
          </a:p>
          <a:p>
            <a:pPr lvl="0">
              <a:spcBef>
                <a:spcPts val="0"/>
              </a:spcBef>
              <a:buFont typeface="+mj-lt"/>
              <a:buAutoNum type="arabicPeriod"/>
              <a:defRPr/>
            </a:pPr>
            <a:r>
              <a:rPr lang="en-US" sz="2400"/>
              <a:t>The social, cultural, political, economic, and ideological milieu of the research.</a:t>
            </a:r>
          </a:p>
          <a:p>
            <a:pPr lvl="0">
              <a:spcBef>
                <a:spcPts val="0"/>
              </a:spcBef>
              <a:buFont typeface="+mj-lt"/>
              <a:buAutoNum type="arabicPeriod"/>
              <a:defRPr/>
            </a:pPr>
            <a:r>
              <a:rPr lang="en-US" sz="2400"/>
              <a:t>Macro-sociopolitics and their manifestations in your specific research setting, including in interactions with participants.</a:t>
            </a:r>
          </a:p>
          <a:p>
            <a:pPr lvl="0">
              <a:spcBef>
                <a:spcPts val="0"/>
              </a:spcBef>
              <a:buFont typeface="+mj-lt"/>
              <a:buAutoNum type="arabicPeriod"/>
              <a:defRPr/>
            </a:pPr>
            <a:r>
              <a:rPr lang="en-US" sz="2400"/>
              <a:t>Your social identity and positionality and its impact on design, fieldwork, and analysis.</a:t>
            </a:r>
          </a:p>
          <a:p>
            <a:pPr lvl="0">
              <a:spcBef>
                <a:spcPts val="0"/>
              </a:spcBef>
              <a:buFont typeface="+mj-lt"/>
              <a:buAutoNum type="arabicPeriod"/>
              <a:defRPr/>
            </a:pPr>
            <a:r>
              <a:rPr lang="en-US" sz="2400"/>
              <a:t>He influences of sociocultural/historical contexts of the individual(s), community, group, and/or organization in focus on the research process/product.</a:t>
            </a:r>
          </a:p>
          <a:p>
            <a:endParaRPr lang="en-GB" sz="2400"/>
          </a:p>
        </p:txBody>
      </p:sp>
    </p:spTree>
    <p:extLst>
      <p:ext uri="{BB962C8B-B14F-4D97-AF65-F5344CB8AC3E}">
        <p14:creationId xmlns:p14="http://schemas.microsoft.com/office/powerpoint/2010/main" val="17255531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1" y="637762"/>
            <a:ext cx="2898276" cy="5576770"/>
          </a:xfrm>
        </p:spPr>
        <p:txBody>
          <a:bodyPr anchor="t">
            <a:normAutofit/>
          </a:bodyPr>
          <a:lstStyle/>
          <a:p>
            <a:pPr lvl="0">
              <a:spcBef>
                <a:spcPts val="0"/>
              </a:spcBef>
              <a:defRPr/>
            </a:pPr>
            <a:r>
              <a:rPr lang="en-US" sz="4100">
                <a:solidFill>
                  <a:schemeClr val="bg1"/>
                </a:solidFill>
              </a:rPr>
              <a:t>Frameworks: Conceptual and theoretical</a:t>
            </a:r>
          </a:p>
        </p:txBody>
      </p:sp>
      <p:sp>
        <p:nvSpPr>
          <p:cNvPr id="16" name="Rectangle 15">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439976" y="850052"/>
            <a:ext cx="5605373" cy="5326911"/>
          </a:xfrm>
        </p:spPr>
        <p:txBody>
          <a:bodyPr>
            <a:normAutofit/>
          </a:bodyPr>
          <a:lstStyle/>
          <a:p>
            <a:pPr lvl="0">
              <a:spcBef>
                <a:spcPts val="0"/>
              </a:spcBef>
              <a:spcAft>
                <a:spcPts val="600"/>
              </a:spcAft>
              <a:buFont typeface="+mj-lt"/>
              <a:buAutoNum type="arabicPeriod"/>
              <a:defRPr/>
            </a:pPr>
            <a:r>
              <a:rPr lang="en-US" sz="2400"/>
              <a:t>A conceptual framework is a “dynamic meeting place of theory and method” and so helps you to consider the roles that existing, or formal, theory play in the development of your research questions and the goals of your studies as well as throughout the entire process of designing and engaging in your research. </a:t>
            </a:r>
          </a:p>
          <a:p>
            <a:pPr lvl="0">
              <a:spcBef>
                <a:spcPts val="0"/>
              </a:spcBef>
              <a:spcAft>
                <a:spcPts val="600"/>
              </a:spcAft>
              <a:buFont typeface="+mj-lt"/>
              <a:buAutoNum type="arabicPeriod"/>
              <a:defRPr/>
            </a:pPr>
            <a:r>
              <a:rPr lang="en-US" sz="2400"/>
              <a:t>A theoretical framework is the set of formal theories that you seek out and bring together to frame and contextualize the domain or focus of inquiry and the setting and context that shape its exploration. </a:t>
            </a:r>
          </a:p>
          <a:p>
            <a:pPr marL="0" lvl="0" indent="0">
              <a:spcBef>
                <a:spcPts val="0"/>
              </a:spcBef>
              <a:spcAft>
                <a:spcPts val="600"/>
              </a:spcAft>
              <a:buNone/>
              <a:defRPr/>
            </a:pPr>
            <a:endParaRPr lang="en-US" sz="2400"/>
          </a:p>
          <a:p>
            <a:pPr marL="0" lvl="0" indent="0">
              <a:spcBef>
                <a:spcPts val="0"/>
              </a:spcBef>
              <a:spcAft>
                <a:spcPts val="600"/>
              </a:spcAft>
              <a:buNone/>
              <a:defRPr/>
            </a:pPr>
            <a:endParaRPr lang="en-US" sz="2400"/>
          </a:p>
        </p:txBody>
      </p:sp>
    </p:spTree>
    <p:extLst>
      <p:ext uri="{BB962C8B-B14F-4D97-AF65-F5344CB8AC3E}">
        <p14:creationId xmlns:p14="http://schemas.microsoft.com/office/powerpoint/2010/main" val="33227801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EE048-9D41-44F3-B769-19EBAC0B7FAA}"/>
              </a:ext>
            </a:extLst>
          </p:cNvPr>
          <p:cNvSpPr>
            <a:spLocks noGrp="1"/>
          </p:cNvSpPr>
          <p:nvPr>
            <p:ph type="title"/>
          </p:nvPr>
        </p:nvSpPr>
        <p:spPr>
          <a:xfrm>
            <a:off x="1156852" y="637762"/>
            <a:ext cx="2190782" cy="5576770"/>
          </a:xfrm>
        </p:spPr>
        <p:txBody>
          <a:bodyPr anchor="t">
            <a:normAutofit/>
          </a:bodyPr>
          <a:lstStyle/>
          <a:p>
            <a:r>
              <a:rPr lang="en-US" sz="3300">
                <a:solidFill>
                  <a:schemeClr val="bg1"/>
                </a:solidFill>
              </a:rPr>
              <a:t>Theoretical framework and literature</a:t>
            </a:r>
            <a:endParaRPr lang="en-GB" sz="3300">
              <a:solidFill>
                <a:schemeClr val="bg1"/>
              </a:solidFill>
            </a:endParaRPr>
          </a:p>
        </p:txBody>
      </p:sp>
      <p:sp>
        <p:nvSpPr>
          <p:cNvPr id="16"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0FF8E2-E7BF-4A1D-840A-10EC4C472D3C}"/>
              </a:ext>
            </a:extLst>
          </p:cNvPr>
          <p:cNvSpPr>
            <a:spLocks noGrp="1"/>
          </p:cNvSpPr>
          <p:nvPr>
            <p:ph idx="1"/>
          </p:nvPr>
        </p:nvSpPr>
        <p:spPr>
          <a:xfrm>
            <a:off x="4654732" y="850052"/>
            <a:ext cx="6390623" cy="5326911"/>
          </a:xfrm>
        </p:spPr>
        <p:txBody>
          <a:bodyPr>
            <a:normAutofit/>
          </a:bodyPr>
          <a:lstStyle/>
          <a:p>
            <a:pPr marL="0" lvl="0" indent="0">
              <a:spcBef>
                <a:spcPts val="0"/>
              </a:spcBef>
              <a:buNone/>
              <a:defRPr/>
            </a:pPr>
            <a:r>
              <a:rPr lang="en-US" sz="2400"/>
              <a:t>The theoretical framework is how you weave together or integrate existing bodies of literature—for example, adult learning theory or racial identity development models—to frame the topic, goals, design, and findings of your specific study. We distinguish a theoretical framework as different from and more focused than a literature review, which is often thought of and described as a product.</a:t>
            </a:r>
          </a:p>
          <a:p>
            <a:pPr marL="0" lvl="0" indent="0">
              <a:spcBef>
                <a:spcPts val="0"/>
              </a:spcBef>
              <a:buNone/>
              <a:defRPr/>
            </a:pPr>
            <a:endParaRPr lang="en-US" sz="2400"/>
          </a:p>
          <a:p>
            <a:pPr marL="0" lvl="0" indent="0">
              <a:spcBef>
                <a:spcPts val="0"/>
              </a:spcBef>
              <a:buNone/>
              <a:defRPr/>
            </a:pPr>
            <a:r>
              <a:rPr lang="en-US" sz="2400"/>
              <a:t>Creating a theoretical framework: Requires that you engage at a meta-analytic level in deciding which of the theories and bodies of literature that you have reviewed are vital to the theoretical framing of your study.</a:t>
            </a:r>
          </a:p>
          <a:p>
            <a:endParaRPr lang="en-GB" sz="2400"/>
          </a:p>
        </p:txBody>
      </p:sp>
    </p:spTree>
    <p:extLst>
      <p:ext uri="{BB962C8B-B14F-4D97-AF65-F5344CB8AC3E}">
        <p14:creationId xmlns:p14="http://schemas.microsoft.com/office/powerpoint/2010/main" val="37134878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840E43-F525-4053-99C7-9930FF5D4FC1}"/>
              </a:ext>
            </a:extLst>
          </p:cNvPr>
          <p:cNvSpPr>
            <a:spLocks noGrp="1"/>
          </p:cNvSpPr>
          <p:nvPr>
            <p:ph type="title"/>
          </p:nvPr>
        </p:nvSpPr>
        <p:spPr>
          <a:xfrm>
            <a:off x="1156852" y="637762"/>
            <a:ext cx="2190782" cy="5576770"/>
          </a:xfrm>
        </p:spPr>
        <p:txBody>
          <a:bodyPr anchor="t">
            <a:normAutofit/>
          </a:bodyPr>
          <a:lstStyle/>
          <a:p>
            <a:r>
              <a:rPr lang="en-IN" sz="2800">
                <a:solidFill>
                  <a:schemeClr val="bg1"/>
                </a:solidFill>
              </a:rPr>
              <a:t>Incorporating theory into research</a:t>
            </a:r>
            <a:r>
              <a:rPr lang="en-US" sz="2800">
                <a:solidFill>
                  <a:schemeClr val="bg1"/>
                </a:solidFill>
              </a:rPr>
              <a:t>: Questions to ask</a:t>
            </a:r>
            <a:endParaRPr lang="en-GB" sz="2800">
              <a:solidFill>
                <a:schemeClr val="bg1"/>
              </a:solidFill>
            </a:endParaRPr>
          </a:p>
        </p:txBody>
      </p:sp>
      <p:sp>
        <p:nvSpPr>
          <p:cNvPr id="21" name="Rectangle 20">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B6CA9B-4A8A-4A1B-B37A-40EAE05826FF}"/>
              </a:ext>
            </a:extLst>
          </p:cNvPr>
          <p:cNvSpPr>
            <a:spLocks noGrp="1"/>
          </p:cNvSpPr>
          <p:nvPr>
            <p:ph idx="1"/>
          </p:nvPr>
        </p:nvSpPr>
        <p:spPr>
          <a:xfrm>
            <a:off x="4654732" y="850052"/>
            <a:ext cx="6390623" cy="5326911"/>
          </a:xfrm>
        </p:spPr>
        <p:txBody>
          <a:bodyPr>
            <a:normAutofit/>
          </a:bodyPr>
          <a:lstStyle/>
          <a:p>
            <a:pPr lvl="0">
              <a:buFont typeface="+mj-lt"/>
              <a:buAutoNum type="arabicPeriod"/>
            </a:pPr>
            <a:r>
              <a:rPr lang="en-IN" sz="2400" dirty="0"/>
              <a:t>What are the formal theories from which I am drawing? Why? How do they relate to the issues in which I situate my research?</a:t>
            </a:r>
          </a:p>
          <a:p>
            <a:pPr lvl="0">
              <a:buFont typeface="+mj-lt"/>
              <a:buAutoNum type="arabicPeriod"/>
            </a:pPr>
            <a:r>
              <a:rPr lang="en-IN" sz="2400" dirty="0"/>
              <a:t>Is the field or discipline in which I am situated (e.g., being a </a:t>
            </a:r>
            <a:r>
              <a:rPr lang="en-IN" sz="2400"/>
              <a:t>DBA student) </a:t>
            </a:r>
            <a:r>
              <a:rPr lang="en-IN" sz="2400" dirty="0"/>
              <a:t>limiting my ability to see multiple options for how to study this set of research questions? If so, how?</a:t>
            </a:r>
          </a:p>
          <a:p>
            <a:pPr lvl="0">
              <a:buFont typeface="+mj-lt"/>
              <a:buAutoNum type="arabicPeriod"/>
            </a:pPr>
            <a:r>
              <a:rPr lang="en-IN" sz="2400" dirty="0"/>
              <a:t>What is the relationship between the informal kinds of knowledge and information I draw from and the formal theories I engage?</a:t>
            </a:r>
          </a:p>
          <a:p>
            <a:pPr lvl="0">
              <a:buFont typeface="+mj-lt"/>
              <a:buAutoNum type="arabicPeriod"/>
            </a:pPr>
            <a:r>
              <a:rPr lang="en-IN" sz="2400" dirty="0"/>
              <a:t>In what ways might I be thinking about these in a polarized way and, if so, in what ways and why?</a:t>
            </a:r>
          </a:p>
          <a:p>
            <a:pPr marL="0" indent="0">
              <a:buNone/>
            </a:pPr>
            <a:endParaRPr lang="en-GB" sz="2400" dirty="0"/>
          </a:p>
        </p:txBody>
      </p:sp>
    </p:spTree>
    <p:extLst>
      <p:ext uri="{BB962C8B-B14F-4D97-AF65-F5344CB8AC3E}">
        <p14:creationId xmlns:p14="http://schemas.microsoft.com/office/powerpoint/2010/main" val="42569200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4FFE5-C511-42F7-A849-0AAB258A4AD4}"/>
              </a:ext>
            </a:extLst>
          </p:cNvPr>
          <p:cNvSpPr>
            <a:spLocks noGrp="1"/>
          </p:cNvSpPr>
          <p:nvPr>
            <p:ph type="title"/>
          </p:nvPr>
        </p:nvSpPr>
        <p:spPr>
          <a:xfrm>
            <a:off x="1156852" y="637762"/>
            <a:ext cx="2190782" cy="5576770"/>
          </a:xfrm>
        </p:spPr>
        <p:txBody>
          <a:bodyPr anchor="t">
            <a:normAutofit/>
          </a:bodyPr>
          <a:lstStyle/>
          <a:p>
            <a:r>
              <a:rPr lang="en-GB" sz="3600" dirty="0">
                <a:solidFill>
                  <a:schemeClr val="bg1"/>
                </a:solidFill>
              </a:rPr>
              <a:t>Continued</a:t>
            </a: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ECA148-1ECD-4378-9161-36555A1A17D0}"/>
              </a:ext>
            </a:extLst>
          </p:cNvPr>
          <p:cNvSpPr>
            <a:spLocks noGrp="1"/>
          </p:cNvSpPr>
          <p:nvPr>
            <p:ph idx="1"/>
          </p:nvPr>
        </p:nvSpPr>
        <p:spPr>
          <a:xfrm>
            <a:off x="4654732" y="850052"/>
            <a:ext cx="6390623" cy="5326911"/>
          </a:xfrm>
        </p:spPr>
        <p:txBody>
          <a:bodyPr>
            <a:normAutofit/>
          </a:bodyPr>
          <a:lstStyle/>
          <a:p>
            <a:pPr marL="514350" lvl="0" indent="-514350">
              <a:buFont typeface="+mj-lt"/>
              <a:buAutoNum type="arabicPeriod" startAt="5"/>
            </a:pPr>
            <a:r>
              <a:rPr lang="en-IN" sz="2000"/>
              <a:t>What are other possible ways to consider the theories that frame the study topic and setting?</a:t>
            </a:r>
          </a:p>
          <a:p>
            <a:pPr marL="514350" lvl="0" indent="-514350">
              <a:buFont typeface="+mj-lt"/>
              <a:buAutoNum type="arabicPeriod" startAt="5"/>
            </a:pPr>
            <a:r>
              <a:rPr lang="en-IN" sz="2000"/>
              <a:t>What are the possible fields or bodies of literature that can help me think beyond traditional disciplinary borders or my current understandings?</a:t>
            </a:r>
          </a:p>
          <a:p>
            <a:pPr marL="514350" lvl="0" indent="-514350">
              <a:buFont typeface="+mj-lt"/>
              <a:buAutoNum type="arabicPeriod" startAt="5"/>
            </a:pPr>
            <a:r>
              <a:rPr lang="en-IN" sz="2000"/>
              <a:t>Are there ways that the formal theories I am drawing upon reflect the hegemony of certain epistemologies, norms, and/or power structures in and beyond academia and society more broadly? How can I reckon with and address these issues in my research?</a:t>
            </a:r>
          </a:p>
          <a:p>
            <a:pPr marL="514350" indent="-514350">
              <a:buFont typeface="+mj-lt"/>
              <a:buAutoNum type="arabicPeriod" startAt="5"/>
            </a:pPr>
            <a:r>
              <a:rPr lang="en-IN" sz="2000"/>
              <a:t>In what ways and how might hegemonic epistemologies influence how I engage with formal theory and how I might invoke nontraditional theories to augment and perhaps even challenge my theoretical framework?</a:t>
            </a:r>
            <a:endParaRPr lang="en-US" sz="2000"/>
          </a:p>
          <a:p>
            <a:endParaRPr lang="en-GB" sz="2000"/>
          </a:p>
        </p:txBody>
      </p:sp>
    </p:spTree>
    <p:extLst>
      <p:ext uri="{BB962C8B-B14F-4D97-AF65-F5344CB8AC3E}">
        <p14:creationId xmlns:p14="http://schemas.microsoft.com/office/powerpoint/2010/main" val="867871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Structured reflexivity and dialogic engagement practices</a:t>
            </a:r>
          </a:p>
        </p:txBody>
      </p:sp>
      <p:sp>
        <p:nvSpPr>
          <p:cNvPr id="9" name="Content Placeholder 8"/>
          <p:cNvSpPr>
            <a:spLocks noGrp="1"/>
          </p:cNvSpPr>
          <p:nvPr>
            <p:ph idx="1"/>
          </p:nvPr>
        </p:nvSpPr>
        <p:spPr>
          <a:xfrm>
            <a:off x="4810259" y="649480"/>
            <a:ext cx="6555347" cy="5546047"/>
          </a:xfrm>
        </p:spPr>
        <p:txBody>
          <a:bodyPr anchor="ctr">
            <a:normAutofit/>
          </a:bodyPr>
          <a:lstStyle/>
          <a:p>
            <a:pPr marL="0" lvl="0" indent="0">
              <a:spcBef>
                <a:spcPts val="0"/>
              </a:spcBef>
              <a:spcAft>
                <a:spcPts val="600"/>
              </a:spcAft>
              <a:buNone/>
              <a:defRPr/>
            </a:pPr>
            <a:r>
              <a:rPr lang="en-US" sz="2000"/>
              <a:t>These practices include reflective writings and structured conversations with individuals and strategically selected groups. They create opportunities for you to develop and engage with all aspects of a research process, such as:</a:t>
            </a:r>
          </a:p>
          <a:p>
            <a:pPr lvl="0">
              <a:spcBef>
                <a:spcPts val="0"/>
              </a:spcBef>
              <a:spcAft>
                <a:spcPts val="600"/>
              </a:spcAft>
              <a:buFont typeface="+mj-lt"/>
              <a:buAutoNum type="arabicPeriod"/>
              <a:defRPr/>
            </a:pPr>
            <a:r>
              <a:rPr lang="en-US" sz="2000"/>
              <a:t>How you theoretically understand a topic.</a:t>
            </a:r>
          </a:p>
          <a:p>
            <a:pPr lvl="0">
              <a:spcBef>
                <a:spcPts val="0"/>
              </a:spcBef>
              <a:spcAft>
                <a:spcPts val="600"/>
              </a:spcAft>
              <a:buFont typeface="+mj-lt"/>
              <a:buAutoNum type="arabicPeriod"/>
              <a:defRPr/>
            </a:pPr>
            <a:r>
              <a:rPr lang="en-US" sz="2000"/>
              <a:t>The methods you use. </a:t>
            </a:r>
          </a:p>
          <a:p>
            <a:pPr lvl="0">
              <a:spcBef>
                <a:spcPts val="0"/>
              </a:spcBef>
              <a:spcAft>
                <a:spcPts val="600"/>
              </a:spcAft>
              <a:buFont typeface="+mj-lt"/>
              <a:buAutoNum type="arabicPeriod"/>
              <a:defRPr/>
            </a:pPr>
            <a:r>
              <a:rPr lang="en-US" sz="2000"/>
              <a:t>The ways you analyze data.</a:t>
            </a:r>
          </a:p>
          <a:p>
            <a:pPr lvl="0">
              <a:spcBef>
                <a:spcPts val="0"/>
              </a:spcBef>
              <a:spcAft>
                <a:spcPts val="600"/>
              </a:spcAft>
              <a:buFont typeface="+mj-lt"/>
              <a:buAutoNum type="arabicPeriod"/>
              <a:defRPr/>
            </a:pPr>
            <a:r>
              <a:rPr lang="en-US" sz="2000"/>
              <a:t>The variety of additional issues and concerns.</a:t>
            </a:r>
          </a:p>
          <a:p>
            <a:pPr marL="0" lvl="0" indent="0">
              <a:spcBef>
                <a:spcPts val="0"/>
              </a:spcBef>
              <a:spcAft>
                <a:spcPts val="600"/>
              </a:spcAft>
              <a:buNone/>
              <a:defRPr/>
            </a:pPr>
            <a:endParaRPr lang="en-US" sz="2000"/>
          </a:p>
          <a:p>
            <a:pPr marL="0" lvl="0" indent="0">
              <a:spcBef>
                <a:spcPts val="0"/>
              </a:spcBef>
              <a:spcAft>
                <a:spcPts val="600"/>
              </a:spcAft>
              <a:buNone/>
              <a:defRPr/>
            </a:pPr>
            <a:r>
              <a:rPr lang="en-US" sz="2000"/>
              <a:t>Reflective practices: They are the key to ongoing conceptual engagement and accountability to yourself and the research. Because developing a conceptual framework is an evolving and iterative process, you should engage in these reflective practices throughout the duration of a study. </a:t>
            </a:r>
          </a:p>
        </p:txBody>
      </p:sp>
    </p:spTree>
    <p:extLst>
      <p:ext uri="{BB962C8B-B14F-4D97-AF65-F5344CB8AC3E}">
        <p14:creationId xmlns:p14="http://schemas.microsoft.com/office/powerpoint/2010/main" val="3973106015"/>
      </p:ext>
    </p:extLst>
  </p:cSld>
  <p:clrMapOvr>
    <a:masterClrMapping/>
  </p:clrMapOvr>
</p:sld>
</file>

<file path=ppt/theme/theme1.xml><?xml version="1.0" encoding="utf-8"?>
<a:theme xmlns:a="http://schemas.openxmlformats.org/drawingml/2006/main" name="Office Them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32AD3B0-06F8-4B09-9755-8DAE43F9C5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AE1F857-9DA6-4047-A92E-B9F826294AF0}">
  <ds:schemaRefs>
    <ds:schemaRef ds:uri="http://schemas.microsoft.com/sharepoint/v3/contenttype/forms"/>
  </ds:schemaRefs>
</ds:datastoreItem>
</file>

<file path=customXml/itemProps3.xml><?xml version="1.0" encoding="utf-8"?>
<ds:datastoreItem xmlns:ds="http://schemas.openxmlformats.org/officeDocument/2006/customXml" ds:itemID="{84EA5B2B-D4FC-44FF-AC24-98A8CFF6805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65</TotalTime>
  <Words>6172</Words>
  <Application>Microsoft Macintosh PowerPoint</Application>
  <PresentationFormat>Widescreen</PresentationFormat>
  <Paragraphs>346</Paragraphs>
  <Slides>30</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PowerPoint Presentation</vt:lpstr>
      <vt:lpstr>Conceptual Frameworks in Research</vt:lpstr>
      <vt:lpstr>Understanding the role of Conceptual Frameworks in Research </vt:lpstr>
      <vt:lpstr>Continued</vt:lpstr>
      <vt:lpstr>Roles of a conceptual framework </vt:lpstr>
      <vt:lpstr>Continued</vt:lpstr>
      <vt:lpstr>What Does a Conceptual Framework Help You Do? Explain the research topic</vt:lpstr>
      <vt:lpstr>Conceptual Frameworks in Research </vt:lpstr>
      <vt:lpstr>Articulate specific constructs</vt:lpstr>
      <vt:lpstr>The Roles and Uses of a Conceptual Framework </vt:lpstr>
      <vt:lpstr>Continued</vt:lpstr>
      <vt:lpstr>Developing a Conceptual Framework  </vt:lpstr>
      <vt:lpstr> The guiding sources for constructing a conceptual framework include</vt:lpstr>
      <vt:lpstr>Researcher: Understanding perspectives</vt:lpstr>
      <vt:lpstr>Conceptualizing the researcher</vt:lpstr>
      <vt:lpstr>Connecting with research</vt:lpstr>
      <vt:lpstr>Developing a Conceptual Framework  </vt:lpstr>
      <vt:lpstr>Espoused theory and theory in use</vt:lpstr>
      <vt:lpstr>Important aspect of qualitative research</vt:lpstr>
      <vt:lpstr>Continued</vt:lpstr>
      <vt:lpstr>Actual setting central to research</vt:lpstr>
      <vt:lpstr>Questions: Setting and contexts</vt:lpstr>
      <vt:lpstr>Broad conditions affecting research</vt:lpstr>
      <vt:lpstr>Rugged contextualization</vt:lpstr>
      <vt:lpstr> Major role of a conceptual framework</vt:lpstr>
      <vt:lpstr>Frameworks: Conceptual and theoretical</vt:lpstr>
      <vt:lpstr>Theoretical framework and literature</vt:lpstr>
      <vt:lpstr>Incorporating theory into research: Questions to ask</vt:lpstr>
      <vt:lpstr>Continued</vt:lpstr>
      <vt:lpstr>Structured reflexivity and dialogic engagement practices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BMDB7002 APPLIED QUALITATIVE RESEARCH 2</dc:title>
  <dc:creator>Caroline Jawad</dc:creator>
  <cp:lastModifiedBy>Amare Desta</cp:lastModifiedBy>
  <cp:revision>4</cp:revision>
  <dcterms:created xsi:type="dcterms:W3CDTF">2021-03-15T11:49:48Z</dcterms:created>
  <dcterms:modified xsi:type="dcterms:W3CDTF">2022-03-07T08:12:09Z</dcterms:modified>
</cp:coreProperties>
</file>