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2" r:id="rId5"/>
    <p:sldId id="258" r:id="rId6"/>
    <p:sldId id="257" r:id="rId7"/>
    <p:sldId id="265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309" autoAdjust="0"/>
    <p:restoredTop sz="94660"/>
  </p:normalViewPr>
  <p:slideViewPr>
    <p:cSldViewPr snapToGrid="0">
      <p:cViewPr>
        <p:scale>
          <a:sx n="87" d="100"/>
          <a:sy n="87" d="100"/>
        </p:scale>
        <p:origin x="374" y="3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2D8E92-5FF7-4F26-924F-5EF3C6206D00}" type="doc">
      <dgm:prSet loTypeId="urn:microsoft.com/office/officeart/2005/8/layout/pyramid1" loCatId="pyramid" qsTypeId="urn:microsoft.com/office/officeart/2005/8/quickstyle/simple1" qsCatId="simple" csTypeId="urn:microsoft.com/office/officeart/2005/8/colors/accent3_4" csCatId="accent3" phldr="1"/>
      <dgm:spPr/>
    </dgm:pt>
    <dgm:pt modelId="{B0CB7561-37A1-4941-AF27-884F8C894461}">
      <dgm:prSet phldrT="[Text]" custT="1"/>
      <dgm:spPr/>
      <dgm:t>
        <a:bodyPr/>
        <a:lstStyle/>
        <a:p>
          <a:r>
            <a:rPr lang="en-GB" sz="1100" dirty="0">
              <a:solidFill>
                <a:schemeClr val="tx1"/>
              </a:solidFill>
              <a:latin typeface="Abadi Extra Light" panose="020B0204020104020204" pitchFamily="34" charset="0"/>
            </a:rPr>
            <a:t>Early</a:t>
          </a:r>
          <a:r>
            <a:rPr lang="en-GB" sz="1200" dirty="0">
              <a:solidFill>
                <a:schemeClr val="tx1"/>
              </a:solidFill>
              <a:latin typeface="Abadi Extra Light" panose="020B0204020104020204" pitchFamily="34" charset="0"/>
            </a:rPr>
            <a:t> </a:t>
          </a:r>
        </a:p>
        <a:p>
          <a:r>
            <a:rPr lang="en-GB" sz="1200" dirty="0">
              <a:solidFill>
                <a:schemeClr val="tx1"/>
              </a:solidFill>
              <a:latin typeface="Abadi Extra Light" panose="020B0204020104020204" pitchFamily="34" charset="0"/>
            </a:rPr>
            <a:t>death</a:t>
          </a:r>
        </a:p>
      </dgm:t>
    </dgm:pt>
    <dgm:pt modelId="{7648C2B1-696C-44B3-B222-E449B66B6119}" type="parTrans" cxnId="{CBAAF395-F552-4DF7-AA5B-0DFC09888ABA}">
      <dgm:prSet/>
      <dgm:spPr/>
      <dgm:t>
        <a:bodyPr/>
        <a:lstStyle/>
        <a:p>
          <a:endParaRPr lang="en-GB"/>
        </a:p>
      </dgm:t>
    </dgm:pt>
    <dgm:pt modelId="{2B984F49-7879-4D56-ADC0-959B3F5CD272}" type="sibTrans" cxnId="{CBAAF395-F552-4DF7-AA5B-0DFC09888ABA}">
      <dgm:prSet/>
      <dgm:spPr/>
      <dgm:t>
        <a:bodyPr/>
        <a:lstStyle/>
        <a:p>
          <a:endParaRPr lang="en-GB"/>
        </a:p>
      </dgm:t>
    </dgm:pt>
    <dgm:pt modelId="{B2B43273-E5D2-485C-8F9F-D4047A6B1C32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badi Extra Light" panose="020B0204020104020204" pitchFamily="34" charset="0"/>
            </a:rPr>
            <a:t>Disease, disability, and social problems</a:t>
          </a:r>
        </a:p>
      </dgm:t>
    </dgm:pt>
    <dgm:pt modelId="{51010B4E-982C-429B-AF47-F1F84F6D48CB}" type="parTrans" cxnId="{8A331B54-B5A3-4066-B716-4B646FB4C5BB}">
      <dgm:prSet/>
      <dgm:spPr/>
      <dgm:t>
        <a:bodyPr/>
        <a:lstStyle/>
        <a:p>
          <a:endParaRPr lang="en-GB"/>
        </a:p>
      </dgm:t>
    </dgm:pt>
    <dgm:pt modelId="{660133D9-A853-4042-88F7-748DBB7A8D12}" type="sibTrans" cxnId="{8A331B54-B5A3-4066-B716-4B646FB4C5BB}">
      <dgm:prSet/>
      <dgm:spPr/>
      <dgm:t>
        <a:bodyPr/>
        <a:lstStyle/>
        <a:p>
          <a:endParaRPr lang="en-GB"/>
        </a:p>
      </dgm:t>
    </dgm:pt>
    <dgm:pt modelId="{10D45E99-B5FA-43DE-AFF7-8013B7FC3AF6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badi Extra Light" panose="020B0204020104020204" pitchFamily="34" charset="0"/>
            </a:rPr>
            <a:t>Social, emotional, and cognitive impairment</a:t>
          </a:r>
        </a:p>
      </dgm:t>
    </dgm:pt>
    <dgm:pt modelId="{B763D592-5C4B-4457-8A1B-6FF0E00E75A6}" type="parTrans" cxnId="{4AC70897-12ED-4187-BAB8-233F95A20AE2}">
      <dgm:prSet/>
      <dgm:spPr/>
      <dgm:t>
        <a:bodyPr/>
        <a:lstStyle/>
        <a:p>
          <a:endParaRPr lang="en-GB"/>
        </a:p>
      </dgm:t>
    </dgm:pt>
    <dgm:pt modelId="{44D0960A-7A08-4838-B817-B81B450FC0CD}" type="sibTrans" cxnId="{4AC70897-12ED-4187-BAB8-233F95A20AE2}">
      <dgm:prSet/>
      <dgm:spPr/>
      <dgm:t>
        <a:bodyPr/>
        <a:lstStyle/>
        <a:p>
          <a:endParaRPr lang="en-GB"/>
        </a:p>
      </dgm:t>
    </dgm:pt>
    <dgm:pt modelId="{A64E6AF9-E679-4240-A681-84A9F9ACD07F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badi Extra Light" panose="020B0204020104020204" pitchFamily="34" charset="0"/>
            </a:rPr>
            <a:t>Disrupted neurodevelopment</a:t>
          </a:r>
        </a:p>
      </dgm:t>
    </dgm:pt>
    <dgm:pt modelId="{D7E7E870-52B3-45D8-9011-491BD65A1F3F}" type="parTrans" cxnId="{AFAA3EFE-B183-42A9-9427-1D725F5A89F9}">
      <dgm:prSet/>
      <dgm:spPr/>
      <dgm:t>
        <a:bodyPr/>
        <a:lstStyle/>
        <a:p>
          <a:endParaRPr lang="en-GB"/>
        </a:p>
      </dgm:t>
    </dgm:pt>
    <dgm:pt modelId="{E024153A-458A-463F-A94C-C8E00D489BB3}" type="sibTrans" cxnId="{AFAA3EFE-B183-42A9-9427-1D725F5A89F9}">
      <dgm:prSet/>
      <dgm:spPr/>
      <dgm:t>
        <a:bodyPr/>
        <a:lstStyle/>
        <a:p>
          <a:endParaRPr lang="en-GB"/>
        </a:p>
      </dgm:t>
    </dgm:pt>
    <dgm:pt modelId="{DBBA9D78-433A-4743-9B9B-70A3AF954E62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badi Extra Light" panose="020B0204020104020204" pitchFamily="34" charset="0"/>
            </a:rPr>
            <a:t>Adverse childhood experiences</a:t>
          </a:r>
        </a:p>
      </dgm:t>
    </dgm:pt>
    <dgm:pt modelId="{2517A1F5-1F51-4EE7-BE48-FF4EEA9D4934}" type="parTrans" cxnId="{E7D9B07B-C2F4-4806-8BFF-20FDE9B29A0F}">
      <dgm:prSet/>
      <dgm:spPr/>
      <dgm:t>
        <a:bodyPr/>
        <a:lstStyle/>
        <a:p>
          <a:endParaRPr lang="en-GB"/>
        </a:p>
      </dgm:t>
    </dgm:pt>
    <dgm:pt modelId="{A7F38EEA-6C67-4155-BA8D-C0FEDCA85153}" type="sibTrans" cxnId="{E7D9B07B-C2F4-4806-8BFF-20FDE9B29A0F}">
      <dgm:prSet/>
      <dgm:spPr/>
      <dgm:t>
        <a:bodyPr/>
        <a:lstStyle/>
        <a:p>
          <a:endParaRPr lang="en-GB"/>
        </a:p>
      </dgm:t>
    </dgm:pt>
    <dgm:pt modelId="{2D74E26D-764C-448A-BFD8-9C61277575D3}">
      <dgm:prSet phldrT="[Text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badi Extra Light" panose="020B0204020104020204" pitchFamily="34" charset="0"/>
            </a:rPr>
            <a:t>Adoption of health risk behaviours</a:t>
          </a:r>
        </a:p>
      </dgm:t>
    </dgm:pt>
    <dgm:pt modelId="{3D795451-2F66-4FE1-8C36-841791ED94A7}" type="parTrans" cxnId="{E1E7ABF7-06D3-41C2-8232-445C8706EF1B}">
      <dgm:prSet/>
      <dgm:spPr/>
      <dgm:t>
        <a:bodyPr/>
        <a:lstStyle/>
        <a:p>
          <a:endParaRPr lang="en-GB"/>
        </a:p>
      </dgm:t>
    </dgm:pt>
    <dgm:pt modelId="{1FB43D7E-BF6A-44B4-8544-1CD7A57BA753}" type="sibTrans" cxnId="{E1E7ABF7-06D3-41C2-8232-445C8706EF1B}">
      <dgm:prSet/>
      <dgm:spPr/>
      <dgm:t>
        <a:bodyPr/>
        <a:lstStyle/>
        <a:p>
          <a:endParaRPr lang="en-GB"/>
        </a:p>
      </dgm:t>
    </dgm:pt>
    <dgm:pt modelId="{5167E97E-4277-49D5-BED9-D0101CE5AB3B}">
      <dgm:prSet/>
      <dgm:spPr/>
      <dgm:t>
        <a:bodyPr/>
        <a:lstStyle/>
        <a:p>
          <a:r>
            <a:rPr lang="en-GB" dirty="0">
              <a:latin typeface="Abadi Extra Light" panose="020B0204020104020204" pitchFamily="34" charset="0"/>
            </a:rPr>
            <a:t>(Public Health Wales,2021)</a:t>
          </a:r>
        </a:p>
      </dgm:t>
    </dgm:pt>
    <dgm:pt modelId="{2756D3ED-5753-4824-A68A-05AC6C734350}" type="parTrans" cxnId="{B1E5CE70-0CCD-4667-B9AC-23B31DBCEDF2}">
      <dgm:prSet/>
      <dgm:spPr/>
      <dgm:t>
        <a:bodyPr/>
        <a:lstStyle/>
        <a:p>
          <a:endParaRPr lang="en-GB"/>
        </a:p>
      </dgm:t>
    </dgm:pt>
    <dgm:pt modelId="{9123E1D1-A411-4611-BE5C-FD38EEFEC069}" type="sibTrans" cxnId="{B1E5CE70-0CCD-4667-B9AC-23B31DBCEDF2}">
      <dgm:prSet/>
      <dgm:spPr/>
      <dgm:t>
        <a:bodyPr/>
        <a:lstStyle/>
        <a:p>
          <a:endParaRPr lang="en-GB"/>
        </a:p>
      </dgm:t>
    </dgm:pt>
    <dgm:pt modelId="{9C1A82EE-9408-48DE-BA43-4A7C310C68FE}" type="pres">
      <dgm:prSet presAssocID="{8B2D8E92-5FF7-4F26-924F-5EF3C6206D00}" presName="Name0" presStyleCnt="0">
        <dgm:presLayoutVars>
          <dgm:dir/>
          <dgm:animLvl val="lvl"/>
          <dgm:resizeHandles val="exact"/>
        </dgm:presLayoutVars>
      </dgm:prSet>
      <dgm:spPr/>
    </dgm:pt>
    <dgm:pt modelId="{57E4D234-D325-4BC6-A591-A45732516A8B}" type="pres">
      <dgm:prSet presAssocID="{B0CB7561-37A1-4941-AF27-884F8C894461}" presName="Name8" presStyleCnt="0"/>
      <dgm:spPr/>
    </dgm:pt>
    <dgm:pt modelId="{BABFD953-9F2F-4F53-A0B5-249BE429085A}" type="pres">
      <dgm:prSet presAssocID="{B0CB7561-37A1-4941-AF27-884F8C894461}" presName="level" presStyleLbl="node1" presStyleIdx="0" presStyleCnt="7" custLinFactNeighborX="1203">
        <dgm:presLayoutVars>
          <dgm:chMax val="1"/>
          <dgm:bulletEnabled val="1"/>
        </dgm:presLayoutVars>
      </dgm:prSet>
      <dgm:spPr/>
    </dgm:pt>
    <dgm:pt modelId="{E4F5BEF4-1AD6-402A-B0C7-8DF9F0DE816F}" type="pres">
      <dgm:prSet presAssocID="{B0CB7561-37A1-4941-AF27-884F8C89446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BFD2162-434B-4996-B06D-9B6F280977DE}" type="pres">
      <dgm:prSet presAssocID="{B2B43273-E5D2-485C-8F9F-D4047A6B1C32}" presName="Name8" presStyleCnt="0"/>
      <dgm:spPr/>
    </dgm:pt>
    <dgm:pt modelId="{CCB50AEE-121E-4391-8B68-76946CAB4D5E}" type="pres">
      <dgm:prSet presAssocID="{B2B43273-E5D2-485C-8F9F-D4047A6B1C32}" presName="level" presStyleLbl="node1" presStyleIdx="1" presStyleCnt="7">
        <dgm:presLayoutVars>
          <dgm:chMax val="1"/>
          <dgm:bulletEnabled val="1"/>
        </dgm:presLayoutVars>
      </dgm:prSet>
      <dgm:spPr/>
    </dgm:pt>
    <dgm:pt modelId="{0E162358-D63C-448A-9E75-4C915C0BF5F4}" type="pres">
      <dgm:prSet presAssocID="{B2B43273-E5D2-485C-8F9F-D4047A6B1C3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D17E50ED-5F4F-46FE-8258-28D9DCED8568}" type="pres">
      <dgm:prSet presAssocID="{2D74E26D-764C-448A-BFD8-9C61277575D3}" presName="Name8" presStyleCnt="0"/>
      <dgm:spPr/>
    </dgm:pt>
    <dgm:pt modelId="{E0735BED-F58B-44E9-8AD3-75F4A68B24AB}" type="pres">
      <dgm:prSet presAssocID="{2D74E26D-764C-448A-BFD8-9C61277575D3}" presName="level" presStyleLbl="node1" presStyleIdx="2" presStyleCnt="7">
        <dgm:presLayoutVars>
          <dgm:chMax val="1"/>
          <dgm:bulletEnabled val="1"/>
        </dgm:presLayoutVars>
      </dgm:prSet>
      <dgm:spPr/>
    </dgm:pt>
    <dgm:pt modelId="{8A97925E-B636-4F52-8AEC-D650255D19CB}" type="pres">
      <dgm:prSet presAssocID="{2D74E26D-764C-448A-BFD8-9C61277575D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F5ED607-B982-421A-B1B5-F887FAF76A74}" type="pres">
      <dgm:prSet presAssocID="{10D45E99-B5FA-43DE-AFF7-8013B7FC3AF6}" presName="Name8" presStyleCnt="0"/>
      <dgm:spPr/>
    </dgm:pt>
    <dgm:pt modelId="{F85FB3FE-61F4-413F-A794-B5B12A3AF7FE}" type="pres">
      <dgm:prSet presAssocID="{10D45E99-B5FA-43DE-AFF7-8013B7FC3AF6}" presName="level" presStyleLbl="node1" presStyleIdx="3" presStyleCnt="7">
        <dgm:presLayoutVars>
          <dgm:chMax val="1"/>
          <dgm:bulletEnabled val="1"/>
        </dgm:presLayoutVars>
      </dgm:prSet>
      <dgm:spPr/>
    </dgm:pt>
    <dgm:pt modelId="{CC72F796-E0B5-436B-ABFE-EB4AA619CC6E}" type="pres">
      <dgm:prSet presAssocID="{10D45E99-B5FA-43DE-AFF7-8013B7FC3AF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0862D89-3785-4198-A032-03DE02C9D47D}" type="pres">
      <dgm:prSet presAssocID="{A64E6AF9-E679-4240-A681-84A9F9ACD07F}" presName="Name8" presStyleCnt="0"/>
      <dgm:spPr/>
    </dgm:pt>
    <dgm:pt modelId="{C7831271-AD5B-4991-8680-1CE267E8C9CB}" type="pres">
      <dgm:prSet presAssocID="{A64E6AF9-E679-4240-A681-84A9F9ACD07F}" presName="level" presStyleLbl="node1" presStyleIdx="4" presStyleCnt="7" custLinFactNeighborX="-512" custLinFactNeighborY="3151">
        <dgm:presLayoutVars>
          <dgm:chMax val="1"/>
          <dgm:bulletEnabled val="1"/>
        </dgm:presLayoutVars>
      </dgm:prSet>
      <dgm:spPr/>
    </dgm:pt>
    <dgm:pt modelId="{6C7DEF19-AC2C-4352-8968-C6242CDBDEBA}" type="pres">
      <dgm:prSet presAssocID="{A64E6AF9-E679-4240-A681-84A9F9ACD07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FC43682-6F02-4100-9E70-5BA541945EBA}" type="pres">
      <dgm:prSet presAssocID="{DBBA9D78-433A-4743-9B9B-70A3AF954E62}" presName="Name8" presStyleCnt="0"/>
      <dgm:spPr/>
    </dgm:pt>
    <dgm:pt modelId="{FDE5FFDE-C66B-4526-B356-CA94012BEC51}" type="pres">
      <dgm:prSet presAssocID="{DBBA9D78-433A-4743-9B9B-70A3AF954E62}" presName="level" presStyleLbl="node1" presStyleIdx="5" presStyleCnt="7">
        <dgm:presLayoutVars>
          <dgm:chMax val="1"/>
          <dgm:bulletEnabled val="1"/>
        </dgm:presLayoutVars>
      </dgm:prSet>
      <dgm:spPr/>
    </dgm:pt>
    <dgm:pt modelId="{EBC2B73C-80CB-41DA-97F0-9A2280AFF4DA}" type="pres">
      <dgm:prSet presAssocID="{DBBA9D78-433A-4743-9B9B-70A3AF954E6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EC43D88-C92A-4626-98CB-730E69D20147}" type="pres">
      <dgm:prSet presAssocID="{5167E97E-4277-49D5-BED9-D0101CE5AB3B}" presName="Name8" presStyleCnt="0"/>
      <dgm:spPr/>
    </dgm:pt>
    <dgm:pt modelId="{C35C0C39-8676-4E7D-A585-7F17FEF068BB}" type="pres">
      <dgm:prSet presAssocID="{5167E97E-4277-49D5-BED9-D0101CE5AB3B}" presName="level" presStyleLbl="node1" presStyleIdx="6" presStyleCnt="7">
        <dgm:presLayoutVars>
          <dgm:chMax val="1"/>
          <dgm:bulletEnabled val="1"/>
        </dgm:presLayoutVars>
      </dgm:prSet>
      <dgm:spPr/>
    </dgm:pt>
    <dgm:pt modelId="{8F6595DB-B3E5-4C07-A762-76031D07600F}" type="pres">
      <dgm:prSet presAssocID="{5167E97E-4277-49D5-BED9-D0101CE5AB3B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D31C2E04-0363-4421-AAE9-547FE70C6DCF}" type="presOf" srcId="{10D45E99-B5FA-43DE-AFF7-8013B7FC3AF6}" destId="{F85FB3FE-61F4-413F-A794-B5B12A3AF7FE}" srcOrd="0" destOrd="0" presId="urn:microsoft.com/office/officeart/2005/8/layout/pyramid1"/>
    <dgm:cxn modelId="{ADFCA304-1FBF-4C10-BE3F-DF7993D1CFF1}" type="presOf" srcId="{8B2D8E92-5FF7-4F26-924F-5EF3C6206D00}" destId="{9C1A82EE-9408-48DE-BA43-4A7C310C68FE}" srcOrd="0" destOrd="0" presId="urn:microsoft.com/office/officeart/2005/8/layout/pyramid1"/>
    <dgm:cxn modelId="{4878762B-5BDD-47BC-B73F-01FFF7ED6ED9}" type="presOf" srcId="{B2B43273-E5D2-485C-8F9F-D4047A6B1C32}" destId="{0E162358-D63C-448A-9E75-4C915C0BF5F4}" srcOrd="1" destOrd="0" presId="urn:microsoft.com/office/officeart/2005/8/layout/pyramid1"/>
    <dgm:cxn modelId="{13B70231-033B-4D26-848A-A4286D941421}" type="presOf" srcId="{2D74E26D-764C-448A-BFD8-9C61277575D3}" destId="{8A97925E-B636-4F52-8AEC-D650255D19CB}" srcOrd="1" destOrd="0" presId="urn:microsoft.com/office/officeart/2005/8/layout/pyramid1"/>
    <dgm:cxn modelId="{4DCB386B-D8A0-44DD-8D31-0EE1E1499F8C}" type="presOf" srcId="{2D74E26D-764C-448A-BFD8-9C61277575D3}" destId="{E0735BED-F58B-44E9-8AD3-75F4A68B24AB}" srcOrd="0" destOrd="0" presId="urn:microsoft.com/office/officeart/2005/8/layout/pyramid1"/>
    <dgm:cxn modelId="{7AB2E24C-ED33-4721-8F49-81F4CE7CFE74}" type="presOf" srcId="{5167E97E-4277-49D5-BED9-D0101CE5AB3B}" destId="{C35C0C39-8676-4E7D-A585-7F17FEF068BB}" srcOrd="0" destOrd="0" presId="urn:microsoft.com/office/officeart/2005/8/layout/pyramid1"/>
    <dgm:cxn modelId="{B1E5CE70-0CCD-4667-B9AC-23B31DBCEDF2}" srcId="{8B2D8E92-5FF7-4F26-924F-5EF3C6206D00}" destId="{5167E97E-4277-49D5-BED9-D0101CE5AB3B}" srcOrd="6" destOrd="0" parTransId="{2756D3ED-5753-4824-A68A-05AC6C734350}" sibTransId="{9123E1D1-A411-4611-BE5C-FD38EEFEC069}"/>
    <dgm:cxn modelId="{8A331B54-B5A3-4066-B716-4B646FB4C5BB}" srcId="{8B2D8E92-5FF7-4F26-924F-5EF3C6206D00}" destId="{B2B43273-E5D2-485C-8F9F-D4047A6B1C32}" srcOrd="1" destOrd="0" parTransId="{51010B4E-982C-429B-AF47-F1F84F6D48CB}" sibTransId="{660133D9-A853-4042-88F7-748DBB7A8D12}"/>
    <dgm:cxn modelId="{80D9C459-A0F2-4FC6-8465-FF06068FF9FD}" type="presOf" srcId="{B2B43273-E5D2-485C-8F9F-D4047A6B1C32}" destId="{CCB50AEE-121E-4391-8B68-76946CAB4D5E}" srcOrd="0" destOrd="0" presId="urn:microsoft.com/office/officeart/2005/8/layout/pyramid1"/>
    <dgm:cxn modelId="{E7D9B07B-C2F4-4806-8BFF-20FDE9B29A0F}" srcId="{8B2D8E92-5FF7-4F26-924F-5EF3C6206D00}" destId="{DBBA9D78-433A-4743-9B9B-70A3AF954E62}" srcOrd="5" destOrd="0" parTransId="{2517A1F5-1F51-4EE7-BE48-FF4EEA9D4934}" sibTransId="{A7F38EEA-6C67-4155-BA8D-C0FEDCA85153}"/>
    <dgm:cxn modelId="{CBAAF395-F552-4DF7-AA5B-0DFC09888ABA}" srcId="{8B2D8E92-5FF7-4F26-924F-5EF3C6206D00}" destId="{B0CB7561-37A1-4941-AF27-884F8C894461}" srcOrd="0" destOrd="0" parTransId="{7648C2B1-696C-44B3-B222-E449B66B6119}" sibTransId="{2B984F49-7879-4D56-ADC0-959B3F5CD272}"/>
    <dgm:cxn modelId="{4AC70897-12ED-4187-BAB8-233F95A20AE2}" srcId="{8B2D8E92-5FF7-4F26-924F-5EF3C6206D00}" destId="{10D45E99-B5FA-43DE-AFF7-8013B7FC3AF6}" srcOrd="3" destOrd="0" parTransId="{B763D592-5C4B-4457-8A1B-6FF0E00E75A6}" sibTransId="{44D0960A-7A08-4838-B817-B81B450FC0CD}"/>
    <dgm:cxn modelId="{34FC5197-D055-43A6-A236-CFEF78A8E363}" type="presOf" srcId="{10D45E99-B5FA-43DE-AFF7-8013B7FC3AF6}" destId="{CC72F796-E0B5-436B-ABFE-EB4AA619CC6E}" srcOrd="1" destOrd="0" presId="urn:microsoft.com/office/officeart/2005/8/layout/pyramid1"/>
    <dgm:cxn modelId="{892A24A7-01EB-4894-971A-59926E386541}" type="presOf" srcId="{B0CB7561-37A1-4941-AF27-884F8C894461}" destId="{E4F5BEF4-1AD6-402A-B0C7-8DF9F0DE816F}" srcOrd="1" destOrd="0" presId="urn:microsoft.com/office/officeart/2005/8/layout/pyramid1"/>
    <dgm:cxn modelId="{4E3917B0-3B8D-466F-B21F-4048F07BEDA4}" type="presOf" srcId="{A64E6AF9-E679-4240-A681-84A9F9ACD07F}" destId="{6C7DEF19-AC2C-4352-8968-C6242CDBDEBA}" srcOrd="1" destOrd="0" presId="urn:microsoft.com/office/officeart/2005/8/layout/pyramid1"/>
    <dgm:cxn modelId="{58F376BB-9CC8-45E8-9BF5-5C6108009763}" type="presOf" srcId="{A64E6AF9-E679-4240-A681-84A9F9ACD07F}" destId="{C7831271-AD5B-4991-8680-1CE267E8C9CB}" srcOrd="0" destOrd="0" presId="urn:microsoft.com/office/officeart/2005/8/layout/pyramid1"/>
    <dgm:cxn modelId="{C8F72FC4-31DD-46AA-867F-DD53DC21BF5A}" type="presOf" srcId="{DBBA9D78-433A-4743-9B9B-70A3AF954E62}" destId="{FDE5FFDE-C66B-4526-B356-CA94012BEC51}" srcOrd="0" destOrd="0" presId="urn:microsoft.com/office/officeart/2005/8/layout/pyramid1"/>
    <dgm:cxn modelId="{62E768CE-D498-489A-A533-E0D5C19EC941}" type="presOf" srcId="{B0CB7561-37A1-4941-AF27-884F8C894461}" destId="{BABFD953-9F2F-4F53-A0B5-249BE429085A}" srcOrd="0" destOrd="0" presId="urn:microsoft.com/office/officeart/2005/8/layout/pyramid1"/>
    <dgm:cxn modelId="{150098DE-78FE-4930-9592-41CAFB58724C}" type="presOf" srcId="{5167E97E-4277-49D5-BED9-D0101CE5AB3B}" destId="{8F6595DB-B3E5-4C07-A762-76031D07600F}" srcOrd="1" destOrd="0" presId="urn:microsoft.com/office/officeart/2005/8/layout/pyramid1"/>
    <dgm:cxn modelId="{92D1CBE7-D9AF-48C2-A889-7598D8E3845E}" type="presOf" srcId="{DBBA9D78-433A-4743-9B9B-70A3AF954E62}" destId="{EBC2B73C-80CB-41DA-97F0-9A2280AFF4DA}" srcOrd="1" destOrd="0" presId="urn:microsoft.com/office/officeart/2005/8/layout/pyramid1"/>
    <dgm:cxn modelId="{E1E7ABF7-06D3-41C2-8232-445C8706EF1B}" srcId="{8B2D8E92-5FF7-4F26-924F-5EF3C6206D00}" destId="{2D74E26D-764C-448A-BFD8-9C61277575D3}" srcOrd="2" destOrd="0" parTransId="{3D795451-2F66-4FE1-8C36-841791ED94A7}" sibTransId="{1FB43D7E-BF6A-44B4-8544-1CD7A57BA753}"/>
    <dgm:cxn modelId="{AFAA3EFE-B183-42A9-9427-1D725F5A89F9}" srcId="{8B2D8E92-5FF7-4F26-924F-5EF3C6206D00}" destId="{A64E6AF9-E679-4240-A681-84A9F9ACD07F}" srcOrd="4" destOrd="0" parTransId="{D7E7E870-52B3-45D8-9011-491BD65A1F3F}" sibTransId="{E024153A-458A-463F-A94C-C8E00D489BB3}"/>
    <dgm:cxn modelId="{9B9B31FD-C9FA-4B68-9897-2244A5B1984A}" type="presParOf" srcId="{9C1A82EE-9408-48DE-BA43-4A7C310C68FE}" destId="{57E4D234-D325-4BC6-A591-A45732516A8B}" srcOrd="0" destOrd="0" presId="urn:microsoft.com/office/officeart/2005/8/layout/pyramid1"/>
    <dgm:cxn modelId="{3F316FEC-FD2B-4734-BCE4-96CDF818FCB3}" type="presParOf" srcId="{57E4D234-D325-4BC6-A591-A45732516A8B}" destId="{BABFD953-9F2F-4F53-A0B5-249BE429085A}" srcOrd="0" destOrd="0" presId="urn:microsoft.com/office/officeart/2005/8/layout/pyramid1"/>
    <dgm:cxn modelId="{67346CF1-51A2-4A2E-8316-F33CA37284A4}" type="presParOf" srcId="{57E4D234-D325-4BC6-A591-A45732516A8B}" destId="{E4F5BEF4-1AD6-402A-B0C7-8DF9F0DE816F}" srcOrd="1" destOrd="0" presId="urn:microsoft.com/office/officeart/2005/8/layout/pyramid1"/>
    <dgm:cxn modelId="{203E546B-1A50-4640-B930-C434030D4166}" type="presParOf" srcId="{9C1A82EE-9408-48DE-BA43-4A7C310C68FE}" destId="{BBFD2162-434B-4996-B06D-9B6F280977DE}" srcOrd="1" destOrd="0" presId="urn:microsoft.com/office/officeart/2005/8/layout/pyramid1"/>
    <dgm:cxn modelId="{A8C790C7-051D-411B-9136-7A5E13DE48DE}" type="presParOf" srcId="{BBFD2162-434B-4996-B06D-9B6F280977DE}" destId="{CCB50AEE-121E-4391-8B68-76946CAB4D5E}" srcOrd="0" destOrd="0" presId="urn:microsoft.com/office/officeart/2005/8/layout/pyramid1"/>
    <dgm:cxn modelId="{0E7AC851-47A0-4B32-A455-6155210D3183}" type="presParOf" srcId="{BBFD2162-434B-4996-B06D-9B6F280977DE}" destId="{0E162358-D63C-448A-9E75-4C915C0BF5F4}" srcOrd="1" destOrd="0" presId="urn:microsoft.com/office/officeart/2005/8/layout/pyramid1"/>
    <dgm:cxn modelId="{8003D05C-02C1-4363-BBBF-F1257344B156}" type="presParOf" srcId="{9C1A82EE-9408-48DE-BA43-4A7C310C68FE}" destId="{D17E50ED-5F4F-46FE-8258-28D9DCED8568}" srcOrd="2" destOrd="0" presId="urn:microsoft.com/office/officeart/2005/8/layout/pyramid1"/>
    <dgm:cxn modelId="{7AFAE032-E11E-417D-BFCD-27C31DF99469}" type="presParOf" srcId="{D17E50ED-5F4F-46FE-8258-28D9DCED8568}" destId="{E0735BED-F58B-44E9-8AD3-75F4A68B24AB}" srcOrd="0" destOrd="0" presId="urn:microsoft.com/office/officeart/2005/8/layout/pyramid1"/>
    <dgm:cxn modelId="{629468DD-13B6-48E6-B096-9DFE8F67276C}" type="presParOf" srcId="{D17E50ED-5F4F-46FE-8258-28D9DCED8568}" destId="{8A97925E-B636-4F52-8AEC-D650255D19CB}" srcOrd="1" destOrd="0" presId="urn:microsoft.com/office/officeart/2005/8/layout/pyramid1"/>
    <dgm:cxn modelId="{C91CFA69-8B63-401A-A72D-D4E555A1BC9D}" type="presParOf" srcId="{9C1A82EE-9408-48DE-BA43-4A7C310C68FE}" destId="{9F5ED607-B982-421A-B1B5-F887FAF76A74}" srcOrd="3" destOrd="0" presId="urn:microsoft.com/office/officeart/2005/8/layout/pyramid1"/>
    <dgm:cxn modelId="{B1CD8288-372C-4515-A306-8BCB82C24D50}" type="presParOf" srcId="{9F5ED607-B982-421A-B1B5-F887FAF76A74}" destId="{F85FB3FE-61F4-413F-A794-B5B12A3AF7FE}" srcOrd="0" destOrd="0" presId="urn:microsoft.com/office/officeart/2005/8/layout/pyramid1"/>
    <dgm:cxn modelId="{E4D13F32-F23D-4D5F-AF79-BCB1D8A28A04}" type="presParOf" srcId="{9F5ED607-B982-421A-B1B5-F887FAF76A74}" destId="{CC72F796-E0B5-436B-ABFE-EB4AA619CC6E}" srcOrd="1" destOrd="0" presId="urn:microsoft.com/office/officeart/2005/8/layout/pyramid1"/>
    <dgm:cxn modelId="{6D0C1DB1-9A7C-4C95-BE7B-E6936272C5E3}" type="presParOf" srcId="{9C1A82EE-9408-48DE-BA43-4A7C310C68FE}" destId="{E0862D89-3785-4198-A032-03DE02C9D47D}" srcOrd="4" destOrd="0" presId="urn:microsoft.com/office/officeart/2005/8/layout/pyramid1"/>
    <dgm:cxn modelId="{534EA624-EE16-4148-AD88-4340DCD61DAB}" type="presParOf" srcId="{E0862D89-3785-4198-A032-03DE02C9D47D}" destId="{C7831271-AD5B-4991-8680-1CE267E8C9CB}" srcOrd="0" destOrd="0" presId="urn:microsoft.com/office/officeart/2005/8/layout/pyramid1"/>
    <dgm:cxn modelId="{F395202A-F2DD-45AC-8303-328DDDF3ACF7}" type="presParOf" srcId="{E0862D89-3785-4198-A032-03DE02C9D47D}" destId="{6C7DEF19-AC2C-4352-8968-C6242CDBDEBA}" srcOrd="1" destOrd="0" presId="urn:microsoft.com/office/officeart/2005/8/layout/pyramid1"/>
    <dgm:cxn modelId="{75B0DE0E-CD82-43A7-B09E-190B3D420D40}" type="presParOf" srcId="{9C1A82EE-9408-48DE-BA43-4A7C310C68FE}" destId="{9FC43682-6F02-4100-9E70-5BA541945EBA}" srcOrd="5" destOrd="0" presId="urn:microsoft.com/office/officeart/2005/8/layout/pyramid1"/>
    <dgm:cxn modelId="{8367F996-D12F-4886-9D39-206822D7268E}" type="presParOf" srcId="{9FC43682-6F02-4100-9E70-5BA541945EBA}" destId="{FDE5FFDE-C66B-4526-B356-CA94012BEC51}" srcOrd="0" destOrd="0" presId="urn:microsoft.com/office/officeart/2005/8/layout/pyramid1"/>
    <dgm:cxn modelId="{8DC34F69-08F6-4954-9E5F-6CC1753C844F}" type="presParOf" srcId="{9FC43682-6F02-4100-9E70-5BA541945EBA}" destId="{EBC2B73C-80CB-41DA-97F0-9A2280AFF4DA}" srcOrd="1" destOrd="0" presId="urn:microsoft.com/office/officeart/2005/8/layout/pyramid1"/>
    <dgm:cxn modelId="{349EB082-5897-478F-8855-4FF280637DE5}" type="presParOf" srcId="{9C1A82EE-9408-48DE-BA43-4A7C310C68FE}" destId="{7EC43D88-C92A-4626-98CB-730E69D20147}" srcOrd="6" destOrd="0" presId="urn:microsoft.com/office/officeart/2005/8/layout/pyramid1"/>
    <dgm:cxn modelId="{69F43CB1-0DBC-4BBC-AE87-0419979D4815}" type="presParOf" srcId="{7EC43D88-C92A-4626-98CB-730E69D20147}" destId="{C35C0C39-8676-4E7D-A585-7F17FEF068BB}" srcOrd="0" destOrd="0" presId="urn:microsoft.com/office/officeart/2005/8/layout/pyramid1"/>
    <dgm:cxn modelId="{3425DCD6-3F81-4643-8B60-B0456D3DFB63}" type="presParOf" srcId="{7EC43D88-C92A-4626-98CB-730E69D20147}" destId="{8F6595DB-B3E5-4C07-A762-76031D07600F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BFD953-9F2F-4F53-A0B5-249BE429085A}">
      <dsp:nvSpPr>
        <dsp:cNvPr id="0" name=""/>
        <dsp:cNvSpPr/>
      </dsp:nvSpPr>
      <dsp:spPr>
        <a:xfrm>
          <a:off x="2267715" y="0"/>
          <a:ext cx="752886" cy="548377"/>
        </a:xfrm>
        <a:prstGeom prst="trapezoid">
          <a:avLst>
            <a:gd name="adj" fmla="val 68647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badi Extra Light" panose="020B0204020104020204" pitchFamily="34" charset="0"/>
            </a:rPr>
            <a:t>Early</a:t>
          </a:r>
          <a:r>
            <a:rPr lang="en-GB" sz="1200" kern="1200" dirty="0">
              <a:solidFill>
                <a:schemeClr val="tx1"/>
              </a:solidFill>
              <a:latin typeface="Abadi Extra Light" panose="020B0204020104020204" pitchFamily="34" charset="0"/>
            </a:rPr>
            <a:t>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badi Extra Light" panose="020B0204020104020204" pitchFamily="34" charset="0"/>
            </a:rPr>
            <a:t>death</a:t>
          </a:r>
        </a:p>
      </dsp:txBody>
      <dsp:txXfrm>
        <a:off x="2267715" y="0"/>
        <a:ext cx="752886" cy="548377"/>
      </dsp:txXfrm>
    </dsp:sp>
    <dsp:sp modelId="{CCB50AEE-121E-4391-8B68-76946CAB4D5E}">
      <dsp:nvSpPr>
        <dsp:cNvPr id="0" name=""/>
        <dsp:cNvSpPr/>
      </dsp:nvSpPr>
      <dsp:spPr>
        <a:xfrm>
          <a:off x="1882215" y="548377"/>
          <a:ext cx="1505772" cy="548377"/>
        </a:xfrm>
        <a:prstGeom prst="trapezoid">
          <a:avLst>
            <a:gd name="adj" fmla="val 68647"/>
          </a:avLst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badi Extra Light" panose="020B0204020104020204" pitchFamily="34" charset="0"/>
            </a:rPr>
            <a:t>Disease, disability, and social problems</a:t>
          </a:r>
        </a:p>
      </dsp:txBody>
      <dsp:txXfrm>
        <a:off x="2145725" y="548377"/>
        <a:ext cx="978751" cy="548377"/>
      </dsp:txXfrm>
    </dsp:sp>
    <dsp:sp modelId="{E0735BED-F58B-44E9-8AD3-75F4A68B24AB}">
      <dsp:nvSpPr>
        <dsp:cNvPr id="0" name=""/>
        <dsp:cNvSpPr/>
      </dsp:nvSpPr>
      <dsp:spPr>
        <a:xfrm>
          <a:off x="1505772" y="1096754"/>
          <a:ext cx="2258658" cy="548377"/>
        </a:xfrm>
        <a:prstGeom prst="trapezoid">
          <a:avLst>
            <a:gd name="adj" fmla="val 68647"/>
          </a:avLst>
        </a:prstGeom>
        <a:solidFill>
          <a:schemeClr val="tx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badi Extra Light" panose="020B0204020104020204" pitchFamily="34" charset="0"/>
            </a:rPr>
            <a:t>Adoption of health risk behaviours</a:t>
          </a:r>
        </a:p>
      </dsp:txBody>
      <dsp:txXfrm>
        <a:off x="1901037" y="1096754"/>
        <a:ext cx="1468127" cy="548377"/>
      </dsp:txXfrm>
    </dsp:sp>
    <dsp:sp modelId="{F85FB3FE-61F4-413F-A794-B5B12A3AF7FE}">
      <dsp:nvSpPr>
        <dsp:cNvPr id="0" name=""/>
        <dsp:cNvSpPr/>
      </dsp:nvSpPr>
      <dsp:spPr>
        <a:xfrm>
          <a:off x="1129329" y="1645131"/>
          <a:ext cx="3011544" cy="548377"/>
        </a:xfrm>
        <a:prstGeom prst="trapezoid">
          <a:avLst>
            <a:gd name="adj" fmla="val 68647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badi Extra Light" panose="020B0204020104020204" pitchFamily="34" charset="0"/>
            </a:rPr>
            <a:t>Social, emotional, and cognitive impairment</a:t>
          </a:r>
        </a:p>
      </dsp:txBody>
      <dsp:txXfrm>
        <a:off x="1656349" y="1645131"/>
        <a:ext cx="1957503" cy="548377"/>
      </dsp:txXfrm>
    </dsp:sp>
    <dsp:sp modelId="{C7831271-AD5B-4991-8680-1CE267E8C9CB}">
      <dsp:nvSpPr>
        <dsp:cNvPr id="0" name=""/>
        <dsp:cNvSpPr/>
      </dsp:nvSpPr>
      <dsp:spPr>
        <a:xfrm>
          <a:off x="733612" y="2210787"/>
          <a:ext cx="3764430" cy="548377"/>
        </a:xfrm>
        <a:prstGeom prst="trapezoid">
          <a:avLst>
            <a:gd name="adj" fmla="val 68647"/>
          </a:avLst>
        </a:prstGeom>
        <a:solidFill>
          <a:schemeClr val="accent3">
            <a:shade val="50000"/>
            <a:hueOff val="0"/>
            <a:satOff val="0"/>
            <a:lumOff val="308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badi Extra Light" panose="020B0204020104020204" pitchFamily="34" charset="0"/>
            </a:rPr>
            <a:t>Disrupted neurodevelopment</a:t>
          </a:r>
        </a:p>
      </dsp:txBody>
      <dsp:txXfrm>
        <a:off x="1392387" y="2210787"/>
        <a:ext cx="2446879" cy="548377"/>
      </dsp:txXfrm>
    </dsp:sp>
    <dsp:sp modelId="{FDE5FFDE-C66B-4526-B356-CA94012BEC51}">
      <dsp:nvSpPr>
        <dsp:cNvPr id="0" name=""/>
        <dsp:cNvSpPr/>
      </dsp:nvSpPr>
      <dsp:spPr>
        <a:xfrm>
          <a:off x="376443" y="2741885"/>
          <a:ext cx="4517316" cy="548377"/>
        </a:xfrm>
        <a:prstGeom prst="trapezoid">
          <a:avLst>
            <a:gd name="adj" fmla="val 68647"/>
          </a:avLst>
        </a:prstGeom>
        <a:solidFill>
          <a:schemeClr val="tx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badi Extra Light" panose="020B0204020104020204" pitchFamily="34" charset="0"/>
            </a:rPr>
            <a:t>Adverse childhood experiences</a:t>
          </a:r>
        </a:p>
      </dsp:txBody>
      <dsp:txXfrm>
        <a:off x="1166973" y="2741885"/>
        <a:ext cx="2936255" cy="548377"/>
      </dsp:txXfrm>
    </dsp:sp>
    <dsp:sp modelId="{C35C0C39-8676-4E7D-A585-7F17FEF068BB}">
      <dsp:nvSpPr>
        <dsp:cNvPr id="0" name=""/>
        <dsp:cNvSpPr/>
      </dsp:nvSpPr>
      <dsp:spPr>
        <a:xfrm>
          <a:off x="0" y="3290262"/>
          <a:ext cx="5270203" cy="548377"/>
        </a:xfrm>
        <a:prstGeom prst="trapezoid">
          <a:avLst>
            <a:gd name="adj" fmla="val 68647"/>
          </a:avLst>
        </a:prstGeom>
        <a:solidFill>
          <a:schemeClr val="accent3">
            <a:shade val="50000"/>
            <a:hueOff val="0"/>
            <a:satOff val="0"/>
            <a:lumOff val="10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badi Extra Light" panose="020B0204020104020204" pitchFamily="34" charset="0"/>
            </a:rPr>
            <a:t>(Public Health Wales,2021)</a:t>
          </a:r>
        </a:p>
      </dsp:txBody>
      <dsp:txXfrm>
        <a:off x="922285" y="3290262"/>
        <a:ext cx="3425631" cy="548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D5B4E-FCE8-4A2C-A6FF-A5A6B8DF06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19F476-F640-4B05-8896-139ABE1F51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C0F1E-88BB-43F0-9AEE-DDE871CD7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0D999-52FE-4B66-993D-F7834FE4F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414A1-CD25-4F88-80EB-66216761F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96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A242A-B57B-47C0-B698-38D355060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C3401-6847-4C8C-90D8-E2451A9A4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C471D-F12B-4C8C-8A46-EDC8C202B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CDF06-1DEA-40D7-A41D-6089CD05C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64E82-3ADB-432C-87BD-7FC539B10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49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438F6-89AE-4C97-B3D3-C20CC782E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3F30C-DE40-4135-A89B-BDB0A2A454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9052F-42A1-4C84-86DE-5D45698D5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F34F1-EF7E-4515-ACD9-A9CADA0B9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D84558-BC5F-421F-9C70-8A35DF1B2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10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14494-4FAA-4D1B-87E2-3238E26FF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2D7-DCD8-4B00-8ADF-F34F5A31B4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20490-B383-44F6-8AE3-BC5598FE9E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C1150-6144-4EB0-8AD5-13AA2A2B5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D2661-5FE3-4860-A597-508017D94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F0718D-D9E1-4CFB-B618-4AB415A6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32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F22CC-4B9C-4C9F-9ED6-494C29208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8065C-F968-4689-BBE0-36F94B1242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61A7BA-71DB-474F-B78D-1916A8239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9BD485-5DAC-47A7-ADF4-23F887E297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E6BA46-EC48-4F0A-93B2-3DA37FD1C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89D226-BC22-40AC-9B8D-E4F4CBEA6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57BB2-C93B-4781-8CF7-F5B766829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C6B4B6-D9B7-48D3-BC10-3FFD25D73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139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FA745-25CC-42AD-BC14-7EF463344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1B17EE-533E-40E9-9BDB-4FADD26D7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42C432-1D0E-4721-8763-A3349D44E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B8AE3-32B0-41B3-B356-D2B8E5780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17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859535-559A-42AB-93FD-ECB517ABF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A1AE40-98FC-4F06-8A66-03B181B48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EAAC5B-5C1B-4C2A-B2FE-52BFEA3B7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865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EAC2A-A2F8-427D-BC97-6C84764EF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FC0E7-189B-467C-8DB7-16F7DFE1D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044F07-D2A5-4137-85DB-7A68C6C003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5A7C3-2D7A-44EF-91C2-10E626DDE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D1225-0AA6-44D4-AEBA-13D246317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28DAD-997F-4951-B80B-7EFC94C46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67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D6209-FA7C-4E22-A2FB-7B378641B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16488B-6B34-47F4-82E0-04391FACFA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D9AEA5-A846-4E9F-83A2-64C01BF9C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6AFF29-FBEB-44BF-BEE6-29C1E77AA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D70FB-80AE-4A23-A447-30AA2A916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841A43-3D63-404D-BC41-2DD71A143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01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B501A-3019-4E87-A647-77BCEE52D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0319C7-9FE9-4575-A1CD-B17C51B5E5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BFBE6-7B49-47DF-90FC-BAE897776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3E156-93AD-4509-81CE-8701B9804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D2ACC-4825-484D-85DC-1682FFD5A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19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F02871-52F9-4749-8D3B-5F9278FE20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35271-72D1-44CE-B810-FCE197B8C6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FAB90-D3CF-4D26-BF15-C5F085794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3AC23-B8B5-4E05-BD5C-7740FA01D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B6646-183B-478D-9C1D-2F29FE795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87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010F33-9FE0-45DE-8720-7E95DF1A7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D11AC-4EDE-4784-B479-4A79F212F8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ACED8-C633-48A8-9B67-DDA0E7AD8D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98F30-F713-4C95-BB91-F0B73C3BB0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7DEA3-B8B3-45A0-B1EE-9D5DA66BF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54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ies.qld.gov.au/childsafety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educationreview.com.au/wp-content/uploads/2020/10/Er-thank-your-teacher-report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eoplematters.in/blog/employee-relations/lets-talk-about-mental-health-and-hr-19935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phw.nhs.wales/topics/adverse-childhood-experiences" TargetMode="External"/><Relationship Id="rId3" Type="http://schemas.openxmlformats.org/officeDocument/2006/relationships/hyperlink" Target="file:///C:\Users\cathe\AppData\Local\Microsoft\Windows\INetCache\IE\LEVEGCSL\Relationships_Education__Relationships_and_Sex_Education__RSE__and_Health_Education.pdf" TargetMode="External"/><Relationship Id="rId7" Type="http://schemas.openxmlformats.org/officeDocument/2006/relationships/hyperlink" Target="https://www.educationreview.com.au/wp-content/uploads/2020/10/Er-thank-your-teacher-report.jpg" TargetMode="External"/><Relationship Id="rId2" Type="http://schemas.openxmlformats.org/officeDocument/2006/relationships/hyperlink" Target="https://www.bing.com/search?q=https%3A%2F%2Fwww.cdc.gov%2Fviolenceprevetion%2Faces%2Findex.html%3FCDC_AA_refVal%3D&amp;qs=n&amp;form=QBRE&amp;sp=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ing.nspcc.org.uk/news/2020/december/nspcc-learning-review-2020" TargetMode="External"/><Relationship Id="rId5" Type="http://schemas.openxmlformats.org/officeDocument/2006/relationships/hyperlink" Target="https://www.simplypsychology.org/" TargetMode="External"/><Relationship Id="rId4" Type="http://schemas.openxmlformats.org/officeDocument/2006/relationships/hyperlink" Target="http://www.futuregenerations.wales/" TargetMode="External"/><Relationship Id="rId9" Type="http://schemas.openxmlformats.org/officeDocument/2006/relationships/hyperlink" Target="http://www.unicef.org/media/fi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A group of people holding hands&#10;&#10;Description automatically generated with medium confidence">
            <a:extLst>
              <a:ext uri="{FF2B5EF4-FFF2-40B4-BE49-F238E27FC236}">
                <a16:creationId xmlns:a16="http://schemas.microsoft.com/office/drawing/2014/main" id="{0095253B-3CE4-4617-A7C8-5D546E214D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39" b="9049"/>
          <a:stretch/>
        </p:blipFill>
        <p:spPr>
          <a:xfrm>
            <a:off x="20" y="206071"/>
            <a:ext cx="12191980" cy="4048689"/>
          </a:xfrm>
          <a:prstGeom prst="rect">
            <a:avLst/>
          </a:prstGeom>
        </p:spPr>
      </p:pic>
      <p:pic>
        <p:nvPicPr>
          <p:cNvPr id="76" name="Picture 69">
            <a:extLst>
              <a:ext uri="{FF2B5EF4-FFF2-40B4-BE49-F238E27FC236}">
                <a16:creationId xmlns:a16="http://schemas.microsoft.com/office/drawing/2014/main" id="{D266A5D8-E184-4E8F-9001-D6F41E397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20008" r="8214" b="59122"/>
          <a:stretch/>
        </p:blipFill>
        <p:spPr>
          <a:xfrm flipV="1">
            <a:off x="0" y="0"/>
            <a:ext cx="12191999" cy="1713062"/>
          </a:xfrm>
          <a:custGeom>
            <a:avLst/>
            <a:gdLst>
              <a:gd name="connsiteX0" fmla="*/ 0 w 12191999"/>
              <a:gd name="connsiteY0" fmla="*/ 1713062 h 1713062"/>
              <a:gd name="connsiteX1" fmla="*/ 12191999 w 12191999"/>
              <a:gd name="connsiteY1" fmla="*/ 1713062 h 1713062"/>
              <a:gd name="connsiteX2" fmla="*/ 12191999 w 12191999"/>
              <a:gd name="connsiteY2" fmla="*/ 0 h 1713062"/>
              <a:gd name="connsiteX3" fmla="*/ 0 w 12191999"/>
              <a:gd name="connsiteY3" fmla="*/ 0 h 1713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1713062">
                <a:moveTo>
                  <a:pt x="0" y="1713062"/>
                </a:moveTo>
                <a:lnTo>
                  <a:pt x="12191999" y="1713062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7" name="Picture 71">
            <a:extLst>
              <a:ext uri="{FF2B5EF4-FFF2-40B4-BE49-F238E27FC236}">
                <a16:creationId xmlns:a16="http://schemas.microsoft.com/office/drawing/2014/main" id="{4EB1D02B-BBFA-4A97-A021-7816ECC34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-1" r="8214" b="80325"/>
          <a:stretch/>
        </p:blipFill>
        <p:spPr>
          <a:xfrm flipV="1">
            <a:off x="0" y="3840845"/>
            <a:ext cx="12195047" cy="1614974"/>
          </a:xfrm>
          <a:custGeom>
            <a:avLst/>
            <a:gdLst>
              <a:gd name="connsiteX0" fmla="*/ 0 w 12191999"/>
              <a:gd name="connsiteY0" fmla="*/ 1614974 h 1614974"/>
              <a:gd name="connsiteX1" fmla="*/ 12191999 w 12191999"/>
              <a:gd name="connsiteY1" fmla="*/ 1614974 h 1614974"/>
              <a:gd name="connsiteX2" fmla="*/ 12191999 w 12191999"/>
              <a:gd name="connsiteY2" fmla="*/ 0 h 1614974"/>
              <a:gd name="connsiteX3" fmla="*/ 0 w 12191999"/>
              <a:gd name="connsiteY3" fmla="*/ 0 h 161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1614974">
                <a:moveTo>
                  <a:pt x="0" y="1614974"/>
                </a:moveTo>
                <a:lnTo>
                  <a:pt x="12191999" y="1614974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8" name="Rectangle 73">
            <a:extLst>
              <a:ext uri="{FF2B5EF4-FFF2-40B4-BE49-F238E27FC236}">
                <a16:creationId xmlns:a16="http://schemas.microsoft.com/office/drawing/2014/main" id="{BDD7BED2-CC5E-4866-AC0C-DCF928AF8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5390368"/>
            <a:ext cx="12188952" cy="14676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B68C2B-A505-48B2-A93A-B11C5748EDA6}"/>
              </a:ext>
            </a:extLst>
          </p:cNvPr>
          <p:cNvSpPr/>
          <p:nvPr/>
        </p:nvSpPr>
        <p:spPr>
          <a:xfrm>
            <a:off x="71718" y="4254761"/>
            <a:ext cx="11324940" cy="232545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Keeping </a:t>
            </a:r>
            <a:r>
              <a:rPr lang="en-US" sz="4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our children safe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Mental Health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Aces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RSE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0" cap="none" spc="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 Extra Light" panose="020B0204020104020204" pitchFamily="34" charset="0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Presented by Catherine Lloyd-Davies</a:t>
            </a:r>
            <a:endParaRPr lang="en-US" sz="1900" b="0" cap="none" spc="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 Extra Light" panose="020B0204020104020204" pitchFamily="34" charset="0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0" cap="none" spc="0" dirty="0">
              <a:ln w="0"/>
              <a:solidFill>
                <a:srgbClr val="0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25BFA24-2390-432C-A621-9D19A48928A8}"/>
              </a:ext>
            </a:extLst>
          </p:cNvPr>
          <p:cNvSpPr txBox="1"/>
          <p:nvPr/>
        </p:nvSpPr>
        <p:spPr>
          <a:xfrm>
            <a:off x="10005184" y="38374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communities.qld.gov.au/childsafet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398D75F-5A7E-488B-92D6-71624644F4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5537" y="4254760"/>
            <a:ext cx="2036240" cy="208501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B514368-E072-4406-B9CB-F559B04228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24938" y="5767975"/>
            <a:ext cx="3664014" cy="2103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321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4A130CA-991E-4C92-A494-EB7D8666E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C3C749F-9A26-4B1E-BC2E-572D03DF9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1872577" y="1372793"/>
            <a:ext cx="6135300" cy="5537781"/>
          </a:xfrm>
          <a:custGeom>
            <a:avLst/>
            <a:gdLst>
              <a:gd name="connsiteX0" fmla="*/ 0 w 6135300"/>
              <a:gd name="connsiteY0" fmla="*/ 0 h 5537781"/>
              <a:gd name="connsiteX1" fmla="*/ 6135300 w 6135300"/>
              <a:gd name="connsiteY1" fmla="*/ 0 h 5537781"/>
              <a:gd name="connsiteX2" fmla="*/ 6135300 w 6135300"/>
              <a:gd name="connsiteY2" fmla="*/ 3548931 h 5537781"/>
              <a:gd name="connsiteX3" fmla="*/ 4146451 w 6135300"/>
              <a:gd name="connsiteY3" fmla="*/ 5537781 h 5537781"/>
              <a:gd name="connsiteX4" fmla="*/ 0 w 6135300"/>
              <a:gd name="connsiteY4" fmla="*/ 1391331 h 5537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5537781">
                <a:moveTo>
                  <a:pt x="0" y="0"/>
                </a:moveTo>
                <a:lnTo>
                  <a:pt x="6135300" y="0"/>
                </a:lnTo>
                <a:lnTo>
                  <a:pt x="6135300" y="3548931"/>
                </a:lnTo>
                <a:lnTo>
                  <a:pt x="4146451" y="5537781"/>
                </a:lnTo>
                <a:lnTo>
                  <a:pt x="0" y="1391331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98D51C6-1188-49B8-B829-31D2C2813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050242" y="292975"/>
            <a:ext cx="5056735" cy="9206602"/>
          </a:xfrm>
          <a:custGeom>
            <a:avLst/>
            <a:gdLst>
              <a:gd name="connsiteX0" fmla="*/ 0 w 5053652"/>
              <a:gd name="connsiteY0" fmla="*/ 209273 h 9200989"/>
              <a:gd name="connsiteX1" fmla="*/ 209274 w 5053652"/>
              <a:gd name="connsiteY1" fmla="*/ 0 h 9200989"/>
              <a:gd name="connsiteX2" fmla="*/ 5053652 w 5053652"/>
              <a:gd name="connsiteY2" fmla="*/ 4844379 h 9200989"/>
              <a:gd name="connsiteX3" fmla="*/ 697042 w 5053652"/>
              <a:gd name="connsiteY3" fmla="*/ 9200989 h 9200989"/>
              <a:gd name="connsiteX4" fmla="*/ 0 w 5053652"/>
              <a:gd name="connsiteY4" fmla="*/ 9200989 h 9200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53652" h="9200989">
                <a:moveTo>
                  <a:pt x="0" y="209273"/>
                </a:moveTo>
                <a:lnTo>
                  <a:pt x="209274" y="0"/>
                </a:lnTo>
                <a:lnTo>
                  <a:pt x="5053652" y="4844379"/>
                </a:lnTo>
                <a:lnTo>
                  <a:pt x="697042" y="9200989"/>
                </a:lnTo>
                <a:lnTo>
                  <a:pt x="0" y="9200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456BA586-8922-4113-BD35-BBF1EB1A1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6909" y="5272381"/>
            <a:ext cx="3171238" cy="158561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861739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ame 33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423102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6D5914A-1C08-4A0D-AE86-814CFD32973B}"/>
              </a:ext>
            </a:extLst>
          </p:cNvPr>
          <p:cNvSpPr/>
          <p:nvPr/>
        </p:nvSpPr>
        <p:spPr>
          <a:xfrm>
            <a:off x="1738683" y="2721789"/>
            <a:ext cx="3618284" cy="134572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0"/>
                <a:solidFill>
                  <a:srgbClr val="0808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Mental health</a:t>
            </a:r>
            <a:endParaRPr lang="en-US" sz="4400" b="0" kern="1200" cap="none" spc="0" dirty="0">
              <a:ln w="0"/>
              <a:solidFill>
                <a:srgbClr val="080808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 Extra Light" panose="020B0204020104020204" pitchFamily="34" charset="0"/>
              <a:ea typeface="+mj-ea"/>
              <a:cs typeface="+mj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5CEE12E-CF33-460C-8E08-C695ADA3CC3F}"/>
              </a:ext>
            </a:extLst>
          </p:cNvPr>
          <p:cNvSpPr txBox="1"/>
          <p:nvPr/>
        </p:nvSpPr>
        <p:spPr>
          <a:xfrm>
            <a:off x="7308363" y="1714739"/>
            <a:ext cx="4029071" cy="923330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NSPCC reports 74% of young children who had been assaulted sexually had developed PSD. NSPCC Learning (2020).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5F86C85-085A-4B95-8163-155F5328EFC4}"/>
              </a:ext>
            </a:extLst>
          </p:cNvPr>
          <p:cNvSpPr txBox="1"/>
          <p:nvPr/>
        </p:nvSpPr>
        <p:spPr>
          <a:xfrm>
            <a:off x="7300175" y="146043"/>
            <a:ext cx="4090771" cy="1477328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002060"/>
                </a:solidFill>
                <a:latin typeface="Abadi Extra Light" panose="020B0204020104020204" pitchFamily="34" charset="0"/>
              </a:rPr>
              <a:t>Warning Signs</a:t>
            </a: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Depression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Eating disorders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Post traumatic stress disorder(PSD</a:t>
            </a:r>
            <a:r>
              <a:rPr lang="en-GB" dirty="0"/>
              <a:t>) </a:t>
            </a:r>
          </a:p>
        </p:txBody>
      </p:sp>
      <p:pic>
        <p:nvPicPr>
          <p:cNvPr id="14" name="Picture 13" descr="A picture containing text, gu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6266B11A-2CF0-42B6-BC08-7249D10566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63339" y="1044517"/>
            <a:ext cx="4712295" cy="4768968"/>
          </a:xfrm>
          <a:prstGeom prst="diamond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491AA043-F6BC-420D-A00A-C14BA34F0E6B}"/>
              </a:ext>
            </a:extLst>
          </p:cNvPr>
          <p:cNvSpPr/>
          <p:nvPr/>
        </p:nvSpPr>
        <p:spPr>
          <a:xfrm>
            <a:off x="3447265" y="23534"/>
            <a:ext cx="4248318" cy="195294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0" kern="1200" cap="none" spc="0" dirty="0">
              <a:ln w="0"/>
              <a:solidFill>
                <a:srgbClr val="080808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 Extra Light" panose="020B0204020104020204" pitchFamily="34" charset="0"/>
              <a:ea typeface="+mj-ea"/>
              <a:cs typeface="+mj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0AF4DE-C064-4806-95D0-1EE11479B9F3}"/>
              </a:ext>
            </a:extLst>
          </p:cNvPr>
          <p:cNvSpPr/>
          <p:nvPr/>
        </p:nvSpPr>
        <p:spPr>
          <a:xfrm>
            <a:off x="-400526" y="-603236"/>
            <a:ext cx="4248318" cy="195294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u="sng" kern="120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Mental Health</a:t>
            </a:r>
          </a:p>
        </p:txBody>
      </p:sp>
      <p:graphicFrame>
        <p:nvGraphicFramePr>
          <p:cNvPr id="41" name="Table 40">
            <a:extLst>
              <a:ext uri="{FF2B5EF4-FFF2-40B4-BE49-F238E27FC236}">
                <a16:creationId xmlns:a16="http://schemas.microsoft.com/office/drawing/2014/main" id="{7082DF45-1CB9-49DE-A712-9D9B3E0FD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059681"/>
              </p:ext>
            </p:extLst>
          </p:nvPr>
        </p:nvGraphicFramePr>
        <p:xfrm>
          <a:off x="5376571" y="5399660"/>
          <a:ext cx="6597135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8768">
                  <a:extLst>
                    <a:ext uri="{9D8B030D-6E8A-4147-A177-3AD203B41FA5}">
                      <a16:colId xmlns:a16="http://schemas.microsoft.com/office/drawing/2014/main" val="136254823"/>
                    </a:ext>
                  </a:extLst>
                </a:gridCol>
                <a:gridCol w="1078768">
                  <a:extLst>
                    <a:ext uri="{9D8B030D-6E8A-4147-A177-3AD203B41FA5}">
                      <a16:colId xmlns:a16="http://schemas.microsoft.com/office/drawing/2014/main" val="411870562"/>
                    </a:ext>
                  </a:extLst>
                </a:gridCol>
                <a:gridCol w="1078768">
                  <a:extLst>
                    <a:ext uri="{9D8B030D-6E8A-4147-A177-3AD203B41FA5}">
                      <a16:colId xmlns:a16="http://schemas.microsoft.com/office/drawing/2014/main" val="4078910499"/>
                    </a:ext>
                  </a:extLst>
                </a:gridCol>
                <a:gridCol w="1078768">
                  <a:extLst>
                    <a:ext uri="{9D8B030D-6E8A-4147-A177-3AD203B41FA5}">
                      <a16:colId xmlns:a16="http://schemas.microsoft.com/office/drawing/2014/main" val="3807434655"/>
                    </a:ext>
                  </a:extLst>
                </a:gridCol>
                <a:gridCol w="1078768">
                  <a:extLst>
                    <a:ext uri="{9D8B030D-6E8A-4147-A177-3AD203B41FA5}">
                      <a16:colId xmlns:a16="http://schemas.microsoft.com/office/drawing/2014/main" val="2305013691"/>
                    </a:ext>
                  </a:extLst>
                </a:gridCol>
                <a:gridCol w="1203295">
                  <a:extLst>
                    <a:ext uri="{9D8B030D-6E8A-4147-A177-3AD203B41FA5}">
                      <a16:colId xmlns:a16="http://schemas.microsoft.com/office/drawing/2014/main" val="31510192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Abadi Extra Light" panose="020B0204020104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badi Extra Light" panose="020B0204020104020204" pitchFamily="34" charset="0"/>
                        </a:rPr>
                        <a:t>Neglect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badi Extra Light" panose="020B0204020104020204" pitchFamily="34" charset="0"/>
                        </a:rPr>
                        <a:t>Physical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badi Extra Light" panose="020B0204020104020204" pitchFamily="34" charset="0"/>
                        </a:rPr>
                        <a:t>Emotional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badi Extra Light" panose="020B0204020104020204" pitchFamily="34" charset="0"/>
                        </a:rPr>
                        <a:t>Sexual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badi Extra Light" panose="020B0204020104020204" pitchFamily="34" charset="0"/>
                        </a:rPr>
                        <a:t>All abuse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3185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Before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775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696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568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709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2,748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25801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During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1,099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1,066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1,175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734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2060"/>
                          </a:solidFill>
                          <a:latin typeface="Abadi Extra Light" panose="020B0204020104020204" pitchFamily="34" charset="0"/>
                        </a:rPr>
                        <a:t>4,074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199669"/>
                  </a:ext>
                </a:extLst>
              </a:tr>
            </a:tbl>
          </a:graphicData>
        </a:graphic>
      </p:graphicFrame>
      <p:sp>
        <p:nvSpPr>
          <p:cNvPr id="46" name="TextBox 45">
            <a:extLst>
              <a:ext uri="{FF2B5EF4-FFF2-40B4-BE49-F238E27FC236}">
                <a16:creationId xmlns:a16="http://schemas.microsoft.com/office/drawing/2014/main" id="{3D461BD2-8320-434C-B939-999E5B8FCA7A}"/>
              </a:ext>
            </a:extLst>
          </p:cNvPr>
          <p:cNvSpPr txBox="1"/>
          <p:nvPr/>
        </p:nvSpPr>
        <p:spPr>
          <a:xfrm>
            <a:off x="7129347" y="6580388"/>
            <a:ext cx="33523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2060"/>
                </a:solidFill>
              </a:rPr>
              <a:t>(</a:t>
            </a:r>
            <a:r>
              <a:rPr lang="en-GB" sz="1000" dirty="0">
                <a:solidFill>
                  <a:srgbClr val="002060"/>
                </a:solidFill>
                <a:latin typeface="Abadi Extra Light" panose="020B0204020104020204" pitchFamily="34" charset="0"/>
              </a:rPr>
              <a:t>NSPCC,Learning,2020)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902076A-917A-4DD0-82EF-B9063C56F2C8}"/>
              </a:ext>
            </a:extLst>
          </p:cNvPr>
          <p:cNvSpPr txBox="1"/>
          <p:nvPr/>
        </p:nvSpPr>
        <p:spPr>
          <a:xfrm rot="2759243">
            <a:off x="2150232" y="5203456"/>
            <a:ext cx="154384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badi Extra Light" panose="020B0204020104020204" pitchFamily="34" charset="0"/>
              </a:rPr>
              <a:t>(</a:t>
            </a:r>
            <a:r>
              <a:rPr lang="en-GB" sz="1050" dirty="0">
                <a:solidFill>
                  <a:srgbClr val="002060"/>
                </a:solidFill>
                <a:latin typeface="Abadi Extra Light" panose="020B0204020104020204" pitchFamily="34" charset="0"/>
              </a:rPr>
              <a:t>Image, 2020)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172212-0A81-471C-A157-35E1B4EE31CB}"/>
              </a:ext>
            </a:extLst>
          </p:cNvPr>
          <p:cNvSpPr txBox="1"/>
          <p:nvPr/>
        </p:nvSpPr>
        <p:spPr>
          <a:xfrm>
            <a:off x="7334187" y="4249945"/>
            <a:ext cx="4029071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Calls to Childline before the pandemic and during.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6D28E36A-0CFC-477E-9C9C-EC987219EA8C}"/>
              </a:ext>
            </a:extLst>
          </p:cNvPr>
          <p:cNvSpPr/>
          <p:nvPr/>
        </p:nvSpPr>
        <p:spPr>
          <a:xfrm>
            <a:off x="9022245" y="4896276"/>
            <a:ext cx="233382" cy="442776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DA9D147-3646-4719-B20B-6847471970A8}"/>
              </a:ext>
            </a:extLst>
          </p:cNvPr>
          <p:cNvSpPr txBox="1"/>
          <p:nvPr/>
        </p:nvSpPr>
        <p:spPr>
          <a:xfrm>
            <a:off x="7300175" y="2775251"/>
            <a:ext cx="4029071" cy="1200329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Children who had experienced Abuse and neglect were at higher risk of developing more than one metal health condition. NSPCC Learning(2020).</a:t>
            </a:r>
          </a:p>
        </p:txBody>
      </p:sp>
    </p:spTree>
    <p:extLst>
      <p:ext uri="{BB962C8B-B14F-4D97-AF65-F5344CB8AC3E}">
        <p14:creationId xmlns:p14="http://schemas.microsoft.com/office/powerpoint/2010/main" val="3552575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23">
            <a:extLst>
              <a:ext uri="{FF2B5EF4-FFF2-40B4-BE49-F238E27FC236}">
                <a16:creationId xmlns:a16="http://schemas.microsoft.com/office/drawing/2014/main" id="{015806EC-2CC8-4BD3-9826-EC55E08B8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Isosceles Triangle 25">
            <a:extLst>
              <a:ext uri="{FF2B5EF4-FFF2-40B4-BE49-F238E27FC236}">
                <a16:creationId xmlns:a16="http://schemas.microsoft.com/office/drawing/2014/main" id="{5FF2CABA-851F-4E41-8E96-C61D0ADB9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8414" y="4994358"/>
            <a:ext cx="3733312" cy="1875718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27">
            <a:extLst>
              <a:ext uri="{FF2B5EF4-FFF2-40B4-BE49-F238E27FC236}">
                <a16:creationId xmlns:a16="http://schemas.microsoft.com/office/drawing/2014/main" id="{71A23C00-792B-43F9-A5F3-3A97AD847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61855" y="1696440"/>
            <a:ext cx="6135300" cy="6135298"/>
          </a:xfrm>
          <a:custGeom>
            <a:avLst/>
            <a:gdLst>
              <a:gd name="connsiteX0" fmla="*/ 0 w 6135300"/>
              <a:gd name="connsiteY0" fmla="*/ 0 h 6135298"/>
              <a:gd name="connsiteX1" fmla="*/ 6135300 w 6135300"/>
              <a:gd name="connsiteY1" fmla="*/ 0 h 6135298"/>
              <a:gd name="connsiteX2" fmla="*/ 6135300 w 6135300"/>
              <a:gd name="connsiteY2" fmla="*/ 2978314 h 6135298"/>
              <a:gd name="connsiteX3" fmla="*/ 2978317 w 6135300"/>
              <a:gd name="connsiteY3" fmla="*/ 6135298 h 6135298"/>
              <a:gd name="connsiteX4" fmla="*/ 2167306 w 6135300"/>
              <a:gd name="connsiteY4" fmla="*/ 6135298 h 6135298"/>
              <a:gd name="connsiteX5" fmla="*/ 0 w 6135300"/>
              <a:gd name="connsiteY5" fmla="*/ 3967992 h 6135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5300" h="6135298">
                <a:moveTo>
                  <a:pt x="0" y="0"/>
                </a:moveTo>
                <a:lnTo>
                  <a:pt x="6135300" y="0"/>
                </a:lnTo>
                <a:lnTo>
                  <a:pt x="6135300" y="2978314"/>
                </a:lnTo>
                <a:lnTo>
                  <a:pt x="2978317" y="6135298"/>
                </a:lnTo>
                <a:lnTo>
                  <a:pt x="2167306" y="6135298"/>
                </a:lnTo>
                <a:lnTo>
                  <a:pt x="0" y="3967992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" name="Freeform: Shape 29">
            <a:extLst>
              <a:ext uri="{FF2B5EF4-FFF2-40B4-BE49-F238E27FC236}">
                <a16:creationId xmlns:a16="http://schemas.microsoft.com/office/drawing/2014/main" id="{65B59FB9-8A98-4966-AD0E-27A5BB877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657535" y="2693690"/>
            <a:ext cx="3846553" cy="6135298"/>
          </a:xfrm>
          <a:custGeom>
            <a:avLst/>
            <a:gdLst>
              <a:gd name="connsiteX0" fmla="*/ 0 w 3846553"/>
              <a:gd name="connsiteY0" fmla="*/ 0 h 6135298"/>
              <a:gd name="connsiteX1" fmla="*/ 1134191 w 3846553"/>
              <a:gd name="connsiteY1" fmla="*/ 0 h 6135298"/>
              <a:gd name="connsiteX2" fmla="*/ 3846553 w 3846553"/>
              <a:gd name="connsiteY2" fmla="*/ 2712363 h 6135298"/>
              <a:gd name="connsiteX3" fmla="*/ 423617 w 3846553"/>
              <a:gd name="connsiteY3" fmla="*/ 6135298 h 6135298"/>
              <a:gd name="connsiteX4" fmla="*/ 0 w 3846553"/>
              <a:gd name="connsiteY4" fmla="*/ 6135298 h 6135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6553" h="6135298">
                <a:moveTo>
                  <a:pt x="0" y="0"/>
                </a:moveTo>
                <a:lnTo>
                  <a:pt x="1134191" y="0"/>
                </a:lnTo>
                <a:lnTo>
                  <a:pt x="3846553" y="2712363"/>
                </a:lnTo>
                <a:lnTo>
                  <a:pt x="423617" y="6135298"/>
                </a:lnTo>
                <a:lnTo>
                  <a:pt x="0" y="6135298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: Shape 31">
            <a:extLst>
              <a:ext uri="{FF2B5EF4-FFF2-40B4-BE49-F238E27FC236}">
                <a16:creationId xmlns:a16="http://schemas.microsoft.com/office/drawing/2014/main" id="{E8164A22-8ACC-4F6E-A439-56200F88B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29467" y="-1131005"/>
            <a:ext cx="6135300" cy="6135298"/>
          </a:xfrm>
          <a:custGeom>
            <a:avLst/>
            <a:gdLst>
              <a:gd name="connsiteX0" fmla="*/ 0 w 6135300"/>
              <a:gd name="connsiteY0" fmla="*/ 3396469 h 6135298"/>
              <a:gd name="connsiteX1" fmla="*/ 3396470 w 6135300"/>
              <a:gd name="connsiteY1" fmla="*/ 0 h 6135298"/>
              <a:gd name="connsiteX2" fmla="*/ 6135300 w 6135300"/>
              <a:gd name="connsiteY2" fmla="*/ 0 h 6135298"/>
              <a:gd name="connsiteX3" fmla="*/ 6135300 w 6135300"/>
              <a:gd name="connsiteY3" fmla="*/ 6135298 h 6135298"/>
              <a:gd name="connsiteX4" fmla="*/ 0 w 6135300"/>
              <a:gd name="connsiteY4" fmla="*/ 6135298 h 6135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6135298">
                <a:moveTo>
                  <a:pt x="0" y="3396469"/>
                </a:moveTo>
                <a:lnTo>
                  <a:pt x="3396470" y="0"/>
                </a:lnTo>
                <a:lnTo>
                  <a:pt x="6135300" y="0"/>
                </a:lnTo>
                <a:lnTo>
                  <a:pt x="6135300" y="6135298"/>
                </a:lnTo>
                <a:lnTo>
                  <a:pt x="0" y="6135298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Rectangle 33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4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ame 35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9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5" name="Picture 1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8EF1780-1B4E-4BC0-81B3-4E96786CB5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882" t="51203" r="-3212"/>
          <a:stretch/>
        </p:blipFill>
        <p:spPr>
          <a:xfrm>
            <a:off x="3710601" y="942171"/>
            <a:ext cx="4644718" cy="4982800"/>
          </a:xfrm>
          <a:prstGeom prst="diamond">
            <a:avLst/>
          </a:prstGeom>
          <a:effectLst>
            <a:glow rad="127000">
              <a:schemeClr val="bg2"/>
            </a:glow>
          </a:effec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A8EB03F-7248-46D7-875C-C35825609FD4}"/>
              </a:ext>
            </a:extLst>
          </p:cNvPr>
          <p:cNvSpPr txBox="1"/>
          <p:nvPr/>
        </p:nvSpPr>
        <p:spPr>
          <a:xfrm>
            <a:off x="795336" y="1647816"/>
            <a:ext cx="2294936" cy="369332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Verbal abuse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66AA427-3CD3-4B4C-B17D-2CCFCA19B485}"/>
              </a:ext>
            </a:extLst>
          </p:cNvPr>
          <p:cNvSpPr txBox="1"/>
          <p:nvPr/>
        </p:nvSpPr>
        <p:spPr>
          <a:xfrm>
            <a:off x="775466" y="4994358"/>
            <a:ext cx="2264888" cy="369332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Parental separation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8639C8C-6EB8-43F7-AE90-776A4195DE2E}"/>
              </a:ext>
            </a:extLst>
          </p:cNvPr>
          <p:cNvSpPr/>
          <p:nvPr/>
        </p:nvSpPr>
        <p:spPr>
          <a:xfrm>
            <a:off x="345220" y="-116699"/>
            <a:ext cx="4248318" cy="195294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u="sng" kern="120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Adverse Childhood     </a:t>
            </a:r>
            <a:r>
              <a:rPr lang="en-US" sz="4000" u="sng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E</a:t>
            </a:r>
            <a:r>
              <a:rPr lang="en-US" sz="4000" u="sng" kern="120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xperiences (ACEs)</a:t>
            </a:r>
          </a:p>
        </p:txBody>
      </p:sp>
      <p:graphicFrame>
        <p:nvGraphicFramePr>
          <p:cNvPr id="30" name="Diagram 29">
            <a:extLst>
              <a:ext uri="{FF2B5EF4-FFF2-40B4-BE49-F238E27FC236}">
                <a16:creationId xmlns:a16="http://schemas.microsoft.com/office/drawing/2014/main" id="{4A619919-6EFF-4199-B484-D0D0875AC0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8398479"/>
              </p:ext>
            </p:extLst>
          </p:nvPr>
        </p:nvGraphicFramePr>
        <p:xfrm>
          <a:off x="6837069" y="2992835"/>
          <a:ext cx="5270203" cy="3838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CC25A8F7-8988-49E7-A3F0-9F84AA237E33}"/>
              </a:ext>
            </a:extLst>
          </p:cNvPr>
          <p:cNvSpPr txBox="1"/>
          <p:nvPr/>
        </p:nvSpPr>
        <p:spPr>
          <a:xfrm>
            <a:off x="778189" y="2016517"/>
            <a:ext cx="2302636" cy="369332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Mental abuse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A6CD0F9-9AF0-42A2-BA3A-52A09C499914}"/>
              </a:ext>
            </a:extLst>
          </p:cNvPr>
          <p:cNvSpPr txBox="1"/>
          <p:nvPr/>
        </p:nvSpPr>
        <p:spPr>
          <a:xfrm>
            <a:off x="786928" y="2385849"/>
            <a:ext cx="2273513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Sexual and physical abuse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D99D98B-9D1C-4514-9578-39BCD9689B27}"/>
              </a:ext>
            </a:extLst>
          </p:cNvPr>
          <p:cNvSpPr txBox="1"/>
          <p:nvPr/>
        </p:nvSpPr>
        <p:spPr>
          <a:xfrm>
            <a:off x="795419" y="3034313"/>
            <a:ext cx="2257308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Exposure to domestic violence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1ED40AA-D376-4C4B-9AB9-27542921BD8A}"/>
              </a:ext>
            </a:extLst>
          </p:cNvPr>
          <p:cNvSpPr txBox="1"/>
          <p:nvPr/>
        </p:nvSpPr>
        <p:spPr>
          <a:xfrm>
            <a:off x="804420" y="3678520"/>
            <a:ext cx="2238527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Exposure to Alcohol abuse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A0411A1-E837-4618-AC2A-36D20F639CFC}"/>
              </a:ext>
            </a:extLst>
          </p:cNvPr>
          <p:cNvSpPr txBox="1"/>
          <p:nvPr/>
        </p:nvSpPr>
        <p:spPr>
          <a:xfrm>
            <a:off x="795336" y="4332793"/>
            <a:ext cx="2238527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Exposure to Drug abuse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1256AC-1CA7-4307-A346-AF1D64C2C15C}"/>
              </a:ext>
            </a:extLst>
          </p:cNvPr>
          <p:cNvSpPr txBox="1"/>
          <p:nvPr/>
        </p:nvSpPr>
        <p:spPr>
          <a:xfrm rot="2764356">
            <a:off x="4209920" y="5583965"/>
            <a:ext cx="28402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badi Extra Light" panose="020B0204020104020204" pitchFamily="34" charset="0"/>
              </a:rPr>
              <a:t>(Public Health Wales,2021)</a:t>
            </a:r>
            <a:endParaRPr lang="en-GB" dirty="0">
              <a:latin typeface="Abadi Extra Light" panose="020B0204020104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963CDC-02D0-4AF8-8078-5B3E1448A47A}"/>
              </a:ext>
            </a:extLst>
          </p:cNvPr>
          <p:cNvSpPr txBox="1"/>
          <p:nvPr/>
        </p:nvSpPr>
        <p:spPr>
          <a:xfrm>
            <a:off x="7994323" y="121110"/>
            <a:ext cx="3961011" cy="1477328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UNICEF reports children that have experienced abuse are 40% less likely to perform well in school compared to children from non-violent homes. (</a:t>
            </a:r>
            <a:r>
              <a:rPr lang="en-GB" dirty="0" err="1">
                <a:solidFill>
                  <a:srgbClr val="002060"/>
                </a:solidFill>
                <a:latin typeface="Abadi Extra Light" panose="020B0204020104020204" pitchFamily="34" charset="0"/>
              </a:rPr>
              <a:t>Gov.Wales</a:t>
            </a: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 2014).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1F2D214-1CF7-471C-A127-054109C8A5CE}"/>
              </a:ext>
            </a:extLst>
          </p:cNvPr>
          <p:cNvSpPr txBox="1"/>
          <p:nvPr/>
        </p:nvSpPr>
        <p:spPr>
          <a:xfrm>
            <a:off x="1034795" y="5402410"/>
            <a:ext cx="28402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badi Extra Light" panose="020B0204020104020204" pitchFamily="34" charset="0"/>
              </a:rPr>
              <a:t>(Public Health Wales,2021)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4772DA0-0821-4962-961C-379C83348654}"/>
              </a:ext>
            </a:extLst>
          </p:cNvPr>
          <p:cNvSpPr txBox="1"/>
          <p:nvPr/>
        </p:nvSpPr>
        <p:spPr>
          <a:xfrm>
            <a:off x="804420" y="5702848"/>
            <a:ext cx="2274934" cy="923330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1 in 6 adults experienced 4 or more ACEs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9EC75C-4EB1-452C-AE20-92A38DE436B4}"/>
              </a:ext>
            </a:extLst>
          </p:cNvPr>
          <p:cNvSpPr txBox="1"/>
          <p:nvPr/>
        </p:nvSpPr>
        <p:spPr>
          <a:xfrm>
            <a:off x="652096" y="6634187"/>
            <a:ext cx="28827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badi Extra Light" panose="020B0204020104020204" pitchFamily="34" charset="0"/>
              </a:rPr>
              <a:t>(</a:t>
            </a:r>
            <a:r>
              <a:rPr lang="en-GB" sz="900" dirty="0" err="1">
                <a:latin typeface="Abadi Extra Light" panose="020B0204020104020204" pitchFamily="34" charset="0"/>
              </a:rPr>
              <a:t>Centers</a:t>
            </a:r>
            <a:r>
              <a:rPr lang="en-GB" sz="900" dirty="0">
                <a:latin typeface="Abadi Extra Light" panose="020B0204020104020204" pitchFamily="34" charset="0"/>
              </a:rPr>
              <a:t> for Disease Control and </a:t>
            </a:r>
            <a:r>
              <a:rPr lang="en-GB" sz="900" dirty="0" err="1">
                <a:latin typeface="Abadi Extra Light" panose="020B0204020104020204" pitchFamily="34" charset="0"/>
              </a:rPr>
              <a:t>Prevention,no</a:t>
            </a:r>
            <a:r>
              <a:rPr lang="en-GB" sz="900" dirty="0">
                <a:latin typeface="Abadi Extra Light" panose="020B0204020104020204" pitchFamily="34" charset="0"/>
              </a:rPr>
              <a:t> date)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663E53A-719F-4885-9E77-F0A9AE577F38}"/>
              </a:ext>
            </a:extLst>
          </p:cNvPr>
          <p:cNvSpPr txBox="1"/>
          <p:nvPr/>
        </p:nvSpPr>
        <p:spPr>
          <a:xfrm>
            <a:off x="8569944" y="1718149"/>
            <a:ext cx="3396905" cy="923330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Future generation Act 2020 findings children who have been expelled are often linked to ACES.</a:t>
            </a:r>
          </a:p>
        </p:txBody>
      </p:sp>
    </p:spTree>
    <p:extLst>
      <p:ext uri="{BB962C8B-B14F-4D97-AF65-F5344CB8AC3E}">
        <p14:creationId xmlns:p14="http://schemas.microsoft.com/office/powerpoint/2010/main" val="2817069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4A130CA-991E-4C92-A494-EB7D8666E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C3C749F-9A26-4B1E-BC2E-572D03DF9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1872577" y="1372793"/>
            <a:ext cx="6135300" cy="5537781"/>
          </a:xfrm>
          <a:custGeom>
            <a:avLst/>
            <a:gdLst>
              <a:gd name="connsiteX0" fmla="*/ 0 w 6135300"/>
              <a:gd name="connsiteY0" fmla="*/ 0 h 5537781"/>
              <a:gd name="connsiteX1" fmla="*/ 6135300 w 6135300"/>
              <a:gd name="connsiteY1" fmla="*/ 0 h 5537781"/>
              <a:gd name="connsiteX2" fmla="*/ 6135300 w 6135300"/>
              <a:gd name="connsiteY2" fmla="*/ 3548931 h 5537781"/>
              <a:gd name="connsiteX3" fmla="*/ 4146451 w 6135300"/>
              <a:gd name="connsiteY3" fmla="*/ 5537781 h 5537781"/>
              <a:gd name="connsiteX4" fmla="*/ 0 w 6135300"/>
              <a:gd name="connsiteY4" fmla="*/ 1391331 h 5537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5537781">
                <a:moveTo>
                  <a:pt x="0" y="0"/>
                </a:moveTo>
                <a:lnTo>
                  <a:pt x="6135300" y="0"/>
                </a:lnTo>
                <a:lnTo>
                  <a:pt x="6135300" y="3548931"/>
                </a:lnTo>
                <a:lnTo>
                  <a:pt x="4146451" y="5537781"/>
                </a:lnTo>
                <a:lnTo>
                  <a:pt x="0" y="1391331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98D51C6-1188-49B8-B829-31D2C2813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050242" y="292975"/>
            <a:ext cx="5056735" cy="9206602"/>
          </a:xfrm>
          <a:custGeom>
            <a:avLst/>
            <a:gdLst>
              <a:gd name="connsiteX0" fmla="*/ 0 w 5053652"/>
              <a:gd name="connsiteY0" fmla="*/ 209273 h 9200989"/>
              <a:gd name="connsiteX1" fmla="*/ 209274 w 5053652"/>
              <a:gd name="connsiteY1" fmla="*/ 0 h 9200989"/>
              <a:gd name="connsiteX2" fmla="*/ 5053652 w 5053652"/>
              <a:gd name="connsiteY2" fmla="*/ 4844379 h 9200989"/>
              <a:gd name="connsiteX3" fmla="*/ 697042 w 5053652"/>
              <a:gd name="connsiteY3" fmla="*/ 9200989 h 9200989"/>
              <a:gd name="connsiteX4" fmla="*/ 0 w 5053652"/>
              <a:gd name="connsiteY4" fmla="*/ 9200989 h 9200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53652" h="9200989">
                <a:moveTo>
                  <a:pt x="0" y="209273"/>
                </a:moveTo>
                <a:lnTo>
                  <a:pt x="209274" y="0"/>
                </a:lnTo>
                <a:lnTo>
                  <a:pt x="5053652" y="4844379"/>
                </a:lnTo>
                <a:lnTo>
                  <a:pt x="697042" y="9200989"/>
                </a:lnTo>
                <a:lnTo>
                  <a:pt x="0" y="9200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456BA586-8922-4113-BD35-BBF1EB1A1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6909" y="5272381"/>
            <a:ext cx="3171238" cy="158561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861739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ame 33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423102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6D5914A-1C08-4A0D-AE86-814CFD32973B}"/>
              </a:ext>
            </a:extLst>
          </p:cNvPr>
          <p:cNvSpPr/>
          <p:nvPr/>
        </p:nvSpPr>
        <p:spPr>
          <a:xfrm>
            <a:off x="1738683" y="2721789"/>
            <a:ext cx="3618284" cy="134572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0" kern="1200" cap="none" spc="0" dirty="0">
              <a:ln w="0"/>
              <a:solidFill>
                <a:srgbClr val="080808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 Extra Light" panose="020B0204020104020204" pitchFamily="34" charset="0"/>
              <a:ea typeface="+mj-ea"/>
              <a:cs typeface="+mj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91AA043-F6BC-420D-A00A-C14BA34F0E6B}"/>
              </a:ext>
            </a:extLst>
          </p:cNvPr>
          <p:cNvSpPr/>
          <p:nvPr/>
        </p:nvSpPr>
        <p:spPr>
          <a:xfrm>
            <a:off x="3447265" y="151353"/>
            <a:ext cx="4248318" cy="195294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0" kern="1200" cap="none" spc="0" dirty="0">
              <a:ln w="0"/>
              <a:solidFill>
                <a:srgbClr val="080808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 Extra Light" panose="020B0204020104020204" pitchFamily="34" charset="0"/>
              <a:ea typeface="+mj-ea"/>
              <a:cs typeface="+mj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0AF4DE-C064-4806-95D0-1EE11479B9F3}"/>
              </a:ext>
            </a:extLst>
          </p:cNvPr>
          <p:cNvSpPr/>
          <p:nvPr/>
        </p:nvSpPr>
        <p:spPr>
          <a:xfrm>
            <a:off x="3571314" y="-562248"/>
            <a:ext cx="4248318" cy="195294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u="sng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RSE</a:t>
            </a:r>
            <a:endParaRPr lang="en-US" sz="4400" u="sng" kern="1200" cap="none" spc="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C9F24BDD-E96B-4CE2-A502-89C8B01F8FE2}"/>
              </a:ext>
            </a:extLst>
          </p:cNvPr>
          <p:cNvSpPr/>
          <p:nvPr/>
        </p:nvSpPr>
        <p:spPr>
          <a:xfrm>
            <a:off x="9765421" y="1977124"/>
            <a:ext cx="187973" cy="483898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00BE53-4A9B-44C3-A668-BE7277272988}"/>
              </a:ext>
            </a:extLst>
          </p:cNvPr>
          <p:cNvSpPr txBox="1"/>
          <p:nvPr/>
        </p:nvSpPr>
        <p:spPr>
          <a:xfrm>
            <a:off x="7924619" y="2479905"/>
            <a:ext cx="4029071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Primary schools will have to deliver relationship education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AE7C390-867B-4DBD-9FF4-736DBC8DA323}"/>
              </a:ext>
            </a:extLst>
          </p:cNvPr>
          <p:cNvSpPr txBox="1"/>
          <p:nvPr/>
        </p:nvSpPr>
        <p:spPr>
          <a:xfrm>
            <a:off x="7867231" y="1281756"/>
            <a:ext cx="4029072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In September 2021it will be become a compulsory subject in schools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675D297-3CBE-493E-A747-3F7D13D5CFEE}"/>
              </a:ext>
            </a:extLst>
          </p:cNvPr>
          <p:cNvSpPr txBox="1"/>
          <p:nvPr/>
        </p:nvSpPr>
        <p:spPr>
          <a:xfrm>
            <a:off x="7924619" y="4825475"/>
            <a:ext cx="4029071" cy="923330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“</a:t>
            </a:r>
            <a:r>
              <a:rPr lang="en-GB" i="1" dirty="0">
                <a:solidFill>
                  <a:srgbClr val="002060"/>
                </a:solidFill>
                <a:latin typeface="Abadi Extra Light" panose="020B0204020104020204" pitchFamily="34" charset="0"/>
              </a:rPr>
              <a:t>RSE is vital for children and young people to understand about healthy relationships</a:t>
            </a: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” (Department for Education,2020)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2D0CB8E-59BC-4C86-85C9-BB1AAD757CEC}"/>
              </a:ext>
            </a:extLst>
          </p:cNvPr>
          <p:cNvSpPr txBox="1"/>
          <p:nvPr/>
        </p:nvSpPr>
        <p:spPr>
          <a:xfrm>
            <a:off x="7881475" y="3653339"/>
            <a:ext cx="4029071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Secondary schools will have to deliver relationship and sex education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3297394-D3BD-4E5E-955B-2EB574FC5040}"/>
              </a:ext>
            </a:extLst>
          </p:cNvPr>
          <p:cNvSpPr txBox="1"/>
          <p:nvPr/>
        </p:nvSpPr>
        <p:spPr>
          <a:xfrm>
            <a:off x="93700" y="5812554"/>
            <a:ext cx="6776171" cy="923330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badi Extra Light" panose="020B0204020104020204" pitchFamily="34" charset="0"/>
              </a:rPr>
              <a:t>UNCRC states in Article 6 “</a:t>
            </a:r>
            <a:r>
              <a:rPr lang="en-GB" i="1" dirty="0">
                <a:latin typeface="Abadi Extra Light" panose="020B0204020104020204" pitchFamily="34" charset="0"/>
              </a:rPr>
              <a:t>All children have the right of life. Governments should ensure that children survive and develop healthy</a:t>
            </a:r>
            <a:r>
              <a:rPr lang="en-GB" dirty="0">
                <a:latin typeface="Abadi Extra Light" panose="020B0204020104020204" pitchFamily="34" charset="0"/>
              </a:rPr>
              <a:t>” (Gov.wales,2014,childrens rights scheme,2014 p.31). </a:t>
            </a:r>
          </a:p>
        </p:txBody>
      </p:sp>
      <p:sp>
        <p:nvSpPr>
          <p:cNvPr id="35" name="Arrow: Down 34">
            <a:extLst>
              <a:ext uri="{FF2B5EF4-FFF2-40B4-BE49-F238E27FC236}">
                <a16:creationId xmlns:a16="http://schemas.microsoft.com/office/drawing/2014/main" id="{D609ADFC-870C-454A-869B-33328F2C9F56}"/>
              </a:ext>
            </a:extLst>
          </p:cNvPr>
          <p:cNvSpPr/>
          <p:nvPr/>
        </p:nvSpPr>
        <p:spPr>
          <a:xfrm>
            <a:off x="9712944" y="4325134"/>
            <a:ext cx="203670" cy="483898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Arrow: Down 35">
            <a:extLst>
              <a:ext uri="{FF2B5EF4-FFF2-40B4-BE49-F238E27FC236}">
                <a16:creationId xmlns:a16="http://schemas.microsoft.com/office/drawing/2014/main" id="{9D304369-0A26-4CDC-89AD-BB024878CD90}"/>
              </a:ext>
            </a:extLst>
          </p:cNvPr>
          <p:cNvSpPr/>
          <p:nvPr/>
        </p:nvSpPr>
        <p:spPr>
          <a:xfrm>
            <a:off x="9726038" y="3136027"/>
            <a:ext cx="203670" cy="483898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0A66D2E-24C0-474B-813A-0C24677F1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95073" y="1044516"/>
            <a:ext cx="4768967" cy="4768968"/>
          </a:xfrm>
          <a:prstGeom prst="diamond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BF1557-F12F-43F2-A668-AD2AAFF07C76}"/>
              </a:ext>
            </a:extLst>
          </p:cNvPr>
          <p:cNvSpPr txBox="1"/>
          <p:nvPr/>
        </p:nvSpPr>
        <p:spPr>
          <a:xfrm rot="2653261">
            <a:off x="1738683" y="5025129"/>
            <a:ext cx="1974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 Extra Light" panose="020B0204020104020204" pitchFamily="34" charset="0"/>
              </a:rPr>
              <a:t>(Zaglas,2020)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F0CCDA1-BA8D-4683-BE1F-FE622D9D9C43}"/>
              </a:ext>
            </a:extLst>
          </p:cNvPr>
          <p:cNvSpPr txBox="1"/>
          <p:nvPr/>
        </p:nvSpPr>
        <p:spPr>
          <a:xfrm>
            <a:off x="7930860" y="308618"/>
            <a:ext cx="4029071" cy="369332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What is RSE and why is it important?</a:t>
            </a:r>
          </a:p>
        </p:txBody>
      </p:sp>
      <p:sp>
        <p:nvSpPr>
          <p:cNvPr id="39" name="Arrow: Down 38">
            <a:extLst>
              <a:ext uri="{FF2B5EF4-FFF2-40B4-BE49-F238E27FC236}">
                <a16:creationId xmlns:a16="http://schemas.microsoft.com/office/drawing/2014/main" id="{C0288779-906B-4397-BCE3-348D3B50D792}"/>
              </a:ext>
            </a:extLst>
          </p:cNvPr>
          <p:cNvSpPr/>
          <p:nvPr/>
        </p:nvSpPr>
        <p:spPr>
          <a:xfrm>
            <a:off x="9784076" y="745870"/>
            <a:ext cx="187973" cy="483898"/>
          </a:xfrm>
          <a:prstGeom prst="down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2195F80-546F-4AC7-866E-2056527267EE}"/>
              </a:ext>
            </a:extLst>
          </p:cNvPr>
          <p:cNvSpPr txBox="1"/>
          <p:nvPr/>
        </p:nvSpPr>
        <p:spPr>
          <a:xfrm>
            <a:off x="7957513" y="5887931"/>
            <a:ext cx="4029071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accent4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The new Curriculum of Wales has prioritised Health and wellbeing. </a:t>
            </a:r>
          </a:p>
        </p:txBody>
      </p:sp>
    </p:spTree>
    <p:extLst>
      <p:ext uri="{BB962C8B-B14F-4D97-AF65-F5344CB8AC3E}">
        <p14:creationId xmlns:p14="http://schemas.microsoft.com/office/powerpoint/2010/main" val="2589999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6877DD-22CB-4C2C-9B89-2A0F2EFFFE1A}"/>
              </a:ext>
            </a:extLst>
          </p:cNvPr>
          <p:cNvSpPr txBox="1"/>
          <p:nvPr/>
        </p:nvSpPr>
        <p:spPr>
          <a:xfrm>
            <a:off x="206477" y="609600"/>
            <a:ext cx="1176921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References</a:t>
            </a:r>
          </a:p>
          <a:p>
            <a:r>
              <a:rPr lang="en-GB" dirty="0" err="1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Centers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 for Disease Control and Prevention(no date) Available at: 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  <a:hlinkClick r:id="rId2"/>
              </a:rPr>
              <a:t>https://www.bing.com/search?q=https%3A%2F%2Fwww.cdc.gov%2Fviolenceprevetion%2Faces%2Findex.html%3FCDC_AA_refVal%3D&amp;qs=n&amp;form=QBRE&amp;sp=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 </a:t>
            </a:r>
          </a:p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</a:rPr>
              <a:t>Department for Education(no date)Available at: Relationships Education, Relationships and Sex Education (RSE) and Health Education</a:t>
            </a:r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solidFill>
                  <a:srgbClr val="0563C1"/>
                </a:solidFill>
                <a:latin typeface="Abadi Extra Light" panose="020B02040201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Relationships_Education__Relationships_and_Sex_Education__RSE__and_Health_Education.pdf</a:t>
            </a:r>
            <a:endParaRPr lang="en-US" sz="1800" kern="1200" dirty="0">
              <a:solidFill>
                <a:schemeClr val="tx1"/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Future Generations report(2020) Available at: 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  <a:hlinkClick r:id="rId4"/>
              </a:rPr>
              <a:t>www.futuregenerations.wales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 </a:t>
            </a:r>
          </a:p>
          <a:p>
            <a:r>
              <a:rPr lang="en-GB" dirty="0" err="1">
                <a:latin typeface="Abadi Extra Light" panose="020B0204020104020204" pitchFamily="34" charset="0"/>
              </a:rPr>
              <a:t>Gov.wales</a:t>
            </a:r>
            <a:r>
              <a:rPr lang="en-GB" dirty="0">
                <a:latin typeface="Abadi Extra Light" panose="020B0204020104020204" pitchFamily="34" charset="0"/>
              </a:rPr>
              <a:t>(2014)</a:t>
            </a:r>
            <a:r>
              <a:rPr lang="en-GB" dirty="0" err="1">
                <a:latin typeface="Abadi Extra Light" panose="020B0204020104020204" pitchFamily="34" charset="0"/>
              </a:rPr>
              <a:t>Childrens</a:t>
            </a:r>
            <a:r>
              <a:rPr lang="en-GB" dirty="0">
                <a:latin typeface="Abadi Extra Light" panose="020B0204020104020204" pitchFamily="34" charset="0"/>
              </a:rPr>
              <a:t> rights scheme,2014 p.3.[online] Available at: &lt;https:gov.wales/sites/default/files/publications/202-10/childrens-rights-scheme-2014.pdf&gt; [Accessed March14 March202]</a:t>
            </a:r>
            <a:endParaRPr lang="en-GB" dirty="0">
              <a:solidFill>
                <a:srgbClr val="000000"/>
              </a:solidFill>
              <a:effectLst/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McLeod (2020) </a:t>
            </a:r>
            <a:r>
              <a:rPr lang="en-GB" dirty="0" err="1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Maslow</a:t>
            </a:r>
            <a:r>
              <a:rPr lang="en-GB" dirty="0" err="1">
                <a:solidFill>
                  <a:srgbClr val="000000"/>
                </a:solidFill>
                <a:latin typeface="Abadi Extra Light" panose="020B0204020104020204" pitchFamily="34" charset="0"/>
              </a:rPr>
              <a:t>s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 Hierarchy of needs Available at: 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  <a:hlinkClick r:id="rId5"/>
              </a:rPr>
              <a:t>https://www.Simplypsychology.org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Abadi Extra Light" panose="020B0204020104020204" pitchFamily="34" charset="0"/>
              </a:rPr>
              <a:t>NSPCC</a:t>
            </a:r>
            <a:r>
              <a:rPr lang="en-GB" dirty="0"/>
              <a:t> </a:t>
            </a:r>
            <a:r>
              <a:rPr lang="en-GB" dirty="0">
                <a:latin typeface="Abadi Extra Light" panose="020B0204020104020204" pitchFamily="34" charset="0"/>
                <a:hlinkClick r:id="rId6"/>
              </a:rPr>
              <a:t>https://learning.nspcc.org.uk/news/2020/december/nspcc-learning-review-2020</a:t>
            </a:r>
            <a:r>
              <a:rPr lang="en-GB" dirty="0">
                <a:latin typeface="Abadi Extra Light" panose="020B0204020104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badi Extra Light" panose="020B0204020104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  <a:hlinkClick r:id="rId7"/>
              </a:rPr>
              <a:t>https://www.educationreview.com.au/wp-content/uploads/2020/10/Er-thank-your-teacher-report.jpg</a:t>
            </a:r>
            <a:r>
              <a:rPr lang="en-GB" dirty="0">
                <a:solidFill>
                  <a:srgbClr val="000000"/>
                </a:solidFill>
                <a:effectLst/>
                <a:latin typeface="Abadi Extra Light" panose="020B0204020104020204" pitchFamily="34" charset="0"/>
              </a:rPr>
              <a:t>  [Accessed 13 March 2021].</a:t>
            </a:r>
          </a:p>
          <a:p>
            <a:r>
              <a:rPr lang="en-US" dirty="0">
                <a:latin typeface="Abadi Extra Light" panose="020B0204020104020204" pitchFamily="34" charset="0"/>
              </a:rPr>
              <a:t>Public Health Wales(no date)Available at: </a:t>
            </a:r>
            <a:r>
              <a:rPr lang="en-US" dirty="0">
                <a:latin typeface="Abadi Extra Light" panose="020B0204020104020204" pitchFamily="34" charset="0"/>
                <a:hlinkClick r:id="rId8"/>
              </a:rPr>
              <a:t>http://phw.nhs.wales/topics/adverse-childhood-experiences</a:t>
            </a:r>
            <a:r>
              <a:rPr lang="en-US" dirty="0">
                <a:latin typeface="Abadi Extra Light" panose="020B0204020104020204" pitchFamily="34" charset="0"/>
              </a:rPr>
              <a:t>&gt;</a:t>
            </a:r>
          </a:p>
          <a:p>
            <a:r>
              <a:rPr lang="en-US" dirty="0" err="1">
                <a:latin typeface="Abadi Extra Light" panose="020B0204020104020204" pitchFamily="34" charset="0"/>
              </a:rPr>
              <a:t>Unicef</a:t>
            </a:r>
            <a:r>
              <a:rPr lang="en-US" dirty="0">
                <a:latin typeface="Abadi Extra Light" panose="020B0204020104020204" pitchFamily="34" charset="0"/>
              </a:rPr>
              <a:t> (</a:t>
            </a:r>
            <a:r>
              <a:rPr lang="en-US">
                <a:latin typeface="Abadi Extra Light" panose="020B0204020104020204" pitchFamily="34" charset="0"/>
              </a:rPr>
              <a:t>no date</a:t>
            </a:r>
            <a:r>
              <a:rPr lang="en-US" dirty="0">
                <a:latin typeface="Abadi Extra Light" panose="020B0204020104020204" pitchFamily="34" charset="0"/>
              </a:rPr>
              <a:t>)</a:t>
            </a:r>
            <a:r>
              <a:rPr lang="en-US">
                <a:latin typeface="Abadi Extra Light" panose="020B0204020104020204" pitchFamily="34" charset="0"/>
              </a:rPr>
              <a:t>Available </a:t>
            </a:r>
            <a:r>
              <a:rPr lang="en-US" dirty="0">
                <a:latin typeface="Abadi Extra Light" panose="020B0204020104020204" pitchFamily="34" charset="0"/>
              </a:rPr>
              <a:t>at: </a:t>
            </a:r>
            <a:r>
              <a:rPr lang="en-US" dirty="0">
                <a:latin typeface="Abadi Extra Light" panose="020B0204020104020204" pitchFamily="34" charset="0"/>
                <a:hlinkClick r:id="rId9"/>
              </a:rPr>
              <a:t>www.unicef.org/media/files</a:t>
            </a:r>
            <a:endParaRPr lang="en-US" dirty="0">
              <a:latin typeface="Abadi Extra Light" panose="020B0204020104020204" pitchFamily="34" charset="0"/>
            </a:endParaRPr>
          </a:p>
          <a:p>
            <a:r>
              <a:rPr lang="en-US" dirty="0">
                <a:latin typeface="Abadi Extra Light" panose="020B0204020104020204" pitchFamily="34" charset="0"/>
              </a:rPr>
              <a:t> </a:t>
            </a:r>
            <a:r>
              <a:rPr lang="en-US" sz="1800" kern="1200" dirty="0" err="1">
                <a:solidFill>
                  <a:schemeClr val="tx1"/>
                </a:solidFill>
                <a:latin typeface="Abadi Extra Light" panose="020B0204020104020204" pitchFamily="34" charset="0"/>
              </a:rPr>
              <a:t>Zaglas</a:t>
            </a:r>
            <a:r>
              <a:rPr lang="en-US" sz="1800" kern="1200" dirty="0">
                <a:solidFill>
                  <a:schemeClr val="tx1"/>
                </a:solidFill>
                <a:latin typeface="Abadi Extra Light" panose="020B0204020104020204" pitchFamily="34" charset="0"/>
              </a:rPr>
              <a:t>,(2020)Teacher review</a:t>
            </a:r>
            <a:r>
              <a:rPr lang="en-US" dirty="0">
                <a:latin typeface="Abadi Extra Light" panose="020B0204020104020204" pitchFamily="34" charset="0"/>
              </a:rPr>
              <a:t> </a:t>
            </a:r>
            <a:r>
              <a:rPr lang="en-US" sz="1800" kern="1200" dirty="0">
                <a:solidFill>
                  <a:schemeClr val="tx1"/>
                </a:solidFill>
                <a:latin typeface="Abadi Extra Light" panose="020B0204020104020204" pitchFamily="34" charset="0"/>
              </a:rPr>
              <a:t>Available at: </a:t>
            </a:r>
            <a:r>
              <a:rPr lang="en-US" sz="1800" kern="1200" dirty="0">
                <a:solidFill>
                  <a:schemeClr val="tx1"/>
                </a:solidFill>
                <a:latin typeface="Abadi Extra Light" panose="020B0204020104020204" pitchFamily="34" charset="0"/>
                <a:hlinkClick r:id="rId7"/>
              </a:rPr>
              <a:t>https://www.educationreview.com.au/wp-content/uploads/2020/10/Er-thank-your-teacher-report.jpg</a:t>
            </a:r>
            <a:r>
              <a:rPr lang="en-US" sz="1800" kern="1200" dirty="0">
                <a:solidFill>
                  <a:schemeClr val="tx1"/>
                </a:solidFill>
                <a:latin typeface="Abadi Extra Light" panose="020B0204020104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64375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D0AF67A6A42740BE69BFFC52192790" ma:contentTypeVersion="2" ma:contentTypeDescription="Create a new document." ma:contentTypeScope="" ma:versionID="8ca3acd38a33372abff7628b3d43b4bd">
  <xsd:schema xmlns:xsd="http://www.w3.org/2001/XMLSchema" xmlns:xs="http://www.w3.org/2001/XMLSchema" xmlns:p="http://schemas.microsoft.com/office/2006/metadata/properties" xmlns:ns2="a389f954-edb6-4f6d-aa59-a52caf7a5bfe" targetNamespace="http://schemas.microsoft.com/office/2006/metadata/properties" ma:root="true" ma:fieldsID="caf940892d1fb9b3e5f3b00ba46e2e85" ns2:_="">
    <xsd:import namespace="a389f954-edb6-4f6d-aa59-a52caf7a5bf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89f954-edb6-4f6d-aa59-a52caf7a5bf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94BAC5-D5FA-40B4-BDE8-1F856D233D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89f954-edb6-4f6d-aa59-a52caf7a5bf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1E410B2-CF05-4075-899A-D2CA13D0F56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E012445-3FC0-4E51-87CE-F16A28D4631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1310</TotalTime>
  <Words>680</Words>
  <Application>Microsoft Office PowerPoint</Application>
  <PresentationFormat>Widescreen</PresentationFormat>
  <Paragraphs>77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Abadi Extra Light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Jayne Howell (1805192)</dc:creator>
  <cp:lastModifiedBy>catherine lloyd-davies</cp:lastModifiedBy>
  <cp:revision>74</cp:revision>
  <dcterms:created xsi:type="dcterms:W3CDTF">2021-03-05T20:03:07Z</dcterms:created>
  <dcterms:modified xsi:type="dcterms:W3CDTF">2021-03-14T19:56:16Z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0x010100A2D0AF67A6A42740BE69BFFC52192790</vt:lpwstr>
  </property>
</Properties>
</file>