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94"/>
  </p:normalViewPr>
  <p:slideViewPr>
    <p:cSldViewPr snapToGrid="0">
      <p:cViewPr varScale="1">
        <p:scale>
          <a:sx n="121" d="100"/>
          <a:sy n="121" d="100"/>
        </p:scale>
        <p:origin x="7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7CD9B1-E33E-D94F-9749-BC7588D0D381}" type="datetimeFigureOut">
              <a:rPr lang="en-US" smtClean="0"/>
              <a:t>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FAF831-82E1-DD43-8E98-A237737F5B82}" type="slidenum">
              <a:rPr lang="en-US" smtClean="0"/>
              <a:t>‹#›</a:t>
            </a:fld>
            <a:endParaRPr lang="en-US"/>
          </a:p>
        </p:txBody>
      </p:sp>
    </p:spTree>
    <p:extLst>
      <p:ext uri="{BB962C8B-B14F-4D97-AF65-F5344CB8AC3E}">
        <p14:creationId xmlns:p14="http://schemas.microsoft.com/office/powerpoint/2010/main" val="3610654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Good morning, my name is Patrycja Miklas. In this presentation, I shall provide a brief background of Green Haven Florists and outline the challenges and the extent of the primary issues that the business is experiencing, especially the drop in in-store sales. I shall start by describing the scenario and the issues of concern that influence performance. I will, then, use the 5W2H model to </a:t>
            </a:r>
            <a:r>
              <a:rPr lang="en-US" sz="1200" b="0" i="0" u="none" strike="noStrike" kern="1200" dirty="0" err="1">
                <a:solidFill>
                  <a:schemeClr val="tx1"/>
                </a:solidFill>
                <a:effectLst/>
                <a:latin typeface="+mn-lt"/>
                <a:ea typeface="+mn-ea"/>
                <a:cs typeface="+mn-cs"/>
              </a:rPr>
              <a:t>summarise</a:t>
            </a:r>
            <a:r>
              <a:rPr lang="en-US" sz="1200" b="0" i="0" u="none" strike="noStrike" kern="1200" dirty="0">
                <a:solidFill>
                  <a:schemeClr val="tx1"/>
                </a:solidFill>
                <a:effectLst/>
                <a:latin typeface="+mn-lt"/>
                <a:ea typeface="+mn-ea"/>
                <a:cs typeface="+mn-cs"/>
              </a:rPr>
              <a:t> and outline such issues in a clear and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manner. I will then give a critique and use of PESTEL framework to discuss the external factors. I will also address Cause-and-Effect model to establish the potential root causes. In the end, I will make a conclusion of the main findings of the analysis.</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2</a:t>
            </a:fld>
            <a:endParaRPr lang="en-US"/>
          </a:p>
        </p:txBody>
      </p:sp>
    </p:spTree>
    <p:extLst>
      <p:ext uri="{BB962C8B-B14F-4D97-AF65-F5344CB8AC3E}">
        <p14:creationId xmlns:p14="http://schemas.microsoft.com/office/powerpoint/2010/main" val="89165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Haven Florists is a small independent flower shop based in Norwich that was started in 2016 by Liam and Priya Patel. It is reputed with its customized packages, environmentally friendly packing or delivery as well as excellent customer service. The business has been experiencing a decline in in-store sales in the recent past because of declining foot traffic, increase in cost and competition in the online market. The store is in a strained financial situation.</a:t>
            </a:r>
          </a:p>
        </p:txBody>
      </p:sp>
      <p:sp>
        <p:nvSpPr>
          <p:cNvPr id="4" name="Slide Number Placeholder 3"/>
          <p:cNvSpPr>
            <a:spLocks noGrp="1"/>
          </p:cNvSpPr>
          <p:nvPr>
            <p:ph type="sldNum" sz="quarter" idx="5"/>
          </p:nvPr>
        </p:nvSpPr>
        <p:spPr/>
        <p:txBody>
          <a:bodyPr/>
          <a:lstStyle/>
          <a:p>
            <a:fld id="{63FAF831-82E1-DD43-8E98-A237737F5B82}" type="slidenum">
              <a:rPr lang="en-US" smtClean="0"/>
              <a:t>3</a:t>
            </a:fld>
            <a:endParaRPr lang="en-US"/>
          </a:p>
        </p:txBody>
      </p:sp>
    </p:spTree>
    <p:extLst>
      <p:ext uri="{BB962C8B-B14F-4D97-AF65-F5344CB8AC3E}">
        <p14:creationId xmlns:p14="http://schemas.microsoft.com/office/powerpoint/2010/main" val="3874978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challenge that Green Haven Florists is encountering is the in-store sales have been falling by 30 percent, and this is an indication of a decrease in customer traffic and purchasing behavior (</a:t>
            </a:r>
            <a:r>
              <a:rPr lang="en-US" sz="1200" b="0" i="0" u="none" strike="noStrike" kern="1200" dirty="0" err="1">
                <a:solidFill>
                  <a:schemeClr val="tx1"/>
                </a:solidFill>
                <a:effectLst/>
                <a:latin typeface="+mn-lt"/>
                <a:ea typeface="+mn-ea"/>
                <a:cs typeface="+mn-cs"/>
              </a:rPr>
              <a:t>freshproduce</a:t>
            </a:r>
            <a:r>
              <a:rPr lang="en-US" sz="1200" b="0" i="0" u="none" strike="noStrike" kern="1200" dirty="0">
                <a:solidFill>
                  <a:schemeClr val="tx1"/>
                </a:solidFill>
                <a:effectLst/>
                <a:latin typeface="+mn-lt"/>
                <a:ea typeface="+mn-ea"/>
                <a:cs typeface="+mn-cs"/>
              </a:rPr>
              <a:t>, 2025). This trend is being driven by a number of external forces. The result of the market is that consumers are becoming price-sensitive since the economy is uncertain; hence, reducing discretionary spending such as fresh flowers, or substituting with less expensive alternatives. According to industry statistics, there is a large number of buyers who are trading down, switching stores or spending less directly affecting retail florists. Furthermore, online shopping and social media promotion has changed the shopping habits by ignoring the physical outlets and this has undermined the physical store shopping.  </a:t>
            </a: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4</a:t>
            </a:fld>
            <a:endParaRPr lang="en-US"/>
          </a:p>
        </p:txBody>
      </p:sp>
    </p:spTree>
    <p:extLst>
      <p:ext uri="{BB962C8B-B14F-4D97-AF65-F5344CB8AC3E}">
        <p14:creationId xmlns:p14="http://schemas.microsoft.com/office/powerpoint/2010/main" val="3417395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5W2H analysis assists in the clear explanation of the actual problem of Green Haven Florists by reducing it to the simple structured points. A 30 per cent reduction in in-store sales is the biggest problem as it indicates that the number of people going to the brick-and-mortar store to shop and make purchases decreases (de Abreu et al., 2025). This issue is occurring directly within the retail outlet and primarily targets walk-in clients, store employees, and the total daily income of the company. The downward trend has been evolving in the past few months and it seems to be a trend and not a one-time fall. This is being caused by a number of factors.  </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5</a:t>
            </a:fld>
            <a:endParaRPr lang="en-US"/>
          </a:p>
        </p:txBody>
      </p:sp>
    </p:spTree>
    <p:extLst>
      <p:ext uri="{BB962C8B-B14F-4D97-AF65-F5344CB8AC3E}">
        <p14:creationId xmlns:p14="http://schemas.microsoft.com/office/powerpoint/2010/main" val="501476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PESTEL is a strategic analysis tool applied in the analysis of environmental factors that may impact on a business. It is an abbreviation of Political, Economic, Social, Technological, Environmental and Legal factors. This model helps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to learn more about the broader environment they are operating within and which could pose risks or pressure to their performance (Afshar and Shah, 2025). Some of the major advantages of PESTEL include the fact that it offers an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method of </a:t>
            </a:r>
            <a:r>
              <a:rPr lang="en-US" sz="1200" b="0" i="0" u="none" strike="noStrike" kern="1200" dirty="0" err="1">
                <a:solidFill>
                  <a:schemeClr val="tx1"/>
                </a:solidFill>
                <a:effectLst/>
                <a:latin typeface="+mn-lt"/>
                <a:ea typeface="+mn-ea"/>
                <a:cs typeface="+mn-cs"/>
              </a:rPr>
              <a:t>analysing</a:t>
            </a:r>
            <a:r>
              <a:rPr lang="en-US" sz="1200" b="0" i="0" u="none" strike="noStrike" kern="1200" dirty="0">
                <a:solidFill>
                  <a:schemeClr val="tx1"/>
                </a:solidFill>
                <a:effectLst/>
                <a:latin typeface="+mn-lt"/>
                <a:ea typeface="+mn-ea"/>
                <a:cs typeface="+mn-cs"/>
              </a:rPr>
              <a:t> external factors beyond control of a company, which could be economic uncertainties, consumer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or new values in technology.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6</a:t>
            </a:fld>
            <a:endParaRPr lang="en-US"/>
          </a:p>
        </p:txBody>
      </p:sp>
    </p:spTree>
    <p:extLst>
      <p:ext uri="{BB962C8B-B14F-4D97-AF65-F5344CB8AC3E}">
        <p14:creationId xmlns:p14="http://schemas.microsoft.com/office/powerpoint/2010/main" val="2956133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PESTEL analysis identifies the external factors which affect Green Haven Florists and the broader factors contributing to the decrease in the in-store sales. Politically, operating costs and supply of flowers can be influenced by alterations in taxes, business rates and import regulations (Afshar and Shah, 2025). Economically, the customers are increasingly becoming price sensitive due to inflation and rising living cost and are cutting their expenses on non essentials such as flowers. The social factors are significant as well, with the consumer lifestyles and purchase patterns shifting, with an increasing proportion of buyers opting to be convenient and shop over the Internet, rather than go to the brick-and-mortar stores.  </a:t>
            </a: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7</a:t>
            </a:fld>
            <a:endParaRPr lang="en-US"/>
          </a:p>
        </p:txBody>
      </p:sp>
    </p:spTree>
    <p:extLst>
      <p:ext uri="{BB962C8B-B14F-4D97-AF65-F5344CB8AC3E}">
        <p14:creationId xmlns:p14="http://schemas.microsoft.com/office/powerpoint/2010/main" val="2220845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Cause-and-Effect model or Fishbone or Ishikawa diagram is the model that is employed to determine the potential causes of a particular problem. It assists in splintering an issue into various groups to enable businesses to have a clear view of the connection between causes and results (D Haughton, 2025). The model is usually applied in problem solving, quality management and business analysis to determine what is helping to cause a drop in performance i.e. low </a:t>
            </a:r>
            <a:r>
              <a:rPr lang="en-US" sz="1200" b="0" i="0" u="none" strike="noStrike" kern="1200" dirty="0" err="1">
                <a:solidFill>
                  <a:schemeClr val="tx1"/>
                </a:solidFill>
                <a:effectLst/>
                <a:latin typeface="+mn-lt"/>
                <a:ea typeface="+mn-ea"/>
                <a:cs typeface="+mn-cs"/>
              </a:rPr>
              <a:t>sales.A</a:t>
            </a:r>
            <a:r>
              <a:rPr lang="en-US" sz="1200" b="0" i="0" u="none" strike="noStrike" kern="1200" dirty="0">
                <a:solidFill>
                  <a:schemeClr val="tx1"/>
                </a:solidFill>
                <a:effectLst/>
                <a:latin typeface="+mn-lt"/>
                <a:ea typeface="+mn-ea"/>
                <a:cs typeface="+mn-cs"/>
              </a:rPr>
              <a:t> key advantage of the model is that it leads to structured thinking and allows teams to consider a wide variety of factors that contribute as opposed to a single one. It also facilitates discussion and assists in isolating root causes better.  </a:t>
            </a: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8</a:t>
            </a:fld>
            <a:endParaRPr lang="en-US"/>
          </a:p>
        </p:txBody>
      </p:sp>
    </p:spTree>
    <p:extLst>
      <p:ext uri="{BB962C8B-B14F-4D97-AF65-F5344CB8AC3E}">
        <p14:creationId xmlns:p14="http://schemas.microsoft.com/office/powerpoint/2010/main" val="25594215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cause-and-effect diagram assists in the breakdown of the major causes of the decrease in in-store sales in Green Haven Florists by 30 per cent because it will </a:t>
            </a:r>
            <a:r>
              <a:rPr lang="en-US" sz="1200" b="0" i="0" u="none" strike="noStrike" kern="1200" dirty="0" err="1">
                <a:solidFill>
                  <a:schemeClr val="tx1"/>
                </a:solidFill>
                <a:effectLst/>
                <a:latin typeface="+mn-lt"/>
                <a:ea typeface="+mn-ea"/>
                <a:cs typeface="+mn-cs"/>
              </a:rPr>
              <a:t>categorise</a:t>
            </a:r>
            <a:r>
              <a:rPr lang="en-US" sz="1200" b="0" i="0" u="none" strike="noStrike" kern="1200" dirty="0">
                <a:solidFill>
                  <a:schemeClr val="tx1"/>
                </a:solidFill>
                <a:effectLst/>
                <a:latin typeface="+mn-lt"/>
                <a:ea typeface="+mn-ea"/>
                <a:cs typeface="+mn-cs"/>
              </a:rPr>
              <a:t> the factors into clear divisions. Limited promotions and in store displays may be less effective under methods to generate customer interest and impulse purchase. Regarding the aspect of machines or technology, the small online presence and absence of the contemporary digital tools can make it less visible and competitive (D Haughton, 2025). The people factors are engagement of staff, quality of customer service and the lack of upselling skills, which may affect the shopping experience.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9</a:t>
            </a:fld>
            <a:endParaRPr lang="en-US"/>
          </a:p>
        </p:txBody>
      </p:sp>
    </p:spTree>
    <p:extLst>
      <p:ext uri="{BB962C8B-B14F-4D97-AF65-F5344CB8AC3E}">
        <p14:creationId xmlns:p14="http://schemas.microsoft.com/office/powerpoint/2010/main" val="2294158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critical issue that has been found is the drop of in-store sales in Green Haven Florists by 30 percent indicating that fewer people are accessing the shop. This has been greatly affected by external forces like the inflation, escalation of living standards, and the high sensitivity of prices thus making spending on non essential goods like flowers to be curtailed. Moreover, there are also customer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changes whereby more consumers shift to online shopping and convenient digital solutions rather than purchasing in the stores. The evidence also indicates that the problem is not brought about by some individual aspect but a mix of the external market conditions and internal business difficulties. This complicates the problem further and creates an indication that the problem is likely to persist in case everything remains the same.</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3FAF831-82E1-DD43-8E98-A237737F5B82}" type="slidenum">
              <a:rPr lang="en-US" smtClean="0"/>
              <a:t>10</a:t>
            </a:fld>
            <a:endParaRPr lang="en-US"/>
          </a:p>
        </p:txBody>
      </p:sp>
    </p:spTree>
    <p:extLst>
      <p:ext uri="{BB962C8B-B14F-4D97-AF65-F5344CB8AC3E}">
        <p14:creationId xmlns:p14="http://schemas.microsoft.com/office/powerpoint/2010/main" val="1996320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07/02/2026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64742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Patrycja Miklas</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2426022</a:t>
            </a:r>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Chijioke Uba</a:t>
            </a:r>
            <a:r>
              <a:rPr lang="en-GB" sz="32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23458"/>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 my name is Patrycja Miklas.</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5" name="TextBox 4">
            <a:extLst>
              <a:ext uri="{FF2B5EF4-FFF2-40B4-BE49-F238E27FC236}">
                <a16:creationId xmlns:a16="http://schemas.microsoft.com/office/drawing/2014/main" id="{4565F447-C848-5407-8E01-B9DA1A1FE73F}"/>
              </a:ext>
            </a:extLst>
          </p:cNvPr>
          <p:cNvSpPr txBox="1"/>
          <p:nvPr/>
        </p:nvSpPr>
        <p:spPr>
          <a:xfrm>
            <a:off x="9249103" y="6428978"/>
            <a:ext cx="6096000" cy="369332"/>
          </a:xfrm>
          <a:prstGeom prst="rect">
            <a:avLst/>
          </a:prstGeom>
          <a:noFill/>
        </p:spPr>
        <p:txBody>
          <a:bodyPr wrap="square">
            <a:spAutoFit/>
          </a:bodyPr>
          <a:lstStyle/>
          <a:p>
            <a:r>
              <a:rPr lang="en-US" sz="1800" dirty="0">
                <a:effectLst/>
                <a:latin typeface="Arial" panose="020B0604020202020204" pitchFamily="34" charset="0"/>
              </a:rPr>
              <a:t>(</a:t>
            </a:r>
            <a:r>
              <a:rPr lang="en-US" sz="1800" dirty="0" err="1">
                <a:effectLst/>
                <a:latin typeface="Arial" panose="020B0604020202020204" pitchFamily="34" charset="0"/>
              </a:rPr>
              <a:t>grandviewresearch</a:t>
            </a:r>
            <a:r>
              <a:rPr lang="en-US" sz="1800" dirty="0">
                <a:effectLst/>
                <a:latin typeface="Arial" panose="020B0604020202020204" pitchFamily="34" charset="0"/>
              </a:rPr>
              <a:t>, 2025)</a:t>
            </a:r>
            <a:endParaRPr lang="en-US"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 An overview of Green Havan Florists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7440827" cy="4460216"/>
          </a:xfrm>
        </p:spPr>
        <p:txBody>
          <a:bodyPr>
            <a:normAutofit/>
          </a:bodyPr>
          <a:lstStyle/>
          <a:p>
            <a:pPr algn="just"/>
            <a:r>
              <a:rPr lang="en-US" dirty="0"/>
              <a:t>Small independent flower shop in Norwich, founded in 2016 by Liam and Priya Patel.</a:t>
            </a:r>
          </a:p>
          <a:p>
            <a:pPr algn="just"/>
            <a:r>
              <a:rPr lang="en-US" dirty="0"/>
              <a:t>Known for bespoke floral arrangements, eco-friendly packaging, and strong customer service.</a:t>
            </a:r>
          </a:p>
          <a:p>
            <a:pPr algn="just"/>
            <a:r>
              <a:rPr lang="en-US" dirty="0"/>
              <a:t>Recently experiencing falling in-store sales due to reduced foot traffic.</a:t>
            </a:r>
          </a:p>
          <a:p>
            <a:pPr algn="just"/>
            <a:r>
              <a:rPr lang="en-US" dirty="0"/>
              <a:t>Facing financial pressure from rising costs and strong online competition.</a:t>
            </a:r>
          </a:p>
        </p:txBody>
      </p:sp>
      <p:pic>
        <p:nvPicPr>
          <p:cNvPr id="1026" name="Picture 2" descr="No photo description available.">
            <a:extLst>
              <a:ext uri="{FF2B5EF4-FFF2-40B4-BE49-F238E27FC236}">
                <a16:creationId xmlns:a16="http://schemas.microsoft.com/office/drawing/2014/main" id="{B2DB8FFF-AFD5-35F9-7E73-56E5192113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9027" y="1989527"/>
            <a:ext cx="3638378" cy="36383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196BA58-94C4-73F8-64C3-45795240EE0E}"/>
              </a:ext>
            </a:extLst>
          </p:cNvPr>
          <p:cNvSpPr txBox="1"/>
          <p:nvPr/>
        </p:nvSpPr>
        <p:spPr>
          <a:xfrm>
            <a:off x="8868376" y="6265077"/>
            <a:ext cx="6098058" cy="369332"/>
          </a:xfrm>
          <a:prstGeom prst="rect">
            <a:avLst/>
          </a:prstGeom>
          <a:noFill/>
        </p:spPr>
        <p:txBody>
          <a:bodyPr wrap="square">
            <a:spAutoFit/>
          </a:bodyPr>
          <a:lstStyle/>
          <a:p>
            <a:r>
              <a:rPr lang="en-US" sz="1800" dirty="0">
                <a:effectLst/>
                <a:latin typeface="Arial" panose="020B0604020202020204" pitchFamily="34" charset="0"/>
              </a:rPr>
              <a:t>(Green Haven Floristry, 2026)</a:t>
            </a:r>
            <a:endParaRPr lang="en-US" dirty="0"/>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4646"/>
            <a:lum/>
          </a:blip>
          <a:srcRect/>
          <a:tile tx="0" ty="0" sx="100000" sy="100000" flip="none" algn="tl"/>
        </a:blip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US" sz="3200" b="1" dirty="0">
                <a:latin typeface="Arial" panose="020B0604020202020204" pitchFamily="34" charset="0"/>
                <a:cs typeface="Arial" panose="020B0604020202020204" pitchFamily="34" charset="0"/>
              </a:rPr>
              <a:t>Main Issue Facing Green Haven Florists</a:t>
            </a:r>
            <a:endParaRPr lang="en-GB"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6501316" cy="4976215"/>
          </a:xfrm>
        </p:spPr>
        <p:txBody>
          <a:bodyPr>
            <a:normAutofit fontScale="92500" lnSpcReduction="10000"/>
          </a:bodyPr>
          <a:lstStyle/>
          <a:p>
            <a:pPr algn="just">
              <a:lnSpc>
                <a:spcPct val="150000"/>
              </a:lnSpc>
            </a:pPr>
            <a:r>
              <a:rPr lang="en-US" dirty="0"/>
              <a:t>30% fall in in-store sales shows fewer customers visiting (</a:t>
            </a:r>
            <a:r>
              <a:rPr lang="en-US" dirty="0" err="1"/>
              <a:t>freshproduce</a:t>
            </a:r>
            <a:r>
              <a:rPr lang="en-US" dirty="0"/>
              <a:t>, 2025).</a:t>
            </a:r>
          </a:p>
          <a:p>
            <a:pPr algn="just">
              <a:lnSpc>
                <a:spcPct val="150000"/>
              </a:lnSpc>
            </a:pPr>
            <a:r>
              <a:rPr lang="en-US" dirty="0"/>
              <a:t>Customers are spending less due to price sensitivity and economic pressure.</a:t>
            </a:r>
          </a:p>
          <a:p>
            <a:pPr algn="just">
              <a:lnSpc>
                <a:spcPct val="150000"/>
              </a:lnSpc>
            </a:pPr>
            <a:r>
              <a:rPr lang="en-US" dirty="0"/>
              <a:t>Online shopping and social media are shifting purchases away from stores.</a:t>
            </a:r>
          </a:p>
          <a:p>
            <a:pPr algn="just">
              <a:lnSpc>
                <a:spcPct val="150000"/>
              </a:lnSpc>
            </a:pPr>
            <a:r>
              <a:rPr lang="en-US" dirty="0"/>
              <a:t>Mostly external causes, with some internal impact from store relevance.</a:t>
            </a:r>
          </a:p>
          <a:p>
            <a:endParaRPr lang="en-GB" dirty="0">
              <a:latin typeface="Arial" panose="020B0604020202020204" pitchFamily="34" charset="0"/>
              <a:cs typeface="Arial" panose="020B0604020202020204" pitchFamily="34" charset="0"/>
            </a:endParaRPr>
          </a:p>
        </p:txBody>
      </p:sp>
      <p:pic>
        <p:nvPicPr>
          <p:cNvPr id="2050" name="Picture 2" descr="Key issues Vector Images &amp; Graphics for Commercial Use ...">
            <a:extLst>
              <a:ext uri="{FF2B5EF4-FFF2-40B4-BE49-F238E27FC236}">
                <a16:creationId xmlns:a16="http://schemas.microsoft.com/office/drawing/2014/main" id="{72CC6DC4-C090-FBFE-BE91-8BD733F824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2879" y="2405194"/>
            <a:ext cx="4300151" cy="20476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1C2FA16-3659-9CBF-2E74-F717D08F1784}"/>
              </a:ext>
            </a:extLst>
          </p:cNvPr>
          <p:cNvSpPr txBox="1"/>
          <p:nvPr/>
        </p:nvSpPr>
        <p:spPr>
          <a:xfrm>
            <a:off x="9548684" y="6037279"/>
            <a:ext cx="6098058" cy="369332"/>
          </a:xfrm>
          <a:prstGeom prst="rect">
            <a:avLst/>
          </a:prstGeom>
          <a:noFill/>
        </p:spPr>
        <p:txBody>
          <a:bodyPr wrap="square">
            <a:spAutoFit/>
          </a:bodyPr>
          <a:lstStyle/>
          <a:p>
            <a:pPr>
              <a:buNone/>
            </a:pPr>
            <a:r>
              <a:rPr lang="en-US" dirty="0">
                <a:effectLst/>
                <a:latin typeface="Helvetica Neue" panose="02000503000000020004" pitchFamily="2" charset="0"/>
              </a:rPr>
              <a:t>(Shutterstock,2026)</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328475382"/>
              </p:ext>
            </p:extLst>
          </p:nvPr>
        </p:nvGraphicFramePr>
        <p:xfrm>
          <a:off x="777974" y="933305"/>
          <a:ext cx="11046161" cy="4772779"/>
        </p:xfrm>
        <a:graphic>
          <a:graphicData uri="http://schemas.openxmlformats.org/drawingml/2006/table">
            <a:tbl>
              <a:tblPr firstRow="1" bandRow="1">
                <a:tableStyleId>{93296810-A885-4BE3-A3E7-6D5BEEA58F35}</a:tableStyleId>
              </a:tblPr>
              <a:tblGrid>
                <a:gridCol w="1578023">
                  <a:extLst>
                    <a:ext uri="{9D8B030D-6E8A-4147-A177-3AD203B41FA5}">
                      <a16:colId xmlns:a16="http://schemas.microsoft.com/office/drawing/2014/main" val="516700139"/>
                    </a:ext>
                  </a:extLst>
                </a:gridCol>
                <a:gridCol w="1578023">
                  <a:extLst>
                    <a:ext uri="{9D8B030D-6E8A-4147-A177-3AD203B41FA5}">
                      <a16:colId xmlns:a16="http://schemas.microsoft.com/office/drawing/2014/main" val="1482979515"/>
                    </a:ext>
                  </a:extLst>
                </a:gridCol>
                <a:gridCol w="1578023">
                  <a:extLst>
                    <a:ext uri="{9D8B030D-6E8A-4147-A177-3AD203B41FA5}">
                      <a16:colId xmlns:a16="http://schemas.microsoft.com/office/drawing/2014/main" val="1537974666"/>
                    </a:ext>
                  </a:extLst>
                </a:gridCol>
                <a:gridCol w="1578023">
                  <a:extLst>
                    <a:ext uri="{9D8B030D-6E8A-4147-A177-3AD203B41FA5}">
                      <a16:colId xmlns:a16="http://schemas.microsoft.com/office/drawing/2014/main" val="2616223528"/>
                    </a:ext>
                  </a:extLst>
                </a:gridCol>
                <a:gridCol w="1578023">
                  <a:extLst>
                    <a:ext uri="{9D8B030D-6E8A-4147-A177-3AD203B41FA5}">
                      <a16:colId xmlns:a16="http://schemas.microsoft.com/office/drawing/2014/main" val="3425015451"/>
                    </a:ext>
                  </a:extLst>
                </a:gridCol>
                <a:gridCol w="1578023">
                  <a:extLst>
                    <a:ext uri="{9D8B030D-6E8A-4147-A177-3AD203B41FA5}">
                      <a16:colId xmlns:a16="http://schemas.microsoft.com/office/drawing/2014/main" val="1430925739"/>
                    </a:ext>
                  </a:extLst>
                </a:gridCol>
                <a:gridCol w="1578023">
                  <a:extLst>
                    <a:ext uri="{9D8B030D-6E8A-4147-A177-3AD203B41FA5}">
                      <a16:colId xmlns:a16="http://schemas.microsoft.com/office/drawing/2014/main" val="283900714"/>
                    </a:ext>
                  </a:extLst>
                </a:gridCol>
              </a:tblGrid>
              <a:tr h="389467">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285750" indent="-285750">
                        <a:buFont typeface="Arial" panose="020B0604020202020204" pitchFamily="34" charset="0"/>
                        <a:buChar char="•"/>
                      </a:pPr>
                      <a:r>
                        <a:rPr lang="en-US" sz="1100" dirty="0"/>
                        <a:t>30% decline in in-store sales</a:t>
                      </a:r>
                      <a:endParaRPr lang="en-GB" sz="1100" dirty="0"/>
                    </a:p>
                  </a:txBody>
                  <a:tcPr>
                    <a:solidFill>
                      <a:srgbClr val="FF0000"/>
                    </a:solidFill>
                  </a:tcPr>
                </a:tc>
                <a:tc>
                  <a:txBody>
                    <a:bodyPr/>
                    <a:lstStyle/>
                    <a:p>
                      <a:pPr marL="285750" indent="-285750">
                        <a:buFont typeface="Arial" panose="020B0604020202020204" pitchFamily="34" charset="0"/>
                        <a:buChar char="•"/>
                      </a:pPr>
                      <a:r>
                        <a:rPr lang="en-US" sz="1100" dirty="0"/>
                        <a:t>Green Haven Florists physical retail store</a:t>
                      </a:r>
                      <a:endParaRPr lang="en-GB" sz="1100" dirty="0"/>
                    </a:p>
                  </a:txBody>
                  <a:tcPr>
                    <a:solidFill>
                      <a:srgbClr val="FFC000"/>
                    </a:solidFill>
                  </a:tcPr>
                </a:tc>
                <a:tc>
                  <a:txBody>
                    <a:bodyPr/>
                    <a:lstStyle/>
                    <a:p>
                      <a:pPr marL="285750" indent="-285750">
                        <a:buFont typeface="Arial" panose="020B0604020202020204" pitchFamily="34" charset="0"/>
                        <a:buChar char="•"/>
                      </a:pPr>
                      <a:r>
                        <a:rPr lang="en-US" sz="1100" dirty="0"/>
                        <a:t>Recently noticed over the past year</a:t>
                      </a:r>
                      <a:endParaRPr lang="en-GB" sz="1100" dirty="0"/>
                    </a:p>
                  </a:txBody>
                  <a:tcPr>
                    <a:solidFill>
                      <a:srgbClr val="FFFF00"/>
                    </a:solidFill>
                  </a:tcPr>
                </a:tc>
                <a:tc>
                  <a:txBody>
                    <a:bodyPr/>
                    <a:lstStyle/>
                    <a:p>
                      <a:pPr marL="285750" indent="-285750">
                        <a:buFont typeface="Arial" panose="020B0604020202020204" pitchFamily="34" charset="0"/>
                        <a:buChar char="•"/>
                      </a:pPr>
                      <a:r>
                        <a:rPr lang="en-US" sz="1100" dirty="0"/>
                        <a:t>Store owners and staff (loss of income/commissions)</a:t>
                      </a:r>
                      <a:endParaRPr lang="en-GB" sz="1100" dirty="0"/>
                    </a:p>
                  </a:txBody>
                  <a:tcPr>
                    <a:solidFill>
                      <a:srgbClr val="92D050"/>
                    </a:solidFill>
                  </a:tcPr>
                </a:tc>
                <a:tc>
                  <a:txBody>
                    <a:bodyPr/>
                    <a:lstStyle/>
                    <a:p>
                      <a:pPr marL="285750" indent="-285750">
                        <a:buFont typeface="Arial" panose="020B0604020202020204" pitchFamily="34" charset="0"/>
                        <a:buChar char="•"/>
                      </a:pPr>
                      <a:r>
                        <a:rPr lang="en-US" sz="1100" dirty="0"/>
                        <a:t>Increased price sensitivity due to economic conditions</a:t>
                      </a:r>
                      <a:endParaRPr lang="en-GB" sz="1100" dirty="0"/>
                    </a:p>
                  </a:txBody>
                  <a:tcPr>
                    <a:solidFill>
                      <a:srgbClr val="00B0F0"/>
                    </a:solidFill>
                  </a:tcPr>
                </a:tc>
                <a:tc>
                  <a:txBody>
                    <a:bodyPr/>
                    <a:lstStyle/>
                    <a:p>
                      <a:pPr marL="285750" indent="-285750">
                        <a:buFont typeface="Arial" panose="020B0604020202020204" pitchFamily="34" charset="0"/>
                        <a:buChar char="•"/>
                      </a:pPr>
                      <a:r>
                        <a:rPr lang="en-US" sz="1100" dirty="0"/>
                        <a:t>30% reduction shows a serious drop in store performance</a:t>
                      </a:r>
                      <a:endParaRPr lang="en-GB" sz="1100" dirty="0"/>
                    </a:p>
                  </a:txBody>
                  <a:tcPr>
                    <a:solidFill>
                      <a:srgbClr val="0070C0"/>
                    </a:solidFill>
                  </a:tcPr>
                </a:tc>
                <a:tc>
                  <a:txBody>
                    <a:bodyPr/>
                    <a:lstStyle/>
                    <a:p>
                      <a:pPr marL="285750" indent="-285750">
                        <a:buFont typeface="Arial" panose="020B0604020202020204" pitchFamily="34" charset="0"/>
                        <a:buChar char="•"/>
                      </a:pPr>
                      <a:r>
                        <a:rPr lang="en-US" sz="1100" dirty="0"/>
                        <a:t>Around 30% loss in in-store sales revenue</a:t>
                      </a:r>
                      <a:endParaRPr lang="en-GB" sz="1100" dirty="0"/>
                    </a:p>
                  </a:txBody>
                  <a:tcPr>
                    <a:solidFill>
                      <a:srgbClr val="7030A0"/>
                    </a:solidFill>
                  </a:tcPr>
                </a:tc>
                <a:extLst>
                  <a:ext uri="{0D108BD9-81ED-4DB2-BD59-A6C34878D82A}">
                    <a16:rowId xmlns:a16="http://schemas.microsoft.com/office/drawing/2014/main" val="886584623"/>
                  </a:ext>
                </a:extLst>
              </a:tr>
              <a:tr h="309041">
                <a:tc>
                  <a:txBody>
                    <a:bodyPr/>
                    <a:lstStyle/>
                    <a:p>
                      <a:pPr marL="285750" indent="-285750">
                        <a:buFont typeface="Arial" panose="020B0604020202020204" pitchFamily="34" charset="0"/>
                        <a:buChar char="•"/>
                      </a:pPr>
                      <a:r>
                        <a:rPr lang="en-US" sz="1100" dirty="0"/>
                        <a:t>Reduced foot traffic and fewer walk-in purchases</a:t>
                      </a:r>
                      <a:endParaRPr lang="en-GB" sz="1100" dirty="0"/>
                    </a:p>
                  </a:txBody>
                  <a:tcPr>
                    <a:solidFill>
                      <a:srgbClr val="FF0000"/>
                    </a:solidFill>
                  </a:tcPr>
                </a:tc>
                <a:tc>
                  <a:txBody>
                    <a:bodyPr/>
                    <a:lstStyle/>
                    <a:p>
                      <a:pPr marL="285750" indent="-285750">
                        <a:buFont typeface="Arial" panose="020B0604020202020204" pitchFamily="34" charset="0"/>
                        <a:buChar char="•"/>
                      </a:pPr>
                      <a:r>
                        <a:rPr lang="en-US" sz="1100" dirty="0"/>
                        <a:t>In-store purchasing environment</a:t>
                      </a:r>
                      <a:endParaRPr lang="en-GB" sz="1100" dirty="0"/>
                    </a:p>
                  </a:txBody>
                  <a:tcPr>
                    <a:solidFill>
                      <a:srgbClr val="FFC000"/>
                    </a:solidFill>
                  </a:tcPr>
                </a:tc>
                <a:tc>
                  <a:txBody>
                    <a:bodyPr/>
                    <a:lstStyle/>
                    <a:p>
                      <a:pPr marL="285750" indent="-285750">
                        <a:buFont typeface="Arial" panose="020B0604020202020204" pitchFamily="34" charset="0"/>
                        <a:buChar char="•"/>
                      </a:pPr>
                      <a:r>
                        <a:rPr lang="en-US" sz="1100" dirty="0"/>
                        <a:t>Decline became more visible post-economic pressure period</a:t>
                      </a:r>
                      <a:endParaRPr lang="en-GB" sz="1100" dirty="0"/>
                    </a:p>
                  </a:txBody>
                  <a:tcPr>
                    <a:solidFill>
                      <a:srgbClr val="FFFF00"/>
                    </a:solidFill>
                  </a:tcPr>
                </a:tc>
                <a:tc>
                  <a:txBody>
                    <a:bodyPr/>
                    <a:lstStyle/>
                    <a:p>
                      <a:pPr marL="285750" indent="-285750">
                        <a:buFont typeface="Arial" panose="020B0604020202020204" pitchFamily="34" charset="0"/>
                        <a:buChar char="•"/>
                      </a:pPr>
                      <a:r>
                        <a:rPr lang="en-US" sz="1100" dirty="0"/>
                        <a:t>Regular walk-in customers buying less</a:t>
                      </a:r>
                      <a:endParaRPr lang="en-GB" sz="1100" dirty="0"/>
                    </a:p>
                  </a:txBody>
                  <a:tcPr>
                    <a:solidFill>
                      <a:srgbClr val="92D050"/>
                    </a:solidFill>
                  </a:tcPr>
                </a:tc>
                <a:tc>
                  <a:txBody>
                    <a:bodyPr/>
                    <a:lstStyle/>
                    <a:p>
                      <a:pPr marL="285750" indent="-285750">
                        <a:buFont typeface="Arial" panose="020B0604020202020204" pitchFamily="34" charset="0"/>
                        <a:buChar char="•"/>
                      </a:pPr>
                      <a:r>
                        <a:rPr lang="en-US" sz="1100" dirty="0"/>
                        <a:t>Shift to online shopping and digital ordering</a:t>
                      </a:r>
                      <a:endParaRPr lang="en-GB" sz="1100" dirty="0"/>
                    </a:p>
                  </a:txBody>
                  <a:tcPr>
                    <a:solidFill>
                      <a:srgbClr val="00B0F0"/>
                    </a:solidFill>
                  </a:tcPr>
                </a:tc>
                <a:tc>
                  <a:txBody>
                    <a:bodyPr/>
                    <a:lstStyle/>
                    <a:p>
                      <a:pPr marL="285750" indent="-285750">
                        <a:buFont typeface="Arial" panose="020B0604020202020204" pitchFamily="34" charset="0"/>
                        <a:buChar char="•"/>
                      </a:pPr>
                      <a:r>
                        <a:rPr lang="en-US" sz="1100" dirty="0"/>
                        <a:t>Fewer impulse purchases and repeat visits</a:t>
                      </a:r>
                      <a:endParaRPr lang="en-GB" sz="1100" dirty="0"/>
                    </a:p>
                  </a:txBody>
                  <a:tcPr>
                    <a:solidFill>
                      <a:srgbClr val="0070C0"/>
                    </a:solidFill>
                  </a:tcPr>
                </a:tc>
                <a:tc>
                  <a:txBody>
                    <a:bodyPr/>
                    <a:lstStyle/>
                    <a:p>
                      <a:pPr marL="285750" indent="-285750">
                        <a:buFont typeface="Arial" panose="020B0604020202020204" pitchFamily="34" charset="0"/>
                        <a:buChar char="•"/>
                      </a:pPr>
                      <a:r>
                        <a:rPr lang="en-US" sz="1100" dirty="0"/>
                        <a:t>Significant financial impact on daily operations</a:t>
                      </a:r>
                      <a:endParaRPr lang="en-GB" sz="1100" dirty="0"/>
                    </a:p>
                  </a:txBody>
                  <a:tcPr>
                    <a:solidFill>
                      <a:srgbClr val="7030A0"/>
                    </a:solidFill>
                  </a:tcPr>
                </a:tc>
                <a:extLst>
                  <a:ext uri="{0D108BD9-81ED-4DB2-BD59-A6C34878D82A}">
                    <a16:rowId xmlns:a16="http://schemas.microsoft.com/office/drawing/2014/main" val="3439326847"/>
                  </a:ext>
                </a:extLst>
              </a:tr>
              <a:tr h="309041">
                <a:tc>
                  <a:txBody>
                    <a:bodyPr/>
                    <a:lstStyle/>
                    <a:p>
                      <a:pPr marL="285750" indent="-285750">
                        <a:buFont typeface="Arial" panose="020B0604020202020204" pitchFamily="34" charset="0"/>
                        <a:buChar char="•"/>
                      </a:pPr>
                      <a:r>
                        <a:rPr lang="en-US" sz="1100" dirty="0"/>
                        <a:t>Lower overall revenue from physical store</a:t>
                      </a:r>
                      <a:endParaRPr lang="en-GB" sz="1100" dirty="0"/>
                    </a:p>
                  </a:txBody>
                  <a:tcPr>
                    <a:solidFill>
                      <a:srgbClr val="FF0000"/>
                    </a:solidFill>
                  </a:tcPr>
                </a:tc>
                <a:tc>
                  <a:txBody>
                    <a:bodyPr/>
                    <a:lstStyle/>
                    <a:p>
                      <a:pPr marL="285750" indent="-285750">
                        <a:buFont typeface="Arial" panose="020B0604020202020204" pitchFamily="34" charset="0"/>
                        <a:buChar char="•"/>
                      </a:pPr>
                      <a:r>
                        <a:rPr lang="en-US" sz="1100" dirty="0"/>
                        <a:t>Local customer market area</a:t>
                      </a:r>
                      <a:endParaRPr lang="en-GB" sz="1100" dirty="0"/>
                    </a:p>
                  </a:txBody>
                  <a:tcPr>
                    <a:solidFill>
                      <a:srgbClr val="FFC000"/>
                    </a:solidFill>
                  </a:tcPr>
                </a:tc>
                <a:tc>
                  <a:txBody>
                    <a:bodyPr/>
                    <a:lstStyle/>
                    <a:p>
                      <a:pPr marL="285750" indent="-285750">
                        <a:buFont typeface="Arial" panose="020B0604020202020204" pitchFamily="34" charset="0"/>
                        <a:buChar char="•"/>
                      </a:pPr>
                      <a:r>
                        <a:rPr lang="en-US" sz="1100" dirty="0"/>
                        <a:t>Ongoing trend rather than a one-time drop</a:t>
                      </a:r>
                      <a:endParaRPr lang="en-GB" sz="1100" dirty="0"/>
                    </a:p>
                  </a:txBody>
                  <a:tcPr>
                    <a:solidFill>
                      <a:srgbClr val="FFFF00"/>
                    </a:solidFill>
                  </a:tcPr>
                </a:tc>
                <a:tc>
                  <a:txBody>
                    <a:bodyPr/>
                    <a:lstStyle/>
                    <a:p>
                      <a:pPr marL="285750" indent="-285750">
                        <a:buFont typeface="Arial" panose="020B0604020202020204" pitchFamily="34" charset="0"/>
                        <a:buChar char="•"/>
                      </a:pPr>
                      <a:r>
                        <a:rPr lang="en-US" sz="1100" dirty="0"/>
                        <a:t>Local community shifting buying habits</a:t>
                      </a:r>
                      <a:endParaRPr lang="en-GB" sz="1100" dirty="0"/>
                    </a:p>
                  </a:txBody>
                  <a:tcPr>
                    <a:solidFill>
                      <a:srgbClr val="92D050"/>
                    </a:solidFill>
                  </a:tcPr>
                </a:tc>
                <a:tc>
                  <a:txBody>
                    <a:bodyPr/>
                    <a:lstStyle/>
                    <a:p>
                      <a:pPr marL="285750" indent="-285750">
                        <a:buFont typeface="Arial" panose="020B0604020202020204" pitchFamily="34" charset="0"/>
                        <a:buChar char="•"/>
                      </a:pPr>
                      <a:r>
                        <a:rPr lang="en-US" sz="1100" dirty="0"/>
                        <a:t>Changing consumer preferences and spending priorities</a:t>
                      </a:r>
                      <a:endParaRPr lang="en-GB" sz="1100" dirty="0"/>
                    </a:p>
                  </a:txBody>
                  <a:tcPr>
                    <a:solidFill>
                      <a:srgbClr val="00B0F0"/>
                    </a:solidFill>
                  </a:tcPr>
                </a:tc>
                <a:tc>
                  <a:txBody>
                    <a:bodyPr/>
                    <a:lstStyle/>
                    <a:p>
                      <a:pPr marL="285750" indent="-285750">
                        <a:buFont typeface="Arial" panose="020B0604020202020204" pitchFamily="34" charset="0"/>
                        <a:buChar char="•"/>
                      </a:pPr>
                      <a:r>
                        <a:rPr lang="en-US" sz="1100" dirty="0"/>
                        <a:t>Strong competition from online and alternative sellers</a:t>
                      </a:r>
                      <a:endParaRPr lang="en-GB" sz="1100" dirty="0"/>
                    </a:p>
                  </a:txBody>
                  <a:tcPr>
                    <a:solidFill>
                      <a:srgbClr val="0070C0"/>
                    </a:solidFill>
                  </a:tcPr>
                </a:tc>
                <a:tc>
                  <a:txBody>
                    <a:bodyPr/>
                    <a:lstStyle/>
                    <a:p>
                      <a:pPr marL="285750" indent="-285750">
                        <a:buFont typeface="Arial" panose="020B0604020202020204" pitchFamily="34" charset="0"/>
                        <a:buChar char="•"/>
                      </a:pPr>
                      <a:r>
                        <a:rPr lang="en-US" sz="1100" dirty="0"/>
                        <a:t>Reduced profit from physical store transactions</a:t>
                      </a:r>
                      <a:endParaRPr lang="en-GB" sz="1100" dirty="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523220"/>
          </a:xfrm>
          <a:prstGeom prst="rect">
            <a:avLst/>
          </a:prstGeom>
          <a:noFill/>
        </p:spPr>
        <p:txBody>
          <a:bodyPr wrap="square">
            <a:spAutoFit/>
          </a:bodyPr>
          <a:lstStyle/>
          <a:p>
            <a:r>
              <a:rPr lang="en-US" sz="2800" b="1" dirty="0"/>
              <a:t>5W2H Analysis: Identifying the Root Problem</a:t>
            </a:r>
            <a:endParaRPr lang="en-GB" sz="3200" b="1" u="sng" dirty="0"/>
          </a:p>
        </p:txBody>
      </p:sp>
      <p:sp>
        <p:nvSpPr>
          <p:cNvPr id="7" name="TextBox 6">
            <a:extLst>
              <a:ext uri="{FF2B5EF4-FFF2-40B4-BE49-F238E27FC236}">
                <a16:creationId xmlns:a16="http://schemas.microsoft.com/office/drawing/2014/main" id="{A3A3C2A3-7DBB-DDB6-1414-2DA297ACF26F}"/>
              </a:ext>
            </a:extLst>
          </p:cNvPr>
          <p:cNvSpPr txBox="1"/>
          <p:nvPr/>
        </p:nvSpPr>
        <p:spPr>
          <a:xfrm>
            <a:off x="9394225" y="6243120"/>
            <a:ext cx="6431692" cy="369332"/>
          </a:xfrm>
          <a:prstGeom prst="rect">
            <a:avLst/>
          </a:prstGeom>
          <a:noFill/>
        </p:spPr>
        <p:txBody>
          <a:bodyPr wrap="square">
            <a:spAutoFit/>
          </a:bodyPr>
          <a:lstStyle/>
          <a:p>
            <a:r>
              <a:rPr lang="en-US" sz="1800" dirty="0">
                <a:effectLst/>
                <a:latin typeface="Arial" panose="020B0604020202020204" pitchFamily="34" charset="0"/>
              </a:rPr>
              <a:t>(de Abreu et al., 2025)</a:t>
            </a:r>
            <a:endParaRPr lang="en-US"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889"/>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dirty="0">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200" y="1825625"/>
            <a:ext cx="6235262" cy="4351338"/>
          </a:xfrm>
        </p:spPr>
        <p:txBody>
          <a:bodyPr>
            <a:normAutofit fontScale="85000" lnSpcReduction="10000"/>
          </a:bodyPr>
          <a:lstStyle/>
          <a:p>
            <a:pPr algn="just"/>
            <a:r>
              <a:rPr lang="en-US" dirty="0"/>
              <a:t>PESTEL is a framework used to </a:t>
            </a:r>
            <a:r>
              <a:rPr lang="en-US" dirty="0" err="1"/>
              <a:t>analyse</a:t>
            </a:r>
            <a:r>
              <a:rPr lang="en-US" dirty="0"/>
              <a:t> external factors affecting a business: Political, Economic, Social, Technological, Environmental, and Legal.</a:t>
            </a:r>
          </a:p>
          <a:p>
            <a:pPr algn="just"/>
            <a:r>
              <a:rPr lang="en-US" dirty="0"/>
              <a:t>It is used in planning and decision-making to understand market conditions, risks, and wider industry pressures.</a:t>
            </a:r>
          </a:p>
          <a:p>
            <a:pPr algn="just"/>
            <a:r>
              <a:rPr lang="en-US" dirty="0"/>
              <a:t>Key benefits include giving a structured overview of external influences and helping businesses identify opportunities and threats.</a:t>
            </a:r>
          </a:p>
          <a:p>
            <a:pPr algn="just"/>
            <a:r>
              <a:rPr lang="en-US" dirty="0"/>
              <a:t>Criticisms include being too broad, quickly becoming outdated, and not showing which factors are most important.</a:t>
            </a:r>
          </a:p>
        </p:txBody>
      </p:sp>
      <p:sp>
        <p:nvSpPr>
          <p:cNvPr id="6" name="TextBox 5">
            <a:extLst>
              <a:ext uri="{FF2B5EF4-FFF2-40B4-BE49-F238E27FC236}">
                <a16:creationId xmlns:a16="http://schemas.microsoft.com/office/drawing/2014/main" id="{A73F27C5-1990-4BC5-4294-474D3022E71E}"/>
              </a:ext>
            </a:extLst>
          </p:cNvPr>
          <p:cNvSpPr txBox="1"/>
          <p:nvPr/>
        </p:nvSpPr>
        <p:spPr>
          <a:xfrm>
            <a:off x="8906133" y="6244313"/>
            <a:ext cx="6098058" cy="369332"/>
          </a:xfrm>
          <a:prstGeom prst="rect">
            <a:avLst/>
          </a:prstGeom>
          <a:noFill/>
        </p:spPr>
        <p:txBody>
          <a:bodyPr wrap="square">
            <a:spAutoFit/>
          </a:bodyPr>
          <a:lstStyle/>
          <a:p>
            <a:r>
              <a:rPr lang="en-US" sz="1800" dirty="0">
                <a:effectLst/>
                <a:latin typeface="Arial" panose="020B0604020202020204" pitchFamily="34" charset="0"/>
              </a:rPr>
              <a:t>(Afshar and Shah, 2025)</a:t>
            </a:r>
            <a:endParaRPr lang="en-US" dirty="0"/>
          </a:p>
        </p:txBody>
      </p:sp>
      <p:pic>
        <p:nvPicPr>
          <p:cNvPr id="3074" name="Picture 2" descr="PESTLE Analysis: The CEO's Guide to Future-Proofing a Business | by Asif  Iqbal | Techno-Preneurship | Medium">
            <a:extLst>
              <a:ext uri="{FF2B5EF4-FFF2-40B4-BE49-F238E27FC236}">
                <a16:creationId xmlns:a16="http://schemas.microsoft.com/office/drawing/2014/main" id="{359E02C8-CF9E-A55D-658B-E6A1EF5E79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9727" y="1087395"/>
            <a:ext cx="4312121" cy="4080693"/>
          </a:xfrm>
          <a:prstGeom prst="rect">
            <a:avLst/>
          </a:prstGeom>
          <a:blipFill>
            <a:blip r:embed="rId3">
              <a:alphaModFix amt="44646"/>
            </a:blip>
            <a:tile tx="0" ty="0" sx="100000" sy="100000" flip="none" algn="tl"/>
          </a:blipFill>
        </p:spPr>
      </p:pic>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20414" y="468857"/>
            <a:ext cx="10515600" cy="1179002"/>
          </a:xfrm>
        </p:spPr>
        <p:txBody>
          <a:bodyPr>
            <a:normAutofit fontScale="90000"/>
          </a:bodyPr>
          <a:lstStyle/>
          <a:p>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PESTEL Framework Analysis</a:t>
            </a:r>
            <a:br>
              <a:rPr lang="en-GB" b="1"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68273109"/>
              </p:ext>
            </p:extLst>
          </p:nvPr>
        </p:nvGraphicFramePr>
        <p:xfrm>
          <a:off x="420414" y="2123386"/>
          <a:ext cx="11199987" cy="3676256"/>
        </p:xfrm>
        <a:graphic>
          <a:graphicData uri="http://schemas.openxmlformats.org/drawingml/2006/table">
            <a:tbl>
              <a:tblPr firstRow="1" bandRow="1">
                <a:tableStyleId>{5C22544A-7EE6-4342-B048-85BDC9FD1C3A}</a:tableStyleId>
              </a:tblPr>
              <a:tblGrid>
                <a:gridCol w="1825948">
                  <a:extLst>
                    <a:ext uri="{9D8B030D-6E8A-4147-A177-3AD203B41FA5}">
                      <a16:colId xmlns:a16="http://schemas.microsoft.com/office/drawing/2014/main" val="1284065850"/>
                    </a:ext>
                  </a:extLst>
                </a:gridCol>
                <a:gridCol w="1917125">
                  <a:extLst>
                    <a:ext uri="{9D8B030D-6E8A-4147-A177-3AD203B41FA5}">
                      <a16:colId xmlns:a16="http://schemas.microsoft.com/office/drawing/2014/main" val="1858564028"/>
                    </a:ext>
                  </a:extLst>
                </a:gridCol>
                <a:gridCol w="1901801">
                  <a:extLst>
                    <a:ext uri="{9D8B030D-6E8A-4147-A177-3AD203B41FA5}">
                      <a16:colId xmlns:a16="http://schemas.microsoft.com/office/drawing/2014/main" val="1949424782"/>
                    </a:ext>
                  </a:extLst>
                </a:gridCol>
                <a:gridCol w="1904895">
                  <a:extLst>
                    <a:ext uri="{9D8B030D-6E8A-4147-A177-3AD203B41FA5}">
                      <a16:colId xmlns:a16="http://schemas.microsoft.com/office/drawing/2014/main" val="446382655"/>
                    </a:ext>
                  </a:extLst>
                </a:gridCol>
                <a:gridCol w="1576148">
                  <a:extLst>
                    <a:ext uri="{9D8B030D-6E8A-4147-A177-3AD203B41FA5}">
                      <a16:colId xmlns:a16="http://schemas.microsoft.com/office/drawing/2014/main" val="3644160467"/>
                    </a:ext>
                  </a:extLst>
                </a:gridCol>
                <a:gridCol w="2074070">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lgn="just">
                        <a:buFont typeface="Wingdings" panose="05000000000000000000" pitchFamily="2" charset="2"/>
                        <a:buChar char="§"/>
                      </a:pPr>
                      <a:r>
                        <a:rPr lang="en-US" sz="1400" dirty="0"/>
                        <a:t>Changes in business rates, taxes, or government policies affecting small retail shops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I</a:t>
                      </a:r>
                      <a:r>
                        <a:rPr lang="en-US" sz="1400" dirty="0" err="1"/>
                        <a:t>mport</a:t>
                      </a:r>
                      <a:r>
                        <a:rPr lang="en-US" sz="1400" dirty="0"/>
                        <a:t>/export regulations influencing flower supply and pricing</a:t>
                      </a:r>
                    </a:p>
                    <a:p>
                      <a:pPr marL="285750" indent="-285750" algn="just">
                        <a:buFont typeface="Wingdings" panose="05000000000000000000" pitchFamily="2" charset="2"/>
                        <a:buChar char="§"/>
                      </a:pPr>
                      <a:endParaRPr lang="en-GB" sz="1400" b="1" dirty="0"/>
                    </a:p>
                  </a:txBody>
                  <a:tcPr>
                    <a:pattFill prst="pct40">
                      <a:fgClr>
                        <a:srgbClr val="FF0000"/>
                      </a:fgClr>
                      <a:bgClr>
                        <a:schemeClr val="bg1"/>
                      </a:bgClr>
                    </a:pattFill>
                  </a:tcPr>
                </a:tc>
                <a:tc>
                  <a:txBody>
                    <a:bodyPr/>
                    <a:lstStyle/>
                    <a:p>
                      <a:pPr marL="285750" indent="-285750" algn="just">
                        <a:buFont typeface="Wingdings" panose="05000000000000000000" pitchFamily="2" charset="2"/>
                        <a:buChar char="§"/>
                      </a:pPr>
                      <a:r>
                        <a:rPr lang="en-US" sz="1400" dirty="0"/>
                        <a:t>Inflation increasing flower costs and reducing customer spending</a:t>
                      </a:r>
                    </a:p>
                    <a:p>
                      <a:pPr marL="285750" indent="-285750" algn="just">
                        <a:buFont typeface="Wingdings" panose="05000000000000000000" pitchFamily="2" charset="2"/>
                        <a:buChar char="§"/>
                      </a:pPr>
                      <a:r>
                        <a:rPr lang="en-US" sz="1400" dirty="0"/>
                        <a:t>Price sensitivity leading customers to buy less or choose cheaper options</a:t>
                      </a:r>
                    </a:p>
                    <a:p>
                      <a:pPr algn="just"/>
                      <a:endParaRPr lang="en-GB" sz="1400" b="1" dirty="0"/>
                    </a:p>
                  </a:txBody>
                  <a:tcPr>
                    <a:pattFill prst="pct40">
                      <a:fgClr>
                        <a:srgbClr val="FFC000"/>
                      </a:fgClr>
                      <a:bgClr>
                        <a:schemeClr val="bg1"/>
                      </a:bgClr>
                    </a:pattFill>
                  </a:tcPr>
                </a:tc>
                <a:tc>
                  <a:txBody>
                    <a:bodyPr/>
                    <a:lstStyle/>
                    <a:p>
                      <a:pPr marL="285750" indent="-285750" algn="just">
                        <a:buFont typeface="Wingdings" panose="05000000000000000000" pitchFamily="2" charset="2"/>
                        <a:buChar char="§"/>
                      </a:pPr>
                      <a:r>
                        <a:rPr lang="en-US" sz="1400" dirty="0"/>
                        <a:t>Changing lifestyles and reduced impulse buying in-store</a:t>
                      </a:r>
                    </a:p>
                    <a:p>
                      <a:pPr marL="285750" indent="-285750" algn="just">
                        <a:buFont typeface="Wingdings" panose="05000000000000000000" pitchFamily="2" charset="2"/>
                        <a:buChar char="§"/>
                      </a:pPr>
                      <a:r>
                        <a:rPr lang="en-US" sz="1400" dirty="0"/>
                        <a:t>Younger consumers preferring convenience and online purchasing</a:t>
                      </a:r>
                    </a:p>
                    <a:p>
                      <a:pPr algn="just"/>
                      <a:endParaRPr lang="en-GB" sz="1400" b="1" dirty="0"/>
                    </a:p>
                  </a:txBody>
                  <a:tcPr>
                    <a:pattFill prst="pct40">
                      <a:fgClr>
                        <a:srgbClr val="FFFF00"/>
                      </a:fgClr>
                      <a:bgClr>
                        <a:schemeClr val="bg1"/>
                      </a:bgClr>
                    </a:pattFill>
                  </a:tcPr>
                </a:tc>
                <a:tc>
                  <a:txBody>
                    <a:bodyPr/>
                    <a:lstStyle/>
                    <a:p>
                      <a:pPr marL="285750" indent="-285750" algn="just">
                        <a:buFont typeface="Wingdings" panose="05000000000000000000" pitchFamily="2" charset="2"/>
                        <a:buChar char="§"/>
                      </a:pPr>
                      <a:r>
                        <a:rPr lang="en-US" sz="1400" dirty="0"/>
                        <a:t>Growth of online flower delivery platforms</a:t>
                      </a:r>
                    </a:p>
                    <a:p>
                      <a:pPr marL="285750" indent="-285750" algn="just">
                        <a:buFont typeface="Wingdings" panose="05000000000000000000" pitchFamily="2" charset="2"/>
                        <a:buChar char="§"/>
                      </a:pPr>
                      <a:r>
                        <a:rPr lang="en-US" sz="1400" dirty="0"/>
                        <a:t>Increased use of social media for buying and marketing flowers</a:t>
                      </a:r>
                      <a:endParaRPr lang="en-GB" sz="1400" b="1" dirty="0"/>
                    </a:p>
                  </a:txBody>
                  <a:tcPr>
                    <a:pattFill prst="pct40">
                      <a:fgClr>
                        <a:srgbClr val="92D050"/>
                      </a:fgClr>
                      <a:bgClr>
                        <a:schemeClr val="bg1"/>
                      </a:bgClr>
                    </a:pattFill>
                  </a:tcPr>
                </a:tc>
                <a:tc>
                  <a:txBody>
                    <a:bodyPr/>
                    <a:lstStyle/>
                    <a:p>
                      <a:pPr marL="285750" indent="-285750" algn="just">
                        <a:buFont typeface="Wingdings" panose="05000000000000000000" pitchFamily="2" charset="2"/>
                        <a:buChar char="§"/>
                      </a:pPr>
                      <a:r>
                        <a:rPr lang="en-US" sz="1400" dirty="0"/>
                        <a:t>Employment laws affecting staffing costs and working hours</a:t>
                      </a:r>
                      <a:endParaRPr lang="en-GB" sz="1400" b="1" dirty="0"/>
                    </a:p>
                    <a:p>
                      <a:pPr marL="285750" indent="-285750" algn="just">
                        <a:buFont typeface="Wingdings" panose="05000000000000000000" pitchFamily="2" charset="2"/>
                        <a:buChar char="§"/>
                      </a:pPr>
                      <a:r>
                        <a:rPr lang="en-US" sz="1400" dirty="0"/>
                        <a:t>Health and safety regulations for retail operations</a:t>
                      </a:r>
                      <a:endParaRPr lang="en-GB" sz="1400" b="1" dirty="0"/>
                    </a:p>
                  </a:txBody>
                  <a:tcPr>
                    <a:pattFill prst="pct40">
                      <a:fgClr>
                        <a:srgbClr val="00B0F0"/>
                      </a:fgClr>
                      <a:bgClr>
                        <a:schemeClr val="bg1"/>
                      </a:bgClr>
                    </a:pattFill>
                  </a:tcPr>
                </a:tc>
                <a:tc>
                  <a:txBody>
                    <a:bodyPr/>
                    <a:lstStyle/>
                    <a:p>
                      <a:pPr marL="285750" indent="-285750" algn="just">
                        <a:buFont typeface="Wingdings" panose="05000000000000000000" pitchFamily="2" charset="2"/>
                        <a:buChar char="§"/>
                      </a:pPr>
                      <a:r>
                        <a:rPr lang="en-US" sz="1400" dirty="0"/>
                        <a:t>Seasonal availability of flowers affecting supply</a:t>
                      </a:r>
                    </a:p>
                    <a:p>
                      <a:pPr marL="285750" indent="-285750" algn="just">
                        <a:buFont typeface="Wingdings" panose="05000000000000000000" pitchFamily="2" charset="2"/>
                        <a:buChar char="§"/>
                      </a:pPr>
                      <a:r>
                        <a:rPr lang="en-US" sz="1400" dirty="0"/>
                        <a:t>Growing demand for sustainable and eco-friendly products</a:t>
                      </a:r>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5" name="TextBox 4">
            <a:extLst>
              <a:ext uri="{FF2B5EF4-FFF2-40B4-BE49-F238E27FC236}">
                <a16:creationId xmlns:a16="http://schemas.microsoft.com/office/drawing/2014/main" id="{27B1C124-0528-6F79-76A9-D042F2EBD1AA}"/>
              </a:ext>
            </a:extLst>
          </p:cNvPr>
          <p:cNvSpPr txBox="1"/>
          <p:nvPr/>
        </p:nvSpPr>
        <p:spPr>
          <a:xfrm>
            <a:off x="9412760" y="6368884"/>
            <a:ext cx="6098058" cy="369332"/>
          </a:xfrm>
          <a:prstGeom prst="rect">
            <a:avLst/>
          </a:prstGeom>
          <a:noFill/>
        </p:spPr>
        <p:txBody>
          <a:bodyPr wrap="square">
            <a:spAutoFit/>
          </a:bodyPr>
          <a:lstStyle/>
          <a:p>
            <a:r>
              <a:rPr lang="en-US" sz="1800" dirty="0">
                <a:effectLst/>
                <a:latin typeface="Arial" panose="020B0604020202020204" pitchFamily="34" charset="0"/>
              </a:rPr>
              <a:t>(Afshar and Shah, 2025)</a:t>
            </a:r>
            <a:endParaRPr lang="en-US" dirty="0"/>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6131"/>
            <a:lum/>
          </a:blip>
          <a:srcRect/>
          <a:tile tx="0" ty="0" sx="100000" sy="100000" flip="none" algn="tl"/>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838200" y="1825625"/>
            <a:ext cx="6928945" cy="4351338"/>
          </a:xfrm>
        </p:spPr>
        <p:txBody>
          <a:bodyPr>
            <a:normAutofit fontScale="92500" lnSpcReduction="10000"/>
          </a:bodyPr>
          <a:lstStyle/>
          <a:p>
            <a:pPr algn="just"/>
            <a:r>
              <a:rPr lang="en-US" dirty="0"/>
              <a:t>The Cause-and-Effect model helps identify possible reasons behind a problem by linking causes to outcomes </a:t>
            </a:r>
          </a:p>
          <a:p>
            <a:pPr algn="just"/>
            <a:r>
              <a:rPr lang="en-US" dirty="0"/>
              <a:t>It is used in problem-solving and business analysis to explore root causes and understand contributing factors.</a:t>
            </a:r>
          </a:p>
          <a:p>
            <a:pPr algn="just"/>
            <a:r>
              <a:rPr lang="en-US" dirty="0"/>
              <a:t>Benefits include clear visual structure, better team discussion, and deeper understanding of complex issues.</a:t>
            </a:r>
          </a:p>
          <a:p>
            <a:pPr algn="just"/>
            <a:r>
              <a:rPr lang="en-US" dirty="0"/>
              <a:t>Criticisms include reliance on assumptions, lack of </a:t>
            </a:r>
            <a:r>
              <a:rPr lang="en-US" dirty="0" err="1"/>
              <a:t>prioritisation</a:t>
            </a:r>
            <a:r>
              <a:rPr lang="en-US" dirty="0"/>
              <a:t>, and not showing which cause has the biggest impact.</a:t>
            </a:r>
          </a:p>
        </p:txBody>
      </p:sp>
      <p:sp>
        <p:nvSpPr>
          <p:cNvPr id="6" name="TextBox 5">
            <a:extLst>
              <a:ext uri="{FF2B5EF4-FFF2-40B4-BE49-F238E27FC236}">
                <a16:creationId xmlns:a16="http://schemas.microsoft.com/office/drawing/2014/main" id="{71D6CBDE-91CA-0E5B-D2E1-7CD3C34453F7}"/>
              </a:ext>
            </a:extLst>
          </p:cNvPr>
          <p:cNvSpPr txBox="1"/>
          <p:nvPr/>
        </p:nvSpPr>
        <p:spPr>
          <a:xfrm>
            <a:off x="9585755" y="6270192"/>
            <a:ext cx="6098058" cy="369332"/>
          </a:xfrm>
          <a:prstGeom prst="rect">
            <a:avLst/>
          </a:prstGeom>
          <a:noFill/>
        </p:spPr>
        <p:txBody>
          <a:bodyPr wrap="square">
            <a:spAutoFit/>
          </a:bodyPr>
          <a:lstStyle/>
          <a:p>
            <a:r>
              <a:rPr lang="en-US" sz="1800" dirty="0">
                <a:effectLst/>
                <a:latin typeface="Arial" panose="020B0604020202020204" pitchFamily="34" charset="0"/>
              </a:rPr>
              <a:t>(D Haughton, 2025)</a:t>
            </a:r>
            <a:endParaRPr lang="en-US" dirty="0"/>
          </a:p>
        </p:txBody>
      </p:sp>
      <p:pic>
        <p:nvPicPr>
          <p:cNvPr id="4098" name="Picture 2" descr="Cause and Effect | English Composition 1">
            <a:extLst>
              <a:ext uri="{FF2B5EF4-FFF2-40B4-BE49-F238E27FC236}">
                <a16:creationId xmlns:a16="http://schemas.microsoft.com/office/drawing/2014/main" id="{41D73640-2BAA-EFCD-A02C-6FC716B838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35098" y="1947906"/>
            <a:ext cx="3810000" cy="353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646331"/>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a:p>
            <a:r>
              <a:rPr lang="en-GB" sz="1200" b="1" dirty="0">
                <a:latin typeface="Arial" panose="020B0604020202020204" pitchFamily="34" charset="0"/>
                <a:cs typeface="Arial" panose="020B0604020202020204" pitchFamily="34" charset="0"/>
              </a:rPr>
              <a:t>30% decline in in-store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Economic pressure reducing customer spending</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Growth of online competitors</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Reduced staff engagement in sales</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Limited training in customer service or upselling</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Lack of clear sales performance analysis</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Poor tracking of customer trends</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Limited variety or stock availability</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Rising flower supply costs</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Limited online presence and digital tools</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Outdated payment or ordering systems</a:t>
            </a:r>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Limited in-store promotions</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646331"/>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Weak visual merchandising/display strategies</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388466" y="199025"/>
            <a:ext cx="10920760" cy="523220"/>
          </a:xfrm>
          <a:prstGeom prst="rect">
            <a:avLst/>
          </a:prstGeom>
          <a:noFill/>
        </p:spPr>
        <p:txBody>
          <a:bodyPr wrap="square" rtlCol="0">
            <a:spAutoFit/>
          </a:bodyPr>
          <a:lstStyle/>
          <a:p>
            <a:r>
              <a:rPr lang="en-GB" sz="2800" b="1" dirty="0"/>
              <a:t>Cause-and-Effect diagram</a:t>
            </a:r>
          </a:p>
        </p:txBody>
      </p:sp>
      <p:sp>
        <p:nvSpPr>
          <p:cNvPr id="3" name="TextBox 2">
            <a:extLst>
              <a:ext uri="{FF2B5EF4-FFF2-40B4-BE49-F238E27FC236}">
                <a16:creationId xmlns:a16="http://schemas.microsoft.com/office/drawing/2014/main" id="{26EC24F7-647B-03C9-932F-9213B311B2E6}"/>
              </a:ext>
            </a:extLst>
          </p:cNvPr>
          <p:cNvSpPr txBox="1"/>
          <p:nvPr/>
        </p:nvSpPr>
        <p:spPr>
          <a:xfrm>
            <a:off x="9585755" y="6270192"/>
            <a:ext cx="6098058" cy="369332"/>
          </a:xfrm>
          <a:prstGeom prst="rect">
            <a:avLst/>
          </a:prstGeom>
          <a:noFill/>
        </p:spPr>
        <p:txBody>
          <a:bodyPr wrap="square">
            <a:spAutoFit/>
          </a:bodyPr>
          <a:lstStyle/>
          <a:p>
            <a:r>
              <a:rPr lang="en-US" sz="1800" dirty="0">
                <a:effectLst/>
                <a:latin typeface="Arial" panose="020B0604020202020204" pitchFamily="34" charset="0"/>
              </a:rPr>
              <a:t>(D Haughton, 2025)</a:t>
            </a:r>
            <a:endParaRPr lang="en-US" dirty="0"/>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564"/>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943129"/>
            <a:ext cx="11331466" cy="4351338"/>
          </a:xfrm>
        </p:spPr>
        <p:txBody>
          <a:bodyPr>
            <a:normAutofit fontScale="92500" lnSpcReduction="10000"/>
          </a:bodyPr>
          <a:lstStyle/>
          <a:p>
            <a:r>
              <a:rPr lang="en-US" b="1" dirty="0"/>
              <a:t>Key Finding 1:</a:t>
            </a:r>
            <a:br>
              <a:rPr lang="en-US" dirty="0"/>
            </a:br>
            <a:r>
              <a:rPr lang="en-US" dirty="0"/>
              <a:t>30% decline in in-store sales due to reduced foot traffic and changing buying habits.</a:t>
            </a:r>
          </a:p>
          <a:p>
            <a:r>
              <a:rPr lang="en-US" b="1" dirty="0"/>
              <a:t>Key Finding 2:</a:t>
            </a:r>
            <a:br>
              <a:rPr lang="en-US" dirty="0"/>
            </a:br>
            <a:r>
              <a:rPr lang="en-US" dirty="0"/>
              <a:t>External pressures such as inflation, price sensitivity, and online competition are major contributing factors.</a:t>
            </a:r>
          </a:p>
          <a:p>
            <a:r>
              <a:rPr lang="en-US" b="1" dirty="0"/>
              <a:t>Key Finding 3:</a:t>
            </a:r>
            <a:br>
              <a:rPr lang="en-US" dirty="0"/>
            </a:br>
            <a:r>
              <a:rPr lang="en-US" dirty="0"/>
              <a:t>Customer </a:t>
            </a:r>
            <a:r>
              <a:rPr lang="en-US" dirty="0" err="1"/>
              <a:t>behaviour</a:t>
            </a:r>
            <a:r>
              <a:rPr lang="en-US" dirty="0"/>
              <a:t> is shifting towards convenience, digital purchasing, and lower-cost options.</a:t>
            </a:r>
          </a:p>
          <a:p>
            <a:r>
              <a:rPr lang="en-US" b="1" dirty="0"/>
              <a:t>Key Finding 4:</a:t>
            </a:r>
            <a:br>
              <a:rPr lang="en-US" dirty="0"/>
            </a:br>
            <a:r>
              <a:rPr lang="en-US" dirty="0"/>
              <a:t>Both internal and external factors are linked to the problem, making the issue complex and ongoing.</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alphaModFix amt="9564"/>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55141" y="266271"/>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345991" y="1206450"/>
            <a:ext cx="11714204" cy="5651549"/>
          </a:xfrm>
        </p:spPr>
        <p:txBody>
          <a:bodyPr>
            <a:normAutofit fontScale="47500" lnSpcReduction="20000"/>
          </a:bodyPr>
          <a:lstStyle/>
          <a:p>
            <a:pPr marL="0" indent="0" algn="just">
              <a:lnSpc>
                <a:spcPct val="170000"/>
              </a:lnSpc>
              <a:buNone/>
            </a:pPr>
            <a:r>
              <a:rPr lang="en-US" sz="2900" dirty="0">
                <a:latin typeface="Arial" panose="020B0604020202020204" pitchFamily="34" charset="0"/>
                <a:cs typeface="Arial" panose="020B0604020202020204" pitchFamily="34" charset="0"/>
              </a:rPr>
              <a:t>Afshar, M.Z. and Shah, </a:t>
            </a:r>
            <a:r>
              <a:rPr lang="en-US" sz="2900" dirty="0" err="1">
                <a:latin typeface="Arial" panose="020B0604020202020204" pitchFamily="34" charset="0"/>
                <a:cs typeface="Arial" panose="020B0604020202020204" pitchFamily="34" charset="0"/>
              </a:rPr>
              <a:t>Dr.M.H</a:t>
            </a:r>
            <a:r>
              <a:rPr lang="en-US" sz="2900" dirty="0">
                <a:latin typeface="Arial" panose="020B0604020202020204" pitchFamily="34" charset="0"/>
                <a:cs typeface="Arial" panose="020B0604020202020204" pitchFamily="34" charset="0"/>
              </a:rPr>
              <a:t>. (2025). Strategic Evaluation Using PESTLE and SWOT Frameworks. </a:t>
            </a:r>
            <a:r>
              <a:rPr lang="en-US" sz="2900" i="1" dirty="0">
                <a:latin typeface="Arial" panose="020B0604020202020204" pitchFamily="34" charset="0"/>
                <a:cs typeface="Arial" panose="020B0604020202020204" pitchFamily="34" charset="0"/>
              </a:rPr>
              <a:t>SSRN Electronic Journal</a:t>
            </a:r>
            <a:r>
              <a:rPr lang="en-US" sz="2900" dirty="0">
                <a:latin typeface="Arial" panose="020B0604020202020204" pitchFamily="34" charset="0"/>
                <a:cs typeface="Arial" panose="020B0604020202020204" pitchFamily="34" charset="0"/>
              </a:rPr>
              <a:t>, 3(1). </a:t>
            </a:r>
            <a:r>
              <a:rPr lang="en-US" sz="2900" dirty="0" err="1">
                <a:latin typeface="Arial" panose="020B0604020202020204" pitchFamily="34" charset="0"/>
                <a:cs typeface="Arial" panose="020B0604020202020204" pitchFamily="34" charset="0"/>
              </a:rPr>
              <a:t>doi:https</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doi.org</a:t>
            </a:r>
            <a:r>
              <a:rPr lang="en-US" sz="2900" dirty="0">
                <a:latin typeface="Arial" panose="020B0604020202020204" pitchFamily="34" charset="0"/>
                <a:cs typeface="Arial" panose="020B0604020202020204" pitchFamily="34" charset="0"/>
              </a:rPr>
              <a:t>/10.2139/ssrn.5141505.</a:t>
            </a:r>
          </a:p>
          <a:p>
            <a:pPr marL="0" indent="0" algn="just">
              <a:lnSpc>
                <a:spcPct val="170000"/>
              </a:lnSpc>
              <a:buNone/>
            </a:pPr>
            <a:r>
              <a:rPr lang="en-US" sz="2900" dirty="0">
                <a:latin typeface="Arial" panose="020B0604020202020204" pitchFamily="34" charset="0"/>
                <a:cs typeface="Arial" panose="020B0604020202020204" pitchFamily="34" charset="0"/>
              </a:rPr>
              <a:t>D Haughton (2025). </a:t>
            </a:r>
            <a:r>
              <a:rPr lang="en-US" sz="2900" i="1" dirty="0">
                <a:latin typeface="Arial" panose="020B0604020202020204" pitchFamily="34" charset="0"/>
                <a:cs typeface="Arial" panose="020B0604020202020204" pitchFamily="34" charset="0"/>
              </a:rPr>
              <a:t>Cause and Effect Business Analytics and Data Science</a:t>
            </a:r>
            <a:r>
              <a:rPr lang="en-US" sz="2900" dirty="0">
                <a:latin typeface="Arial" panose="020B0604020202020204" pitchFamily="34" charset="0"/>
                <a:cs typeface="Arial" panose="020B0604020202020204" pitchFamily="34" charset="0"/>
              </a:rPr>
              <a:t>. [online] Google Books. Available at: https://</a:t>
            </a:r>
            <a:r>
              <a:rPr lang="en-US" sz="2900" dirty="0" err="1">
                <a:latin typeface="Arial" panose="020B0604020202020204" pitchFamily="34" charset="0"/>
                <a:cs typeface="Arial" panose="020B0604020202020204" pitchFamily="34" charset="0"/>
              </a:rPr>
              <a:t>books.google.com.bd</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books?hl</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en&amp;lr</a:t>
            </a:r>
            <a:r>
              <a:rPr lang="en-US" sz="2900" dirty="0">
                <a:latin typeface="Arial" panose="020B0604020202020204" pitchFamily="34" charset="0"/>
                <a:cs typeface="Arial" panose="020B0604020202020204" pitchFamily="34" charset="0"/>
              </a:rPr>
              <a:t>=&amp;id=M0tnEQAAQBAJ&amp;oi=</a:t>
            </a:r>
            <a:r>
              <a:rPr lang="en-US" sz="2900" dirty="0" err="1">
                <a:latin typeface="Arial" panose="020B0604020202020204" pitchFamily="34" charset="0"/>
                <a:cs typeface="Arial" panose="020B0604020202020204" pitchFamily="34" charset="0"/>
              </a:rPr>
              <a:t>fnd&amp;pg</a:t>
            </a:r>
            <a:r>
              <a:rPr lang="en-US" sz="2900" dirty="0">
                <a:latin typeface="Arial" panose="020B0604020202020204" pitchFamily="34" charset="0"/>
                <a:cs typeface="Arial" panose="020B0604020202020204" pitchFamily="34" charset="0"/>
              </a:rPr>
              <a:t>=PP1&amp;dq=</a:t>
            </a:r>
            <a:r>
              <a:rPr lang="en-US" sz="2900" dirty="0" err="1">
                <a:latin typeface="Arial" panose="020B0604020202020204" pitchFamily="34" charset="0"/>
                <a:cs typeface="Arial" panose="020B0604020202020204" pitchFamily="34" charset="0"/>
              </a:rPr>
              <a:t>Cause-and-Effect+model&amp;ots</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NYyiSqBJiV&amp;sig</a:t>
            </a:r>
            <a:r>
              <a:rPr lang="en-US" sz="2900" dirty="0">
                <a:latin typeface="Arial" panose="020B0604020202020204" pitchFamily="34" charset="0"/>
                <a:cs typeface="Arial" panose="020B0604020202020204" pitchFamily="34" charset="0"/>
              </a:rPr>
              <a:t>=uchn4LE-D7vLhEeiiniIMP-osVQ&amp;redir_esc=</a:t>
            </a:r>
            <a:r>
              <a:rPr lang="en-US" sz="2900" dirty="0" err="1">
                <a:latin typeface="Arial" panose="020B0604020202020204" pitchFamily="34" charset="0"/>
                <a:cs typeface="Arial" panose="020B0604020202020204" pitchFamily="34" charset="0"/>
              </a:rPr>
              <a:t>y#v</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onepage&amp;q</a:t>
            </a:r>
            <a:r>
              <a:rPr lang="en-US" sz="2900" dirty="0">
                <a:latin typeface="Arial" panose="020B0604020202020204" pitchFamily="34" charset="0"/>
                <a:cs typeface="Arial" panose="020B0604020202020204" pitchFamily="34" charset="0"/>
              </a:rPr>
              <a:t>=Cause-and-Effect%20model&amp;f=false [Accessed 7 Feb. 2026].</a:t>
            </a:r>
          </a:p>
          <a:p>
            <a:pPr marL="0" indent="0" algn="just">
              <a:lnSpc>
                <a:spcPct val="170000"/>
              </a:lnSpc>
              <a:buNone/>
            </a:pPr>
            <a:r>
              <a:rPr lang="en-US" sz="2900" dirty="0">
                <a:latin typeface="Arial" panose="020B0604020202020204" pitchFamily="34" charset="0"/>
                <a:cs typeface="Arial" panose="020B0604020202020204" pitchFamily="34" charset="0"/>
              </a:rPr>
              <a:t>de Abreu, V.H.S., da Costa, M.G., Assis, T.F. de, </a:t>
            </a:r>
            <a:r>
              <a:rPr lang="en-US" sz="2900" dirty="0" err="1">
                <a:latin typeface="Arial" panose="020B0604020202020204" pitchFamily="34" charset="0"/>
                <a:cs typeface="Arial" panose="020B0604020202020204" pitchFamily="34" charset="0"/>
              </a:rPr>
              <a:t>D’Agosto</a:t>
            </a:r>
            <a:r>
              <a:rPr lang="en-US" sz="2900" dirty="0">
                <a:latin typeface="Arial" panose="020B0604020202020204" pitchFamily="34" charset="0"/>
                <a:cs typeface="Arial" panose="020B0604020202020204" pitchFamily="34" charset="0"/>
              </a:rPr>
              <a:t>, M. de A., Rocha, R.S., de Paula, L.O.D. and </a:t>
            </a:r>
            <a:r>
              <a:rPr lang="en-US" sz="2900" dirty="0" err="1">
                <a:latin typeface="Arial" panose="020B0604020202020204" pitchFamily="34" charset="0"/>
                <a:cs typeface="Arial" panose="020B0604020202020204" pitchFamily="34" charset="0"/>
              </a:rPr>
              <a:t>Laissone</a:t>
            </a:r>
            <a:r>
              <a:rPr lang="en-US" sz="2900" dirty="0">
                <a:latin typeface="Arial" panose="020B0604020202020204" pitchFamily="34" charset="0"/>
                <a:cs typeface="Arial" panose="020B0604020202020204" pitchFamily="34" charset="0"/>
              </a:rPr>
              <a:t>, A.M.S. (2025). Assessing the Feasibility of Enzymatic Biodiesel Production Using the 5W2H Framework . </a:t>
            </a:r>
            <a:r>
              <a:rPr lang="en-US" sz="2900" i="1" dirty="0">
                <a:latin typeface="Arial" panose="020B0604020202020204" pitchFamily="34" charset="0"/>
                <a:cs typeface="Arial" panose="020B0604020202020204" pitchFamily="34" charset="0"/>
              </a:rPr>
              <a:t>Energies</a:t>
            </a:r>
            <a:r>
              <a:rPr lang="en-US" sz="2900" dirty="0">
                <a:latin typeface="Arial" panose="020B0604020202020204" pitchFamily="34" charset="0"/>
                <a:cs typeface="Arial" panose="020B0604020202020204" pitchFamily="34" charset="0"/>
              </a:rPr>
              <a:t>, [online] 18(20), p.5460. </a:t>
            </a:r>
            <a:r>
              <a:rPr lang="en-US" sz="2900" dirty="0" err="1">
                <a:latin typeface="Arial" panose="020B0604020202020204" pitchFamily="34" charset="0"/>
                <a:cs typeface="Arial" panose="020B0604020202020204" pitchFamily="34" charset="0"/>
              </a:rPr>
              <a:t>doi:https</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doi.org</a:t>
            </a:r>
            <a:r>
              <a:rPr lang="en-US" sz="2900" dirty="0">
                <a:latin typeface="Arial" panose="020B0604020202020204" pitchFamily="34" charset="0"/>
                <a:cs typeface="Arial" panose="020B0604020202020204" pitchFamily="34" charset="0"/>
              </a:rPr>
              <a:t>/10.3390/en18205460.</a:t>
            </a:r>
          </a:p>
          <a:p>
            <a:pPr marL="0" indent="0" algn="just">
              <a:lnSpc>
                <a:spcPct val="170000"/>
              </a:lnSpc>
              <a:buNone/>
            </a:pPr>
            <a:r>
              <a:rPr lang="en-US" sz="2900" dirty="0" err="1">
                <a:latin typeface="Arial" panose="020B0604020202020204" pitchFamily="34" charset="0"/>
                <a:cs typeface="Arial" panose="020B0604020202020204" pitchFamily="34" charset="0"/>
              </a:rPr>
              <a:t>freshproduce</a:t>
            </a:r>
            <a:r>
              <a:rPr lang="en-US" sz="2900" dirty="0">
                <a:latin typeface="Arial" panose="020B0604020202020204" pitchFamily="34" charset="0"/>
                <a:cs typeface="Arial" panose="020B0604020202020204" pitchFamily="34" charset="0"/>
              </a:rPr>
              <a:t> (2025). </a:t>
            </a:r>
            <a:r>
              <a:rPr lang="en-US" sz="2900" i="1" dirty="0">
                <a:latin typeface="Arial" panose="020B0604020202020204" pitchFamily="34" charset="0"/>
                <a:cs typeface="Arial" panose="020B0604020202020204" pitchFamily="34" charset="0"/>
              </a:rPr>
              <a:t>2025 Floral Industry Trends</a:t>
            </a:r>
            <a:r>
              <a:rPr lang="en-US" sz="2900" dirty="0">
                <a:latin typeface="Arial" panose="020B0604020202020204" pitchFamily="34" charset="0"/>
                <a:cs typeface="Arial" panose="020B0604020202020204" pitchFamily="34" charset="0"/>
              </a:rPr>
              <a:t>. [online] International Fresh Produce Association. Available at: https://</a:t>
            </a:r>
            <a:r>
              <a:rPr lang="en-US" sz="2900" dirty="0" err="1">
                <a:latin typeface="Arial" panose="020B0604020202020204" pitchFamily="34" charset="0"/>
                <a:cs typeface="Arial" panose="020B0604020202020204" pitchFamily="34" charset="0"/>
              </a:rPr>
              <a:t>www.freshproduce.com</a:t>
            </a:r>
            <a:r>
              <a:rPr lang="en-US" sz="2900" dirty="0">
                <a:latin typeface="Arial" panose="020B0604020202020204" pitchFamily="34" charset="0"/>
                <a:cs typeface="Arial" panose="020B0604020202020204" pitchFamily="34" charset="0"/>
              </a:rPr>
              <a:t>/resources/floral/2025-floral-industry-trends/ [Accessed 7 Feb. 2026].</a:t>
            </a:r>
          </a:p>
          <a:p>
            <a:pPr marL="0" indent="0" algn="just">
              <a:lnSpc>
                <a:spcPct val="170000"/>
              </a:lnSpc>
              <a:buNone/>
            </a:pPr>
            <a:r>
              <a:rPr lang="en-US" dirty="0" err="1"/>
              <a:t>grandviewresearch</a:t>
            </a:r>
            <a:r>
              <a:rPr lang="en-US" dirty="0"/>
              <a:t> (2025). </a:t>
            </a:r>
            <a:r>
              <a:rPr lang="en-US" i="1" dirty="0"/>
              <a:t>Cut Flowers Market Size, Share And Growth Report, 2030</a:t>
            </a:r>
            <a:r>
              <a:rPr lang="en-US" dirty="0"/>
              <a:t>. [online] </a:t>
            </a:r>
            <a:r>
              <a:rPr lang="en-US" dirty="0" err="1"/>
              <a:t>www.grandviewresearch.com</a:t>
            </a:r>
            <a:r>
              <a:rPr lang="en-US" dirty="0"/>
              <a:t>. Available at: https://</a:t>
            </a:r>
            <a:r>
              <a:rPr lang="en-US" dirty="0" err="1"/>
              <a:t>www.grandviewresearch.com</a:t>
            </a:r>
            <a:r>
              <a:rPr lang="en-US" dirty="0"/>
              <a:t>/industry-analysis/cut-flowers-market-report [Accessed 7 Feb. 2026].</a:t>
            </a:r>
            <a:endParaRPr lang="en-US" sz="2900" dirty="0">
              <a:latin typeface="Arial" panose="020B0604020202020204" pitchFamily="34" charset="0"/>
              <a:cs typeface="Arial" panose="020B0604020202020204" pitchFamily="34" charset="0"/>
            </a:endParaRPr>
          </a:p>
          <a:p>
            <a:pPr marL="0" indent="0" algn="just">
              <a:lnSpc>
                <a:spcPct val="170000"/>
              </a:lnSpc>
              <a:buNone/>
            </a:pPr>
            <a:r>
              <a:rPr lang="en-US" sz="2900" dirty="0">
                <a:latin typeface="Arial" panose="020B0604020202020204" pitchFamily="34" charset="0"/>
                <a:cs typeface="Arial" panose="020B0604020202020204" pitchFamily="34" charset="0"/>
              </a:rPr>
              <a:t>Green Haven Floristry (2026). </a:t>
            </a:r>
            <a:r>
              <a:rPr lang="en-US" sz="2900" i="1" dirty="0">
                <a:latin typeface="Arial" panose="020B0604020202020204" pitchFamily="34" charset="0"/>
                <a:cs typeface="Arial" panose="020B0604020202020204" pitchFamily="34" charset="0"/>
              </a:rPr>
              <a:t>Green Haven Floristry</a:t>
            </a:r>
            <a:r>
              <a:rPr lang="en-US" sz="2900" dirty="0">
                <a:latin typeface="Arial" panose="020B0604020202020204" pitchFamily="34" charset="0"/>
                <a:cs typeface="Arial" panose="020B0604020202020204" pitchFamily="34" charset="0"/>
              </a:rPr>
              <a:t>. [online] </a:t>
            </a:r>
            <a:r>
              <a:rPr lang="en-US" sz="2900" dirty="0" err="1">
                <a:latin typeface="Arial" panose="020B0604020202020204" pitchFamily="34" charset="0"/>
                <a:cs typeface="Arial" panose="020B0604020202020204" pitchFamily="34" charset="0"/>
              </a:rPr>
              <a:t>Facebook.com</a:t>
            </a:r>
            <a:r>
              <a:rPr lang="en-US" sz="2900" dirty="0">
                <a:latin typeface="Arial" panose="020B0604020202020204" pitchFamily="34" charset="0"/>
                <a:cs typeface="Arial" panose="020B0604020202020204" pitchFamily="34" charset="0"/>
              </a:rPr>
              <a:t>. Available at: https://</a:t>
            </a:r>
            <a:r>
              <a:rPr lang="en-US" sz="2900" dirty="0" err="1">
                <a:latin typeface="Arial" panose="020B0604020202020204" pitchFamily="34" charset="0"/>
                <a:cs typeface="Arial" panose="020B0604020202020204" pitchFamily="34" charset="0"/>
              </a:rPr>
              <a:t>www.facebook.com</a:t>
            </a:r>
            <a:r>
              <a:rPr lang="en-US" sz="2900" dirty="0">
                <a:latin typeface="Arial" panose="020B0604020202020204" pitchFamily="34" charset="0"/>
                <a:cs typeface="Arial" panose="020B0604020202020204" pitchFamily="34" charset="0"/>
              </a:rPr>
              <a:t>/</a:t>
            </a:r>
            <a:r>
              <a:rPr lang="en-US" sz="2900" dirty="0" err="1">
                <a:latin typeface="Arial" panose="020B0604020202020204" pitchFamily="34" charset="0"/>
                <a:cs typeface="Arial" panose="020B0604020202020204" pitchFamily="34" charset="0"/>
              </a:rPr>
              <a:t>greenhavenfloristry</a:t>
            </a:r>
            <a:r>
              <a:rPr lang="en-US" sz="2900" dirty="0">
                <a:latin typeface="Arial" panose="020B0604020202020204" pitchFamily="34" charset="0"/>
                <a:cs typeface="Arial" panose="020B0604020202020204" pitchFamily="34" charset="0"/>
              </a:rPr>
              <a:t>/ [Accessed 7 Feb. 2026].</a:t>
            </a: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www.w3.org/XML/1998/namespace"/>
    <ds:schemaRef ds:uri="http://purl.org/dc/dcmitype/"/>
    <ds:schemaRef ds:uri="http://schemas.microsoft.com/office/2006/documentManagement/types"/>
    <ds:schemaRef ds:uri="3e4d8a5d-01f3-43bc-a8af-65fd9717c730"/>
    <ds:schemaRef ds:uri="http://schemas.microsoft.com/office/2006/metadata/properties"/>
    <ds:schemaRef ds:uri="http://schemas.openxmlformats.org/package/2006/metadata/core-properties"/>
    <ds:schemaRef ds:uri="http://schemas.microsoft.com/office/infopath/2007/PartnerControls"/>
    <ds:schemaRef ds:uri="http://purl.org/dc/terms/"/>
    <ds:schemaRef ds:uri="http://purl.org/dc/elements/1.1/"/>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2099</TotalTime>
  <Words>2428</Words>
  <Application>Microsoft Macintosh PowerPoint</Application>
  <PresentationFormat>Widescreen</PresentationFormat>
  <Paragraphs>186</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Helvetica Neue</vt:lpstr>
      <vt:lpstr>Wingdings</vt:lpstr>
      <vt:lpstr>Office Theme</vt:lpstr>
      <vt:lpstr>PowerPoint Presentation</vt:lpstr>
      <vt:lpstr>Overview</vt:lpstr>
      <vt:lpstr> An overview of Green Havan Florists</vt:lpstr>
      <vt:lpstr>Main Issue Facing Green Haven Florists</vt:lpstr>
      <vt:lpstr>PowerPoint Presentation</vt:lpstr>
      <vt:lpstr>PESTEL Framework</vt:lpstr>
      <vt:lpstr>  PESTEL Framework Analysis  </vt:lpstr>
      <vt:lpstr>Cause-and-Effect model</vt:lpstr>
      <vt:lpstr>PowerPoint Presentation</vt:lpstr>
      <vt:lpstr>Key Findings</vt:lpstr>
      <vt:lpstr>Reference List:</vt:lpstr>
      <vt:lpstr>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 </dc:creator>
  <cp:keywords/>
  <dc:description/>
  <cp:lastModifiedBy>Microsoft Office User</cp:lastModifiedBy>
  <cp:revision>98</cp:revision>
  <dcterms:created xsi:type="dcterms:W3CDTF">2024-01-29T11:42:05Z</dcterms:created>
  <dcterms:modified xsi:type="dcterms:W3CDTF">2026-02-07T08:45:15Z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