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sldIdLst>
    <p:sldId id="256" r:id="rId2"/>
    <p:sldId id="257" r:id="rId3"/>
    <p:sldId id="258" r:id="rId4"/>
    <p:sldId id="276" r:id="rId5"/>
    <p:sldId id="259" r:id="rId6"/>
    <p:sldId id="260" r:id="rId7"/>
    <p:sldId id="277" r:id="rId8"/>
    <p:sldId id="261" r:id="rId9"/>
    <p:sldId id="268" r:id="rId10"/>
    <p:sldId id="269" r:id="rId11"/>
    <p:sldId id="262" r:id="rId12"/>
    <p:sldId id="263" r:id="rId13"/>
    <p:sldId id="270" r:id="rId14"/>
    <p:sldId id="264" r:id="rId15"/>
    <p:sldId id="273" r:id="rId16"/>
    <p:sldId id="265" r:id="rId17"/>
    <p:sldId id="266" r:id="rId18"/>
    <p:sldId id="272" r:id="rId19"/>
    <p:sldId id="267" r:id="rId20"/>
    <p:sldId id="278" r:id="rId21"/>
    <p:sldId id="274" r:id="rId22"/>
    <p:sldId id="275" r:id="rId23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Evaporative Emission Control Systems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Emissions Control and Diagnostics</a:t>
            </a:r>
          </a:p>
        </p:txBody>
      </p:sp>
    </p:spTree>
    <p:extLst>
      <p:ext uri="{BB962C8B-B14F-4D97-AF65-F5344CB8AC3E}">
        <p14:creationId xmlns:p14="http://schemas.microsoft.com/office/powerpoint/2010/main" val="2758063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The need for EVAP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758588"/>
            <a:ext cx="8002587" cy="5084763"/>
          </a:xfrm>
        </p:spPr>
        <p:txBody>
          <a:bodyPr/>
          <a:lstStyle/>
          <a:p>
            <a:r>
              <a:rPr lang="en-GB" dirty="0" smtClean="0"/>
              <a:t>The purpose of the evaporative (EVAP) emission control system is to trap and hold gasoline vapours.</a:t>
            </a:r>
          </a:p>
          <a:p>
            <a:r>
              <a:rPr lang="en-GB" dirty="0" smtClean="0"/>
              <a:t>Before 1970 gasoline fumes were vented to the atmosphere</a:t>
            </a:r>
          </a:p>
          <a:p>
            <a:r>
              <a:rPr lang="en-GB" dirty="0" smtClean="0"/>
              <a:t>To stop this EVAP systems trap Volatile Organic Compounds (VOCs) </a:t>
            </a:r>
          </a:p>
          <a:p>
            <a:r>
              <a:rPr lang="en-GB" dirty="0" smtClean="0"/>
              <a:t>By routing VOCs to a charcoal canister and from there to the intake manifold to be burned in the engine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63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Filler caps are of a special design with a pressure vacuum valve built into them to avoid vacuum lock in fuel system</a:t>
            </a:r>
          </a:p>
          <a:p>
            <a:r>
              <a:rPr lang="en-GB" dirty="0" smtClean="0"/>
              <a:t>Also protects tank form overexpansion in hot days or over contraction in cold ones</a:t>
            </a:r>
          </a:p>
          <a:p>
            <a:r>
              <a:rPr lang="en-GB" dirty="0" smtClean="0"/>
              <a:t>Another method is to add an expansion reservoir to the fuel tank to allow fuel on a full tank to expand and vapours to be collected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59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Some of this are of a special shape or fitted with an overfill limiting valve.</a:t>
            </a:r>
          </a:p>
          <a:p>
            <a:r>
              <a:rPr lang="en-GB" dirty="0" smtClean="0"/>
              <a:t>In any case when filling a car up you should stop when the pump clicks to avoid over filling and potentially soaking the charcoal canister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08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424" y="1268760"/>
            <a:ext cx="4791064" cy="524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63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12776"/>
            <a:ext cx="8002587" cy="5084763"/>
          </a:xfrm>
        </p:spPr>
        <p:txBody>
          <a:bodyPr/>
          <a:lstStyle/>
          <a:p>
            <a:r>
              <a:rPr lang="en-GB" dirty="0" smtClean="0"/>
              <a:t>A vapour canister is located in the engine compartment or under the car and is filled with charcoal granules</a:t>
            </a:r>
          </a:p>
          <a:p>
            <a:r>
              <a:rPr lang="en-GB" dirty="0" smtClean="0"/>
              <a:t>A vent line connects the tank to the canister</a:t>
            </a:r>
          </a:p>
          <a:p>
            <a:r>
              <a:rPr lang="en-GB" dirty="0" smtClean="0"/>
              <a:t>Active charcoal is very effective since each gram has a surface area of 1100 </a:t>
            </a:r>
            <a:r>
              <a:rPr lang="en-GB" dirty="0" err="1" smtClean="0"/>
              <a:t>sq</a:t>
            </a:r>
            <a:r>
              <a:rPr lang="en-GB" dirty="0" smtClean="0"/>
              <a:t> metres!</a:t>
            </a:r>
          </a:p>
          <a:p>
            <a:r>
              <a:rPr lang="en-GB" dirty="0" smtClean="0"/>
              <a:t>The fuel gets attached to the carbon molecules but since it is a weak bond, purging it with fresh air released the fuel</a:t>
            </a:r>
          </a:p>
        </p:txBody>
      </p:sp>
    </p:spTree>
    <p:extLst>
      <p:ext uri="{BB962C8B-B14F-4D97-AF65-F5344CB8AC3E}">
        <p14:creationId xmlns:p14="http://schemas.microsoft.com/office/powerpoint/2010/main" val="112988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28800"/>
            <a:ext cx="8002587" cy="5084763"/>
          </a:xfrm>
        </p:spPr>
        <p:txBody>
          <a:bodyPr/>
          <a:lstStyle/>
          <a:p>
            <a:r>
              <a:rPr lang="en-GB" dirty="0" smtClean="0"/>
              <a:t>This HC rich purge is then fed to the throttle body mixing it with the air/fuel charge</a:t>
            </a:r>
          </a:p>
          <a:p>
            <a:r>
              <a:rPr lang="en-GB" dirty="0" smtClean="0"/>
              <a:t>This is controlled by the ECU via a vacuum solenoid to avoid upsetting the delicate air- fuel ratio the engine intakes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46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20334">
            <a:off x="880755" y="1322721"/>
            <a:ext cx="6867525" cy="49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259632" y="360588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27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5"/>
            <a:ext cx="8676455" cy="505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790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97856"/>
            <a:ext cx="8265740" cy="4891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components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02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24744"/>
            <a:ext cx="8002587" cy="5084763"/>
          </a:xfrm>
        </p:spPr>
        <p:txBody>
          <a:bodyPr/>
          <a:lstStyle/>
          <a:p>
            <a:r>
              <a:rPr lang="en-GB" dirty="0" smtClean="0"/>
              <a:t>Pre 1996 EVAP systems were known as evaporation since they had little diagnostic capabilities</a:t>
            </a:r>
          </a:p>
          <a:p>
            <a:r>
              <a:rPr lang="en-GB" dirty="0" smtClean="0"/>
              <a:t>From 1996 and the introduction of OBD-II vehicle had to be equipped with systems to detect purge flow and leakage.</a:t>
            </a:r>
          </a:p>
          <a:p>
            <a:r>
              <a:rPr lang="en-GB" dirty="0" smtClean="0"/>
              <a:t>The system controls the vent valve that is normally open, allowing air to enter the tank. </a:t>
            </a:r>
          </a:p>
          <a:p>
            <a:pPr lvl="1"/>
            <a:r>
              <a:rPr lang="en-GB" dirty="0" smtClean="0"/>
              <a:t>It also allows this air to be used at idle and can therefore check is functionality </a:t>
            </a:r>
          </a:p>
          <a:p>
            <a:r>
              <a:rPr lang="en-GB" dirty="0" smtClean="0"/>
              <a:t>The purge valve on the other hand is normally closed</a:t>
            </a:r>
          </a:p>
          <a:p>
            <a:pPr lvl="1"/>
            <a:r>
              <a:rPr lang="en-GB" dirty="0" smtClean="0"/>
              <a:t>During purging it pulsed allowing engine vacuum to suck the vapours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dirty="0" smtClean="0"/>
              <a:t>EVAP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535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OBD-II EVAP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7"/>
            <a:ext cx="8208912" cy="4788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500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EVAP Valves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5656" y="1196752"/>
            <a:ext cx="5724640" cy="384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576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diagnostics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the fuel cap is tested to ensure it seals and holds pressure </a:t>
            </a:r>
          </a:p>
          <a:p>
            <a:r>
              <a:rPr lang="en-GB" dirty="0" smtClean="0"/>
              <a:t>Next cap is fitted using an adapter to pressurise the system to 0.5psi</a:t>
            </a:r>
          </a:p>
          <a:p>
            <a:pPr lvl="1"/>
            <a:r>
              <a:rPr lang="en-GB" dirty="0" smtClean="0"/>
              <a:t> a good system should not drop to less than 0.3 after 2 minutes</a:t>
            </a:r>
          </a:p>
          <a:p>
            <a:r>
              <a:rPr lang="en-GB" dirty="0" smtClean="0"/>
              <a:t>If the system leaks an ultrasonic leak detector may be used to find the leak</a:t>
            </a:r>
          </a:p>
          <a:p>
            <a:r>
              <a:rPr lang="en-GB" dirty="0" smtClean="0"/>
              <a:t>Final test is, with a warm engine running at moderate speed, a flow meter is inserted in the purge line to measure flow.</a:t>
            </a:r>
          </a:p>
          <a:p>
            <a:pPr lvl="1"/>
            <a:r>
              <a:rPr lang="en-GB" dirty="0" smtClean="0"/>
              <a:t>In most cases 1 litre per minute is what is expected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404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79449"/>
            <a:ext cx="8460432" cy="4785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6568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fault symptoms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Poor fuel economy</a:t>
            </a:r>
          </a:p>
          <a:p>
            <a:pPr lvl="1"/>
            <a:r>
              <a:rPr lang="en-GB" dirty="0" smtClean="0"/>
              <a:t>A leak in the vacuum valve diaphragm means the car is constantly suckling gasoline vapours and as a result a drop of mpg of 2-4 will result</a:t>
            </a:r>
          </a:p>
          <a:p>
            <a:pPr lvl="1"/>
            <a:r>
              <a:rPr lang="en-GB" dirty="0" smtClean="0"/>
              <a:t>Using a hand vacuum pump will test the valve. If it does not hold vacuum it need replacing</a:t>
            </a:r>
          </a:p>
          <a:p>
            <a:r>
              <a:rPr lang="en-GB" dirty="0" smtClean="0"/>
              <a:t>Poor performance – engine response</a:t>
            </a:r>
          </a:p>
          <a:p>
            <a:pPr lvl="1"/>
            <a:r>
              <a:rPr lang="en-GB" dirty="0" smtClean="0"/>
              <a:t>A leak in the manifold or vacuum hose will make the engine run rough</a:t>
            </a:r>
          </a:p>
          <a:p>
            <a:pPr lvl="2"/>
            <a:r>
              <a:rPr lang="en-GB" dirty="0" smtClean="0"/>
              <a:t>Rubber hoses will deteriorate over time specially if subjected to heat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35809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131050" cy="754063"/>
          </a:xfrm>
        </p:spPr>
        <p:txBody>
          <a:bodyPr/>
          <a:lstStyle/>
          <a:p>
            <a:r>
              <a:rPr lang="en-GB" dirty="0" smtClean="0"/>
              <a:t>Leak detection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leak may be detected via the OBD-II system that will generate a fault code or in some cases by a smell of gasoline in the engine compartment</a:t>
            </a:r>
          </a:p>
          <a:p>
            <a:r>
              <a:rPr lang="en-GB" dirty="0" smtClean="0"/>
              <a:t>Locating the leak can be done by two methods</a:t>
            </a:r>
          </a:p>
          <a:p>
            <a:pPr lvl="1"/>
            <a:r>
              <a:rPr lang="en-GB" dirty="0" smtClean="0"/>
              <a:t>Smoke machine testing</a:t>
            </a:r>
          </a:p>
          <a:p>
            <a:pPr lvl="2"/>
            <a:r>
              <a:rPr lang="en-GB" dirty="0" smtClean="0"/>
              <a:t>Most efficient method</a:t>
            </a:r>
          </a:p>
          <a:p>
            <a:pPr lvl="2"/>
            <a:r>
              <a:rPr lang="en-GB" dirty="0" smtClean="0"/>
              <a:t>Low pressure smoke from smoke machine</a:t>
            </a:r>
          </a:p>
          <a:p>
            <a:pPr lvl="2"/>
            <a:r>
              <a:rPr lang="en-GB" dirty="0" smtClean="0"/>
              <a:t>Watch where it comes out</a:t>
            </a:r>
          </a:p>
          <a:p>
            <a:pPr lvl="1"/>
            <a:r>
              <a:rPr lang="en-GB" dirty="0" smtClean="0"/>
              <a:t>Nitrogen gas pressurization</a:t>
            </a:r>
          </a:p>
          <a:p>
            <a:pPr lvl="2"/>
            <a:r>
              <a:rPr lang="en-GB" dirty="0" smtClean="0"/>
              <a:t>Low pressure  - &lt;1 psi – in the system</a:t>
            </a:r>
          </a:p>
          <a:p>
            <a:pPr lvl="2"/>
            <a:r>
              <a:rPr lang="en-GB" dirty="0" smtClean="0"/>
              <a:t>Listen for escaping gas using amplified headphones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61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488" y="332656"/>
            <a:ext cx="7131050" cy="754063"/>
          </a:xfrm>
        </p:spPr>
        <p:txBody>
          <a:bodyPr/>
          <a:lstStyle/>
          <a:p>
            <a:r>
              <a:rPr lang="en-GB" dirty="0" smtClean="0"/>
              <a:t>EVAP leak detection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8" y="1412776"/>
            <a:ext cx="6677025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42827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EVAP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24744"/>
            <a:ext cx="8002587" cy="5084763"/>
          </a:xfrm>
        </p:spPr>
        <p:txBody>
          <a:bodyPr/>
          <a:lstStyle/>
          <a:p>
            <a:r>
              <a:rPr lang="en-GB" dirty="0" smtClean="0"/>
              <a:t>Modern OBD-II systems not only control EVAP valves also perform periodic tests to the system to monitor its performance</a:t>
            </a:r>
          </a:p>
          <a:p>
            <a:pPr marL="584200" lvl="3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5653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EVAP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12776"/>
            <a:ext cx="8002587" cy="5084763"/>
          </a:xfrm>
        </p:spPr>
        <p:txBody>
          <a:bodyPr/>
          <a:lstStyle/>
          <a:p>
            <a:r>
              <a:rPr lang="en-GB" dirty="0" smtClean="0"/>
              <a:t>Usually they will compare the vacuum in the system at certain conditions to what the system should be doing</a:t>
            </a:r>
          </a:p>
          <a:p>
            <a:pPr lvl="1"/>
            <a:r>
              <a:rPr lang="en-GB" dirty="0" smtClean="0"/>
              <a:t>If purge solenoid is closed = no vacuum in line</a:t>
            </a:r>
          </a:p>
          <a:p>
            <a:pPr lvl="2"/>
            <a:r>
              <a:rPr lang="en-GB" dirty="0" smtClean="0"/>
              <a:t>If vacuum is detected then a code will be generated</a:t>
            </a:r>
          </a:p>
          <a:p>
            <a:pPr lvl="3"/>
            <a:r>
              <a:rPr lang="en-GB" dirty="0" smtClean="0"/>
              <a:t>Leaking valve or stuck solenoid</a:t>
            </a:r>
          </a:p>
          <a:p>
            <a:pPr lvl="2"/>
            <a:r>
              <a:rPr lang="en-GB" dirty="0" smtClean="0"/>
              <a:t>If no vacuum detected during a purge another code will be generated</a:t>
            </a:r>
          </a:p>
          <a:p>
            <a:pPr lvl="3"/>
            <a:r>
              <a:rPr lang="en-GB" dirty="0" smtClean="0"/>
              <a:t>Blocked line or clogged solenoid</a:t>
            </a:r>
          </a:p>
          <a:p>
            <a:pPr lvl="1"/>
            <a:r>
              <a:rPr lang="en-GB" dirty="0" smtClean="0"/>
              <a:t>A typical EVAP system closes the system off and opens the purge valve during cruising</a:t>
            </a:r>
          </a:p>
          <a:p>
            <a:pPr lvl="2"/>
            <a:r>
              <a:rPr lang="en-GB" dirty="0" smtClean="0"/>
              <a:t>A fuel pressure sensor can monitor the flow rate of the purge via a leak down test</a:t>
            </a:r>
          </a:p>
          <a:p>
            <a:pPr lvl="3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471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387" y="1340768"/>
            <a:ext cx="6753225" cy="5092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387" y="404664"/>
            <a:ext cx="7131050" cy="754063"/>
          </a:xfrm>
        </p:spPr>
        <p:txBody>
          <a:bodyPr/>
          <a:lstStyle/>
          <a:p>
            <a:r>
              <a:rPr lang="en-GB" dirty="0" smtClean="0"/>
              <a:t>EVAP 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75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8002587" cy="5084763"/>
          </a:xfrm>
        </p:spPr>
        <p:txBody>
          <a:bodyPr/>
          <a:lstStyle/>
          <a:p>
            <a:r>
              <a:rPr lang="en-GB" dirty="0" smtClean="0"/>
              <a:t>Some EVAP systems will only work if tank is filled between 15 and 85% so avoid running low</a:t>
            </a:r>
          </a:p>
          <a:p>
            <a:r>
              <a:rPr lang="en-GB" dirty="0" smtClean="0"/>
              <a:t>Ensure the cap is properly tightened to avoid the EVAP system generating fault codes</a:t>
            </a:r>
          </a:p>
          <a:p>
            <a:pPr lvl="1"/>
            <a:r>
              <a:rPr lang="en-GB" dirty="0" smtClean="0"/>
              <a:t>Ensure cap is tightened until it clicks 3 times</a:t>
            </a:r>
          </a:p>
          <a:p>
            <a:r>
              <a:rPr lang="en-GB" dirty="0" smtClean="0"/>
              <a:t>If you smell petrol check for the usual fuel leaks in the main system and if no evidence is there assume EVAP system issue</a:t>
            </a:r>
          </a:p>
        </p:txBody>
      </p:sp>
    </p:spTree>
    <p:extLst>
      <p:ext uri="{BB962C8B-B14F-4D97-AF65-F5344CB8AC3E}">
        <p14:creationId xmlns:p14="http://schemas.microsoft.com/office/powerpoint/2010/main" val="2301702552"/>
      </p:ext>
    </p:extLst>
  </p:cSld>
  <p:clrMapOvr>
    <a:masterClrMapping/>
  </p:clrMapOvr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1876</TotalTime>
  <Words>835</Words>
  <Application>Microsoft Office PowerPoint</Application>
  <PresentationFormat>On-screen Show (4:3)</PresentationFormat>
  <Paragraphs>77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ＭＳ Ｐゴシック</vt:lpstr>
      <vt:lpstr>Arial</vt:lpstr>
      <vt:lpstr>SMU Pedro</vt:lpstr>
      <vt:lpstr>Emissions Control and Diagnostics</vt:lpstr>
      <vt:lpstr>The need for EVAP system</vt:lpstr>
      <vt:lpstr>EVAP components</vt:lpstr>
      <vt:lpstr>EVAP components</vt:lpstr>
      <vt:lpstr>EVAP components</vt:lpstr>
      <vt:lpstr>EVAP components</vt:lpstr>
      <vt:lpstr>EVAP components</vt:lpstr>
      <vt:lpstr>EVAP components</vt:lpstr>
      <vt:lpstr>EVAP components</vt:lpstr>
      <vt:lpstr>EVAP components</vt:lpstr>
      <vt:lpstr>EVAP systems</vt:lpstr>
      <vt:lpstr>OBD-II EVAP</vt:lpstr>
      <vt:lpstr>EVAP Valves</vt:lpstr>
      <vt:lpstr>EVAP diagnostics</vt:lpstr>
      <vt:lpstr>PowerPoint Presentation</vt:lpstr>
      <vt:lpstr>EVAP fault symptoms</vt:lpstr>
      <vt:lpstr>Leak detection</vt:lpstr>
      <vt:lpstr>EVAP leak detection</vt:lpstr>
      <vt:lpstr>EVAP monitoring</vt:lpstr>
      <vt:lpstr>EVAP monitoring</vt:lpstr>
      <vt:lpstr>EVAP developments</vt:lpstr>
      <vt:lpstr>Tips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Emissions Control and Diagnostics</dc:title>
  <dc:creator>Monteiro Ferreira, Pedro</dc:creator>
  <cp:lastModifiedBy>Andrew Gibson</cp:lastModifiedBy>
  <cp:revision>19</cp:revision>
  <dcterms:created xsi:type="dcterms:W3CDTF">2013-02-05T10:13:24Z</dcterms:created>
  <dcterms:modified xsi:type="dcterms:W3CDTF">2017-01-23T09:46:54Z</dcterms:modified>
</cp:coreProperties>
</file>