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24"/>
  </p:notesMasterIdLst>
  <p:handoutMasterIdLst>
    <p:handoutMasterId r:id="rId25"/>
  </p:handoutMasterIdLst>
  <p:sldIdLst>
    <p:sldId id="313" r:id="rId2"/>
    <p:sldId id="317" r:id="rId3"/>
    <p:sldId id="318" r:id="rId4"/>
    <p:sldId id="319" r:id="rId5"/>
    <p:sldId id="320" r:id="rId6"/>
    <p:sldId id="321" r:id="rId7"/>
    <p:sldId id="322" r:id="rId8"/>
    <p:sldId id="327" r:id="rId9"/>
    <p:sldId id="324" r:id="rId10"/>
    <p:sldId id="314" r:id="rId11"/>
    <p:sldId id="315" r:id="rId12"/>
    <p:sldId id="316" r:id="rId13"/>
    <p:sldId id="328" r:id="rId14"/>
    <p:sldId id="329" r:id="rId15"/>
    <p:sldId id="330" r:id="rId16"/>
    <p:sldId id="331" r:id="rId17"/>
    <p:sldId id="332" r:id="rId18"/>
    <p:sldId id="333" r:id="rId19"/>
    <p:sldId id="334" r:id="rId20"/>
    <p:sldId id="335" r:id="rId21"/>
    <p:sldId id="325" r:id="rId22"/>
    <p:sldId id="326" r:id="rId23"/>
  </p:sldIdLst>
  <p:sldSz cx="9144000" cy="6858000" type="screen4x3"/>
  <p:notesSz cx="6669088" cy="9753600"/>
  <p:defaultTextStyle>
    <a:defPPr>
      <a:defRPr lang="en-US"/>
    </a:defPPr>
    <a:lvl1pPr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1pPr>
    <a:lvl2pPr marL="4572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2pPr>
    <a:lvl3pPr marL="9144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3pPr>
    <a:lvl4pPr marL="13716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4pPr>
    <a:lvl5pPr marL="18288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5pPr>
    <a:lvl6pPr marL="2286000" algn="l" defTabSz="914400" rtl="0" eaLnBrk="1" latinLnBrk="0" hangingPunct="1">
      <a:defRPr sz="2400" kern="1200">
        <a:solidFill>
          <a:schemeClr val="tx1"/>
        </a:solidFill>
        <a:latin typeface="Times" charset="0"/>
        <a:ea typeface="ＭＳ Ｐゴシック" pitchFamily="34" charset="-128"/>
        <a:cs typeface="+mn-cs"/>
      </a:defRPr>
    </a:lvl6pPr>
    <a:lvl7pPr marL="2743200" algn="l" defTabSz="914400" rtl="0" eaLnBrk="1" latinLnBrk="0" hangingPunct="1">
      <a:defRPr sz="2400" kern="1200">
        <a:solidFill>
          <a:schemeClr val="tx1"/>
        </a:solidFill>
        <a:latin typeface="Times" charset="0"/>
        <a:ea typeface="ＭＳ Ｐゴシック" pitchFamily="34" charset="-128"/>
        <a:cs typeface="+mn-cs"/>
      </a:defRPr>
    </a:lvl7pPr>
    <a:lvl8pPr marL="3200400" algn="l" defTabSz="914400" rtl="0" eaLnBrk="1" latinLnBrk="0" hangingPunct="1">
      <a:defRPr sz="2400" kern="1200">
        <a:solidFill>
          <a:schemeClr val="tx1"/>
        </a:solidFill>
        <a:latin typeface="Times" charset="0"/>
        <a:ea typeface="ＭＳ Ｐゴシック" pitchFamily="34" charset="-128"/>
        <a:cs typeface="+mn-cs"/>
      </a:defRPr>
    </a:lvl8pPr>
    <a:lvl9pPr marL="3657600" algn="l" defTabSz="914400" rtl="0" eaLnBrk="1" latinLnBrk="0" hangingPunct="1">
      <a:defRPr sz="2400" kern="1200">
        <a:solidFill>
          <a:schemeClr val="tx1"/>
        </a:solidFill>
        <a:latin typeface="Times" charset="0"/>
        <a:ea typeface="ＭＳ Ｐゴシック"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923" autoAdjust="0"/>
  </p:normalViewPr>
  <p:slideViewPr>
    <p:cSldViewPr>
      <p:cViewPr varScale="1">
        <p:scale>
          <a:sx n="56" d="100"/>
          <a:sy n="56" d="100"/>
        </p:scale>
        <p:origin x="933" y="3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2" tIns="44891" rIns="89782" bIns="44891"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p:cNvSpPr>
            <a:spLocks noGrp="1" noChangeArrowheads="1"/>
          </p:cNvSpPr>
          <p:nvPr>
            <p:ph type="dt" sz="quarter" idx="1"/>
          </p:nvPr>
        </p:nvSpPr>
        <p:spPr bwMode="auto">
          <a:xfrm>
            <a:off x="3776866" y="0"/>
            <a:ext cx="2890665" cy="488226"/>
          </a:xfrm>
          <a:prstGeom prst="rect">
            <a:avLst/>
          </a:prstGeom>
          <a:noFill/>
          <a:ln w="9525">
            <a:noFill/>
            <a:miter lim="800000"/>
            <a:headEnd/>
            <a:tailEnd/>
          </a:ln>
          <a:effectLst/>
        </p:spPr>
        <p:txBody>
          <a:bodyPr vert="horz" wrap="square" lIns="89782" tIns="44891" rIns="89782" bIns="44891"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p:cNvSpPr>
            <a:spLocks noGrp="1" noChangeArrowheads="1"/>
          </p:cNvSpPr>
          <p:nvPr>
            <p:ph type="ftr" sz="quarter" idx="2"/>
          </p:nvPr>
        </p:nvSpPr>
        <p:spPr bwMode="auto">
          <a:xfrm>
            <a:off x="0" y="9263815"/>
            <a:ext cx="2890665" cy="488225"/>
          </a:xfrm>
          <a:prstGeom prst="rect">
            <a:avLst/>
          </a:prstGeom>
          <a:noFill/>
          <a:ln w="9525">
            <a:noFill/>
            <a:miter lim="800000"/>
            <a:headEnd/>
            <a:tailEnd/>
          </a:ln>
          <a:effectLst/>
        </p:spPr>
        <p:txBody>
          <a:bodyPr vert="horz" wrap="square" lIns="89782" tIns="44891" rIns="89782" bIns="44891"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p:cNvSpPr>
            <a:spLocks noGrp="1" noChangeArrowheads="1"/>
          </p:cNvSpPr>
          <p:nvPr>
            <p:ph type="sldNum" sz="quarter" idx="3"/>
          </p:nvPr>
        </p:nvSpPr>
        <p:spPr bwMode="auto">
          <a:xfrm>
            <a:off x="3776866" y="9263815"/>
            <a:ext cx="2890665" cy="488225"/>
          </a:xfrm>
          <a:prstGeom prst="rect">
            <a:avLst/>
          </a:prstGeom>
          <a:noFill/>
          <a:ln w="9525">
            <a:noFill/>
            <a:miter lim="800000"/>
            <a:headEnd/>
            <a:tailEnd/>
          </a:ln>
          <a:effectLst/>
        </p:spPr>
        <p:txBody>
          <a:bodyPr vert="horz" wrap="square" lIns="89782" tIns="44891" rIns="89782" bIns="44891" numCol="1" anchor="b" anchorCtr="0" compatLnSpc="1">
            <a:prstTxWarp prst="textNoShape">
              <a:avLst/>
            </a:prstTxWarp>
          </a:bodyPr>
          <a:lstStyle>
            <a:lvl1pPr algn="r">
              <a:defRPr sz="1200">
                <a:latin typeface="Arial" pitchFamily="34" charset="0"/>
              </a:defRPr>
            </a:lvl1pPr>
          </a:lstStyle>
          <a:p>
            <a:fld id="{7305CFFF-314A-4ACD-A2CE-624C9A6EE5C9}" type="slidenum">
              <a:rPr lang="cy-GB" altLang="en-US"/>
              <a:pPr/>
              <a:t>‹#›</a:t>
            </a:fld>
            <a:endParaRPr lang="cy-GB" altLang="en-US"/>
          </a:p>
        </p:txBody>
      </p:sp>
    </p:spTree>
    <p:extLst>
      <p:ext uri="{BB962C8B-B14F-4D97-AF65-F5344CB8AC3E}">
        <p14:creationId xmlns:p14="http://schemas.microsoft.com/office/powerpoint/2010/main" val="11206124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2" tIns="44891" rIns="89782" bIns="44891"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p:cNvSpPr>
            <a:spLocks noGrp="1" noChangeArrowheads="1"/>
          </p:cNvSpPr>
          <p:nvPr>
            <p:ph type="dt" idx="1"/>
          </p:nvPr>
        </p:nvSpPr>
        <p:spPr bwMode="auto">
          <a:xfrm>
            <a:off x="3776866" y="0"/>
            <a:ext cx="2890665" cy="488226"/>
          </a:xfrm>
          <a:prstGeom prst="rect">
            <a:avLst/>
          </a:prstGeom>
          <a:noFill/>
          <a:ln w="9525">
            <a:noFill/>
            <a:miter lim="800000"/>
            <a:headEnd/>
            <a:tailEnd/>
          </a:ln>
          <a:effectLst/>
        </p:spPr>
        <p:txBody>
          <a:bodyPr vert="horz" wrap="square" lIns="89782" tIns="44891" rIns="89782" bIns="44891"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666598" y="4632688"/>
            <a:ext cx="5335893" cy="4389353"/>
          </a:xfrm>
          <a:prstGeom prst="rect">
            <a:avLst/>
          </a:prstGeom>
          <a:noFill/>
          <a:ln w="9525">
            <a:noFill/>
            <a:miter lim="800000"/>
            <a:headEnd/>
            <a:tailEnd/>
          </a:ln>
          <a:effectLst/>
        </p:spPr>
        <p:txBody>
          <a:bodyPr vert="horz" wrap="square" lIns="89782" tIns="44891" rIns="89782" bIns="44891"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263815"/>
            <a:ext cx="2890665" cy="488225"/>
          </a:xfrm>
          <a:prstGeom prst="rect">
            <a:avLst/>
          </a:prstGeom>
          <a:noFill/>
          <a:ln w="9525">
            <a:noFill/>
            <a:miter lim="800000"/>
            <a:headEnd/>
            <a:tailEnd/>
          </a:ln>
          <a:effectLst/>
        </p:spPr>
        <p:txBody>
          <a:bodyPr vert="horz" wrap="square" lIns="89782" tIns="44891" rIns="89782" bIns="44891"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p:cNvSpPr>
            <a:spLocks noGrp="1" noChangeArrowheads="1"/>
          </p:cNvSpPr>
          <p:nvPr>
            <p:ph type="sldNum" sz="quarter" idx="5"/>
          </p:nvPr>
        </p:nvSpPr>
        <p:spPr bwMode="auto">
          <a:xfrm>
            <a:off x="3776866" y="9263815"/>
            <a:ext cx="2890665" cy="488225"/>
          </a:xfrm>
          <a:prstGeom prst="rect">
            <a:avLst/>
          </a:prstGeom>
          <a:noFill/>
          <a:ln w="9525">
            <a:noFill/>
            <a:miter lim="800000"/>
            <a:headEnd/>
            <a:tailEnd/>
          </a:ln>
          <a:effectLst/>
        </p:spPr>
        <p:txBody>
          <a:bodyPr vert="horz" wrap="square" lIns="89782" tIns="44891" rIns="89782" bIns="44891" numCol="1" anchor="b" anchorCtr="0" compatLnSpc="1">
            <a:prstTxWarp prst="textNoShape">
              <a:avLst/>
            </a:prstTxWarp>
          </a:bodyPr>
          <a:lstStyle>
            <a:lvl1pPr algn="r">
              <a:defRPr sz="1200">
                <a:latin typeface="Arial" pitchFamily="34" charset="0"/>
              </a:defRPr>
            </a:lvl1pPr>
          </a:lstStyle>
          <a:p>
            <a:fld id="{2AEC3003-2A39-4CD2-B5F2-5C98D11B304B}" type="slidenum">
              <a:rPr lang="cy-GB" altLang="en-US"/>
              <a:pPr/>
              <a:t>‹#›</a:t>
            </a:fld>
            <a:endParaRPr lang="cy-GB" altLang="en-US"/>
          </a:p>
        </p:txBody>
      </p:sp>
    </p:spTree>
    <p:extLst>
      <p:ext uri="{BB962C8B-B14F-4D97-AF65-F5344CB8AC3E}">
        <p14:creationId xmlns:p14="http://schemas.microsoft.com/office/powerpoint/2010/main" val="189973372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896938" y="731838"/>
            <a:ext cx="4875212" cy="3657600"/>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This lecture will continue on from the lecture around development and relationships.  Theories of learning development and the theory behind educational environments and how they interact with children's development.</a:t>
            </a: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FDE89B5E-3AFC-4B5C-80BB-7DFE09C4CEAE}" type="slidenum">
              <a:rPr lang="en-GB" altLang="en-US" sz="1200">
                <a:solidFill>
                  <a:srgbClr val="000000"/>
                </a:solidFill>
                <a:latin typeface="Arial" pitchFamily="34" charset="0"/>
              </a:rPr>
              <a:pPr/>
              <a:t>1</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23590049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896938" y="731838"/>
            <a:ext cx="4875212" cy="3657600"/>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rPr>
              <a:t>This will begin an exploration of theories of development which have alternating views.</a:t>
            </a:r>
          </a:p>
          <a:p>
            <a:endParaRPr lang="en-GB" altLang="en-US" dirty="0" smtClean="0">
              <a:latin typeface="Arial" pitchFamily="34" charset="0"/>
            </a:endParaRPr>
          </a:p>
          <a:p>
            <a:r>
              <a:rPr lang="en-GB" altLang="en-US" dirty="0" smtClean="0">
                <a:latin typeface="Arial" pitchFamily="34" charset="0"/>
              </a:rPr>
              <a:t>Examples Aristotle believed that learning develops through repetitive exercises ‘The state must be charged with responsibility for instilling virtue nature habits and reason into children ensuring they become citizens who benefit society’.</a:t>
            </a:r>
          </a:p>
          <a:p>
            <a:endParaRPr lang="en-GB" altLang="en-US" dirty="0" smtClean="0">
              <a:latin typeface="Arial" pitchFamily="34" charset="0"/>
            </a:endParaRPr>
          </a:p>
          <a:p>
            <a:r>
              <a:rPr lang="en-GB" altLang="en-US" dirty="0" smtClean="0">
                <a:latin typeface="Arial" pitchFamily="34" charset="0"/>
              </a:rPr>
              <a:t>Socrates theorised that humans learned by a process of remembering , all knowledge is contained within the human soul before birth, but is forgotten during the birth process. Through the process of questioning and inquiry the soul recovers some aspect of knowledge.</a:t>
            </a: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5F2C3372-2079-4382-8488-D93F0B254FBB}" type="slidenum">
              <a:rPr lang="cy-GB" altLang="en-US" sz="1200">
                <a:latin typeface="Arial" pitchFamily="34" charset="0"/>
              </a:rPr>
              <a:pPr/>
              <a:t>2</a:t>
            </a:fld>
            <a:endParaRPr lang="cy-GB" altLang="en-US" sz="1200">
              <a:latin typeface="Arial" pitchFamily="34" charset="0"/>
            </a:endParaRPr>
          </a:p>
        </p:txBody>
      </p:sp>
    </p:spTree>
    <p:extLst>
      <p:ext uri="{BB962C8B-B14F-4D97-AF65-F5344CB8AC3E}">
        <p14:creationId xmlns:p14="http://schemas.microsoft.com/office/powerpoint/2010/main" val="1733446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xfrm>
            <a:off x="896938" y="731838"/>
            <a:ext cx="4875212" cy="3657600"/>
          </a:xfrm>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rPr>
              <a:t>Locke shared Aristotle's view that children learn through experience, repetition, training and virtue. He dismissed Socrates theory that the human being contained all knowledge which needed to be regained through the life course.</a:t>
            </a: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042ACE0F-985F-4EFC-9472-E38188BCDE2D}" type="slidenum">
              <a:rPr lang="cy-GB" altLang="en-US" sz="1200">
                <a:latin typeface="Arial" pitchFamily="34" charset="0"/>
              </a:rPr>
              <a:pPr/>
              <a:t>3</a:t>
            </a:fld>
            <a:endParaRPr lang="cy-GB" altLang="en-US" sz="1200">
              <a:latin typeface="Arial" pitchFamily="34" charset="0"/>
            </a:endParaRPr>
          </a:p>
        </p:txBody>
      </p:sp>
    </p:spTree>
    <p:extLst>
      <p:ext uri="{BB962C8B-B14F-4D97-AF65-F5344CB8AC3E}">
        <p14:creationId xmlns:p14="http://schemas.microsoft.com/office/powerpoint/2010/main" val="1942465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896938" y="731838"/>
            <a:ext cx="4875212" cy="3657600"/>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rPr>
              <a:t>This idea can still be seen today in debate around educational philosophies.  For example an overwhelming emphasis on children achieving academically and being tested from an early age; as opposed to children learning through play with an emphasis on play and exploration.</a:t>
            </a: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8DE7269B-8E4A-4376-91D3-D551CB07FDA8}" type="slidenum">
              <a:rPr lang="cy-GB" altLang="en-US" sz="1200">
                <a:latin typeface="Arial" pitchFamily="34" charset="0"/>
              </a:rPr>
              <a:pPr/>
              <a:t>4</a:t>
            </a:fld>
            <a:endParaRPr lang="cy-GB" altLang="en-US" sz="1200">
              <a:latin typeface="Arial" pitchFamily="34" charset="0"/>
            </a:endParaRPr>
          </a:p>
        </p:txBody>
      </p:sp>
    </p:spTree>
    <p:extLst>
      <p:ext uri="{BB962C8B-B14F-4D97-AF65-F5344CB8AC3E}">
        <p14:creationId xmlns:p14="http://schemas.microsoft.com/office/powerpoint/2010/main" val="513117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896938" y="731838"/>
            <a:ext cx="4875212" cy="3657600"/>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Froebel's methods emphasised play particularly with educational toys which enhanced children's physical and cognitive abilities.  Including shaped wooden bricks and balls.  Kindergarten ethos continues today and the use of educational toys and play feature prominently.</a:t>
            </a: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9E248140-EC04-47EC-BF26-D864352EDFDE}" type="slidenum">
              <a:rPr lang="cy-GB" altLang="en-US" sz="1200">
                <a:latin typeface="Arial" pitchFamily="34" charset="0"/>
              </a:rPr>
              <a:pPr/>
              <a:t>5</a:t>
            </a:fld>
            <a:endParaRPr lang="cy-GB" altLang="en-US" sz="1200">
              <a:latin typeface="Arial" pitchFamily="34" charset="0"/>
            </a:endParaRPr>
          </a:p>
        </p:txBody>
      </p:sp>
    </p:spTree>
    <p:extLst>
      <p:ext uri="{BB962C8B-B14F-4D97-AF65-F5344CB8AC3E}">
        <p14:creationId xmlns:p14="http://schemas.microsoft.com/office/powerpoint/2010/main" val="42223719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xfrm>
            <a:off x="896938" y="731838"/>
            <a:ext cx="4875212" cy="3657600"/>
          </a:xfrm>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Children need assistance from teachers in making sense of their world.</a:t>
            </a:r>
          </a:p>
          <a:p>
            <a:endParaRPr lang="en-GB" altLang="en-US" smtClean="0">
              <a:latin typeface="Arial" pitchFamily="34" charset="0"/>
            </a:endParaRPr>
          </a:p>
          <a:p>
            <a:r>
              <a:rPr lang="en-GB" altLang="en-US" smtClean="0">
                <a:latin typeface="Arial" pitchFamily="34" charset="0"/>
              </a:rPr>
              <a:t>Educational experiences</a:t>
            </a:r>
          </a:p>
          <a:p>
            <a:r>
              <a:rPr lang="en-GB" altLang="en-US" smtClean="0">
                <a:latin typeface="Arial" pitchFamily="34" charset="0"/>
              </a:rPr>
              <a:t>Based on the children's interests and grows out of their existing knowledge and experience.</a:t>
            </a:r>
          </a:p>
          <a:p>
            <a:r>
              <a:rPr lang="en-GB" altLang="en-US" smtClean="0">
                <a:latin typeface="Arial" pitchFamily="34" charset="0"/>
              </a:rPr>
              <a:t>It supports the children's development.</a:t>
            </a:r>
          </a:p>
          <a:p>
            <a:r>
              <a:rPr lang="en-GB" altLang="en-US" smtClean="0">
                <a:latin typeface="Arial" pitchFamily="34" charset="0"/>
              </a:rPr>
              <a:t>It helps the children develop new skills.</a:t>
            </a:r>
          </a:p>
          <a:p>
            <a:r>
              <a:rPr lang="en-GB" altLang="en-US" smtClean="0">
                <a:latin typeface="Arial" pitchFamily="34" charset="0"/>
              </a:rPr>
              <a:t>It adds to the children's understanding of their world.</a:t>
            </a:r>
          </a:p>
          <a:p>
            <a:r>
              <a:rPr lang="en-GB" altLang="en-US" smtClean="0">
                <a:latin typeface="Arial" pitchFamily="34" charset="0"/>
              </a:rPr>
              <a:t>It prepares the children to live more fully.</a:t>
            </a:r>
          </a:p>
          <a:p>
            <a:endParaRPr lang="en-GB" altLang="en-US" smtClean="0">
              <a:latin typeface="Arial" pitchFamily="34" charset="0"/>
            </a:endParaRPr>
          </a:p>
          <a:p>
            <a:endParaRPr lang="en-GB" altLang="en-US" smtClean="0">
              <a:latin typeface="Arial" pitchFamily="34" charset="0"/>
            </a:endParaRPr>
          </a:p>
          <a:p>
            <a:endParaRPr lang="en-GB" altLang="en-US" smtClean="0">
              <a:latin typeface="Arial" pitchFamily="34" charset="0"/>
            </a:endParaRPr>
          </a:p>
          <a:p>
            <a:endParaRPr lang="en-GB" altLang="en-US" smtClean="0">
              <a:latin typeface="Arial" pitchFamily="34" charset="0"/>
            </a:endParaRPr>
          </a:p>
          <a:p>
            <a:r>
              <a:rPr lang="en-GB" altLang="en-US" smtClean="0">
                <a:latin typeface="Arial" pitchFamily="34" charset="0"/>
              </a:rPr>
              <a:t> </a:t>
            </a:r>
          </a:p>
          <a:p>
            <a:endParaRPr lang="en-GB" altLang="en-US" smtClean="0">
              <a:latin typeface="Arial" pitchFamily="34" charset="0"/>
            </a:endParaRP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17EFACA2-2FF8-43A8-A81B-29FC38E68844}" type="slidenum">
              <a:rPr lang="cy-GB" altLang="en-US" sz="1200">
                <a:latin typeface="Arial" pitchFamily="34" charset="0"/>
              </a:rPr>
              <a:pPr/>
              <a:t>6</a:t>
            </a:fld>
            <a:endParaRPr lang="cy-GB" altLang="en-US" sz="1200">
              <a:latin typeface="Arial" pitchFamily="34" charset="0"/>
            </a:endParaRPr>
          </a:p>
        </p:txBody>
      </p:sp>
    </p:spTree>
    <p:extLst>
      <p:ext uri="{BB962C8B-B14F-4D97-AF65-F5344CB8AC3E}">
        <p14:creationId xmlns:p14="http://schemas.microsoft.com/office/powerpoint/2010/main" val="41617779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xfrm>
            <a:off x="896938" y="731838"/>
            <a:ext cx="4875212" cy="3657600"/>
          </a:xfrm>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Environment is more that the space, furnishings and materials.  It includes the adults and children who share days with each other.  Children learn language and life sills without conscious effort by interacting with this environment.</a:t>
            </a:r>
          </a:p>
          <a:p>
            <a:endParaRPr lang="en-GB" altLang="en-US" smtClean="0">
              <a:latin typeface="Arial" pitchFamily="34" charset="0"/>
            </a:endParaRPr>
          </a:p>
          <a:p>
            <a:r>
              <a:rPr lang="en-GB" altLang="en-US" smtClean="0">
                <a:latin typeface="Arial" pitchFamily="34" charset="0"/>
              </a:rPr>
              <a:t>Children needed real tools that worked if they were to do the things that interested them.  E.g. blunt butter knifes to chop vegetables makes task more difficult and can undermine a child's confidence.</a:t>
            </a: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4D59A3A9-34A8-4F28-80B7-026B48ACC23D}" type="slidenum">
              <a:rPr lang="cy-GB" altLang="en-US" sz="1200">
                <a:latin typeface="Arial" pitchFamily="34" charset="0"/>
              </a:rPr>
              <a:pPr/>
              <a:t>7</a:t>
            </a:fld>
            <a:endParaRPr lang="cy-GB" altLang="en-US" sz="1200">
              <a:latin typeface="Arial" pitchFamily="34" charset="0"/>
            </a:endParaRPr>
          </a:p>
        </p:txBody>
      </p:sp>
    </p:spTree>
    <p:extLst>
      <p:ext uri="{BB962C8B-B14F-4D97-AF65-F5344CB8AC3E}">
        <p14:creationId xmlns:p14="http://schemas.microsoft.com/office/powerpoint/2010/main" val="42130199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896938" y="731838"/>
            <a:ext cx="4875212" cy="3657600"/>
          </a:xfrm>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Children who are not allowed to do things for themselves do not learn how to do it. </a:t>
            </a:r>
          </a:p>
          <a:p>
            <a:endParaRPr lang="en-GB" altLang="en-US" smtClean="0">
              <a:latin typeface="Arial" pitchFamily="34" charset="0"/>
            </a:endParaRPr>
          </a:p>
          <a:p>
            <a:r>
              <a:rPr lang="en-GB" altLang="en-US" smtClean="0">
                <a:latin typeface="Arial" pitchFamily="34" charset="0"/>
              </a:rPr>
              <a:t>Children have a passionate interest in real work.  They love to watch the cook the custodian and the garbage truck at work.  They always want to help, and should be encouraged appropriately. </a:t>
            </a:r>
          </a:p>
          <a:p>
            <a:endParaRPr lang="en-GB" altLang="en-US" smtClean="0">
              <a:latin typeface="Arial" pitchFamily="34" charset="0"/>
            </a:endParaRPr>
          </a:p>
          <a:p>
            <a:r>
              <a:rPr lang="en-GB" altLang="en-US" smtClean="0">
                <a:latin typeface="Arial" pitchFamily="34" charset="0"/>
              </a:rPr>
              <a:t>Careful observation allows a deeper insight into the abilities and needs of individual children within the setting and enables more tailored planning of activities.</a:t>
            </a: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955BCC08-7D4D-4924-A612-F8E0A8510B26}" type="slidenum">
              <a:rPr lang="cy-GB" altLang="en-US" sz="1200">
                <a:latin typeface="Arial" pitchFamily="34" charset="0"/>
              </a:rPr>
              <a:pPr/>
              <a:t>8</a:t>
            </a:fld>
            <a:endParaRPr lang="cy-GB" altLang="en-US" sz="1200">
              <a:latin typeface="Arial" pitchFamily="34" charset="0"/>
            </a:endParaRPr>
          </a:p>
        </p:txBody>
      </p:sp>
    </p:spTree>
    <p:extLst>
      <p:ext uri="{BB962C8B-B14F-4D97-AF65-F5344CB8AC3E}">
        <p14:creationId xmlns:p14="http://schemas.microsoft.com/office/powerpoint/2010/main" val="12476682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896938" y="731838"/>
            <a:ext cx="4875212" cy="3657600"/>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Encouraged imaginative play, experiencing nature and outdoor play.</a:t>
            </a: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7975B961-B003-4D67-98D7-625CDCDBD3C7}" type="slidenum">
              <a:rPr lang="cy-GB" altLang="en-US" sz="1200">
                <a:latin typeface="Arial" pitchFamily="34" charset="0"/>
              </a:rPr>
              <a:pPr/>
              <a:t>9</a:t>
            </a:fld>
            <a:endParaRPr lang="cy-GB" altLang="en-US" sz="1200">
              <a:latin typeface="Arial" pitchFamily="34" charset="0"/>
            </a:endParaRPr>
          </a:p>
        </p:txBody>
      </p:sp>
    </p:spTree>
    <p:extLst>
      <p:ext uri="{BB962C8B-B14F-4D97-AF65-F5344CB8AC3E}">
        <p14:creationId xmlns:p14="http://schemas.microsoft.com/office/powerpoint/2010/main" val="21175882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i="1" smtClean="0">
                <a:latin typeface="Arial" pitchFamily="34" charset="0"/>
              </a:rPr>
              <a:t>Conditioned stimulus (light at the same time as food presentation = conditioned response (salivation when light is turned on), </a:t>
            </a:r>
          </a:p>
          <a:p>
            <a:endParaRPr lang="en-US" altLang="en-US" i="1" smtClean="0">
              <a:latin typeface="Arial" pitchFamily="34" charset="0"/>
            </a:endParaRPr>
          </a:p>
          <a:p>
            <a:r>
              <a:rPr lang="en-US" altLang="en-US" i="1" smtClean="0">
                <a:latin typeface="Arial" pitchFamily="34" charset="0"/>
              </a:rPr>
              <a:t>Pavlov set the early scene for the psychological theory of behaviourism.</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72DC75A7-CE46-455F-A4A2-73B0CE61E60D}" type="slidenum">
              <a:rPr lang="cy-GB" altLang="en-US" sz="1200">
                <a:latin typeface="Arial" pitchFamily="34" charset="0"/>
              </a:rPr>
              <a:pPr/>
              <a:t>10</a:t>
            </a:fld>
            <a:endParaRPr lang="cy-GB" altLang="en-US" sz="1200">
              <a:latin typeface="Arial" pitchFamily="34" charset="0"/>
            </a:endParaRPr>
          </a:p>
        </p:txBody>
      </p:sp>
    </p:spTree>
    <p:extLst>
      <p:ext uri="{BB962C8B-B14F-4D97-AF65-F5344CB8AC3E}">
        <p14:creationId xmlns:p14="http://schemas.microsoft.com/office/powerpoint/2010/main" val="27467712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xfrm>
            <a:off x="896938" y="731838"/>
            <a:ext cx="4875212" cy="3657600"/>
          </a:xfrm>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https://www.youtube.com/watch?v=9hBfnXACsOI  little albert</a:t>
            </a: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6CB8F21D-6281-4F04-A774-179607C00F17}" type="slidenum">
              <a:rPr lang="cy-GB" altLang="en-US" sz="1200">
                <a:latin typeface="Arial" pitchFamily="34" charset="0"/>
              </a:rPr>
              <a:pPr/>
              <a:t>11</a:t>
            </a:fld>
            <a:endParaRPr lang="cy-GB" altLang="en-US" sz="1200">
              <a:latin typeface="Arial" pitchFamily="34" charset="0"/>
            </a:endParaRPr>
          </a:p>
        </p:txBody>
      </p:sp>
    </p:spTree>
    <p:extLst>
      <p:ext uri="{BB962C8B-B14F-4D97-AF65-F5344CB8AC3E}">
        <p14:creationId xmlns:p14="http://schemas.microsoft.com/office/powerpoint/2010/main" val="15552616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896938" y="731838"/>
            <a:ext cx="4875212" cy="3657600"/>
          </a:xfrm>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The learner is viewed as a passive rather than an active participant in learning.</a:t>
            </a:r>
          </a:p>
          <a:p>
            <a:endParaRPr lang="en-GB" altLang="en-US" smtClean="0">
              <a:latin typeface="Arial" pitchFamily="34" charset="0"/>
            </a:endParaRPr>
          </a:p>
          <a:p>
            <a:r>
              <a:rPr lang="en-GB" altLang="en-US" smtClean="0">
                <a:latin typeface="Arial" pitchFamily="34" charset="0"/>
              </a:rPr>
              <a:t>For example times table by rote, This is more about right answers than understanding.</a:t>
            </a: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F27DF07F-93C6-405A-80BA-7E41680615ED}" type="slidenum">
              <a:rPr lang="cy-GB" altLang="en-US" sz="1200">
                <a:latin typeface="Arial" pitchFamily="34" charset="0"/>
              </a:rPr>
              <a:pPr/>
              <a:t>12</a:t>
            </a:fld>
            <a:endParaRPr lang="cy-GB" altLang="en-US" sz="1200">
              <a:latin typeface="Arial" pitchFamily="34" charset="0"/>
            </a:endParaRPr>
          </a:p>
        </p:txBody>
      </p:sp>
    </p:spTree>
    <p:extLst>
      <p:ext uri="{BB962C8B-B14F-4D97-AF65-F5344CB8AC3E}">
        <p14:creationId xmlns:p14="http://schemas.microsoft.com/office/powerpoint/2010/main" val="21372183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896938" y="731838"/>
            <a:ext cx="4875212" cy="3657600"/>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rPr>
              <a:t>Generally these ideas in the foundation phase can be linked to the theories we have discussed today.</a:t>
            </a:r>
          </a:p>
          <a:p>
            <a:endParaRPr lang="en-GB" altLang="en-US" dirty="0" smtClean="0">
              <a:latin typeface="Arial" pitchFamily="34" charset="0"/>
            </a:endParaRPr>
          </a:p>
          <a:p>
            <a:r>
              <a:rPr lang="en-GB" altLang="en-US" dirty="0" smtClean="0">
                <a:latin typeface="Arial" pitchFamily="34" charset="0"/>
              </a:rPr>
              <a:t>Children are entitled to provision that supports and extends</a:t>
            </a:r>
          </a:p>
          <a:p>
            <a:r>
              <a:rPr lang="en-GB" altLang="en-US" dirty="0" smtClean="0">
                <a:latin typeface="Arial" pitchFamily="34" charset="0"/>
              </a:rPr>
              <a:t>knowledge, skills, understanding and confidence, and helps them to</a:t>
            </a:r>
          </a:p>
          <a:p>
            <a:r>
              <a:rPr lang="en-GB" altLang="en-US" dirty="0" smtClean="0">
                <a:latin typeface="Arial" pitchFamily="34" charset="0"/>
              </a:rPr>
              <a:t>overcome any disadvantage.</a:t>
            </a: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B0D85B17-0AC8-4F53-9A0B-2A63C2CDCB5E}" type="slidenum">
              <a:rPr lang="cy-GB" altLang="en-US" sz="1200">
                <a:latin typeface="Arial" pitchFamily="34" charset="0"/>
              </a:rPr>
              <a:pPr/>
              <a:t>13</a:t>
            </a:fld>
            <a:endParaRPr lang="cy-GB" altLang="en-US" sz="1200">
              <a:latin typeface="Arial" pitchFamily="34" charset="0"/>
            </a:endParaRPr>
          </a:p>
        </p:txBody>
      </p:sp>
    </p:spTree>
    <p:extLst>
      <p:ext uri="{BB962C8B-B14F-4D97-AF65-F5344CB8AC3E}">
        <p14:creationId xmlns:p14="http://schemas.microsoft.com/office/powerpoint/2010/main" val="6367597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896938" y="731838"/>
            <a:ext cx="4875212" cy="3657600"/>
          </a:xfrm>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They must build positive relationships with parents in order to work</a:t>
            </a:r>
          </a:p>
          <a:p>
            <a:r>
              <a:rPr lang="en-GB" altLang="en-US" smtClean="0">
                <a:latin typeface="Arial" pitchFamily="34" charset="0"/>
              </a:rPr>
              <a:t>effectively with them and their children.</a:t>
            </a: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EE014D59-B5F7-4663-AFA2-78FA6966E18F}" type="slidenum">
              <a:rPr lang="cy-GB" altLang="en-US" sz="1200">
                <a:latin typeface="Arial" pitchFamily="34" charset="0"/>
              </a:rPr>
              <a:pPr/>
              <a:t>14</a:t>
            </a:fld>
            <a:endParaRPr lang="cy-GB" altLang="en-US" sz="1200">
              <a:latin typeface="Arial" pitchFamily="34" charset="0"/>
            </a:endParaRPr>
          </a:p>
        </p:txBody>
      </p:sp>
    </p:spTree>
    <p:extLst>
      <p:ext uri="{BB962C8B-B14F-4D97-AF65-F5344CB8AC3E}">
        <p14:creationId xmlns:p14="http://schemas.microsoft.com/office/powerpoint/2010/main" val="30417529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896938" y="731838"/>
            <a:ext cx="4875212" cy="3657600"/>
          </a:xfrm>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It should also encourage a positive attitude and disposition to learn and</a:t>
            </a:r>
          </a:p>
          <a:p>
            <a:r>
              <a:rPr lang="en-GB" altLang="en-US" smtClean="0">
                <a:latin typeface="Arial" pitchFamily="34" charset="0"/>
              </a:rPr>
              <a:t>aim to prevent early failure.</a:t>
            </a: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EDA2E030-873C-492A-B838-650130AE3A00}" type="slidenum">
              <a:rPr lang="cy-GB" altLang="en-US" sz="1200">
                <a:latin typeface="Arial" pitchFamily="34" charset="0"/>
              </a:rPr>
              <a:pPr/>
              <a:t>15</a:t>
            </a:fld>
            <a:endParaRPr lang="cy-GB" altLang="en-US" sz="1200">
              <a:latin typeface="Arial" pitchFamily="34" charset="0"/>
            </a:endParaRPr>
          </a:p>
        </p:txBody>
      </p:sp>
    </p:spTree>
    <p:extLst>
      <p:ext uri="{BB962C8B-B14F-4D97-AF65-F5344CB8AC3E}">
        <p14:creationId xmlns:p14="http://schemas.microsoft.com/office/powerpoint/2010/main" val="11939051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xfrm>
            <a:off x="896938" y="731838"/>
            <a:ext cx="4875212" cy="3657600"/>
          </a:xfrm>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because of ethnicity, culture</a:t>
            </a:r>
          </a:p>
          <a:p>
            <a:r>
              <a:rPr lang="en-GB" altLang="en-US" smtClean="0">
                <a:latin typeface="Arial" pitchFamily="34" charset="0"/>
              </a:rPr>
              <a:t>or religion, home language, family background, special educational needs,</a:t>
            </a:r>
          </a:p>
          <a:p>
            <a:r>
              <a:rPr lang="en-GB" altLang="en-US" smtClean="0">
                <a:latin typeface="Arial" pitchFamily="34" charset="0"/>
              </a:rPr>
              <a:t>disability, gender or ability.</a:t>
            </a: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5263DC5F-37A1-41AB-A7C1-7BFCD27493D3}" type="slidenum">
              <a:rPr lang="cy-GB" altLang="en-US" sz="1200">
                <a:latin typeface="Arial" pitchFamily="34" charset="0"/>
              </a:rPr>
              <a:pPr/>
              <a:t>16</a:t>
            </a:fld>
            <a:endParaRPr lang="cy-GB" altLang="en-US" sz="1200">
              <a:latin typeface="Arial" pitchFamily="34" charset="0"/>
            </a:endParaRPr>
          </a:p>
        </p:txBody>
      </p:sp>
    </p:spTree>
    <p:extLst>
      <p:ext uri="{BB962C8B-B14F-4D97-AF65-F5344CB8AC3E}">
        <p14:creationId xmlns:p14="http://schemas.microsoft.com/office/powerpoint/2010/main" val="16746053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xfrm>
            <a:off x="896938" y="731838"/>
            <a:ext cx="4875212" cy="3657600"/>
          </a:xfrm>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in an atmosphere of mutual</a:t>
            </a:r>
          </a:p>
          <a:p>
            <a:r>
              <a:rPr lang="en-GB" altLang="en-US" smtClean="0">
                <a:latin typeface="Arial" pitchFamily="34" charset="0"/>
              </a:rPr>
              <a:t>respect within which children can have security and confidence.</a:t>
            </a: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3562A95E-1AAB-4A2F-BD01-B46DFFEBE6A7}" type="slidenum">
              <a:rPr lang="cy-GB" altLang="en-US" sz="1200">
                <a:latin typeface="Arial" pitchFamily="34" charset="0"/>
              </a:rPr>
              <a:pPr/>
              <a:t>17</a:t>
            </a:fld>
            <a:endParaRPr lang="cy-GB" altLang="en-US" sz="1200">
              <a:latin typeface="Arial" pitchFamily="34" charset="0"/>
            </a:endParaRPr>
          </a:p>
        </p:txBody>
      </p:sp>
    </p:spTree>
    <p:extLst>
      <p:ext uri="{BB962C8B-B14F-4D97-AF65-F5344CB8AC3E}">
        <p14:creationId xmlns:p14="http://schemas.microsoft.com/office/powerpoint/2010/main" val="25637403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AEC3003-2A39-4CD2-B5F2-5C98D11B304B}" type="slidenum">
              <a:rPr lang="cy-GB" altLang="en-US" smtClean="0"/>
              <a:pPr/>
              <a:t>18</a:t>
            </a:fld>
            <a:endParaRPr lang="cy-GB" altLang="en-US"/>
          </a:p>
        </p:txBody>
      </p:sp>
    </p:spTree>
    <p:extLst>
      <p:ext uri="{BB962C8B-B14F-4D97-AF65-F5344CB8AC3E}">
        <p14:creationId xmlns:p14="http://schemas.microsoft.com/office/powerpoint/2010/main" val="31635283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xfrm>
            <a:off x="896938" y="731838"/>
            <a:ext cx="4875212" cy="3657600"/>
          </a:xfrm>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informed by a knowledge of how children develop and learn and a clear</a:t>
            </a:r>
          </a:p>
          <a:p>
            <a:r>
              <a:rPr lang="en-GB" altLang="en-US" smtClean="0">
                <a:latin typeface="Arial" pitchFamily="34" charset="0"/>
              </a:rPr>
              <a:t>understanding of possible next steps in their development and learning.</a:t>
            </a:r>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1C79BD95-9048-4427-8E8D-FDFBB836F707}" type="slidenum">
              <a:rPr lang="cy-GB" altLang="en-US" sz="1200">
                <a:latin typeface="Arial" pitchFamily="34" charset="0"/>
              </a:rPr>
              <a:pPr/>
              <a:t>19</a:t>
            </a:fld>
            <a:endParaRPr lang="cy-GB" altLang="en-US" sz="1200">
              <a:latin typeface="Arial" pitchFamily="34" charset="0"/>
            </a:endParaRPr>
          </a:p>
        </p:txBody>
      </p:sp>
    </p:spTree>
    <p:extLst>
      <p:ext uri="{BB962C8B-B14F-4D97-AF65-F5344CB8AC3E}">
        <p14:creationId xmlns:p14="http://schemas.microsoft.com/office/powerpoint/2010/main" val="19631425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896938" y="731838"/>
            <a:ext cx="4875212" cy="3657600"/>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It provides the</a:t>
            </a:r>
          </a:p>
          <a:p>
            <a:r>
              <a:rPr lang="en-GB" altLang="en-US" smtClean="0">
                <a:latin typeface="Arial" pitchFamily="34" charset="0"/>
              </a:rPr>
              <a:t>structure for teaching within which children explore, experiment, plan and</a:t>
            </a:r>
          </a:p>
          <a:p>
            <a:r>
              <a:rPr lang="en-GB" altLang="en-US" smtClean="0">
                <a:latin typeface="Arial" pitchFamily="34" charset="0"/>
              </a:rPr>
              <a:t>make decisions for themselves, thus enabling them to learn, develop and</a:t>
            </a:r>
          </a:p>
          <a:p>
            <a:r>
              <a:rPr lang="en-GB" altLang="en-US" smtClean="0">
                <a:latin typeface="Arial" pitchFamily="34" charset="0"/>
              </a:rPr>
              <a:t>make good progress.</a:t>
            </a: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74822B1D-6F3D-401E-87DA-8326DFBF50C3}" type="slidenum">
              <a:rPr lang="cy-GB" altLang="en-US" sz="1200">
                <a:latin typeface="Arial" pitchFamily="34" charset="0"/>
              </a:rPr>
              <a:pPr/>
              <a:t>20</a:t>
            </a:fld>
            <a:endParaRPr lang="cy-GB" altLang="en-US" sz="1200">
              <a:latin typeface="Arial" pitchFamily="34" charset="0"/>
            </a:endParaRPr>
          </a:p>
        </p:txBody>
      </p:sp>
    </p:spTree>
    <p:extLst>
      <p:ext uri="{BB962C8B-B14F-4D97-AF65-F5344CB8AC3E}">
        <p14:creationId xmlns:p14="http://schemas.microsoft.com/office/powerpoint/2010/main" val="8037622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AEC3003-2A39-4CD2-B5F2-5C98D11B304B}" type="slidenum">
              <a:rPr lang="cy-GB" altLang="en-US" smtClean="0"/>
              <a:pPr/>
              <a:t>21</a:t>
            </a:fld>
            <a:endParaRPr lang="cy-GB" altLang="en-US"/>
          </a:p>
        </p:txBody>
      </p:sp>
    </p:spTree>
    <p:extLst>
      <p:ext uri="{BB962C8B-B14F-4D97-AF65-F5344CB8AC3E}">
        <p14:creationId xmlns:p14="http://schemas.microsoft.com/office/powerpoint/2010/main" val="28194702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xfrm>
            <a:off x="896938" y="731838"/>
            <a:ext cx="4875212" cy="3657600"/>
          </a:xfrm>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This may give you some ideas for your handbook.</a:t>
            </a: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8575A6A5-2A83-44BF-A825-CDCB0B2DE2F5}" type="slidenum">
              <a:rPr lang="cy-GB" altLang="en-US" sz="1200">
                <a:latin typeface="Arial" pitchFamily="34" charset="0"/>
              </a:rPr>
              <a:pPr/>
              <a:t>22</a:t>
            </a:fld>
            <a:endParaRPr lang="cy-GB" altLang="en-US" sz="1200">
              <a:latin typeface="Arial" pitchFamily="34" charset="0"/>
            </a:endParaRPr>
          </a:p>
        </p:txBody>
      </p:sp>
    </p:spTree>
    <p:extLst>
      <p:ext uri="{BB962C8B-B14F-4D97-AF65-F5344CB8AC3E}">
        <p14:creationId xmlns:p14="http://schemas.microsoft.com/office/powerpoint/2010/main" val="33336935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F3844D8D-D67C-4B1A-AAB5-C7041C19D8C1}" type="datetimeFigureOut">
              <a:rPr lang="en-GB"/>
              <a:pPr>
                <a:defRPr/>
              </a:pPr>
              <a:t>12/09/2019</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3F04DF6F-C1DA-4EEB-A8CF-38FD6C588E98}" type="slidenum">
              <a:rPr lang="en-GB" altLang="en-US"/>
              <a:pPr/>
              <a:t>‹#›</a:t>
            </a:fld>
            <a:endParaRPr lang="en-GB" altLang="en-US"/>
          </a:p>
        </p:txBody>
      </p:sp>
    </p:spTree>
    <p:extLst>
      <p:ext uri="{BB962C8B-B14F-4D97-AF65-F5344CB8AC3E}">
        <p14:creationId xmlns:p14="http://schemas.microsoft.com/office/powerpoint/2010/main" val="559786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3C588FC-4E2B-42AF-9097-C3FD41515619}" type="datetimeFigureOut">
              <a:rPr lang="en-GB"/>
              <a:pPr>
                <a:defRPr/>
              </a:pPr>
              <a:t>12/09/2019</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CC6EEB3C-4920-4DAF-AE35-B8D53D9655C7}" type="slidenum">
              <a:rPr lang="en-GB" altLang="en-US"/>
              <a:pPr/>
              <a:t>‹#›</a:t>
            </a:fld>
            <a:endParaRPr lang="en-GB" altLang="en-US"/>
          </a:p>
        </p:txBody>
      </p:sp>
    </p:spTree>
    <p:extLst>
      <p:ext uri="{BB962C8B-B14F-4D97-AF65-F5344CB8AC3E}">
        <p14:creationId xmlns:p14="http://schemas.microsoft.com/office/powerpoint/2010/main" val="8107841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429FB97C-9C4D-4FFF-BD40-E172D7E2666F}" type="datetimeFigureOut">
              <a:rPr lang="en-GB"/>
              <a:pPr>
                <a:defRPr/>
              </a:pPr>
              <a:t>12/09/2019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51DABDA2-EE88-47FE-B438-5F1C2699323C}" type="slidenum">
              <a:rPr lang="en-GB" altLang="en-US"/>
              <a:pPr/>
              <a:t>‹#›</a:t>
            </a:fld>
            <a:endParaRPr lang="en-GB" altLang="en-US"/>
          </a:p>
        </p:txBody>
      </p:sp>
    </p:spTree>
    <p:extLst>
      <p:ext uri="{BB962C8B-B14F-4D97-AF65-F5344CB8AC3E}">
        <p14:creationId xmlns:p14="http://schemas.microsoft.com/office/powerpoint/2010/main" val="2888050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2943A32-48B0-4C46-96CC-B05107092D0B}" type="datetimeFigureOut">
              <a:rPr lang="en-GB"/>
              <a:pPr>
                <a:defRPr/>
              </a:pPr>
              <a:t>12/09/2019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27CECA6B-B0C1-4AD9-B948-EE7B5073DEC8}" type="slidenum">
              <a:rPr lang="en-GB" altLang="en-US"/>
              <a:pPr/>
              <a:t>‹#›</a:t>
            </a:fld>
            <a:endParaRPr lang="en-GB" altLang="en-US"/>
          </a:p>
        </p:txBody>
      </p:sp>
    </p:spTree>
    <p:extLst>
      <p:ext uri="{BB962C8B-B14F-4D97-AF65-F5344CB8AC3E}">
        <p14:creationId xmlns:p14="http://schemas.microsoft.com/office/powerpoint/2010/main" val="4213314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E502F15-C5DF-4B16-B330-EA9EC011A13D}" type="datetimeFigureOut">
              <a:rPr lang="en-GB"/>
              <a:pPr>
                <a:defRPr/>
              </a:pPr>
              <a:t>12/09/2019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3B1614E3-5597-4D93-9BCC-545341194A0F}" type="slidenum">
              <a:rPr lang="en-GB" altLang="en-US"/>
              <a:pPr/>
              <a:t>‹#›</a:t>
            </a:fld>
            <a:endParaRPr lang="en-GB" altLang="en-US"/>
          </a:p>
        </p:txBody>
      </p:sp>
    </p:spTree>
    <p:extLst>
      <p:ext uri="{BB962C8B-B14F-4D97-AF65-F5344CB8AC3E}">
        <p14:creationId xmlns:p14="http://schemas.microsoft.com/office/powerpoint/2010/main" val="49171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412A6EB-E82C-4E48-8524-9DB4BAD54443}" type="datetimeFigureOut">
              <a:rPr lang="en-GB"/>
              <a:pPr>
                <a:defRPr/>
              </a:pPr>
              <a:t>12/09/2019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C1E89D8B-6215-40C3-AD76-514A42C7E0C0}" type="slidenum">
              <a:rPr lang="en-GB" altLang="en-US"/>
              <a:pPr/>
              <a:t>‹#›</a:t>
            </a:fld>
            <a:endParaRPr lang="en-GB" altLang="en-US"/>
          </a:p>
        </p:txBody>
      </p:sp>
    </p:spTree>
    <p:extLst>
      <p:ext uri="{BB962C8B-B14F-4D97-AF65-F5344CB8AC3E}">
        <p14:creationId xmlns:p14="http://schemas.microsoft.com/office/powerpoint/2010/main" val="3576368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4F5710FE-6193-4817-8240-F2281A7C8ECC}" type="datetimeFigureOut">
              <a:rPr lang="en-GB"/>
              <a:pPr>
                <a:defRPr/>
              </a:pPr>
              <a:t>12/09/2019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EE2C08C0-B89C-4DE5-A1C9-7D6019D235D3}" type="slidenum">
              <a:rPr lang="en-GB" altLang="en-US"/>
              <a:pPr/>
              <a:t>‹#›</a:t>
            </a:fld>
            <a:endParaRPr lang="en-GB" altLang="en-US"/>
          </a:p>
        </p:txBody>
      </p:sp>
    </p:spTree>
    <p:extLst>
      <p:ext uri="{BB962C8B-B14F-4D97-AF65-F5344CB8AC3E}">
        <p14:creationId xmlns:p14="http://schemas.microsoft.com/office/powerpoint/2010/main" val="1131195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B7455A5-D5FA-4155-98B8-A281554AD140}" type="datetimeFigureOut">
              <a:rPr lang="en-GB"/>
              <a:pPr>
                <a:defRPr/>
              </a:pPr>
              <a:t>12/09/2019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E91D54EE-AE76-49BE-9060-DB044939346B}" type="slidenum">
              <a:rPr lang="en-GB" altLang="en-US"/>
              <a:pPr/>
              <a:t>‹#›</a:t>
            </a:fld>
            <a:endParaRPr lang="en-GB" altLang="en-US"/>
          </a:p>
        </p:txBody>
      </p:sp>
    </p:spTree>
    <p:extLst>
      <p:ext uri="{BB962C8B-B14F-4D97-AF65-F5344CB8AC3E}">
        <p14:creationId xmlns:p14="http://schemas.microsoft.com/office/powerpoint/2010/main" val="23261312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DAF5E33-1C75-4F0A-A608-30A39C1CD85D}" type="datetimeFigureOut">
              <a:rPr lang="en-GB"/>
              <a:pPr>
                <a:defRPr/>
              </a:pPr>
              <a:t>12/09/2019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5AAD3781-B842-405C-BAC4-6D2A78AE9708}" type="slidenum">
              <a:rPr lang="en-GB" altLang="en-US"/>
              <a:pPr/>
              <a:t>‹#›</a:t>
            </a:fld>
            <a:endParaRPr lang="en-GB" altLang="en-US"/>
          </a:p>
        </p:txBody>
      </p:sp>
    </p:spTree>
    <p:extLst>
      <p:ext uri="{BB962C8B-B14F-4D97-AF65-F5344CB8AC3E}">
        <p14:creationId xmlns:p14="http://schemas.microsoft.com/office/powerpoint/2010/main" val="2131535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B2D66F2-D739-446C-A055-AFD30CD664AA}" type="datetimeFigureOut">
              <a:rPr lang="en-GB"/>
              <a:pPr>
                <a:defRPr/>
              </a:pPr>
              <a:t>12/09/2019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B4B2378-DF79-4702-8605-198A62A3D776}" type="slidenum">
              <a:rPr lang="en-GB" altLang="en-US"/>
              <a:pPr/>
              <a:t>‹#›</a:t>
            </a:fld>
            <a:endParaRPr lang="en-GB" altLang="en-US"/>
          </a:p>
        </p:txBody>
      </p:sp>
    </p:spTree>
    <p:extLst>
      <p:ext uri="{BB962C8B-B14F-4D97-AF65-F5344CB8AC3E}">
        <p14:creationId xmlns:p14="http://schemas.microsoft.com/office/powerpoint/2010/main" val="2009943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677B06A-0902-49D4-9181-FFD84BE0AF1E}" type="datetimeFigureOut">
              <a:rPr lang="en-GB"/>
              <a:pPr>
                <a:defRPr/>
              </a:pPr>
              <a:t>12/09/2019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34F10EDE-112E-4FC3-AFD9-CC4276F306D9}" type="slidenum">
              <a:rPr lang="en-GB" altLang="en-US"/>
              <a:pPr/>
              <a:t>‹#›</a:t>
            </a:fld>
            <a:endParaRPr lang="en-GB" altLang="en-US"/>
          </a:p>
        </p:txBody>
      </p:sp>
    </p:spTree>
    <p:extLst>
      <p:ext uri="{BB962C8B-B14F-4D97-AF65-F5344CB8AC3E}">
        <p14:creationId xmlns:p14="http://schemas.microsoft.com/office/powerpoint/2010/main" val="2933905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8732586-6EE7-4FB5-9D62-6AA933C7B469}" type="datetimeFigureOut">
              <a:rPr lang="en-GB"/>
              <a:pPr>
                <a:defRPr/>
              </a:pPr>
              <a:t>12/09/2019</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258EE2EB-A7D0-4907-95EF-C9ED81F5B233}"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hhqumfpxuzI"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9hBfnXACsOI"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www.jstor.org/stable/pdf"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ctrTitle"/>
          </p:nvPr>
        </p:nvSpPr>
        <p:spPr>
          <a:xfrm>
            <a:off x="685800" y="1268413"/>
            <a:ext cx="7772400" cy="3600450"/>
          </a:xfrm>
        </p:spPr>
        <p:txBody>
          <a:bodyPr/>
          <a:lstStyle/>
          <a:p>
            <a:pPr eaLnBrk="1" hangingPunct="1"/>
            <a:r>
              <a:rPr lang="cy-GB" altLang="en-US" dirty="0" smtClean="0">
                <a:solidFill>
                  <a:schemeClr val="bg1"/>
                </a:solidFill>
              </a:rPr>
              <a:t>Sut mae Plant yn Dysgu </a:t>
            </a:r>
            <a:r>
              <a:rPr lang="en-US" altLang="en-US" dirty="0" smtClean="0">
                <a:solidFill>
                  <a:schemeClr val="bg1"/>
                </a:solidFill>
              </a:rPr>
              <a:t/>
            </a:r>
            <a:br>
              <a:rPr lang="en-US" altLang="en-US" dirty="0" smtClean="0">
                <a:solidFill>
                  <a:schemeClr val="bg1"/>
                </a:solidFill>
              </a:rPr>
            </a:br>
            <a:r>
              <a:rPr lang="en-US" altLang="en-US" dirty="0" smtClean="0">
                <a:solidFill>
                  <a:schemeClr val="bg1"/>
                </a:solidFill>
              </a:rPr>
              <a:t>How do Children Learn</a:t>
            </a: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cy-GB" altLang="en-US" dirty="0" smtClean="0"/>
              <a:t>Natur yn erbyn Magwraeth </a:t>
            </a:r>
            <a:r>
              <a:rPr lang="en-GB" altLang="en-US" dirty="0" smtClean="0"/>
              <a:t>Nature Vs Nurture</a:t>
            </a:r>
          </a:p>
        </p:txBody>
      </p:sp>
      <p:sp>
        <p:nvSpPr>
          <p:cNvPr id="17411" name="Content Placeholder 5"/>
          <p:cNvSpPr>
            <a:spLocks noGrp="1"/>
          </p:cNvSpPr>
          <p:nvPr>
            <p:ph sz="half" idx="1"/>
          </p:nvPr>
        </p:nvSpPr>
        <p:spPr>
          <a:xfrm>
            <a:off x="457200" y="1600200"/>
            <a:ext cx="4038600" cy="3989388"/>
          </a:xfrm>
        </p:spPr>
        <p:txBody>
          <a:bodyPr/>
          <a:lstStyle/>
          <a:p>
            <a:r>
              <a:rPr lang="cy-GB" altLang="en-US" dirty="0" smtClean="0"/>
              <a:t>Ydyn </a:t>
            </a:r>
            <a:r>
              <a:rPr lang="cy-GB" altLang="en-US" noProof="1" smtClean="0"/>
              <a:t>ni’n</a:t>
            </a:r>
            <a:r>
              <a:rPr lang="cy-GB" altLang="en-US" dirty="0" smtClean="0"/>
              <a:t> gynnyrch ein cyfansoddiad biolegol?</a:t>
            </a:r>
          </a:p>
          <a:p>
            <a:r>
              <a:rPr lang="cy-GB" altLang="en-US" dirty="0" smtClean="0"/>
              <a:t>Ydyn </a:t>
            </a:r>
            <a:r>
              <a:rPr lang="cy-GB" altLang="en-US" noProof="1" smtClean="0"/>
              <a:t>ni’n</a:t>
            </a:r>
            <a:r>
              <a:rPr lang="cy-GB" altLang="en-US" dirty="0" smtClean="0"/>
              <a:t> gynnyrch yr amgylchedd lle rydym </a:t>
            </a:r>
            <a:r>
              <a:rPr lang="cy-GB" altLang="en-US" noProof="1" smtClean="0"/>
              <a:t>ni’n</a:t>
            </a:r>
            <a:r>
              <a:rPr lang="cy-GB" altLang="en-US" dirty="0" smtClean="0"/>
              <a:t> byw?</a:t>
            </a:r>
          </a:p>
          <a:p>
            <a:r>
              <a:rPr lang="cy-GB" altLang="en-US" dirty="0" smtClean="0"/>
              <a:t>Oes lle i’r ddau?</a:t>
            </a:r>
          </a:p>
          <a:p>
            <a:endParaRPr lang="en-GB" altLang="en-US" dirty="0" smtClean="0"/>
          </a:p>
        </p:txBody>
      </p:sp>
      <p:sp>
        <p:nvSpPr>
          <p:cNvPr id="17412" name="Content Placeholder 6"/>
          <p:cNvSpPr>
            <a:spLocks noGrp="1"/>
          </p:cNvSpPr>
          <p:nvPr>
            <p:ph sz="half" idx="2"/>
          </p:nvPr>
        </p:nvSpPr>
        <p:spPr>
          <a:xfrm>
            <a:off x="4648200" y="1600200"/>
            <a:ext cx="4038600" cy="3989388"/>
          </a:xfrm>
        </p:spPr>
        <p:txBody>
          <a:bodyPr/>
          <a:lstStyle/>
          <a:p>
            <a:r>
              <a:rPr lang="en-GB" altLang="en-US" dirty="0" smtClean="0"/>
              <a:t>Are we a product of our biological make up?</a:t>
            </a:r>
          </a:p>
          <a:p>
            <a:r>
              <a:rPr lang="en-GB" altLang="en-US" dirty="0" smtClean="0"/>
              <a:t>Are we a product of the environment in which we live?</a:t>
            </a:r>
          </a:p>
          <a:p>
            <a:r>
              <a:rPr lang="en-GB" altLang="en-US" dirty="0" smtClean="0"/>
              <a:t>Is there room for both?</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altLang="en-US" smtClean="0"/>
              <a:t>John Locke</a:t>
            </a:r>
            <a:br>
              <a:rPr lang="en-GB" altLang="en-US" smtClean="0"/>
            </a:br>
            <a:r>
              <a:rPr lang="en-GB" altLang="en-US" sz="1600" smtClean="0"/>
              <a:t>1632-1704</a:t>
            </a:r>
          </a:p>
        </p:txBody>
      </p:sp>
      <p:sp>
        <p:nvSpPr>
          <p:cNvPr id="19459" name="Content Placeholder 1"/>
          <p:cNvSpPr>
            <a:spLocks noGrp="1"/>
          </p:cNvSpPr>
          <p:nvPr>
            <p:ph sz="half" idx="1"/>
          </p:nvPr>
        </p:nvSpPr>
        <p:spPr>
          <a:xfrm>
            <a:off x="457200" y="1600200"/>
            <a:ext cx="4038600" cy="3989388"/>
          </a:xfrm>
        </p:spPr>
        <p:txBody>
          <a:bodyPr/>
          <a:lstStyle/>
          <a:p>
            <a:r>
              <a:rPr lang="cy-GB" altLang="en-US" dirty="0" smtClean="0"/>
              <a:t>Mae meddwl y plentyn yn llechen wag.</a:t>
            </a:r>
          </a:p>
          <a:p>
            <a:r>
              <a:rPr lang="cy-GB" altLang="en-US" dirty="0" smtClean="0"/>
              <a:t>Dylai dysgu fod yn rhywbeth i’w fwynhau.</a:t>
            </a:r>
          </a:p>
          <a:p>
            <a:r>
              <a:rPr lang="cy-GB" altLang="en-US" dirty="0" smtClean="0"/>
              <a:t>Dylai addysgu ddechrau yn y blynyddoedd cynnar.</a:t>
            </a:r>
          </a:p>
          <a:p>
            <a:endParaRPr lang="en-GB" altLang="en-US" dirty="0" smtClean="0"/>
          </a:p>
        </p:txBody>
      </p:sp>
      <p:sp>
        <p:nvSpPr>
          <p:cNvPr id="19460" name="Content Placeholder 2"/>
          <p:cNvSpPr>
            <a:spLocks noGrp="1"/>
          </p:cNvSpPr>
          <p:nvPr>
            <p:ph sz="half" idx="2"/>
          </p:nvPr>
        </p:nvSpPr>
        <p:spPr>
          <a:xfrm>
            <a:off x="4648200" y="1600200"/>
            <a:ext cx="4038600" cy="3989388"/>
          </a:xfrm>
        </p:spPr>
        <p:txBody>
          <a:bodyPr/>
          <a:lstStyle/>
          <a:p>
            <a:r>
              <a:rPr lang="en-GB" altLang="en-US" dirty="0" smtClean="0"/>
              <a:t>The child's mind is a blank slate.</a:t>
            </a:r>
          </a:p>
          <a:p>
            <a:r>
              <a:rPr lang="en-GB" altLang="en-US" dirty="0" smtClean="0"/>
              <a:t>Learning should be enjoyable.</a:t>
            </a:r>
          </a:p>
          <a:p>
            <a:r>
              <a:rPr lang="en-GB" altLang="en-US" dirty="0" smtClean="0"/>
              <a:t>Teaching should begin in the early years.</a:t>
            </a:r>
          </a:p>
          <a:p>
            <a:endParaRPr lang="en-GB" altLang="en-US" dirty="0" smtClean="0"/>
          </a:p>
          <a:p>
            <a:endParaRPr lang="en-GB" altLang="en-US" dirty="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dirty="0" smtClean="0"/>
              <a:t>Jean Jacques Rousseau </a:t>
            </a:r>
            <a:br>
              <a:rPr lang="en-GB" altLang="en-US" dirty="0" smtClean="0"/>
            </a:br>
            <a:r>
              <a:rPr lang="en-GB" altLang="en-US" dirty="0" smtClean="0"/>
              <a:t>1712-1778</a:t>
            </a:r>
          </a:p>
        </p:txBody>
      </p:sp>
      <p:sp>
        <p:nvSpPr>
          <p:cNvPr id="21507" name="Content Placeholder 5"/>
          <p:cNvSpPr>
            <a:spLocks noGrp="1"/>
          </p:cNvSpPr>
          <p:nvPr>
            <p:ph sz="half" idx="1"/>
          </p:nvPr>
        </p:nvSpPr>
        <p:spPr>
          <a:xfrm>
            <a:off x="457200" y="1600200"/>
            <a:ext cx="4038600" cy="3989388"/>
          </a:xfrm>
        </p:spPr>
        <p:txBody>
          <a:bodyPr/>
          <a:lstStyle/>
          <a:p>
            <a:r>
              <a:rPr lang="cy-GB" altLang="en-US" dirty="0" smtClean="0"/>
              <a:t>Dylai addysg ddilyn twf naturiol y plentyn.</a:t>
            </a:r>
          </a:p>
          <a:p>
            <a:endParaRPr lang="cy-GB" altLang="en-US" dirty="0" smtClean="0"/>
          </a:p>
          <a:p>
            <a:r>
              <a:rPr lang="cy-GB" altLang="en-US" dirty="0" smtClean="0"/>
              <a:t>Ni ddylai gael ei phennu gan ofynion cymdeithas.</a:t>
            </a:r>
          </a:p>
          <a:p>
            <a:endParaRPr lang="en-GB" altLang="en-US" dirty="0" smtClean="0"/>
          </a:p>
        </p:txBody>
      </p:sp>
      <p:sp>
        <p:nvSpPr>
          <p:cNvPr id="21508" name="Content Placeholder 6"/>
          <p:cNvSpPr>
            <a:spLocks noGrp="1"/>
          </p:cNvSpPr>
          <p:nvPr>
            <p:ph sz="half" idx="2"/>
          </p:nvPr>
        </p:nvSpPr>
        <p:spPr>
          <a:xfrm>
            <a:off x="4648200" y="1600200"/>
            <a:ext cx="4038600" cy="3989388"/>
          </a:xfrm>
        </p:spPr>
        <p:txBody>
          <a:bodyPr/>
          <a:lstStyle/>
          <a:p>
            <a:r>
              <a:rPr lang="en-GB" altLang="en-US" dirty="0" smtClean="0"/>
              <a:t>Education should follow the child's natural growth.</a:t>
            </a:r>
          </a:p>
          <a:p>
            <a:r>
              <a:rPr lang="en-GB" altLang="en-US" dirty="0" smtClean="0"/>
              <a:t>Should not be dictated by the demands of society.</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smtClean="0"/>
              <a:t>Friedrich Froebel</a:t>
            </a:r>
            <a:br>
              <a:rPr lang="en-GB" altLang="en-US" smtClean="0"/>
            </a:br>
            <a:r>
              <a:rPr lang="en-GB" altLang="en-US" sz="1800" smtClean="0"/>
              <a:t>1782-1852</a:t>
            </a:r>
          </a:p>
        </p:txBody>
      </p:sp>
      <p:sp>
        <p:nvSpPr>
          <p:cNvPr id="23555" name="Content Placeholder 1"/>
          <p:cNvSpPr>
            <a:spLocks noGrp="1"/>
          </p:cNvSpPr>
          <p:nvPr>
            <p:ph sz="half" idx="1"/>
          </p:nvPr>
        </p:nvSpPr>
        <p:spPr>
          <a:xfrm>
            <a:off x="457200" y="1600200"/>
            <a:ext cx="4038600" cy="3989388"/>
          </a:xfrm>
        </p:spPr>
        <p:txBody>
          <a:bodyPr/>
          <a:lstStyle/>
          <a:p>
            <a:r>
              <a:rPr lang="cy-GB" altLang="en-US" dirty="0" smtClean="0"/>
              <a:t>Sefydlodd yr ysgolion cyntaf i blant dan oed ysgol (</a:t>
            </a:r>
            <a:r>
              <a:rPr lang="cy-GB" altLang="en-US" noProof="1" smtClean="0"/>
              <a:t>Kindergarten</a:t>
            </a:r>
            <a:r>
              <a:rPr lang="cy-GB" altLang="en-US" dirty="0" smtClean="0"/>
              <a:t>).</a:t>
            </a:r>
          </a:p>
          <a:p>
            <a:endParaRPr lang="cy-GB" altLang="en-US" dirty="0" smtClean="0"/>
          </a:p>
          <a:p>
            <a:r>
              <a:rPr lang="cy-GB" altLang="en-US" dirty="0" smtClean="0"/>
              <a:t>Twf naturiol plant drwy weithredu a  chwarae.</a:t>
            </a:r>
          </a:p>
          <a:p>
            <a:endParaRPr lang="en-GB" altLang="en-US" dirty="0" smtClean="0"/>
          </a:p>
        </p:txBody>
      </p:sp>
      <p:sp>
        <p:nvSpPr>
          <p:cNvPr id="23556" name="Content Placeholder 2"/>
          <p:cNvSpPr>
            <a:spLocks noGrp="1"/>
          </p:cNvSpPr>
          <p:nvPr>
            <p:ph sz="half" idx="2"/>
          </p:nvPr>
        </p:nvSpPr>
        <p:spPr>
          <a:xfrm>
            <a:off x="4648200" y="1600200"/>
            <a:ext cx="4038600" cy="3989388"/>
          </a:xfrm>
        </p:spPr>
        <p:txBody>
          <a:bodyPr/>
          <a:lstStyle/>
          <a:p>
            <a:r>
              <a:rPr lang="en-GB" altLang="en-US" dirty="0" smtClean="0"/>
              <a:t>Established the first schools for pre-schoolers (Kindergarten).</a:t>
            </a:r>
          </a:p>
          <a:p>
            <a:r>
              <a:rPr lang="en-GB" altLang="en-US" dirty="0" smtClean="0"/>
              <a:t>The natural growth of children through action and play.</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smtClean="0"/>
              <a:t>John Dewey 1859-1952</a:t>
            </a:r>
          </a:p>
        </p:txBody>
      </p:sp>
      <p:sp>
        <p:nvSpPr>
          <p:cNvPr id="25603" name="Content Placeholder 1"/>
          <p:cNvSpPr>
            <a:spLocks noGrp="1"/>
          </p:cNvSpPr>
          <p:nvPr>
            <p:ph sz="half" idx="1"/>
          </p:nvPr>
        </p:nvSpPr>
        <p:spPr>
          <a:xfrm>
            <a:off x="457200" y="1600200"/>
            <a:ext cx="4038600" cy="3989388"/>
          </a:xfrm>
        </p:spPr>
        <p:txBody>
          <a:bodyPr/>
          <a:lstStyle/>
          <a:p>
            <a:pPr lvl="0"/>
            <a:r>
              <a:rPr lang="cy-GB" altLang="en-US" sz="1600" dirty="0" smtClean="0">
                <a:solidFill>
                  <a:prstClr val="black"/>
                </a:solidFill>
              </a:rPr>
              <a:t>Mae plant yn dysgu orau pryd maen </a:t>
            </a:r>
            <a:r>
              <a:rPr lang="cy-GB" altLang="en-US" sz="1600" noProof="1" smtClean="0">
                <a:solidFill>
                  <a:prstClr val="black"/>
                </a:solidFill>
              </a:rPr>
              <a:t>nhw’n</a:t>
            </a:r>
            <a:r>
              <a:rPr lang="cy-GB" altLang="en-US" sz="1600" dirty="0" smtClean="0">
                <a:solidFill>
                  <a:prstClr val="black"/>
                </a:solidFill>
              </a:rPr>
              <a:t> rhyngweithio â phobl eraill.</a:t>
            </a:r>
          </a:p>
          <a:p>
            <a:pPr lvl="0"/>
            <a:r>
              <a:rPr lang="cy-GB" altLang="en-US" sz="1600" dirty="0" smtClean="0">
                <a:solidFill>
                  <a:prstClr val="black"/>
                </a:solidFill>
              </a:rPr>
              <a:t>Diddordebau plant yw’r sail ar gyfer cynllunio’r cwricwlwm.</a:t>
            </a:r>
          </a:p>
          <a:p>
            <a:pPr lvl="0"/>
            <a:r>
              <a:rPr lang="cy-GB" altLang="en-US" sz="1600" dirty="0" smtClean="0">
                <a:solidFill>
                  <a:prstClr val="black"/>
                </a:solidFill>
              </a:rPr>
              <a:t>Mae addysg yn un o brosesau byw ac nid yn baratoad ar gyfer byw yn y dyfodol.</a:t>
            </a:r>
          </a:p>
          <a:p>
            <a:pPr lvl="0"/>
            <a:r>
              <a:rPr lang="cy-GB" altLang="en-US" sz="1600" dirty="0" smtClean="0">
                <a:solidFill>
                  <a:prstClr val="black"/>
                </a:solidFill>
              </a:rPr>
              <a:t>Dylai gwerthoedd a diwylliant teuluoedd a chymunedau gael eu hadlewyrchu a’u dyfnhau gan yr hyn sy’n digwydd yn yr ysgol.</a:t>
            </a:r>
          </a:p>
          <a:p>
            <a:pPr lvl="0"/>
            <a:r>
              <a:rPr lang="cy-GB" altLang="en-US" sz="1600" dirty="0" smtClean="0">
                <a:solidFill>
                  <a:prstClr val="black"/>
                </a:solidFill>
              </a:rPr>
              <a:t>Nid addysgu pwnc yn unig y mae athrawon ond sut i fyw yn y gymdeithas.</a:t>
            </a:r>
          </a:p>
          <a:p>
            <a:endParaRPr lang="en-GB" altLang="en-US" dirty="0" smtClean="0"/>
          </a:p>
        </p:txBody>
      </p:sp>
      <p:sp>
        <p:nvSpPr>
          <p:cNvPr id="25604" name="Content Placeholder 2"/>
          <p:cNvSpPr>
            <a:spLocks noGrp="1"/>
          </p:cNvSpPr>
          <p:nvPr>
            <p:ph sz="half" idx="2"/>
          </p:nvPr>
        </p:nvSpPr>
        <p:spPr>
          <a:xfrm>
            <a:off x="4648200" y="1600200"/>
            <a:ext cx="4038600" cy="3989388"/>
          </a:xfrm>
        </p:spPr>
        <p:txBody>
          <a:bodyPr/>
          <a:lstStyle/>
          <a:p>
            <a:r>
              <a:rPr lang="en-GB" altLang="en-US" sz="1600" dirty="0" smtClean="0"/>
              <a:t>Children learn best when interacting with others.</a:t>
            </a:r>
          </a:p>
          <a:p>
            <a:r>
              <a:rPr lang="en-GB" altLang="en-US" sz="1600" dirty="0" smtClean="0"/>
              <a:t>Children’s interests form the basis for curriculum planning.</a:t>
            </a:r>
          </a:p>
          <a:p>
            <a:r>
              <a:rPr lang="en-GB" altLang="en-US" sz="1600" dirty="0" smtClean="0"/>
              <a:t>Education is a process of living and not preparation for future living.</a:t>
            </a:r>
          </a:p>
          <a:p>
            <a:r>
              <a:rPr lang="en-GB" altLang="en-US" sz="1600" dirty="0" smtClean="0"/>
              <a:t>Values and culture of families and communities should be reflected in and deepened by what happens in school.</a:t>
            </a:r>
          </a:p>
          <a:p>
            <a:r>
              <a:rPr lang="en-GB" altLang="en-US" sz="1600" dirty="0" smtClean="0"/>
              <a:t>Teachers do not just teach a subject but how to live in society.</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altLang="en-US" smtClean="0"/>
              <a:t>Maria Montessori 1870-1952</a:t>
            </a:r>
          </a:p>
        </p:txBody>
      </p:sp>
      <p:sp>
        <p:nvSpPr>
          <p:cNvPr id="27651" name="Content Placeholder 1"/>
          <p:cNvSpPr>
            <a:spLocks noGrp="1"/>
          </p:cNvSpPr>
          <p:nvPr>
            <p:ph sz="half" idx="1"/>
          </p:nvPr>
        </p:nvSpPr>
        <p:spPr>
          <a:xfrm>
            <a:off x="467544" y="1412776"/>
            <a:ext cx="4038600" cy="3989388"/>
          </a:xfrm>
        </p:spPr>
        <p:txBody>
          <a:bodyPr/>
          <a:lstStyle/>
          <a:p>
            <a:r>
              <a:rPr lang="cy-GB" altLang="en-US" sz="2600" dirty="0" smtClean="0"/>
              <a:t>Amgylcheddau sy’n canolbwyntio ar y plentyn.</a:t>
            </a:r>
          </a:p>
          <a:p>
            <a:r>
              <a:rPr lang="cy-GB" altLang="en-US" sz="2600" dirty="0" smtClean="0"/>
              <a:t>Darparu offer go iawn sy’n gweithio.</a:t>
            </a:r>
          </a:p>
          <a:p>
            <a:r>
              <a:rPr lang="cy-GB" altLang="en-US" sz="2600" dirty="0" smtClean="0"/>
              <a:t>Cadw deunyddiau ac offer fel eu bod ar gael i’r plant.</a:t>
            </a:r>
          </a:p>
          <a:p>
            <a:r>
              <a:rPr lang="cy-GB" altLang="en-US" sz="2600" dirty="0" smtClean="0"/>
              <a:t>Creu prydferthwch a threfn.</a:t>
            </a:r>
          </a:p>
        </p:txBody>
      </p:sp>
      <p:sp>
        <p:nvSpPr>
          <p:cNvPr id="27652" name="Content Placeholder 2"/>
          <p:cNvSpPr>
            <a:spLocks noGrp="1"/>
          </p:cNvSpPr>
          <p:nvPr>
            <p:ph sz="half" idx="2"/>
          </p:nvPr>
        </p:nvSpPr>
        <p:spPr>
          <a:xfrm>
            <a:off x="4644008" y="1484784"/>
            <a:ext cx="4038600" cy="3989388"/>
          </a:xfrm>
        </p:spPr>
        <p:txBody>
          <a:bodyPr/>
          <a:lstStyle/>
          <a:p>
            <a:r>
              <a:rPr lang="en-GB" altLang="en-US" dirty="0" smtClean="0"/>
              <a:t>Child centred environments.</a:t>
            </a:r>
          </a:p>
          <a:p>
            <a:r>
              <a:rPr lang="en-GB" altLang="en-US" dirty="0" smtClean="0"/>
              <a:t>Provide real tools that work.</a:t>
            </a:r>
          </a:p>
          <a:p>
            <a:r>
              <a:rPr lang="en-GB" altLang="en-US" dirty="0" smtClean="0"/>
              <a:t>Keep materials and equipment accessible to children.</a:t>
            </a:r>
          </a:p>
          <a:p>
            <a:r>
              <a:rPr lang="en-GB" altLang="en-US" dirty="0" smtClean="0"/>
              <a:t>Create beauty and order.</a:t>
            </a:r>
          </a:p>
          <a:p>
            <a:endParaRPr lang="en-GB" altLang="en-US" dirty="0" smtClean="0"/>
          </a:p>
          <a:p>
            <a:endParaRPr lang="en-GB" altLang="en-US" dirty="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dirty="0" smtClean="0"/>
              <a:t>Maria Montessori</a:t>
            </a:r>
          </a:p>
        </p:txBody>
      </p:sp>
      <p:sp>
        <p:nvSpPr>
          <p:cNvPr id="29699" name="Content Placeholder 2"/>
          <p:cNvSpPr>
            <a:spLocks noGrp="1"/>
          </p:cNvSpPr>
          <p:nvPr>
            <p:ph sz="half" idx="1"/>
          </p:nvPr>
        </p:nvSpPr>
        <p:spPr>
          <a:xfrm>
            <a:off x="457200" y="1600200"/>
            <a:ext cx="4038600" cy="3989388"/>
          </a:xfrm>
        </p:spPr>
        <p:txBody>
          <a:bodyPr/>
          <a:lstStyle/>
          <a:p>
            <a:r>
              <a:rPr lang="cy-GB" altLang="en-US" sz="2700" dirty="0" smtClean="0"/>
              <a:t>Cymhwysedd a chyfrifoldeb.</a:t>
            </a:r>
          </a:p>
          <a:p>
            <a:r>
              <a:rPr lang="cy-GB" altLang="en-US" sz="2700" dirty="0" smtClean="0"/>
              <a:t>Gadael i blant gymryd cyfrifoldeb.</a:t>
            </a:r>
          </a:p>
          <a:p>
            <a:r>
              <a:rPr lang="cy-GB" altLang="en-US" sz="2700" dirty="0" smtClean="0"/>
              <a:t>Cael blociau mawr o amser agored ar yr amserlen.</a:t>
            </a:r>
          </a:p>
          <a:p>
            <a:r>
              <a:rPr lang="cy-GB" altLang="en-US" sz="2700" dirty="0" smtClean="0"/>
              <a:t>Arsylwi.</a:t>
            </a:r>
          </a:p>
          <a:p>
            <a:endParaRPr lang="en-GB" altLang="en-US" dirty="0" smtClean="0"/>
          </a:p>
        </p:txBody>
      </p:sp>
      <p:sp>
        <p:nvSpPr>
          <p:cNvPr id="29700" name="Content Placeholder 3"/>
          <p:cNvSpPr>
            <a:spLocks noGrp="1"/>
          </p:cNvSpPr>
          <p:nvPr>
            <p:ph sz="half" idx="2"/>
          </p:nvPr>
        </p:nvSpPr>
        <p:spPr>
          <a:xfrm>
            <a:off x="4648200" y="1600200"/>
            <a:ext cx="4038600" cy="3989388"/>
          </a:xfrm>
        </p:spPr>
        <p:txBody>
          <a:bodyPr/>
          <a:lstStyle/>
          <a:p>
            <a:r>
              <a:rPr lang="en-GB" altLang="en-US" dirty="0" smtClean="0"/>
              <a:t>Competence and responsibility.</a:t>
            </a:r>
          </a:p>
          <a:p>
            <a:r>
              <a:rPr lang="en-GB" altLang="en-US" dirty="0" smtClean="0"/>
              <a:t>Allow children to take responsibility.</a:t>
            </a:r>
          </a:p>
          <a:p>
            <a:r>
              <a:rPr lang="en-GB" altLang="en-US" dirty="0" smtClean="0"/>
              <a:t>Schedule large blocks of open time.</a:t>
            </a:r>
          </a:p>
          <a:p>
            <a:r>
              <a:rPr lang="en-GB" altLang="en-US" dirty="0" smtClean="0"/>
              <a:t>Observation.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r>
              <a:rPr lang="en-GB" altLang="en-US" dirty="0" smtClean="0"/>
              <a:t>Rachel and Margaret McMillan</a:t>
            </a:r>
          </a:p>
        </p:txBody>
      </p:sp>
      <p:sp>
        <p:nvSpPr>
          <p:cNvPr id="31747" name="Content Placeholder 5"/>
          <p:cNvSpPr>
            <a:spLocks noGrp="1"/>
          </p:cNvSpPr>
          <p:nvPr>
            <p:ph sz="half" idx="1"/>
          </p:nvPr>
        </p:nvSpPr>
        <p:spPr>
          <a:xfrm>
            <a:off x="467544" y="1412776"/>
            <a:ext cx="4104456" cy="4248472"/>
          </a:xfrm>
        </p:spPr>
        <p:txBody>
          <a:bodyPr/>
          <a:lstStyle/>
          <a:p>
            <a:pPr lvl="0"/>
            <a:r>
              <a:rPr lang="cy-GB" altLang="en-US" sz="2400" dirty="0" smtClean="0">
                <a:solidFill>
                  <a:prstClr val="black"/>
                </a:solidFill>
              </a:rPr>
              <a:t>Wedi sefydlu’r mudiad ysgolion meithrin yn </a:t>
            </a:r>
          </a:p>
          <a:p>
            <a:pPr lvl="0"/>
            <a:r>
              <a:rPr lang="cy-GB" altLang="en-US" sz="2400" dirty="0" smtClean="0">
                <a:solidFill>
                  <a:prstClr val="black"/>
                </a:solidFill>
              </a:rPr>
              <a:t>Wedi ymgyrchu am archwiliadau meddygol rheolaidd ar gyfer plant ifanc.</a:t>
            </a:r>
          </a:p>
          <a:p>
            <a:pPr lvl="0"/>
            <a:r>
              <a:rPr lang="cy-GB" altLang="en-US" sz="2400" dirty="0" smtClean="0">
                <a:solidFill>
                  <a:prstClr val="black"/>
                </a:solidFill>
              </a:rPr>
              <a:t>Addysg </a:t>
            </a:r>
            <a:r>
              <a:rPr lang="cy-GB" altLang="en-US" sz="2400" noProof="1" smtClean="0">
                <a:solidFill>
                  <a:prstClr val="black"/>
                </a:solidFill>
              </a:rPr>
              <a:t>drwy’r </a:t>
            </a:r>
            <a:r>
              <a:rPr lang="cy-GB" altLang="en-US" sz="2400" dirty="0" smtClean="0">
                <a:solidFill>
                  <a:prstClr val="black"/>
                </a:solidFill>
              </a:rPr>
              <a:t>dychymyg.</a:t>
            </a:r>
          </a:p>
          <a:p>
            <a:pPr lvl="0"/>
            <a:r>
              <a:rPr lang="cy-GB" altLang="en-US" sz="2400" dirty="0" smtClean="0">
                <a:solidFill>
                  <a:prstClr val="black"/>
                </a:solidFill>
              </a:rPr>
              <a:t>Gofalu am blanhigion ac anifeiliaid i gynyddu cyfrifoldeb cymdeithasol</a:t>
            </a:r>
            <a:r>
              <a:rPr lang="en-GB" altLang="en-US" sz="2500" dirty="0" smtClean="0">
                <a:solidFill>
                  <a:prstClr val="black"/>
                </a:solidFill>
              </a:rPr>
              <a:t>.</a:t>
            </a:r>
            <a:endParaRPr lang="en-GB" altLang="en-US" sz="2500" dirty="0">
              <a:solidFill>
                <a:prstClr val="black"/>
              </a:solidFill>
            </a:endParaRPr>
          </a:p>
          <a:p>
            <a:endParaRPr lang="en-GB" altLang="en-US" dirty="0" smtClean="0"/>
          </a:p>
        </p:txBody>
      </p:sp>
      <p:sp>
        <p:nvSpPr>
          <p:cNvPr id="31748" name="Content Placeholder 6"/>
          <p:cNvSpPr>
            <a:spLocks noGrp="1"/>
          </p:cNvSpPr>
          <p:nvPr>
            <p:ph sz="half" idx="2"/>
          </p:nvPr>
        </p:nvSpPr>
        <p:spPr>
          <a:xfrm>
            <a:off x="4644008" y="1196752"/>
            <a:ext cx="4038600" cy="3989388"/>
          </a:xfrm>
        </p:spPr>
        <p:txBody>
          <a:bodyPr/>
          <a:lstStyle/>
          <a:p>
            <a:r>
              <a:rPr lang="en-GB" altLang="en-US" sz="2600" dirty="0" smtClean="0"/>
              <a:t>Founded the nursery school movement in </a:t>
            </a:r>
          </a:p>
          <a:p>
            <a:r>
              <a:rPr lang="en-GB" altLang="en-US" sz="2600" dirty="0" smtClean="0"/>
              <a:t>Petitioned for regular medical checks for young children.</a:t>
            </a:r>
          </a:p>
          <a:p>
            <a:r>
              <a:rPr lang="en-GB" altLang="en-US" sz="2600" dirty="0" smtClean="0"/>
              <a:t>Education through the imagination.</a:t>
            </a:r>
          </a:p>
          <a:p>
            <a:r>
              <a:rPr lang="en-GB" altLang="en-US" sz="2600" dirty="0" smtClean="0"/>
              <a:t>Tending plants and animals to increase social responsibility.</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685800" y="333375"/>
            <a:ext cx="7772400" cy="863600"/>
          </a:xfrm>
        </p:spPr>
        <p:txBody>
          <a:bodyPr/>
          <a:lstStyle/>
          <a:p>
            <a:pPr eaLnBrk="1" hangingPunct="1"/>
            <a:r>
              <a:rPr lang="en-US" altLang="en-US" sz="4000" i="1" dirty="0" smtClean="0"/>
              <a:t>Pavlov! 1849-1936</a:t>
            </a:r>
          </a:p>
        </p:txBody>
      </p:sp>
      <p:sp>
        <p:nvSpPr>
          <p:cNvPr id="33795" name="Content Placeholder 2"/>
          <p:cNvSpPr>
            <a:spLocks noGrp="1"/>
          </p:cNvSpPr>
          <p:nvPr>
            <p:ph sz="half" idx="1"/>
          </p:nvPr>
        </p:nvSpPr>
        <p:spPr>
          <a:xfrm>
            <a:off x="395288" y="1484313"/>
            <a:ext cx="4100512" cy="4611687"/>
          </a:xfrm>
        </p:spPr>
        <p:txBody>
          <a:bodyPr/>
          <a:lstStyle/>
          <a:p>
            <a:pPr marL="0" indent="0" eaLnBrk="1" hangingPunct="1">
              <a:buFontTx/>
              <a:buNone/>
            </a:pPr>
            <a:r>
              <a:rPr lang="cy-GB" altLang="en-US" i="1" dirty="0" smtClean="0">
                <a:ea typeface="ＭＳ Ｐゴシック" pitchFamily="34" charset="-128"/>
              </a:rPr>
              <a:t>Cyflyru clasurol.</a:t>
            </a:r>
          </a:p>
          <a:p>
            <a:pPr marL="0" indent="0" eaLnBrk="1" hangingPunct="1">
              <a:buFontTx/>
              <a:buNone/>
            </a:pPr>
            <a:r>
              <a:rPr lang="cy-GB" altLang="en-US" i="1" dirty="0" smtClean="0">
                <a:ea typeface="ＭＳ Ｐゴシック" pitchFamily="34" charset="-128"/>
              </a:rPr>
              <a:t>Crëwyd ymateb </a:t>
            </a:r>
            <a:r>
              <a:rPr lang="cy-GB" altLang="en-US" i="1" noProof="1" smtClean="0">
                <a:ea typeface="ＭＳ Ｐゴシック" pitchFamily="34" charset="-128"/>
              </a:rPr>
              <a:t>cyflyriedig gan</a:t>
            </a:r>
            <a:r>
              <a:rPr lang="cy-GB" altLang="en-US" i="1" dirty="0">
                <a:ea typeface="ＭＳ Ｐゴシック" pitchFamily="34" charset="-128"/>
              </a:rPr>
              <a:t> </a:t>
            </a:r>
            <a:r>
              <a:rPr lang="cy-GB" altLang="en-US" i="1" dirty="0" smtClean="0">
                <a:ea typeface="ＭＳ Ｐゴシック" pitchFamily="34" charset="-128"/>
              </a:rPr>
              <a:t>ysgogiad.</a:t>
            </a:r>
          </a:p>
          <a:p>
            <a:pPr marL="0" indent="0" eaLnBrk="1" hangingPunct="1">
              <a:buFontTx/>
              <a:buNone/>
            </a:pPr>
            <a:r>
              <a:rPr lang="cy-GB" altLang="en-US" i="1" dirty="0" smtClean="0">
                <a:ea typeface="ＭＳ Ｐゴシック" pitchFamily="34" charset="-128"/>
              </a:rPr>
              <a:t>Oes modd cymhwyso hyn i ddamcaniaethau ynghylch dysgu gan blant? </a:t>
            </a:r>
          </a:p>
          <a:p>
            <a:pPr marL="0" indent="0" eaLnBrk="1" hangingPunct="1">
              <a:buFontTx/>
              <a:buNone/>
            </a:pPr>
            <a:endParaRPr lang="en-GB" altLang="en-US" dirty="0" smtClean="0">
              <a:ea typeface="ＭＳ Ｐゴシック" pitchFamily="34" charset="-128"/>
            </a:endParaRPr>
          </a:p>
        </p:txBody>
      </p:sp>
      <p:sp>
        <p:nvSpPr>
          <p:cNvPr id="33796" name="Content Placeholder 3"/>
          <p:cNvSpPr>
            <a:spLocks noGrp="1"/>
          </p:cNvSpPr>
          <p:nvPr>
            <p:ph sz="half" idx="2"/>
          </p:nvPr>
        </p:nvSpPr>
        <p:spPr>
          <a:xfrm>
            <a:off x="4648200" y="1484313"/>
            <a:ext cx="3810000" cy="4611687"/>
          </a:xfrm>
        </p:spPr>
        <p:txBody>
          <a:bodyPr/>
          <a:lstStyle/>
          <a:p>
            <a:pPr marL="0" indent="0" eaLnBrk="1" hangingPunct="1">
              <a:buFontTx/>
              <a:buNone/>
            </a:pPr>
            <a:r>
              <a:rPr lang="en-US" altLang="en-US" i="1" dirty="0" smtClean="0">
                <a:ea typeface="ＭＳ Ｐゴシック" pitchFamily="34" charset="-128"/>
              </a:rPr>
              <a:t>Classical conditioning.</a:t>
            </a:r>
          </a:p>
          <a:p>
            <a:pPr marL="0" indent="0" eaLnBrk="1" hangingPunct="1">
              <a:buFontTx/>
              <a:buNone/>
            </a:pPr>
            <a:r>
              <a:rPr lang="en-US" altLang="en-US" i="1" dirty="0" smtClean="0">
                <a:ea typeface="ＭＳ Ｐゴシック" pitchFamily="34" charset="-128"/>
              </a:rPr>
              <a:t>A stimulus generated a conditioned response.</a:t>
            </a:r>
          </a:p>
          <a:p>
            <a:pPr marL="0" indent="0" eaLnBrk="1" hangingPunct="1">
              <a:buFontTx/>
              <a:buNone/>
            </a:pPr>
            <a:r>
              <a:rPr lang="en-US" altLang="en-US" i="1" dirty="0" smtClean="0">
                <a:ea typeface="ＭＳ Ｐゴシック" pitchFamily="34" charset="-128"/>
              </a:rPr>
              <a:t>Can this be applied to theories of children's learning? </a:t>
            </a:r>
            <a:endParaRPr lang="en-US" altLang="en-US" i="1" dirty="0" smtClean="0">
              <a:ea typeface="ＭＳ Ｐゴシック" pitchFamily="34" charset="-128"/>
            </a:endParaRPr>
          </a:p>
          <a:p>
            <a:pPr marL="0" indent="0" eaLnBrk="1" hangingPunct="1">
              <a:buFontTx/>
              <a:buNone/>
            </a:pPr>
            <a:r>
              <a:rPr lang="en-GB" dirty="0">
                <a:hlinkClick r:id="rId3"/>
              </a:rPr>
              <a:t>https://www.youtube.com/watch?v=hhqumfpxuzI</a:t>
            </a:r>
            <a:endParaRPr lang="en-US" altLang="en-US" i="1" dirty="0" smtClean="0">
              <a:ea typeface="ＭＳ Ｐゴシック" pitchFamily="34" charset="-128"/>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altLang="en-US" dirty="0" smtClean="0"/>
              <a:t>Watson 1879-1958</a:t>
            </a:r>
          </a:p>
        </p:txBody>
      </p:sp>
      <p:sp>
        <p:nvSpPr>
          <p:cNvPr id="35843" name="Content Placeholder 2"/>
          <p:cNvSpPr>
            <a:spLocks noGrp="1"/>
          </p:cNvSpPr>
          <p:nvPr>
            <p:ph sz="half" idx="1"/>
          </p:nvPr>
        </p:nvSpPr>
        <p:spPr>
          <a:xfrm>
            <a:off x="457200" y="1600200"/>
            <a:ext cx="4038600" cy="3989388"/>
          </a:xfrm>
        </p:spPr>
        <p:txBody>
          <a:bodyPr/>
          <a:lstStyle/>
          <a:p>
            <a:r>
              <a:rPr lang="cy-GB" altLang="en-US" dirty="0" smtClean="0"/>
              <a:t>Yr amgylchedd yw’r prif ffactor mewn datblygiad, gyda phlant yn gwneud amrywiaeth fawr o gysylltiadau  ysgogiad-ymateb. </a:t>
            </a:r>
          </a:p>
        </p:txBody>
      </p:sp>
      <p:sp>
        <p:nvSpPr>
          <p:cNvPr id="35844" name="Content Placeholder 3"/>
          <p:cNvSpPr>
            <a:spLocks noGrp="1"/>
          </p:cNvSpPr>
          <p:nvPr>
            <p:ph sz="half" idx="2"/>
          </p:nvPr>
        </p:nvSpPr>
        <p:spPr>
          <a:xfrm>
            <a:off x="4648200" y="1600200"/>
            <a:ext cx="4038600" cy="3989388"/>
          </a:xfrm>
        </p:spPr>
        <p:txBody>
          <a:bodyPr/>
          <a:lstStyle/>
          <a:p>
            <a:r>
              <a:rPr lang="en-GB" altLang="en-US" dirty="0" smtClean="0"/>
              <a:t>The environment is the main factor in development, with children making a wide variety of stimulus response </a:t>
            </a:r>
            <a:r>
              <a:rPr lang="en-GB" altLang="en-US" dirty="0" smtClean="0"/>
              <a:t>associations.</a:t>
            </a:r>
          </a:p>
          <a:p>
            <a:r>
              <a:rPr lang="en-GB" dirty="0">
                <a:hlinkClick r:id="rId3"/>
              </a:rPr>
              <a:t>https://www.youtube.com/watch?v=9hBfnXACsOI</a:t>
            </a:r>
            <a:endParaRPr lang="en-GB" altLang="en-US" dirty="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dirty="0" smtClean="0"/>
              <a:t>Watson</a:t>
            </a:r>
          </a:p>
        </p:txBody>
      </p:sp>
      <p:sp>
        <p:nvSpPr>
          <p:cNvPr id="37891" name="Content Placeholder 2"/>
          <p:cNvSpPr>
            <a:spLocks noGrp="1"/>
          </p:cNvSpPr>
          <p:nvPr>
            <p:ph sz="half" idx="1"/>
          </p:nvPr>
        </p:nvSpPr>
        <p:spPr>
          <a:xfrm>
            <a:off x="395536" y="1268760"/>
            <a:ext cx="4038600" cy="3989388"/>
          </a:xfrm>
        </p:spPr>
        <p:txBody>
          <a:bodyPr/>
          <a:lstStyle/>
          <a:p>
            <a:r>
              <a:rPr lang="cy-GB" altLang="en-US" sz="2600" dirty="0" smtClean="0"/>
              <a:t>‘Rhowch i mi ddwsin o fabanod iach sydd wedi’u ffurfio’n dda ac rwy’n gwarantu i gymryd unrhyw un ar hap a’i hyfforddi i fod yn unrhyw fath o arbenigwr o’m dewis i ..meddyg, cyfreithiwr, artist…cardotyn hyd yn oed’</a:t>
            </a:r>
          </a:p>
        </p:txBody>
      </p:sp>
      <p:sp>
        <p:nvSpPr>
          <p:cNvPr id="37892" name="Content Placeholder 3"/>
          <p:cNvSpPr>
            <a:spLocks noGrp="1"/>
          </p:cNvSpPr>
          <p:nvPr>
            <p:ph sz="half" idx="2"/>
          </p:nvPr>
        </p:nvSpPr>
        <p:spPr>
          <a:xfrm>
            <a:off x="4572000" y="1340768"/>
            <a:ext cx="4038600" cy="3989388"/>
          </a:xfrm>
        </p:spPr>
        <p:txBody>
          <a:bodyPr/>
          <a:lstStyle/>
          <a:p>
            <a:r>
              <a:rPr lang="en-GB" altLang="en-US" sz="2600" dirty="0" smtClean="0"/>
              <a:t>‘Give me a dozen healthy infants, well formed and I’ll guarantee to take any one at random and train him to become any type of specialist I might select .. doctor lawyer, artist…even a beggar man’</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cy-GB" altLang="en-US" dirty="0" smtClean="0"/>
              <a:t>Syniadau Cyfredol </a:t>
            </a:r>
            <a:r>
              <a:rPr lang="en-GB" altLang="en-US" dirty="0" smtClean="0"/>
              <a:t/>
            </a:r>
            <a:br>
              <a:rPr lang="en-GB" altLang="en-US" dirty="0" smtClean="0"/>
            </a:br>
            <a:r>
              <a:rPr lang="en-GB" altLang="en-US" dirty="0" smtClean="0"/>
              <a:t>Current Ideas</a:t>
            </a:r>
          </a:p>
        </p:txBody>
      </p:sp>
      <p:sp>
        <p:nvSpPr>
          <p:cNvPr id="39939" name="Content Placeholder 2"/>
          <p:cNvSpPr>
            <a:spLocks noGrp="1"/>
          </p:cNvSpPr>
          <p:nvPr>
            <p:ph sz="half" idx="1"/>
          </p:nvPr>
        </p:nvSpPr>
        <p:spPr>
          <a:xfrm>
            <a:off x="457200" y="1600200"/>
            <a:ext cx="4038600" cy="3989388"/>
          </a:xfrm>
        </p:spPr>
        <p:txBody>
          <a:bodyPr/>
          <a:lstStyle/>
          <a:p>
            <a:pPr lvl="0"/>
            <a:r>
              <a:rPr lang="cy-GB" altLang="en-US" sz="2400" b="1" dirty="0" smtClean="0">
                <a:solidFill>
                  <a:prstClr val="black"/>
                </a:solidFill>
              </a:rPr>
              <a:t>Mae addysg effeithiol yn gofyn am ymarferwyr sy’n deall bod plant</a:t>
            </a:r>
          </a:p>
          <a:p>
            <a:pPr lvl="0"/>
            <a:r>
              <a:rPr lang="cy-GB" altLang="en-US" sz="2400" b="1" dirty="0" smtClean="0">
                <a:solidFill>
                  <a:prstClr val="black"/>
                </a:solidFill>
              </a:rPr>
              <a:t>yn datblygu’n gyflym yn ystod y blynyddoedd cynnar – yn gorfforol, yn ddeallusol, yn emosiynol ac yn gymdeithasol.</a:t>
            </a:r>
            <a:endParaRPr lang="cy-GB" altLang="en-US" sz="2400" dirty="0" smtClean="0">
              <a:solidFill>
                <a:prstClr val="black"/>
              </a:solidFill>
            </a:endParaRPr>
          </a:p>
          <a:p>
            <a:endParaRPr lang="en-GB" altLang="en-US" dirty="0" smtClean="0"/>
          </a:p>
        </p:txBody>
      </p:sp>
      <p:sp>
        <p:nvSpPr>
          <p:cNvPr id="39940" name="Content Placeholder 3"/>
          <p:cNvSpPr>
            <a:spLocks noGrp="1"/>
          </p:cNvSpPr>
          <p:nvPr>
            <p:ph sz="half" idx="2"/>
          </p:nvPr>
        </p:nvSpPr>
        <p:spPr>
          <a:xfrm>
            <a:off x="4648200" y="1600200"/>
            <a:ext cx="4038600" cy="3989388"/>
          </a:xfrm>
        </p:spPr>
        <p:txBody>
          <a:bodyPr/>
          <a:lstStyle/>
          <a:p>
            <a:r>
              <a:rPr lang="en-GB" altLang="en-US" sz="2400" b="1" dirty="0" smtClean="0"/>
              <a:t>Effective education requires practitioners who understand that children</a:t>
            </a:r>
          </a:p>
          <a:p>
            <a:r>
              <a:rPr lang="en-GB" altLang="en-US" sz="2400" b="1" dirty="0" smtClean="0"/>
              <a:t>develop rapidly during the early years – physically, intellectually, emotionally and socially.</a:t>
            </a:r>
            <a:endParaRPr lang="en-GB" altLang="en-US" sz="2400" dirty="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cy-GB" altLang="en-US" dirty="0"/>
              <a:t>Syniadau Cyfredol </a:t>
            </a:r>
            <a:r>
              <a:rPr lang="en-GB" altLang="en-US" dirty="0"/>
              <a:t/>
            </a:r>
            <a:br>
              <a:rPr lang="en-GB" altLang="en-US" dirty="0"/>
            </a:br>
            <a:r>
              <a:rPr lang="en-GB" altLang="en-US" dirty="0"/>
              <a:t>Current Ideas</a:t>
            </a:r>
            <a:endParaRPr lang="en-GB" altLang="en-US" dirty="0" smtClean="0"/>
          </a:p>
        </p:txBody>
      </p:sp>
      <p:sp>
        <p:nvSpPr>
          <p:cNvPr id="41987" name="Content Placeholder 2"/>
          <p:cNvSpPr>
            <a:spLocks noGrp="1"/>
          </p:cNvSpPr>
          <p:nvPr>
            <p:ph sz="half" idx="1"/>
          </p:nvPr>
        </p:nvSpPr>
        <p:spPr>
          <a:xfrm>
            <a:off x="457200" y="1600200"/>
            <a:ext cx="4038600" cy="3989388"/>
          </a:xfrm>
        </p:spPr>
        <p:txBody>
          <a:bodyPr/>
          <a:lstStyle/>
          <a:p>
            <a:pPr lvl="0"/>
            <a:r>
              <a:rPr lang="cy-GB" altLang="en-US" b="1" dirty="0" smtClean="0">
                <a:solidFill>
                  <a:prstClr val="black"/>
                </a:solidFill>
              </a:rPr>
              <a:t>Dylai ymarferwyr sicrhau bod pob  plentyn yn teimlo ei </a:t>
            </a:r>
            <a:r>
              <a:rPr lang="cy-GB" altLang="en-US" b="1" dirty="0">
                <a:solidFill>
                  <a:prstClr val="black"/>
                </a:solidFill>
              </a:rPr>
              <a:t>f</a:t>
            </a:r>
            <a:r>
              <a:rPr lang="cy-GB" altLang="en-US" b="1" dirty="0" smtClean="0">
                <a:solidFill>
                  <a:prstClr val="black"/>
                </a:solidFill>
              </a:rPr>
              <a:t>od wedi’i gynnwys, yn ddiogel a’i fod yn cael ei werthfawrogi.</a:t>
            </a:r>
            <a:endParaRPr lang="cy-GB" altLang="en-US" dirty="0" smtClean="0">
              <a:solidFill>
                <a:prstClr val="black"/>
              </a:solidFill>
            </a:endParaRPr>
          </a:p>
          <a:p>
            <a:endParaRPr lang="en-GB" altLang="en-US" dirty="0" smtClean="0"/>
          </a:p>
        </p:txBody>
      </p:sp>
      <p:sp>
        <p:nvSpPr>
          <p:cNvPr id="41988" name="Content Placeholder 3"/>
          <p:cNvSpPr>
            <a:spLocks noGrp="1"/>
          </p:cNvSpPr>
          <p:nvPr>
            <p:ph sz="half" idx="2"/>
          </p:nvPr>
        </p:nvSpPr>
        <p:spPr>
          <a:xfrm>
            <a:off x="4648200" y="1600200"/>
            <a:ext cx="4038600" cy="3989388"/>
          </a:xfrm>
        </p:spPr>
        <p:txBody>
          <a:bodyPr/>
          <a:lstStyle/>
          <a:p>
            <a:r>
              <a:rPr lang="en-GB" altLang="en-US" b="1" dirty="0" smtClean="0"/>
              <a:t>Practitioners should ensure that all children feel included, secure and valued.</a:t>
            </a:r>
            <a:endParaRPr lang="en-GB" altLang="en-US" dirty="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cy-GB" altLang="en-US" dirty="0">
                <a:solidFill>
                  <a:prstClr val="black"/>
                </a:solidFill>
              </a:rPr>
              <a:t>Syniadau Cyfredol </a:t>
            </a:r>
            <a:r>
              <a:rPr lang="en-GB" altLang="en-US" dirty="0">
                <a:solidFill>
                  <a:prstClr val="black"/>
                </a:solidFill>
              </a:rPr>
              <a:t/>
            </a:r>
            <a:br>
              <a:rPr lang="en-GB" altLang="en-US" dirty="0">
                <a:solidFill>
                  <a:prstClr val="black"/>
                </a:solidFill>
              </a:rPr>
            </a:br>
            <a:r>
              <a:rPr lang="en-GB" altLang="en-US" dirty="0">
                <a:solidFill>
                  <a:prstClr val="black"/>
                </a:solidFill>
              </a:rPr>
              <a:t>Current Ideas</a:t>
            </a:r>
            <a:endParaRPr lang="en-GB" altLang="en-US" dirty="0" smtClean="0"/>
          </a:p>
        </p:txBody>
      </p:sp>
      <p:sp>
        <p:nvSpPr>
          <p:cNvPr id="44035" name="Content Placeholder 2"/>
          <p:cNvSpPr>
            <a:spLocks noGrp="1"/>
          </p:cNvSpPr>
          <p:nvPr>
            <p:ph sz="half" idx="1"/>
          </p:nvPr>
        </p:nvSpPr>
        <p:spPr>
          <a:xfrm>
            <a:off x="457200" y="1600200"/>
            <a:ext cx="4038600" cy="3989388"/>
          </a:xfrm>
        </p:spPr>
        <p:txBody>
          <a:bodyPr/>
          <a:lstStyle/>
          <a:p>
            <a:r>
              <a:rPr lang="cy-GB" altLang="en-US" b="1" dirty="0" smtClean="0"/>
              <a:t>Dylai profiad yn y blynyddoedd cynnar adeiladu ar beth mae plant eisoes yn ei wybod ac yn </a:t>
            </a:r>
            <a:r>
              <a:rPr lang="cy-GB" altLang="en-US" b="1" noProof="1" smtClean="0"/>
              <a:t>gallu’i </a:t>
            </a:r>
            <a:r>
              <a:rPr lang="cy-GB" altLang="en-US" b="1" dirty="0" smtClean="0"/>
              <a:t>wneud</a:t>
            </a:r>
            <a:endParaRPr lang="cy-GB" altLang="en-US" dirty="0" smtClean="0"/>
          </a:p>
        </p:txBody>
      </p:sp>
      <p:sp>
        <p:nvSpPr>
          <p:cNvPr id="44036" name="Content Placeholder 3"/>
          <p:cNvSpPr>
            <a:spLocks noGrp="1"/>
          </p:cNvSpPr>
          <p:nvPr>
            <p:ph sz="half" idx="2"/>
          </p:nvPr>
        </p:nvSpPr>
        <p:spPr>
          <a:xfrm>
            <a:off x="4648200" y="1600200"/>
            <a:ext cx="4038600" cy="3989388"/>
          </a:xfrm>
        </p:spPr>
        <p:txBody>
          <a:bodyPr/>
          <a:lstStyle/>
          <a:p>
            <a:r>
              <a:rPr lang="en-GB" altLang="en-US" b="1" dirty="0" smtClean="0"/>
              <a:t>Early years experience should build on what children already know and can do.</a:t>
            </a:r>
            <a:endParaRPr lang="en-GB" altLang="en-US" dirty="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cy-GB" altLang="en-US" dirty="0">
                <a:solidFill>
                  <a:prstClr val="black"/>
                </a:solidFill>
              </a:rPr>
              <a:t>Syniadau Cyfredol </a:t>
            </a:r>
            <a:r>
              <a:rPr lang="en-GB" altLang="en-US" dirty="0">
                <a:solidFill>
                  <a:prstClr val="black"/>
                </a:solidFill>
              </a:rPr>
              <a:t/>
            </a:r>
            <a:br>
              <a:rPr lang="en-GB" altLang="en-US" dirty="0">
                <a:solidFill>
                  <a:prstClr val="black"/>
                </a:solidFill>
              </a:rPr>
            </a:br>
            <a:r>
              <a:rPr lang="en-GB" altLang="en-US" dirty="0">
                <a:solidFill>
                  <a:prstClr val="black"/>
                </a:solidFill>
              </a:rPr>
              <a:t>Current Ideas</a:t>
            </a:r>
            <a:endParaRPr lang="en-GB" altLang="en-US" dirty="0" smtClean="0"/>
          </a:p>
        </p:txBody>
      </p:sp>
      <p:sp>
        <p:nvSpPr>
          <p:cNvPr id="46083" name="Content Placeholder 2"/>
          <p:cNvSpPr>
            <a:spLocks noGrp="1"/>
          </p:cNvSpPr>
          <p:nvPr>
            <p:ph sz="half" idx="1"/>
          </p:nvPr>
        </p:nvSpPr>
        <p:spPr>
          <a:xfrm>
            <a:off x="457200" y="1600200"/>
            <a:ext cx="4038600" cy="3989388"/>
          </a:xfrm>
        </p:spPr>
        <p:txBody>
          <a:bodyPr/>
          <a:lstStyle/>
          <a:p>
            <a:pPr lvl="0"/>
            <a:r>
              <a:rPr lang="cy-GB" altLang="en-US" b="1" dirty="0" smtClean="0">
                <a:solidFill>
                  <a:prstClr val="black"/>
                </a:solidFill>
              </a:rPr>
              <a:t>Ni ddylai unrhyw blentyn gael ei eithrio na’i roi dan anfantais</a:t>
            </a:r>
            <a:endParaRPr lang="cy-GB" altLang="en-US" dirty="0" smtClean="0">
              <a:solidFill>
                <a:prstClr val="black"/>
              </a:solidFill>
            </a:endParaRPr>
          </a:p>
          <a:p>
            <a:endParaRPr lang="en-GB" altLang="en-US" dirty="0" smtClean="0"/>
          </a:p>
        </p:txBody>
      </p:sp>
      <p:sp>
        <p:nvSpPr>
          <p:cNvPr id="46084" name="Content Placeholder 3"/>
          <p:cNvSpPr>
            <a:spLocks noGrp="1"/>
          </p:cNvSpPr>
          <p:nvPr>
            <p:ph sz="half" idx="2"/>
          </p:nvPr>
        </p:nvSpPr>
        <p:spPr>
          <a:xfrm>
            <a:off x="4648200" y="1600200"/>
            <a:ext cx="4038600" cy="3989388"/>
          </a:xfrm>
        </p:spPr>
        <p:txBody>
          <a:bodyPr/>
          <a:lstStyle/>
          <a:p>
            <a:r>
              <a:rPr lang="en-GB" altLang="en-US" b="1" dirty="0" smtClean="0"/>
              <a:t>No child should be excluded or disadvantaged</a:t>
            </a:r>
            <a:endParaRPr lang="en-GB" altLang="en-US" dirty="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r>
              <a:rPr lang="cy-GB" altLang="en-US" dirty="0">
                <a:solidFill>
                  <a:prstClr val="black"/>
                </a:solidFill>
              </a:rPr>
              <a:t>Syniadau Cyfredol </a:t>
            </a:r>
            <a:r>
              <a:rPr lang="en-GB" altLang="en-US" dirty="0">
                <a:solidFill>
                  <a:prstClr val="black"/>
                </a:solidFill>
              </a:rPr>
              <a:t/>
            </a:r>
            <a:br>
              <a:rPr lang="en-GB" altLang="en-US" dirty="0">
                <a:solidFill>
                  <a:prstClr val="black"/>
                </a:solidFill>
              </a:rPr>
            </a:br>
            <a:r>
              <a:rPr lang="en-GB" altLang="en-US" dirty="0">
                <a:solidFill>
                  <a:prstClr val="black"/>
                </a:solidFill>
              </a:rPr>
              <a:t>Current Ideas</a:t>
            </a:r>
            <a:endParaRPr lang="en-GB" altLang="en-US" dirty="0" smtClean="0"/>
          </a:p>
        </p:txBody>
      </p:sp>
      <p:sp>
        <p:nvSpPr>
          <p:cNvPr id="48131" name="Content Placeholder 2"/>
          <p:cNvSpPr>
            <a:spLocks noGrp="1"/>
          </p:cNvSpPr>
          <p:nvPr>
            <p:ph sz="half" idx="1"/>
          </p:nvPr>
        </p:nvSpPr>
        <p:spPr>
          <a:xfrm>
            <a:off x="457200" y="1600200"/>
            <a:ext cx="4038600" cy="3989388"/>
          </a:xfrm>
        </p:spPr>
        <p:txBody>
          <a:bodyPr/>
          <a:lstStyle/>
          <a:p>
            <a:pPr lvl="0"/>
            <a:r>
              <a:rPr lang="cy-GB" altLang="en-US" b="1" dirty="0" smtClean="0">
                <a:solidFill>
                  <a:prstClr val="black"/>
                </a:solidFill>
              </a:rPr>
              <a:t>Dylai rhieni ac ymarferwyr weithio gyda’i gilydd</a:t>
            </a:r>
            <a:endParaRPr lang="cy-GB" altLang="en-US" dirty="0" smtClean="0">
              <a:solidFill>
                <a:prstClr val="black"/>
              </a:solidFill>
            </a:endParaRPr>
          </a:p>
          <a:p>
            <a:endParaRPr lang="en-GB" altLang="en-US" dirty="0" smtClean="0"/>
          </a:p>
        </p:txBody>
      </p:sp>
      <p:sp>
        <p:nvSpPr>
          <p:cNvPr id="48132" name="Content Placeholder 3"/>
          <p:cNvSpPr>
            <a:spLocks noGrp="1"/>
          </p:cNvSpPr>
          <p:nvPr>
            <p:ph sz="half" idx="2"/>
          </p:nvPr>
        </p:nvSpPr>
        <p:spPr>
          <a:xfrm>
            <a:off x="4648200" y="1600200"/>
            <a:ext cx="4038600" cy="3989388"/>
          </a:xfrm>
        </p:spPr>
        <p:txBody>
          <a:bodyPr/>
          <a:lstStyle/>
          <a:p>
            <a:r>
              <a:rPr lang="en-GB" altLang="en-US" b="1" dirty="0" smtClean="0"/>
              <a:t>Parents and practitioners should work together</a:t>
            </a:r>
            <a:endParaRPr lang="en-GB" altLang="en-US" dirty="0"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r>
              <a:rPr lang="cy-GB" altLang="en-US" dirty="0">
                <a:solidFill>
                  <a:prstClr val="black"/>
                </a:solidFill>
              </a:rPr>
              <a:t>Syniadau Cyfredol </a:t>
            </a:r>
            <a:r>
              <a:rPr lang="en-GB" altLang="en-US" dirty="0">
                <a:solidFill>
                  <a:prstClr val="black"/>
                </a:solidFill>
              </a:rPr>
              <a:t/>
            </a:r>
            <a:br>
              <a:rPr lang="en-GB" altLang="en-US" dirty="0">
                <a:solidFill>
                  <a:prstClr val="black"/>
                </a:solidFill>
              </a:rPr>
            </a:br>
            <a:r>
              <a:rPr lang="en-GB" altLang="en-US" dirty="0">
                <a:solidFill>
                  <a:prstClr val="black"/>
                </a:solidFill>
              </a:rPr>
              <a:t>Current Ideas</a:t>
            </a:r>
            <a:endParaRPr lang="en-GB" altLang="en-US" dirty="0" smtClean="0"/>
          </a:p>
        </p:txBody>
      </p:sp>
      <p:sp>
        <p:nvSpPr>
          <p:cNvPr id="50179" name="Content Placeholder 2"/>
          <p:cNvSpPr>
            <a:spLocks noGrp="1"/>
          </p:cNvSpPr>
          <p:nvPr>
            <p:ph sz="half" idx="1"/>
          </p:nvPr>
        </p:nvSpPr>
        <p:spPr>
          <a:xfrm>
            <a:off x="457200" y="1600200"/>
            <a:ext cx="4038600" cy="3989388"/>
          </a:xfrm>
        </p:spPr>
        <p:txBody>
          <a:bodyPr/>
          <a:lstStyle/>
          <a:p>
            <a:r>
              <a:rPr lang="cy-GB" altLang="en-US" b="1" dirty="0" smtClean="0"/>
              <a:t>Dylai fod cyfleodd i blant wneud gweithgareddau a gynlluniwyd gan oedolion yn ogystal </a:t>
            </a:r>
            <a:r>
              <a:rPr lang="cy-GB" altLang="en-US" b="1" noProof="1" smtClean="0"/>
              <a:t>â’r </a:t>
            </a:r>
            <a:r>
              <a:rPr lang="cy-GB" altLang="en-US" b="1" dirty="0" smtClean="0"/>
              <a:t>rheini maen </a:t>
            </a:r>
            <a:r>
              <a:rPr lang="cy-GB" altLang="en-US" b="1" noProof="1" smtClean="0"/>
              <a:t>nhw’n</a:t>
            </a:r>
            <a:r>
              <a:rPr lang="cy-GB" altLang="en-US" b="1" dirty="0" smtClean="0"/>
              <a:t> eu cynllunio neu’n eu cychwyn eu hunain.</a:t>
            </a:r>
            <a:endParaRPr lang="cy-GB" altLang="en-US" dirty="0" smtClean="0"/>
          </a:p>
        </p:txBody>
      </p:sp>
      <p:sp>
        <p:nvSpPr>
          <p:cNvPr id="50180" name="Content Placeholder 3"/>
          <p:cNvSpPr>
            <a:spLocks noGrp="1"/>
          </p:cNvSpPr>
          <p:nvPr>
            <p:ph sz="half" idx="2"/>
          </p:nvPr>
        </p:nvSpPr>
        <p:spPr>
          <a:xfrm>
            <a:off x="4648200" y="1600200"/>
            <a:ext cx="4038600" cy="3989388"/>
          </a:xfrm>
        </p:spPr>
        <p:txBody>
          <a:bodyPr/>
          <a:lstStyle/>
          <a:p>
            <a:r>
              <a:rPr lang="en-GB" altLang="en-US" b="1" dirty="0" smtClean="0"/>
              <a:t>There should be opportunities for children to engage in activities planned by adults and also those that they plan or initiate themselves.</a:t>
            </a:r>
            <a:endParaRPr lang="en-GB" altLang="en-US" dirty="0"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r>
              <a:rPr lang="cy-GB" altLang="en-US" dirty="0">
                <a:solidFill>
                  <a:prstClr val="black"/>
                </a:solidFill>
              </a:rPr>
              <a:t>Syniadau Cyfredol </a:t>
            </a:r>
            <a:r>
              <a:rPr lang="en-GB" altLang="en-US" dirty="0">
                <a:solidFill>
                  <a:prstClr val="black"/>
                </a:solidFill>
              </a:rPr>
              <a:t/>
            </a:r>
            <a:br>
              <a:rPr lang="en-GB" altLang="en-US" dirty="0">
                <a:solidFill>
                  <a:prstClr val="black"/>
                </a:solidFill>
              </a:rPr>
            </a:br>
            <a:r>
              <a:rPr lang="en-GB" altLang="en-US" dirty="0">
                <a:solidFill>
                  <a:prstClr val="black"/>
                </a:solidFill>
              </a:rPr>
              <a:t>Current Ideas</a:t>
            </a:r>
            <a:endParaRPr lang="en-GB" altLang="en-US" dirty="0" smtClean="0"/>
          </a:p>
        </p:txBody>
      </p:sp>
      <p:sp>
        <p:nvSpPr>
          <p:cNvPr id="51203" name="Content Placeholder 2"/>
          <p:cNvSpPr>
            <a:spLocks noGrp="1"/>
          </p:cNvSpPr>
          <p:nvPr>
            <p:ph sz="half" idx="1"/>
          </p:nvPr>
        </p:nvSpPr>
        <p:spPr>
          <a:xfrm>
            <a:off x="457200" y="1600200"/>
            <a:ext cx="4038600" cy="3989388"/>
          </a:xfrm>
        </p:spPr>
        <p:txBody>
          <a:bodyPr/>
          <a:lstStyle/>
          <a:p>
            <a:r>
              <a:rPr lang="cy-GB" altLang="en-US" b="1" dirty="0" smtClean="0"/>
              <a:t>Rhaid bod ymarferwyr yn gallu arsylwi ac ymateb yn briodol i blant.</a:t>
            </a:r>
            <a:endParaRPr lang="cy-GB" altLang="en-US" dirty="0" smtClean="0"/>
          </a:p>
          <a:p>
            <a:endParaRPr lang="en-GB" altLang="en-US" dirty="0" smtClean="0"/>
          </a:p>
        </p:txBody>
      </p:sp>
      <p:sp>
        <p:nvSpPr>
          <p:cNvPr id="51204" name="Content Placeholder 3"/>
          <p:cNvSpPr>
            <a:spLocks noGrp="1"/>
          </p:cNvSpPr>
          <p:nvPr>
            <p:ph sz="half" idx="2"/>
          </p:nvPr>
        </p:nvSpPr>
        <p:spPr>
          <a:xfrm>
            <a:off x="4648200" y="1600200"/>
            <a:ext cx="4038600" cy="3989388"/>
          </a:xfrm>
        </p:spPr>
        <p:txBody>
          <a:bodyPr/>
          <a:lstStyle/>
          <a:p>
            <a:r>
              <a:rPr lang="en-GB" altLang="en-US" b="1" dirty="0" smtClean="0"/>
              <a:t>Practitioners must be able to observe and respond appropriately to children.</a:t>
            </a:r>
            <a:endParaRPr lang="en-GB" altLang="en-US" dirty="0"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r>
              <a:rPr lang="cy-GB" altLang="en-US" dirty="0">
                <a:solidFill>
                  <a:prstClr val="black"/>
                </a:solidFill>
              </a:rPr>
              <a:t>Syniadau Cyfredol </a:t>
            </a:r>
            <a:r>
              <a:rPr lang="en-GB" altLang="en-US" dirty="0">
                <a:solidFill>
                  <a:prstClr val="black"/>
                </a:solidFill>
              </a:rPr>
              <a:t/>
            </a:r>
            <a:br>
              <a:rPr lang="en-GB" altLang="en-US" dirty="0">
                <a:solidFill>
                  <a:prstClr val="black"/>
                </a:solidFill>
              </a:rPr>
            </a:br>
            <a:r>
              <a:rPr lang="en-GB" altLang="en-US" dirty="0">
                <a:solidFill>
                  <a:prstClr val="black"/>
                </a:solidFill>
              </a:rPr>
              <a:t>Current Ideas</a:t>
            </a:r>
            <a:endParaRPr lang="en-GB" altLang="en-US" dirty="0" smtClean="0"/>
          </a:p>
        </p:txBody>
      </p:sp>
      <p:sp>
        <p:nvSpPr>
          <p:cNvPr id="53251" name="Content Placeholder 2"/>
          <p:cNvSpPr>
            <a:spLocks noGrp="1"/>
          </p:cNvSpPr>
          <p:nvPr>
            <p:ph sz="half" idx="1"/>
          </p:nvPr>
        </p:nvSpPr>
        <p:spPr>
          <a:xfrm>
            <a:off x="457200" y="1600200"/>
            <a:ext cx="4038600" cy="3989388"/>
          </a:xfrm>
        </p:spPr>
        <p:txBody>
          <a:bodyPr/>
          <a:lstStyle/>
          <a:p>
            <a:r>
              <a:rPr lang="cy-GB" altLang="en-US" b="1" dirty="0" smtClean="0"/>
              <a:t>Er mwyn i blant gael profiadau cyfoethog ac ysgogol, dylai’r amgylchedd dysgu fod wedi’i gynllunio’n dda ac yn drefnus.</a:t>
            </a:r>
            <a:endParaRPr lang="cy-GB" altLang="en-US" dirty="0" smtClean="0"/>
          </a:p>
        </p:txBody>
      </p:sp>
      <p:sp>
        <p:nvSpPr>
          <p:cNvPr id="53252" name="Content Placeholder 3"/>
          <p:cNvSpPr>
            <a:spLocks noGrp="1"/>
          </p:cNvSpPr>
          <p:nvPr>
            <p:ph sz="half" idx="2"/>
          </p:nvPr>
        </p:nvSpPr>
        <p:spPr>
          <a:xfrm>
            <a:off x="4648200" y="1600200"/>
            <a:ext cx="4038600" cy="3989388"/>
          </a:xfrm>
        </p:spPr>
        <p:txBody>
          <a:bodyPr/>
          <a:lstStyle/>
          <a:p>
            <a:r>
              <a:rPr lang="en-GB" altLang="en-US" b="1" dirty="0" smtClean="0"/>
              <a:t>For children to have rich and stimulating experiences, the learning environment should be well planned and well organised.</a:t>
            </a:r>
            <a:endParaRPr lang="en-GB" altLang="en-US" dirty="0" smtClean="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4"/>
          <p:cNvSpPr>
            <a:spLocks noGrp="1"/>
          </p:cNvSpPr>
          <p:nvPr>
            <p:ph type="title"/>
          </p:nvPr>
        </p:nvSpPr>
        <p:spPr/>
        <p:txBody>
          <a:bodyPr/>
          <a:lstStyle/>
          <a:p>
            <a:r>
              <a:rPr lang="cy-GB" altLang="en-US" dirty="0" smtClean="0"/>
              <a:t>Cyfeiriadau</a:t>
            </a:r>
            <a:r>
              <a:rPr lang="en-GB" altLang="en-US" dirty="0" smtClean="0"/>
              <a:t> / References</a:t>
            </a:r>
          </a:p>
        </p:txBody>
      </p:sp>
      <p:sp>
        <p:nvSpPr>
          <p:cNvPr id="55299" name="Content Placeholder 5"/>
          <p:cNvSpPr>
            <a:spLocks noGrp="1"/>
          </p:cNvSpPr>
          <p:nvPr>
            <p:ph idx="1"/>
          </p:nvPr>
        </p:nvSpPr>
        <p:spPr>
          <a:xfrm>
            <a:off x="457200" y="1600200"/>
            <a:ext cx="8229600" cy="3916363"/>
          </a:xfrm>
        </p:spPr>
        <p:txBody>
          <a:bodyPr/>
          <a:lstStyle/>
          <a:p>
            <a:r>
              <a:rPr lang="en-GB" altLang="en-US" sz="1600" dirty="0" smtClean="0"/>
              <a:t>Crowley, K. (2014) </a:t>
            </a:r>
            <a:r>
              <a:rPr lang="en-GB" altLang="en-US" sz="1600" i="1" dirty="0" smtClean="0"/>
              <a:t>Child development: A practical introduction</a:t>
            </a:r>
            <a:r>
              <a:rPr lang="en-GB" altLang="en-US" sz="1600" dirty="0" smtClean="0"/>
              <a:t>. London: Sage Publishing.</a:t>
            </a:r>
          </a:p>
          <a:p>
            <a:r>
              <a:rPr lang="en-GB" altLang="en-US" sz="1600" dirty="0" err="1" smtClean="0"/>
              <a:t>Gray</a:t>
            </a:r>
            <a:r>
              <a:rPr lang="en-GB" altLang="en-US" sz="1600" dirty="0" smtClean="0"/>
              <a:t>, C. and </a:t>
            </a:r>
            <a:r>
              <a:rPr lang="en-GB" altLang="en-US" sz="1600" dirty="0" err="1" smtClean="0"/>
              <a:t>Mcblain</a:t>
            </a:r>
            <a:r>
              <a:rPr lang="en-GB" altLang="en-US" sz="1600" dirty="0" smtClean="0"/>
              <a:t>, S. (2012) </a:t>
            </a:r>
            <a:r>
              <a:rPr lang="en-GB" altLang="en-US" sz="1600" i="1" dirty="0" smtClean="0"/>
              <a:t>Learning theories in childhood.</a:t>
            </a:r>
            <a:r>
              <a:rPr lang="en-GB" altLang="en-US" sz="1600" dirty="0" smtClean="0"/>
              <a:t> London. Sage Publishing.</a:t>
            </a:r>
          </a:p>
          <a:p>
            <a:r>
              <a:rPr lang="en-GB" altLang="en-US" sz="1600" dirty="0" smtClean="0">
                <a:hlinkClick r:id="rId3"/>
              </a:rPr>
              <a:t>http://www.jstor.org/stable/pdf</a:t>
            </a:r>
            <a:r>
              <a:rPr lang="en-GB" altLang="en-US" sz="1600" dirty="0" smtClean="0"/>
              <a:t>/3692635.pdf?_=1469192062729  (Froebel)</a:t>
            </a:r>
          </a:p>
          <a:p>
            <a:r>
              <a:rPr lang="en-GB" altLang="en-US" sz="1600" dirty="0" err="1" smtClean="0"/>
              <a:t>Garhart</a:t>
            </a:r>
            <a:r>
              <a:rPr lang="en-GB" altLang="en-US" sz="1600" dirty="0" smtClean="0"/>
              <a:t>-Mooney, C. (2000) An introduction to Dewey, Montessori, Erikson, Piaget and Vygotsky. St. Paul: Red Leaf Press.</a:t>
            </a:r>
          </a:p>
          <a:p>
            <a:r>
              <a:rPr lang="en-GB" altLang="en-US" sz="1600" dirty="0" smtClean="0"/>
              <a:t>http://www.foundationyears.org.uk/files/2012/10/Curriculum-guidance-for-the-foundation-stage-Principles-for-early-years-education.pdf</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lstStyle/>
          <a:p>
            <a:r>
              <a:rPr lang="cy-GB" altLang="en-US" dirty="0" smtClean="0"/>
              <a:t>Tasg</a:t>
            </a:r>
            <a:r>
              <a:rPr lang="en-GB" altLang="en-US" dirty="0" smtClean="0"/>
              <a:t> / Task</a:t>
            </a:r>
          </a:p>
        </p:txBody>
      </p:sp>
      <p:sp>
        <p:nvSpPr>
          <p:cNvPr id="56323" name="Content Placeholder 2"/>
          <p:cNvSpPr>
            <a:spLocks noGrp="1"/>
          </p:cNvSpPr>
          <p:nvPr>
            <p:ph sz="half" idx="1"/>
          </p:nvPr>
        </p:nvSpPr>
        <p:spPr>
          <a:xfrm>
            <a:off x="395536" y="1268760"/>
            <a:ext cx="4038600" cy="3989040"/>
          </a:xfrm>
        </p:spPr>
        <p:txBody>
          <a:bodyPr/>
          <a:lstStyle/>
          <a:p>
            <a:r>
              <a:rPr lang="cy-GB" altLang="en-US" sz="2300" dirty="0" smtClean="0"/>
              <a:t>Mae llawer o rieni eisiau amgylchedd â strwythur eglur i’w plant ac yn teimlo’n bryderus os ydyn </a:t>
            </a:r>
            <a:r>
              <a:rPr lang="cy-GB" altLang="en-US" sz="2300" noProof="1" smtClean="0"/>
              <a:t>nhw’n </a:t>
            </a:r>
            <a:r>
              <a:rPr lang="cy-GB" altLang="en-US" sz="2300" dirty="0" smtClean="0"/>
              <a:t>meddwl bod plant yn chwarae gormod.</a:t>
            </a:r>
          </a:p>
          <a:p>
            <a:r>
              <a:rPr lang="cy-GB" altLang="en-US" sz="2300" dirty="0" smtClean="0"/>
              <a:t>Paratowch ymateb wedi’i seilio ar ddamcaniaethwyr heddiw a fydd yn cyfiawnhau’r defnydd o chwarae yn y lleoliad blynyddoedd cynnar.</a:t>
            </a:r>
          </a:p>
        </p:txBody>
      </p:sp>
      <p:sp>
        <p:nvSpPr>
          <p:cNvPr id="2" name="Dalfan Cynnwys 1"/>
          <p:cNvSpPr>
            <a:spLocks noGrp="1"/>
          </p:cNvSpPr>
          <p:nvPr>
            <p:ph sz="half" idx="2"/>
          </p:nvPr>
        </p:nvSpPr>
        <p:spPr>
          <a:xfrm>
            <a:off x="4572000" y="1268760"/>
            <a:ext cx="4038600" cy="3989040"/>
          </a:xfrm>
        </p:spPr>
        <p:txBody>
          <a:bodyPr/>
          <a:lstStyle/>
          <a:p>
            <a:pPr lvl="0"/>
            <a:r>
              <a:rPr lang="en-GB" altLang="en-US" sz="2400" dirty="0">
                <a:solidFill>
                  <a:prstClr val="black"/>
                </a:solidFill>
              </a:rPr>
              <a:t>Many parents want an overtly structured environment for their children and feel anxious if they think that children play too much.</a:t>
            </a:r>
          </a:p>
          <a:p>
            <a:pPr lvl="0"/>
            <a:r>
              <a:rPr lang="en-GB" altLang="en-US" sz="2400" dirty="0">
                <a:solidFill>
                  <a:prstClr val="black"/>
                </a:solidFill>
              </a:rPr>
              <a:t>Prepare a response based upon todays theorists that will justify the use of play in the early years setting.</a:t>
            </a:r>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BrightEyesHarvey:Applications (Mac OS 9):Microsoft Office 98:Templates:Blank Presentation</Template>
  <TotalTime>2723</TotalTime>
  <Words>1872</Words>
  <Application>Microsoft Office PowerPoint</Application>
  <PresentationFormat>On-screen Show (4:3)</PresentationFormat>
  <Paragraphs>198</Paragraphs>
  <Slides>22</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ＭＳ Ｐゴシック</vt:lpstr>
      <vt:lpstr>Arial</vt:lpstr>
      <vt:lpstr>Myriad Pro</vt:lpstr>
      <vt:lpstr>Times</vt:lpstr>
      <vt:lpstr>20140311PresentationUWTSDTemplate</vt:lpstr>
      <vt:lpstr>Sut mae Plant yn Dysgu  How do Children Learn</vt:lpstr>
      <vt:lpstr>Natur yn erbyn Magwraeth Nature Vs Nurture</vt:lpstr>
      <vt:lpstr>John Locke 1632-1704</vt:lpstr>
      <vt:lpstr>Jean Jacques Rousseau  1712-1778</vt:lpstr>
      <vt:lpstr>Friedrich Froebel 1782-1852</vt:lpstr>
      <vt:lpstr>John Dewey 1859-1952</vt:lpstr>
      <vt:lpstr>Maria Montessori 1870-1952</vt:lpstr>
      <vt:lpstr>Maria Montessori</vt:lpstr>
      <vt:lpstr>Rachel and Margaret McMillan</vt:lpstr>
      <vt:lpstr>Pavlov! 1849-1936</vt:lpstr>
      <vt:lpstr>Watson 1879-1958</vt:lpstr>
      <vt:lpstr>Watson</vt:lpstr>
      <vt:lpstr>Syniadau Cyfredol  Current Ideas</vt:lpstr>
      <vt:lpstr>Syniadau Cyfredol  Current Ideas</vt:lpstr>
      <vt:lpstr>Syniadau Cyfredol  Current Ideas</vt:lpstr>
      <vt:lpstr>Syniadau Cyfredol  Current Ideas</vt:lpstr>
      <vt:lpstr>Syniadau Cyfredol  Current Ideas</vt:lpstr>
      <vt:lpstr>Syniadau Cyfredol  Current Ideas</vt:lpstr>
      <vt:lpstr>Syniadau Cyfredol  Current Ideas</vt:lpstr>
      <vt:lpstr>Syniadau Cyfredol  Current Ideas</vt:lpstr>
      <vt:lpstr>Cyfeiriadau / References</vt:lpstr>
      <vt:lpstr>Tasg / Task</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Paul Darby</cp:lastModifiedBy>
  <cp:revision>108</cp:revision>
  <cp:lastPrinted>2018-09-19T10:00:05Z</cp:lastPrinted>
  <dcterms:created xsi:type="dcterms:W3CDTF">2004-04-06T15:50:52Z</dcterms:created>
  <dcterms:modified xsi:type="dcterms:W3CDTF">2019-09-12T13:24:38Z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