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18288000" cy="10287000"/>
  <p:notesSz cx="6858000" cy="9144000"/>
  <p:embeddedFontLst>
    <p:embeddedFont>
      <p:font typeface="Canva Sans Bold" charset="1" panose="020B0803030501040103"/>
      <p:regular r:id="rId24"/>
    </p:embeddedFont>
    <p:embeddedFont>
      <p:font typeface="Canva Sans Medium" charset="1" panose="020B0603030501040103"/>
      <p:regular r:id="rId25"/>
    </p:embeddedFont>
    <p:embeddedFont>
      <p:font typeface="Canva Sans" charset="1" panose="020B0503030501040103"/>
      <p:regular r:id="rId26"/>
    </p:embeddedFont>
    <p:embeddedFont>
      <p:font typeface="Canva Sans Italics" charset="1" panose="020B0503030501040103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Relationship Id="rId4" Target="../media/image4.png" Type="http://schemas.openxmlformats.org/officeDocument/2006/relationships/image"/><Relationship Id="rId5" Target="../media/image5.svg" Type="http://schemas.openxmlformats.org/officeDocument/2006/relationships/image"/><Relationship Id="rId6" Target="../media/image6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media/image3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Relationship Id="rId3" Target="../media/image8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-5285415" y="8950821"/>
            <a:ext cx="16728377" cy="2100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124"/>
              </a:lnSpc>
            </a:pPr>
            <a:r>
              <a:rPr lang="en-US" sz="2946" b="true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Present by :Group D</a:t>
            </a:r>
          </a:p>
          <a:p>
            <a:pPr algn="ctr">
              <a:lnSpc>
                <a:spcPts val="4124"/>
              </a:lnSpc>
            </a:pPr>
            <a:r>
              <a:rPr lang="en-US" sz="2946" b="true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Lectures Name :Lloyd Beharry</a:t>
            </a:r>
          </a:p>
          <a:p>
            <a:pPr algn="ctr">
              <a:lnSpc>
                <a:spcPts val="8960"/>
              </a:lnSpc>
              <a:spcBef>
                <a:spcPct val="0"/>
              </a:spcBef>
            </a:pP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0325268" y="0"/>
            <a:ext cx="7962732" cy="10287000"/>
          </a:xfrm>
          <a:custGeom>
            <a:avLst/>
            <a:gdLst/>
            <a:ahLst/>
            <a:cxnLst/>
            <a:rect r="r" b="b" t="t" l="l"/>
            <a:pathLst>
              <a:path h="10287000" w="7962732">
                <a:moveTo>
                  <a:pt x="0" y="0"/>
                </a:moveTo>
                <a:lnTo>
                  <a:pt x="7962732" y="0"/>
                </a:lnTo>
                <a:lnTo>
                  <a:pt x="796273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666" r="0" b="-1666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028700" y="2459571"/>
            <a:ext cx="8115300" cy="20761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28"/>
              </a:lnSpc>
            </a:pPr>
          </a:p>
          <a:p>
            <a:pPr algn="ctr">
              <a:lnSpc>
                <a:spcPts val="10308"/>
              </a:lnSpc>
              <a:spcBef>
                <a:spcPct val="0"/>
              </a:spcBef>
            </a:pPr>
            <a:r>
              <a:rPr lang="en-US" b="true" sz="73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Flight Foods ltd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0" y="5562236"/>
            <a:ext cx="10081261" cy="16862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808"/>
              </a:lnSpc>
              <a:spcBef>
                <a:spcPct val="0"/>
              </a:spcBef>
            </a:pPr>
            <a:r>
              <a:rPr lang="en-US" b="true" sz="48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Effective Teamwork and Communicatio LCLM4003_LON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12372" y="2563982"/>
            <a:ext cx="827449" cy="1000116"/>
          </a:xfrm>
          <a:custGeom>
            <a:avLst/>
            <a:gdLst/>
            <a:ahLst/>
            <a:cxnLst/>
            <a:rect r="r" b="b" t="t" l="l"/>
            <a:pathLst>
              <a:path h="1000116" w="827449">
                <a:moveTo>
                  <a:pt x="0" y="0"/>
                </a:moveTo>
                <a:lnTo>
                  <a:pt x="827449" y="0"/>
                </a:lnTo>
                <a:lnTo>
                  <a:pt x="827449" y="1000116"/>
                </a:lnTo>
                <a:lnTo>
                  <a:pt x="0" y="10001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412372" y="4179811"/>
            <a:ext cx="809498" cy="963689"/>
          </a:xfrm>
          <a:custGeom>
            <a:avLst/>
            <a:gdLst/>
            <a:ahLst/>
            <a:cxnLst/>
            <a:rect r="r" b="b" t="t" l="l"/>
            <a:pathLst>
              <a:path h="963689" w="809498">
                <a:moveTo>
                  <a:pt x="0" y="0"/>
                </a:moveTo>
                <a:lnTo>
                  <a:pt x="809498" y="0"/>
                </a:lnTo>
                <a:lnTo>
                  <a:pt x="809498" y="963689"/>
                </a:lnTo>
                <a:lnTo>
                  <a:pt x="0" y="96368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445021" y="5762625"/>
            <a:ext cx="762151" cy="907323"/>
          </a:xfrm>
          <a:custGeom>
            <a:avLst/>
            <a:gdLst/>
            <a:ahLst/>
            <a:cxnLst/>
            <a:rect r="r" b="b" t="t" l="l"/>
            <a:pathLst>
              <a:path h="907323" w="762151">
                <a:moveTo>
                  <a:pt x="0" y="0"/>
                </a:moveTo>
                <a:lnTo>
                  <a:pt x="762151" y="0"/>
                </a:lnTo>
                <a:lnTo>
                  <a:pt x="762151" y="907323"/>
                </a:lnTo>
                <a:lnTo>
                  <a:pt x="0" y="9073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412372" y="7289073"/>
            <a:ext cx="774632" cy="936277"/>
          </a:xfrm>
          <a:custGeom>
            <a:avLst/>
            <a:gdLst/>
            <a:ahLst/>
            <a:cxnLst/>
            <a:rect r="r" b="b" t="t" l="l"/>
            <a:pathLst>
              <a:path h="936277" w="774632">
                <a:moveTo>
                  <a:pt x="0" y="0"/>
                </a:moveTo>
                <a:lnTo>
                  <a:pt x="774632" y="0"/>
                </a:lnTo>
                <a:lnTo>
                  <a:pt x="774632" y="936277"/>
                </a:lnTo>
                <a:lnTo>
                  <a:pt x="0" y="93627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397674" y="8844475"/>
            <a:ext cx="809498" cy="978419"/>
          </a:xfrm>
          <a:custGeom>
            <a:avLst/>
            <a:gdLst/>
            <a:ahLst/>
            <a:cxnLst/>
            <a:rect r="r" b="b" t="t" l="l"/>
            <a:pathLst>
              <a:path h="978419" w="809498">
                <a:moveTo>
                  <a:pt x="0" y="0"/>
                </a:moveTo>
                <a:lnTo>
                  <a:pt x="809498" y="0"/>
                </a:lnTo>
                <a:lnTo>
                  <a:pt x="809498" y="978419"/>
                </a:lnTo>
                <a:lnTo>
                  <a:pt x="0" y="97841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pic>
        <p:nvPicPr>
          <p:cNvPr name="Picture 7" id="7"/>
          <p:cNvPicPr>
            <a:picLocks noChangeAspect="true"/>
          </p:cNvPicPr>
          <p:nvPr/>
        </p:nvPicPr>
        <p:blipFill>
          <a:blip r:embed="rId6"/>
          <a:stretch>
            <a:fillRect/>
          </a:stretch>
        </p:blipFill>
        <p:spPr>
          <a:xfrm rot="0">
            <a:off x="373027" y="784263"/>
            <a:ext cx="1311346" cy="1190670"/>
          </a:xfrm>
          <a:prstGeom prst="rect">
            <a:avLst/>
          </a:prstGeom>
        </p:spPr>
      </p:pic>
      <p:sp>
        <p:nvSpPr>
          <p:cNvPr name="TextBox 8" id="8"/>
          <p:cNvSpPr txBox="true"/>
          <p:nvPr/>
        </p:nvSpPr>
        <p:spPr>
          <a:xfrm rot="0">
            <a:off x="1187004" y="2766011"/>
            <a:ext cx="15591220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Lidia Anamaria Ungurean  : 2516796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187004" y="4249898"/>
            <a:ext cx="9946866" cy="13663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4407" indent="-427203" lvl="1">
              <a:lnSpc>
                <a:spcPts val="5540"/>
              </a:lnSpc>
              <a:buFont typeface="Arial"/>
              <a:buChar char="•"/>
            </a:pPr>
            <a:r>
              <a:rPr lang="en-US" b="true" sz="3957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Arsen Ohanyan Grigoryan : 2512859</a:t>
            </a:r>
          </a:p>
          <a:p>
            <a:pPr algn="l">
              <a:lnSpc>
                <a:spcPts val="5540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187004" y="5809232"/>
            <a:ext cx="13190935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Yuriy Shetsiv : 2509083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21870" y="7306602"/>
            <a:ext cx="14921164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Arsenia Alfonso De Leon : 2517282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239821" y="8888679"/>
            <a:ext cx="11775293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Virginia Sadie : 2508305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-2195788" y="586020"/>
            <a:ext cx="14573258" cy="14919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28"/>
              </a:lnSpc>
            </a:pPr>
            <a:r>
              <a:rPr lang="en-US" sz="5163" b="true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Group D Members</a:t>
            </a:r>
          </a:p>
          <a:p>
            <a:pPr algn="ctr">
              <a:lnSpc>
                <a:spcPts val="470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3804266"/>
            <a:ext cx="18602587" cy="19405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44693" indent="-372347" lvl="1">
              <a:lnSpc>
                <a:spcPts val="4828"/>
              </a:lnSpc>
              <a:buFont typeface="Arial"/>
              <a:buChar char="•"/>
            </a:pPr>
            <a:r>
              <a:rPr lang="en-US" b="true" sz="3449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The Context:</a:t>
            </a:r>
            <a:r>
              <a:rPr lang="en-US" sz="344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Flight Foods is a medium-sized company struggling with food safety and declining airline contracts.</a:t>
            </a:r>
          </a:p>
          <a:p>
            <a:pPr algn="l">
              <a:lnSpc>
                <a:spcPts val="5948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342662" y="2314057"/>
            <a:ext cx="1074049" cy="537024"/>
            <a:chOff x="0" y="0"/>
            <a:chExt cx="812800" cy="4064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406400"/>
            </a:xfrm>
            <a:custGeom>
              <a:avLst/>
              <a:gdLst/>
              <a:ahLst/>
              <a:cxnLst/>
              <a:rect r="r" b="b" t="t" l="l"/>
              <a:pathLst>
                <a:path h="406400" w="812800">
                  <a:moveTo>
                    <a:pt x="0" y="0"/>
                  </a:moveTo>
                  <a:lnTo>
                    <a:pt x="609600" y="0"/>
                  </a:lnTo>
                  <a:lnTo>
                    <a:pt x="812800" y="203200"/>
                  </a:lnTo>
                  <a:lnTo>
                    <a:pt x="60960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177800" y="-38100"/>
              <a:ext cx="558800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1416711" y="2230480"/>
            <a:ext cx="16762588" cy="6375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15334" indent="-407667" lvl="1">
              <a:lnSpc>
                <a:spcPts val="5287"/>
              </a:lnSpc>
              <a:buFont typeface="Arial"/>
              <a:buChar char="•"/>
            </a:pPr>
            <a:r>
              <a:rPr lang="en-US" b="true" sz="3776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Flight Foods Ltd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0" y="4741218"/>
            <a:ext cx="18602587" cy="23881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081"/>
              </a:lnSpc>
            </a:pPr>
          </a:p>
          <a:p>
            <a:pPr algn="l" marL="718903" indent="-359452" lvl="1">
              <a:lnSpc>
                <a:spcPts val="4661"/>
              </a:lnSpc>
              <a:buFont typeface="Arial"/>
              <a:buChar char="•"/>
            </a:pPr>
            <a:r>
              <a:rPr lang="en-US" b="true" sz="3329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The Problem:</a:t>
            </a:r>
            <a:r>
              <a:rPr lang="en-US" sz="332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Management faces a </a:t>
            </a:r>
            <a:r>
              <a:rPr lang="en-US" b="true" sz="3329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complex</a:t>
            </a:r>
            <a:r>
              <a:rPr lang="en-US" sz="332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and </a:t>
            </a:r>
            <a:r>
              <a:rPr lang="en-US" b="true" sz="3329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chaotic</a:t>
            </a:r>
            <a:r>
              <a:rPr lang="en-US" sz="332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workplace caused by loud machinery and major language barriers.</a:t>
            </a:r>
          </a:p>
          <a:p>
            <a:pPr algn="l">
              <a:lnSpc>
                <a:spcPts val="4661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-108701" y="7062656"/>
            <a:ext cx="18288000" cy="1807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47323" indent="-373661" lvl="1">
              <a:lnSpc>
                <a:spcPts val="4846"/>
              </a:lnSpc>
              <a:buFont typeface="Arial"/>
              <a:buChar char="•"/>
            </a:pPr>
            <a:r>
              <a:rPr lang="en-US" b="true" sz="3461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The Strategy:</a:t>
            </a:r>
            <a:r>
              <a:rPr lang="en-US" sz="346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We will use </a:t>
            </a:r>
            <a:r>
              <a:rPr lang="en-US" b="true" sz="3461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Shannon-Weaver</a:t>
            </a:r>
            <a:r>
              <a:rPr lang="en-US" sz="346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and </a:t>
            </a:r>
            <a:r>
              <a:rPr lang="en-US" b="true" sz="3461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Berlo’s</a:t>
            </a:r>
            <a:r>
              <a:rPr lang="en-US" sz="346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theories to fix communication and restore quality standards.</a:t>
            </a:r>
          </a:p>
          <a:p>
            <a:pPr algn="ctr">
              <a:lnSpc>
                <a:spcPts val="4846"/>
              </a:lnSpc>
              <a:spcBef>
                <a:spcPct val="0"/>
              </a:spcBef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0" y="8813061"/>
            <a:ext cx="17534662" cy="17490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1428" indent="-330714" lvl="1">
              <a:lnSpc>
                <a:spcPts val="4289"/>
              </a:lnSpc>
              <a:buFont typeface="Arial"/>
              <a:buChar char="•"/>
            </a:pPr>
            <a:r>
              <a:rPr lang="en-US" b="true" sz="30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Solution</a:t>
            </a:r>
            <a:r>
              <a:rPr lang="en-US" sz="306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: Our plan introduces visual instructions for the floor and cultural training for the entire team</a:t>
            </a:r>
            <a:r>
              <a:rPr lang="en-US" b="true" sz="30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5548"/>
              </a:lnSpc>
              <a:spcBef>
                <a:spcPct val="0"/>
              </a:spcBef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-443573" y="461499"/>
            <a:ext cx="8454961" cy="10201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348"/>
              </a:lnSpc>
              <a:spcBef>
                <a:spcPct val="0"/>
              </a:spcBef>
            </a:pPr>
            <a:r>
              <a:rPr lang="en-US" b="true" sz="5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Introduction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2623967"/>
            <a:ext cx="17790366" cy="111723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75537" indent="-487768" lvl="1">
              <a:lnSpc>
                <a:spcPts val="6325"/>
              </a:lnSpc>
              <a:buFont typeface="Arial"/>
              <a:buChar char="•"/>
            </a:pPr>
            <a:r>
              <a:rPr lang="en-US" b="true" sz="4518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Company:</a:t>
            </a:r>
            <a:r>
              <a:rPr lang="en-US" sz="4518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Flight Foods Ltd. (Airline catering).</a:t>
            </a:r>
          </a:p>
          <a:p>
            <a:pPr algn="ctr">
              <a:lnSpc>
                <a:spcPts val="6325"/>
              </a:lnSpc>
            </a:pPr>
          </a:p>
          <a:p>
            <a:pPr algn="l" marL="975537" indent="-487768" lvl="1">
              <a:lnSpc>
                <a:spcPts val="6325"/>
              </a:lnSpc>
              <a:buFont typeface="Arial"/>
              <a:buChar char="•"/>
            </a:pPr>
            <a:r>
              <a:rPr lang="en-US" b="true" sz="4518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Crisis:</a:t>
            </a:r>
            <a:r>
              <a:rPr lang="en-US" sz="4518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Losing market share due to bad food quality.</a:t>
            </a:r>
          </a:p>
          <a:p>
            <a:pPr algn="ctr">
              <a:lnSpc>
                <a:spcPts val="6325"/>
              </a:lnSpc>
            </a:pPr>
          </a:p>
          <a:p>
            <a:pPr algn="ctr" marL="975537" indent="-487768" lvl="1">
              <a:lnSpc>
                <a:spcPts val="6325"/>
              </a:lnSpc>
              <a:buFont typeface="Arial"/>
              <a:buChar char="•"/>
            </a:pPr>
            <a:r>
              <a:rPr lang="en-US" b="true" sz="4518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Factory:</a:t>
            </a:r>
            <a:r>
              <a:rPr lang="en-US" sz="4518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Large space but very loud and noisy machines.</a:t>
            </a:r>
          </a:p>
          <a:p>
            <a:pPr algn="ctr">
              <a:lnSpc>
                <a:spcPts val="6325"/>
              </a:lnSpc>
            </a:pPr>
          </a:p>
          <a:p>
            <a:pPr algn="l" marL="975537" indent="-487768" lvl="1">
              <a:lnSpc>
                <a:spcPts val="6325"/>
              </a:lnSpc>
              <a:buFont typeface="Arial"/>
              <a:buChar char="•"/>
            </a:pPr>
            <a:r>
              <a:rPr lang="en-US" b="true" sz="4518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Staff:</a:t>
            </a:r>
            <a:r>
              <a:rPr lang="en-US" sz="4518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40 immigrant workers from 5 different cultures.</a:t>
            </a:r>
          </a:p>
          <a:p>
            <a:pPr algn="ctr">
              <a:lnSpc>
                <a:spcPts val="6325"/>
              </a:lnSpc>
            </a:pPr>
          </a:p>
          <a:p>
            <a:pPr algn="l" marL="975537" indent="-487768" lvl="1">
              <a:lnSpc>
                <a:spcPts val="6325"/>
              </a:lnSpc>
              <a:buFont typeface="Arial"/>
              <a:buChar char="•"/>
            </a:pPr>
            <a:r>
              <a:rPr lang="en-US" b="true" sz="4518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Issue:</a:t>
            </a:r>
            <a:r>
              <a:rPr lang="en-US" sz="4518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Language barriers and no official training.</a:t>
            </a:r>
          </a:p>
          <a:p>
            <a:pPr algn="ctr">
              <a:lnSpc>
                <a:spcPts val="6325"/>
              </a:lnSpc>
            </a:pPr>
          </a:p>
          <a:p>
            <a:pPr algn="ctr">
              <a:lnSpc>
                <a:spcPts val="6325"/>
              </a:lnSpc>
            </a:pPr>
          </a:p>
          <a:p>
            <a:pPr algn="ctr">
              <a:lnSpc>
                <a:spcPts val="6325"/>
              </a:lnSpc>
            </a:pPr>
          </a:p>
          <a:p>
            <a:pPr algn="ctr">
              <a:lnSpc>
                <a:spcPts val="6325"/>
              </a:lnSpc>
            </a:pPr>
          </a:p>
          <a:p>
            <a:pPr algn="ctr">
              <a:lnSpc>
                <a:spcPts val="6325"/>
              </a:lnSpc>
              <a:spcBef>
                <a:spcPct val="0"/>
              </a:spcBef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-566306" y="227799"/>
            <a:ext cx="6431287" cy="10782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819"/>
              </a:lnSpc>
              <a:spcBef>
                <a:spcPct val="0"/>
              </a:spcBef>
            </a:pPr>
            <a:r>
              <a:rPr lang="en-US" b="true" sz="6299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Overview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868976" y="25108"/>
            <a:ext cx="10920057" cy="10035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208"/>
              </a:lnSpc>
              <a:spcBef>
                <a:spcPct val="0"/>
              </a:spcBef>
            </a:pPr>
            <a:r>
              <a:rPr lang="en-US" b="true" sz="58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Technical Problem &amp; Solving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-94997" y="1447180"/>
            <a:ext cx="17282669" cy="20615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Problem: </a:t>
            </a:r>
            <a:r>
              <a:rPr lang="en-US" sz="396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machines are too old and do not have screens or lights to show if the food is ready.</a:t>
            </a:r>
          </a:p>
          <a:p>
            <a:pPr algn="l">
              <a:lnSpc>
                <a:spcPts val="5548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-460352" y="5406271"/>
            <a:ext cx="6789356" cy="8289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808"/>
              </a:lnSpc>
              <a:spcBef>
                <a:spcPct val="0"/>
              </a:spcBef>
            </a:pPr>
            <a:r>
              <a:rPr lang="en-US" b="true" sz="48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Solutions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0" y="5602672"/>
            <a:ext cx="1285875" cy="642937"/>
            <a:chOff x="0" y="0"/>
            <a:chExt cx="812800" cy="4064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406400"/>
            </a:xfrm>
            <a:custGeom>
              <a:avLst/>
              <a:gdLst/>
              <a:ahLst/>
              <a:cxnLst/>
              <a:rect r="r" b="b" t="t" l="l"/>
              <a:pathLst>
                <a:path h="406400" w="812800">
                  <a:moveTo>
                    <a:pt x="0" y="0"/>
                  </a:moveTo>
                  <a:lnTo>
                    <a:pt x="609600" y="0"/>
                  </a:lnTo>
                  <a:lnTo>
                    <a:pt x="812800" y="203200"/>
                  </a:lnTo>
                  <a:lnTo>
                    <a:pt x="60960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177800" y="-38100"/>
              <a:ext cx="558800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-227167" y="6701962"/>
            <a:ext cx="18288000" cy="1366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sz="396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Put color lights (Red and Green) on every machine so workers can see the status easily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-166625" y="8537112"/>
            <a:ext cx="17425925" cy="1366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96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Use simple iPad screens with pictures to show the staff exactly what to do at each step.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-94997" y="3703943"/>
            <a:ext cx="17939214" cy="1366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Based on Shannon-Weaver theory, we will use the following solutions to fix  technical barrier 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421681" y="5798330"/>
            <a:ext cx="13044892" cy="27074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113481" indent="-556740" lvl="1">
              <a:lnSpc>
                <a:spcPts val="7220"/>
              </a:lnSpc>
              <a:buFont typeface="Arial"/>
              <a:buChar char="•"/>
            </a:pPr>
            <a:r>
              <a:rPr lang="en-US" b="true" sz="5157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Arsen Ohanyan Grigoryan : 2512859</a:t>
            </a:r>
          </a:p>
          <a:p>
            <a:pPr algn="l">
              <a:lnSpc>
                <a:spcPts val="7220"/>
              </a:lnSpc>
            </a:pPr>
          </a:p>
          <a:p>
            <a:pPr algn="l">
              <a:lnSpc>
                <a:spcPts val="7220"/>
              </a:lnSpc>
            </a:pP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6879238" y="2685298"/>
            <a:ext cx="2064890" cy="2458202"/>
          </a:xfrm>
          <a:custGeom>
            <a:avLst/>
            <a:gdLst/>
            <a:ahLst/>
            <a:cxnLst/>
            <a:rect r="r" b="b" t="t" l="l"/>
            <a:pathLst>
              <a:path h="2458202" w="2064890">
                <a:moveTo>
                  <a:pt x="0" y="0"/>
                </a:moveTo>
                <a:lnTo>
                  <a:pt x="2064889" y="0"/>
                </a:lnTo>
                <a:lnTo>
                  <a:pt x="2064889" y="2458202"/>
                </a:lnTo>
                <a:lnTo>
                  <a:pt x="0" y="24582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51392" y="2196948"/>
            <a:ext cx="643087" cy="321543"/>
            <a:chOff x="0" y="0"/>
            <a:chExt cx="812800" cy="406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406400"/>
            </a:xfrm>
            <a:custGeom>
              <a:avLst/>
              <a:gdLst/>
              <a:ahLst/>
              <a:cxnLst/>
              <a:rect r="r" b="b" t="t" l="l"/>
              <a:pathLst>
                <a:path h="406400" w="812800">
                  <a:moveTo>
                    <a:pt x="0" y="0"/>
                  </a:moveTo>
                  <a:lnTo>
                    <a:pt x="609600" y="0"/>
                  </a:lnTo>
                  <a:lnTo>
                    <a:pt x="812800" y="203200"/>
                  </a:lnTo>
                  <a:lnTo>
                    <a:pt x="60960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177800" y="-38100"/>
              <a:ext cx="558800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0" y="267547"/>
            <a:ext cx="14103086" cy="10366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88"/>
              </a:lnSpc>
              <a:spcBef>
                <a:spcPct val="0"/>
              </a:spcBef>
            </a:pPr>
            <a:r>
              <a:rPr lang="en-US" b="true" sz="60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Environmental Noise and Solving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0" y="3103763"/>
            <a:ext cx="17733735" cy="15903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1428" indent="-330714" lvl="1">
              <a:lnSpc>
                <a:spcPts val="4289"/>
              </a:lnSpc>
              <a:buFont typeface="Arial"/>
              <a:buChar char="•"/>
            </a:pPr>
            <a:r>
              <a:rPr lang="en-US" b="true" sz="30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Physical Noise: The factory floor is packed with old, loud machinery that creates constant auditory interference.</a:t>
            </a:r>
          </a:p>
          <a:p>
            <a:pPr algn="ctr">
              <a:lnSpc>
                <a:spcPts val="4149"/>
              </a:lnSpc>
              <a:spcBef>
                <a:spcPct val="0"/>
              </a:spcBef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472935" y="1951859"/>
            <a:ext cx="8893614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48"/>
              </a:lnSpc>
              <a:spcBef>
                <a:spcPct val="0"/>
              </a:spcBef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Meaning of Environmental Noise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0" y="4600113"/>
            <a:ext cx="16983989" cy="10651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1428" indent="-330714" lvl="1">
              <a:lnSpc>
                <a:spcPts val="4289"/>
              </a:lnSpc>
              <a:buFont typeface="Arial"/>
              <a:buChar char="•"/>
            </a:pPr>
            <a:r>
              <a:rPr lang="en-US" b="true" sz="30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For this issue, we apply the Shannon-Weaver model because it specifically addresses how physical 'noise' from old machinery interferes with  communication </a:t>
            </a:r>
          </a:p>
        </p:txBody>
      </p:sp>
      <p:grpSp>
        <p:nvGrpSpPr>
          <p:cNvPr name="Group 9" id="9"/>
          <p:cNvGrpSpPr/>
          <p:nvPr/>
        </p:nvGrpSpPr>
        <p:grpSpPr>
          <a:xfrm rot="0">
            <a:off x="385613" y="6466391"/>
            <a:ext cx="643087" cy="321543"/>
            <a:chOff x="0" y="0"/>
            <a:chExt cx="812800" cy="4064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406400"/>
            </a:xfrm>
            <a:custGeom>
              <a:avLst/>
              <a:gdLst/>
              <a:ahLst/>
              <a:cxnLst/>
              <a:rect r="r" b="b" t="t" l="l"/>
              <a:pathLst>
                <a:path h="406400" w="812800">
                  <a:moveTo>
                    <a:pt x="0" y="0"/>
                  </a:moveTo>
                  <a:lnTo>
                    <a:pt x="609600" y="0"/>
                  </a:lnTo>
                  <a:lnTo>
                    <a:pt x="812800" y="203200"/>
                  </a:lnTo>
                  <a:lnTo>
                    <a:pt x="60960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177800" y="-38100"/>
              <a:ext cx="558800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-1733775" y="6253637"/>
            <a:ext cx="9170030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48"/>
              </a:lnSpc>
              <a:spcBef>
                <a:spcPct val="0"/>
              </a:spcBef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Solution: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9300" y="7433627"/>
            <a:ext cx="18129400" cy="18595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26196" indent="-363098" lvl="1">
              <a:lnSpc>
                <a:spcPts val="4709"/>
              </a:lnSpc>
              <a:buFont typeface="Arial"/>
              <a:buChar char="•"/>
            </a:pPr>
            <a:r>
              <a:rPr lang="en-US" b="true" sz="33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GARY can reduce the noise  by  regular maintenance  of old machines to reduce noise at the source</a:t>
            </a:r>
            <a:r>
              <a:rPr lang="en-US" sz="336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ctr">
              <a:lnSpc>
                <a:spcPts val="5548"/>
              </a:lnSpc>
              <a:spcBef>
                <a:spcPct val="0"/>
              </a:spcBef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79300" y="8874097"/>
            <a:ext cx="16670509" cy="621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90965" indent="-395482" lvl="1">
              <a:lnSpc>
                <a:spcPts val="5128"/>
              </a:lnSpc>
              <a:buFont typeface="Arial"/>
              <a:buChar char="•"/>
            </a:pPr>
            <a:r>
              <a:rPr lang="en-US" b="true" sz="36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Gary  can take the staff in another room to  understand each other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547941" y="5769338"/>
            <a:ext cx="13190935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Yuriy Shetsiv : 2509083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7031638" y="2837698"/>
            <a:ext cx="2064890" cy="2458202"/>
          </a:xfrm>
          <a:custGeom>
            <a:avLst/>
            <a:gdLst/>
            <a:ahLst/>
            <a:cxnLst/>
            <a:rect r="r" b="b" t="t" l="l"/>
            <a:pathLst>
              <a:path h="2458202" w="2064890">
                <a:moveTo>
                  <a:pt x="0" y="0"/>
                </a:moveTo>
                <a:lnTo>
                  <a:pt x="2064889" y="0"/>
                </a:lnTo>
                <a:lnTo>
                  <a:pt x="2064889" y="2458202"/>
                </a:lnTo>
                <a:lnTo>
                  <a:pt x="0" y="24582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-143462" y="51776"/>
            <a:ext cx="12193787" cy="10035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208"/>
              </a:lnSpc>
              <a:spcBef>
                <a:spcPct val="0"/>
              </a:spcBef>
            </a:pPr>
            <a:r>
              <a:rPr lang="en-US" b="true" sz="58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Language Problem and Solving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-143462" y="1617342"/>
            <a:ext cx="18574923" cy="16341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1428" indent="-330714" lvl="1">
              <a:lnSpc>
                <a:spcPts val="4289"/>
              </a:lnSpc>
              <a:buFont typeface="Arial"/>
              <a:buChar char="•"/>
            </a:pPr>
            <a:r>
              <a:rPr lang="en-US" b="true" sz="30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Understanding failure: The staff consists of five distinct cultural groups with minimal English skills, making it impossible for them to understan Gary’s safety instructions. </a:t>
            </a:r>
          </a:p>
          <a:p>
            <a:pPr algn="l">
              <a:lnSpc>
                <a:spcPts val="4569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-143462" y="3664197"/>
            <a:ext cx="18288000" cy="18132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04607" indent="-352303" lvl="1">
              <a:lnSpc>
                <a:spcPts val="4569"/>
              </a:lnSpc>
              <a:buFont typeface="Arial"/>
              <a:buChar char="•"/>
            </a:pPr>
            <a:r>
              <a:rPr lang="en-US" b="true" sz="3263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According to Berlo’s SMCR theory, we will improve communication by upgrading the skills of the source and the receiver.</a:t>
            </a:r>
          </a:p>
          <a:p>
            <a:pPr algn="ctr">
              <a:lnSpc>
                <a:spcPts val="5548"/>
              </a:lnSpc>
              <a:spcBef>
                <a:spcPct val="0"/>
              </a:spcBef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-835780" y="5772688"/>
            <a:ext cx="7991383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48"/>
              </a:lnSpc>
              <a:spcBef>
                <a:spcPct val="0"/>
              </a:spcBef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Solutions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250486" y="5920074"/>
            <a:ext cx="921676" cy="460838"/>
            <a:chOff x="0" y="0"/>
            <a:chExt cx="812800" cy="4064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406400"/>
            </a:xfrm>
            <a:custGeom>
              <a:avLst/>
              <a:gdLst/>
              <a:ahLst/>
              <a:cxnLst/>
              <a:rect r="r" b="b" t="t" l="l"/>
              <a:pathLst>
                <a:path h="406400" w="812800">
                  <a:moveTo>
                    <a:pt x="0" y="0"/>
                  </a:moveTo>
                  <a:lnTo>
                    <a:pt x="609600" y="0"/>
                  </a:lnTo>
                  <a:lnTo>
                    <a:pt x="812800" y="203200"/>
                  </a:lnTo>
                  <a:lnTo>
                    <a:pt x="60960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177800" y="-38100"/>
              <a:ext cx="558800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028700" y="6810502"/>
            <a:ext cx="635145" cy="635145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812800" y="406400"/>
                  </a:moveTo>
                  <a:lnTo>
                    <a:pt x="406400" y="0"/>
                  </a:lnTo>
                  <a:lnTo>
                    <a:pt x="406400" y="203200"/>
                  </a:lnTo>
                  <a:lnTo>
                    <a:pt x="0" y="203200"/>
                  </a:lnTo>
                  <a:lnTo>
                    <a:pt x="0" y="609600"/>
                  </a:lnTo>
                  <a:lnTo>
                    <a:pt x="406400" y="609600"/>
                  </a:lnTo>
                  <a:lnTo>
                    <a:pt x="406400" y="812800"/>
                  </a:lnTo>
                  <a:lnTo>
                    <a:pt x="812800" y="40640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165100"/>
              <a:ext cx="711200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567862" y="6754549"/>
            <a:ext cx="10321889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48"/>
              </a:lnSpc>
              <a:spcBef>
                <a:spcPct val="0"/>
              </a:spcBef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Bilingual Team Leaders &amp; Visual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50486" y="7349199"/>
            <a:ext cx="18180976" cy="19091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48"/>
              </a:lnSpc>
            </a:pPr>
          </a:p>
          <a:p>
            <a:pPr algn="l" marL="661428" indent="-330714" lvl="1">
              <a:lnSpc>
                <a:spcPts val="4289"/>
              </a:lnSpc>
              <a:buFont typeface="Arial"/>
              <a:buChar char="•"/>
            </a:pPr>
            <a:r>
              <a:rPr lang="en-US" b="true" sz="30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Appoint "Linguistic Liaisons" (lead hands) from each cultural group to translate instructions.</a:t>
            </a:r>
          </a:p>
          <a:p>
            <a:pPr algn="ctr">
              <a:lnSpc>
                <a:spcPts val="5548"/>
              </a:lnSpc>
              <a:spcBef>
                <a:spcPct val="0"/>
              </a:spcBef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07024" y="9023669"/>
            <a:ext cx="17152276" cy="1269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26196" indent="-363098" lvl="1">
              <a:lnSpc>
                <a:spcPts val="4709"/>
              </a:lnSpc>
              <a:buFont typeface="Arial"/>
              <a:buChar char="•"/>
            </a:pPr>
            <a:r>
              <a:rPr lang="en-US" b="true" sz="33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Using icons and diagrams to bypass the need for verbal English.</a:t>
            </a:r>
          </a:p>
          <a:p>
            <a:pPr algn="ctr">
              <a:lnSpc>
                <a:spcPts val="5548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366836" y="5993269"/>
            <a:ext cx="14921164" cy="7203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20502" indent="-460251" lvl="1">
              <a:lnSpc>
                <a:spcPts val="5968"/>
              </a:lnSpc>
              <a:buFont typeface="Arial"/>
              <a:buChar char="•"/>
            </a:pPr>
            <a:r>
              <a:rPr lang="en-US" b="true" sz="42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Arsenia Alfonso De Leon : 2517282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7312542" y="2544129"/>
            <a:ext cx="2344989" cy="2834325"/>
          </a:xfrm>
          <a:custGeom>
            <a:avLst/>
            <a:gdLst/>
            <a:ahLst/>
            <a:cxnLst/>
            <a:rect r="r" b="b" t="t" l="l"/>
            <a:pathLst>
              <a:path h="2834325" w="2344989">
                <a:moveTo>
                  <a:pt x="0" y="0"/>
                </a:moveTo>
                <a:lnTo>
                  <a:pt x="2344988" y="0"/>
                </a:lnTo>
                <a:lnTo>
                  <a:pt x="2344988" y="2834325"/>
                </a:lnTo>
                <a:lnTo>
                  <a:pt x="0" y="28343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-400940" y="216415"/>
            <a:ext cx="17023696" cy="10531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628"/>
              </a:lnSpc>
              <a:spcBef>
                <a:spcPct val="0"/>
              </a:spcBef>
            </a:pPr>
            <a:r>
              <a:rPr lang="en-US" b="true" sz="61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Different Cultural Problem and Solving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0" y="2100873"/>
            <a:ext cx="18289671" cy="12429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Different cultures:</a:t>
            </a:r>
          </a:p>
          <a:p>
            <a:pPr algn="l">
              <a:lnSpc>
                <a:spcPts val="4429"/>
              </a:lnSpc>
              <a:spcBef>
                <a:spcPct val="0"/>
              </a:spcBef>
            </a:pPr>
            <a:r>
              <a:rPr lang="en-US" b="true" sz="31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        Po</a:t>
            </a:r>
            <a:r>
              <a:rPr lang="en-US" b="true" sz="31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ple come from different back ground ,so they have different way of doing things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-1671" y="4175194"/>
            <a:ext cx="15750610" cy="1366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Different Habits :</a:t>
            </a:r>
          </a:p>
          <a:p>
            <a:pPr algn="l">
              <a:lnSpc>
                <a:spcPts val="5548"/>
              </a:lnSpc>
            </a:pPr>
            <a:r>
              <a:rPr lang="en-US" sz="3963" b="true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             workers may have different routines or ways of working 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340449" y="6571641"/>
            <a:ext cx="17605431" cy="20615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Additionally this problem can be explained using the Shannon and weaver communication model where cultural differences “Noise” that affect clear communication and leads to misunderstandings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-201583" y="167613"/>
            <a:ext cx="14919322" cy="9185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648"/>
              </a:lnSpc>
              <a:spcBef>
                <a:spcPct val="0"/>
              </a:spcBef>
            </a:pPr>
            <a:r>
              <a:rPr lang="en-US" b="true" sz="54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Different Cultural Problem And Solutions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6992736"/>
            <a:ext cx="18160940" cy="20615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48"/>
              </a:lnSpc>
            </a:pPr>
          </a:p>
          <a:p>
            <a:pPr algn="l">
              <a:lnSpc>
                <a:spcPts val="5548"/>
              </a:lnSpc>
            </a:pPr>
            <a:r>
              <a:rPr lang="en-US" sz="3963" b="true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-  </a:t>
            </a:r>
            <a:r>
              <a:rPr lang="en-US" sz="3963" b="true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Teach  staff the correct way to handle food and follow hygiene standards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4459468"/>
            <a:ext cx="17132240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48"/>
              </a:lnSpc>
              <a:spcBef>
                <a:spcPct val="0"/>
              </a:spcBef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- Set clear guidelines so everyone knows how to work properly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-1266498" y="1886134"/>
            <a:ext cx="8259257" cy="8124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68"/>
              </a:lnSpc>
              <a:spcBef>
                <a:spcPct val="0"/>
              </a:spcBef>
            </a:pPr>
            <a:r>
              <a:rPr lang="en-US" b="true" sz="47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Solutions 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238079" y="1952889"/>
            <a:ext cx="793096" cy="640926"/>
            <a:chOff x="0" y="0"/>
            <a:chExt cx="812800" cy="656849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656849"/>
            </a:xfrm>
            <a:custGeom>
              <a:avLst/>
              <a:gdLst/>
              <a:ahLst/>
              <a:cxnLst/>
              <a:rect r="r" b="b" t="t" l="l"/>
              <a:pathLst>
                <a:path h="656849" w="812800">
                  <a:moveTo>
                    <a:pt x="0" y="0"/>
                  </a:moveTo>
                  <a:lnTo>
                    <a:pt x="609600" y="0"/>
                  </a:lnTo>
                  <a:lnTo>
                    <a:pt x="812800" y="328424"/>
                  </a:lnTo>
                  <a:lnTo>
                    <a:pt x="609600" y="656849"/>
                  </a:lnTo>
                  <a:lnTo>
                    <a:pt x="0" y="656849"/>
                  </a:lnTo>
                  <a:lnTo>
                    <a:pt x="203200" y="3284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177800" y="-38100"/>
              <a:ext cx="558800" cy="69494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444514" y="3111400"/>
            <a:ext cx="9270583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Clear Rules :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38079" y="5807536"/>
            <a:ext cx="7755407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Training :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464942" y="2696529"/>
            <a:ext cx="2344989" cy="2834325"/>
          </a:xfrm>
          <a:custGeom>
            <a:avLst/>
            <a:gdLst/>
            <a:ahLst/>
            <a:cxnLst/>
            <a:rect r="r" b="b" t="t" l="l"/>
            <a:pathLst>
              <a:path h="2834325" w="2344989">
                <a:moveTo>
                  <a:pt x="0" y="0"/>
                </a:moveTo>
                <a:lnTo>
                  <a:pt x="2344988" y="0"/>
                </a:lnTo>
                <a:lnTo>
                  <a:pt x="2344988" y="2834325"/>
                </a:lnTo>
                <a:lnTo>
                  <a:pt x="0" y="28343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756744" y="6100088"/>
            <a:ext cx="11775293" cy="7794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85270" indent="-492635" lvl="1">
              <a:lnSpc>
                <a:spcPts val="6388"/>
              </a:lnSpc>
              <a:buFont typeface="Arial"/>
              <a:buChar char="•"/>
            </a:pPr>
            <a:r>
              <a:rPr lang="en-US" b="true" sz="45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Virginia Sadie : 2508305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86391" y="1929946"/>
            <a:ext cx="884869" cy="442435"/>
            <a:chOff x="0" y="0"/>
            <a:chExt cx="812800" cy="406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406400"/>
            </a:xfrm>
            <a:custGeom>
              <a:avLst/>
              <a:gdLst/>
              <a:ahLst/>
              <a:cxnLst/>
              <a:rect r="r" b="b" t="t" l="l"/>
              <a:pathLst>
                <a:path h="406400" w="812800">
                  <a:moveTo>
                    <a:pt x="0" y="0"/>
                  </a:moveTo>
                  <a:lnTo>
                    <a:pt x="609600" y="0"/>
                  </a:lnTo>
                  <a:lnTo>
                    <a:pt x="812800" y="203200"/>
                  </a:lnTo>
                  <a:lnTo>
                    <a:pt x="60960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177800" y="-38100"/>
              <a:ext cx="558800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34175" y="6251549"/>
            <a:ext cx="1189301" cy="594651"/>
            <a:chOff x="0" y="0"/>
            <a:chExt cx="812800" cy="4064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406400"/>
            </a:xfrm>
            <a:custGeom>
              <a:avLst/>
              <a:gdLst/>
              <a:ahLst/>
              <a:cxnLst/>
              <a:rect r="r" b="b" t="t" l="l"/>
              <a:pathLst>
                <a:path h="406400" w="812800">
                  <a:moveTo>
                    <a:pt x="0" y="0"/>
                  </a:moveTo>
                  <a:lnTo>
                    <a:pt x="609600" y="0"/>
                  </a:lnTo>
                  <a:lnTo>
                    <a:pt x="812800" y="203200"/>
                  </a:lnTo>
                  <a:lnTo>
                    <a:pt x="60960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177800" y="-38100"/>
              <a:ext cx="558800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0" y="107659"/>
            <a:ext cx="16497613" cy="9210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508"/>
              </a:lnSpc>
              <a:spcBef>
                <a:spcPct val="0"/>
              </a:spcBef>
            </a:pPr>
            <a:r>
              <a:rPr lang="en-US" b="true" sz="53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Emotional Communication Problem and Solving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0" y="4422312"/>
            <a:ext cx="18160940" cy="1366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Workers poor performace and misunderstanding due to confusion and intimidation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28700" y="1777638"/>
            <a:ext cx="17132240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Meaning of Emotional Barriers in this company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0" y="2934544"/>
            <a:ext cx="17132240" cy="1366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Gary manager : degrading use of words due to anger ,stress and confusion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0" y="7168144"/>
            <a:ext cx="17132240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Gary shoud adopt a calm and professional communication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45467" y="6175349"/>
            <a:ext cx="8098533" cy="670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Solution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73043" y="8062025"/>
            <a:ext cx="8221777" cy="20615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suport four group </a:t>
            </a:r>
          </a:p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positive envirnoment</a:t>
            </a:r>
          </a:p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better communications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617342" y="2848929"/>
            <a:ext cx="2344989" cy="2834325"/>
          </a:xfrm>
          <a:custGeom>
            <a:avLst/>
            <a:gdLst/>
            <a:ahLst/>
            <a:cxnLst/>
            <a:rect r="r" b="b" t="t" l="l"/>
            <a:pathLst>
              <a:path h="2834325" w="2344989">
                <a:moveTo>
                  <a:pt x="0" y="0"/>
                </a:moveTo>
                <a:lnTo>
                  <a:pt x="2344988" y="0"/>
                </a:lnTo>
                <a:lnTo>
                  <a:pt x="2344988" y="2834325"/>
                </a:lnTo>
                <a:lnTo>
                  <a:pt x="0" y="28343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238194" y="6197259"/>
            <a:ext cx="15591220" cy="8124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028449" indent="-514224" lvl="1">
              <a:lnSpc>
                <a:spcPts val="6668"/>
              </a:lnSpc>
              <a:buFont typeface="Arial"/>
              <a:buChar char="•"/>
            </a:pPr>
            <a:r>
              <a:rPr lang="en-US" b="true" sz="47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Lidia Anamaria Ungurean  : 2516796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57175" y="2203503"/>
            <a:ext cx="1543050" cy="771525"/>
            <a:chOff x="0" y="0"/>
            <a:chExt cx="812800" cy="406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406400"/>
            </a:xfrm>
            <a:custGeom>
              <a:avLst/>
              <a:gdLst/>
              <a:ahLst/>
              <a:cxnLst/>
              <a:rect r="r" b="b" t="t" l="l"/>
              <a:pathLst>
                <a:path h="406400" w="812800">
                  <a:moveTo>
                    <a:pt x="0" y="0"/>
                  </a:moveTo>
                  <a:lnTo>
                    <a:pt x="609600" y="0"/>
                  </a:lnTo>
                  <a:lnTo>
                    <a:pt x="812800" y="203200"/>
                  </a:lnTo>
                  <a:lnTo>
                    <a:pt x="609600" y="406400"/>
                  </a:lnTo>
                  <a:lnTo>
                    <a:pt x="0" y="406400"/>
                  </a:lnTo>
                  <a:lnTo>
                    <a:pt x="203200" y="203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177800" y="-38100"/>
              <a:ext cx="558800" cy="444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-6047335" y="-133350"/>
            <a:ext cx="17739711" cy="11782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608"/>
              </a:lnSpc>
              <a:spcBef>
                <a:spcPct val="0"/>
              </a:spcBef>
            </a:pPr>
            <a:r>
              <a:rPr lang="en-US" b="true" sz="68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Conclusion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619258" y="2108253"/>
            <a:ext cx="9954006" cy="8784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28"/>
              </a:lnSpc>
              <a:spcBef>
                <a:spcPct val="0"/>
              </a:spcBef>
            </a:pPr>
            <a:r>
              <a:rPr lang="en-US" b="true" sz="51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From Chaos to Quality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0" y="3777324"/>
            <a:ext cx="17544816" cy="1366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Better Communication: </a:t>
            </a:r>
            <a:r>
              <a:rPr lang="en-US" sz="396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Using these two theories, we fix the machines (technical) and help the people</a:t>
            </a: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0" y="5935898"/>
            <a:ext cx="17544816" cy="20615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Better Results: </a:t>
            </a:r>
            <a:r>
              <a:rPr lang="en-US" sz="396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Our plan will stop mistakes and help the company grow again.</a:t>
            </a:r>
          </a:p>
          <a:p>
            <a:pPr algn="ctr">
              <a:lnSpc>
                <a:spcPts val="5548"/>
              </a:lnSpc>
              <a:spcBef>
                <a:spcPct val="0"/>
              </a:spcBef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0" y="8189450"/>
            <a:ext cx="17025494" cy="20615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5733" indent="-427867" lvl="1">
              <a:lnSpc>
                <a:spcPts val="5548"/>
              </a:lnSpc>
              <a:buFont typeface="Arial"/>
              <a:buChar char="•"/>
            </a:pP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Goal:</a:t>
            </a:r>
            <a:r>
              <a:rPr lang="en-US" sz="396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Every worker will understand their job clearly to make safe and good food</a:t>
            </a:r>
            <a:r>
              <a:rPr lang="en-US" b="true" sz="39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5548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-1500695" y="390696"/>
            <a:ext cx="10122747" cy="11521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468"/>
              </a:lnSpc>
              <a:spcBef>
                <a:spcPct val="0"/>
              </a:spcBef>
            </a:pPr>
            <a:r>
              <a:rPr lang="en-US" b="true" sz="67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500412" y="2345736"/>
            <a:ext cx="15388241" cy="6378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12554" indent="-406277" lvl="1">
              <a:lnSpc>
                <a:spcPts val="5268"/>
              </a:lnSpc>
              <a:buFont typeface="Arial"/>
              <a:buChar char="•"/>
            </a:pPr>
            <a:r>
              <a:rPr lang="en-US" sz="376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B</a:t>
            </a:r>
            <a:r>
              <a:rPr lang="en-US" sz="3763" i="true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erlo ,D.K .(1960 ) The Process Of Communication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400177" y="3496155"/>
            <a:ext cx="15588711" cy="595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9375" indent="-384688" lvl="1">
              <a:lnSpc>
                <a:spcPts val="4989"/>
              </a:lnSpc>
              <a:buFont typeface="Arial"/>
              <a:buChar char="•"/>
            </a:pPr>
            <a:r>
              <a:rPr lang="en-US" sz="3563" i="true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Schramm , W. (1954) The Process and Effects of Mass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400177" y="4791541"/>
            <a:ext cx="16955788" cy="1223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9375" indent="-384688" lvl="1">
              <a:lnSpc>
                <a:spcPts val="4989"/>
              </a:lnSpc>
              <a:buFont typeface="Arial"/>
              <a:buChar char="•"/>
            </a:pPr>
            <a:r>
              <a:rPr lang="en-US" sz="3563" i="true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Shannon ,C.N. and Weaver W .(1949) The Mathematical Theorof Communication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400177" y="6520301"/>
            <a:ext cx="18288000" cy="2196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78940" indent="-339470" lvl="1">
              <a:lnSpc>
                <a:spcPts val="4402"/>
              </a:lnSpc>
              <a:buFont typeface="Arial"/>
              <a:buChar char="•"/>
            </a:pPr>
            <a:r>
              <a:rPr lang="en-US" sz="3144" i="true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Flight Foods Ltd. (n.d.).</a:t>
            </a:r>
            <a:r>
              <a:rPr lang="en-US" sz="3144" i="true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Case Study: Manufacturing Operations and Communication Challenges. (This refers to the text you provided).</a:t>
            </a:r>
          </a:p>
          <a:p>
            <a:pPr algn="ctr">
              <a:lnSpc>
                <a:spcPts val="4402"/>
              </a:lnSpc>
            </a:pPr>
          </a:p>
          <a:p>
            <a:pPr algn="ctr">
              <a:lnSpc>
                <a:spcPts val="4402"/>
              </a:lnSpc>
              <a:spcBef>
                <a:spcPct val="0"/>
              </a:spcBef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400177" y="8063351"/>
            <a:ext cx="17929518" cy="22164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83017" indent="-341509" lvl="1">
              <a:lnSpc>
                <a:spcPts val="4429"/>
              </a:lnSpc>
              <a:buFont typeface="Arial"/>
              <a:buChar char="•"/>
            </a:pPr>
            <a:r>
              <a:rPr lang="en-US" sz="3163" i="true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Lunenburg, F. C. (2010). </a:t>
            </a:r>
            <a:r>
              <a:rPr lang="en-US" sz="3163" i="true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Communication: The Process, Barriers, and Improving Effectiveness. Schooling, 1(1), 1-11. (A great general source for defining barriers in a workplace)</a:t>
            </a:r>
            <a:r>
              <a:rPr lang="en-US" b="true" sz="3163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428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000000">
                <a:alpha val="100000"/>
              </a:srgbClr>
            </a:gs>
            <a:gs pos="100000">
              <a:srgbClr val="3533CD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911290" y="1829263"/>
            <a:ext cx="7862308" cy="5646567"/>
          </a:xfrm>
          <a:custGeom>
            <a:avLst/>
            <a:gdLst/>
            <a:ahLst/>
            <a:cxnLst/>
            <a:rect r="r" b="b" t="t" l="l"/>
            <a:pathLst>
              <a:path h="5646567" w="7862308">
                <a:moveTo>
                  <a:pt x="0" y="0"/>
                </a:moveTo>
                <a:lnTo>
                  <a:pt x="7862308" y="0"/>
                </a:lnTo>
                <a:lnTo>
                  <a:pt x="7862308" y="5646567"/>
                </a:lnTo>
                <a:lnTo>
                  <a:pt x="0" y="56465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0" y="2240021"/>
            <a:ext cx="9144000" cy="64528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Thank You! 🤝</a:t>
            </a:r>
          </a:p>
          <a:p>
            <a:pPr algn="ctr" marL="1986285" indent="-993143" lvl="1">
              <a:lnSpc>
                <a:spcPts val="12880"/>
              </a:lnSpc>
              <a:buFont typeface="Arial"/>
              <a:buChar char="•"/>
            </a:pPr>
            <a:r>
              <a:rPr lang="en-US" b="true" sz="920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Questions &amp; Discussions</a:t>
            </a:r>
          </a:p>
          <a:p>
            <a:pPr algn="ctr">
              <a:lnSpc>
                <a:spcPts val="12880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DAHHH4JA45U</dc:identifier>
  <dcterms:modified xsi:type="dcterms:W3CDTF">2011-08-01T06:04:30Z</dcterms:modified>
  <cp:revision>1</cp:revision>
  <dc:title>Effective Teamworking and Communication (LCLM4003_LON) Assignment 2: Present by group D</dc:title>
</cp:coreProperties>
</file>