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95" r:id="rId2"/>
    <p:sldId id="323" r:id="rId3"/>
    <p:sldId id="291" r:id="rId4"/>
    <p:sldId id="351" r:id="rId5"/>
    <p:sldId id="352" r:id="rId6"/>
    <p:sldId id="353" r:id="rId7"/>
    <p:sldId id="337" r:id="rId8"/>
    <p:sldId id="355" r:id="rId9"/>
    <p:sldId id="349" r:id="rId10"/>
    <p:sldId id="357" r:id="rId11"/>
    <p:sldId id="358" r:id="rId12"/>
    <p:sldId id="359" r:id="rId13"/>
    <p:sldId id="360" r:id="rId14"/>
    <p:sldId id="361" r:id="rId15"/>
    <p:sldId id="362" r:id="rId16"/>
    <p:sldId id="343" r:id="rId17"/>
    <p:sldId id="346" r:id="rId18"/>
    <p:sldId id="348" r:id="rId19"/>
    <p:sldId id="341" r:id="rId20"/>
    <p:sldId id="290" r:id="rId21"/>
    <p:sldId id="342" r:id="rId22"/>
    <p:sldId id="304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8285"/>
    <a:srgbClr val="9F2D79"/>
    <a:srgbClr val="005D22"/>
    <a:srgbClr val="006C85"/>
    <a:srgbClr val="00B5C9"/>
    <a:srgbClr val="F7921E"/>
    <a:srgbClr val="393A96"/>
    <a:srgbClr val="7DC242"/>
    <a:srgbClr val="41404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8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196435-7378-42BB-9E63-D6EFECCFE2A9}" type="datetimeFigureOut">
              <a:rPr lang="en-US" smtClean="0"/>
              <a:pPr/>
              <a:t>3/26/2012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C82CAA-A4F1-4005-8C40-BADFC7159B0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899030-E02E-4269-925C-F1D01551D96B}" type="datetimeFigureOut">
              <a:rPr lang="en-US" smtClean="0"/>
              <a:pPr/>
              <a:t>3/26/2012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61C1F5-8947-45C7-B660-E78626DC909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1C1F5-8947-45C7-B660-E78626DC9098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1C1F5-8947-45C7-B660-E78626DC9098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4630-BF52-4F59-B6C3-671A5A915E1D}" type="datetimeFigureOut">
              <a:rPr lang="en-GB" smtClean="0"/>
              <a:pPr/>
              <a:t>26/03/2012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m.clarke@consultcapital.co.uk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image" Target="../media/image4.jpeg"/><Relationship Id="rId4" Type="http://schemas.openxmlformats.org/officeDocument/2006/relationships/hyperlink" Target="mailto:a.christen@capitallaw.co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bloggerspassion.com/wp-content/uploads/2011/06/writing-contents.jpg&amp;imgrefurl=http://bloggerspassion.com/best-ways-to-make-money-online-writing-contents/&amp;usg=__59uUg6kLzGZ6ZY2gE5VBVTaEsKY=&amp;h=260&amp;w=260&amp;sz=9&amp;hl=en&amp;start=7&amp;zoom=1&amp;tbnid=XrXgRqZL6BPxqM:&amp;tbnh=112&amp;tbnw=112&amp;ei=dQFrT6iPDsiW0QWA_OzjBg&amp;prev=/search?q=contents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human-resource-solutions.co.uk/HR-Policy-Pages/Employment-Contract/contract.jpg&amp;imgrefurl=http://www.human-resource-solutions.co.uk/HR-Policy-Pages/Employment-Contract/Employment-Contract.htm&amp;usg=__NBBIKUruM_3OfZxq4aAUzxs2aQU=&amp;h=373&amp;w=560&amp;sz=149&amp;hl=en&amp;start=1&amp;zoom=1&amp;tbnid=xaakLToPlVLP1M:&amp;tbnh=89&amp;tbnw=133&amp;ei=DgNrT5-QL8rC0QWa0Mi2Bg&amp;prev=/search?q=employment+contract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www.google.co.uk/imgres?imgurl=http://www.bestraveltips.com/wp-content/uploads/2008/08/beach-holidays.jpg&amp;imgrefurl=http://www.bestraveltips.com/beach-holidays-things-to-take-care-of/&amp;usg=__puf7a4TidwA4HXCpLPoaJkU-eXc=&amp;h=282&amp;w=426&amp;sz=161&amp;hl=en&amp;start=4&amp;zoom=1&amp;tbnid=BzKWeiUY90lCGM:&amp;tbnh=83&amp;tbnw=126&amp;ei=ugdrT6nZH6LA0QXBwNTABg&amp;prev=/search?q=holidays&amp;um=1&amp;hl=en&amp;sa=N&amp;gbv=2&amp;tbm=isch&amp;um=1&amp;itbs=1" TargetMode="External"/><Relationship Id="rId7" Type="http://schemas.openxmlformats.org/officeDocument/2006/relationships/hyperlink" Target="http://www.google.co.uk/imgres?imgurl=http://4.bp.blogspot.com/_BYvCwI2xwB0/TDt3a9xf52I/AAAAAAAAAGo/fJkDJAIwwT0/s1600/9to5.jpg&amp;imgrefurl=http://writtenandposted.blogspot.com/2010_07_01_archive.html&amp;usg=__fF2Jt_yCigu-a6gFWo9_SUZYtrg=&amp;h=700&amp;w=466&amp;sz=28&amp;hl=en&amp;start=45&amp;zoom=1&amp;tbnid=WCLcbXOqpz5R2M:&amp;tbnh=140&amp;tbnw=93&amp;ei=QAlrT-60DonF0QXb6JCkCw&amp;prev=/search?q=working+9+til+5&amp;start=42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http://www.google.co.uk/imgres?imgurl=http://www.thecvsurgeon.com/wp-content/uploads/2011/11/six-figure-salary-negotiations.jpg&amp;imgrefurl=http://www.thecvsurgeon.com/category/salary-discussions/&amp;usg=__pOX_zN90NLHyGUtkcwbdphZKrZ0=&amp;h=900&amp;w=900&amp;sz=564&amp;hl=en&amp;start=9&amp;zoom=1&amp;tbnid=8OBZFupO1LiWAM:&amp;tbnh=146&amp;tbnw=146&amp;ei=JghrT8qPGcXT0QXWuLjcBg&amp;prev=/search?q=salary&amp;um=1&amp;hl=en&amp;sa=N&amp;gbv=2&amp;tbm=isch&amp;um=1&amp;itbs=1" TargetMode="Externa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www.google.co.uk/imgres?imgurl=http://www.voiceinrecovery.com/blog/wp-content/uploads/2011/02/sick.jpg&amp;imgrefurl=http://www.voiceinrecovery.com/blog/2011/02/09/balance-in-sickness/&amp;usg=__ejNZE4CU5jEGbxsYoGazbn6Zc3k=&amp;h=390&amp;w=386&amp;sz=19&amp;hl=en&amp;start=1&amp;zoom=1&amp;tbnid=fCXyp1Z-wMAZPM:&amp;tbnh=123&amp;tbnw=122&amp;ei=FQprT9a-AsWxhAfU2-yaBw&amp;prev=/search?q=off+sick&amp;um=1&amp;hl=en&amp;sa=N&amp;gbv=2&amp;tbm=isch&amp;um=1&amp;itbs=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wellingtone.co.uk/images/contract_perm.jpg&amp;imgrefurl=http://www.wellingtone.co.uk/blog/?p=41&amp;usg=__WVUssDbMFwdBxVQmci8VXIEO9uI=&amp;h=218&amp;w=445&amp;sz=31&amp;hl=en&amp;start=10&amp;zoom=1&amp;tbnid=7zSwmwwHPpRsPM:&amp;tbnh=62&amp;tbnw=127&amp;ei=JAtrT4-WOsaZhQf0q4GUBw&amp;prev=/search?q=permanent+contract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http://www.google.co.uk/imgres?imgurl=http://www.freelanceadvisor.co.uk/wp-content/uploads/2011/06/14281_big.jpg&amp;imgrefurl=http://www.freelanceadvisor.co.uk/go-freelance-guide/what-is-a-contractor/&amp;usg=__lBe9N9kFtnUNRWTusnWUQljndZY=&amp;h=321&amp;w=320&amp;sz=14&amp;hl=en&amp;start=47&amp;zoom=1&amp;tbnid=aeMgeGDtVId88M:&amp;tbnh=118&amp;tbnw=118&amp;ei=1QtrT7ChGeWg0QXPuty6Bg&amp;prev=/search?q=fixed+term+contract&amp;start=42&amp;um=1&amp;hl=en&amp;sa=N&amp;gbv=2&amp;tbm=isch&amp;um=1&amp;itbs=1" TargetMode="Externa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img.dailymail.co.uk/i/pix/2008/04_02/SUGAR0904_468x497.jpg&amp;imgrefurl=http://www.dailymail.co.uk/news/article-558517/Spare-pathetic-bleating-The-Apprentice-nasty-Britain-needs-winners---politically-correct-losers.html&amp;usg=__7jc2YDgMBKenvAG7gnK1xNwYRjI=&amp;h=497&amp;w=468&amp;sz=31&amp;hl=en&amp;start=9&amp;zoom=1&amp;tbnid=jHxKwiQPNB7XrM:&amp;tbnh=130&amp;tbnw=122&amp;ei=yA5rT7eTEoLU0QX0jeHTBg&amp;prev=/search?q=apprentice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images.clipartof.com/small/57206-3d-Casual-White-Man-Character-Holding-A-Contract-Version-5.jpg&amp;imgrefurl=http://www.clipartof.com/portfolio/julos/contract&amp;usg=__xucsFTUOyVzMzLoA6swVWmDIaes=&amp;h=450&amp;w=352&amp;sz=38&amp;hl=en&amp;start=34&amp;zoom=1&amp;tbnid=MjwvLFG3D7VCEM:&amp;tbnh=127&amp;tbnw=99&amp;ei=phBrT6y3OqGw0QXc6Zy9Bg&amp;prev=/search?q=casual+contract&amp;start=21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http://www.google.co.uk/imgres?imgurl=http://4.bp.blogspot.com/-sKTYWaNqk_c/TaSKHtf3wkI/AAAAAAAAA5k/-ZrawJaC4Qc/s800/OMG-Meme-by-Chad-Syphrett.png&amp;imgrefurl=http://digitalgigolo.blogspot.com/2008_01_01_archive.html&amp;usg=__1g6zpOA3sTpqt8kppWuO9Zd6QLc=&amp;h=405&amp;w=405&amp;sz=185&amp;hl=en&amp;start=73&amp;zoom=1&amp;tbnid=f4usKB_slR9YUM:&amp;tbnh=124&amp;tbnw=124&amp;ei=xxBrT5iYA6rD0QXA6eziBg&amp;prev=/search?q=casual+contract&amp;start=63&amp;um=1&amp;hl=en&amp;sa=N&amp;gbv=2&amp;tbm=isch&amp;um=1&amp;itbs=1" TargetMode="Externa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i.telegraph.co.uk/multimedia/archive/01482/baby_1482427c.jpg&amp;imgrefurl=http://www.telegraph.co.uk/comment/personal-view/6196220/Paternity-leave-Its-not-natural.html&amp;usg=__--Ci6sAVxS0Bpz7nbHvePORuWUs=&amp;h=288&amp;w=460&amp;sz=15&amp;hl=en&amp;start=3&amp;zoom=1&amp;tbnid=lLDku7dc4-UlsM:&amp;tbnh=80&amp;tbnw=128&amp;ei=JRNrT__DA-Ok0AWex4nZBg&amp;prev=/search?q=paternity+leave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hyperlink" Target="http://www.google.co.uk/imgres?imgurl=http://static4.depositphotos.com/1000152/374/i/450/dep_3749978-Coins-pile.jpg&amp;imgrefurl=http://depositphotos.com/3749978/stock-photo-Coins-pile.html&amp;usg=__jXoMs9HAhFLOhTRNEM4JrX_ByXM=&amp;h=301&amp;w=450&amp;sz=36&amp;hl=en&amp;start=11&amp;zoom=1&amp;tbnid=H7eUSzkUC0K4qM:&amp;tbnh=85&amp;tbnw=127&amp;ei=LRRrT53lBKiy0QXt5eTaBg&amp;prev=/search?q=pile+of+coins&amp;um=1&amp;hl=en&amp;sa=N&amp;gbv=2&amp;tbm=isch&amp;um=1&amp;itbs=1" TargetMode="Externa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us.123rf.com/400wm/400/400/dirkercken/dirkercken1105/dirkercken110500072/9497573-equality-road-sign-indicating-way-to-equal-rights-and-equal-opportunities-no-discrimination-but-soli.jpg&amp;imgrefurl=http://www.123rf.com/photo_9497573_equality-road-sign-indicating-way-to-equal-rights-and-equal-opportunities-no-discrimination-but-soli.html&amp;usg=__EytQx7J_bQ6pJXXFZD5uI7kEh7o=&amp;h=1203&amp;w=1005&amp;sz=126&amp;hl=en&amp;start=15&amp;zoom=1&amp;tbnid=tVe3p2iJDoxl9M:&amp;tbnh=150&amp;tbnw=125&amp;ei=AxRrT-69AqKl0QXmzJHLBg&amp;prev=/search?q=no+discrimination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piggybankblog.com/wp-content/uploads/2012/03/Be-angry.jpg&amp;imgrefurl=http://piggybankblog.com/2012/03/12/50-settlement-foreclosure-abuse-settlement/be-angry-3/&amp;usg=__WnH4DYFcVtU2t_qN1_kNSGVtTwY=&amp;h=533&amp;w=800&amp;sz=237&amp;hl=en&amp;start=2&amp;zoom=1&amp;tbnid=mEBgzog-GRNooM:&amp;tbnh=95&amp;tbnw=143&amp;ei=sxtrT8CUC8uYhQeikYizBw&amp;prev=/search?q=angry+employee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familymediationadvisory.co.uk/resources/mediation.jpg&amp;imgrefurl=http://www.familymediationadvisory.co.uk/&amp;usg=__cuU0D7DMIcq3KoCrjwSgr--SX_8=&amp;h=531&amp;w=800&amp;sz=45&amp;hl=en&amp;start=11&amp;zoom=1&amp;tbnid=eAtkc8-bOBLq8M:&amp;tbnh=95&amp;tbnw=143&amp;ei=KRxrT_iiJ5CLhQeI8tyJBw&amp;prev=/search?q=mediation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lighthouseriskservices.co.uk/blog/wp-content/uploads/2011/01/retirement.jpg&amp;imgrefurl=http://www.lighthouseriskservices.co.uk/blog/index.php/44/default-retirement-age-abolished/&amp;usg=__J_XJ0bWuVilgHu9A8xV2NVkZ4P4=&amp;h=1024&amp;w=681&amp;sz=222&amp;hl=en&amp;start=16&amp;zoom=1&amp;tbnid=1tTlTGNyt4bmbM:&amp;tbnh=150&amp;tbnw=100&amp;ei=WBdrT7GeFcjB0QWNvvzNBg&amp;prev=/search?q=retirement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gearsandshifts.com/wp-content/uploads/2012/01/are-you-ready-for-retirement.jpg&amp;imgrefurl=http://gearsandshifts.com/tag/pay-off-debt-or-save-for-retirement/&amp;usg=__NG18y0Rm8NUdinDPfowGivKd2-Y=&amp;h=325&amp;w=325&amp;sz=23&amp;hl=en&amp;start=10&amp;zoom=1&amp;tbnid=osh46sBOjuWViM:&amp;tbnh=118&amp;tbnw=118&amp;ei=WBdrT7GeFcjB0QWNvvzNBg&amp;prev=/search?q=retirement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m.clarke@consultcapital.co.uk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image" Target="../media/image4.jpeg"/><Relationship Id="rId4" Type="http://schemas.openxmlformats.org/officeDocument/2006/relationships/hyperlink" Target="mailto:a.christen@capitallaw.co.uk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553200" y="6287548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39552" y="560012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78430" y="5783492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1200" dirty="0" smtClean="0">
                <a:solidFill>
                  <a:srgbClr val="808285"/>
                </a:solidFill>
                <a:latin typeface="Century Gothic" pitchFamily="34" charset="0"/>
              </a:rPr>
              <a:t>in association with</a:t>
            </a:r>
          </a:p>
        </p:txBody>
      </p:sp>
      <p:pic>
        <p:nvPicPr>
          <p:cNvPr id="15" name="Picture 14" descr="consult capital Logo m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5736" y="5733256"/>
            <a:ext cx="1966711" cy="439169"/>
          </a:xfrm>
          <a:prstGeom prst="rect">
            <a:avLst/>
          </a:prstGeom>
        </p:spPr>
      </p:pic>
      <p:pic>
        <p:nvPicPr>
          <p:cNvPr id="11" name="Picture 10" descr="capital law Logo Me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476672"/>
            <a:ext cx="4360252" cy="122413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28596" y="2143116"/>
            <a:ext cx="81758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3000" dirty="0" smtClean="0">
                <a:solidFill>
                  <a:srgbClr val="414042"/>
                </a:solidFill>
                <a:latin typeface="Century Gothic" pitchFamily="34" charset="0"/>
              </a:rPr>
              <a:t>The Employment Relationship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22388" y="4286256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2400" dirty="0" smtClean="0">
                <a:solidFill>
                  <a:srgbClr val="414042"/>
                </a:solidFill>
                <a:latin typeface="Century Gothic" pitchFamily="34" charset="0"/>
              </a:rPr>
              <a:t>Marnie Clarke and Alex Christen</a:t>
            </a:r>
          </a:p>
          <a:p>
            <a:pPr>
              <a:buClr>
                <a:srgbClr val="414042"/>
              </a:buClr>
            </a:pPr>
            <a:r>
              <a:rPr lang="en-GB" sz="2400" dirty="0" smtClean="0">
                <a:solidFill>
                  <a:srgbClr val="414042"/>
                </a:solidFill>
                <a:latin typeface="Century Gothic" pitchFamily="34" charset="0"/>
              </a:rPr>
              <a:t>29 March 2012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236296" y="5805264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414042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sarah\Archive\Windows - organisation\Desktop\Capital law 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0"/>
            <a:ext cx="9144000" cy="6803665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428728" y="2000240"/>
            <a:ext cx="60007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Marnie Clarke				</a:t>
            </a: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HR Consultant 	</a:t>
            </a: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  <a:hlinkClick r:id="rId3"/>
              </a:rPr>
              <a:t>m.clarke@consultcapital.co.uk</a:t>
            </a:r>
            <a:endParaRPr lang="en-GB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</a:rPr>
              <a:t>02920 474 478</a:t>
            </a:r>
          </a:p>
          <a:p>
            <a:pPr>
              <a:buClr>
                <a:srgbClr val="414042"/>
              </a:buClr>
            </a:pPr>
            <a:endParaRPr lang="en-US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</a:rPr>
              <a:t>Alex Christen</a:t>
            </a:r>
          </a:p>
          <a:p>
            <a:pPr>
              <a:buClr>
                <a:srgbClr val="414042"/>
              </a:buClr>
            </a:pP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</a:rPr>
              <a:t>Solicitor, Capital Law</a:t>
            </a:r>
          </a:p>
          <a:p>
            <a:pPr>
              <a:buClr>
                <a:srgbClr val="414042"/>
              </a:buClr>
            </a:pP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  <a:hlinkClick r:id="rId4"/>
              </a:rPr>
              <a:t>a.christen@capitallaw.co.uk</a:t>
            </a:r>
            <a:endParaRPr lang="en-US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</a:rPr>
              <a:t>02920 474 423</a:t>
            </a:r>
            <a:endParaRPr lang="en-GB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			     </a:t>
            </a:r>
          </a:p>
          <a:p>
            <a:pPr>
              <a:buClr>
                <a:srgbClr val="414042"/>
              </a:buClr>
            </a:pPr>
            <a:endParaRPr lang="en-GB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	</a:t>
            </a: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		</a:t>
            </a:r>
          </a:p>
          <a:p>
            <a:pPr>
              <a:buClr>
                <a:srgbClr val="414042"/>
              </a:buClr>
            </a:pPr>
            <a:endParaRPr lang="en-GB" sz="14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pic>
        <p:nvPicPr>
          <p:cNvPr id="7171" name="Picture 1" descr="\\Clhqfp01\shared\CST\MARKETING\Photos and images\Black &amp; White Team Photos - Small for use on documents\Employment Law\Alex Christen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3357562"/>
            <a:ext cx="1814111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 descr="Marnie Clark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1857364"/>
            <a:ext cx="1781175" cy="1190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28662" y="1571612"/>
            <a:ext cx="74888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Contracts and written statements </a:t>
            </a: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Types of contract</a:t>
            </a: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Employee protection</a:t>
            </a: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Damage to the employment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relationship</a:t>
            </a: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Sources of law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The Agency Regulations 2010</a:t>
            </a: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The default retirement age</a:t>
            </a: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Case study – Admiral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4096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Contents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22530" name="Picture 2" descr="http://t0.gstatic.com/images?q=tbn:ANd9GcTe6aHXj0yi57hWRRGoV4ELjvDzry5HXqUyMT9vy_R1zF4n5yDUtKebO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2357430"/>
            <a:ext cx="2143140" cy="21431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472" y="1428736"/>
            <a:ext cx="7786742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Service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not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services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Express or implied, oral or written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lvl="1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Essential requirements :</a:t>
            </a:r>
          </a:p>
          <a:p>
            <a:pPr lvl="3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“mutuality of obligation”</a:t>
            </a:r>
          </a:p>
          <a:p>
            <a:pPr lvl="3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personal service</a:t>
            </a:r>
          </a:p>
          <a:p>
            <a:pPr lvl="3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control.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The employment contract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21506" name="Picture 2" descr="http://t0.gstatic.com/images?q=tbn:ANd9GcRie7c6XOG8_xUF9rkkNcXYNbm2VFEV49EGkt7_ZdGk83jfbs2UmhraIRpP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1714488"/>
            <a:ext cx="2384744" cy="19288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5786" y="1285860"/>
            <a:ext cx="7786742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Information for the </a:t>
            </a:r>
            <a:r>
              <a:rPr lang="en-GB" b="1" u="sng" dirty="0" smtClean="0">
                <a:solidFill>
                  <a:srgbClr val="414042"/>
                </a:solidFill>
                <a:latin typeface="Century Gothic" pitchFamily="34" charset="0"/>
              </a:rPr>
              <a:t>principal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 statement: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names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start date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salary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hours and location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holidays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job title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notice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whether pension is contracted out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disciplinary and grievance procedures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Written statement of particulars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20486" name="Picture 6" descr="http://t2.gstatic.com/images?q=tbn:ANd9GcR8AUnCggH8i2coKIhGdN47IYar3sbDgxvVh7C-h6c8km0yHMCMYgQx0A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1857364"/>
            <a:ext cx="2090062" cy="1406780"/>
          </a:xfrm>
          <a:prstGeom prst="rect">
            <a:avLst/>
          </a:prstGeom>
          <a:noFill/>
        </p:spPr>
      </p:pic>
      <p:pic>
        <p:nvPicPr>
          <p:cNvPr id="20488" name="Picture 8" descr="http://t1.gstatic.com/images?q=tbn:ANd9GcQ_hY8ttWzV1ydB7R0z_ydwwZDSINJ_E4__q79vLsbXMHzItU4bPubm88NV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43636" y="3500438"/>
            <a:ext cx="1857388" cy="1857389"/>
          </a:xfrm>
          <a:prstGeom prst="rect">
            <a:avLst/>
          </a:prstGeom>
          <a:noFill/>
        </p:spPr>
      </p:pic>
      <p:pic>
        <p:nvPicPr>
          <p:cNvPr id="20492" name="Picture 12" descr="http://t0.gstatic.com/images?q=tbn:ANd9GcSqCYpR4xPbZpfXTfvsqelq7pP9KqXSfwdgxsoS_whVzaKETsPEP6cF7Ec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43372" y="2571744"/>
            <a:ext cx="1357322" cy="18274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472" y="1285861"/>
            <a:ext cx="778674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Information for the </a:t>
            </a:r>
            <a:r>
              <a:rPr lang="en-GB" b="1" u="sng" dirty="0" smtClean="0">
                <a:solidFill>
                  <a:srgbClr val="414042"/>
                </a:solidFill>
                <a:latin typeface="Century Gothic" pitchFamily="34" charset="0"/>
              </a:rPr>
              <a:t>supplemental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 statement: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work outside the UK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length of contract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pensions (detail)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collective agreements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273050" indent="-273050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Sickness, notice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and full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disciplinary and grievance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readily accessible.</a:t>
            </a:r>
          </a:p>
          <a:p>
            <a:pPr marL="273050" indent="-273050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In practice?  All in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one document.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Written statement of particulars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9458" name="Picture 2" descr="http://t2.gstatic.com/images?q=tbn:ANd9GcQmUMz_n_EFMi__Lhw-o6aJmDuSvofneu8JCAYr9d3Nj4R0JX2m5xflg04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1785926"/>
            <a:ext cx="2214578" cy="22327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21508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4348" y="1357298"/>
            <a:ext cx="7358114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	     </a:t>
            </a:r>
            <a:r>
              <a:rPr lang="en-GB" b="1" u="sng" dirty="0" smtClean="0">
                <a:solidFill>
                  <a:srgbClr val="414042"/>
                </a:solidFill>
                <a:latin typeface="Century Gothic" pitchFamily="34" charset="0"/>
              </a:rPr>
              <a:t>Fixed Term v Permanent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Features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both require contract/written statement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both can be full time, part time, flexi etc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difference = length and notice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Pitfalls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4 years fixed term = permanent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expiry of fixed term = dismissal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Different types of employment contract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8434" name="Picture 2" descr="http://t0.gstatic.com/images?q=tbn:ANd9GcT3c44DGDDVSY63KXKZokmr4gG3t2HuWekaR6op9PvwfSfXIUaT3Wq9QE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1928802"/>
            <a:ext cx="1870378" cy="1285884"/>
          </a:xfrm>
          <a:prstGeom prst="rect">
            <a:avLst/>
          </a:prstGeom>
          <a:noFill/>
        </p:spPr>
      </p:pic>
      <p:pic>
        <p:nvPicPr>
          <p:cNvPr id="18436" name="Picture 4" descr="http://t0.gstatic.com/images?q=tbn:ANd9GcSq-o3_ESld-OG0YYA1VCSX6h2FJRZFNaomgDA_jB2V-Jt5wIS8nX62m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388" y="3714752"/>
            <a:ext cx="1643074" cy="16954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472" y="1571612"/>
            <a:ext cx="82153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No relationship of employee/employer – less protection: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Consultants/self employed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Agency workers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Secondees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Apprentices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Office holders such as directors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Volunteers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Other types of contractual arrangement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6386" name="Picture 2" descr="http://t2.gstatic.com/images?q=tbn:ANd9GcTI9ftaEVsSbbmvHuM2RPIhbdP_SKc4FpraG-iWkH-cQyu0Z6e7MiU_eS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2643182"/>
            <a:ext cx="1944213" cy="20717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57224" y="1214422"/>
            <a:ext cx="748883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Casual contracts: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“zero hours” or “bank”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engaged on ad hoc basis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no guarantee of work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no obligation to accept work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Pitfalls: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limited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protection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complex calculations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Tribunals look at actual arrangement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Other types of contract – specific example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5362" name="Picture 2" descr="http://t3.gstatic.com/images?q=tbn:ANd9GcRsi9qIRJm0ypbKXt66--9Vzxf3zz5JVzFZj4Jj24oADGZWiKUfsQXB4Q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1643050"/>
            <a:ext cx="1357322" cy="1741212"/>
          </a:xfrm>
          <a:prstGeom prst="rect">
            <a:avLst/>
          </a:prstGeom>
          <a:noFill/>
        </p:spPr>
      </p:pic>
      <p:pic>
        <p:nvPicPr>
          <p:cNvPr id="15364" name="Picture 4" descr="http://t0.gstatic.com/images?q=tbn:ANd9GcRoEcss0iE6Nj_48HN4IeYy2DsGiS5KRqmqh8Pirn16Z3A_j3IQ1nx-0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72198" y="3857628"/>
            <a:ext cx="1676419" cy="1714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596" y="1357298"/>
            <a:ext cx="850112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Statutory rights just for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employees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b="1" dirty="0" smtClean="0">
                <a:solidFill>
                  <a:srgbClr val="414042"/>
                </a:solidFill>
                <a:latin typeface="Century Gothic" pitchFamily="34" charset="0"/>
              </a:rPr>
              <a:t> 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statutory sick pay</a:t>
            </a:r>
            <a:endParaRPr lang="en-GB" b="1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273050" lvl="2" indent="-273050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family friendly leave and pay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flexible working request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the right not to be unfairly dismissed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minimum  notice periods 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statutory redundancy payments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written statement of reasons for dismissal.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</a:pPr>
            <a:endParaRPr lang="en-GB" sz="16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Protection for employees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3316" name="Picture 4" descr="http://t0.gstatic.com/images?q=tbn:ANd9GcQQsKX2RkPtj93VFg4K00zg-_sY0PBw6Ps2j8ezx0GHkWNPi0xwgeq2Fiw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1857364"/>
            <a:ext cx="2071702" cy="1294814"/>
          </a:xfrm>
          <a:prstGeom prst="rect">
            <a:avLst/>
          </a:prstGeom>
          <a:noFill/>
        </p:spPr>
      </p:pic>
      <p:pic>
        <p:nvPicPr>
          <p:cNvPr id="13322" name="Picture 10" descr="http://t0.gstatic.com/images?q=tbn:ANd9GcSHfPcUOEjO_3MVecp1vnutxxxMP26ZOaTsJz_XK0gaHoaGwpWkK5XdP5Y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8" y="3500438"/>
            <a:ext cx="2071702" cy="15196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5786" y="1643050"/>
            <a:ext cx="8501122" cy="5032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Statutory rights for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employees and workers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b="1" dirty="0" smtClean="0">
                <a:solidFill>
                  <a:srgbClr val="414042"/>
                </a:solidFill>
                <a:latin typeface="Century Gothic" pitchFamily="34" charset="0"/>
              </a:rPr>
              <a:t> 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paid leave and rest breaks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maximum working week 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minimum wage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no discrimination, victimisation or harassment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no detrimental treatment on part or fixed time status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</a:pPr>
            <a:endParaRPr lang="en-GB" sz="16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 smtClean="0">
                <a:solidFill>
                  <a:srgbClr val="414042"/>
                </a:solidFill>
                <a:latin typeface="Century Gothic" pitchFamily="34" charset="0"/>
              </a:rPr>
              <a:t>Protection for employees and workers</a:t>
            </a:r>
            <a:endParaRPr lang="en-GB" sz="27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2290" name="Picture 2" descr="http://t3.gstatic.com/images?q=tbn:ANd9GcSNPHK_AgZIHnQ41QA2kjVybgGcsGpijnA_bi_NYP2G8zWPqFiF1tF7WX0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2071678"/>
            <a:ext cx="1500198" cy="18002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5786" y="1643050"/>
            <a:ext cx="8501122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Breach of contract: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employer/employee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express/implied term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fundamental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root of contractual relationship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constructive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dismissal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Breakdown in the working relationship: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clash of personalities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personal reasons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</a:pPr>
            <a:endParaRPr lang="en-GB" sz="16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 smtClean="0">
                <a:solidFill>
                  <a:srgbClr val="414042"/>
                </a:solidFill>
                <a:latin typeface="Century Gothic" pitchFamily="34" charset="0"/>
              </a:rPr>
              <a:t>Damage to the employment relationship</a:t>
            </a:r>
            <a:endParaRPr lang="en-GB" sz="27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40966" name="Picture 6" descr="http://t0.gstatic.com/images?q=tbn:ANd9GcTXiKEx1Il9rWMZqKFWW_2yoE16yQuH8L0b2XboLMXHx1vDvGm7D0E7YJU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2214554"/>
            <a:ext cx="2580789" cy="1714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5786" y="1643050"/>
            <a:ext cx="85011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What to do next?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internal disciplinary grievance procedures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mediation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ACAS  - proposed reforms</a:t>
            </a:r>
            <a:endParaRPr lang="en-GB" sz="16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 smtClean="0">
                <a:solidFill>
                  <a:srgbClr val="414042"/>
                </a:solidFill>
                <a:latin typeface="Century Gothic" pitchFamily="34" charset="0"/>
              </a:rPr>
              <a:t>Damage to the employment relationship</a:t>
            </a:r>
            <a:endParaRPr lang="en-GB" sz="27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41986" name="Picture 2" descr="http://t0.gstatic.com/images?q=tbn:ANd9GcSx6ay1XiLfFTonZBZdSNdF73gwqbMYfcouvYJGSEDfKorl5QRGZAQHZE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3571876"/>
            <a:ext cx="2500330" cy="16610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214422"/>
            <a:ext cx="850112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       Bills = proposals for new law/amendments to existing law: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House of Lords			House of Commons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       1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st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/2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nd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/3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rd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Reading		 1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st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/2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nd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/3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rd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Reading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        House of Commons		    House of Lords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          1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st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/2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nd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/3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rd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Reading		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1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st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/2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nd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/3</a:t>
            </a:r>
            <a:r>
              <a:rPr lang="en-GB" baseline="30000" dirty="0" smtClean="0">
                <a:solidFill>
                  <a:srgbClr val="414042"/>
                </a:solidFill>
                <a:latin typeface="Century Gothic" pitchFamily="34" charset="0"/>
              </a:rPr>
              <a:t>rd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Reading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   Royal Assent			       Royal Assent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 smtClean="0">
                <a:solidFill>
                  <a:srgbClr val="414042"/>
                </a:solidFill>
                <a:latin typeface="Century Gothic" pitchFamily="34" charset="0"/>
              </a:rPr>
              <a:t>Sources of law</a:t>
            </a:r>
            <a:endParaRPr lang="en-GB" sz="27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sp>
        <p:nvSpPr>
          <p:cNvPr id="10" name="Down Arrow 9"/>
          <p:cNvSpPr/>
          <p:nvPr/>
        </p:nvSpPr>
        <p:spPr>
          <a:xfrm>
            <a:off x="2071670" y="2071678"/>
            <a:ext cx="428628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own Arrow 10"/>
          <p:cNvSpPr/>
          <p:nvPr/>
        </p:nvSpPr>
        <p:spPr>
          <a:xfrm>
            <a:off x="6000760" y="2071678"/>
            <a:ext cx="428628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2071670" y="2928934"/>
            <a:ext cx="428628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Down Arrow 13"/>
          <p:cNvSpPr/>
          <p:nvPr/>
        </p:nvSpPr>
        <p:spPr>
          <a:xfrm>
            <a:off x="6000760" y="2857496"/>
            <a:ext cx="428628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own Arrow 14"/>
          <p:cNvSpPr/>
          <p:nvPr/>
        </p:nvSpPr>
        <p:spPr>
          <a:xfrm>
            <a:off x="2071670" y="3714752"/>
            <a:ext cx="428628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Down Arrow 15"/>
          <p:cNvSpPr/>
          <p:nvPr/>
        </p:nvSpPr>
        <p:spPr>
          <a:xfrm>
            <a:off x="6000760" y="3714752"/>
            <a:ext cx="428628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Down Arrow 17"/>
          <p:cNvSpPr/>
          <p:nvPr/>
        </p:nvSpPr>
        <p:spPr>
          <a:xfrm>
            <a:off x="2071670" y="4500570"/>
            <a:ext cx="428628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Down Arrow 18"/>
          <p:cNvSpPr/>
          <p:nvPr/>
        </p:nvSpPr>
        <p:spPr>
          <a:xfrm>
            <a:off x="6000760" y="4500570"/>
            <a:ext cx="428628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2878" y="1428736"/>
            <a:ext cx="850112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Where do the proposals originate?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Consultation – i.e. recent proposals for tribunal reform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Green papers/white papers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In response to the public 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Due to European legislation: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d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irect vs indirect effect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interpreting national law in line with EU law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creating new law in response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lvl="1"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Working Times Directive = Working Times Regulations 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 smtClean="0">
                <a:solidFill>
                  <a:srgbClr val="414042"/>
                </a:solidFill>
                <a:latin typeface="Century Gothic" pitchFamily="34" charset="0"/>
              </a:rPr>
              <a:t>Sources of law</a:t>
            </a:r>
            <a:endParaRPr lang="en-GB" sz="27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026" name="Picture 2" descr="http://ts3.mm.bing.net/images/thumbnail.aspx?q=4646231699554658&amp;id=a0d04a0620396ada36c448aab170676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3000372"/>
            <a:ext cx="1905013" cy="14287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472" y="928670"/>
            <a:ext cx="8143932" cy="5801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buClr>
                <a:srgbClr val="414042"/>
              </a:buClr>
            </a:pPr>
            <a:endParaRPr lang="en-GB" sz="1600" dirty="0" smtClean="0">
              <a:solidFill>
                <a:srgbClr val="414042"/>
              </a:solidFill>
              <a:latin typeface="Century Gothic" pitchFamily="34" charset="0"/>
              <a:sym typeface="Wingdings" pitchFamily="2" charset="2"/>
            </a:endParaRPr>
          </a:p>
          <a:p>
            <a:pPr algn="just"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Apply to workers placed by agencies with hirers for temporary work.  </a:t>
            </a:r>
          </a:p>
          <a:p>
            <a:pPr algn="just"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  <a:sym typeface="Wingdings" pitchFamily="2" charset="2"/>
            </a:endParaRPr>
          </a:p>
          <a:p>
            <a:pPr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    Entitlement includes:</a:t>
            </a:r>
          </a:p>
          <a:p>
            <a:pPr lvl="1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   equal treatment compared with employees after 12 weeks</a:t>
            </a:r>
          </a:p>
          <a:p>
            <a:pPr lvl="1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   equal access to facilities from day 1</a:t>
            </a:r>
          </a:p>
          <a:p>
            <a:pPr lvl="1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   right to be offered permanent vacancies from day 1</a:t>
            </a:r>
          </a:p>
          <a:p>
            <a:pPr lvl="1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  <a:sym typeface="Wingdings" pitchFamily="2" charset="2"/>
            </a:endParaRPr>
          </a:p>
          <a:p>
            <a:pPr>
              <a:lnSpc>
                <a:spcPct val="20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Pitfalls:</a:t>
            </a:r>
          </a:p>
          <a:p>
            <a:pPr lvl="1">
              <a:lnSpc>
                <a:spcPct val="20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penalties for non compliance</a:t>
            </a:r>
          </a:p>
          <a:p>
            <a:pPr lvl="1">
              <a:lnSpc>
                <a:spcPct val="20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anti avoidance measures</a:t>
            </a:r>
          </a:p>
          <a:p>
            <a:pPr>
              <a:lnSpc>
                <a:spcPct val="20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GB" sz="14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6858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Agency Workers Regulations 2010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5" name="Picture 4" descr="http://www.hamers.com/employment-law/mainIm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4214818"/>
            <a:ext cx="2574986" cy="15590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4348" y="1714488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algn="just">
              <a:lnSpc>
                <a:spcPct val="20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Current position:</a:t>
            </a:r>
          </a:p>
          <a:p>
            <a:pPr algn="just">
              <a:lnSpc>
                <a:spcPct val="20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no statutory retirement age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no statutory retirement procedure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cannot dismiss for retirement 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cannot refuse to employ based on ‘retirement’ 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The default retirement age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8196" name="Picture 4" descr="http://t1.gstatic.com/images?q=tbn:ANd9GcRatTveJxEbtj9Y_2BiMqXcaBQ2MZoTv_wMuXwIHySCddWXcPjdNnRAM9Y0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1643050"/>
            <a:ext cx="1643074" cy="24646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57224" y="1500174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How to deal with retirement now:</a:t>
            </a:r>
          </a:p>
          <a:p>
            <a:pPr algn="just">
              <a:lnSpc>
                <a:spcPct val="150000"/>
              </a:lnSpc>
              <a:buClr>
                <a:srgbClr val="414042"/>
              </a:buClr>
            </a:pPr>
            <a:endParaRPr lang="en-GB" b="1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use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company or normal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retirement age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use of capability procedure 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ACAS guidance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“protected conversations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?”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human expectation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Removal of the statutory retirement regime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0" name="Picture 2" descr="http://t0.gstatic.com/images?q=tbn:ANd9GcSYKFjYPhXbqBtpjzNtBvM92Ywj_Fla-R_j9P1pHS294-7oICmw3WidJw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3286124"/>
            <a:ext cx="2071702" cy="20717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28662" y="1714488"/>
            <a:ext cx="7488832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Over to you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What have you heard about working in Admiral?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What in your opinion do they do well?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What in your opinion do they need to improve?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Admiral case study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Box 2"/>
          <p:cNvSpPr txBox="1">
            <a:spLocks noChangeArrowheads="1"/>
          </p:cNvSpPr>
          <p:nvPr/>
        </p:nvSpPr>
        <p:spPr bwMode="auto">
          <a:xfrm>
            <a:off x="467544" y="6215540"/>
            <a:ext cx="8378006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900" b="0" i="0" u="none" strike="noStrike" cap="none" normalizeH="0" baseline="0" dirty="0" smtClean="0">
                <a:ln>
                  <a:noFill/>
                </a:ln>
                <a:solidFill>
                  <a:srgbClr val="414042"/>
                </a:solidFill>
                <a:effectLst/>
                <a:latin typeface="Century Gothic" pitchFamily="34" charset="0"/>
                <a:cs typeface="Arial" pitchFamily="34" charset="0"/>
              </a:rPr>
              <a:t>Capital Building, Tyndall Street, Cardiff CF10 4AZ</a:t>
            </a:r>
            <a:r>
              <a:rPr kumimoji="0" lang="en-GB" sz="900" b="0" i="0" u="none" strike="noStrike" cap="none" normalizeH="0" dirty="0" smtClean="0">
                <a:ln>
                  <a:noFill/>
                </a:ln>
                <a:solidFill>
                  <a:srgbClr val="414042"/>
                </a:solidFill>
                <a:effectLst/>
                <a:latin typeface="Century Gothic" pitchFamily="34" charset="0"/>
                <a:cs typeface="Arial" pitchFamily="34" charset="0"/>
              </a:rPr>
              <a:t>                   </a:t>
            </a:r>
            <a:r>
              <a:rPr kumimoji="0" lang="en-GB" sz="900" b="0" i="0" u="none" strike="noStrike" cap="none" normalizeH="0" baseline="0" dirty="0" smtClean="0">
                <a:ln>
                  <a:noFill/>
                </a:ln>
                <a:solidFill>
                  <a:srgbClr val="808285"/>
                </a:solidFill>
                <a:effectLst/>
                <a:latin typeface="Century Gothic" pitchFamily="34" charset="0"/>
                <a:cs typeface="Arial" pitchFamily="34" charset="0"/>
              </a:rPr>
              <a:t>99 City Road, London EC1Y 1AX</a:t>
            </a:r>
            <a:r>
              <a:rPr kumimoji="0" lang="en-GB" sz="900" b="0" i="0" u="none" strike="noStrike" cap="none" normalizeH="0" baseline="0" dirty="0" smtClean="0">
                <a:ln>
                  <a:noFill/>
                </a:ln>
                <a:solidFill>
                  <a:srgbClr val="414042"/>
                </a:solidFill>
                <a:effectLst/>
                <a:latin typeface="Century Gothic" pitchFamily="34" charset="0"/>
                <a:cs typeface="Arial" pitchFamily="34" charset="0"/>
              </a:rPr>
              <a:t>                  T: 0333 2400 489                       F: 0333 2400 487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553200" y="6481800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l_fi" descr="http://www.beal.co.nz/uploads/79343/images/ISO9001_sm.jpg"/>
          <p:cNvPicPr/>
          <p:nvPr/>
        </p:nvPicPr>
        <p:blipFill>
          <a:blip r:embed="rId2" cstate="print"/>
          <a:srcRect l="4659" t="7826" r="5151" b="12149"/>
          <a:stretch>
            <a:fillRect/>
          </a:stretch>
        </p:blipFill>
        <p:spPr bwMode="auto">
          <a:xfrm>
            <a:off x="539552" y="5711484"/>
            <a:ext cx="881279" cy="38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consult capital Logo m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147" y="5661248"/>
            <a:ext cx="1966711" cy="43916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769026" y="5783492"/>
            <a:ext cx="15841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1000" dirty="0" smtClean="0">
                <a:solidFill>
                  <a:srgbClr val="808285"/>
                </a:solidFill>
                <a:latin typeface="Century Gothic" pitchFamily="34" charset="0"/>
              </a:rPr>
              <a:t>in association with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186060" y="5753295"/>
            <a:ext cx="15841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1000" dirty="0" smtClean="0">
                <a:solidFill>
                  <a:srgbClr val="414042"/>
                </a:solidFill>
                <a:latin typeface="Century Gothic" pitchFamily="34" charset="0"/>
              </a:rPr>
              <a:t>consultcapital.co.uk</a:t>
            </a:r>
          </a:p>
        </p:txBody>
      </p:sp>
      <p:pic>
        <p:nvPicPr>
          <p:cNvPr id="16" name="Picture 15" descr="capital law Logo Me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738" y="404664"/>
            <a:ext cx="2012030" cy="564875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1071538" y="3000372"/>
            <a:ext cx="6457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rgbClr val="414042"/>
              </a:buClr>
            </a:pPr>
            <a:r>
              <a:rPr lang="en-GB" sz="2800" b="1" dirty="0" smtClean="0">
                <a:solidFill>
                  <a:srgbClr val="414042"/>
                </a:solidFill>
                <a:latin typeface="Century Gothic" pitchFamily="34" charset="0"/>
              </a:rPr>
              <a:t>Questions?</a:t>
            </a:r>
            <a:endParaRPr lang="en-GB" sz="28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020272" y="692696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414042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sarah\Archive\Windows - organisation\Desktop\Capital law 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0"/>
            <a:ext cx="9144000" cy="6803665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428728" y="2000240"/>
            <a:ext cx="60007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Marnie Clarke				</a:t>
            </a: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HR Consultant 	</a:t>
            </a: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  <a:hlinkClick r:id="rId3"/>
              </a:rPr>
              <a:t>m.clarke@consultcapital.co.uk</a:t>
            </a:r>
            <a:endParaRPr lang="en-GB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</a:rPr>
              <a:t>02920 474 478</a:t>
            </a:r>
          </a:p>
          <a:p>
            <a:pPr>
              <a:buClr>
                <a:srgbClr val="414042"/>
              </a:buClr>
            </a:pPr>
            <a:endParaRPr lang="en-US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</a:rPr>
              <a:t>Alex Christen</a:t>
            </a:r>
          </a:p>
          <a:p>
            <a:pPr>
              <a:buClr>
                <a:srgbClr val="414042"/>
              </a:buClr>
            </a:pP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</a:rPr>
              <a:t>Solicitor, Capital Law</a:t>
            </a:r>
          </a:p>
          <a:p>
            <a:pPr>
              <a:buClr>
                <a:srgbClr val="414042"/>
              </a:buClr>
            </a:pP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  <a:hlinkClick r:id="rId4"/>
              </a:rPr>
              <a:t>a.christen@capitallaw.co.uk</a:t>
            </a:r>
            <a:endParaRPr lang="en-US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US" sz="1400" dirty="0" smtClean="0">
                <a:solidFill>
                  <a:srgbClr val="414042"/>
                </a:solidFill>
                <a:latin typeface="Century Gothic" pitchFamily="34" charset="0"/>
              </a:rPr>
              <a:t>02920 474 423</a:t>
            </a:r>
            <a:endParaRPr lang="en-GB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			     </a:t>
            </a:r>
          </a:p>
          <a:p>
            <a:pPr>
              <a:buClr>
                <a:srgbClr val="414042"/>
              </a:buClr>
            </a:pPr>
            <a:endParaRPr lang="en-GB" sz="14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	</a:t>
            </a:r>
          </a:p>
          <a:p>
            <a:pPr>
              <a:buClr>
                <a:srgbClr val="414042"/>
              </a:buClr>
            </a:pPr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		</a:t>
            </a:r>
          </a:p>
          <a:p>
            <a:pPr>
              <a:buClr>
                <a:srgbClr val="414042"/>
              </a:buClr>
            </a:pPr>
            <a:endParaRPr lang="en-GB" sz="14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pic>
        <p:nvPicPr>
          <p:cNvPr id="7171" name="Picture 1" descr="\\Clhqfp01\shared\CST\MARKETING\Photos and images\Black &amp; White Team Photos - Small for use on documents\Employment Law\Alex Christen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3357562"/>
            <a:ext cx="1814111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 descr="Marnie Clark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1857364"/>
            <a:ext cx="1781175" cy="1190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738" y="404664"/>
            <a:ext cx="2012030" cy="5648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95536" y="1549587"/>
            <a:ext cx="40966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Our Services</a:t>
            </a:r>
            <a:endParaRPr lang="en-GB" sz="14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5536" y="1951389"/>
            <a:ext cx="842493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Accredited Community Governance Programmes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Redundancy Programmes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Commercial and Residential Development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Venture Capital and Equity Investments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Business Process Improvement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Copyright and Design Rights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Stakeholder and Reputation Management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Executive Employment Terminations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Planning Permission and Appeals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Health and Safety Compliance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Fraud and Asset Recovery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Project Evaluation for Funding and Grant Aid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Workforce Planning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Corporate Health Standard Implementation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Compulsory Purchase and Compensation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Proactive Occupational Health Services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Copyright Assignments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Management Buy Outs and Buy Ins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HR Support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Accredited Community Governance Programmes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International Transactions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Community Leadership and Management Support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Employment Tribunal Advocacy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Workplace Noise Risk Assessment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Sickness and Absence Management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Group Reorganisations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Creative Industries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Bespoke Software Development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Property Portfolio Management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 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Mergers and Acquisitions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Workforce Re-organisations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Corporate Governance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Recovery and Insolvency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Health and Well Being at Work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Commercial Contracts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Waste Elimination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Brand Protection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Advising Landlords and Tenants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Non-contentious Construction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Contract Negotiations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HR Policies &amp; Procedures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TUPE Transfers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Fire Risk Assessments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Reputation Management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Method Statements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Employment Contracts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Inter-agency Development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Development Finance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Mediation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Public Sector Property Advice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Organisational Development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Strategic Action Planning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Corporate Structures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Planning Agreements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 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OHAS 18001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Intellectual Property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COSHH Assessments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Discrimination Law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HR Improvement Strategies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NEBOSH Training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Change Management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ISO 14001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Shareholder Disputes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 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Compliance Audits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Interim Management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Due Diligence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Unfair Dismissal Claims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DSE Assessment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Commercial Property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Media Law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Secured Lending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Lean Operations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IOSH Training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Infrastructure Support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Governance Reviews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Talent Management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 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 Joint Ventures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Probate Disputes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Public Consultation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Site Inspections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Right to Buy Schemes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Business Disputes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 Licensing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Leadership Training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Grievance Investigations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Acquisitions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Hosted Services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Commercial Leases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IT Training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Risk Assessments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Commissioning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NVQ Training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Industrial Relations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CSR Audits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 Advocacy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CIEH Training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Injunctions</a:t>
            </a:r>
            <a:endParaRPr lang="en-GB" sz="1100" dirty="0">
              <a:solidFill>
                <a:srgbClr val="00B5C9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2299</TotalTime>
  <Words>803</Words>
  <Application>Microsoft Office PowerPoint</Application>
  <PresentationFormat>On-screen Show (4:3)</PresentationFormat>
  <Paragraphs>250</Paragraphs>
  <Slides>22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sarah</dc:creator>
  <cp:lastModifiedBy>achristen</cp:lastModifiedBy>
  <cp:revision>378</cp:revision>
  <dcterms:created xsi:type="dcterms:W3CDTF">2011-05-11T14:52:49Z</dcterms:created>
  <dcterms:modified xsi:type="dcterms:W3CDTF">2012-03-26T18:51:48Z</dcterms:modified>
</cp:coreProperties>
</file>