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8" r:id="rId3"/>
    <p:sldId id="260" r:id="rId4"/>
    <p:sldId id="264" r:id="rId5"/>
    <p:sldId id="257" r:id="rId6"/>
    <p:sldId id="259" r:id="rId7"/>
    <p:sldId id="263" r:id="rId8"/>
    <p:sldId id="262" r:id="rId9"/>
    <p:sldId id="266" r:id="rId10"/>
    <p:sldId id="261" r:id="rId11"/>
    <p:sldId id="267" r:id="rId12"/>
    <p:sldId id="268"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6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9015A31-42C0-4220-8B54-6E96A0203FF8}" type="datetimeFigureOut">
              <a:rPr lang="en-GB" smtClean="0"/>
              <a:t>14/05/2018</a:t>
            </a:fld>
            <a:endParaRPr lang="en-GB"/>
          </a:p>
        </p:txBody>
      </p:sp>
      <p:sp>
        <p:nvSpPr>
          <p:cNvPr id="5" name="Footer Placeholder 4"/>
          <p:cNvSpPr>
            <a:spLocks noGrp="1"/>
          </p:cNvSpPr>
          <p:nvPr>
            <p:ph type="ftr" sz="quarter" idx="11"/>
          </p:nvPr>
        </p:nvSpPr>
        <p:spPr>
          <a:xfrm>
            <a:off x="2493105" y="329307"/>
            <a:ext cx="4897310"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A1A51D3-8EC4-44AE-ACE9-95C488977825}" type="slidenum">
              <a:rPr lang="en-GB" smtClean="0"/>
              <a:t>‹#›</a:t>
            </a:fld>
            <a:endParaRPr lang="en-GB"/>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26399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015A31-42C0-4220-8B54-6E96A0203FF8}"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1A51D3-8EC4-44AE-ACE9-95C488977825}"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05252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9015A31-42C0-4220-8B54-6E96A0203FF8}"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1A51D3-8EC4-44AE-ACE9-95C488977825}" type="slidenum">
              <a:rPr lang="en-GB" smtClean="0"/>
              <a:t>‹#›</a:t>
            </a:fld>
            <a:endParaRPr lang="en-GB"/>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66140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015A31-42C0-4220-8B54-6E96A0203FF8}" type="datetimeFigureOut">
              <a:rPr lang="en-GB" smtClean="0"/>
              <a:t>14/05/2018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1A51D3-8EC4-44AE-ACE9-95C488977825}" type="slidenum">
              <a:rPr lang="en-GB" smtClean="0"/>
              <a:t>‹#›</a:t>
            </a:fld>
            <a:endParaRPr lang="en-GB"/>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02627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015A31-42C0-4220-8B54-6E96A0203FF8}" type="datetimeFigureOut">
              <a:rPr lang="en-GB" smtClean="0"/>
              <a:t>14/05/2018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1A51D3-8EC4-44AE-ACE9-95C488977825}" type="slidenum">
              <a:rPr lang="en-GB" smtClean="0"/>
              <a:t>‹#›</a:t>
            </a:fld>
            <a:endParaRPr lang="en-GB"/>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70185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9015A31-42C0-4220-8B54-6E96A0203FF8}" type="datetimeFigureOut">
              <a:rPr lang="en-GB" smtClean="0"/>
              <a:t>14/05/2018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1A51D3-8EC4-44AE-ACE9-95C488977825}" type="slidenum">
              <a:rPr lang="en-GB" smtClean="0"/>
              <a:t>‹#›</a:t>
            </a:fld>
            <a:endParaRPr lang="en-GB"/>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91212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015A31-42C0-4220-8B54-6E96A0203FF8}" type="datetimeFigureOut">
              <a:rPr lang="en-GB" smtClean="0"/>
              <a:t>14/05/2018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1A51D3-8EC4-44AE-ACE9-95C488977825}" type="slidenum">
              <a:rPr lang="en-GB" smtClean="0"/>
              <a:t>‹#›</a:t>
            </a:fld>
            <a:endParaRPr lang="en-GB"/>
          </a:p>
        </p:txBody>
      </p:sp>
    </p:spTree>
    <p:extLst>
      <p:ext uri="{BB962C8B-B14F-4D97-AF65-F5344CB8AC3E}">
        <p14:creationId xmlns:p14="http://schemas.microsoft.com/office/powerpoint/2010/main" val="418559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9015A31-42C0-4220-8B54-6E96A0203FF8}" type="datetimeFigureOut">
              <a:rPr lang="en-GB" smtClean="0"/>
              <a:t>14/05/2018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1A51D3-8EC4-44AE-ACE9-95C488977825}" type="slidenum">
              <a:rPr lang="en-GB" smtClean="0"/>
              <a:t>‹#›</a:t>
            </a:fld>
            <a:endParaRPr lang="en-GB"/>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8500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E9015A31-42C0-4220-8B54-6E96A0203FF8}" type="datetimeFigureOut">
              <a:rPr lang="en-GB" smtClean="0"/>
              <a:t>14/05/2018</a:t>
            </a:fld>
            <a:endParaRPr lang="en-GB"/>
          </a:p>
        </p:txBody>
      </p:sp>
      <p:sp>
        <p:nvSpPr>
          <p:cNvPr id="6" name="Footer Placeholder 5"/>
          <p:cNvSpPr>
            <a:spLocks noGrp="1"/>
          </p:cNvSpPr>
          <p:nvPr>
            <p:ph type="ftr" sz="quarter" idx="11"/>
          </p:nvPr>
        </p:nvSpPr>
        <p:spPr>
          <a:xfrm>
            <a:off x="1534910" y="318640"/>
            <a:ext cx="5453475" cy="320931"/>
          </a:xfrm>
        </p:spPr>
        <p:txBody>
          <a:bodyPr/>
          <a:lstStyle/>
          <a:p>
            <a:endParaRPr lang="en-GB"/>
          </a:p>
        </p:txBody>
      </p:sp>
      <p:sp>
        <p:nvSpPr>
          <p:cNvPr id="7" name="Slide Number Placeholder 6"/>
          <p:cNvSpPr>
            <a:spLocks noGrp="1"/>
          </p:cNvSpPr>
          <p:nvPr>
            <p:ph type="sldNum" sz="quarter" idx="12"/>
          </p:nvPr>
        </p:nvSpPr>
        <p:spPr/>
        <p:txBody>
          <a:bodyPr/>
          <a:lstStyle/>
          <a:p>
            <a:fld id="{3A1A51D3-8EC4-44AE-ACE9-95C488977825}" type="slidenum">
              <a:rPr lang="en-GB" smtClean="0"/>
              <a:t>‹#›</a:t>
            </a:fld>
            <a:endParaRPr lang="en-GB"/>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82354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015A31-42C0-4220-8B54-6E96A0203FF8}"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1A51D3-8EC4-44AE-ACE9-95C488977825}"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76750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015A31-42C0-4220-8B54-6E96A0203FF8}"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1A51D3-8EC4-44AE-ACE9-95C488977825}" type="slidenum">
              <a:rPr lang="en-GB" smtClean="0"/>
              <a:t>‹#›</a:t>
            </a:fld>
            <a:endParaRPr lang="en-GB"/>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48059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9015A31-42C0-4220-8B54-6E96A0203FF8}" type="datetimeFigureOut">
              <a:rPr lang="en-GB" smtClean="0"/>
              <a:t>14/05/2018</a:t>
            </a:fld>
            <a:endParaRPr lang="en-GB"/>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A1A51D3-8EC4-44AE-ACE9-95C488977825}" type="slidenum">
              <a:rPr lang="en-GB" smtClean="0"/>
              <a:t>‹#›</a:t>
            </a:fld>
            <a:endParaRPr lang="en-GB"/>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623333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1B188-91AA-4545-9BFE-F3EDA17700D5}"/>
              </a:ext>
            </a:extLst>
          </p:cNvPr>
          <p:cNvSpPr>
            <a:spLocks noGrp="1"/>
          </p:cNvSpPr>
          <p:nvPr>
            <p:ph type="ctrTitle"/>
          </p:nvPr>
        </p:nvSpPr>
        <p:spPr>
          <a:xfrm>
            <a:off x="4740566" y="2667639"/>
            <a:ext cx="7451434" cy="1098797"/>
          </a:xfrm>
        </p:spPr>
        <p:txBody>
          <a:bodyPr>
            <a:normAutofit fontScale="90000"/>
          </a:bodyPr>
          <a:lstStyle/>
          <a:p>
            <a:pPr algn="ctr"/>
            <a:r>
              <a:rPr lang="en-GB" dirty="0"/>
              <a:t>Organisational Audit - Butlins </a:t>
            </a:r>
          </a:p>
        </p:txBody>
      </p:sp>
      <p:pic>
        <p:nvPicPr>
          <p:cNvPr id="5" name="Picture 4">
            <a:extLst>
              <a:ext uri="{FF2B5EF4-FFF2-40B4-BE49-F238E27FC236}">
                <a16:creationId xmlns:a16="http://schemas.microsoft.com/office/drawing/2014/main" id="{DB725974-324A-4FF0-9BAE-1F5E5FDF36F5}"/>
              </a:ext>
            </a:extLst>
          </p:cNvPr>
          <p:cNvPicPr>
            <a:picLocks noChangeAspect="1"/>
          </p:cNvPicPr>
          <p:nvPr/>
        </p:nvPicPr>
        <p:blipFill>
          <a:blip r:embed="rId2"/>
          <a:stretch>
            <a:fillRect/>
          </a:stretch>
        </p:blipFill>
        <p:spPr>
          <a:xfrm>
            <a:off x="294102" y="399829"/>
            <a:ext cx="4334168" cy="5634418"/>
          </a:xfrm>
          <a:prstGeom prst="rect">
            <a:avLst/>
          </a:prstGeom>
        </p:spPr>
      </p:pic>
    </p:spTree>
    <p:extLst>
      <p:ext uri="{BB962C8B-B14F-4D97-AF65-F5344CB8AC3E}">
        <p14:creationId xmlns:p14="http://schemas.microsoft.com/office/powerpoint/2010/main" val="2282482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84926-297F-4121-86B5-FC2E18630AA1}"/>
              </a:ext>
            </a:extLst>
          </p:cNvPr>
          <p:cNvSpPr>
            <a:spLocks noGrp="1"/>
          </p:cNvSpPr>
          <p:nvPr>
            <p:ph type="title"/>
          </p:nvPr>
        </p:nvSpPr>
        <p:spPr/>
        <p:txBody>
          <a:bodyPr/>
          <a:lstStyle/>
          <a:p>
            <a:r>
              <a:rPr lang="en-GB" dirty="0"/>
              <a:t>Team Members</a:t>
            </a:r>
          </a:p>
        </p:txBody>
      </p:sp>
      <p:sp>
        <p:nvSpPr>
          <p:cNvPr id="3" name="Content Placeholder 2">
            <a:extLst>
              <a:ext uri="{FF2B5EF4-FFF2-40B4-BE49-F238E27FC236}">
                <a16:creationId xmlns:a16="http://schemas.microsoft.com/office/drawing/2014/main" id="{5FA6A3DD-0162-4053-8A95-5100D764D086}"/>
              </a:ext>
            </a:extLst>
          </p:cNvPr>
          <p:cNvSpPr>
            <a:spLocks noGrp="1"/>
          </p:cNvSpPr>
          <p:nvPr>
            <p:ph idx="1"/>
          </p:nvPr>
        </p:nvSpPr>
        <p:spPr>
          <a:xfrm>
            <a:off x="5206363" y="1720310"/>
            <a:ext cx="9520158" cy="3450613"/>
          </a:xfrm>
        </p:spPr>
        <p:txBody>
          <a:bodyPr>
            <a:normAutofit/>
          </a:bodyPr>
          <a:lstStyle/>
          <a:p>
            <a:r>
              <a:rPr lang="en-US" dirty="0"/>
              <a:t>Chloe Carys : Organizational Structure and Culture.</a:t>
            </a:r>
          </a:p>
          <a:p>
            <a:endParaRPr lang="en-US" dirty="0"/>
          </a:p>
          <a:p>
            <a:r>
              <a:rPr lang="en-US" dirty="0"/>
              <a:t>Elysia : Key Organizational Stakeholders.</a:t>
            </a:r>
          </a:p>
          <a:p>
            <a:endParaRPr lang="en-US" dirty="0"/>
          </a:p>
          <a:p>
            <a:r>
              <a:rPr lang="en-US" dirty="0"/>
              <a:t>Daisy : Recent Changes and New Initiatives.</a:t>
            </a:r>
          </a:p>
          <a:p>
            <a:endParaRPr lang="en-US" dirty="0"/>
          </a:p>
          <a:p>
            <a:r>
              <a:rPr lang="en-US" dirty="0"/>
              <a:t>Katie : Approach to Sustainability and The Green Agenda.</a:t>
            </a:r>
          </a:p>
          <a:p>
            <a:endParaRPr lang="en-GB" dirty="0"/>
          </a:p>
        </p:txBody>
      </p:sp>
      <p:pic>
        <p:nvPicPr>
          <p:cNvPr id="4" name="Picture 3">
            <a:extLst>
              <a:ext uri="{FF2B5EF4-FFF2-40B4-BE49-F238E27FC236}">
                <a16:creationId xmlns:a16="http://schemas.microsoft.com/office/drawing/2014/main" id="{BDF404E7-0F9B-4C0A-8BA3-865FB15F7EB8}"/>
              </a:ext>
            </a:extLst>
          </p:cNvPr>
          <p:cNvPicPr>
            <a:picLocks noChangeAspect="1"/>
          </p:cNvPicPr>
          <p:nvPr/>
        </p:nvPicPr>
        <p:blipFill>
          <a:blip r:embed="rId2"/>
          <a:stretch>
            <a:fillRect/>
          </a:stretch>
        </p:blipFill>
        <p:spPr>
          <a:xfrm>
            <a:off x="159658" y="2289183"/>
            <a:ext cx="4866057" cy="3168188"/>
          </a:xfrm>
          <a:prstGeom prst="rect">
            <a:avLst/>
          </a:prstGeom>
        </p:spPr>
      </p:pic>
    </p:spTree>
    <p:extLst>
      <p:ext uri="{BB962C8B-B14F-4D97-AF65-F5344CB8AC3E}">
        <p14:creationId xmlns:p14="http://schemas.microsoft.com/office/powerpoint/2010/main" val="1786494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D5864-FD4D-48E7-A119-0A45D1C5856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11720F7-A2A2-4A9C-BCC9-3EE758E043F7}"/>
              </a:ext>
            </a:extLst>
          </p:cNvPr>
          <p:cNvSpPr>
            <a:spLocks noGrp="1"/>
          </p:cNvSpPr>
          <p:nvPr>
            <p:ph idx="1"/>
          </p:nvPr>
        </p:nvSpPr>
        <p:spPr>
          <a:xfrm>
            <a:off x="5037991" y="659424"/>
            <a:ext cx="7060223" cy="5212345"/>
          </a:xfrm>
        </p:spPr>
        <p:txBody>
          <a:bodyPr>
            <a:normAutofit/>
          </a:bodyPr>
          <a:lstStyle/>
          <a:p>
            <a:pPr marL="0" indent="0">
              <a:buNone/>
            </a:pPr>
            <a:r>
              <a:rPr lang="en-US" dirty="0"/>
              <a:t>The group chose to look at Butlins. </a:t>
            </a:r>
          </a:p>
          <a:p>
            <a:pPr marL="0" indent="0">
              <a:buNone/>
            </a:pPr>
            <a:endParaRPr lang="en-US" dirty="0"/>
          </a:p>
          <a:p>
            <a:pPr marL="0" indent="0">
              <a:buNone/>
            </a:pPr>
            <a:r>
              <a:rPr lang="en-US" dirty="0"/>
              <a:t>The main focus of this PowerPoint is to look at different parts of the business such as the culture and structure, different stakeholders, some recent changes and initiatives, the green agenda and sustainability and goals and key objectives. </a:t>
            </a:r>
          </a:p>
          <a:p>
            <a:pPr marL="0" indent="0">
              <a:buNone/>
            </a:pPr>
            <a:endParaRPr lang="en-US" dirty="0"/>
          </a:p>
          <a:p>
            <a:pPr marL="0" indent="0">
              <a:buNone/>
            </a:pPr>
            <a:r>
              <a:rPr lang="en-US" dirty="0"/>
              <a:t>The group will have separate roles and objectives to do during this task and will try to meet deadlines with help from leadership and secretary to reach targets. </a:t>
            </a:r>
            <a:endParaRPr lang="en-GB" dirty="0"/>
          </a:p>
        </p:txBody>
      </p:sp>
      <p:pic>
        <p:nvPicPr>
          <p:cNvPr id="4" name="Picture 3"/>
          <p:cNvPicPr>
            <a:picLocks noChangeAspect="1"/>
          </p:cNvPicPr>
          <p:nvPr/>
        </p:nvPicPr>
        <p:blipFill>
          <a:blip r:embed="rId2"/>
          <a:stretch>
            <a:fillRect/>
          </a:stretch>
        </p:blipFill>
        <p:spPr>
          <a:xfrm rot="21417054">
            <a:off x="461596" y="2082209"/>
            <a:ext cx="3187211" cy="1986396"/>
          </a:xfrm>
          <a:prstGeom prst="rect">
            <a:avLst/>
          </a:prstGeom>
        </p:spPr>
      </p:pic>
      <p:sp>
        <p:nvSpPr>
          <p:cNvPr id="5" name="TextBox 4"/>
          <p:cNvSpPr txBox="1"/>
          <p:nvPr/>
        </p:nvSpPr>
        <p:spPr>
          <a:xfrm>
            <a:off x="517834" y="4220307"/>
            <a:ext cx="793488" cy="369332"/>
          </a:xfrm>
          <a:prstGeom prst="rect">
            <a:avLst/>
          </a:prstGeom>
          <a:noFill/>
        </p:spPr>
        <p:txBody>
          <a:bodyPr wrap="square" rtlCol="0">
            <a:spAutoFit/>
          </a:bodyPr>
          <a:lstStyle/>
          <a:p>
            <a:r>
              <a:rPr lang="en-GB" dirty="0" smtClean="0"/>
              <a:t>1950</a:t>
            </a:r>
            <a:endParaRPr lang="en-GB" dirty="0"/>
          </a:p>
        </p:txBody>
      </p:sp>
      <p:pic>
        <p:nvPicPr>
          <p:cNvPr id="6" name="Picture 5"/>
          <p:cNvPicPr>
            <a:picLocks noChangeAspect="1"/>
          </p:cNvPicPr>
          <p:nvPr/>
        </p:nvPicPr>
        <p:blipFill>
          <a:blip r:embed="rId3"/>
          <a:stretch>
            <a:fillRect/>
          </a:stretch>
        </p:blipFill>
        <p:spPr>
          <a:xfrm rot="209117">
            <a:off x="1482568" y="3940308"/>
            <a:ext cx="3116891" cy="2214633"/>
          </a:xfrm>
          <a:prstGeom prst="rect">
            <a:avLst/>
          </a:prstGeom>
        </p:spPr>
      </p:pic>
    </p:spTree>
    <p:extLst>
      <p:ext uri="{BB962C8B-B14F-4D97-AF65-F5344CB8AC3E}">
        <p14:creationId xmlns:p14="http://schemas.microsoft.com/office/powerpoint/2010/main" val="3205379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D8BF0-80E9-CB4B-A742-53D8740036A8}"/>
              </a:ext>
            </a:extLst>
          </p:cNvPr>
          <p:cNvSpPr>
            <a:spLocks noGrp="1"/>
          </p:cNvSpPr>
          <p:nvPr>
            <p:ph type="title"/>
          </p:nvPr>
        </p:nvSpPr>
        <p:spPr>
          <a:xfrm>
            <a:off x="1585496" y="512419"/>
            <a:ext cx="9520158" cy="1049235"/>
          </a:xfrm>
        </p:spPr>
        <p:txBody>
          <a:bodyPr/>
          <a:lstStyle/>
          <a:p>
            <a:endParaRPr lang="en-US" dirty="0"/>
          </a:p>
        </p:txBody>
      </p:sp>
      <p:sp>
        <p:nvSpPr>
          <p:cNvPr id="3" name="Content Placeholder 2">
            <a:extLst>
              <a:ext uri="{FF2B5EF4-FFF2-40B4-BE49-F238E27FC236}">
                <a16:creationId xmlns:a16="http://schemas.microsoft.com/office/drawing/2014/main" id="{EA48A37C-C4E5-F24B-A48A-9CD31AA41696}"/>
              </a:ext>
            </a:extLst>
          </p:cNvPr>
          <p:cNvSpPr>
            <a:spLocks noGrp="1"/>
          </p:cNvSpPr>
          <p:nvPr>
            <p:ph idx="1"/>
          </p:nvPr>
        </p:nvSpPr>
        <p:spPr>
          <a:xfrm>
            <a:off x="328196" y="1863332"/>
            <a:ext cx="6934250" cy="3984013"/>
          </a:xfrm>
        </p:spPr>
        <p:txBody>
          <a:bodyPr>
            <a:normAutofit fontScale="85000" lnSpcReduction="20000"/>
          </a:bodyPr>
          <a:lstStyle/>
          <a:p>
            <a:r>
              <a:rPr lang="en-US" dirty="0"/>
              <a:t>Butlins is a chain of the largest holiday resorts for families, hen and stag do’s mainly.</a:t>
            </a:r>
            <a:endParaRPr lang="en-GB" dirty="0"/>
          </a:p>
          <a:p>
            <a:r>
              <a:rPr lang="en-US" dirty="0"/>
              <a:t>They provide a range of activities for children to take part in with family bonding.</a:t>
            </a:r>
          </a:p>
          <a:p>
            <a:r>
              <a:rPr lang="en-US" dirty="0"/>
              <a:t>Butlins opened in 1936 and within a year it had doubled the size of the park. it has changed a lot since then by reaching new targets as daisy will go on to talk about later on.</a:t>
            </a:r>
          </a:p>
          <a:p>
            <a:r>
              <a:rPr lang="en-US" dirty="0"/>
              <a:t>Billy </a:t>
            </a:r>
            <a:r>
              <a:rPr lang="en-US" dirty="0" err="1"/>
              <a:t>Butlin</a:t>
            </a:r>
            <a:r>
              <a:rPr lang="en-US" dirty="0"/>
              <a:t> started his career as a travelling showman, he then progressed into holiday camps and parks and grew his business into the iconic brand that it is today beside sea side resorts.</a:t>
            </a:r>
          </a:p>
          <a:p>
            <a:r>
              <a:rPr lang="en-US" dirty="0">
                <a:solidFill>
                  <a:srgbClr val="000000"/>
                </a:solidFill>
              </a:rPr>
              <a:t>Its said by the telegraph, (2015) that Butlins is now owned by private company Bourne Leisure</a:t>
            </a:r>
          </a:p>
          <a:p>
            <a:endParaRPr lang="en-US" dirty="0">
              <a:solidFill>
                <a:srgbClr val="FF0000"/>
              </a:solidFill>
            </a:endParaRPr>
          </a:p>
        </p:txBody>
      </p:sp>
      <p:pic>
        <p:nvPicPr>
          <p:cNvPr id="4" name="Picture 3"/>
          <p:cNvPicPr>
            <a:picLocks noChangeAspect="1"/>
          </p:cNvPicPr>
          <p:nvPr/>
        </p:nvPicPr>
        <p:blipFill>
          <a:blip r:embed="rId2"/>
          <a:stretch>
            <a:fillRect/>
          </a:stretch>
        </p:blipFill>
        <p:spPr>
          <a:xfrm rot="21294861">
            <a:off x="7270505" y="203745"/>
            <a:ext cx="4728064" cy="2954215"/>
          </a:xfrm>
          <a:prstGeom prst="rect">
            <a:avLst/>
          </a:prstGeom>
        </p:spPr>
      </p:pic>
      <p:pic>
        <p:nvPicPr>
          <p:cNvPr id="5" name="Picture 4"/>
          <p:cNvPicPr>
            <a:picLocks noChangeAspect="1"/>
          </p:cNvPicPr>
          <p:nvPr/>
        </p:nvPicPr>
        <p:blipFill>
          <a:blip r:embed="rId3"/>
          <a:stretch>
            <a:fillRect/>
          </a:stretch>
        </p:blipFill>
        <p:spPr>
          <a:xfrm rot="702848">
            <a:off x="9229454" y="2692771"/>
            <a:ext cx="2813774" cy="2813774"/>
          </a:xfrm>
          <a:prstGeom prst="rect">
            <a:avLst/>
          </a:prstGeom>
        </p:spPr>
      </p:pic>
      <p:pic>
        <p:nvPicPr>
          <p:cNvPr id="6" name="Picture 5"/>
          <p:cNvPicPr>
            <a:picLocks noChangeAspect="1"/>
          </p:cNvPicPr>
          <p:nvPr/>
        </p:nvPicPr>
        <p:blipFill>
          <a:blip r:embed="rId4"/>
          <a:stretch>
            <a:fillRect/>
          </a:stretch>
        </p:blipFill>
        <p:spPr>
          <a:xfrm rot="21286448">
            <a:off x="7063088" y="3958110"/>
            <a:ext cx="2232819" cy="2062604"/>
          </a:xfrm>
          <a:prstGeom prst="rect">
            <a:avLst/>
          </a:prstGeom>
        </p:spPr>
      </p:pic>
    </p:spTree>
    <p:extLst>
      <p:ext uri="{BB962C8B-B14F-4D97-AF65-F5344CB8AC3E}">
        <p14:creationId xmlns:p14="http://schemas.microsoft.com/office/powerpoint/2010/main" val="2427158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E7520-C22B-495C-989C-B2B293C36213}"/>
              </a:ext>
            </a:extLst>
          </p:cNvPr>
          <p:cNvSpPr>
            <a:spLocks noGrp="1"/>
          </p:cNvSpPr>
          <p:nvPr>
            <p:ph type="title"/>
          </p:nvPr>
        </p:nvSpPr>
        <p:spPr>
          <a:xfrm>
            <a:off x="3054007" y="390853"/>
            <a:ext cx="4760079" cy="1049235"/>
          </a:xfrm>
        </p:spPr>
        <p:txBody>
          <a:bodyPr/>
          <a:lstStyle/>
          <a:p>
            <a:r>
              <a:rPr lang="en-GB" dirty="0"/>
              <a:t>The Structure Of Butlins</a:t>
            </a:r>
          </a:p>
        </p:txBody>
      </p:sp>
      <p:sp>
        <p:nvSpPr>
          <p:cNvPr id="3" name="Content Placeholder 2">
            <a:extLst>
              <a:ext uri="{FF2B5EF4-FFF2-40B4-BE49-F238E27FC236}">
                <a16:creationId xmlns:a16="http://schemas.microsoft.com/office/drawing/2014/main" id="{BFD4DFDC-E1DC-4996-849D-0A420B587EE9}"/>
              </a:ext>
            </a:extLst>
          </p:cNvPr>
          <p:cNvSpPr>
            <a:spLocks noGrp="1"/>
          </p:cNvSpPr>
          <p:nvPr>
            <p:ph idx="1"/>
          </p:nvPr>
        </p:nvSpPr>
        <p:spPr>
          <a:xfrm>
            <a:off x="204782" y="2015732"/>
            <a:ext cx="6089993" cy="3450613"/>
          </a:xfrm>
        </p:spPr>
        <p:txBody>
          <a:bodyPr>
            <a:normAutofit fontScale="77500" lnSpcReduction="20000"/>
          </a:bodyPr>
          <a:lstStyle/>
          <a:p>
            <a:r>
              <a:rPr lang="en-GB" dirty="0"/>
              <a:t>The structure of Butlins is to maintain a professional organisation by training staff and team building. This is a good way to get the team working together and maintaining the best service in an organisation.</a:t>
            </a:r>
          </a:p>
          <a:p>
            <a:r>
              <a:rPr lang="en-GB" dirty="0"/>
              <a:t>Butlins have won two Customer Service Awards for two years running in 2010 and 2011.</a:t>
            </a:r>
            <a:r>
              <a:rPr lang="en-US" dirty="0"/>
              <a:t> Customer service is key to Butlins to maintain a professional organization and is crucial that staff are trained and know what roles and responsibilities that’s needed in the organization.</a:t>
            </a:r>
          </a:p>
          <a:p>
            <a:r>
              <a:rPr lang="en-US" dirty="0"/>
              <a:t>The organization structures their activities to suit their target markets which includes families for the holiday packages, and adults for the Adult Weekend packages. </a:t>
            </a:r>
          </a:p>
        </p:txBody>
      </p:sp>
      <p:pic>
        <p:nvPicPr>
          <p:cNvPr id="7" name="Picture 6">
            <a:extLst>
              <a:ext uri="{FF2B5EF4-FFF2-40B4-BE49-F238E27FC236}">
                <a16:creationId xmlns:a16="http://schemas.microsoft.com/office/drawing/2014/main" id="{7FB4860A-038C-4504-B8DB-9450103AEBD2}"/>
              </a:ext>
            </a:extLst>
          </p:cNvPr>
          <p:cNvPicPr>
            <a:picLocks noChangeAspect="1"/>
          </p:cNvPicPr>
          <p:nvPr/>
        </p:nvPicPr>
        <p:blipFill rotWithShape="1">
          <a:blip r:embed="rId2"/>
          <a:srcRect l="57000" t="12799" r="21548" b="50154"/>
          <a:stretch/>
        </p:blipFill>
        <p:spPr>
          <a:xfrm rot="21162088">
            <a:off x="8572506" y="182686"/>
            <a:ext cx="3065906" cy="2976764"/>
          </a:xfrm>
          <a:prstGeom prst="rect">
            <a:avLst/>
          </a:prstGeom>
        </p:spPr>
      </p:pic>
      <p:pic>
        <p:nvPicPr>
          <p:cNvPr id="8" name="Picture 7">
            <a:extLst>
              <a:ext uri="{FF2B5EF4-FFF2-40B4-BE49-F238E27FC236}">
                <a16:creationId xmlns:a16="http://schemas.microsoft.com/office/drawing/2014/main" id="{0AB1CCE1-2C75-40D2-BD5E-5C7B4F96C351}"/>
              </a:ext>
            </a:extLst>
          </p:cNvPr>
          <p:cNvPicPr>
            <a:picLocks noChangeAspect="1"/>
          </p:cNvPicPr>
          <p:nvPr/>
        </p:nvPicPr>
        <p:blipFill rotWithShape="1">
          <a:blip r:embed="rId2"/>
          <a:srcRect l="35357" t="50872" r="43000" b="16291"/>
          <a:stretch/>
        </p:blipFill>
        <p:spPr>
          <a:xfrm rot="399180">
            <a:off x="6439988" y="3053804"/>
            <a:ext cx="3153644" cy="2690083"/>
          </a:xfrm>
          <a:prstGeom prst="rect">
            <a:avLst/>
          </a:prstGeom>
        </p:spPr>
      </p:pic>
    </p:spTree>
    <p:extLst>
      <p:ext uri="{BB962C8B-B14F-4D97-AF65-F5344CB8AC3E}">
        <p14:creationId xmlns:p14="http://schemas.microsoft.com/office/powerpoint/2010/main" val="1718897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37A45-0DF5-4A6F-B823-4195F316B896}"/>
              </a:ext>
            </a:extLst>
          </p:cNvPr>
          <p:cNvSpPr>
            <a:spLocks noGrp="1"/>
          </p:cNvSpPr>
          <p:nvPr>
            <p:ph type="title"/>
          </p:nvPr>
        </p:nvSpPr>
        <p:spPr>
          <a:xfrm>
            <a:off x="2125539" y="507170"/>
            <a:ext cx="9520158" cy="1049235"/>
          </a:xfrm>
        </p:spPr>
        <p:txBody>
          <a:bodyPr/>
          <a:lstStyle/>
          <a:p>
            <a:r>
              <a:rPr lang="en-GB" dirty="0"/>
              <a:t>The Culture Of Butlins</a:t>
            </a:r>
          </a:p>
        </p:txBody>
      </p:sp>
      <p:sp>
        <p:nvSpPr>
          <p:cNvPr id="3" name="Content Placeholder 2">
            <a:extLst>
              <a:ext uri="{FF2B5EF4-FFF2-40B4-BE49-F238E27FC236}">
                <a16:creationId xmlns:a16="http://schemas.microsoft.com/office/drawing/2014/main" id="{CBF1CDC5-A157-4AD7-8C79-3279C10AAD4B}"/>
              </a:ext>
            </a:extLst>
          </p:cNvPr>
          <p:cNvSpPr>
            <a:spLocks noGrp="1"/>
          </p:cNvSpPr>
          <p:nvPr>
            <p:ph idx="1"/>
          </p:nvPr>
        </p:nvSpPr>
        <p:spPr>
          <a:xfrm>
            <a:off x="778431" y="2358303"/>
            <a:ext cx="5516344" cy="3450613"/>
          </a:xfrm>
        </p:spPr>
        <p:txBody>
          <a:bodyPr>
            <a:normAutofit fontScale="92500" lnSpcReduction="10000"/>
          </a:bodyPr>
          <a:lstStyle/>
          <a:p>
            <a:r>
              <a:rPr lang="en-US" dirty="0"/>
              <a:t>Culture refers mainly to families and couples but also Stag and Hen do’s.</a:t>
            </a:r>
          </a:p>
          <a:p>
            <a:r>
              <a:rPr lang="en-US" dirty="0"/>
              <a:t>The importance of having the organizational culture is to increase the population and so that it becomes a more common place for families.</a:t>
            </a:r>
            <a:endParaRPr lang="en-GB" dirty="0"/>
          </a:p>
          <a:p>
            <a:r>
              <a:rPr lang="en-GB" dirty="0"/>
              <a:t>By holding the live music weekends in Butlins. This attracts more visitors such as stag and hen do’s. Butlins is a place for them to stay while they attend an event near by. </a:t>
            </a:r>
          </a:p>
        </p:txBody>
      </p:sp>
      <p:pic>
        <p:nvPicPr>
          <p:cNvPr id="4" name="Picture 3">
            <a:extLst>
              <a:ext uri="{FF2B5EF4-FFF2-40B4-BE49-F238E27FC236}">
                <a16:creationId xmlns:a16="http://schemas.microsoft.com/office/drawing/2014/main" id="{0F486649-2138-43B0-8417-7050BD08640B}"/>
              </a:ext>
            </a:extLst>
          </p:cNvPr>
          <p:cNvPicPr>
            <a:picLocks noChangeAspect="1"/>
          </p:cNvPicPr>
          <p:nvPr/>
        </p:nvPicPr>
        <p:blipFill>
          <a:blip r:embed="rId2"/>
          <a:stretch>
            <a:fillRect/>
          </a:stretch>
        </p:blipFill>
        <p:spPr>
          <a:xfrm rot="21313995">
            <a:off x="7469533" y="27417"/>
            <a:ext cx="3992217" cy="2008742"/>
          </a:xfrm>
          <a:prstGeom prst="rect">
            <a:avLst/>
          </a:prstGeom>
        </p:spPr>
      </p:pic>
      <p:pic>
        <p:nvPicPr>
          <p:cNvPr id="5" name="Picture 4">
            <a:extLst>
              <a:ext uri="{FF2B5EF4-FFF2-40B4-BE49-F238E27FC236}">
                <a16:creationId xmlns:a16="http://schemas.microsoft.com/office/drawing/2014/main" id="{BD97CFCD-9BF4-40C6-A1F9-D2C3809D612D}"/>
              </a:ext>
            </a:extLst>
          </p:cNvPr>
          <p:cNvPicPr>
            <a:picLocks noChangeAspect="1"/>
          </p:cNvPicPr>
          <p:nvPr/>
        </p:nvPicPr>
        <p:blipFill>
          <a:blip r:embed="rId3"/>
          <a:stretch>
            <a:fillRect/>
          </a:stretch>
        </p:blipFill>
        <p:spPr>
          <a:xfrm rot="520191">
            <a:off x="8470299" y="2121259"/>
            <a:ext cx="3738110" cy="2492073"/>
          </a:xfrm>
          <a:prstGeom prst="rect">
            <a:avLst/>
          </a:prstGeom>
        </p:spPr>
      </p:pic>
      <p:pic>
        <p:nvPicPr>
          <p:cNvPr id="6" name="Picture 5">
            <a:extLst>
              <a:ext uri="{FF2B5EF4-FFF2-40B4-BE49-F238E27FC236}">
                <a16:creationId xmlns:a16="http://schemas.microsoft.com/office/drawing/2014/main" id="{026C0E33-4A5D-4127-BFF8-98C14011E605}"/>
              </a:ext>
            </a:extLst>
          </p:cNvPr>
          <p:cNvPicPr>
            <a:picLocks noChangeAspect="1"/>
          </p:cNvPicPr>
          <p:nvPr/>
        </p:nvPicPr>
        <p:blipFill>
          <a:blip r:embed="rId4"/>
          <a:stretch>
            <a:fillRect/>
          </a:stretch>
        </p:blipFill>
        <p:spPr>
          <a:xfrm rot="21406241">
            <a:off x="6409751" y="4281334"/>
            <a:ext cx="3402332" cy="2264097"/>
          </a:xfrm>
          <a:prstGeom prst="rect">
            <a:avLst/>
          </a:prstGeom>
        </p:spPr>
      </p:pic>
    </p:spTree>
    <p:extLst>
      <p:ext uri="{BB962C8B-B14F-4D97-AF65-F5344CB8AC3E}">
        <p14:creationId xmlns:p14="http://schemas.microsoft.com/office/powerpoint/2010/main" val="591297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32D99-4AC6-440A-83C2-112DAA841B9A}"/>
              </a:ext>
            </a:extLst>
          </p:cNvPr>
          <p:cNvSpPr>
            <a:spLocks noGrp="1"/>
          </p:cNvSpPr>
          <p:nvPr>
            <p:ph type="title"/>
          </p:nvPr>
        </p:nvSpPr>
        <p:spPr>
          <a:xfrm>
            <a:off x="1622619" y="206642"/>
            <a:ext cx="9520158" cy="1049235"/>
          </a:xfrm>
        </p:spPr>
        <p:txBody>
          <a:bodyPr/>
          <a:lstStyle/>
          <a:p>
            <a:r>
              <a:rPr lang="en-GB" dirty="0"/>
              <a:t>The Green Agenda and Sustainable Approach</a:t>
            </a:r>
          </a:p>
        </p:txBody>
      </p:sp>
      <p:sp>
        <p:nvSpPr>
          <p:cNvPr id="3" name="Content Placeholder 2">
            <a:extLst>
              <a:ext uri="{FF2B5EF4-FFF2-40B4-BE49-F238E27FC236}">
                <a16:creationId xmlns:a16="http://schemas.microsoft.com/office/drawing/2014/main" id="{C1170912-2C47-4725-B860-399DFE3CB470}"/>
              </a:ext>
            </a:extLst>
          </p:cNvPr>
          <p:cNvSpPr>
            <a:spLocks noGrp="1"/>
          </p:cNvSpPr>
          <p:nvPr>
            <p:ph idx="1"/>
          </p:nvPr>
        </p:nvSpPr>
        <p:spPr>
          <a:xfrm>
            <a:off x="-2004" y="2041132"/>
            <a:ext cx="8504158" cy="3996713"/>
          </a:xfrm>
        </p:spPr>
        <p:txBody>
          <a:bodyPr>
            <a:normAutofit fontScale="85000" lnSpcReduction="10000"/>
          </a:bodyPr>
          <a:lstStyle/>
          <a:p>
            <a:r>
              <a:rPr lang="en-GB"/>
              <a:t>The Green Agenda and sustainable approach is looking at how the organisation create ideas in order for a more environmentally friendly organisation.</a:t>
            </a:r>
          </a:p>
          <a:p>
            <a:r>
              <a:rPr lang="en-GB"/>
              <a:t>Butlins is a chain of holiday parks where a lot of people go to have a break usually within the summer time. Butlins profit aim is only to buy stuff that will benefit the environment as they want to keep their land as natural and untouched as possible so that their holiday makers can enjoy.</a:t>
            </a:r>
          </a:p>
          <a:p>
            <a:r>
              <a:rPr lang="en-GB"/>
              <a:t>Butlins have brought in a load of new workers because of the decline of the amount of children that are not enjoying playing outdoors. Butlins Skegness said that this was the perfect land in order to change that because they are situated near three different beaches, they hired people to take children out to the beaches and learn about the wildlife etc. This is a great way for Butlins to educate and encourage children to be good to the environment.</a:t>
            </a:r>
          </a:p>
          <a:p>
            <a:endParaRPr lang="en-GB" dirty="0"/>
          </a:p>
        </p:txBody>
      </p:sp>
      <p:pic>
        <p:nvPicPr>
          <p:cNvPr id="4" name="Picture 3"/>
          <p:cNvPicPr>
            <a:picLocks noChangeAspect="1"/>
          </p:cNvPicPr>
          <p:nvPr/>
        </p:nvPicPr>
        <p:blipFill>
          <a:blip r:embed="rId2"/>
          <a:stretch>
            <a:fillRect/>
          </a:stretch>
        </p:blipFill>
        <p:spPr>
          <a:xfrm rot="21154385">
            <a:off x="8412040" y="1254567"/>
            <a:ext cx="3105150" cy="1476375"/>
          </a:xfrm>
          <a:prstGeom prst="rect">
            <a:avLst/>
          </a:prstGeom>
        </p:spPr>
      </p:pic>
      <p:pic>
        <p:nvPicPr>
          <p:cNvPr id="5" name="Picture 4"/>
          <p:cNvPicPr>
            <a:picLocks noChangeAspect="1"/>
          </p:cNvPicPr>
          <p:nvPr/>
        </p:nvPicPr>
        <p:blipFill>
          <a:blip r:embed="rId3"/>
          <a:stretch>
            <a:fillRect/>
          </a:stretch>
        </p:blipFill>
        <p:spPr>
          <a:xfrm rot="544009">
            <a:off x="9955456" y="2731451"/>
            <a:ext cx="2181225" cy="2095500"/>
          </a:xfrm>
          <a:prstGeom prst="rect">
            <a:avLst/>
          </a:prstGeom>
        </p:spPr>
      </p:pic>
      <p:pic>
        <p:nvPicPr>
          <p:cNvPr id="6" name="Picture 5"/>
          <p:cNvPicPr>
            <a:picLocks noChangeAspect="1"/>
          </p:cNvPicPr>
          <p:nvPr/>
        </p:nvPicPr>
        <p:blipFill>
          <a:blip r:embed="rId4"/>
          <a:stretch>
            <a:fillRect/>
          </a:stretch>
        </p:blipFill>
        <p:spPr>
          <a:xfrm rot="21275963">
            <a:off x="8114838" y="4529991"/>
            <a:ext cx="2076450" cy="2200275"/>
          </a:xfrm>
          <a:prstGeom prst="rect">
            <a:avLst/>
          </a:prstGeom>
        </p:spPr>
      </p:pic>
    </p:spTree>
    <p:extLst>
      <p:ext uri="{BB962C8B-B14F-4D97-AF65-F5344CB8AC3E}">
        <p14:creationId xmlns:p14="http://schemas.microsoft.com/office/powerpoint/2010/main" val="1676327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FDAC1-1F94-4F10-AD8D-E513F99C46DA}"/>
              </a:ext>
            </a:extLst>
          </p:cNvPr>
          <p:cNvSpPr>
            <a:spLocks noGrp="1"/>
          </p:cNvSpPr>
          <p:nvPr>
            <p:ph type="title"/>
          </p:nvPr>
        </p:nvSpPr>
        <p:spPr>
          <a:xfrm>
            <a:off x="3813663" y="633047"/>
            <a:ext cx="9520158" cy="669407"/>
          </a:xfrm>
        </p:spPr>
        <p:txBody>
          <a:bodyPr/>
          <a:lstStyle/>
          <a:p>
            <a:r>
              <a:rPr lang="en-GB" dirty="0"/>
              <a:t>Key Organisational Stakeholders in Butlins</a:t>
            </a:r>
          </a:p>
        </p:txBody>
      </p:sp>
      <p:sp>
        <p:nvSpPr>
          <p:cNvPr id="3" name="Content Placeholder 2">
            <a:extLst>
              <a:ext uri="{FF2B5EF4-FFF2-40B4-BE49-F238E27FC236}">
                <a16:creationId xmlns:a16="http://schemas.microsoft.com/office/drawing/2014/main" id="{2B76C617-538C-4E8B-A299-F537DFE4FA87}"/>
              </a:ext>
            </a:extLst>
          </p:cNvPr>
          <p:cNvSpPr>
            <a:spLocks noGrp="1"/>
          </p:cNvSpPr>
          <p:nvPr>
            <p:ph idx="1"/>
          </p:nvPr>
        </p:nvSpPr>
        <p:spPr>
          <a:xfrm>
            <a:off x="-1" y="1817291"/>
            <a:ext cx="8605758" cy="4936513"/>
          </a:xfrm>
        </p:spPr>
        <p:txBody>
          <a:bodyPr>
            <a:normAutofit/>
          </a:bodyPr>
          <a:lstStyle/>
          <a:p>
            <a:r>
              <a:rPr lang="en-GB" dirty="0"/>
              <a:t>Billy Butlins has had many years to progress his holiday camps and park by doing this he must have stakeholders to help </a:t>
            </a:r>
          </a:p>
          <a:p>
            <a:r>
              <a:rPr lang="en-US" dirty="0"/>
              <a:t>At Butlins they offer more than a venue for a business event. They have board rooms and massive arenas, dinning, accommodation and team building activities and entertainment in all the parks. At the Butlins in </a:t>
            </a:r>
            <a:r>
              <a:rPr lang="en-US" dirty="0" err="1"/>
              <a:t>Bognor</a:t>
            </a:r>
            <a:r>
              <a:rPr lang="en-US" dirty="0"/>
              <a:t> Regis resort, you’ll find three modern hotels, plus a purpose-built conference center. Everything is delivered with their award-winning professional service for business related visitors. This is where they will have conferences with their own stakeholders to look at the companies image and to look at new initiatives and new opportunities to raise the profile of Butlins.</a:t>
            </a:r>
          </a:p>
          <a:p>
            <a:endParaRPr lang="en-US" dirty="0"/>
          </a:p>
          <a:p>
            <a:endParaRPr lang="en-GB" dirty="0"/>
          </a:p>
        </p:txBody>
      </p:sp>
      <p:pic>
        <p:nvPicPr>
          <p:cNvPr id="4" name="Picture 3"/>
          <p:cNvPicPr>
            <a:picLocks noChangeAspect="1"/>
          </p:cNvPicPr>
          <p:nvPr/>
        </p:nvPicPr>
        <p:blipFill>
          <a:blip r:embed="rId2"/>
          <a:stretch>
            <a:fillRect/>
          </a:stretch>
        </p:blipFill>
        <p:spPr>
          <a:xfrm>
            <a:off x="8573742" y="2686117"/>
            <a:ext cx="3596055" cy="1803087"/>
          </a:xfrm>
          <a:prstGeom prst="rect">
            <a:avLst/>
          </a:prstGeom>
        </p:spPr>
      </p:pic>
    </p:spTree>
    <p:extLst>
      <p:ext uri="{BB962C8B-B14F-4D97-AF65-F5344CB8AC3E}">
        <p14:creationId xmlns:p14="http://schemas.microsoft.com/office/powerpoint/2010/main" val="1047419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832DC-CA23-4DEC-A835-89979BDBF09E}"/>
              </a:ext>
            </a:extLst>
          </p:cNvPr>
          <p:cNvSpPr>
            <a:spLocks noGrp="1"/>
          </p:cNvSpPr>
          <p:nvPr>
            <p:ph type="title"/>
          </p:nvPr>
        </p:nvSpPr>
        <p:spPr>
          <a:xfrm>
            <a:off x="1477187" y="286934"/>
            <a:ext cx="9520158" cy="1049235"/>
          </a:xfrm>
        </p:spPr>
        <p:txBody>
          <a:bodyPr/>
          <a:lstStyle/>
          <a:p>
            <a:r>
              <a:rPr lang="en-US"/>
              <a:t>Stakeholders</a:t>
            </a:r>
          </a:p>
        </p:txBody>
      </p:sp>
      <p:sp>
        <p:nvSpPr>
          <p:cNvPr id="3" name="Content Placeholder 2">
            <a:extLst>
              <a:ext uri="{FF2B5EF4-FFF2-40B4-BE49-F238E27FC236}">
                <a16:creationId xmlns:a16="http://schemas.microsoft.com/office/drawing/2014/main" id="{8D7282B5-CC5F-4FB4-9B82-0BDDB4EC3699}"/>
              </a:ext>
            </a:extLst>
          </p:cNvPr>
          <p:cNvSpPr>
            <a:spLocks noGrp="1"/>
          </p:cNvSpPr>
          <p:nvPr>
            <p:ph idx="1"/>
          </p:nvPr>
        </p:nvSpPr>
        <p:spPr>
          <a:xfrm>
            <a:off x="1405301" y="1498149"/>
            <a:ext cx="10641591" cy="4313252"/>
          </a:xfrm>
        </p:spPr>
        <p:txBody>
          <a:bodyPr>
            <a:normAutofit fontScale="92500" lnSpcReduction="10000"/>
          </a:bodyPr>
          <a:lstStyle/>
          <a:p>
            <a:pPr marL="0" indent="0">
              <a:buNone/>
            </a:pPr>
            <a:r>
              <a:rPr lang="en-US" sz="1800" dirty="0"/>
              <a:t>Stakeholders are individuals or groups that have the power to affect or  could be affected by the different changes within an organization and as well the outcome. </a:t>
            </a:r>
          </a:p>
          <a:p>
            <a:pPr marL="0" indent="0">
              <a:buNone/>
            </a:pPr>
            <a:r>
              <a:rPr lang="en-US" sz="1800" dirty="0"/>
              <a:t>There are 6 main categories for stakeholders:</a:t>
            </a:r>
            <a:endParaRPr lang="en-US" dirty="0"/>
          </a:p>
          <a:p>
            <a:pPr>
              <a:lnSpc>
                <a:spcPct val="110000"/>
              </a:lnSpc>
            </a:pPr>
            <a:r>
              <a:rPr lang="en-US" sz="1800" dirty="0">
                <a:ea typeface="+mn-lt"/>
                <a:cs typeface="+mn-lt"/>
              </a:rPr>
              <a:t>Employees</a:t>
            </a:r>
          </a:p>
          <a:p>
            <a:pPr>
              <a:lnSpc>
                <a:spcPct val="110000"/>
              </a:lnSpc>
            </a:pPr>
            <a:r>
              <a:rPr lang="en-US" sz="1800" dirty="0">
                <a:ea typeface="+mn-lt"/>
                <a:cs typeface="+mn-lt"/>
              </a:rPr>
              <a:t>Providers of finance</a:t>
            </a:r>
          </a:p>
          <a:p>
            <a:pPr>
              <a:lnSpc>
                <a:spcPct val="110000"/>
              </a:lnSpc>
            </a:pPr>
            <a:r>
              <a:rPr lang="en-US" sz="1800" dirty="0">
                <a:ea typeface="+mn-lt"/>
                <a:cs typeface="+mn-lt"/>
              </a:rPr>
              <a:t>Consumers </a:t>
            </a:r>
          </a:p>
          <a:p>
            <a:pPr>
              <a:lnSpc>
                <a:spcPct val="110000"/>
              </a:lnSpc>
            </a:pPr>
            <a:r>
              <a:rPr lang="en-US" sz="1800" dirty="0">
                <a:ea typeface="+mn-lt"/>
                <a:cs typeface="+mn-lt"/>
              </a:rPr>
              <a:t>Community and environment</a:t>
            </a:r>
            <a:endParaRPr lang="en-US" dirty="0"/>
          </a:p>
          <a:p>
            <a:pPr>
              <a:lnSpc>
                <a:spcPct val="110000"/>
              </a:lnSpc>
            </a:pPr>
            <a:r>
              <a:rPr lang="en-US" sz="1800" dirty="0">
                <a:ea typeface="+mn-lt"/>
                <a:cs typeface="+mn-lt"/>
              </a:rPr>
              <a:t>Government</a:t>
            </a:r>
          </a:p>
          <a:p>
            <a:pPr>
              <a:lnSpc>
                <a:spcPct val="110000"/>
              </a:lnSpc>
            </a:pPr>
            <a:r>
              <a:rPr lang="en-US" sz="1800" dirty="0">
                <a:ea typeface="+mn-lt"/>
                <a:cs typeface="+mn-lt"/>
              </a:rPr>
              <a:t>Other organizations and groups</a:t>
            </a:r>
          </a:p>
          <a:p>
            <a:pPr marL="0" indent="0">
              <a:lnSpc>
                <a:spcPct val="110000"/>
              </a:lnSpc>
              <a:buNone/>
            </a:pPr>
            <a:r>
              <a:rPr lang="en-US" sz="1800" dirty="0" err="1">
                <a:ea typeface="+mn-lt"/>
                <a:cs typeface="+mn-lt"/>
              </a:rPr>
              <a:t>Butlins</a:t>
            </a:r>
            <a:r>
              <a:rPr lang="en-US" sz="1800" dirty="0">
                <a:ea typeface="+mn-lt"/>
                <a:cs typeface="+mn-lt"/>
              </a:rPr>
              <a:t> was founded by Sir Billy </a:t>
            </a:r>
            <a:r>
              <a:rPr lang="en-US" sz="1800" dirty="0" err="1">
                <a:ea typeface="+mn-lt"/>
                <a:cs typeface="+mn-lt"/>
              </a:rPr>
              <a:t>Butlin</a:t>
            </a:r>
            <a:r>
              <a:rPr lang="en-US" sz="1800" dirty="0">
                <a:ea typeface="+mn-lt"/>
                <a:cs typeface="+mn-lt"/>
              </a:rPr>
              <a:t>, then below him is Dermot King he is the managing director of the organization. Then there are around 3500 to 4000 employees working within </a:t>
            </a:r>
            <a:r>
              <a:rPr lang="en-US" sz="1800" dirty="0" err="1">
                <a:ea typeface="+mn-lt"/>
                <a:cs typeface="+mn-lt"/>
              </a:rPr>
              <a:t>Butlins</a:t>
            </a:r>
            <a:r>
              <a:rPr lang="en-US" sz="1800" dirty="0">
                <a:ea typeface="+mn-lt"/>
                <a:cs typeface="+mn-lt"/>
              </a:rPr>
              <a:t>, these are part of the employees stakeholders. </a:t>
            </a:r>
          </a:p>
        </p:txBody>
      </p:sp>
      <p:pic>
        <p:nvPicPr>
          <p:cNvPr id="4" name="Picture 3"/>
          <p:cNvPicPr>
            <a:picLocks noChangeAspect="1"/>
          </p:cNvPicPr>
          <p:nvPr/>
        </p:nvPicPr>
        <p:blipFill>
          <a:blip r:embed="rId2"/>
          <a:stretch>
            <a:fillRect/>
          </a:stretch>
        </p:blipFill>
        <p:spPr>
          <a:xfrm>
            <a:off x="7309338" y="2083777"/>
            <a:ext cx="3881804" cy="2587869"/>
          </a:xfrm>
          <a:prstGeom prst="rect">
            <a:avLst/>
          </a:prstGeom>
        </p:spPr>
      </p:pic>
    </p:spTree>
    <p:extLst>
      <p:ext uri="{BB962C8B-B14F-4D97-AF65-F5344CB8AC3E}">
        <p14:creationId xmlns:p14="http://schemas.microsoft.com/office/powerpoint/2010/main" val="754448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AEF23-AFA2-4567-A3D1-62C3BD50C9CB}"/>
              </a:ext>
            </a:extLst>
          </p:cNvPr>
          <p:cNvSpPr>
            <a:spLocks noGrp="1"/>
          </p:cNvSpPr>
          <p:nvPr>
            <p:ph type="title"/>
          </p:nvPr>
        </p:nvSpPr>
        <p:spPr/>
        <p:txBody>
          <a:bodyPr/>
          <a:lstStyle/>
          <a:p>
            <a:r>
              <a:rPr lang="en-GB" dirty="0"/>
              <a:t>Recent Changes in Butlins and New Initiatives</a:t>
            </a:r>
          </a:p>
        </p:txBody>
      </p:sp>
      <p:sp>
        <p:nvSpPr>
          <p:cNvPr id="3" name="Content Placeholder 2">
            <a:extLst>
              <a:ext uri="{FF2B5EF4-FFF2-40B4-BE49-F238E27FC236}">
                <a16:creationId xmlns:a16="http://schemas.microsoft.com/office/drawing/2014/main" id="{7D778098-C280-4515-AC1F-63B83FC7616E}"/>
              </a:ext>
            </a:extLst>
          </p:cNvPr>
          <p:cNvSpPr>
            <a:spLocks noGrp="1"/>
          </p:cNvSpPr>
          <p:nvPr>
            <p:ph idx="1"/>
          </p:nvPr>
        </p:nvSpPr>
        <p:spPr/>
        <p:txBody>
          <a:bodyPr/>
          <a:lstStyle/>
          <a:p>
            <a:r>
              <a:rPr lang="en-GB" dirty="0"/>
              <a:t>Developing and upgrading their resorts </a:t>
            </a:r>
            <a:endParaRPr lang="en-US"/>
          </a:p>
          <a:p>
            <a:r>
              <a:rPr lang="en-GB" dirty="0"/>
              <a:t>Red coats to turn green </a:t>
            </a:r>
          </a:p>
          <a:p>
            <a:r>
              <a:rPr lang="en-GB" dirty="0"/>
              <a:t>Partnerships </a:t>
            </a:r>
          </a:p>
          <a:p>
            <a:r>
              <a:rPr lang="en-GB" dirty="0"/>
              <a:t>Customer magazine </a:t>
            </a:r>
          </a:p>
          <a:p>
            <a:endParaRPr lang="en-GB" dirty="0"/>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rot="21359944">
            <a:off x="6503377" y="2189591"/>
            <a:ext cx="5102469" cy="3404304"/>
          </a:xfrm>
          <a:prstGeom prst="rect">
            <a:avLst/>
          </a:prstGeom>
        </p:spPr>
      </p:pic>
    </p:spTree>
    <p:extLst>
      <p:ext uri="{BB962C8B-B14F-4D97-AF65-F5344CB8AC3E}">
        <p14:creationId xmlns:p14="http://schemas.microsoft.com/office/powerpoint/2010/main" val="663444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1B1B-E211-44B4-9159-BBF182C2EC00}"/>
              </a:ext>
            </a:extLst>
          </p:cNvPr>
          <p:cNvSpPr>
            <a:spLocks noGrp="1"/>
          </p:cNvSpPr>
          <p:nvPr>
            <p:ph type="title"/>
          </p:nvPr>
        </p:nvSpPr>
        <p:spPr/>
        <p:txBody>
          <a:bodyPr/>
          <a:lstStyle/>
          <a:p>
            <a:r>
              <a:rPr lang="en-US" dirty="0"/>
              <a:t>SWOT analysis </a:t>
            </a:r>
          </a:p>
        </p:txBody>
      </p:sp>
      <p:sp>
        <p:nvSpPr>
          <p:cNvPr id="3" name="Content Placeholder 2">
            <a:extLst>
              <a:ext uri="{FF2B5EF4-FFF2-40B4-BE49-F238E27FC236}">
                <a16:creationId xmlns:a16="http://schemas.microsoft.com/office/drawing/2014/main" id="{E86F4054-BEAE-4A2B-BEFB-8376C4C81149}"/>
              </a:ext>
            </a:extLst>
          </p:cNvPr>
          <p:cNvSpPr>
            <a:spLocks noGrp="1"/>
          </p:cNvSpPr>
          <p:nvPr>
            <p:ph idx="1"/>
          </p:nvPr>
        </p:nvSpPr>
        <p:spPr>
          <a:xfrm>
            <a:off x="5255796" y="1063232"/>
            <a:ext cx="6649958" cy="4987313"/>
          </a:xfrm>
        </p:spPr>
        <p:txBody>
          <a:bodyPr>
            <a:normAutofit/>
          </a:bodyPr>
          <a:lstStyle/>
          <a:p>
            <a:r>
              <a:rPr lang="en-US" b="1" dirty="0"/>
              <a:t>Strengths</a:t>
            </a:r>
            <a:r>
              <a:rPr lang="en-US" dirty="0"/>
              <a:t> are that they’ve got more packages for adults and families.</a:t>
            </a:r>
          </a:p>
          <a:p>
            <a:r>
              <a:rPr lang="en-US" b="1" dirty="0"/>
              <a:t>Weaknesses</a:t>
            </a:r>
            <a:r>
              <a:rPr lang="en-US" dirty="0"/>
              <a:t> are they could still be seen as stuck in the past.</a:t>
            </a:r>
          </a:p>
          <a:p>
            <a:r>
              <a:rPr lang="en-US" b="1" dirty="0"/>
              <a:t>Opportunities</a:t>
            </a:r>
            <a:r>
              <a:rPr lang="en-US" dirty="0"/>
              <a:t> are for more packages for stag and hen do's (more adult holidays)</a:t>
            </a:r>
          </a:p>
          <a:p>
            <a:r>
              <a:rPr lang="en-US" b="1" dirty="0"/>
              <a:t>Threats</a:t>
            </a:r>
            <a:r>
              <a:rPr lang="en-US" dirty="0"/>
              <a:t> are people wanting to go abroad. Other attractions are competitive to Butlins such as bluestone, as they have similar packages.</a:t>
            </a:r>
          </a:p>
        </p:txBody>
      </p:sp>
      <p:pic>
        <p:nvPicPr>
          <p:cNvPr id="4" name="Picture 3"/>
          <p:cNvPicPr>
            <a:picLocks noChangeAspect="1"/>
          </p:cNvPicPr>
          <p:nvPr/>
        </p:nvPicPr>
        <p:blipFill>
          <a:blip r:embed="rId2"/>
          <a:stretch>
            <a:fillRect/>
          </a:stretch>
        </p:blipFill>
        <p:spPr>
          <a:xfrm>
            <a:off x="1320995" y="2412419"/>
            <a:ext cx="3426852" cy="3478427"/>
          </a:xfrm>
          <a:prstGeom prst="rect">
            <a:avLst/>
          </a:prstGeom>
        </p:spPr>
      </p:pic>
    </p:spTree>
    <p:extLst>
      <p:ext uri="{BB962C8B-B14F-4D97-AF65-F5344CB8AC3E}">
        <p14:creationId xmlns:p14="http://schemas.microsoft.com/office/powerpoint/2010/main" val="2183855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1" b="6933"/>
          <a:stretch/>
        </p:blipFill>
        <p:spPr>
          <a:xfrm rot="21207843">
            <a:off x="8003742" y="1349619"/>
            <a:ext cx="3931515" cy="2435470"/>
          </a:xfrm>
          <a:prstGeom prst="rect">
            <a:avLst/>
          </a:prstGeom>
        </p:spPr>
      </p:pic>
      <p:sp>
        <p:nvSpPr>
          <p:cNvPr id="2" name="Title 1">
            <a:extLst>
              <a:ext uri="{FF2B5EF4-FFF2-40B4-BE49-F238E27FC236}">
                <a16:creationId xmlns:a16="http://schemas.microsoft.com/office/drawing/2014/main" id="{E6DCA061-D354-4904-A0F8-026B0DC32BAB}"/>
              </a:ext>
            </a:extLst>
          </p:cNvPr>
          <p:cNvSpPr>
            <a:spLocks noGrp="1"/>
          </p:cNvSpPr>
          <p:nvPr>
            <p:ph type="title"/>
          </p:nvPr>
        </p:nvSpPr>
        <p:spPr/>
        <p:txBody>
          <a:bodyPr>
            <a:normAutofit/>
          </a:bodyPr>
          <a:lstStyle/>
          <a:p>
            <a:r>
              <a:rPr lang="en-US" sz="4000" dirty="0"/>
              <a:t>Recommendations </a:t>
            </a:r>
          </a:p>
        </p:txBody>
      </p:sp>
      <p:sp>
        <p:nvSpPr>
          <p:cNvPr id="3" name="Content Placeholder 2">
            <a:extLst>
              <a:ext uri="{FF2B5EF4-FFF2-40B4-BE49-F238E27FC236}">
                <a16:creationId xmlns:a16="http://schemas.microsoft.com/office/drawing/2014/main" id="{5D2923F5-A890-4535-8453-C057C42A9EE1}"/>
              </a:ext>
            </a:extLst>
          </p:cNvPr>
          <p:cNvSpPr>
            <a:spLocks noGrp="1"/>
          </p:cNvSpPr>
          <p:nvPr>
            <p:ph idx="1"/>
          </p:nvPr>
        </p:nvSpPr>
        <p:spPr>
          <a:xfrm>
            <a:off x="923193" y="2567354"/>
            <a:ext cx="6954715" cy="3437793"/>
          </a:xfrm>
        </p:spPr>
        <p:txBody>
          <a:bodyPr/>
          <a:lstStyle/>
          <a:p>
            <a:r>
              <a:rPr lang="en-US" dirty="0"/>
              <a:t>Butlins should be making more use of the market for stag and hen parties by advertising these on their website for parties to book.  (Eclipse Leisure, 2018). </a:t>
            </a:r>
          </a:p>
          <a:p>
            <a:r>
              <a:rPr lang="en-US" dirty="0"/>
              <a:t>Adult themed holiday packages for when children are in school during term time.</a:t>
            </a:r>
          </a:p>
          <a:p>
            <a:r>
              <a:rPr lang="en-US" dirty="0"/>
              <a:t>By re-branding Butlins to increase overseas and domestic visitors.</a:t>
            </a:r>
          </a:p>
        </p:txBody>
      </p:sp>
    </p:spTree>
    <p:extLst>
      <p:ext uri="{BB962C8B-B14F-4D97-AF65-F5344CB8AC3E}">
        <p14:creationId xmlns:p14="http://schemas.microsoft.com/office/powerpoint/2010/main" val="3368252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DB56CED6-ACD4-43B1-BE53-1B579E8C6E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10">
            <a:extLst>
              <a:ext uri="{FF2B5EF4-FFF2-40B4-BE49-F238E27FC236}">
                <a16:creationId xmlns:a16="http://schemas.microsoft.com/office/drawing/2014/main" id="{5B451061-F85B-40DB-92DA-1FD61C70C3F0}"/>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cxnSp>
        <p:nvCxnSpPr>
          <p:cNvPr id="8" name="Straight Connector 12">
            <a:extLst>
              <a:ext uri="{FF2B5EF4-FFF2-40B4-BE49-F238E27FC236}">
                <a16:creationId xmlns:a16="http://schemas.microsoft.com/office/drawing/2014/main" id="{D1F836F1-51D4-4090-8E0D-97877F036097}"/>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 name="Straight Connector 14">
            <a:extLst>
              <a:ext uri="{FF2B5EF4-FFF2-40B4-BE49-F238E27FC236}">
                <a16:creationId xmlns:a16="http://schemas.microsoft.com/office/drawing/2014/main" id="{CDE33292-50BA-4AED-A315-7A6ADB4B100C}"/>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12" name="Rectangle 16">
            <a:extLst>
              <a:ext uri="{FF2B5EF4-FFF2-40B4-BE49-F238E27FC236}">
                <a16:creationId xmlns:a16="http://schemas.microsoft.com/office/drawing/2014/main" id="{D5339455-0345-4470-BEFF-730D33426C9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8">
            <a:extLst>
              <a:ext uri="{FF2B5EF4-FFF2-40B4-BE49-F238E27FC236}">
                <a16:creationId xmlns:a16="http://schemas.microsoft.com/office/drawing/2014/main" id="{906326CD-81C7-423D-B611-132F68B1DF8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6" name="Picture 20">
            <a:extLst>
              <a:ext uri="{FF2B5EF4-FFF2-40B4-BE49-F238E27FC236}">
                <a16:creationId xmlns:a16="http://schemas.microsoft.com/office/drawing/2014/main" id="{FF725C5E-FA9E-4EE7-A7D8-968A03BCD4A3}"/>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cxnSp>
        <p:nvCxnSpPr>
          <p:cNvPr id="18" name="Straight Connector 22">
            <a:extLst>
              <a:ext uri="{FF2B5EF4-FFF2-40B4-BE49-F238E27FC236}">
                <a16:creationId xmlns:a16="http://schemas.microsoft.com/office/drawing/2014/main" id="{E2200E4B-35DB-415D-8742-C3E561E1EC5E}"/>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pSp>
        <p:nvGrpSpPr>
          <p:cNvPr id="20" name="Group 24">
            <a:extLst>
              <a:ext uri="{FF2B5EF4-FFF2-40B4-BE49-F238E27FC236}">
                <a16:creationId xmlns:a16="http://schemas.microsoft.com/office/drawing/2014/main" id="{B226232C-1912-4154-968E-D50D7CDA508B}"/>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8" y="482171"/>
            <a:ext cx="4641751" cy="5149101"/>
            <a:chOff x="632238" y="482171"/>
            <a:chExt cx="4641751" cy="5149101"/>
          </a:xfrm>
        </p:grpSpPr>
        <p:sp>
          <p:nvSpPr>
            <p:cNvPr id="26" name="Rectangle 25">
              <a:extLst>
                <a:ext uri="{FF2B5EF4-FFF2-40B4-BE49-F238E27FC236}">
                  <a16:creationId xmlns:a16="http://schemas.microsoft.com/office/drawing/2014/main" id="{1BA2F42A-3492-4036-8A9C-F9A0E5E77AA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32238" y="482171"/>
              <a:ext cx="4641751"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2FBEE1A-EE8C-457F-B93F-CBD5B1B6F10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45297" y="812507"/>
              <a:ext cx="4001652"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2" name="Rectangle 28">
            <a:extLst>
              <a:ext uri="{FF2B5EF4-FFF2-40B4-BE49-F238E27FC236}">
                <a16:creationId xmlns:a16="http://schemas.microsoft.com/office/drawing/2014/main" id="{F09643EB-878E-4A7C-9304-7C2F1CB95BD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1096" y="977099"/>
            <a:ext cx="3670306" cy="4136205"/>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30">
            <a:extLst>
              <a:ext uri="{FF2B5EF4-FFF2-40B4-BE49-F238E27FC236}">
                <a16:creationId xmlns:a16="http://schemas.microsoft.com/office/drawing/2014/main" id="{5A31B3BC-91C0-4260-B7FC-DA0F8165F553}"/>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20711" y="807259"/>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pic>
        <p:nvPicPr>
          <p:cNvPr id="4" name="Picture 4" descr="A close up of a logo&#10;&#10;Description generated with very high confidence">
            <a:extLst>
              <a:ext uri="{FF2B5EF4-FFF2-40B4-BE49-F238E27FC236}">
                <a16:creationId xmlns:a16="http://schemas.microsoft.com/office/drawing/2014/main" id="{CA11E074-024B-4234-8781-CE6A615FE221}"/>
              </a:ext>
            </a:extLst>
          </p:cNvPr>
          <p:cNvPicPr>
            <a:picLocks noChangeAspect="1"/>
          </p:cNvPicPr>
          <p:nvPr/>
        </p:nvPicPr>
        <p:blipFill>
          <a:blip r:embed="rId3"/>
          <a:stretch>
            <a:fillRect/>
          </a:stretch>
        </p:blipFill>
        <p:spPr>
          <a:xfrm>
            <a:off x="1294672" y="1116345"/>
            <a:ext cx="3315242" cy="3866172"/>
          </a:xfrm>
          <a:prstGeom prst="rect">
            <a:avLst/>
          </a:prstGeom>
        </p:spPr>
      </p:pic>
      <p:sp>
        <p:nvSpPr>
          <p:cNvPr id="2" name="Title 1">
            <a:extLst>
              <a:ext uri="{FF2B5EF4-FFF2-40B4-BE49-F238E27FC236}">
                <a16:creationId xmlns:a16="http://schemas.microsoft.com/office/drawing/2014/main" id="{54838C41-01E0-4B24-B305-75EAC4767646}"/>
              </a:ext>
            </a:extLst>
          </p:cNvPr>
          <p:cNvSpPr>
            <a:spLocks noGrp="1"/>
          </p:cNvSpPr>
          <p:nvPr>
            <p:ph type="title"/>
          </p:nvPr>
        </p:nvSpPr>
        <p:spPr>
          <a:xfrm>
            <a:off x="5770072" y="964769"/>
            <a:ext cx="4883751" cy="2376915"/>
          </a:xfrm>
        </p:spPr>
        <p:txBody>
          <a:bodyPr vert="horz" lIns="91440" tIns="45720" rIns="91440" bIns="0" rtlCol="0" anchor="b">
            <a:normAutofit/>
          </a:bodyPr>
          <a:lstStyle/>
          <a:p>
            <a:pPr algn="r"/>
            <a:r>
              <a:rPr lang="en-US" sz="5400"/>
              <a:t/>
            </a:r>
            <a:br>
              <a:rPr lang="en-US" sz="5400"/>
            </a:br>
            <a:endParaRPr lang="en-US" sz="5400"/>
          </a:p>
        </p:txBody>
      </p:sp>
      <p:sp>
        <p:nvSpPr>
          <p:cNvPr id="3" name="Content Placeholder 2">
            <a:extLst>
              <a:ext uri="{FF2B5EF4-FFF2-40B4-BE49-F238E27FC236}">
                <a16:creationId xmlns:a16="http://schemas.microsoft.com/office/drawing/2014/main" id="{9F40A0CD-C554-4AC6-8C47-E8D9105716E5}"/>
              </a:ext>
            </a:extLst>
          </p:cNvPr>
          <p:cNvSpPr>
            <a:spLocks noGrp="1"/>
          </p:cNvSpPr>
          <p:nvPr>
            <p:ph idx="1"/>
          </p:nvPr>
        </p:nvSpPr>
        <p:spPr>
          <a:xfrm>
            <a:off x="5770075" y="3529159"/>
            <a:ext cx="4889288" cy="1612688"/>
          </a:xfrm>
        </p:spPr>
        <p:txBody>
          <a:bodyPr vert="horz" lIns="91440" tIns="91440" rIns="91440" bIns="91440" rtlCol="0">
            <a:normAutofit/>
          </a:bodyPr>
          <a:lstStyle/>
          <a:p>
            <a:pPr marL="0" indent="0" algn="r">
              <a:buNone/>
            </a:pPr>
            <a:r>
              <a:rPr lang="en-US" sz="1800" cap="all"/>
              <a:t>References are found in our reports</a:t>
            </a:r>
          </a:p>
        </p:txBody>
      </p:sp>
    </p:spTree>
    <p:extLst>
      <p:ext uri="{BB962C8B-B14F-4D97-AF65-F5344CB8AC3E}">
        <p14:creationId xmlns:p14="http://schemas.microsoft.com/office/powerpoint/2010/main" val="221195485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docProps/app.xml><?xml version="1.0" encoding="utf-8"?>
<Properties xmlns="http://schemas.openxmlformats.org/officeDocument/2006/extended-properties" xmlns:vt="http://schemas.openxmlformats.org/officeDocument/2006/docPropsVTypes">
  <Template>Gallery</Template>
  <TotalTime>201</TotalTime>
  <Words>849</Words>
  <Application>Microsoft Office PowerPoint</Application>
  <PresentationFormat>Widescreen</PresentationFormat>
  <Paragraphs>64</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Palatino Linotype</vt:lpstr>
      <vt:lpstr>Gallery</vt:lpstr>
      <vt:lpstr>Organisational Audit - Butlins </vt:lpstr>
      <vt:lpstr>Team Members</vt:lpstr>
      <vt:lpstr>Introduction…</vt:lpstr>
      <vt:lpstr>PowerPoint Presentation</vt:lpstr>
      <vt:lpstr>The Structure Of Butlins</vt:lpstr>
      <vt:lpstr>The Culture Of Butlins</vt:lpstr>
      <vt:lpstr>The Green Agenda and Sustainable Approach</vt:lpstr>
      <vt:lpstr>Key Organisational Stakeholders in Butlins</vt:lpstr>
      <vt:lpstr>Stakeholders</vt:lpstr>
      <vt:lpstr>Recent Changes in Butlins and New Initiatives</vt:lpstr>
      <vt:lpstr>SWOT analysis </vt:lpstr>
      <vt:lpstr>Recommendations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Audit - Butlins</dc:title>
  <dc:creator>Chloe Savory (1703177)</dc:creator>
  <cp:lastModifiedBy>Elysia Williams (1702842)</cp:lastModifiedBy>
  <cp:revision>54</cp:revision>
  <dcterms:created xsi:type="dcterms:W3CDTF">2018-04-20T11:21:47Z</dcterms:created>
  <dcterms:modified xsi:type="dcterms:W3CDTF">2018-05-14T11:48:09Z</dcterms:modified>
</cp:coreProperties>
</file>