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144" autoAdjust="0"/>
    <p:restoredTop sz="83014" autoAdjust="0"/>
  </p:normalViewPr>
  <p:slideViewPr>
    <p:cSldViewPr>
      <p:cViewPr varScale="1">
        <p:scale>
          <a:sx n="104" d="100"/>
          <a:sy n="104" d="100"/>
        </p:scale>
        <p:origin x="1752" y="2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 varScale="1">
      <p:scale>
        <a:sx n="1" d="1"/>
        <a:sy n="1" d="1"/>
      </p:scale>
      <p:origin x="0" y="-13230"/>
    </p:cViewPr>
  </p:sorterViewPr>
  <p:gridSpacing cx="72008" cy="72008"/>
</p:viewPr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D06F77-A806-45C5-81A6-A34680BA66F8}">
      <dsp:nvSpPr>
        <dsp:cNvPr id="0" name=""/>
        <dsp:cNvSpPr/>
      </dsp:nvSpPr>
      <dsp:spPr>
        <a:xfrm>
          <a:off x="1438698" y="199954"/>
          <a:ext cx="1164378" cy="75684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Empowering</a:t>
          </a:r>
          <a:r>
            <a:rPr lang="en-GB" sz="1400" kern="1200" dirty="0"/>
            <a:t>	</a:t>
          </a:r>
        </a:p>
      </dsp:txBody>
      <dsp:txXfrm>
        <a:off x="1475644" y="236900"/>
        <a:ext cx="1090486" cy="682954"/>
      </dsp:txXfrm>
    </dsp:sp>
    <dsp:sp modelId="{6341676C-3536-49C2-9EDC-99E82A0228F7}">
      <dsp:nvSpPr>
        <dsp:cNvPr id="0" name=""/>
        <dsp:cNvSpPr/>
      </dsp:nvSpPr>
      <dsp:spPr>
        <a:xfrm>
          <a:off x="509034" y="578377"/>
          <a:ext cx="3023706" cy="3023706"/>
        </a:xfrm>
        <a:custGeom>
          <a:avLst/>
          <a:gdLst/>
          <a:ahLst/>
          <a:cxnLst/>
          <a:rect l="0" t="0" r="0" b="0"/>
          <a:pathLst>
            <a:path>
              <a:moveTo>
                <a:pt x="2102038" y="119954"/>
              </a:moveTo>
              <a:arcTo wR="1511853" hR="1511853" stAng="17578659" swAng="1961086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522F37-6224-4FF1-9012-EB81066ACE62}">
      <dsp:nvSpPr>
        <dsp:cNvPr id="0" name=""/>
        <dsp:cNvSpPr/>
      </dsp:nvSpPr>
      <dsp:spPr>
        <a:xfrm>
          <a:off x="2876556" y="1244618"/>
          <a:ext cx="1164378" cy="75684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Speaking up  </a:t>
          </a:r>
        </a:p>
      </dsp:txBody>
      <dsp:txXfrm>
        <a:off x="2913502" y="1281564"/>
        <a:ext cx="1090486" cy="682954"/>
      </dsp:txXfrm>
    </dsp:sp>
    <dsp:sp modelId="{FAD27CAF-DA7A-4045-8DBE-DDA635003A57}">
      <dsp:nvSpPr>
        <dsp:cNvPr id="0" name=""/>
        <dsp:cNvSpPr/>
      </dsp:nvSpPr>
      <dsp:spPr>
        <a:xfrm>
          <a:off x="509034" y="578377"/>
          <a:ext cx="3023706" cy="3023706"/>
        </a:xfrm>
        <a:custGeom>
          <a:avLst/>
          <a:gdLst/>
          <a:ahLst/>
          <a:cxnLst/>
          <a:rect l="0" t="0" r="0" b="0"/>
          <a:pathLst>
            <a:path>
              <a:moveTo>
                <a:pt x="3021635" y="1432750"/>
              </a:moveTo>
              <a:arcTo wR="1511853" hR="1511853" stAng="21420049" swAng="2195955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C991F3-94FC-4758-8B06-71A533D71AA5}">
      <dsp:nvSpPr>
        <dsp:cNvPr id="0" name=""/>
        <dsp:cNvSpPr/>
      </dsp:nvSpPr>
      <dsp:spPr>
        <a:xfrm>
          <a:off x="2327343" y="2934922"/>
          <a:ext cx="1164378" cy="75684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Safeguarding</a:t>
          </a:r>
        </a:p>
      </dsp:txBody>
      <dsp:txXfrm>
        <a:off x="2364289" y="2971868"/>
        <a:ext cx="1090486" cy="682954"/>
      </dsp:txXfrm>
    </dsp:sp>
    <dsp:sp modelId="{8C73A475-CBBD-4522-A353-2082FA90247D}">
      <dsp:nvSpPr>
        <dsp:cNvPr id="0" name=""/>
        <dsp:cNvSpPr/>
      </dsp:nvSpPr>
      <dsp:spPr>
        <a:xfrm>
          <a:off x="509034" y="578377"/>
          <a:ext cx="3023706" cy="3023706"/>
        </a:xfrm>
        <a:custGeom>
          <a:avLst/>
          <a:gdLst/>
          <a:ahLst/>
          <a:cxnLst/>
          <a:rect l="0" t="0" r="0" b="0"/>
          <a:pathLst>
            <a:path>
              <a:moveTo>
                <a:pt x="1812304" y="2993551"/>
              </a:moveTo>
              <a:arcTo wR="1511853" hR="1511853" stAng="4712236" swAng="1375528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BDA4B8-C479-4B0A-A5B3-64F2274BC214}">
      <dsp:nvSpPr>
        <dsp:cNvPr id="0" name=""/>
        <dsp:cNvSpPr/>
      </dsp:nvSpPr>
      <dsp:spPr>
        <a:xfrm>
          <a:off x="550053" y="2934922"/>
          <a:ext cx="1164378" cy="75684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Enabling</a:t>
          </a:r>
        </a:p>
      </dsp:txBody>
      <dsp:txXfrm>
        <a:off x="586999" y="2971868"/>
        <a:ext cx="1090486" cy="682954"/>
      </dsp:txXfrm>
    </dsp:sp>
    <dsp:sp modelId="{F04D9F86-0E8D-4CC6-89CD-E91075AE44F7}">
      <dsp:nvSpPr>
        <dsp:cNvPr id="0" name=""/>
        <dsp:cNvSpPr/>
      </dsp:nvSpPr>
      <dsp:spPr>
        <a:xfrm>
          <a:off x="509034" y="578377"/>
          <a:ext cx="3023706" cy="3023706"/>
        </a:xfrm>
        <a:custGeom>
          <a:avLst/>
          <a:gdLst/>
          <a:ahLst/>
          <a:cxnLst/>
          <a:rect l="0" t="0" r="0" b="0"/>
          <a:pathLst>
            <a:path>
              <a:moveTo>
                <a:pt x="252599" y="2348501"/>
              </a:moveTo>
              <a:arcTo wR="1511853" hR="1511853" stAng="8783995" swAng="2195955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A619EE-2636-4335-A0FF-3412C0C2A832}">
      <dsp:nvSpPr>
        <dsp:cNvPr id="0" name=""/>
        <dsp:cNvSpPr/>
      </dsp:nvSpPr>
      <dsp:spPr>
        <a:xfrm>
          <a:off x="840" y="1244618"/>
          <a:ext cx="1164378" cy="75684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Supporting</a:t>
          </a:r>
        </a:p>
      </dsp:txBody>
      <dsp:txXfrm>
        <a:off x="37786" y="1281564"/>
        <a:ext cx="1090486" cy="682954"/>
      </dsp:txXfrm>
    </dsp:sp>
    <dsp:sp modelId="{05D87917-47C2-4E3A-98F7-DAD50F1ECE93}">
      <dsp:nvSpPr>
        <dsp:cNvPr id="0" name=""/>
        <dsp:cNvSpPr/>
      </dsp:nvSpPr>
      <dsp:spPr>
        <a:xfrm>
          <a:off x="509034" y="578377"/>
          <a:ext cx="3023706" cy="3023706"/>
        </a:xfrm>
        <a:custGeom>
          <a:avLst/>
          <a:gdLst/>
          <a:ahLst/>
          <a:cxnLst/>
          <a:rect l="0" t="0" r="0" b="0"/>
          <a:pathLst>
            <a:path>
              <a:moveTo>
                <a:pt x="263473" y="659065"/>
              </a:moveTo>
              <a:arcTo wR="1511853" hR="1511853" stAng="12860256" swAng="1961086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65915A-EAA2-E146-99AD-B11C90C65A93}">
      <dsp:nvSpPr>
        <dsp:cNvPr id="0" name=""/>
        <dsp:cNvSpPr/>
      </dsp:nvSpPr>
      <dsp:spPr>
        <a:xfrm>
          <a:off x="0" y="3291729"/>
          <a:ext cx="5000124" cy="215973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Deciding what constitutes abuse is not always easy as it is usually contextual and depends upon factors such as age and/or the capacity of the individual thought to be at risk.</a:t>
          </a:r>
          <a:endParaRPr lang="en-US" sz="2400" kern="1200"/>
        </a:p>
      </dsp:txBody>
      <dsp:txXfrm>
        <a:off x="0" y="3291729"/>
        <a:ext cx="5000124" cy="2159731"/>
      </dsp:txXfrm>
    </dsp:sp>
    <dsp:sp modelId="{D1783EC7-326E-6441-AAE4-421F3CA84CF5}">
      <dsp:nvSpPr>
        <dsp:cNvPr id="0" name=""/>
        <dsp:cNvSpPr/>
      </dsp:nvSpPr>
      <dsp:spPr>
        <a:xfrm rot="10800000">
          <a:off x="0" y="2459"/>
          <a:ext cx="5000124" cy="3321666"/>
        </a:xfrm>
        <a:prstGeom prst="upArrowCallou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Demonstrate an understanding of the relationship between social policy, legislative framework and guidance of social work provision in Wales</a:t>
          </a:r>
          <a:endParaRPr lang="en-US" sz="2400" kern="1200"/>
        </a:p>
      </dsp:txBody>
      <dsp:txXfrm rot="10800000">
        <a:off x="0" y="2459"/>
        <a:ext cx="5000124" cy="21583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18101</TotalTime>
  <Words>4557</Words>
  <Application>Microsoft Macintosh PowerPoint</Application>
  <PresentationFormat>On-screen Show (4:3)</PresentationFormat>
  <Paragraphs>522</Paragraphs>
  <Slides>46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2" baseType="lpstr">
      <vt:lpstr>Arial</vt:lpstr>
      <vt:lpstr>Calibri</vt:lpstr>
      <vt:lpstr>Calibri Light</vt:lpstr>
      <vt:lpstr>Wingdings</vt:lpstr>
      <vt:lpstr>Wingdings 3</vt:lpstr>
      <vt:lpstr>Office 2013 - 2022 Theme</vt:lpstr>
      <vt:lpstr>Porth Agored Graduate Certificate  Consolidation Programme  CPEL </vt:lpstr>
      <vt:lpstr>Expectations/Ground Rules for Workshops</vt:lpstr>
      <vt:lpstr>Aims and Objectives </vt:lpstr>
      <vt:lpstr>Task 3 - Safeguarding - The Portfolio Question</vt:lpstr>
      <vt:lpstr>SCW Learning Outcomes - Task 3 </vt:lpstr>
      <vt:lpstr>Learning Outcome -1</vt:lpstr>
      <vt:lpstr>PowerPoint Presentation</vt:lpstr>
      <vt:lpstr>Overarching Legislation </vt:lpstr>
      <vt:lpstr>  Overarching Safeguarding Legislation, Policy and Procedure </vt:lpstr>
      <vt:lpstr>Overarching Duties Under  The Social Services and Well-Being (Wales) Act, 2014</vt:lpstr>
      <vt:lpstr> Welsh Legislation </vt:lpstr>
      <vt:lpstr>Safeguarding legislation, policies, strategies and procedures  </vt:lpstr>
      <vt:lpstr>The Wales Safeguarding Procedures 2019– Adults (principles also applies to children)  </vt:lpstr>
      <vt:lpstr>The Wales Safeguarding Procedures 2019 – Adults (principles also applies to children)</vt:lpstr>
      <vt:lpstr>Children At Risk</vt:lpstr>
      <vt:lpstr>  Assessment: Some theory and practice Surviving  safeguarding – Annie’s Story  </vt:lpstr>
      <vt:lpstr>Power and Assessments Anti-Discriminatory and Anti-oppressive Practice </vt:lpstr>
      <vt:lpstr>Culturally Sensitive Social Work Assessments and Intervention- 4D2P Model (Prospera Tedam 2021)</vt:lpstr>
      <vt:lpstr>Exercise 2</vt:lpstr>
      <vt:lpstr>PowerPoint Presentation</vt:lpstr>
      <vt:lpstr>Challenge Attitudes and Behaviors (Social Care Wales, 2025)</vt:lpstr>
      <vt:lpstr>Learning Outcome - 2 2. Working collaboratively with people in need of care and support, their carers other Professionals </vt:lpstr>
      <vt:lpstr>PowerPoint Presentation</vt:lpstr>
      <vt:lpstr>Tensions and Conflicts Exercise 3 </vt:lpstr>
      <vt:lpstr>  </vt:lpstr>
      <vt:lpstr>Risk, Protection and Values</vt:lpstr>
      <vt:lpstr>Ethics and Effective Practice</vt:lpstr>
      <vt:lpstr>Advocacy - Principles</vt:lpstr>
      <vt:lpstr>Exercise 4 - Safeguarding</vt:lpstr>
      <vt:lpstr> Appreciating Biases within the Risk Assessment Process Shorten  </vt:lpstr>
      <vt:lpstr>Professional Curiosity - Collaboration </vt:lpstr>
      <vt:lpstr> Learning Outcome 3 3. Intervention and application of professional judgement in increasingly complex situations </vt:lpstr>
      <vt:lpstr>Dimensions of Working in Wales</vt:lpstr>
      <vt:lpstr>Social Services and Well-Being (Wales) Act (2014): Human Rights</vt:lpstr>
      <vt:lpstr>Intervention and Application of Professional Judgement in Increasingly Complex Situations</vt:lpstr>
      <vt:lpstr>Social Work Theories  Theory underpins professional decision making  </vt:lpstr>
      <vt:lpstr>Theories - Including Models</vt:lpstr>
      <vt:lpstr>Consider Complexity</vt:lpstr>
      <vt:lpstr>Complex Thinking</vt:lpstr>
      <vt:lpstr>Decision-Making and Planning</vt:lpstr>
      <vt:lpstr>Professional Judgement Based on Assessment Information </vt:lpstr>
      <vt:lpstr>Safeguarding Task 3 Recap – What to include</vt:lpstr>
      <vt:lpstr> Safeguarding Task 3 Hints and Tips </vt:lpstr>
      <vt:lpstr>Workshop 4  </vt:lpstr>
      <vt:lpstr>Reference List </vt:lpstr>
      <vt:lpstr>Evaluation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Porth Agored Graduate Certificate  Consolidation Programme  Workshop 3</dc:title>
  <dc:creator>Paula McCreary</dc:creator>
  <cp:lastModifiedBy>Paula McCreary</cp:lastModifiedBy>
  <cp:revision>44</cp:revision>
  <cp:lastPrinted>2024-03-13T16:08:23Z</cp:lastPrinted>
  <dcterms:created xsi:type="dcterms:W3CDTF">2021-01-05T17:31:28Z</dcterms:created>
  <dcterms:modified xsi:type="dcterms:W3CDTF">2026-07-02T13:32:39Z</dcterms:modified>
</cp:coreProperties>
</file>