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3" r:id="rId1"/>
  </p:sldMasterIdLst>
  <p:notesMasterIdLst>
    <p:notesMasterId r:id="rId15"/>
  </p:notesMasterIdLst>
  <p:sldIdLst>
    <p:sldId id="256" r:id="rId2"/>
    <p:sldId id="258" r:id="rId3"/>
    <p:sldId id="259" r:id="rId4"/>
    <p:sldId id="257" r:id="rId5"/>
    <p:sldId id="260" r:id="rId6"/>
    <p:sldId id="261" r:id="rId7"/>
    <p:sldId id="266" r:id="rId8"/>
    <p:sldId id="268" r:id="rId9"/>
    <p:sldId id="269" r:id="rId10"/>
    <p:sldId id="271" r:id="rId11"/>
    <p:sldId id="275" r:id="rId12"/>
    <p:sldId id="276" r:id="rId13"/>
    <p:sldId id="27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1" autoAdjust="0"/>
    <p:restoredTop sz="75986" autoAdjust="0"/>
  </p:normalViewPr>
  <p:slideViewPr>
    <p:cSldViewPr snapToGrid="0">
      <p:cViewPr varScale="1">
        <p:scale>
          <a:sx n="84" d="100"/>
          <a:sy n="84" d="100"/>
        </p:scale>
        <p:origin x="60" y="102"/>
      </p:cViewPr>
      <p:guideLst>
        <p:guide orient="horz" pos="2160"/>
        <p:guide pos="3840"/>
      </p:guideLst>
    </p:cSldViewPr>
  </p:slideViewPr>
  <p:outlineViewPr>
    <p:cViewPr>
      <p:scale>
        <a:sx n="33" d="100"/>
        <a:sy n="33" d="100"/>
      </p:scale>
      <p:origin x="0" y="523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bitra Chakraborty" userId="f2b11e428e112f3f" providerId="LiveId" clId="{8805973C-A47F-44CE-B3B0-F8C47714F138}"/>
    <pc:docChg chg="custSel modSld">
      <pc:chgData name="Pabitra Chakraborty" userId="f2b11e428e112f3f" providerId="LiveId" clId="{8805973C-A47F-44CE-B3B0-F8C47714F138}" dt="2022-11-14T17:28:19.218" v="130" actId="14100"/>
      <pc:docMkLst>
        <pc:docMk/>
      </pc:docMkLst>
      <pc:sldChg chg="addSp modSp mod">
        <pc:chgData name="Pabitra Chakraborty" userId="f2b11e428e112f3f" providerId="LiveId" clId="{8805973C-A47F-44CE-B3B0-F8C47714F138}" dt="2022-11-14T17:28:19.218" v="130" actId="14100"/>
        <pc:sldMkLst>
          <pc:docMk/>
          <pc:sldMk cId="567015611" sldId="256"/>
        </pc:sldMkLst>
        <pc:spChg chg="mod">
          <ac:chgData name="Pabitra Chakraborty" userId="f2b11e428e112f3f" providerId="LiveId" clId="{8805973C-A47F-44CE-B3B0-F8C47714F138}" dt="2022-11-14T17:27:20.905" v="105" actId="14100"/>
          <ac:spMkLst>
            <pc:docMk/>
            <pc:sldMk cId="567015611" sldId="256"/>
            <ac:spMk id="2" creationId="{55A92135-9378-310D-1E33-686B6FAAF89A}"/>
          </ac:spMkLst>
        </pc:spChg>
        <pc:spChg chg="mod">
          <ac:chgData name="Pabitra Chakraborty" userId="f2b11e428e112f3f" providerId="LiveId" clId="{8805973C-A47F-44CE-B3B0-F8C47714F138}" dt="2022-11-14T17:28:19.218" v="130" actId="14100"/>
          <ac:spMkLst>
            <pc:docMk/>
            <pc:sldMk cId="567015611" sldId="256"/>
            <ac:spMk id="3" creationId="{A97F13FC-D8AD-29FD-D1C6-A44EB84D658A}"/>
          </ac:spMkLst>
        </pc:spChg>
        <pc:picChg chg="add mod">
          <ac:chgData name="Pabitra Chakraborty" userId="f2b11e428e112f3f" providerId="LiveId" clId="{8805973C-A47F-44CE-B3B0-F8C47714F138}" dt="2022-11-14T17:26:21.425" v="40" actId="14100"/>
          <ac:picMkLst>
            <pc:docMk/>
            <pc:sldMk cId="567015611" sldId="256"/>
            <ac:picMk id="4" creationId="{9CAEC161-8C32-6D58-0B5E-4E885304E90F}"/>
          </ac:picMkLst>
        </pc:picChg>
      </pc:sldChg>
      <pc:sldChg chg="modSp">
        <pc:chgData name="Pabitra Chakraborty" userId="f2b11e428e112f3f" providerId="LiveId" clId="{8805973C-A47F-44CE-B3B0-F8C47714F138}" dt="2022-11-14T17:27:41.876" v="107"/>
        <pc:sldMkLst>
          <pc:docMk/>
          <pc:sldMk cId="3408819634" sldId="257"/>
        </pc:sldMkLst>
        <pc:picChg chg="mod">
          <ac:chgData name="Pabitra Chakraborty" userId="f2b11e428e112f3f" providerId="LiveId" clId="{8805973C-A47F-44CE-B3B0-F8C47714F138}" dt="2022-11-14T17:27:41.876" v="107"/>
          <ac:picMkLst>
            <pc:docMk/>
            <pc:sldMk cId="3408819634" sldId="257"/>
            <ac:picMk id="7" creationId="{5824932C-C3C2-5764-B970-B00B90BB1038}"/>
          </ac:picMkLst>
        </pc:picChg>
      </pc:sldChg>
      <pc:sldChg chg="addSp delSp modSp mod">
        <pc:chgData name="Pabitra Chakraborty" userId="f2b11e428e112f3f" providerId="LiveId" clId="{8805973C-A47F-44CE-B3B0-F8C47714F138}" dt="2022-11-14T17:27:41.979" v="111" actId="27636"/>
        <pc:sldMkLst>
          <pc:docMk/>
          <pc:sldMk cId="270144617" sldId="258"/>
        </pc:sldMkLst>
        <pc:spChg chg="mod">
          <ac:chgData name="Pabitra Chakraborty" userId="f2b11e428e112f3f" providerId="LiveId" clId="{8805973C-A47F-44CE-B3B0-F8C47714F138}" dt="2022-11-14T17:27:41.960" v="108" actId="27636"/>
          <ac:spMkLst>
            <pc:docMk/>
            <pc:sldMk cId="270144617" sldId="258"/>
            <ac:spMk id="4" creationId="{3005828C-260F-0064-6AF5-C859603EF6D0}"/>
          </ac:spMkLst>
        </pc:spChg>
        <pc:spChg chg="mod">
          <ac:chgData name="Pabitra Chakraborty" userId="f2b11e428e112f3f" providerId="LiveId" clId="{8805973C-A47F-44CE-B3B0-F8C47714F138}" dt="2022-11-14T17:27:41.979" v="110" actId="27636"/>
          <ac:spMkLst>
            <pc:docMk/>
            <pc:sldMk cId="270144617" sldId="258"/>
            <ac:spMk id="6" creationId="{EECF7499-3FEA-1C6F-0FBC-713AB0A36FF4}"/>
          </ac:spMkLst>
        </pc:spChg>
        <pc:spChg chg="add mod">
          <ac:chgData name="Pabitra Chakraborty" userId="f2b11e428e112f3f" providerId="LiveId" clId="{8805973C-A47F-44CE-B3B0-F8C47714F138}" dt="2022-11-14T17:27:41.979" v="111" actId="27636"/>
          <ac:spMkLst>
            <pc:docMk/>
            <pc:sldMk cId="270144617" sldId="258"/>
            <ac:spMk id="7" creationId="{AD832CE4-1B19-2537-CF99-00F55EC7F35D}"/>
          </ac:spMkLst>
        </pc:spChg>
        <pc:picChg chg="del">
          <ac:chgData name="Pabitra Chakraborty" userId="f2b11e428e112f3f" providerId="LiveId" clId="{8805973C-A47F-44CE-B3B0-F8C47714F138}" dt="2022-11-14T17:23:31.719" v="0" actId="21"/>
          <ac:picMkLst>
            <pc:docMk/>
            <pc:sldMk cId="270144617" sldId="258"/>
            <ac:picMk id="1026" creationId="{3BD10BC9-060F-8D4C-BD11-967D96EEF711}"/>
          </ac:picMkLst>
        </pc:picChg>
      </pc:sldChg>
      <pc:sldChg chg="modSp mod">
        <pc:chgData name="Pabitra Chakraborty" userId="f2b11e428e112f3f" providerId="LiveId" clId="{8805973C-A47F-44CE-B3B0-F8C47714F138}" dt="2022-11-14T17:26:55.014" v="57" actId="27636"/>
        <pc:sldMkLst>
          <pc:docMk/>
          <pc:sldMk cId="162059715" sldId="259"/>
        </pc:sldMkLst>
        <pc:spChg chg="mod">
          <ac:chgData name="Pabitra Chakraborty" userId="f2b11e428e112f3f" providerId="LiveId" clId="{8805973C-A47F-44CE-B3B0-F8C47714F138}" dt="2022-11-14T17:26:55.014" v="57" actId="27636"/>
          <ac:spMkLst>
            <pc:docMk/>
            <pc:sldMk cId="162059715" sldId="259"/>
            <ac:spMk id="4" creationId="{2F44BBB9-1B7E-18B4-1CE3-4A9595788B26}"/>
          </ac:spMkLst>
        </pc:spChg>
      </pc:sldChg>
      <pc:sldChg chg="modSp">
        <pc:chgData name="Pabitra Chakraborty" userId="f2b11e428e112f3f" providerId="LiveId" clId="{8805973C-A47F-44CE-B3B0-F8C47714F138}" dt="2022-11-14T17:27:41.876" v="107"/>
        <pc:sldMkLst>
          <pc:docMk/>
          <pc:sldMk cId="2922763916" sldId="260"/>
        </pc:sldMkLst>
        <pc:spChg chg="mod">
          <ac:chgData name="Pabitra Chakraborty" userId="f2b11e428e112f3f" providerId="LiveId" clId="{8805973C-A47F-44CE-B3B0-F8C47714F138}" dt="2022-11-14T17:27:41.876" v="107"/>
          <ac:spMkLst>
            <pc:docMk/>
            <pc:sldMk cId="2922763916" sldId="260"/>
            <ac:spMk id="4" creationId="{72665D3D-FE6B-EB60-DCF7-77D6EFE753B8}"/>
          </ac:spMkLst>
        </pc:spChg>
        <pc:picChg chg="mod">
          <ac:chgData name="Pabitra Chakraborty" userId="f2b11e428e112f3f" providerId="LiveId" clId="{8805973C-A47F-44CE-B3B0-F8C47714F138}" dt="2022-11-14T17:27:41.876" v="107"/>
          <ac:picMkLst>
            <pc:docMk/>
            <pc:sldMk cId="2922763916" sldId="260"/>
            <ac:picMk id="5" creationId="{AFD18B17-9054-427B-3FF6-466EB57DF657}"/>
          </ac:picMkLst>
        </pc:picChg>
      </pc:sldChg>
      <pc:sldChg chg="modSp">
        <pc:chgData name="Pabitra Chakraborty" userId="f2b11e428e112f3f" providerId="LiveId" clId="{8805973C-A47F-44CE-B3B0-F8C47714F138}" dt="2022-11-14T17:27:41.876" v="107"/>
        <pc:sldMkLst>
          <pc:docMk/>
          <pc:sldMk cId="3360952675" sldId="261"/>
        </pc:sldMkLst>
        <pc:spChg chg="mod">
          <ac:chgData name="Pabitra Chakraborty" userId="f2b11e428e112f3f" providerId="LiveId" clId="{8805973C-A47F-44CE-B3B0-F8C47714F138}" dt="2022-11-14T17:27:41.876" v="107"/>
          <ac:spMkLst>
            <pc:docMk/>
            <pc:sldMk cId="3360952675" sldId="261"/>
            <ac:spMk id="2" creationId="{664A94D8-38A3-BF65-1020-4F8D9DCFA1CB}"/>
          </ac:spMkLst>
        </pc:spChg>
      </pc:sldChg>
      <pc:sldChg chg="modSp mod">
        <pc:chgData name="Pabitra Chakraborty" userId="f2b11e428e112f3f" providerId="LiveId" clId="{8805973C-A47F-44CE-B3B0-F8C47714F138}" dt="2022-11-14T17:27:41.876" v="107"/>
        <pc:sldMkLst>
          <pc:docMk/>
          <pc:sldMk cId="3889054218" sldId="262"/>
        </pc:sldMkLst>
        <pc:spChg chg="mod">
          <ac:chgData name="Pabitra Chakraborty" userId="f2b11e428e112f3f" providerId="LiveId" clId="{8805973C-A47F-44CE-B3B0-F8C47714F138}" dt="2022-11-14T17:27:41.876" v="107"/>
          <ac:spMkLst>
            <pc:docMk/>
            <pc:sldMk cId="3889054218" sldId="262"/>
            <ac:spMk id="2" creationId="{8669D3C4-8B47-5B27-9A73-61FB4E4091BA}"/>
          </ac:spMkLst>
        </pc:spChg>
      </pc:sldChg>
      <pc:sldChg chg="modSp">
        <pc:chgData name="Pabitra Chakraborty" userId="f2b11e428e112f3f" providerId="LiveId" clId="{8805973C-A47F-44CE-B3B0-F8C47714F138}" dt="2022-11-14T17:27:41.876" v="107"/>
        <pc:sldMkLst>
          <pc:docMk/>
          <pc:sldMk cId="4186936168" sldId="263"/>
        </pc:sldMkLst>
        <pc:spChg chg="mod">
          <ac:chgData name="Pabitra Chakraborty" userId="f2b11e428e112f3f" providerId="LiveId" clId="{8805973C-A47F-44CE-B3B0-F8C47714F138}" dt="2022-11-14T17:27:41.876" v="107"/>
          <ac:spMkLst>
            <pc:docMk/>
            <pc:sldMk cId="4186936168" sldId="263"/>
            <ac:spMk id="2" creationId="{3E0AC691-9557-6393-5359-4C607EDFA980}"/>
          </ac:spMkLst>
        </pc:spChg>
      </pc:sldChg>
      <pc:sldChg chg="modSp mod">
        <pc:chgData name="Pabitra Chakraborty" userId="f2b11e428e112f3f" providerId="LiveId" clId="{8805973C-A47F-44CE-B3B0-F8C47714F138}" dt="2022-11-14T17:27:41.996" v="112" actId="27636"/>
        <pc:sldMkLst>
          <pc:docMk/>
          <pc:sldMk cId="2844219041" sldId="264"/>
        </pc:sldMkLst>
        <pc:spChg chg="mod">
          <ac:chgData name="Pabitra Chakraborty" userId="f2b11e428e112f3f" providerId="LiveId" clId="{8805973C-A47F-44CE-B3B0-F8C47714F138}" dt="2022-11-14T17:27:41.876" v="107"/>
          <ac:spMkLst>
            <pc:docMk/>
            <pc:sldMk cId="2844219041" sldId="264"/>
            <ac:spMk id="2" creationId="{68F0AB33-14A1-DF3B-9D99-63EEE363E0E3}"/>
          </ac:spMkLst>
        </pc:spChg>
        <pc:spChg chg="mod">
          <ac:chgData name="Pabitra Chakraborty" userId="f2b11e428e112f3f" providerId="LiveId" clId="{8805973C-A47F-44CE-B3B0-F8C47714F138}" dt="2022-11-14T17:27:41.996" v="112" actId="27636"/>
          <ac:spMkLst>
            <pc:docMk/>
            <pc:sldMk cId="2844219041" sldId="264"/>
            <ac:spMk id="4" creationId="{8EBD1076-848C-2187-CD37-D666696B8A02}"/>
          </ac:spMkLst>
        </pc:spChg>
      </pc:sldChg>
      <pc:sldChg chg="modSp mod">
        <pc:chgData name="Pabitra Chakraborty" userId="f2b11e428e112f3f" providerId="LiveId" clId="{8805973C-A47F-44CE-B3B0-F8C47714F138}" dt="2022-11-14T17:27:41.876" v="107"/>
        <pc:sldMkLst>
          <pc:docMk/>
          <pc:sldMk cId="2978101500" sldId="265"/>
        </pc:sldMkLst>
        <pc:spChg chg="mod">
          <ac:chgData name="Pabitra Chakraborty" userId="f2b11e428e112f3f" providerId="LiveId" clId="{8805973C-A47F-44CE-B3B0-F8C47714F138}" dt="2022-11-14T17:27:41.876" v="107"/>
          <ac:spMkLst>
            <pc:docMk/>
            <pc:sldMk cId="2978101500" sldId="265"/>
            <ac:spMk id="2" creationId="{307C3052-9712-7012-13EF-4A1ABC30E56B}"/>
          </ac:spMkLst>
        </pc:spChg>
      </pc:sldChg>
      <pc:sldChg chg="modSp mod">
        <pc:chgData name="Pabitra Chakraborty" userId="f2b11e428e112f3f" providerId="LiveId" clId="{8805973C-A47F-44CE-B3B0-F8C47714F138}" dt="2022-11-14T17:27:42.011" v="113" actId="27636"/>
        <pc:sldMkLst>
          <pc:docMk/>
          <pc:sldMk cId="3547209661" sldId="266"/>
        </pc:sldMkLst>
        <pc:spChg chg="mod">
          <ac:chgData name="Pabitra Chakraborty" userId="f2b11e428e112f3f" providerId="LiveId" clId="{8805973C-A47F-44CE-B3B0-F8C47714F138}" dt="2022-11-14T17:27:42.011" v="113" actId="27636"/>
          <ac:spMkLst>
            <pc:docMk/>
            <pc:sldMk cId="3547209661" sldId="266"/>
            <ac:spMk id="4" creationId="{7A1F6AC6-4910-2F06-2485-3716ABDF8678}"/>
          </ac:spMkLst>
        </pc:spChg>
        <pc:picChg chg="mod">
          <ac:chgData name="Pabitra Chakraborty" userId="f2b11e428e112f3f" providerId="LiveId" clId="{8805973C-A47F-44CE-B3B0-F8C47714F138}" dt="2022-11-14T17:27:41.876" v="107"/>
          <ac:picMkLst>
            <pc:docMk/>
            <pc:sldMk cId="3547209661" sldId="266"/>
            <ac:picMk id="5" creationId="{2F224B74-96F8-56D0-3357-641A3125C8F2}"/>
          </ac:picMkLst>
        </pc:picChg>
      </pc:sldChg>
      <pc:sldChg chg="modSp">
        <pc:chgData name="Pabitra Chakraborty" userId="f2b11e428e112f3f" providerId="LiveId" clId="{8805973C-A47F-44CE-B3B0-F8C47714F138}" dt="2022-11-14T17:27:41.876" v="107"/>
        <pc:sldMkLst>
          <pc:docMk/>
          <pc:sldMk cId="1858125418" sldId="267"/>
        </pc:sldMkLst>
        <pc:picChg chg="mod">
          <ac:chgData name="Pabitra Chakraborty" userId="f2b11e428e112f3f" providerId="LiveId" clId="{8805973C-A47F-44CE-B3B0-F8C47714F138}" dt="2022-11-14T17:27:41.876" v="107"/>
          <ac:picMkLst>
            <pc:docMk/>
            <pc:sldMk cId="1858125418" sldId="267"/>
            <ac:picMk id="5" creationId="{42A5DA78-D9D6-BC06-709E-FE7FCADE0EF2}"/>
          </ac:picMkLst>
        </pc:picChg>
      </pc:sldChg>
      <pc:sldChg chg="modSp mod">
        <pc:chgData name="Pabitra Chakraborty" userId="f2b11e428e112f3f" providerId="LiveId" clId="{8805973C-A47F-44CE-B3B0-F8C47714F138}" dt="2022-11-14T17:27:42.025" v="114" actId="27636"/>
        <pc:sldMkLst>
          <pc:docMk/>
          <pc:sldMk cId="3377849802" sldId="268"/>
        </pc:sldMkLst>
        <pc:spChg chg="mod">
          <ac:chgData name="Pabitra Chakraborty" userId="f2b11e428e112f3f" providerId="LiveId" clId="{8805973C-A47F-44CE-B3B0-F8C47714F138}" dt="2022-11-14T17:27:42.025" v="114" actId="27636"/>
          <ac:spMkLst>
            <pc:docMk/>
            <pc:sldMk cId="3377849802" sldId="268"/>
            <ac:spMk id="4" creationId="{8536AD84-3891-38B7-7F0D-21D957A52A45}"/>
          </ac:spMkLst>
        </pc:spChg>
        <pc:picChg chg="mod">
          <ac:chgData name="Pabitra Chakraborty" userId="f2b11e428e112f3f" providerId="LiveId" clId="{8805973C-A47F-44CE-B3B0-F8C47714F138}" dt="2022-11-14T17:27:41.876" v="107"/>
          <ac:picMkLst>
            <pc:docMk/>
            <pc:sldMk cId="3377849802" sldId="268"/>
            <ac:picMk id="5" creationId="{A1672984-31D4-C7F1-E177-151DF9EF1CEB}"/>
          </ac:picMkLst>
        </pc:picChg>
      </pc:sldChg>
      <pc:sldChg chg="modSp">
        <pc:chgData name="Pabitra Chakraborty" userId="f2b11e428e112f3f" providerId="LiveId" clId="{8805973C-A47F-44CE-B3B0-F8C47714F138}" dt="2022-11-14T17:27:41.876" v="107"/>
        <pc:sldMkLst>
          <pc:docMk/>
          <pc:sldMk cId="2840104056" sldId="269"/>
        </pc:sldMkLst>
        <pc:picChg chg="mod">
          <ac:chgData name="Pabitra Chakraborty" userId="f2b11e428e112f3f" providerId="LiveId" clId="{8805973C-A47F-44CE-B3B0-F8C47714F138}" dt="2022-11-14T17:27:41.876" v="107"/>
          <ac:picMkLst>
            <pc:docMk/>
            <pc:sldMk cId="2840104056" sldId="269"/>
            <ac:picMk id="5" creationId="{27554C61-D1A6-D776-54E5-1F281D10CBF4}"/>
          </ac:picMkLst>
        </pc:picChg>
      </pc:sldChg>
      <pc:sldChg chg="modSp">
        <pc:chgData name="Pabitra Chakraborty" userId="f2b11e428e112f3f" providerId="LiveId" clId="{8805973C-A47F-44CE-B3B0-F8C47714F138}" dt="2022-11-14T17:27:41.876" v="107"/>
        <pc:sldMkLst>
          <pc:docMk/>
          <pc:sldMk cId="1540474009" sldId="270"/>
        </pc:sldMkLst>
        <pc:spChg chg="mod">
          <ac:chgData name="Pabitra Chakraborty" userId="f2b11e428e112f3f" providerId="LiveId" clId="{8805973C-A47F-44CE-B3B0-F8C47714F138}" dt="2022-11-14T17:27:41.876" v="107"/>
          <ac:spMkLst>
            <pc:docMk/>
            <pc:sldMk cId="1540474009" sldId="270"/>
            <ac:spMk id="2" creationId="{9BD34E11-B8AD-6C18-FC76-2DBAE8254F34}"/>
          </ac:spMkLst>
        </pc:spChg>
      </pc:sldChg>
      <pc:sldChg chg="modSp">
        <pc:chgData name="Pabitra Chakraborty" userId="f2b11e428e112f3f" providerId="LiveId" clId="{8805973C-A47F-44CE-B3B0-F8C47714F138}" dt="2022-11-14T17:27:41.876" v="107"/>
        <pc:sldMkLst>
          <pc:docMk/>
          <pc:sldMk cId="3938393137" sldId="272"/>
        </pc:sldMkLst>
        <pc:spChg chg="mod">
          <ac:chgData name="Pabitra Chakraborty" userId="f2b11e428e112f3f" providerId="LiveId" clId="{8805973C-A47F-44CE-B3B0-F8C47714F138}" dt="2022-11-14T17:27:41.876" v="107"/>
          <ac:spMkLst>
            <pc:docMk/>
            <pc:sldMk cId="3938393137" sldId="272"/>
            <ac:spMk id="2" creationId="{FC419E76-3C5E-A030-1FEE-DFB41300A8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A82FF1-BD2C-4EF8-849C-C7BE6306BED8}" type="datetimeFigureOut">
              <a:rPr lang="en-IN" smtClean="0"/>
              <a:pPr/>
              <a:t>20-11-2022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35E7C-062C-49C9-AE68-167A23EBC055}" type="slidenum">
              <a:rPr lang="en-IN" smtClean="0"/>
              <a:pPr/>
              <a:t>‹#›</a:t>
            </a:fld>
            <a:endParaRPr lang="en-IN"/>
          </a:p>
        </p:txBody>
      </p:sp>
    </p:spTree>
    <p:extLst>
      <p:ext uri="{BB962C8B-B14F-4D97-AF65-F5344CB8AC3E}">
        <p14:creationId xmlns:p14="http://schemas.microsoft.com/office/powerpoint/2010/main" val="3558161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 GPS receiver is utilized to obtain actual geographical location by getting data from satellites. There are different applications of GPS receivers like in ships, aircraft, and for different map reading purposes. In project management, GPS receiver is used in different areas. </a:t>
            </a:r>
          </a:p>
        </p:txBody>
      </p:sp>
      <p:sp>
        <p:nvSpPr>
          <p:cNvPr id="4" name="Slide Number Placeholder 3"/>
          <p:cNvSpPr>
            <a:spLocks noGrp="1"/>
          </p:cNvSpPr>
          <p:nvPr>
            <p:ph type="sldNum" sz="quarter" idx="5"/>
          </p:nvPr>
        </p:nvSpPr>
        <p:spPr/>
        <p:txBody>
          <a:bodyPr/>
          <a:lstStyle/>
          <a:p>
            <a:fld id="{88E35E7C-062C-49C9-AE68-167A23EBC055}" type="slidenum">
              <a:rPr lang="en-IN" smtClean="0"/>
              <a:pPr/>
              <a:t>2</a:t>
            </a:fld>
            <a:endParaRPr lang="en-IN"/>
          </a:p>
        </p:txBody>
      </p:sp>
    </p:spTree>
    <p:extLst>
      <p:ext uri="{BB962C8B-B14F-4D97-AF65-F5344CB8AC3E}">
        <p14:creationId xmlns:p14="http://schemas.microsoft.com/office/powerpoint/2010/main" val="3881349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main motive of this project is to create a GPS receiver that will help the managers to get accurate data of time, date, location, and other information. It is portable so managers can track everything from distance. Though there were some limitations like time and resources. ATmega32A was not used due to this reason.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3</a:t>
            </a:fld>
            <a:endParaRPr lang="en-IN"/>
          </a:p>
        </p:txBody>
      </p:sp>
    </p:spTree>
    <p:extLst>
      <p:ext uri="{BB962C8B-B14F-4D97-AF65-F5344CB8AC3E}">
        <p14:creationId xmlns:p14="http://schemas.microsoft.com/office/powerpoint/2010/main" val="427303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4</a:t>
            </a:fld>
            <a:endParaRPr lang="en-IN"/>
          </a:p>
        </p:txBody>
      </p:sp>
    </p:spTree>
    <p:extLst>
      <p:ext uri="{BB962C8B-B14F-4D97-AF65-F5344CB8AC3E}">
        <p14:creationId xmlns:p14="http://schemas.microsoft.com/office/powerpoint/2010/main" val="1134756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Design</a:t>
            </a:r>
          </a:p>
          <a:p>
            <a:r>
              <a:rPr lang="en-IN" dirty="0"/>
              <a:t>1.	Requirements</a:t>
            </a:r>
          </a:p>
          <a:p>
            <a:r>
              <a:rPr lang="en-IN" dirty="0"/>
              <a:t>Semiconductors: </a:t>
            </a:r>
          </a:p>
          <a:p>
            <a:endParaRPr lang="en-IN" dirty="0"/>
          </a:p>
          <a:p>
            <a:r>
              <a:rPr lang="en-IN" dirty="0"/>
              <a:t>IC1 – Atmega16A MCU</a:t>
            </a:r>
          </a:p>
          <a:p>
            <a:r>
              <a:rPr lang="en-IN" dirty="0"/>
              <a:t>IC2 – MAX232 driver</a:t>
            </a:r>
          </a:p>
          <a:p>
            <a:r>
              <a:rPr lang="en-IN" dirty="0"/>
              <a:t>Resistors (all ¼-watt, + or – 5% Carbon):</a:t>
            </a:r>
          </a:p>
          <a:p>
            <a:r>
              <a:rPr lang="en-IN" dirty="0"/>
              <a:t>PR1 – 1-K-ohm </a:t>
            </a:r>
            <a:r>
              <a:rPr lang="en-IN" dirty="0" err="1"/>
              <a:t>preset</a:t>
            </a:r>
            <a:endParaRPr lang="en-IN" dirty="0"/>
          </a:p>
          <a:p>
            <a:r>
              <a:rPr lang="en-IN" dirty="0"/>
              <a:t>R2 – 100-ohm</a:t>
            </a:r>
          </a:p>
          <a:p>
            <a:r>
              <a:rPr lang="en-IN" dirty="0"/>
              <a:t>R1 – 10-K-ohm</a:t>
            </a:r>
          </a:p>
          <a:p>
            <a:endParaRPr lang="en-IN" dirty="0"/>
          </a:p>
          <a:p>
            <a:r>
              <a:rPr lang="en-IN" dirty="0"/>
              <a:t>Capacitors:</a:t>
            </a:r>
          </a:p>
          <a:p>
            <a:endParaRPr lang="en-IN" dirty="0"/>
          </a:p>
          <a:p>
            <a:r>
              <a:rPr lang="en-IN" dirty="0"/>
              <a:t>C7, C8 – 0.1 µF ceramic disk</a:t>
            </a:r>
          </a:p>
          <a:p>
            <a:r>
              <a:rPr lang="en-IN" dirty="0"/>
              <a:t>C5, C6 – 22pF ceramic disk</a:t>
            </a:r>
          </a:p>
          <a:p>
            <a:r>
              <a:rPr lang="en-IN" dirty="0"/>
              <a:t>C1-C4, and C9 - 10 µF, 16V electrolytic</a:t>
            </a:r>
          </a:p>
          <a:p>
            <a:endParaRPr lang="en-IN" dirty="0"/>
          </a:p>
          <a:p>
            <a:r>
              <a:rPr lang="en-IN" dirty="0"/>
              <a:t>Miscellaneous:</a:t>
            </a:r>
          </a:p>
          <a:p>
            <a:endParaRPr lang="en-IN" dirty="0"/>
          </a:p>
          <a:p>
            <a:r>
              <a:rPr lang="en-IN" dirty="0"/>
              <a:t>XTAL1 – 8-megahertz crystal oscillator</a:t>
            </a:r>
          </a:p>
          <a:p>
            <a:r>
              <a:rPr lang="en-IN" dirty="0"/>
              <a:t>CON1 – 2 pin connectors</a:t>
            </a:r>
          </a:p>
          <a:p>
            <a:r>
              <a:rPr lang="en-IN" dirty="0"/>
              <a:t>CON2 – 4 pin connectors</a:t>
            </a:r>
          </a:p>
          <a:p>
            <a:r>
              <a:rPr lang="en-IN" dirty="0"/>
              <a:t>S1 – tactile switch</a:t>
            </a:r>
          </a:p>
          <a:p>
            <a:r>
              <a:rPr lang="en-IN" dirty="0"/>
              <a:t>LCD1 – 16x4 alphanumeric display</a:t>
            </a:r>
          </a:p>
          <a:p>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IN" dirty="0"/>
              <a:t>This model requires a built-in processor, and antenna. The processor helps to calculate the needed data from the signals’ output successively in form of strings utilizing NMEA 0183 protocol. These strings are obtained consecutively by the host computer for demonstration, or host controller to make decisions, or take actions. </a:t>
            </a:r>
          </a:p>
          <a:p>
            <a:endParaRPr lang="en-IN" dirty="0"/>
          </a:p>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6</a:t>
            </a:fld>
            <a:endParaRPr lang="en-IN"/>
          </a:p>
        </p:txBody>
      </p:sp>
    </p:spTree>
    <p:extLst>
      <p:ext uri="{BB962C8B-B14F-4D97-AF65-F5344CB8AC3E}">
        <p14:creationId xmlns:p14="http://schemas.microsoft.com/office/powerpoint/2010/main" val="3977715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NEMA protocol involves standard messages provided by the receiver. Examples of standard message outputs from the system are ZDA, VTC, GSA, GSV, GGA, and RMC (Kim et al., 2020). It helps to get data based on time, latitude, longitude, etc. </a:t>
            </a:r>
          </a:p>
        </p:txBody>
      </p:sp>
      <p:sp>
        <p:nvSpPr>
          <p:cNvPr id="4" name="Slide Number Placeholder 3"/>
          <p:cNvSpPr>
            <a:spLocks noGrp="1"/>
          </p:cNvSpPr>
          <p:nvPr>
            <p:ph type="sldNum" sz="quarter" idx="5"/>
          </p:nvPr>
        </p:nvSpPr>
        <p:spPr/>
        <p:txBody>
          <a:bodyPr/>
          <a:lstStyle/>
          <a:p>
            <a:fld id="{88E35E7C-062C-49C9-AE68-167A23EBC055}" type="slidenum">
              <a:rPr lang="en-IN" smtClean="0"/>
              <a:pPr/>
              <a:t>7</a:t>
            </a:fld>
            <a:endParaRPr lang="en-IN"/>
          </a:p>
        </p:txBody>
      </p:sp>
    </p:spTree>
    <p:extLst>
      <p:ext uri="{BB962C8B-B14F-4D97-AF65-F5344CB8AC3E}">
        <p14:creationId xmlns:p14="http://schemas.microsoft.com/office/powerpoint/2010/main" val="3619265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total stream takes place as of 70 characters involving start tag. The time Greenwich mean time or GMT, or Synchronized Universal Time or UTC directly tracks start tag. The range of the resolution is 1ms to 100ms. Next, location information can be obtained along with longitude and latitude, and most importantly, direction.</a:t>
            </a:r>
          </a:p>
        </p:txBody>
      </p:sp>
      <p:sp>
        <p:nvSpPr>
          <p:cNvPr id="4" name="Slide Number Placeholder 3"/>
          <p:cNvSpPr>
            <a:spLocks noGrp="1"/>
          </p:cNvSpPr>
          <p:nvPr>
            <p:ph type="sldNum" sz="quarter" idx="5"/>
          </p:nvPr>
        </p:nvSpPr>
        <p:spPr/>
        <p:txBody>
          <a:bodyPr/>
          <a:lstStyle/>
          <a:p>
            <a:fld id="{88E35E7C-062C-49C9-AE68-167A23EBC055}" type="slidenum">
              <a:rPr lang="en-IN" smtClean="0"/>
              <a:pPr/>
              <a:t>8</a:t>
            </a:fld>
            <a:endParaRPr lang="en-IN"/>
          </a:p>
        </p:txBody>
      </p:sp>
    </p:spTree>
    <p:extLst>
      <p:ext uri="{BB962C8B-B14F-4D97-AF65-F5344CB8AC3E}">
        <p14:creationId xmlns:p14="http://schemas.microsoft.com/office/powerpoint/2010/main" val="3095422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After that, the efficiency and speed of the GPS antenna is provided in knots. Course angle takes place as the angle of the GPS antenna regarding true north in counter clockwise direction. The date is provided latterly regarding GMT/UTC. </a:t>
            </a:r>
          </a:p>
          <a:p>
            <a:r>
              <a:rPr lang="en-IN" sz="1200" dirty="0">
                <a:latin typeface="Times New Roman" panose="02020603050405020304" pitchFamily="18" charset="0"/>
                <a:cs typeface="Times New Roman" panose="02020603050405020304" pitchFamily="18" charset="0"/>
              </a:rPr>
              <a:t>The AVR MCU uses the string from GPS output.</a:t>
            </a:r>
          </a:p>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To show them on the LCD inaccurate format.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a:p>
            <a:endParaRPr lang="en-IN" dirty="0"/>
          </a:p>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9</a:t>
            </a:fld>
            <a:endParaRPr lang="en-IN"/>
          </a:p>
        </p:txBody>
      </p:sp>
    </p:spTree>
    <p:extLst>
      <p:ext uri="{BB962C8B-B14F-4D97-AF65-F5344CB8AC3E}">
        <p14:creationId xmlns:p14="http://schemas.microsoft.com/office/powerpoint/2010/main" val="4057655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Functionalities of the AVR MCU takes place because of the program implanted into its core flash memory. The software program takes place as written in C language utilizing AVR studio software (Buratti et al., 2020). It takes place as compiled deploying GCC complier present with AVR studio. After the program takes place as successfully compiled, it provides a hex file, that is used by ATmega16A utilizing AVR SPI programmer. The C programs include 12 dissimilar functions defined as follows:</a:t>
            </a:r>
          </a:p>
          <a:p>
            <a:endParaRPr lang="en-IN" dirty="0"/>
          </a:p>
          <a:p>
            <a:r>
              <a:rPr lang="en-IN" dirty="0" err="1"/>
              <a:t>LCD_sendcmd</a:t>
            </a:r>
            <a:r>
              <a:rPr lang="en-IN" dirty="0"/>
              <a:t> provides an 8-bit command (character) to the LCD for the initiation process.</a:t>
            </a:r>
          </a:p>
          <a:p>
            <a:r>
              <a:rPr lang="en-IN" dirty="0" err="1"/>
              <a:t>LCD_senddata</a:t>
            </a:r>
            <a:r>
              <a:rPr lang="en-IN" dirty="0"/>
              <a:t> provides 8-bit information to the LCD, that can be presented in the screen. </a:t>
            </a:r>
          </a:p>
          <a:p>
            <a:r>
              <a:rPr lang="en-IN" dirty="0" err="1"/>
              <a:t>LCD_write_string</a:t>
            </a:r>
            <a:r>
              <a:rPr lang="en-IN" dirty="0"/>
              <a:t> provides the total string on the display.</a:t>
            </a:r>
          </a:p>
          <a:p>
            <a:r>
              <a:rPr lang="en-IN" dirty="0" err="1"/>
              <a:t>LCD_init</a:t>
            </a:r>
            <a:r>
              <a:rPr lang="en-IN" dirty="0"/>
              <a:t> starts the LCD in 8-bit mode, 8x5 characters USART handling purpose. </a:t>
            </a:r>
          </a:p>
          <a:p>
            <a:endParaRPr lang="en-IN" dirty="0"/>
          </a:p>
          <a:p>
            <a:endParaRPr lang="en-IN" dirty="0"/>
          </a:p>
          <a:p>
            <a:r>
              <a:rPr lang="en-IN" dirty="0" err="1"/>
              <a:t>usart_init</a:t>
            </a:r>
            <a:r>
              <a:rPr lang="en-IN" dirty="0"/>
              <a:t> starts built-in USART, as well as seat bandwidth rate to 9600 bps.</a:t>
            </a:r>
          </a:p>
          <a:p>
            <a:r>
              <a:rPr lang="en-IN" dirty="0" err="1"/>
              <a:t>usart_getch</a:t>
            </a:r>
            <a:r>
              <a:rPr lang="en-IN" dirty="0"/>
              <a:t> proceeds an 8-bit information obtained from the serial port. </a:t>
            </a:r>
          </a:p>
          <a:p>
            <a:r>
              <a:rPr lang="en-IN" dirty="0" err="1"/>
              <a:t>display_latitude</a:t>
            </a:r>
            <a:r>
              <a:rPr lang="en-IN" dirty="0"/>
              <a:t> shows the obtained longitude on the screen in the form of degree-minute-second. </a:t>
            </a:r>
          </a:p>
          <a:p>
            <a:r>
              <a:rPr lang="en-IN" dirty="0" err="1"/>
              <a:t>display_longitude</a:t>
            </a:r>
            <a:r>
              <a:rPr lang="en-IN" dirty="0"/>
              <a:t> shows the obtained longitude on the screen in the same format. </a:t>
            </a:r>
          </a:p>
          <a:p>
            <a:endParaRPr lang="en-IN" dirty="0"/>
          </a:p>
          <a:p>
            <a:r>
              <a:rPr lang="en-IN" dirty="0" err="1"/>
              <a:t>display_date</a:t>
            </a:r>
            <a:r>
              <a:rPr lang="en-IN" dirty="0"/>
              <a:t> shows the date</a:t>
            </a:r>
          </a:p>
          <a:p>
            <a:r>
              <a:rPr lang="en-IN" dirty="0" err="1"/>
              <a:t>display_time</a:t>
            </a:r>
            <a:r>
              <a:rPr lang="en-IN" dirty="0"/>
              <a:t> shows the time</a:t>
            </a:r>
          </a:p>
          <a:p>
            <a:r>
              <a:rPr lang="en-IN" dirty="0"/>
              <a:t>And other commands used are </a:t>
            </a:r>
            <a:r>
              <a:rPr lang="en-IN" dirty="0" err="1"/>
              <a:t>display_speed</a:t>
            </a:r>
            <a:r>
              <a:rPr lang="en-IN" dirty="0"/>
              <a:t>, and </a:t>
            </a:r>
            <a:r>
              <a:rPr lang="en-IN" dirty="0" err="1"/>
              <a:t>display_course</a:t>
            </a:r>
            <a:r>
              <a:rPr lang="en-IN" dirty="0"/>
              <a:t>. </a:t>
            </a:r>
          </a:p>
          <a:p>
            <a:endParaRPr lang="en-IN" dirty="0"/>
          </a:p>
          <a:p>
            <a:endParaRPr lang="en-IN" dirty="0"/>
          </a:p>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10</a:t>
            </a:fld>
            <a:endParaRPr lang="en-IN"/>
          </a:p>
        </p:txBody>
      </p:sp>
    </p:spTree>
    <p:extLst>
      <p:ext uri="{BB962C8B-B14F-4D97-AF65-F5344CB8AC3E}">
        <p14:creationId xmlns:p14="http://schemas.microsoft.com/office/powerpoint/2010/main" val="4059708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antenna was activated and the location was changed. The device displayed proper data according to the changes in location. On the other hand, two different days was needed to check whether it could show proper time or not. It was able to provide proper time and date.</a:t>
            </a:r>
          </a:p>
        </p:txBody>
      </p:sp>
      <p:sp>
        <p:nvSpPr>
          <p:cNvPr id="4" name="Slide Number Placeholder 3"/>
          <p:cNvSpPr>
            <a:spLocks noGrp="1"/>
          </p:cNvSpPr>
          <p:nvPr>
            <p:ph type="sldNum" sz="quarter" idx="5"/>
          </p:nvPr>
        </p:nvSpPr>
        <p:spPr/>
        <p:txBody>
          <a:bodyPr/>
          <a:lstStyle/>
          <a:p>
            <a:fld id="{88E35E7C-062C-49C9-AE68-167A23EBC055}" type="slidenum">
              <a:rPr lang="en-IN" smtClean="0"/>
              <a:pPr/>
              <a:t>11</a:t>
            </a:fld>
            <a:endParaRPr lang="en-IN"/>
          </a:p>
        </p:txBody>
      </p:sp>
    </p:spTree>
    <p:extLst>
      <p:ext uri="{BB962C8B-B14F-4D97-AF65-F5344CB8AC3E}">
        <p14:creationId xmlns:p14="http://schemas.microsoft.com/office/powerpoint/2010/main" val="27391043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8E35E7C-062C-49C9-AE68-167A23EBC055}" type="slidenum">
              <a:rPr lang="en-IN" smtClean="0"/>
              <a:pPr/>
              <a:t>12</a:t>
            </a:fld>
            <a:endParaRPr lang="en-IN"/>
          </a:p>
        </p:txBody>
      </p:sp>
    </p:spTree>
    <p:extLst>
      <p:ext uri="{BB962C8B-B14F-4D97-AF65-F5344CB8AC3E}">
        <p14:creationId xmlns:p14="http://schemas.microsoft.com/office/powerpoint/2010/main" val="1898555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E35E7C-062C-49C9-AE68-167A23EBC055}" type="slidenum">
              <a:rPr lang="en-IN" smtClean="0"/>
              <a:pPr/>
              <a:t>13</a:t>
            </a:fld>
            <a:endParaRPr lang="en-IN"/>
          </a:p>
        </p:txBody>
      </p:sp>
    </p:spTree>
    <p:extLst>
      <p:ext uri="{BB962C8B-B14F-4D97-AF65-F5344CB8AC3E}">
        <p14:creationId xmlns:p14="http://schemas.microsoft.com/office/powerpoint/2010/main" val="1159732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597306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935076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363244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1598099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3505368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2397439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4027543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3810252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188389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2085514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1156525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4242967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2266688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3712674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980262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1340827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2A55FF-108F-4DD0-8C2A-584E139D6FBA}" type="datetimeFigureOut">
              <a:rPr lang="en-IN" smtClean="0"/>
              <a:pPr/>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E68C617-9186-4D4D-9416-64BBE1969599}" type="slidenum">
              <a:rPr lang="en-IN" smtClean="0"/>
              <a:pPr/>
              <a:t>‹#›</a:t>
            </a:fld>
            <a:endParaRPr lang="en-IN"/>
          </a:p>
        </p:txBody>
      </p:sp>
    </p:spTree>
    <p:extLst>
      <p:ext uri="{BB962C8B-B14F-4D97-AF65-F5344CB8AC3E}">
        <p14:creationId xmlns:p14="http://schemas.microsoft.com/office/powerpoint/2010/main" val="25297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2A55FF-108F-4DD0-8C2A-584E139D6FBA}" type="datetimeFigureOut">
              <a:rPr lang="en-IN" smtClean="0"/>
              <a:pPr/>
              <a:t>20-11-2022</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E68C617-9186-4D4D-9416-64BBE1969599}" type="slidenum">
              <a:rPr lang="en-IN" smtClean="0"/>
              <a:pPr/>
              <a:t>‹#›</a:t>
            </a:fld>
            <a:endParaRPr lang="en-IN"/>
          </a:p>
        </p:txBody>
      </p:sp>
    </p:spTree>
    <p:extLst>
      <p:ext uri="{BB962C8B-B14F-4D97-AF65-F5344CB8AC3E}">
        <p14:creationId xmlns:p14="http://schemas.microsoft.com/office/powerpoint/2010/main" val="138818024"/>
      </p:ext>
    </p:extLst>
  </p:cSld>
  <p:clrMap bg1="lt1" tx1="dk1" bg2="lt2" tx2="dk2" accent1="accent1" accent2="accent2" accent3="accent3" accent4="accent4" accent5="accent5" accent6="accent6" hlink="hlink" folHlink="folHlink"/>
  <p:sldLayoutIdLst>
    <p:sldLayoutId id="2147484134" r:id="rId1"/>
    <p:sldLayoutId id="2147484135" r:id="rId2"/>
    <p:sldLayoutId id="2147484136" r:id="rId3"/>
    <p:sldLayoutId id="2147484137" r:id="rId4"/>
    <p:sldLayoutId id="2147484138" r:id="rId5"/>
    <p:sldLayoutId id="2147484139" r:id="rId6"/>
    <p:sldLayoutId id="2147484140" r:id="rId7"/>
    <p:sldLayoutId id="2147484141" r:id="rId8"/>
    <p:sldLayoutId id="2147484142" r:id="rId9"/>
    <p:sldLayoutId id="2147484143" r:id="rId10"/>
    <p:sldLayoutId id="2147484144" r:id="rId11"/>
    <p:sldLayoutId id="2147484145" r:id="rId12"/>
    <p:sldLayoutId id="2147484146" r:id="rId13"/>
    <p:sldLayoutId id="2147484147" r:id="rId14"/>
    <p:sldLayoutId id="2147484148" r:id="rId15"/>
    <p:sldLayoutId id="2147484149" r:id="rId16"/>
    <p:sldLayoutId id="214748415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2135-9378-310D-1E33-686B6FAAF89A}"/>
              </a:ext>
            </a:extLst>
          </p:cNvPr>
          <p:cNvSpPr>
            <a:spLocks noGrp="1"/>
          </p:cNvSpPr>
          <p:nvPr>
            <p:ph type="ctrTitle"/>
          </p:nvPr>
        </p:nvSpPr>
        <p:spPr>
          <a:xfrm>
            <a:off x="1523999" y="-541867"/>
            <a:ext cx="10549467" cy="2353734"/>
          </a:xfrm>
        </p:spPr>
        <p:txBody>
          <a:bodyPr/>
          <a:lstStyle/>
          <a:p>
            <a:r>
              <a:rPr lang="en-IN" b="1" dirty="0">
                <a:solidFill>
                  <a:srgbClr val="0070C0"/>
                </a:solidFill>
              </a:rPr>
              <a:t>Creativity and Value Creation </a:t>
            </a:r>
          </a:p>
        </p:txBody>
      </p:sp>
      <p:sp>
        <p:nvSpPr>
          <p:cNvPr id="3" name="Subtitle 2">
            <a:extLst>
              <a:ext uri="{FF2B5EF4-FFF2-40B4-BE49-F238E27FC236}">
                <a16:creationId xmlns:a16="http://schemas.microsoft.com/office/drawing/2014/main" id="{A97F13FC-D8AD-29FD-D1C6-A44EB84D658A}"/>
              </a:ext>
            </a:extLst>
          </p:cNvPr>
          <p:cNvSpPr>
            <a:spLocks noGrp="1"/>
          </p:cNvSpPr>
          <p:nvPr>
            <p:ph type="subTitle" idx="1"/>
          </p:nvPr>
        </p:nvSpPr>
        <p:spPr>
          <a:xfrm>
            <a:off x="5300134" y="2223184"/>
            <a:ext cx="6891866" cy="4634816"/>
          </a:xfrm>
        </p:spPr>
        <p:txBody>
          <a:bodyPr>
            <a:normAutofit/>
          </a:bodyPr>
          <a:lstStyle/>
          <a:p>
            <a:pPr marL="457200" indent="-457200" algn="l"/>
            <a:r>
              <a:rPr lang="en-US" sz="4000" b="1" dirty="0"/>
              <a:t>Student Name: Cristian Bitca</a:t>
            </a:r>
          </a:p>
          <a:p>
            <a:pPr marL="457200" indent="-457200" algn="l"/>
            <a:r>
              <a:rPr lang="en-US" sz="4000" b="1" dirty="0"/>
              <a:t>Student ID: 2026078</a:t>
            </a:r>
          </a:p>
          <a:p>
            <a:pPr marL="457200" indent="-457200"/>
            <a:endParaRPr lang="en-IN" sz="3200" b="1" dirty="0"/>
          </a:p>
        </p:txBody>
      </p:sp>
      <p:pic>
        <p:nvPicPr>
          <p:cNvPr id="4" name="Picture 3">
            <a:extLst>
              <a:ext uri="{FF2B5EF4-FFF2-40B4-BE49-F238E27FC236}">
                <a16:creationId xmlns:a16="http://schemas.microsoft.com/office/drawing/2014/main" id="{9CAEC161-8C32-6D58-0B5E-4E885304E90F}"/>
              </a:ext>
            </a:extLst>
          </p:cNvPr>
          <p:cNvPicPr>
            <a:picLocks noChangeAspect="1"/>
          </p:cNvPicPr>
          <p:nvPr/>
        </p:nvPicPr>
        <p:blipFill>
          <a:blip r:embed="rId2"/>
          <a:stretch>
            <a:fillRect/>
          </a:stretch>
        </p:blipFill>
        <p:spPr>
          <a:xfrm>
            <a:off x="118534" y="2099367"/>
            <a:ext cx="4927599" cy="4634816"/>
          </a:xfrm>
          <a:prstGeom prst="rect">
            <a:avLst/>
          </a:prstGeom>
        </p:spPr>
      </p:pic>
    </p:spTree>
    <p:extLst>
      <p:ext uri="{BB962C8B-B14F-4D97-AF65-F5344CB8AC3E}">
        <p14:creationId xmlns:p14="http://schemas.microsoft.com/office/powerpoint/2010/main" val="567015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05828C-260F-0064-6AF5-C859603EF6D0}"/>
              </a:ext>
            </a:extLst>
          </p:cNvPr>
          <p:cNvSpPr>
            <a:spLocks noGrp="1"/>
          </p:cNvSpPr>
          <p:nvPr>
            <p:ph type="title"/>
          </p:nvPr>
        </p:nvSpPr>
        <p:spPr>
          <a:xfrm>
            <a:off x="4233332" y="1"/>
            <a:ext cx="7958667" cy="1422400"/>
          </a:xfrm>
        </p:spPr>
        <p:txBody>
          <a:bodyPr>
            <a:normAutofit/>
          </a:bodyPr>
          <a:lstStyle/>
          <a:p>
            <a:r>
              <a:rPr lang="en-US" dirty="0"/>
              <a:t>						</a:t>
            </a:r>
            <a:r>
              <a:rPr lang="en-US" b="1" dirty="0">
                <a:solidFill>
                  <a:srgbClr val="0070C0"/>
                </a:solidFill>
              </a:rPr>
              <a:t>Introduction</a:t>
            </a:r>
            <a:br>
              <a:rPr lang="en-US" dirty="0"/>
            </a:br>
            <a:endParaRPr lang="en-IN" dirty="0"/>
          </a:p>
        </p:txBody>
      </p:sp>
      <p:sp>
        <p:nvSpPr>
          <p:cNvPr id="6" name="Content Placeholder 5">
            <a:extLst>
              <a:ext uri="{FF2B5EF4-FFF2-40B4-BE49-F238E27FC236}">
                <a16:creationId xmlns:a16="http://schemas.microsoft.com/office/drawing/2014/main" id="{EECF7499-3FEA-1C6F-0FBC-713AB0A36FF4}"/>
              </a:ext>
            </a:extLst>
          </p:cNvPr>
          <p:cNvSpPr>
            <a:spLocks noGrp="1"/>
          </p:cNvSpPr>
          <p:nvPr>
            <p:ph sz="half" idx="2"/>
          </p:nvPr>
        </p:nvSpPr>
        <p:spPr>
          <a:xfrm>
            <a:off x="1654629" y="2167467"/>
            <a:ext cx="9849982" cy="4419599"/>
          </a:xfrm>
        </p:spPr>
        <p:txBody>
          <a:bodyPr>
            <a:normAutofit/>
          </a:bodyPr>
          <a:lstStyle/>
          <a:p>
            <a:pPr algn="just"/>
            <a:r>
              <a:rPr lang="en-US" sz="3000" dirty="0">
                <a:effectLst/>
                <a:latin typeface="Times New Roman" panose="02020603050405020304" pitchFamily="18" charset="0"/>
                <a:ea typeface="Calibri" panose="020F0502020204030204" pitchFamily="34" charset="0"/>
              </a:rPr>
              <a:t>This project describes the process of obtaining location, date, speed, time, and course-angle data using a GPS receiver</a:t>
            </a:r>
          </a:p>
          <a:p>
            <a:pPr algn="just"/>
            <a:r>
              <a:rPr lang="en-US" sz="3000" dirty="0">
                <a:effectLst/>
                <a:latin typeface="Times New Roman" panose="02020603050405020304" pitchFamily="18" charset="0"/>
                <a:ea typeface="Calibri" panose="020F0502020204030204" pitchFamily="34" charset="0"/>
              </a:rPr>
              <a:t>An 8-bit AVR microcontroller ATmega16A is used to receive information from the GPS receiver.</a:t>
            </a:r>
          </a:p>
          <a:p>
            <a:pPr algn="just"/>
            <a:r>
              <a:rPr lang="en-US" sz="3000" dirty="0">
                <a:effectLst/>
                <a:latin typeface="Times New Roman" panose="02020603050405020304" pitchFamily="18" charset="0"/>
                <a:ea typeface="Calibri" panose="020F0502020204030204" pitchFamily="34" charset="0"/>
                <a:cs typeface="Times New Roman" panose="02020603050405020304" pitchFamily="18" charset="0"/>
              </a:rPr>
              <a:t>It helps to determine positions, helps in navigation while shifting, monitoring movements of individuals and object, mapping, and accurate time management. </a:t>
            </a:r>
            <a:endParaRPr lang="en-IN" sz="30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sz="3000" dirty="0">
              <a:effectLst/>
              <a:latin typeface="Times New Roman" panose="02020603050405020304" pitchFamily="18" charset="0"/>
              <a:ea typeface="Calibri" panose="020F0502020204030204" pitchFamily="34" charset="0"/>
            </a:endParaRPr>
          </a:p>
          <a:p>
            <a:pPr algn="just"/>
            <a:endParaRPr lang="en-US" sz="3200" dirty="0">
              <a:effectLst/>
              <a:latin typeface="Times New Roman" panose="02020603050405020304" pitchFamily="18" charset="0"/>
              <a:ea typeface="Calibri" panose="020F0502020204030204" pitchFamily="34" charset="0"/>
            </a:endParaRPr>
          </a:p>
          <a:p>
            <a:pPr marL="0" indent="0" algn="just">
              <a:buNone/>
            </a:pPr>
            <a:endParaRPr lang="en-IN" sz="3200" dirty="0"/>
          </a:p>
        </p:txBody>
      </p:sp>
    </p:spTree>
    <p:extLst>
      <p:ext uri="{BB962C8B-B14F-4D97-AF65-F5344CB8AC3E}">
        <p14:creationId xmlns:p14="http://schemas.microsoft.com/office/powerpoint/2010/main" val="270144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4CC52-760F-1A5A-1412-E5C99D750851}"/>
              </a:ext>
            </a:extLst>
          </p:cNvPr>
          <p:cNvSpPr>
            <a:spLocks noGrp="1"/>
          </p:cNvSpPr>
          <p:nvPr>
            <p:ph type="title"/>
          </p:nvPr>
        </p:nvSpPr>
        <p:spPr>
          <a:xfrm>
            <a:off x="1484311" y="0"/>
            <a:ext cx="10018713" cy="1490131"/>
          </a:xfrm>
        </p:spPr>
        <p:txBody>
          <a:bodyPr/>
          <a:lstStyle/>
          <a:p>
            <a:r>
              <a:rPr lang="en-US" b="1" dirty="0">
                <a:solidFill>
                  <a:srgbClr val="0070C0"/>
                </a:solidFill>
              </a:rPr>
              <a:t>Planning</a:t>
            </a:r>
            <a:endParaRPr lang="en-IN" b="1" dirty="0">
              <a:solidFill>
                <a:srgbClr val="0070C0"/>
              </a:solidFill>
            </a:endParaRPr>
          </a:p>
        </p:txBody>
      </p:sp>
      <p:graphicFrame>
        <p:nvGraphicFramePr>
          <p:cNvPr id="5" name="Content Placeholder 4">
            <a:extLst>
              <a:ext uri="{FF2B5EF4-FFF2-40B4-BE49-F238E27FC236}">
                <a16:creationId xmlns:a16="http://schemas.microsoft.com/office/drawing/2014/main" id="{D5DD6133-E1BE-A6F6-2A80-D7FD3CD46A82}"/>
              </a:ext>
            </a:extLst>
          </p:cNvPr>
          <p:cNvGraphicFramePr>
            <a:graphicFrameLocks noGrp="1"/>
          </p:cNvGraphicFramePr>
          <p:nvPr>
            <p:ph sz="half" idx="1"/>
            <p:extLst>
              <p:ext uri="{D42A27DB-BD31-4B8C-83A1-F6EECF244321}">
                <p14:modId xmlns:p14="http://schemas.microsoft.com/office/powerpoint/2010/main" val="3244065670"/>
              </p:ext>
            </p:extLst>
          </p:nvPr>
        </p:nvGraphicFramePr>
        <p:xfrm>
          <a:off x="0" y="1110343"/>
          <a:ext cx="5655736" cy="5218750"/>
        </p:xfrm>
        <a:graphic>
          <a:graphicData uri="http://schemas.openxmlformats.org/drawingml/2006/table">
            <a:tbl>
              <a:tblPr firstRow="1" firstCol="1" bandRow="1"/>
              <a:tblGrid>
                <a:gridCol w="1413934">
                  <a:extLst>
                    <a:ext uri="{9D8B030D-6E8A-4147-A177-3AD203B41FA5}">
                      <a16:colId xmlns:a16="http://schemas.microsoft.com/office/drawing/2014/main" val="2645260244"/>
                    </a:ext>
                  </a:extLst>
                </a:gridCol>
                <a:gridCol w="1413934">
                  <a:extLst>
                    <a:ext uri="{9D8B030D-6E8A-4147-A177-3AD203B41FA5}">
                      <a16:colId xmlns:a16="http://schemas.microsoft.com/office/drawing/2014/main" val="1196898220"/>
                    </a:ext>
                  </a:extLst>
                </a:gridCol>
                <a:gridCol w="1413934">
                  <a:extLst>
                    <a:ext uri="{9D8B030D-6E8A-4147-A177-3AD203B41FA5}">
                      <a16:colId xmlns:a16="http://schemas.microsoft.com/office/drawing/2014/main" val="597610672"/>
                    </a:ext>
                  </a:extLst>
                </a:gridCol>
                <a:gridCol w="1413934">
                  <a:extLst>
                    <a:ext uri="{9D8B030D-6E8A-4147-A177-3AD203B41FA5}">
                      <a16:colId xmlns:a16="http://schemas.microsoft.com/office/drawing/2014/main" val="3875548602"/>
                    </a:ext>
                  </a:extLst>
                </a:gridCol>
              </a:tblGrid>
              <a:tr h="1043750">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Initiation</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2 days</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14/11/22 8:00 AM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15/11/22 5:00 PM</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42161371"/>
                  </a:ext>
                </a:extLst>
              </a:tr>
              <a:tr h="1043750">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Planning</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7 days</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16/11/22 8:00 AM</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24/11/22 5:00 PM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43519649"/>
                  </a:ext>
                </a:extLst>
              </a:tr>
              <a:tr h="1043750">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Execution</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30 days</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25/11/22 8:00 AM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5/1/23 5:00 PM</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4763201"/>
                  </a:ext>
                </a:extLst>
              </a:tr>
              <a:tr h="1043750">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Monitoring</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30 days</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26/11/22 8:00 AM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6/1/23 5:00 PM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1279082"/>
                  </a:ext>
                </a:extLst>
              </a:tr>
              <a:tr h="1043750">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Closure</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a:effectLst/>
                          <a:latin typeface="Times New Roman" panose="02020603050405020304" pitchFamily="18" charset="0"/>
                          <a:ea typeface="Calibri" panose="020F0502020204030204" pitchFamily="34" charset="0"/>
                          <a:cs typeface="Times New Roman" panose="02020603050405020304" pitchFamily="18" charset="0"/>
                        </a:rPr>
                        <a:t>3 days</a:t>
                      </a:r>
                      <a:endParaRPr lang="en-IN" sz="1800" b="1">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7/1/23 8:00 AM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11/1/23 5:00 PM</a:t>
                      </a:r>
                      <a:endParaRPr lang="en-IN" sz="1800" b="1" dirty="0">
                        <a:effectLst/>
                        <a:latin typeface="Calibri" panose="020F0502020204030204" pitchFamily="34" charset="0"/>
                        <a:ea typeface="Calibri" panose="020F0502020204030204" pitchFamily="34" charset="0"/>
                        <a:cs typeface="Times New Roman" panose="02020603050405020304" pitchFamily="18" charset="0"/>
                      </a:endParaRPr>
                    </a:p>
                  </a:txBody>
                  <a:tcPr marL="51667" marR="5166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0005348"/>
                  </a:ext>
                </a:extLst>
              </a:tr>
            </a:tbl>
          </a:graphicData>
        </a:graphic>
      </p:graphicFrame>
      <p:sp>
        <p:nvSpPr>
          <p:cNvPr id="4" name="Content Placeholder 3">
            <a:extLst>
              <a:ext uri="{FF2B5EF4-FFF2-40B4-BE49-F238E27FC236}">
                <a16:creationId xmlns:a16="http://schemas.microsoft.com/office/drawing/2014/main" id="{2F44BBB9-1B7E-18B4-1CE3-4A9595788B26}"/>
              </a:ext>
            </a:extLst>
          </p:cNvPr>
          <p:cNvSpPr>
            <a:spLocks noGrp="1"/>
          </p:cNvSpPr>
          <p:nvPr>
            <p:ph sz="half" idx="2"/>
          </p:nvPr>
        </p:nvSpPr>
        <p:spPr>
          <a:xfrm>
            <a:off x="6096000" y="1490131"/>
            <a:ext cx="5408611" cy="5218750"/>
          </a:xfrm>
        </p:spPr>
        <p:txBody>
          <a:bodyPr>
            <a:normAutofit/>
          </a:bodyPr>
          <a:lstStyle/>
          <a:p>
            <a:pPr algn="just"/>
            <a:r>
              <a:rPr lang="en-US" sz="3200" dirty="0">
                <a:latin typeface="Times New Roman" panose="02020603050405020304" pitchFamily="18" charset="0"/>
                <a:cs typeface="Times New Roman" panose="02020603050405020304" pitchFamily="18" charset="0"/>
              </a:rPr>
              <a:t>Planning includes project timeline, Gantt Chart, and roadmap of the project. </a:t>
            </a:r>
          </a:p>
          <a:p>
            <a:pPr algn="just"/>
            <a:r>
              <a:rPr lang="en-US" sz="3200" dirty="0">
                <a:latin typeface="Times New Roman" panose="02020603050405020304" pitchFamily="18" charset="0"/>
                <a:cs typeface="Times New Roman" panose="02020603050405020304" pitchFamily="18" charset="0"/>
              </a:rPr>
              <a:t>Limitations are time and resources.</a:t>
            </a:r>
          </a:p>
          <a:p>
            <a:pPr algn="just"/>
            <a:r>
              <a:rPr lang="en-US" sz="3200" dirty="0">
                <a:latin typeface="Times New Roman" panose="02020603050405020304" pitchFamily="18" charset="0"/>
                <a:cs typeface="Times New Roman" panose="02020603050405020304" pitchFamily="18" charset="0"/>
              </a:rPr>
              <a:t>Due to lack of resources, </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ATmega32A was not used </a:t>
            </a:r>
            <a:endParaRPr lang="en-US" sz="3200" dirty="0">
              <a:latin typeface="Times New Roman" panose="02020603050405020304" pitchFamily="18" charset="0"/>
              <a:cs typeface="Times New Roman" panose="02020603050405020304" pitchFamily="18" charset="0"/>
            </a:endParaRPr>
          </a:p>
          <a:p>
            <a:pPr algn="just"/>
            <a:r>
              <a:rPr lang="en-IN" sz="3200" dirty="0">
                <a:latin typeface="Times New Roman" panose="02020603050405020304" pitchFamily="18" charset="0"/>
                <a:cs typeface="Times New Roman" panose="02020603050405020304" pitchFamily="18" charset="0"/>
              </a:rPr>
              <a:t> This table is the project timeline.</a:t>
            </a:r>
          </a:p>
        </p:txBody>
      </p:sp>
    </p:spTree>
    <p:extLst>
      <p:ext uri="{BB962C8B-B14F-4D97-AF65-F5344CB8AC3E}">
        <p14:creationId xmlns:p14="http://schemas.microsoft.com/office/powerpoint/2010/main" val="162059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A962FC5-75B3-0074-E837-A538AC0E7867}"/>
              </a:ext>
            </a:extLst>
          </p:cNvPr>
          <p:cNvSpPr>
            <a:spLocks noGrp="1"/>
          </p:cNvSpPr>
          <p:nvPr>
            <p:ph type="title"/>
          </p:nvPr>
        </p:nvSpPr>
        <p:spPr>
          <a:xfrm>
            <a:off x="1484311" y="0"/>
            <a:ext cx="10018713" cy="1538533"/>
          </a:xfrm>
        </p:spPr>
        <p:txBody>
          <a:bodyPr/>
          <a:lstStyle/>
          <a:p>
            <a:r>
              <a:rPr lang="en-US" b="1" dirty="0">
                <a:solidFill>
                  <a:srgbClr val="0070C0"/>
                </a:solidFill>
              </a:rPr>
              <a:t>The Gantt Chart</a:t>
            </a:r>
            <a:endParaRPr lang="en-IN" b="1" dirty="0">
              <a:solidFill>
                <a:srgbClr val="0070C0"/>
              </a:solidFill>
            </a:endParaRPr>
          </a:p>
        </p:txBody>
      </p:sp>
      <p:pic>
        <p:nvPicPr>
          <p:cNvPr id="7" name="Content Placeholder 6">
            <a:extLst>
              <a:ext uri="{FF2B5EF4-FFF2-40B4-BE49-F238E27FC236}">
                <a16:creationId xmlns:a16="http://schemas.microsoft.com/office/drawing/2014/main" id="{5824932C-C3C2-5764-B970-B00B90BB1038}"/>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a:stretch/>
        </p:blipFill>
        <p:spPr bwMode="auto">
          <a:xfrm>
            <a:off x="574510" y="1821073"/>
            <a:ext cx="6109318" cy="4187841"/>
          </a:xfrm>
          <a:prstGeom prst="rect">
            <a:avLst/>
          </a:prstGeom>
          <a:ln>
            <a:noFill/>
          </a:ln>
          <a:extLst>
            <a:ext uri="{53640926-AAD7-44D8-BBD7-CCE9431645EC}">
              <a14:shadowObscured xmlns:a14="http://schemas.microsoft.com/office/drawing/2010/main"/>
            </a:ext>
          </a:extLst>
        </p:spPr>
      </p:pic>
      <p:sp>
        <p:nvSpPr>
          <p:cNvPr id="6" name="Content Placeholder 5">
            <a:extLst>
              <a:ext uri="{FF2B5EF4-FFF2-40B4-BE49-F238E27FC236}">
                <a16:creationId xmlns:a16="http://schemas.microsoft.com/office/drawing/2014/main" id="{FFC2803B-1EC4-1293-C230-135BE60F5604}"/>
              </a:ext>
            </a:extLst>
          </p:cNvPr>
          <p:cNvSpPr>
            <a:spLocks noGrp="1"/>
          </p:cNvSpPr>
          <p:nvPr>
            <p:ph sz="half" idx="2"/>
          </p:nvPr>
        </p:nvSpPr>
        <p:spPr>
          <a:xfrm>
            <a:off x="7190747" y="1538533"/>
            <a:ext cx="4313864" cy="4695357"/>
          </a:xfrm>
        </p:spPr>
        <p:txBody>
          <a:bodyPr>
            <a:normAutofit/>
          </a:bodyPr>
          <a:lstStyle/>
          <a:p>
            <a:r>
              <a:rPr lang="en-US" sz="3600" dirty="0"/>
              <a:t>Gantt Chart of the project</a:t>
            </a:r>
            <a:endParaRPr lang="en-IN" sz="3600" dirty="0"/>
          </a:p>
        </p:txBody>
      </p:sp>
    </p:spTree>
    <p:extLst>
      <p:ext uri="{BB962C8B-B14F-4D97-AF65-F5344CB8AC3E}">
        <p14:creationId xmlns:p14="http://schemas.microsoft.com/office/powerpoint/2010/main" val="3408819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6FCA4-6B59-BCEB-0CBE-1FFAC45590B4}"/>
              </a:ext>
            </a:extLst>
          </p:cNvPr>
          <p:cNvSpPr>
            <a:spLocks noGrp="1"/>
          </p:cNvSpPr>
          <p:nvPr>
            <p:ph type="title"/>
          </p:nvPr>
        </p:nvSpPr>
        <p:spPr>
          <a:xfrm>
            <a:off x="1484311" y="1"/>
            <a:ext cx="10018713" cy="1219200"/>
          </a:xfrm>
        </p:spPr>
        <p:txBody>
          <a:bodyPr/>
          <a:lstStyle/>
          <a:p>
            <a:r>
              <a:rPr lang="en-US" b="1" dirty="0">
                <a:solidFill>
                  <a:srgbClr val="0070C0"/>
                </a:solidFill>
              </a:rPr>
              <a:t>Roadmap</a:t>
            </a:r>
            <a:endParaRPr lang="en-IN" b="1" dirty="0">
              <a:solidFill>
                <a:srgbClr val="0070C0"/>
              </a:solidFill>
            </a:endParaRPr>
          </a:p>
        </p:txBody>
      </p:sp>
      <p:pic>
        <p:nvPicPr>
          <p:cNvPr id="5" name="Content Placeholder 4">
            <a:extLst>
              <a:ext uri="{FF2B5EF4-FFF2-40B4-BE49-F238E27FC236}">
                <a16:creationId xmlns:a16="http://schemas.microsoft.com/office/drawing/2014/main" id="{AFD18B17-9054-427B-3FF6-466EB57DF657}"/>
              </a:ext>
            </a:extLst>
          </p:cNvPr>
          <p:cNvPicPr>
            <a:picLocks noGrp="1" noChangeAspect="1"/>
          </p:cNvPicPr>
          <p:nvPr>
            <p:ph sz="half" idx="1"/>
          </p:nvPr>
        </p:nvPicPr>
        <p:blipFill rotWithShape="1">
          <a:blip r:embed="rId2" cstate="screen">
            <a:extLst>
              <a:ext uri="{28A0092B-C50C-407E-A947-70E740481C1C}">
                <a14:useLocalDpi xmlns:a14="http://schemas.microsoft.com/office/drawing/2010/main"/>
              </a:ext>
            </a:extLst>
          </a:blip>
          <a:srcRect/>
          <a:stretch/>
        </p:blipFill>
        <p:spPr bwMode="auto">
          <a:xfrm>
            <a:off x="1318157" y="527893"/>
            <a:ext cx="3711044" cy="6174830"/>
          </a:xfrm>
          <a:prstGeom prst="rect">
            <a:avLst/>
          </a:prstGeom>
          <a:ln>
            <a:noFill/>
          </a:ln>
          <a:extLst>
            <a:ext uri="{53640926-AAD7-44D8-BBD7-CCE9431645EC}">
              <a14:shadowObscured xmlns:a14="http://schemas.microsoft.com/office/drawing/2010/main"/>
            </a:ext>
          </a:extLst>
        </p:spPr>
      </p:pic>
      <p:sp>
        <p:nvSpPr>
          <p:cNvPr id="4" name="Content Placeholder 3">
            <a:extLst>
              <a:ext uri="{FF2B5EF4-FFF2-40B4-BE49-F238E27FC236}">
                <a16:creationId xmlns:a16="http://schemas.microsoft.com/office/drawing/2014/main" id="{72665D3D-FE6B-EB60-DCF7-77D6EFE753B8}"/>
              </a:ext>
            </a:extLst>
          </p:cNvPr>
          <p:cNvSpPr>
            <a:spLocks noGrp="1"/>
          </p:cNvSpPr>
          <p:nvPr>
            <p:ph sz="half" idx="2"/>
          </p:nvPr>
        </p:nvSpPr>
        <p:spPr/>
        <p:txBody>
          <a:bodyPr>
            <a:normAutofit/>
          </a:bodyPr>
          <a:lstStyle/>
          <a:p>
            <a:r>
              <a:rPr lang="en-US" sz="3600" dirty="0"/>
              <a:t>Network Diagram of the project. </a:t>
            </a:r>
            <a:endParaRPr lang="en-IN" sz="3600" dirty="0"/>
          </a:p>
        </p:txBody>
      </p:sp>
    </p:spTree>
    <p:extLst>
      <p:ext uri="{BB962C8B-B14F-4D97-AF65-F5344CB8AC3E}">
        <p14:creationId xmlns:p14="http://schemas.microsoft.com/office/powerpoint/2010/main" val="2922763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A94D8-38A3-BF65-1020-4F8D9DCFA1CB}"/>
              </a:ext>
            </a:extLst>
          </p:cNvPr>
          <p:cNvSpPr>
            <a:spLocks noGrp="1"/>
          </p:cNvSpPr>
          <p:nvPr>
            <p:ph type="title"/>
          </p:nvPr>
        </p:nvSpPr>
        <p:spPr>
          <a:xfrm>
            <a:off x="1466382" y="0"/>
            <a:ext cx="10018713" cy="1752599"/>
          </a:xfrm>
        </p:spPr>
        <p:txBody>
          <a:bodyPr/>
          <a:lstStyle/>
          <a:p>
            <a:r>
              <a:rPr lang="en-IN" b="1" dirty="0">
                <a:solidFill>
                  <a:srgbClr val="0070C0"/>
                </a:solidFill>
              </a:rPr>
              <a:t>Design</a:t>
            </a:r>
          </a:p>
        </p:txBody>
      </p:sp>
      <p:sp>
        <p:nvSpPr>
          <p:cNvPr id="4" name="Content Placeholder 3">
            <a:extLst>
              <a:ext uri="{FF2B5EF4-FFF2-40B4-BE49-F238E27FC236}">
                <a16:creationId xmlns:a16="http://schemas.microsoft.com/office/drawing/2014/main" id="{B445C639-B5F6-E633-064E-D2EFFCB3F212}"/>
              </a:ext>
            </a:extLst>
          </p:cNvPr>
          <p:cNvSpPr>
            <a:spLocks noGrp="1"/>
          </p:cNvSpPr>
          <p:nvPr>
            <p:ph sz="half" idx="1"/>
          </p:nvPr>
        </p:nvSpPr>
        <p:spPr>
          <a:xfrm>
            <a:off x="1229878" y="2814919"/>
            <a:ext cx="3483866" cy="3155576"/>
          </a:xfrm>
        </p:spPr>
        <p:txBody>
          <a:bodyPr>
            <a:noAutofit/>
          </a:bodyPr>
          <a:lstStyle/>
          <a:p>
            <a:r>
              <a:rPr lang="en-US" sz="2400" b="1" dirty="0">
                <a:effectLst/>
                <a:ea typeface="Calibri" panose="020F0502020204030204" pitchFamily="34" charset="0"/>
                <a:cs typeface="Times New Roman" panose="02020603050405020304" pitchFamily="18" charset="0"/>
              </a:rPr>
              <a:t>Requirements</a:t>
            </a:r>
            <a:endParaRPr lang="en-IN" sz="2400" dirty="0">
              <a:effectLst/>
              <a:ea typeface="Calibri" panose="020F0502020204030204" pitchFamily="34" charset="0"/>
              <a:cs typeface="Times New Roman" panose="02020603050405020304" pitchFamily="18" charset="0"/>
            </a:endParaRPr>
          </a:p>
          <a:p>
            <a:r>
              <a:rPr lang="en-IN" sz="2400" b="1" dirty="0"/>
              <a:t>Semiconductors: </a:t>
            </a:r>
          </a:p>
          <a:p>
            <a:r>
              <a:rPr lang="en-IN" sz="2400" dirty="0"/>
              <a:t>IC1 – Atmega16A MCU</a:t>
            </a:r>
          </a:p>
          <a:p>
            <a:r>
              <a:rPr lang="en-IN" sz="2400" dirty="0"/>
              <a:t>IC2 – MAX232 driver</a:t>
            </a:r>
          </a:p>
          <a:p>
            <a:pPr>
              <a:buNone/>
            </a:pPr>
            <a:endParaRPr lang="en-IN" dirty="0"/>
          </a:p>
          <a:p>
            <a:endParaRPr lang="en-IN" dirty="0"/>
          </a:p>
          <a:p>
            <a:endParaRPr lang="en-IN" dirty="0"/>
          </a:p>
          <a:p>
            <a:pPr>
              <a:buNone/>
            </a:pPr>
            <a:endParaRPr lang="en-IN" dirty="0"/>
          </a:p>
          <a:p>
            <a:endParaRPr lang="en-IN" dirty="0"/>
          </a:p>
        </p:txBody>
      </p:sp>
      <p:sp>
        <p:nvSpPr>
          <p:cNvPr id="5" name="TextBox 4"/>
          <p:cNvSpPr txBox="1"/>
          <p:nvPr/>
        </p:nvSpPr>
        <p:spPr>
          <a:xfrm>
            <a:off x="8489746" y="2462419"/>
            <a:ext cx="3926541" cy="2308324"/>
          </a:xfrm>
          <a:prstGeom prst="rect">
            <a:avLst/>
          </a:prstGeom>
          <a:noFill/>
        </p:spPr>
        <p:txBody>
          <a:bodyPr wrap="square" rtlCol="0">
            <a:spAutoFit/>
          </a:bodyPr>
          <a:lstStyle/>
          <a:p>
            <a:r>
              <a:rPr lang="en-IN" sz="2400" b="1" dirty="0"/>
              <a:t>Capacitors:</a:t>
            </a:r>
          </a:p>
          <a:p>
            <a:r>
              <a:rPr lang="en-IN" sz="2400" dirty="0"/>
              <a:t>C7, C8 – 0.1 µF ceramic disk</a:t>
            </a:r>
          </a:p>
          <a:p>
            <a:r>
              <a:rPr lang="en-IN" sz="2400" dirty="0"/>
              <a:t>C5, C6 – 22pF ceramic disk</a:t>
            </a:r>
          </a:p>
          <a:p>
            <a:r>
              <a:rPr lang="en-IN" sz="2400" dirty="0"/>
              <a:t>C1-C4, and C9 - 10 µF, 16V electrolytic</a:t>
            </a:r>
          </a:p>
          <a:p>
            <a:endParaRPr lang="en-US" sz="2400" dirty="0"/>
          </a:p>
        </p:txBody>
      </p:sp>
      <p:sp>
        <p:nvSpPr>
          <p:cNvPr id="6" name="TextBox 5"/>
          <p:cNvSpPr txBox="1"/>
          <p:nvPr/>
        </p:nvSpPr>
        <p:spPr>
          <a:xfrm>
            <a:off x="4976257" y="2390024"/>
            <a:ext cx="3155577" cy="2585323"/>
          </a:xfrm>
          <a:prstGeom prst="rect">
            <a:avLst/>
          </a:prstGeom>
          <a:noFill/>
        </p:spPr>
        <p:txBody>
          <a:bodyPr wrap="square" rtlCol="0">
            <a:spAutoFit/>
          </a:bodyPr>
          <a:lstStyle/>
          <a:p>
            <a:r>
              <a:rPr lang="en-IN" sz="2400" b="1" dirty="0"/>
              <a:t>Resistors (all ¼-watt, + or – 5% Carbon):		</a:t>
            </a:r>
          </a:p>
          <a:p>
            <a:r>
              <a:rPr lang="en-IN" sz="2400" dirty="0"/>
              <a:t>PR1 – 1-K-ohm preset</a:t>
            </a:r>
          </a:p>
          <a:p>
            <a:r>
              <a:rPr lang="en-IN" sz="2400" dirty="0"/>
              <a:t>R2 – 100-ohm</a:t>
            </a:r>
          </a:p>
          <a:p>
            <a:r>
              <a:rPr lang="en-IN" sz="2400" dirty="0"/>
              <a:t>R1 – 10-K-ohm</a:t>
            </a:r>
          </a:p>
          <a:p>
            <a:endParaRPr lang="en-US" dirty="0"/>
          </a:p>
        </p:txBody>
      </p:sp>
    </p:spTree>
    <p:extLst>
      <p:ext uri="{BB962C8B-B14F-4D97-AF65-F5344CB8AC3E}">
        <p14:creationId xmlns:p14="http://schemas.microsoft.com/office/powerpoint/2010/main" val="3360952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805F-8EBD-85B8-3EA2-49F51CDB72ED}"/>
              </a:ext>
            </a:extLst>
          </p:cNvPr>
          <p:cNvSpPr>
            <a:spLocks noGrp="1"/>
          </p:cNvSpPr>
          <p:nvPr>
            <p:ph type="title"/>
          </p:nvPr>
        </p:nvSpPr>
        <p:spPr>
          <a:xfrm>
            <a:off x="1484311" y="1"/>
            <a:ext cx="10018713" cy="1778000"/>
          </a:xfrm>
        </p:spPr>
        <p:txBody>
          <a:bodyPr/>
          <a:lstStyle/>
          <a:p>
            <a:r>
              <a:rPr lang="en-US" b="1" dirty="0">
                <a:solidFill>
                  <a:srgbClr val="0070C0"/>
                </a:solidFill>
              </a:rPr>
              <a:t>Development and Testing</a:t>
            </a:r>
            <a:br>
              <a:rPr lang="en-US" dirty="0"/>
            </a:br>
            <a:endParaRPr lang="en-IN" dirty="0"/>
          </a:p>
        </p:txBody>
      </p:sp>
      <p:pic>
        <p:nvPicPr>
          <p:cNvPr id="5" name="Content Placeholder 4">
            <a:extLst>
              <a:ext uri="{FF2B5EF4-FFF2-40B4-BE49-F238E27FC236}">
                <a16:creationId xmlns:a16="http://schemas.microsoft.com/office/drawing/2014/main" id="{2F224B74-96F8-56D0-3357-641A3125C8F2}"/>
              </a:ext>
            </a:extLst>
          </p:cNvPr>
          <p:cNvPicPr>
            <a:picLocks noGrp="1" noChangeAspect="1"/>
          </p:cNvPicPr>
          <p:nvPr>
            <p:ph sz="half" idx="1"/>
          </p:nvPr>
        </p:nvPicPr>
        <p:blipFill>
          <a:blip r:embed="rId3"/>
          <a:stretch>
            <a:fillRect/>
          </a:stretch>
        </p:blipFill>
        <p:spPr>
          <a:xfrm>
            <a:off x="1125724" y="1568293"/>
            <a:ext cx="6637711" cy="1800655"/>
          </a:xfrm>
          <a:prstGeom prst="rect">
            <a:avLst/>
          </a:prstGeom>
        </p:spPr>
      </p:pic>
      <p:sp>
        <p:nvSpPr>
          <p:cNvPr id="4" name="Content Placeholder 3">
            <a:extLst>
              <a:ext uri="{FF2B5EF4-FFF2-40B4-BE49-F238E27FC236}">
                <a16:creationId xmlns:a16="http://schemas.microsoft.com/office/drawing/2014/main" id="{7A1F6AC6-4910-2F06-2485-3716ABDF8678}"/>
              </a:ext>
            </a:extLst>
          </p:cNvPr>
          <p:cNvSpPr>
            <a:spLocks noGrp="1"/>
          </p:cNvSpPr>
          <p:nvPr>
            <p:ph sz="half" idx="2"/>
          </p:nvPr>
        </p:nvSpPr>
        <p:spPr>
          <a:xfrm>
            <a:off x="8009466" y="1608667"/>
            <a:ext cx="4182533" cy="5249333"/>
          </a:xfrm>
        </p:spPr>
        <p:txBody>
          <a:bodyPr>
            <a:normAutofit fontScale="92500" lnSpcReduction="10000"/>
          </a:bodyPr>
          <a:lstStyle/>
          <a:p>
            <a:r>
              <a:rPr lang="en-IN" sz="3600" dirty="0">
                <a:latin typeface="Times New Roman" panose="02020603050405020304" pitchFamily="18" charset="0"/>
                <a:cs typeface="Times New Roman" panose="02020603050405020304" pitchFamily="18" charset="0"/>
              </a:rPr>
              <a:t>GPRMC String Format.</a:t>
            </a:r>
          </a:p>
          <a:p>
            <a:r>
              <a:rPr lang="en-IN" sz="3600" dirty="0">
                <a:latin typeface="Times New Roman" panose="02020603050405020304" pitchFamily="18" charset="0"/>
                <a:cs typeface="Times New Roman" panose="02020603050405020304" pitchFamily="18" charset="0"/>
              </a:rPr>
              <a:t>NEMA protocol involves standard messages provided by the receiver. </a:t>
            </a:r>
          </a:p>
          <a:p>
            <a:r>
              <a:rPr lang="en-IN" sz="3600" dirty="0">
                <a:latin typeface="Times New Roman" panose="02020603050405020304" pitchFamily="18" charset="0"/>
                <a:cs typeface="Times New Roman" panose="02020603050405020304" pitchFamily="18" charset="0"/>
              </a:rPr>
              <a:t>It helps to get data based on time, latitude, longitude, etc. </a:t>
            </a:r>
          </a:p>
        </p:txBody>
      </p:sp>
      <p:pic>
        <p:nvPicPr>
          <p:cNvPr id="6" name="Content Placeholder 4">
            <a:extLst>
              <a:ext uri="{FF2B5EF4-FFF2-40B4-BE49-F238E27FC236}">
                <a16:creationId xmlns:a16="http://schemas.microsoft.com/office/drawing/2014/main" id="{42A5DA78-D9D6-BC06-709E-FE7FCADE0EF2}"/>
              </a:ext>
            </a:extLst>
          </p:cNvPr>
          <p:cNvPicPr>
            <a:picLocks noChangeAspect="1"/>
          </p:cNvPicPr>
          <p:nvPr/>
        </p:nvPicPr>
        <p:blipFill>
          <a:blip r:embed="rId4"/>
          <a:stretch>
            <a:fillRect/>
          </a:stretch>
        </p:blipFill>
        <p:spPr>
          <a:xfrm>
            <a:off x="2022195" y="3605642"/>
            <a:ext cx="4894262" cy="2983417"/>
          </a:xfrm>
          <a:prstGeom prst="rect">
            <a:avLst/>
          </a:prstGeom>
        </p:spPr>
      </p:pic>
    </p:spTree>
    <p:extLst>
      <p:ext uri="{BB962C8B-B14F-4D97-AF65-F5344CB8AC3E}">
        <p14:creationId xmlns:p14="http://schemas.microsoft.com/office/powerpoint/2010/main" val="3547209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65ED-EAFB-F75C-3EF0-AE7731F4B811}"/>
              </a:ext>
            </a:extLst>
          </p:cNvPr>
          <p:cNvSpPr>
            <a:spLocks noGrp="1"/>
          </p:cNvSpPr>
          <p:nvPr>
            <p:ph type="title"/>
          </p:nvPr>
        </p:nvSpPr>
        <p:spPr>
          <a:xfrm>
            <a:off x="1484311" y="0"/>
            <a:ext cx="10018713" cy="1439333"/>
          </a:xfrm>
        </p:spPr>
        <p:txBody>
          <a:bodyPr/>
          <a:lstStyle/>
          <a:p>
            <a:r>
              <a:rPr lang="en-US" b="1" dirty="0">
                <a:solidFill>
                  <a:srgbClr val="0070C0"/>
                </a:solidFill>
              </a:rPr>
              <a:t>Development and Testing (Continued)</a:t>
            </a:r>
            <a:endParaRPr lang="en-IN" b="1" dirty="0">
              <a:solidFill>
                <a:srgbClr val="0070C0"/>
              </a:solidFill>
            </a:endParaRPr>
          </a:p>
        </p:txBody>
      </p:sp>
      <p:pic>
        <p:nvPicPr>
          <p:cNvPr id="5" name="Content Placeholder 4">
            <a:extLst>
              <a:ext uri="{FF2B5EF4-FFF2-40B4-BE49-F238E27FC236}">
                <a16:creationId xmlns:a16="http://schemas.microsoft.com/office/drawing/2014/main" id="{A1672984-31D4-C7F1-E177-151DF9EF1CEB}"/>
              </a:ext>
            </a:extLst>
          </p:cNvPr>
          <p:cNvPicPr>
            <a:picLocks noGrp="1" noChangeAspect="1"/>
          </p:cNvPicPr>
          <p:nvPr>
            <p:ph sz="half" idx="1"/>
          </p:nvPr>
        </p:nvPicPr>
        <p:blipFill>
          <a:blip r:embed="rId3"/>
          <a:stretch>
            <a:fillRect/>
          </a:stretch>
        </p:blipFill>
        <p:spPr>
          <a:xfrm>
            <a:off x="2171331" y="2667000"/>
            <a:ext cx="3520225" cy="3124200"/>
          </a:xfrm>
          <a:prstGeom prst="rect">
            <a:avLst/>
          </a:prstGeom>
        </p:spPr>
      </p:pic>
      <p:sp>
        <p:nvSpPr>
          <p:cNvPr id="4" name="Content Placeholder 3">
            <a:extLst>
              <a:ext uri="{FF2B5EF4-FFF2-40B4-BE49-F238E27FC236}">
                <a16:creationId xmlns:a16="http://schemas.microsoft.com/office/drawing/2014/main" id="{8536AD84-3891-38B7-7F0D-21D957A52A45}"/>
              </a:ext>
            </a:extLst>
          </p:cNvPr>
          <p:cNvSpPr>
            <a:spLocks noGrp="1"/>
          </p:cNvSpPr>
          <p:nvPr>
            <p:ph sz="half" idx="2"/>
          </p:nvPr>
        </p:nvSpPr>
        <p:spPr>
          <a:xfrm>
            <a:off x="6607967" y="1066800"/>
            <a:ext cx="4895056" cy="5791200"/>
          </a:xfrm>
        </p:spPr>
        <p:txBody>
          <a:bodyPr>
            <a:normAutofit fontScale="77500" lnSpcReduction="20000"/>
          </a:bodyPr>
          <a:lstStyle/>
          <a:p>
            <a:pPr algn="just"/>
            <a:r>
              <a:rPr lang="en-IN" sz="4600" dirty="0">
                <a:latin typeface="Times New Roman" panose="02020603050405020304" pitchFamily="18" charset="0"/>
                <a:cs typeface="Times New Roman" panose="02020603050405020304" pitchFamily="18" charset="0"/>
              </a:rPr>
              <a:t>GPRMC String Format</a:t>
            </a:r>
          </a:p>
          <a:p>
            <a:pPr algn="just"/>
            <a:r>
              <a:rPr lang="en-IN" sz="4100" dirty="0">
                <a:latin typeface="Times New Roman" panose="02020603050405020304" pitchFamily="18" charset="0"/>
                <a:cs typeface="Times New Roman" panose="02020603050405020304" pitchFamily="18" charset="0"/>
              </a:rPr>
              <a:t>The total stream takes place as of 70 characters involving start tag.</a:t>
            </a:r>
          </a:p>
          <a:p>
            <a:pPr algn="just"/>
            <a:r>
              <a:rPr lang="en-IN" sz="4100" dirty="0">
                <a:latin typeface="Times New Roman" panose="02020603050405020304" pitchFamily="18" charset="0"/>
                <a:cs typeface="Times New Roman" panose="02020603050405020304" pitchFamily="18" charset="0"/>
              </a:rPr>
              <a:t>The time Greenwich mean time or GMT, or Synchronized Universal Time or UTC directly tracks start tag. </a:t>
            </a:r>
          </a:p>
          <a:p>
            <a:pPr algn="just"/>
            <a:r>
              <a:rPr lang="en-IN" sz="4100" dirty="0">
                <a:latin typeface="Times New Roman" panose="02020603050405020304" pitchFamily="18" charset="0"/>
                <a:cs typeface="Times New Roman" panose="02020603050405020304" pitchFamily="18" charset="0"/>
              </a:rPr>
              <a:t>This is the PCB pattern of the GPS receiver.</a:t>
            </a:r>
          </a:p>
        </p:txBody>
      </p:sp>
    </p:spTree>
    <p:extLst>
      <p:ext uri="{BB962C8B-B14F-4D97-AF65-F5344CB8AC3E}">
        <p14:creationId xmlns:p14="http://schemas.microsoft.com/office/powerpoint/2010/main" val="3377849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50571-819C-8BC7-6542-B6CF6ED79E38}"/>
              </a:ext>
            </a:extLst>
          </p:cNvPr>
          <p:cNvSpPr>
            <a:spLocks noGrp="1"/>
          </p:cNvSpPr>
          <p:nvPr>
            <p:ph type="title"/>
          </p:nvPr>
        </p:nvSpPr>
        <p:spPr>
          <a:xfrm>
            <a:off x="1484311" y="1"/>
            <a:ext cx="10018713" cy="1724486"/>
          </a:xfrm>
        </p:spPr>
        <p:txBody>
          <a:bodyPr/>
          <a:lstStyle/>
          <a:p>
            <a:r>
              <a:rPr lang="en-US" b="1" dirty="0">
                <a:solidFill>
                  <a:srgbClr val="0070C0"/>
                </a:solidFill>
              </a:rPr>
              <a:t>Development and Testing (Continued)</a:t>
            </a:r>
            <a:endParaRPr lang="en-IN" b="1" dirty="0">
              <a:solidFill>
                <a:srgbClr val="0070C0"/>
              </a:solidFill>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27554C61-D1A6-D776-54E5-1F281D10CBF4}"/>
              </a:ext>
            </a:extLst>
          </p:cNvPr>
          <p:cNvPicPr>
            <a:picLocks noGrp="1" noChangeAspect="1"/>
          </p:cNvPicPr>
          <p:nvPr>
            <p:ph sz="half" idx="1"/>
          </p:nvPr>
        </p:nvPicPr>
        <p:blipFill>
          <a:blip r:embed="rId3" cstate="print"/>
          <a:stretch>
            <a:fillRect/>
          </a:stretch>
        </p:blipFill>
        <p:spPr>
          <a:xfrm>
            <a:off x="2171331" y="2667000"/>
            <a:ext cx="3520225" cy="3124200"/>
          </a:xfrm>
          <a:prstGeom prst="rect">
            <a:avLst/>
          </a:prstGeom>
        </p:spPr>
      </p:pic>
      <p:sp>
        <p:nvSpPr>
          <p:cNvPr id="4" name="Content Placeholder 3">
            <a:extLst>
              <a:ext uri="{FF2B5EF4-FFF2-40B4-BE49-F238E27FC236}">
                <a16:creationId xmlns:a16="http://schemas.microsoft.com/office/drawing/2014/main" id="{52D558EA-C3EF-6BDD-D61C-BF816FDDAEC5}"/>
              </a:ext>
            </a:extLst>
          </p:cNvPr>
          <p:cNvSpPr>
            <a:spLocks noGrp="1"/>
          </p:cNvSpPr>
          <p:nvPr>
            <p:ph sz="half" idx="2"/>
          </p:nvPr>
        </p:nvSpPr>
        <p:spPr>
          <a:xfrm>
            <a:off x="6607967" y="1434353"/>
            <a:ext cx="4956504" cy="5169647"/>
          </a:xfrm>
        </p:spPr>
        <p:txBody>
          <a:bodyPr>
            <a:noAutofit/>
          </a:bodyPr>
          <a:lstStyle/>
          <a:p>
            <a:pPr algn="just"/>
            <a:r>
              <a:rPr lang="en-IN" sz="3200" dirty="0">
                <a:latin typeface="Times New Roman" panose="02020603050405020304" pitchFamily="18" charset="0"/>
                <a:cs typeface="Times New Roman" panose="02020603050405020304" pitchFamily="18" charset="0"/>
              </a:rPr>
              <a:t>The efficiency and speed of the GPS antenna is provided in knots</a:t>
            </a:r>
          </a:p>
          <a:p>
            <a:pPr algn="just"/>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date is provided latterly regarding GMT/UTC.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3200" dirty="0">
                <a:latin typeface="Times New Roman" panose="02020603050405020304" pitchFamily="18" charset="0"/>
                <a:cs typeface="Times New Roman" panose="02020603050405020304" pitchFamily="18" charset="0"/>
              </a:rPr>
              <a:t>This is the component framework of the PCB</a:t>
            </a:r>
          </a:p>
        </p:txBody>
      </p:sp>
    </p:spTree>
    <p:extLst>
      <p:ext uri="{BB962C8B-B14F-4D97-AF65-F5344CB8AC3E}">
        <p14:creationId xmlns:p14="http://schemas.microsoft.com/office/powerpoint/2010/main" val="2840104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60715-A38C-738F-6CCD-B6B2809ABC30}"/>
              </a:ext>
            </a:extLst>
          </p:cNvPr>
          <p:cNvSpPr>
            <a:spLocks noGrp="1"/>
          </p:cNvSpPr>
          <p:nvPr>
            <p:ph type="title"/>
          </p:nvPr>
        </p:nvSpPr>
        <p:spPr>
          <a:xfrm>
            <a:off x="1484311" y="1"/>
            <a:ext cx="10018713" cy="1676400"/>
          </a:xfrm>
        </p:spPr>
        <p:txBody>
          <a:bodyPr/>
          <a:lstStyle/>
          <a:p>
            <a:r>
              <a:rPr lang="en-US" b="1" dirty="0">
                <a:solidFill>
                  <a:srgbClr val="0070C0"/>
                </a:solidFill>
              </a:rPr>
              <a:t>Development and Testing</a:t>
            </a:r>
            <a:endParaRPr lang="en-IN" b="1" dirty="0">
              <a:solidFill>
                <a:srgbClr val="0070C0"/>
              </a:solidFill>
            </a:endParaRPr>
          </a:p>
        </p:txBody>
      </p:sp>
      <p:sp>
        <p:nvSpPr>
          <p:cNvPr id="4" name="Content Placeholder 3">
            <a:extLst>
              <a:ext uri="{FF2B5EF4-FFF2-40B4-BE49-F238E27FC236}">
                <a16:creationId xmlns:a16="http://schemas.microsoft.com/office/drawing/2014/main" id="{29625923-0999-CC6A-8405-B54B34D5D410}"/>
              </a:ext>
            </a:extLst>
          </p:cNvPr>
          <p:cNvSpPr>
            <a:spLocks noGrp="1"/>
          </p:cNvSpPr>
          <p:nvPr>
            <p:ph sz="half" idx="1"/>
          </p:nvPr>
        </p:nvSpPr>
        <p:spPr>
          <a:xfrm>
            <a:off x="1484310" y="0"/>
            <a:ext cx="10018713" cy="7044267"/>
          </a:xfrm>
        </p:spPr>
        <p:txBody>
          <a:bodyPr>
            <a:normAutofit/>
          </a:bodyPr>
          <a:lstStyle/>
          <a:p>
            <a:r>
              <a:rPr lang="en-US" sz="3600" b="1" dirty="0">
                <a:latin typeface="Times New Roman" panose="02020603050405020304" pitchFamily="18" charset="0"/>
                <a:cs typeface="Times New Roman" panose="02020603050405020304" pitchFamily="18" charset="0"/>
              </a:rPr>
              <a:t>Software</a:t>
            </a:r>
          </a:p>
          <a:p>
            <a:r>
              <a:rPr lang="en-IN" sz="3200" dirty="0">
                <a:latin typeface="Times New Roman" panose="02020603050405020304" pitchFamily="18" charset="0"/>
                <a:cs typeface="Times New Roman" panose="02020603050405020304" pitchFamily="18" charset="0"/>
              </a:rPr>
              <a:t>The program was implanted into its core flash memory.</a:t>
            </a:r>
          </a:p>
          <a:p>
            <a:r>
              <a:rPr lang="en-IN" sz="3200" dirty="0">
                <a:latin typeface="Times New Roman" panose="02020603050405020304" pitchFamily="18" charset="0"/>
                <a:cs typeface="Times New Roman" panose="02020603050405020304" pitchFamily="18" charset="0"/>
              </a:rPr>
              <a:t>C language is used by AVR studio software. </a:t>
            </a:r>
          </a:p>
          <a:p>
            <a:r>
              <a:rPr lang="en-IN" sz="3200" dirty="0">
                <a:latin typeface="Times New Roman" panose="02020603050405020304" pitchFamily="18" charset="0"/>
                <a:cs typeface="Times New Roman" panose="02020603050405020304" pitchFamily="18" charset="0"/>
              </a:rPr>
              <a:t>Provided HEX file was used by ATmega16A utilizing AVR SPI programmer</a:t>
            </a:r>
          </a:p>
        </p:txBody>
      </p:sp>
    </p:spTree>
    <p:extLst>
      <p:ext uri="{BB962C8B-B14F-4D97-AF65-F5344CB8AC3E}">
        <p14:creationId xmlns:p14="http://schemas.microsoft.com/office/powerpoint/2010/main" val="2324516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98E1-2C6C-E3D8-957C-B5B3146343C3}"/>
              </a:ext>
            </a:extLst>
          </p:cNvPr>
          <p:cNvSpPr>
            <a:spLocks noGrp="1"/>
          </p:cNvSpPr>
          <p:nvPr>
            <p:ph type="title"/>
          </p:nvPr>
        </p:nvSpPr>
        <p:spPr>
          <a:xfrm>
            <a:off x="1484311" y="0"/>
            <a:ext cx="10018713" cy="2438399"/>
          </a:xfrm>
        </p:spPr>
        <p:txBody>
          <a:bodyPr/>
          <a:lstStyle/>
          <a:p>
            <a:r>
              <a:rPr kumimoji="0" lang="en-US" sz="4000" b="1" i="0" u="none" strike="noStrike" kern="1200" cap="none" spc="0" normalizeH="0" baseline="0" noProof="0" dirty="0">
                <a:ln w="3175" cmpd="sng">
                  <a:noFill/>
                </a:ln>
                <a:solidFill>
                  <a:srgbClr val="0070C0"/>
                </a:solidFill>
                <a:effectLst/>
                <a:uLnTx/>
                <a:uFillTx/>
                <a:latin typeface="Corbel" panose="020B0503020204020204"/>
                <a:ea typeface="+mj-ea"/>
                <a:cs typeface="+mj-cs"/>
              </a:rPr>
              <a:t>Development and Testing</a:t>
            </a:r>
            <a:endParaRPr lang="en-IN" dirty="0"/>
          </a:p>
        </p:txBody>
      </p:sp>
      <p:sp>
        <p:nvSpPr>
          <p:cNvPr id="4" name="Content Placeholder 3">
            <a:extLst>
              <a:ext uri="{FF2B5EF4-FFF2-40B4-BE49-F238E27FC236}">
                <a16:creationId xmlns:a16="http://schemas.microsoft.com/office/drawing/2014/main" id="{C6F2585C-9D75-2804-EB45-FF7087EC4119}"/>
              </a:ext>
            </a:extLst>
          </p:cNvPr>
          <p:cNvSpPr>
            <a:spLocks noGrp="1"/>
          </p:cNvSpPr>
          <p:nvPr>
            <p:ph sz="half" idx="1"/>
          </p:nvPr>
        </p:nvSpPr>
        <p:spPr>
          <a:xfrm>
            <a:off x="1484310" y="931333"/>
            <a:ext cx="10589157" cy="5215467"/>
          </a:xfrm>
        </p:spPr>
        <p:txBody>
          <a:bodyPr>
            <a:normAutofit/>
          </a:bodyPr>
          <a:lstStyle/>
          <a:p>
            <a:r>
              <a:rPr lang="en-IN" sz="3600" b="1" dirty="0">
                <a:latin typeface="Times New Roman" panose="02020603050405020304" pitchFamily="18" charset="0"/>
                <a:cs typeface="Times New Roman" panose="02020603050405020304" pitchFamily="18" charset="0"/>
              </a:rPr>
              <a:t>Testing</a:t>
            </a:r>
            <a:r>
              <a:rPr lang="en-IN" sz="3200" b="1" dirty="0">
                <a:latin typeface="Times New Roman" panose="02020603050405020304" pitchFamily="18" charset="0"/>
                <a:cs typeface="Times New Roman" panose="02020603050405020304" pitchFamily="18" charset="0"/>
              </a:rPr>
              <a:t> </a:t>
            </a:r>
          </a:p>
          <a:p>
            <a:r>
              <a:rPr lang="en-IN" sz="3200" dirty="0">
                <a:latin typeface="Times New Roman" panose="02020603050405020304" pitchFamily="18" charset="0"/>
                <a:cs typeface="Times New Roman" panose="02020603050405020304" pitchFamily="18" charset="0"/>
              </a:rPr>
              <a:t>The antenna was activated and the location was changed.</a:t>
            </a:r>
          </a:p>
          <a:p>
            <a:r>
              <a:rPr lang="en-IN" sz="3200" dirty="0">
                <a:latin typeface="Times New Roman" panose="02020603050405020304" pitchFamily="18" charset="0"/>
                <a:cs typeface="Times New Roman" panose="02020603050405020304" pitchFamily="18" charset="0"/>
              </a:rPr>
              <a:t>The device displayed proper data according to the changes.</a:t>
            </a:r>
          </a:p>
          <a:p>
            <a:r>
              <a:rPr lang="en-IN" sz="3200" dirty="0">
                <a:latin typeface="Times New Roman" panose="02020603050405020304" pitchFamily="18" charset="0"/>
                <a:cs typeface="Times New Roman" panose="02020603050405020304" pitchFamily="18" charset="0"/>
              </a:rPr>
              <a:t>It was able to provide proper time and date.</a:t>
            </a:r>
          </a:p>
        </p:txBody>
      </p:sp>
    </p:spTree>
    <p:extLst>
      <p:ext uri="{BB962C8B-B14F-4D97-AF65-F5344CB8AC3E}">
        <p14:creationId xmlns:p14="http://schemas.microsoft.com/office/powerpoint/2010/main" val="32229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2E9F0-1457-0B98-E069-AB7AC6CD47EF}"/>
              </a:ext>
            </a:extLst>
          </p:cNvPr>
          <p:cNvSpPr>
            <a:spLocks noGrp="1"/>
          </p:cNvSpPr>
          <p:nvPr>
            <p:ph type="title"/>
          </p:nvPr>
        </p:nvSpPr>
        <p:spPr>
          <a:xfrm>
            <a:off x="1484311" y="0"/>
            <a:ext cx="10018713" cy="1913467"/>
          </a:xfrm>
        </p:spPr>
        <p:txBody>
          <a:bodyPr/>
          <a:lstStyle/>
          <a:p>
            <a:r>
              <a:rPr lang="en-US" dirty="0">
                <a:solidFill>
                  <a:srgbClr val="0070C0"/>
                </a:solidFill>
                <a:latin typeface="Times New Roman" panose="02020603050405020304" pitchFamily="18" charset="0"/>
                <a:cs typeface="Times New Roman" panose="02020603050405020304" pitchFamily="18" charset="0"/>
              </a:rPr>
              <a:t>Conclusion</a:t>
            </a:r>
            <a:endParaRPr lang="en-IN" dirty="0">
              <a:solidFill>
                <a:srgbClr val="0070C0"/>
              </a:solidFill>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E38F9D2-DC2B-71E5-7398-3D25EA8C4621}"/>
              </a:ext>
            </a:extLst>
          </p:cNvPr>
          <p:cNvSpPr>
            <a:spLocks noGrp="1"/>
          </p:cNvSpPr>
          <p:nvPr>
            <p:ph sz="half" idx="1"/>
          </p:nvPr>
        </p:nvSpPr>
        <p:spPr>
          <a:xfrm>
            <a:off x="1286933" y="1710267"/>
            <a:ext cx="10216090" cy="4080933"/>
          </a:xfrm>
        </p:spPr>
        <p:txBody>
          <a:bodyPr>
            <a:normAutofit/>
          </a:bodyPr>
          <a:lstStyle/>
          <a:p>
            <a:pPr algn="just"/>
            <a:r>
              <a:rPr lang="en-IN" sz="3200" dirty="0">
                <a:latin typeface="Times New Roman" panose="02020603050405020304" pitchFamily="18" charset="0"/>
                <a:cs typeface="Times New Roman" panose="02020603050405020304" pitchFamily="18" charset="0"/>
              </a:rPr>
              <a:t>This project will be very helpful for the managers because it will help them in time management, as well as in tracking personal and object movements. </a:t>
            </a:r>
          </a:p>
          <a:p>
            <a:pPr algn="just"/>
            <a:r>
              <a:rPr lang="en-IN" sz="3200" dirty="0">
                <a:latin typeface="Times New Roman" panose="02020603050405020304" pitchFamily="18" charset="0"/>
                <a:cs typeface="Times New Roman" panose="02020603050405020304" pitchFamily="18" charset="0"/>
              </a:rPr>
              <a:t>As it is a mobile object, it can be used on different objects to keep an eye on them.</a:t>
            </a:r>
          </a:p>
        </p:txBody>
      </p:sp>
    </p:spTree>
    <p:extLst>
      <p:ext uri="{BB962C8B-B14F-4D97-AF65-F5344CB8AC3E}">
        <p14:creationId xmlns:p14="http://schemas.microsoft.com/office/powerpoint/2010/main" val="3038196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B793-F635-FCD6-AB39-2C64BD1B5717}"/>
              </a:ext>
            </a:extLst>
          </p:cNvPr>
          <p:cNvSpPr>
            <a:spLocks noGrp="1"/>
          </p:cNvSpPr>
          <p:nvPr>
            <p:ph type="title"/>
          </p:nvPr>
        </p:nvSpPr>
        <p:spPr>
          <a:xfrm>
            <a:off x="1484311" y="-1083732"/>
            <a:ext cx="10018713" cy="3301999"/>
          </a:xfrm>
        </p:spPr>
        <p:txBody>
          <a:bodyPr/>
          <a:lstStyle/>
          <a:p>
            <a:r>
              <a:rPr lang="en-US" b="1" dirty="0">
                <a:solidFill>
                  <a:srgbClr val="0070C0"/>
                </a:solidFill>
              </a:rPr>
              <a:t>References </a:t>
            </a:r>
            <a:endParaRPr lang="en-IN" b="1" dirty="0">
              <a:solidFill>
                <a:srgbClr val="0070C0"/>
              </a:solidFill>
            </a:endParaRPr>
          </a:p>
        </p:txBody>
      </p:sp>
      <p:sp>
        <p:nvSpPr>
          <p:cNvPr id="4" name="Content Placeholder 3">
            <a:extLst>
              <a:ext uri="{FF2B5EF4-FFF2-40B4-BE49-F238E27FC236}">
                <a16:creationId xmlns:a16="http://schemas.microsoft.com/office/drawing/2014/main" id="{ACEBFE2F-ADC0-45ED-1749-EE2B1BF52AC3}"/>
              </a:ext>
            </a:extLst>
          </p:cNvPr>
          <p:cNvSpPr>
            <a:spLocks noGrp="1"/>
          </p:cNvSpPr>
          <p:nvPr>
            <p:ph sz="half" idx="1"/>
          </p:nvPr>
        </p:nvSpPr>
        <p:spPr>
          <a:xfrm rot="10800000" flipV="1">
            <a:off x="795867" y="3064934"/>
            <a:ext cx="11396132" cy="2506134"/>
          </a:xfrm>
        </p:spPr>
        <p:txBody>
          <a:bodyPr>
            <a:noAutofit/>
          </a:bodyPr>
          <a:lstStyle/>
          <a:p>
            <a:pPr algn="just">
              <a:lnSpc>
                <a:spcPct val="150000"/>
              </a:lnSpc>
              <a:spcAft>
                <a:spcPts val="800"/>
              </a:spcAft>
            </a:pP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Braasch</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M. and Dempster, A., 2019. Tutorial: GPS receiver architectures, front-end and baseband signal processing. </a:t>
            </a:r>
            <a:r>
              <a:rPr lang="en-IN" sz="2400" i="1" dirty="0">
                <a:effectLst/>
                <a:latin typeface="Times New Roman" panose="02020603050405020304" pitchFamily="18" charset="0"/>
                <a:ea typeface="Calibri" panose="020F0502020204030204" pitchFamily="34" charset="0"/>
                <a:cs typeface="Times New Roman" panose="02020603050405020304" pitchFamily="18" charset="0"/>
              </a:rPr>
              <a:t>IEEE Aerospace and Electronic Systems Magazine</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24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(2), pp.20-37.</a:t>
            </a:r>
          </a:p>
          <a:p>
            <a:pPr algn="just">
              <a:lnSpc>
                <a:spcPct val="150000"/>
              </a:lnSpc>
              <a:spcAft>
                <a:spcPts val="800"/>
              </a:spcAft>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Buratti, L.,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Pujar</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Bornea</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M., McCarley, S., Zheng, Y.,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Rossiello</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Morari</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A., Laredo, J.,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Thost</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V., Zhuang, Y. and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Domeniconi</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G., 2020. Exploring software naturalness through neural language models. </a:t>
            </a:r>
            <a:r>
              <a:rPr lang="en-IN" sz="2400" i="1" dirty="0" err="1">
                <a:effectLst/>
                <a:latin typeface="Times New Roman" panose="02020603050405020304" pitchFamily="18" charset="0"/>
                <a:ea typeface="Calibri" panose="020F0502020204030204" pitchFamily="34" charset="0"/>
                <a:cs typeface="Times New Roman" panose="02020603050405020304" pitchFamily="18" charset="0"/>
              </a:rPr>
              <a:t>arXiv</a:t>
            </a:r>
            <a:r>
              <a:rPr lang="en-IN" sz="2400" i="1" dirty="0">
                <a:effectLst/>
                <a:latin typeface="Times New Roman" panose="02020603050405020304" pitchFamily="18" charset="0"/>
                <a:ea typeface="Calibri" panose="020F0502020204030204" pitchFamily="34" charset="0"/>
                <a:cs typeface="Times New Roman" panose="02020603050405020304" pitchFamily="18" charset="0"/>
              </a:rPr>
              <a:t> preprint arXiv:2006.12641</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Kim, W., Son, P.W., Rhee, J.H. and </a:t>
            </a:r>
            <a:r>
              <a:rPr lang="en-IN" sz="2400" dirty="0" err="1">
                <a:effectLst/>
                <a:latin typeface="Times New Roman" panose="02020603050405020304" pitchFamily="18" charset="0"/>
                <a:ea typeface="Calibri" panose="020F0502020204030204" pitchFamily="34" charset="0"/>
                <a:cs typeface="Times New Roman" panose="02020603050405020304" pitchFamily="18" charset="0"/>
              </a:rPr>
              <a:t>Seo</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J., 2020, October. Development of record and management software for GPS/Loran measurements. In </a:t>
            </a:r>
            <a:r>
              <a:rPr lang="en-IN" sz="2400" i="1" dirty="0">
                <a:effectLst/>
                <a:latin typeface="Times New Roman" panose="02020603050405020304" pitchFamily="18" charset="0"/>
                <a:ea typeface="Calibri" panose="020F0502020204030204" pitchFamily="34" charset="0"/>
                <a:cs typeface="Times New Roman" panose="02020603050405020304" pitchFamily="18" charset="0"/>
              </a:rPr>
              <a:t>2020 20th International Conference on Control, Automation and Systems (ICCAS)</a:t>
            </a: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 (pp. 796-799). IEEE.</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3827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107</TotalTime>
  <Words>1380</Words>
  <Application>Microsoft Office PowerPoint</Application>
  <PresentationFormat>Widescreen</PresentationFormat>
  <Paragraphs>146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Times New Roman</vt:lpstr>
      <vt:lpstr>Parallax</vt:lpstr>
      <vt:lpstr>Creativity and Value Creation </vt:lpstr>
      <vt:lpstr>      Introduction </vt:lpstr>
      <vt:lpstr>Planning</vt:lpstr>
      <vt:lpstr>The Gantt Chart</vt:lpstr>
      <vt:lpstr>Roadmap</vt:lpstr>
      <vt:lpstr>Design</vt:lpstr>
      <vt:lpstr>Development and Testing </vt:lpstr>
      <vt:lpstr>Development and Testing (Continued)</vt:lpstr>
      <vt:lpstr>Development and Testing (Continued)</vt:lpstr>
      <vt:lpstr>Development and Testing</vt:lpstr>
      <vt:lpstr>Development and Testing</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and Value Creation</dc:title>
  <dc:creator>Pabitra Chakraborty</dc:creator>
  <cp:lastModifiedBy>Cristian Bitca (2026078)</cp:lastModifiedBy>
  <cp:revision>4</cp:revision>
  <dcterms:created xsi:type="dcterms:W3CDTF">2022-11-14T15:54:56Z</dcterms:created>
  <dcterms:modified xsi:type="dcterms:W3CDTF">2022-11-20T19:16:47Z</dcterms:modified>
</cp:coreProperties>
</file>