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5" r:id="rId1"/>
  </p:sldMasterIdLst>
  <p:notesMasterIdLst>
    <p:notesMasterId r:id="rId15"/>
  </p:notesMasterIdLst>
  <p:handoutMasterIdLst>
    <p:handoutMasterId r:id="rId16"/>
  </p:handoutMasterIdLst>
  <p:sldIdLst>
    <p:sldId id="286" r:id="rId2"/>
    <p:sldId id="257" r:id="rId3"/>
    <p:sldId id="258" r:id="rId4"/>
    <p:sldId id="298" r:id="rId5"/>
    <p:sldId id="299" r:id="rId6"/>
    <p:sldId id="300" r:id="rId7"/>
    <p:sldId id="270" r:id="rId8"/>
    <p:sldId id="294" r:id="rId9"/>
    <p:sldId id="295" r:id="rId10"/>
    <p:sldId id="292" r:id="rId11"/>
    <p:sldId id="297" r:id="rId12"/>
    <p:sldId id="280" r:id="rId13"/>
    <p:sldId id="301" r:id="rId14"/>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3891" autoAdjust="0"/>
  </p:normalViewPr>
  <p:slideViewPr>
    <p:cSldViewPr>
      <p:cViewPr varScale="1">
        <p:scale>
          <a:sx n="115" d="100"/>
          <a:sy n="115" d="100"/>
        </p:scale>
        <p:origin x="684" y="11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FD65A5-AB96-42CE-81F5-BB835905EC1D}" type="doc">
      <dgm:prSet loTypeId="urn:microsoft.com/office/officeart/2005/8/layout/pyramid4" loCatId="relationship" qsTypeId="urn:microsoft.com/office/officeart/2005/8/quickstyle/3d2" qsCatId="3D" csTypeId="urn:microsoft.com/office/officeart/2005/8/colors/accent1_2" csCatId="accent1" phldr="1"/>
      <dgm:spPr/>
      <dgm:t>
        <a:bodyPr/>
        <a:lstStyle/>
        <a:p>
          <a:endParaRPr lang="en-US"/>
        </a:p>
      </dgm:t>
    </dgm:pt>
    <dgm:pt modelId="{0CB626A9-B8C0-4D4C-82D8-22489AE185BC}">
      <dgm:prSet phldrT="[Text]" custT="1"/>
      <dgm:spPr/>
      <dgm:t>
        <a:bodyPr/>
        <a:lstStyle/>
        <a:p>
          <a:r>
            <a:rPr lang="en-US" sz="1600" dirty="0" smtClean="0"/>
            <a:t>GEOGRAPHIC</a:t>
          </a:r>
        </a:p>
        <a:p>
          <a:r>
            <a:rPr lang="en-US" sz="900" dirty="0" smtClean="0"/>
            <a:t>Country , city  ,language , weather, region , population  </a:t>
          </a:r>
          <a:endParaRPr lang="en-US" sz="900" dirty="0"/>
        </a:p>
      </dgm:t>
    </dgm:pt>
    <dgm:pt modelId="{49C36029-0D3C-41E5-A83C-031A7EB5F697}" type="parTrans" cxnId="{204C21EF-C07A-486E-A09D-81E76FAA7C2B}">
      <dgm:prSet/>
      <dgm:spPr/>
      <dgm:t>
        <a:bodyPr/>
        <a:lstStyle/>
        <a:p>
          <a:endParaRPr lang="en-US"/>
        </a:p>
      </dgm:t>
    </dgm:pt>
    <dgm:pt modelId="{8D01A9E2-1A6B-49CA-B367-8498196D6FBA}" type="sibTrans" cxnId="{204C21EF-C07A-486E-A09D-81E76FAA7C2B}">
      <dgm:prSet/>
      <dgm:spPr/>
      <dgm:t>
        <a:bodyPr/>
        <a:lstStyle/>
        <a:p>
          <a:endParaRPr lang="en-US"/>
        </a:p>
      </dgm:t>
    </dgm:pt>
    <dgm:pt modelId="{41E3DC9D-7BFF-4BEC-A80B-25CF9037F9BD}">
      <dgm:prSet phldrT="[Text]" custT="1"/>
      <dgm:spPr/>
      <dgm:t>
        <a:bodyPr/>
        <a:lstStyle/>
        <a:p>
          <a:r>
            <a:rPr lang="en-US" sz="1400" dirty="0" smtClean="0"/>
            <a:t>BEHAVIORAL</a:t>
          </a:r>
          <a:r>
            <a:rPr lang="en-US" sz="800" dirty="0" smtClean="0"/>
            <a:t> </a:t>
          </a:r>
        </a:p>
        <a:p>
          <a:r>
            <a:rPr lang="en-US" sz="800" dirty="0" smtClean="0"/>
            <a:t>Benefits sought , purchase usage,intent,occasion,buyer stage, user stat, life cycle stage , engagement use </a:t>
          </a:r>
          <a:endParaRPr lang="en-US" sz="800" dirty="0"/>
        </a:p>
      </dgm:t>
    </dgm:pt>
    <dgm:pt modelId="{46CA8CDA-2093-4806-B2EB-E93B22DAAB92}" type="parTrans" cxnId="{D42F07BD-E6D8-4514-8267-DEDEEB6BCC64}">
      <dgm:prSet/>
      <dgm:spPr/>
      <dgm:t>
        <a:bodyPr/>
        <a:lstStyle/>
        <a:p>
          <a:endParaRPr lang="en-US"/>
        </a:p>
      </dgm:t>
    </dgm:pt>
    <dgm:pt modelId="{0E930FD5-4F49-4664-8717-A8849A036F49}" type="sibTrans" cxnId="{D42F07BD-E6D8-4514-8267-DEDEEB6BCC64}">
      <dgm:prSet/>
      <dgm:spPr/>
      <dgm:t>
        <a:bodyPr/>
        <a:lstStyle/>
        <a:p>
          <a:endParaRPr lang="en-US"/>
        </a:p>
      </dgm:t>
    </dgm:pt>
    <dgm:pt modelId="{4E07CC9F-1C1A-47E4-97CE-4F03853A06C8}">
      <dgm:prSet phldrT="[Text]" custT="1"/>
      <dgm:spPr/>
      <dgm:t>
        <a:bodyPr/>
        <a:lstStyle/>
        <a:p>
          <a:r>
            <a:rPr lang="en-US" sz="1400" dirty="0" smtClean="0"/>
            <a:t>PSYCHOGRAPHIC</a:t>
          </a:r>
        </a:p>
        <a:p>
          <a:r>
            <a:rPr lang="en-US" sz="800" dirty="0" smtClean="0"/>
            <a:t>Situation , intrigue  , beliefs, concerns, personality , values , attitudes , activity </a:t>
          </a:r>
          <a:endParaRPr lang="en-US" sz="800" dirty="0"/>
        </a:p>
      </dgm:t>
    </dgm:pt>
    <dgm:pt modelId="{16C2065E-FBA5-4BF1-A074-2B0B5A604C23}" type="parTrans" cxnId="{3F8A0BA8-A835-4417-B443-09323DE66F13}">
      <dgm:prSet/>
      <dgm:spPr/>
      <dgm:t>
        <a:bodyPr/>
        <a:lstStyle/>
        <a:p>
          <a:endParaRPr lang="en-US"/>
        </a:p>
      </dgm:t>
    </dgm:pt>
    <dgm:pt modelId="{105D34C1-3AF8-4DC1-8778-CF20605CB4AB}" type="sibTrans" cxnId="{3F8A0BA8-A835-4417-B443-09323DE66F13}">
      <dgm:prSet/>
      <dgm:spPr/>
      <dgm:t>
        <a:bodyPr/>
        <a:lstStyle/>
        <a:p>
          <a:endParaRPr lang="en-US"/>
        </a:p>
      </dgm:t>
    </dgm:pt>
    <dgm:pt modelId="{926B3C4E-C730-433E-BC7A-5B72B02B618C}">
      <dgm:prSet phldrT="[Text]" custT="1"/>
      <dgm:spPr/>
      <dgm:t>
        <a:bodyPr/>
        <a:lstStyle/>
        <a:p>
          <a:r>
            <a:rPr lang="en-US" sz="1400" dirty="0" smtClean="0"/>
            <a:t>DEMOGRAPHIC</a:t>
          </a:r>
        </a:p>
        <a:p>
          <a:r>
            <a:rPr lang="en-US" sz="800" dirty="0" smtClean="0"/>
            <a:t>Length of life  , gender , </a:t>
          </a:r>
          <a:r>
            <a:rPr lang="en-US" sz="800" dirty="0" err="1" smtClean="0"/>
            <a:t>gainings</a:t>
          </a:r>
          <a:r>
            <a:rPr lang="en-US" sz="800" dirty="0" smtClean="0"/>
            <a:t> , education , social statues , family , life stage , occupation  </a:t>
          </a:r>
          <a:endParaRPr lang="en-US" sz="800" dirty="0"/>
        </a:p>
      </dgm:t>
    </dgm:pt>
    <dgm:pt modelId="{FAF2D0DB-DF48-42AE-865B-343AB606AA0C}" type="parTrans" cxnId="{FC9B8129-E601-41C0-8FDE-2F9C5E385CC3}">
      <dgm:prSet/>
      <dgm:spPr/>
      <dgm:t>
        <a:bodyPr/>
        <a:lstStyle/>
        <a:p>
          <a:endParaRPr lang="en-US"/>
        </a:p>
      </dgm:t>
    </dgm:pt>
    <dgm:pt modelId="{142C3BB4-3713-4EB7-A1B8-FA4B50304D53}" type="sibTrans" cxnId="{FC9B8129-E601-41C0-8FDE-2F9C5E385CC3}">
      <dgm:prSet/>
      <dgm:spPr/>
      <dgm:t>
        <a:bodyPr/>
        <a:lstStyle/>
        <a:p>
          <a:endParaRPr lang="en-US"/>
        </a:p>
      </dgm:t>
    </dgm:pt>
    <dgm:pt modelId="{DD523709-DC1F-4F9C-AD9C-6FB1BBF766B8}" type="pres">
      <dgm:prSet presAssocID="{6BFD65A5-AB96-42CE-81F5-BB835905EC1D}" presName="compositeShape" presStyleCnt="0">
        <dgm:presLayoutVars>
          <dgm:chMax val="9"/>
          <dgm:dir/>
          <dgm:resizeHandles val="exact"/>
        </dgm:presLayoutVars>
      </dgm:prSet>
      <dgm:spPr/>
    </dgm:pt>
    <dgm:pt modelId="{ADF66287-EE09-4F4C-B608-AB84F1C8FC8B}" type="pres">
      <dgm:prSet presAssocID="{6BFD65A5-AB96-42CE-81F5-BB835905EC1D}" presName="triangle1" presStyleLbl="node1" presStyleIdx="0" presStyleCnt="4" custScaleX="141748" custLinFactNeighborX="394" custLinFactNeighborY="1418">
        <dgm:presLayoutVars>
          <dgm:bulletEnabled val="1"/>
        </dgm:presLayoutVars>
      </dgm:prSet>
      <dgm:spPr/>
      <dgm:t>
        <a:bodyPr/>
        <a:lstStyle/>
        <a:p>
          <a:endParaRPr lang="en-US"/>
        </a:p>
      </dgm:t>
    </dgm:pt>
    <dgm:pt modelId="{6F452F22-BD84-4682-8E18-7EEDB37C88F6}" type="pres">
      <dgm:prSet presAssocID="{6BFD65A5-AB96-42CE-81F5-BB835905EC1D}" presName="triangle2" presStyleLbl="node1" presStyleIdx="1" presStyleCnt="4" custScaleX="141826" custScaleY="108253" custLinFactNeighborX="-19893" custLinFactNeighborY="5631">
        <dgm:presLayoutVars>
          <dgm:bulletEnabled val="1"/>
        </dgm:presLayoutVars>
      </dgm:prSet>
      <dgm:spPr/>
    </dgm:pt>
    <dgm:pt modelId="{0EE641A3-4F63-4F3C-84FD-3AFEA1DFB81F}" type="pres">
      <dgm:prSet presAssocID="{6BFD65A5-AB96-42CE-81F5-BB835905EC1D}" presName="triangle3" presStyleLbl="node1" presStyleIdx="2" presStyleCnt="4" custScaleX="146660" custScaleY="99684" custLinFactNeighborX="-146" custLinFactNeighborY="1346">
        <dgm:presLayoutVars>
          <dgm:bulletEnabled val="1"/>
        </dgm:presLayoutVars>
      </dgm:prSet>
      <dgm:spPr/>
      <dgm:t>
        <a:bodyPr/>
        <a:lstStyle/>
        <a:p>
          <a:endParaRPr lang="en-US"/>
        </a:p>
      </dgm:t>
    </dgm:pt>
    <dgm:pt modelId="{A759CAFE-0871-4A1B-8EA7-45C285205DBE}" type="pres">
      <dgm:prSet presAssocID="{6BFD65A5-AB96-42CE-81F5-BB835905EC1D}" presName="triangle4" presStyleLbl="node1" presStyleIdx="3" presStyleCnt="4" custScaleX="150252" custScaleY="112471" custLinFactNeighborX="14782" custLinFactNeighborY="-1850">
        <dgm:presLayoutVars>
          <dgm:bulletEnabled val="1"/>
        </dgm:presLayoutVars>
      </dgm:prSet>
      <dgm:spPr/>
      <dgm:t>
        <a:bodyPr/>
        <a:lstStyle/>
        <a:p>
          <a:endParaRPr lang="en-US"/>
        </a:p>
      </dgm:t>
    </dgm:pt>
  </dgm:ptLst>
  <dgm:cxnLst>
    <dgm:cxn modelId="{D42F07BD-E6D8-4514-8267-DEDEEB6BCC64}" srcId="{6BFD65A5-AB96-42CE-81F5-BB835905EC1D}" destId="{41E3DC9D-7BFF-4BEC-A80B-25CF9037F9BD}" srcOrd="1" destOrd="0" parTransId="{46CA8CDA-2093-4806-B2EB-E93B22DAAB92}" sibTransId="{0E930FD5-4F49-4664-8717-A8849A036F49}"/>
    <dgm:cxn modelId="{204C21EF-C07A-486E-A09D-81E76FAA7C2B}" srcId="{6BFD65A5-AB96-42CE-81F5-BB835905EC1D}" destId="{0CB626A9-B8C0-4D4C-82D8-22489AE185BC}" srcOrd="0" destOrd="0" parTransId="{49C36029-0D3C-41E5-A83C-031A7EB5F697}" sibTransId="{8D01A9E2-1A6B-49CA-B367-8498196D6FBA}"/>
    <dgm:cxn modelId="{23247A80-06BE-4380-9FC5-D59D4C3680ED}" type="presOf" srcId="{4E07CC9F-1C1A-47E4-97CE-4F03853A06C8}" destId="{0EE641A3-4F63-4F3C-84FD-3AFEA1DFB81F}" srcOrd="0" destOrd="0" presId="urn:microsoft.com/office/officeart/2005/8/layout/pyramid4"/>
    <dgm:cxn modelId="{43F88CB3-F265-4217-98BC-07147EE7FFF8}" type="presOf" srcId="{41E3DC9D-7BFF-4BEC-A80B-25CF9037F9BD}" destId="{6F452F22-BD84-4682-8E18-7EEDB37C88F6}" srcOrd="0" destOrd="0" presId="urn:microsoft.com/office/officeart/2005/8/layout/pyramid4"/>
    <dgm:cxn modelId="{FC9B8129-E601-41C0-8FDE-2F9C5E385CC3}" srcId="{6BFD65A5-AB96-42CE-81F5-BB835905EC1D}" destId="{926B3C4E-C730-433E-BC7A-5B72B02B618C}" srcOrd="3" destOrd="0" parTransId="{FAF2D0DB-DF48-42AE-865B-343AB606AA0C}" sibTransId="{142C3BB4-3713-4EB7-A1B8-FA4B50304D53}"/>
    <dgm:cxn modelId="{3F8A0BA8-A835-4417-B443-09323DE66F13}" srcId="{6BFD65A5-AB96-42CE-81F5-BB835905EC1D}" destId="{4E07CC9F-1C1A-47E4-97CE-4F03853A06C8}" srcOrd="2" destOrd="0" parTransId="{16C2065E-FBA5-4BF1-A074-2B0B5A604C23}" sibTransId="{105D34C1-3AF8-4DC1-8778-CF20605CB4AB}"/>
    <dgm:cxn modelId="{F54AC7C1-5DF3-4CF7-9417-E188E314B9A2}" type="presOf" srcId="{0CB626A9-B8C0-4D4C-82D8-22489AE185BC}" destId="{ADF66287-EE09-4F4C-B608-AB84F1C8FC8B}" srcOrd="0" destOrd="0" presId="urn:microsoft.com/office/officeart/2005/8/layout/pyramid4"/>
    <dgm:cxn modelId="{16A8DC37-6992-4CD9-805C-62B188DEADED}" type="presOf" srcId="{926B3C4E-C730-433E-BC7A-5B72B02B618C}" destId="{A759CAFE-0871-4A1B-8EA7-45C285205DBE}" srcOrd="0" destOrd="0" presId="urn:microsoft.com/office/officeart/2005/8/layout/pyramid4"/>
    <dgm:cxn modelId="{A7A48115-F28B-4A4C-8D89-3405D0AC7BA6}" type="presOf" srcId="{6BFD65A5-AB96-42CE-81F5-BB835905EC1D}" destId="{DD523709-DC1F-4F9C-AD9C-6FB1BBF766B8}" srcOrd="0" destOrd="0" presId="urn:microsoft.com/office/officeart/2005/8/layout/pyramid4"/>
    <dgm:cxn modelId="{3DB039E5-0274-4611-9982-C91E046AC85E}" type="presParOf" srcId="{DD523709-DC1F-4F9C-AD9C-6FB1BBF766B8}" destId="{ADF66287-EE09-4F4C-B608-AB84F1C8FC8B}" srcOrd="0" destOrd="0" presId="urn:microsoft.com/office/officeart/2005/8/layout/pyramid4"/>
    <dgm:cxn modelId="{447DAD4F-0BE2-48F6-8BD6-BC7D6795CF58}" type="presParOf" srcId="{DD523709-DC1F-4F9C-AD9C-6FB1BBF766B8}" destId="{6F452F22-BD84-4682-8E18-7EEDB37C88F6}" srcOrd="1" destOrd="0" presId="urn:microsoft.com/office/officeart/2005/8/layout/pyramid4"/>
    <dgm:cxn modelId="{53C71B3D-6864-4A23-A02E-EA302520B287}" type="presParOf" srcId="{DD523709-DC1F-4F9C-AD9C-6FB1BBF766B8}" destId="{0EE641A3-4F63-4F3C-84FD-3AFEA1DFB81F}" srcOrd="2" destOrd="0" presId="urn:microsoft.com/office/officeart/2005/8/layout/pyramid4"/>
    <dgm:cxn modelId="{12F722BC-521E-4510-8136-CC8B8C53F132}" type="presParOf" srcId="{DD523709-DC1F-4F9C-AD9C-6FB1BBF766B8}" destId="{A759CAFE-0871-4A1B-8EA7-45C285205DBE}" srcOrd="3" destOrd="0" presId="urn:microsoft.com/office/officeart/2005/8/layout/pyramid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CD9BEB6-A875-458A-84AC-BA3D7EDB3B5E}" type="doc">
      <dgm:prSet loTypeId="urn:microsoft.com/office/officeart/2005/8/layout/radial3" loCatId="cycle" qsTypeId="urn:microsoft.com/office/officeart/2005/8/quickstyle/simple1" qsCatId="simple" csTypeId="urn:microsoft.com/office/officeart/2005/8/colors/accent1_2" csCatId="accent1" phldr="1"/>
      <dgm:spPr/>
      <dgm:t>
        <a:bodyPr/>
        <a:lstStyle/>
        <a:p>
          <a:endParaRPr lang="en-US"/>
        </a:p>
      </dgm:t>
    </dgm:pt>
    <dgm:pt modelId="{6811BCB3-50A9-4D2D-B06D-432E59F005E7}">
      <dgm:prSet phldrT="[Text]"/>
      <dgm:spPr/>
      <dgm:t>
        <a:bodyPr/>
        <a:lstStyle/>
        <a:p>
          <a:r>
            <a:rPr lang="en-US" dirty="0" smtClean="0"/>
            <a:t>SWOT ANALYSIS </a:t>
          </a:r>
          <a:endParaRPr lang="en-US" dirty="0"/>
        </a:p>
      </dgm:t>
    </dgm:pt>
    <dgm:pt modelId="{DA28EF18-5771-433E-9FC4-4EEEB4F739B1}" type="parTrans" cxnId="{82E61D5A-DC62-46E0-B3C5-6D3D37ECAE54}">
      <dgm:prSet/>
      <dgm:spPr/>
      <dgm:t>
        <a:bodyPr/>
        <a:lstStyle/>
        <a:p>
          <a:endParaRPr lang="en-US"/>
        </a:p>
      </dgm:t>
    </dgm:pt>
    <dgm:pt modelId="{E60CFFB7-1BE0-4458-B20B-6988A0D0C603}" type="sibTrans" cxnId="{82E61D5A-DC62-46E0-B3C5-6D3D37ECAE54}">
      <dgm:prSet/>
      <dgm:spPr/>
      <dgm:t>
        <a:bodyPr/>
        <a:lstStyle/>
        <a:p>
          <a:endParaRPr lang="en-US"/>
        </a:p>
      </dgm:t>
    </dgm:pt>
    <dgm:pt modelId="{8DA72F4A-823C-4853-BBAF-949F39A9287A}">
      <dgm:prSet phldrT="[Text]"/>
      <dgm:spPr/>
      <dgm:t>
        <a:bodyPr/>
        <a:lstStyle/>
        <a:p>
          <a:r>
            <a:rPr lang="en-US" dirty="0" smtClean="0"/>
            <a:t>STRENGTHS</a:t>
          </a:r>
        </a:p>
        <a:p>
          <a:r>
            <a:rPr lang="en-US" dirty="0" smtClean="0"/>
            <a:t>- High customer loyalty amongst repeating customers </a:t>
          </a:r>
        </a:p>
        <a:p>
          <a:r>
            <a:rPr lang="en-US" dirty="0" smtClean="0"/>
            <a:t>- A unique service offering </a:t>
          </a:r>
        </a:p>
        <a:p>
          <a:r>
            <a:rPr lang="en-US" dirty="0" smtClean="0"/>
            <a:t>Excellent staff who are  highly trained and very customer attentive </a:t>
          </a:r>
        </a:p>
        <a:p>
          <a:r>
            <a:rPr lang="en-US" dirty="0" smtClean="0"/>
            <a:t> </a:t>
          </a:r>
          <a:endParaRPr lang="en-US" dirty="0"/>
        </a:p>
      </dgm:t>
    </dgm:pt>
    <dgm:pt modelId="{A3D3709A-1EB1-4BE1-B0AB-12A01C76CCAB}" type="parTrans" cxnId="{8AE62B95-FC8D-42AF-91EE-2159D567DBD3}">
      <dgm:prSet/>
      <dgm:spPr/>
      <dgm:t>
        <a:bodyPr/>
        <a:lstStyle/>
        <a:p>
          <a:endParaRPr lang="en-US"/>
        </a:p>
      </dgm:t>
    </dgm:pt>
    <dgm:pt modelId="{881C45B7-C524-4493-914B-4B4895093C7A}" type="sibTrans" cxnId="{8AE62B95-FC8D-42AF-91EE-2159D567DBD3}">
      <dgm:prSet/>
      <dgm:spPr/>
      <dgm:t>
        <a:bodyPr/>
        <a:lstStyle/>
        <a:p>
          <a:endParaRPr lang="en-US"/>
        </a:p>
      </dgm:t>
    </dgm:pt>
    <dgm:pt modelId="{BB13EF24-A5D2-42AA-8C87-03006D9622E6}">
      <dgm:prSet phldrT="[Text]"/>
      <dgm:spPr/>
      <dgm:t>
        <a:bodyPr/>
        <a:lstStyle/>
        <a:p>
          <a:r>
            <a:rPr lang="en-US" dirty="0" smtClean="0"/>
            <a:t>WEAKNESSES</a:t>
          </a:r>
        </a:p>
        <a:p>
          <a:r>
            <a:rPr lang="en-US" dirty="0" smtClean="0"/>
            <a:t>-Maintain exclusive offer on exciting trips while providing a level of constitution that is </a:t>
          </a:r>
          <a:r>
            <a:rPr lang="en-US" dirty="0" smtClean="0"/>
            <a:t>accepted and </a:t>
          </a:r>
          <a:r>
            <a:rPr lang="en-US" dirty="0" smtClean="0"/>
            <a:t>established over a time period from repetitive trip offering </a:t>
          </a:r>
        </a:p>
        <a:p>
          <a:r>
            <a:rPr lang="en-US" dirty="0" smtClean="0"/>
            <a:t>- Employing individuals who posses the correct skills and customer – centric attitude </a:t>
          </a:r>
          <a:endParaRPr lang="en-US" dirty="0"/>
        </a:p>
      </dgm:t>
    </dgm:pt>
    <dgm:pt modelId="{1DDA4A93-F664-4F12-A792-434E43FD4AEC}" type="parTrans" cxnId="{7C71FDA9-A040-4CE1-A216-B89643D835A2}">
      <dgm:prSet/>
      <dgm:spPr/>
      <dgm:t>
        <a:bodyPr/>
        <a:lstStyle/>
        <a:p>
          <a:endParaRPr lang="en-US"/>
        </a:p>
      </dgm:t>
    </dgm:pt>
    <dgm:pt modelId="{63E14324-1469-4EC0-83EE-65F0C24A7DEC}" type="sibTrans" cxnId="{7C71FDA9-A040-4CE1-A216-B89643D835A2}">
      <dgm:prSet/>
      <dgm:spPr/>
      <dgm:t>
        <a:bodyPr/>
        <a:lstStyle/>
        <a:p>
          <a:endParaRPr lang="en-US"/>
        </a:p>
      </dgm:t>
    </dgm:pt>
    <dgm:pt modelId="{E4611C55-3E40-4C3E-91C5-1CBFC4009809}">
      <dgm:prSet phldrT="[Text]"/>
      <dgm:spPr/>
      <dgm:t>
        <a:bodyPr/>
        <a:lstStyle/>
        <a:p>
          <a:r>
            <a:rPr lang="en-US" baseline="0" dirty="0" smtClean="0"/>
            <a:t>OPPORTUNITIES</a:t>
          </a:r>
        </a:p>
        <a:p>
          <a:r>
            <a:rPr lang="en-US" baseline="0" dirty="0" smtClean="0"/>
            <a:t>- The industry is a evolving market that has yet to be addressed to the customers</a:t>
          </a:r>
        </a:p>
        <a:p>
          <a:r>
            <a:rPr lang="en-US" baseline="0" dirty="0" smtClean="0"/>
            <a:t>- The chance to enhance fixed management cost over an increased number of offered trips  </a:t>
          </a:r>
          <a:endParaRPr lang="en-US" baseline="0" dirty="0"/>
        </a:p>
      </dgm:t>
    </dgm:pt>
    <dgm:pt modelId="{E2296BB7-AF76-4DC8-A258-F353B965802A}" type="parTrans" cxnId="{1C0FC245-E5A2-48BD-9EA0-DF06DCE09C23}">
      <dgm:prSet/>
      <dgm:spPr/>
      <dgm:t>
        <a:bodyPr/>
        <a:lstStyle/>
        <a:p>
          <a:endParaRPr lang="en-US"/>
        </a:p>
      </dgm:t>
    </dgm:pt>
    <dgm:pt modelId="{9168A1A8-1C26-4E47-ADB0-2AD236CCE670}" type="sibTrans" cxnId="{1C0FC245-E5A2-48BD-9EA0-DF06DCE09C23}">
      <dgm:prSet/>
      <dgm:spPr/>
      <dgm:t>
        <a:bodyPr/>
        <a:lstStyle/>
        <a:p>
          <a:endParaRPr lang="en-US"/>
        </a:p>
      </dgm:t>
    </dgm:pt>
    <dgm:pt modelId="{08CD75F7-24F8-4399-8358-8B8E696A0F6B}">
      <dgm:prSet phldrT="[Text]" custT="1"/>
      <dgm:spPr/>
      <dgm:t>
        <a:bodyPr/>
        <a:lstStyle/>
        <a:p>
          <a:r>
            <a:rPr lang="en-US" sz="1600" dirty="0" smtClean="0"/>
            <a:t>THREATS</a:t>
          </a:r>
        </a:p>
        <a:p>
          <a:r>
            <a:rPr lang="en-US" sz="1600" dirty="0" smtClean="0"/>
            <a:t>- A decrease in the economy may effect the tourism industry </a:t>
          </a:r>
        </a:p>
        <a:p>
          <a:r>
            <a:rPr lang="en-US" sz="1600" dirty="0" smtClean="0"/>
            <a:t>- An increase in terrorist acts will effect safety when traveling  </a:t>
          </a:r>
          <a:endParaRPr lang="en-US" sz="1600" dirty="0"/>
        </a:p>
      </dgm:t>
    </dgm:pt>
    <dgm:pt modelId="{8291FB9D-2036-422D-B4C3-C209ACAEBFF6}" type="parTrans" cxnId="{82AD77DD-73F7-46D2-AD21-583146ACEACE}">
      <dgm:prSet/>
      <dgm:spPr/>
      <dgm:t>
        <a:bodyPr/>
        <a:lstStyle/>
        <a:p>
          <a:endParaRPr lang="en-US"/>
        </a:p>
      </dgm:t>
    </dgm:pt>
    <dgm:pt modelId="{C3485FB0-EAF0-4FFC-B03E-2997F0D36579}" type="sibTrans" cxnId="{82AD77DD-73F7-46D2-AD21-583146ACEACE}">
      <dgm:prSet/>
      <dgm:spPr/>
      <dgm:t>
        <a:bodyPr/>
        <a:lstStyle/>
        <a:p>
          <a:endParaRPr lang="en-US"/>
        </a:p>
      </dgm:t>
    </dgm:pt>
    <dgm:pt modelId="{C4E08666-A5F5-41C6-BA68-50B0558FEDB1}" type="pres">
      <dgm:prSet presAssocID="{DCD9BEB6-A875-458A-84AC-BA3D7EDB3B5E}" presName="composite" presStyleCnt="0">
        <dgm:presLayoutVars>
          <dgm:chMax val="1"/>
          <dgm:dir/>
          <dgm:resizeHandles val="exact"/>
        </dgm:presLayoutVars>
      </dgm:prSet>
      <dgm:spPr/>
    </dgm:pt>
    <dgm:pt modelId="{3221B5CF-40E3-4FD5-8122-E2C0B20AD00C}" type="pres">
      <dgm:prSet presAssocID="{DCD9BEB6-A875-458A-84AC-BA3D7EDB3B5E}" presName="radial" presStyleCnt="0">
        <dgm:presLayoutVars>
          <dgm:animLvl val="ctr"/>
        </dgm:presLayoutVars>
      </dgm:prSet>
      <dgm:spPr/>
    </dgm:pt>
    <dgm:pt modelId="{BE172FEF-6CF1-42AD-B486-F2324CFC0FC4}" type="pres">
      <dgm:prSet presAssocID="{6811BCB3-50A9-4D2D-B06D-432E59F005E7}" presName="centerShape" presStyleLbl="vennNode1" presStyleIdx="0" presStyleCnt="5" custLinFactNeighborX="797" custLinFactNeighborY="-1603"/>
      <dgm:spPr/>
      <dgm:t>
        <a:bodyPr/>
        <a:lstStyle/>
        <a:p>
          <a:endParaRPr lang="en-US"/>
        </a:p>
      </dgm:t>
    </dgm:pt>
    <dgm:pt modelId="{AED731B4-70AB-48B3-B685-F475A6C4CCD5}" type="pres">
      <dgm:prSet presAssocID="{8DA72F4A-823C-4853-BBAF-949F39A9287A}" presName="node" presStyleLbl="vennNode1" presStyleIdx="1" presStyleCnt="5" custScaleX="341167" custScaleY="132038">
        <dgm:presLayoutVars>
          <dgm:bulletEnabled val="1"/>
        </dgm:presLayoutVars>
      </dgm:prSet>
      <dgm:spPr/>
      <dgm:t>
        <a:bodyPr/>
        <a:lstStyle/>
        <a:p>
          <a:endParaRPr lang="en-US"/>
        </a:p>
      </dgm:t>
    </dgm:pt>
    <dgm:pt modelId="{272A7A8C-9927-497B-BDEB-2439172AA693}" type="pres">
      <dgm:prSet presAssocID="{BB13EF24-A5D2-42AA-8C87-03006D9622E6}" presName="node" presStyleLbl="vennNode1" presStyleIdx="2" presStyleCnt="5" custScaleX="220469" custScaleY="157548" custRadScaleRad="154761" custRadScaleInc="5543">
        <dgm:presLayoutVars>
          <dgm:bulletEnabled val="1"/>
        </dgm:presLayoutVars>
      </dgm:prSet>
      <dgm:spPr/>
      <dgm:t>
        <a:bodyPr/>
        <a:lstStyle/>
        <a:p>
          <a:endParaRPr lang="en-US"/>
        </a:p>
      </dgm:t>
    </dgm:pt>
    <dgm:pt modelId="{B4AA7359-DE36-4144-9405-15677C2A9F1D}" type="pres">
      <dgm:prSet presAssocID="{E4611C55-3E40-4C3E-91C5-1CBFC4009809}" presName="node" presStyleLbl="vennNode1" presStyleIdx="3" presStyleCnt="5" custScaleX="331165">
        <dgm:presLayoutVars>
          <dgm:bulletEnabled val="1"/>
        </dgm:presLayoutVars>
      </dgm:prSet>
      <dgm:spPr/>
      <dgm:t>
        <a:bodyPr/>
        <a:lstStyle/>
        <a:p>
          <a:endParaRPr lang="en-US"/>
        </a:p>
      </dgm:t>
    </dgm:pt>
    <dgm:pt modelId="{89853C19-EB73-45F1-B659-B524D32E52E5}" type="pres">
      <dgm:prSet presAssocID="{08CD75F7-24F8-4399-8358-8B8E696A0F6B}" presName="node" presStyleLbl="vennNode1" presStyleIdx="4" presStyleCnt="5" custScaleX="174913" custScaleY="201537" custRadScaleRad="122066" custRadScaleInc="-604">
        <dgm:presLayoutVars>
          <dgm:bulletEnabled val="1"/>
        </dgm:presLayoutVars>
      </dgm:prSet>
      <dgm:spPr/>
      <dgm:t>
        <a:bodyPr/>
        <a:lstStyle/>
        <a:p>
          <a:endParaRPr lang="en-US"/>
        </a:p>
      </dgm:t>
    </dgm:pt>
  </dgm:ptLst>
  <dgm:cxnLst>
    <dgm:cxn modelId="{82E61D5A-DC62-46E0-B3C5-6D3D37ECAE54}" srcId="{DCD9BEB6-A875-458A-84AC-BA3D7EDB3B5E}" destId="{6811BCB3-50A9-4D2D-B06D-432E59F005E7}" srcOrd="0" destOrd="0" parTransId="{DA28EF18-5771-433E-9FC4-4EEEB4F739B1}" sibTransId="{E60CFFB7-1BE0-4458-B20B-6988A0D0C603}"/>
    <dgm:cxn modelId="{7C71FDA9-A040-4CE1-A216-B89643D835A2}" srcId="{6811BCB3-50A9-4D2D-B06D-432E59F005E7}" destId="{BB13EF24-A5D2-42AA-8C87-03006D9622E6}" srcOrd="1" destOrd="0" parTransId="{1DDA4A93-F664-4F12-A792-434E43FD4AEC}" sibTransId="{63E14324-1469-4EC0-83EE-65F0C24A7DEC}"/>
    <dgm:cxn modelId="{1C0FC245-E5A2-48BD-9EA0-DF06DCE09C23}" srcId="{6811BCB3-50A9-4D2D-B06D-432E59F005E7}" destId="{E4611C55-3E40-4C3E-91C5-1CBFC4009809}" srcOrd="2" destOrd="0" parTransId="{E2296BB7-AF76-4DC8-A258-F353B965802A}" sibTransId="{9168A1A8-1C26-4E47-ADB0-2AD236CCE670}"/>
    <dgm:cxn modelId="{8AE62B95-FC8D-42AF-91EE-2159D567DBD3}" srcId="{6811BCB3-50A9-4D2D-B06D-432E59F005E7}" destId="{8DA72F4A-823C-4853-BBAF-949F39A9287A}" srcOrd="0" destOrd="0" parTransId="{A3D3709A-1EB1-4BE1-B0AB-12A01C76CCAB}" sibTransId="{881C45B7-C524-4493-914B-4B4895093C7A}"/>
    <dgm:cxn modelId="{C944A49B-DE13-4815-924A-01009D250C9D}" type="presOf" srcId="{08CD75F7-24F8-4399-8358-8B8E696A0F6B}" destId="{89853C19-EB73-45F1-B659-B524D32E52E5}" srcOrd="0" destOrd="0" presId="urn:microsoft.com/office/officeart/2005/8/layout/radial3"/>
    <dgm:cxn modelId="{2D25D787-AB11-4FE2-9F51-625BDB011E25}" type="presOf" srcId="{8DA72F4A-823C-4853-BBAF-949F39A9287A}" destId="{AED731B4-70AB-48B3-B685-F475A6C4CCD5}" srcOrd="0" destOrd="0" presId="urn:microsoft.com/office/officeart/2005/8/layout/radial3"/>
    <dgm:cxn modelId="{C6F28F74-77EF-4A0D-A582-7303B78A54B1}" type="presOf" srcId="{BB13EF24-A5D2-42AA-8C87-03006D9622E6}" destId="{272A7A8C-9927-497B-BDEB-2439172AA693}" srcOrd="0" destOrd="0" presId="urn:microsoft.com/office/officeart/2005/8/layout/radial3"/>
    <dgm:cxn modelId="{81526F01-897E-45DD-A56E-C303B46E82B4}" type="presOf" srcId="{6811BCB3-50A9-4D2D-B06D-432E59F005E7}" destId="{BE172FEF-6CF1-42AD-B486-F2324CFC0FC4}" srcOrd="0" destOrd="0" presId="urn:microsoft.com/office/officeart/2005/8/layout/radial3"/>
    <dgm:cxn modelId="{E69A8521-8184-4910-A3AE-E6BB8F65B77A}" type="presOf" srcId="{E4611C55-3E40-4C3E-91C5-1CBFC4009809}" destId="{B4AA7359-DE36-4144-9405-15677C2A9F1D}" srcOrd="0" destOrd="0" presId="urn:microsoft.com/office/officeart/2005/8/layout/radial3"/>
    <dgm:cxn modelId="{C5F226C7-8B4B-4C2E-BD08-B3463DF3100F}" type="presOf" srcId="{DCD9BEB6-A875-458A-84AC-BA3D7EDB3B5E}" destId="{C4E08666-A5F5-41C6-BA68-50B0558FEDB1}" srcOrd="0" destOrd="0" presId="urn:microsoft.com/office/officeart/2005/8/layout/radial3"/>
    <dgm:cxn modelId="{82AD77DD-73F7-46D2-AD21-583146ACEACE}" srcId="{6811BCB3-50A9-4D2D-B06D-432E59F005E7}" destId="{08CD75F7-24F8-4399-8358-8B8E696A0F6B}" srcOrd="3" destOrd="0" parTransId="{8291FB9D-2036-422D-B4C3-C209ACAEBFF6}" sibTransId="{C3485FB0-EAF0-4FFC-B03E-2997F0D36579}"/>
    <dgm:cxn modelId="{6C66B280-DBE3-49DA-ADDC-4A66D98B9E91}" type="presParOf" srcId="{C4E08666-A5F5-41C6-BA68-50B0558FEDB1}" destId="{3221B5CF-40E3-4FD5-8122-E2C0B20AD00C}" srcOrd="0" destOrd="0" presId="urn:microsoft.com/office/officeart/2005/8/layout/radial3"/>
    <dgm:cxn modelId="{9BF4A25C-A69A-4334-8485-C6507DF92EFC}" type="presParOf" srcId="{3221B5CF-40E3-4FD5-8122-E2C0B20AD00C}" destId="{BE172FEF-6CF1-42AD-B486-F2324CFC0FC4}" srcOrd="0" destOrd="0" presId="urn:microsoft.com/office/officeart/2005/8/layout/radial3"/>
    <dgm:cxn modelId="{A4503E9F-3924-4F9E-9C02-9D22B87E88DA}" type="presParOf" srcId="{3221B5CF-40E3-4FD5-8122-E2C0B20AD00C}" destId="{AED731B4-70AB-48B3-B685-F475A6C4CCD5}" srcOrd="1" destOrd="0" presId="urn:microsoft.com/office/officeart/2005/8/layout/radial3"/>
    <dgm:cxn modelId="{F2C71DDE-C787-4DD5-9A88-86EEDB98AA3D}" type="presParOf" srcId="{3221B5CF-40E3-4FD5-8122-E2C0B20AD00C}" destId="{272A7A8C-9927-497B-BDEB-2439172AA693}" srcOrd="2" destOrd="0" presId="urn:microsoft.com/office/officeart/2005/8/layout/radial3"/>
    <dgm:cxn modelId="{525D11BA-7D29-4F9F-AE95-D44925B98F26}" type="presParOf" srcId="{3221B5CF-40E3-4FD5-8122-E2C0B20AD00C}" destId="{B4AA7359-DE36-4144-9405-15677C2A9F1D}" srcOrd="3" destOrd="0" presId="urn:microsoft.com/office/officeart/2005/8/layout/radial3"/>
    <dgm:cxn modelId="{D91C80FD-AC99-4258-8870-2BC5BDF12FDA}" type="presParOf" srcId="{3221B5CF-40E3-4FD5-8122-E2C0B20AD00C}" destId="{89853C19-EB73-45F1-B659-B524D32E52E5}" srcOrd="4" destOrd="0" presId="urn:microsoft.com/office/officeart/2005/8/layout/radial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F66287-EE09-4F4C-B608-AB84F1C8FC8B}">
      <dsp:nvSpPr>
        <dsp:cNvPr id="0" name=""/>
        <dsp:cNvSpPr/>
      </dsp:nvSpPr>
      <dsp:spPr>
        <a:xfrm>
          <a:off x="1573042" y="-34538"/>
          <a:ext cx="2880319" cy="2032000"/>
        </a:xfrm>
        <a:prstGeom prst="triangle">
          <a:avLst/>
        </a:prstGeom>
        <a:gradFill rotWithShape="0">
          <a:gsLst>
            <a:gs pos="0">
              <a:schemeClr val="accent1">
                <a:hueOff val="0"/>
                <a:satOff val="0"/>
                <a:lumOff val="0"/>
                <a:alphaOff val="0"/>
              </a:schemeClr>
            </a:gs>
            <a:gs pos="90000">
              <a:schemeClr val="accent1">
                <a:hueOff val="0"/>
                <a:satOff val="0"/>
                <a:lumOff val="0"/>
                <a:alphaOff val="0"/>
                <a:shade val="100000"/>
                <a:satMod val="105000"/>
              </a:schemeClr>
            </a:gs>
            <a:gs pos="100000">
              <a:schemeClr val="accent1">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dirty="0" smtClean="0"/>
            <a:t>GEOGRAPHIC</a:t>
          </a:r>
        </a:p>
        <a:p>
          <a:pPr lvl="0" algn="ctr" defTabSz="711200">
            <a:lnSpc>
              <a:spcPct val="90000"/>
            </a:lnSpc>
            <a:spcBef>
              <a:spcPct val="0"/>
            </a:spcBef>
            <a:spcAft>
              <a:spcPct val="35000"/>
            </a:spcAft>
          </a:pPr>
          <a:r>
            <a:rPr lang="en-US" sz="900" kern="1200" dirty="0" smtClean="0"/>
            <a:t>Country , city  ,language , weather, region , population  </a:t>
          </a:r>
          <a:endParaRPr lang="en-US" sz="900" kern="1200" dirty="0"/>
        </a:p>
      </dsp:txBody>
      <dsp:txXfrm>
        <a:off x="2293122" y="981462"/>
        <a:ext cx="1440159" cy="1016000"/>
      </dsp:txXfrm>
    </dsp:sp>
    <dsp:sp modelId="{6F452F22-BD84-4682-8E18-7EEDB37C88F6}">
      <dsp:nvSpPr>
        <dsp:cNvPr id="0" name=""/>
        <dsp:cNvSpPr/>
      </dsp:nvSpPr>
      <dsp:spPr>
        <a:xfrm>
          <a:off x="144018" y="1884796"/>
          <a:ext cx="2881904" cy="2199700"/>
        </a:xfrm>
        <a:prstGeom prst="triangle">
          <a:avLst/>
        </a:prstGeom>
        <a:gradFill rotWithShape="0">
          <a:gsLst>
            <a:gs pos="0">
              <a:schemeClr val="accent1">
                <a:hueOff val="0"/>
                <a:satOff val="0"/>
                <a:lumOff val="0"/>
                <a:alphaOff val="0"/>
              </a:schemeClr>
            </a:gs>
            <a:gs pos="90000">
              <a:schemeClr val="accent1">
                <a:hueOff val="0"/>
                <a:satOff val="0"/>
                <a:lumOff val="0"/>
                <a:alphaOff val="0"/>
                <a:shade val="100000"/>
                <a:satMod val="105000"/>
              </a:schemeClr>
            </a:gs>
            <a:gs pos="100000">
              <a:schemeClr val="accent1">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kern="1200" dirty="0" smtClean="0"/>
            <a:t>BEHAVIORAL</a:t>
          </a:r>
          <a:r>
            <a:rPr lang="en-US" sz="800" kern="1200" dirty="0" smtClean="0"/>
            <a:t> </a:t>
          </a:r>
        </a:p>
        <a:p>
          <a:pPr lvl="0" algn="ctr" defTabSz="622300">
            <a:lnSpc>
              <a:spcPct val="90000"/>
            </a:lnSpc>
            <a:spcBef>
              <a:spcPct val="0"/>
            </a:spcBef>
            <a:spcAft>
              <a:spcPct val="35000"/>
            </a:spcAft>
          </a:pPr>
          <a:r>
            <a:rPr lang="en-US" sz="800" kern="1200" dirty="0" smtClean="0"/>
            <a:t>Benefits sought , purchase usage,intent,occasion,buyer stage, user stat, life cycle stage , engagement use </a:t>
          </a:r>
          <a:endParaRPr lang="en-US" sz="800" kern="1200" dirty="0"/>
        </a:p>
      </dsp:txBody>
      <dsp:txXfrm>
        <a:off x="864494" y="2984646"/>
        <a:ext cx="1440952" cy="1099850"/>
      </dsp:txXfrm>
    </dsp:sp>
    <dsp:sp modelId="{0EE641A3-4F63-4F3C-84FD-3AFEA1DFB81F}">
      <dsp:nvSpPr>
        <dsp:cNvPr id="0" name=""/>
        <dsp:cNvSpPr/>
      </dsp:nvSpPr>
      <dsp:spPr>
        <a:xfrm rot="10800000">
          <a:off x="1512163" y="1999208"/>
          <a:ext cx="2980131" cy="2025578"/>
        </a:xfrm>
        <a:prstGeom prst="triangle">
          <a:avLst/>
        </a:prstGeom>
        <a:gradFill rotWithShape="0">
          <a:gsLst>
            <a:gs pos="0">
              <a:schemeClr val="accent1">
                <a:hueOff val="0"/>
                <a:satOff val="0"/>
                <a:lumOff val="0"/>
                <a:alphaOff val="0"/>
              </a:schemeClr>
            </a:gs>
            <a:gs pos="90000">
              <a:schemeClr val="accent1">
                <a:hueOff val="0"/>
                <a:satOff val="0"/>
                <a:lumOff val="0"/>
                <a:alphaOff val="0"/>
                <a:shade val="100000"/>
                <a:satMod val="105000"/>
              </a:schemeClr>
            </a:gs>
            <a:gs pos="100000">
              <a:schemeClr val="accent1">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kern="1200" dirty="0" smtClean="0"/>
            <a:t>PSYCHOGRAPHIC</a:t>
          </a:r>
        </a:p>
        <a:p>
          <a:pPr lvl="0" algn="ctr" defTabSz="622300">
            <a:lnSpc>
              <a:spcPct val="90000"/>
            </a:lnSpc>
            <a:spcBef>
              <a:spcPct val="0"/>
            </a:spcBef>
            <a:spcAft>
              <a:spcPct val="35000"/>
            </a:spcAft>
          </a:pPr>
          <a:r>
            <a:rPr lang="en-US" sz="800" kern="1200" dirty="0" smtClean="0"/>
            <a:t>Situation , intrigue  , beliefs, concerns, personality , values , attitudes , activity </a:t>
          </a:r>
          <a:endParaRPr lang="en-US" sz="800" kern="1200" dirty="0"/>
        </a:p>
      </dsp:txBody>
      <dsp:txXfrm rot="10800000">
        <a:off x="2257196" y="1999208"/>
        <a:ext cx="1490065" cy="1012789"/>
      </dsp:txXfrm>
    </dsp:sp>
    <dsp:sp modelId="{A759CAFE-0871-4A1B-8EA7-45C285205DBE}">
      <dsp:nvSpPr>
        <dsp:cNvPr id="0" name=""/>
        <dsp:cNvSpPr/>
      </dsp:nvSpPr>
      <dsp:spPr>
        <a:xfrm>
          <a:off x="2795005" y="1804349"/>
          <a:ext cx="3053120" cy="2285410"/>
        </a:xfrm>
        <a:prstGeom prst="triangle">
          <a:avLst/>
        </a:prstGeom>
        <a:gradFill rotWithShape="0">
          <a:gsLst>
            <a:gs pos="0">
              <a:schemeClr val="accent1">
                <a:hueOff val="0"/>
                <a:satOff val="0"/>
                <a:lumOff val="0"/>
                <a:alphaOff val="0"/>
              </a:schemeClr>
            </a:gs>
            <a:gs pos="90000">
              <a:schemeClr val="accent1">
                <a:hueOff val="0"/>
                <a:satOff val="0"/>
                <a:lumOff val="0"/>
                <a:alphaOff val="0"/>
                <a:shade val="100000"/>
                <a:satMod val="105000"/>
              </a:schemeClr>
            </a:gs>
            <a:gs pos="100000">
              <a:schemeClr val="accent1">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kern="1200" dirty="0" smtClean="0"/>
            <a:t>DEMOGRAPHIC</a:t>
          </a:r>
        </a:p>
        <a:p>
          <a:pPr lvl="0" algn="ctr" defTabSz="622300">
            <a:lnSpc>
              <a:spcPct val="90000"/>
            </a:lnSpc>
            <a:spcBef>
              <a:spcPct val="0"/>
            </a:spcBef>
            <a:spcAft>
              <a:spcPct val="35000"/>
            </a:spcAft>
          </a:pPr>
          <a:r>
            <a:rPr lang="en-US" sz="800" kern="1200" dirty="0" smtClean="0"/>
            <a:t>Length of life  , gender , </a:t>
          </a:r>
          <a:r>
            <a:rPr lang="en-US" sz="800" kern="1200" dirty="0" err="1" smtClean="0"/>
            <a:t>gainings</a:t>
          </a:r>
          <a:r>
            <a:rPr lang="en-US" sz="800" kern="1200" dirty="0" smtClean="0"/>
            <a:t> , education , social statues , family , life stage , occupation  </a:t>
          </a:r>
          <a:endParaRPr lang="en-US" sz="800" kern="1200" dirty="0"/>
        </a:p>
      </dsp:txBody>
      <dsp:txXfrm>
        <a:off x="3558285" y="2947054"/>
        <a:ext cx="1526560" cy="11427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172FEF-6CF1-42AD-B486-F2324CFC0FC4}">
      <dsp:nvSpPr>
        <dsp:cNvPr id="0" name=""/>
        <dsp:cNvSpPr/>
      </dsp:nvSpPr>
      <dsp:spPr>
        <a:xfrm>
          <a:off x="2235942" y="1211226"/>
          <a:ext cx="2879911" cy="2879911"/>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44450" tIns="44450" rIns="44450" bIns="44450" numCol="1" spcCol="1270" anchor="ctr" anchorCtr="0">
          <a:noAutofit/>
        </a:bodyPr>
        <a:lstStyle/>
        <a:p>
          <a:pPr lvl="0" algn="ctr" defTabSz="1555750">
            <a:lnSpc>
              <a:spcPct val="90000"/>
            </a:lnSpc>
            <a:spcBef>
              <a:spcPct val="0"/>
            </a:spcBef>
            <a:spcAft>
              <a:spcPct val="35000"/>
            </a:spcAft>
          </a:pPr>
          <a:r>
            <a:rPr lang="en-US" sz="3500" kern="1200" dirty="0" smtClean="0"/>
            <a:t>SWOT ANALYSIS </a:t>
          </a:r>
          <a:endParaRPr lang="en-US" sz="3500" kern="1200" dirty="0"/>
        </a:p>
      </dsp:txBody>
      <dsp:txXfrm>
        <a:off x="2657695" y="1632979"/>
        <a:ext cx="2036405" cy="2036405"/>
      </dsp:txXfrm>
    </dsp:sp>
    <dsp:sp modelId="{AED731B4-70AB-48B3-B685-F475A6C4CCD5}">
      <dsp:nvSpPr>
        <dsp:cNvPr id="0" name=""/>
        <dsp:cNvSpPr/>
      </dsp:nvSpPr>
      <dsp:spPr>
        <a:xfrm>
          <a:off x="1189676" y="-114819"/>
          <a:ext cx="4912654" cy="1901289"/>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US" sz="1100" kern="1200" dirty="0" smtClean="0"/>
            <a:t>STRENGTHS</a:t>
          </a:r>
        </a:p>
        <a:p>
          <a:pPr lvl="0" algn="ctr" defTabSz="488950">
            <a:lnSpc>
              <a:spcPct val="90000"/>
            </a:lnSpc>
            <a:spcBef>
              <a:spcPct val="0"/>
            </a:spcBef>
            <a:spcAft>
              <a:spcPct val="35000"/>
            </a:spcAft>
          </a:pPr>
          <a:r>
            <a:rPr lang="en-US" sz="1100" kern="1200" dirty="0" smtClean="0"/>
            <a:t>- High customer loyalty amongst repeating customers </a:t>
          </a:r>
        </a:p>
        <a:p>
          <a:pPr lvl="0" algn="ctr" defTabSz="488950">
            <a:lnSpc>
              <a:spcPct val="90000"/>
            </a:lnSpc>
            <a:spcBef>
              <a:spcPct val="0"/>
            </a:spcBef>
            <a:spcAft>
              <a:spcPct val="35000"/>
            </a:spcAft>
          </a:pPr>
          <a:r>
            <a:rPr lang="en-US" sz="1100" kern="1200" dirty="0" smtClean="0"/>
            <a:t>- A unique service offering </a:t>
          </a:r>
        </a:p>
        <a:p>
          <a:pPr lvl="0" algn="ctr" defTabSz="488950">
            <a:lnSpc>
              <a:spcPct val="90000"/>
            </a:lnSpc>
            <a:spcBef>
              <a:spcPct val="0"/>
            </a:spcBef>
            <a:spcAft>
              <a:spcPct val="35000"/>
            </a:spcAft>
          </a:pPr>
          <a:r>
            <a:rPr lang="en-US" sz="1100" kern="1200" dirty="0" smtClean="0"/>
            <a:t>Excellent staff who are  highly trained and very customer attentive </a:t>
          </a:r>
        </a:p>
        <a:p>
          <a:pPr lvl="0" algn="ctr" defTabSz="488950">
            <a:lnSpc>
              <a:spcPct val="90000"/>
            </a:lnSpc>
            <a:spcBef>
              <a:spcPct val="0"/>
            </a:spcBef>
            <a:spcAft>
              <a:spcPct val="35000"/>
            </a:spcAft>
          </a:pPr>
          <a:r>
            <a:rPr lang="en-US" sz="1100" kern="1200" dirty="0" smtClean="0"/>
            <a:t> </a:t>
          </a:r>
          <a:endParaRPr lang="en-US" sz="1100" kern="1200" dirty="0"/>
        </a:p>
      </dsp:txBody>
      <dsp:txXfrm>
        <a:off x="1909118" y="163618"/>
        <a:ext cx="3473770" cy="1344415"/>
      </dsp:txXfrm>
    </dsp:sp>
    <dsp:sp modelId="{272A7A8C-9927-497B-BDEB-2439172AA693}">
      <dsp:nvSpPr>
        <dsp:cNvPr id="0" name=""/>
        <dsp:cNvSpPr/>
      </dsp:nvSpPr>
      <dsp:spPr>
        <a:xfrm>
          <a:off x="4445343" y="1829400"/>
          <a:ext cx="3174656" cy="2268621"/>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US" sz="1100" kern="1200" dirty="0" smtClean="0"/>
            <a:t>WEAKNESSES</a:t>
          </a:r>
        </a:p>
        <a:p>
          <a:pPr lvl="0" algn="ctr" defTabSz="488950">
            <a:lnSpc>
              <a:spcPct val="90000"/>
            </a:lnSpc>
            <a:spcBef>
              <a:spcPct val="0"/>
            </a:spcBef>
            <a:spcAft>
              <a:spcPct val="35000"/>
            </a:spcAft>
          </a:pPr>
          <a:r>
            <a:rPr lang="en-US" sz="1100" kern="1200" dirty="0" smtClean="0"/>
            <a:t>-Maintain exclusive offer on exciting trips while providing a level of constitution that is </a:t>
          </a:r>
          <a:r>
            <a:rPr lang="en-US" sz="1100" kern="1200" dirty="0" smtClean="0"/>
            <a:t>accepted and </a:t>
          </a:r>
          <a:r>
            <a:rPr lang="en-US" sz="1100" kern="1200" dirty="0" smtClean="0"/>
            <a:t>established over a time period from repetitive trip offering </a:t>
          </a:r>
        </a:p>
        <a:p>
          <a:pPr lvl="0" algn="ctr" defTabSz="488950">
            <a:lnSpc>
              <a:spcPct val="90000"/>
            </a:lnSpc>
            <a:spcBef>
              <a:spcPct val="0"/>
            </a:spcBef>
            <a:spcAft>
              <a:spcPct val="35000"/>
            </a:spcAft>
          </a:pPr>
          <a:r>
            <a:rPr lang="en-US" sz="1100" kern="1200" dirty="0" smtClean="0"/>
            <a:t>- Employing individuals who posses the correct skills and customer – centric attitude </a:t>
          </a:r>
          <a:endParaRPr lang="en-US" sz="1100" kern="1200" dirty="0"/>
        </a:p>
      </dsp:txBody>
      <dsp:txXfrm>
        <a:off x="4910261" y="2161632"/>
        <a:ext cx="2244820" cy="1604157"/>
      </dsp:txXfrm>
    </dsp:sp>
    <dsp:sp modelId="{B4AA7359-DE36-4144-9405-15677C2A9F1D}">
      <dsp:nvSpPr>
        <dsp:cNvPr id="0" name=""/>
        <dsp:cNvSpPr/>
      </dsp:nvSpPr>
      <dsp:spPr>
        <a:xfrm>
          <a:off x="1261688" y="3866817"/>
          <a:ext cx="4768630" cy="1439955"/>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US" sz="1100" kern="1200" baseline="0" dirty="0" smtClean="0"/>
            <a:t>OPPORTUNITIES</a:t>
          </a:r>
        </a:p>
        <a:p>
          <a:pPr lvl="0" algn="ctr" defTabSz="488950">
            <a:lnSpc>
              <a:spcPct val="90000"/>
            </a:lnSpc>
            <a:spcBef>
              <a:spcPct val="0"/>
            </a:spcBef>
            <a:spcAft>
              <a:spcPct val="35000"/>
            </a:spcAft>
          </a:pPr>
          <a:r>
            <a:rPr lang="en-US" sz="1100" kern="1200" baseline="0" dirty="0" smtClean="0"/>
            <a:t>- The industry is a evolving market that has yet to be addressed to the customers</a:t>
          </a:r>
        </a:p>
        <a:p>
          <a:pPr lvl="0" algn="ctr" defTabSz="488950">
            <a:lnSpc>
              <a:spcPct val="90000"/>
            </a:lnSpc>
            <a:spcBef>
              <a:spcPct val="0"/>
            </a:spcBef>
            <a:spcAft>
              <a:spcPct val="35000"/>
            </a:spcAft>
          </a:pPr>
          <a:r>
            <a:rPr lang="en-US" sz="1100" kern="1200" baseline="0" dirty="0" smtClean="0"/>
            <a:t>- The chance to enhance fixed management cost over an increased number of offered trips  </a:t>
          </a:r>
          <a:endParaRPr lang="en-US" sz="1100" kern="1200" baseline="0" dirty="0"/>
        </a:p>
      </dsp:txBody>
      <dsp:txXfrm>
        <a:off x="1960038" y="4077694"/>
        <a:ext cx="3371930" cy="1018201"/>
      </dsp:txXfrm>
    </dsp:sp>
    <dsp:sp modelId="{89853C19-EB73-45F1-B659-B524D32E52E5}">
      <dsp:nvSpPr>
        <dsp:cNvPr id="0" name=""/>
        <dsp:cNvSpPr/>
      </dsp:nvSpPr>
      <dsp:spPr>
        <a:xfrm>
          <a:off x="97441" y="1282008"/>
          <a:ext cx="2518670" cy="2902044"/>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US" sz="1600" kern="1200" dirty="0" smtClean="0"/>
            <a:t>THREATS</a:t>
          </a:r>
        </a:p>
        <a:p>
          <a:pPr lvl="0" algn="ctr" defTabSz="711200">
            <a:lnSpc>
              <a:spcPct val="90000"/>
            </a:lnSpc>
            <a:spcBef>
              <a:spcPct val="0"/>
            </a:spcBef>
            <a:spcAft>
              <a:spcPct val="35000"/>
            </a:spcAft>
          </a:pPr>
          <a:r>
            <a:rPr lang="en-US" sz="1600" kern="1200" dirty="0" smtClean="0"/>
            <a:t>- A decrease in the economy may effect the tourism industry </a:t>
          </a:r>
        </a:p>
        <a:p>
          <a:pPr lvl="0" algn="ctr" defTabSz="711200">
            <a:lnSpc>
              <a:spcPct val="90000"/>
            </a:lnSpc>
            <a:spcBef>
              <a:spcPct val="0"/>
            </a:spcBef>
            <a:spcAft>
              <a:spcPct val="35000"/>
            </a:spcAft>
          </a:pPr>
          <a:r>
            <a:rPr lang="en-US" sz="1600" kern="1200" dirty="0" smtClean="0"/>
            <a:t>- An increase in terrorist acts will effect safety when traveling  </a:t>
          </a:r>
          <a:endParaRPr lang="en-US" sz="1600" kern="1200" dirty="0"/>
        </a:p>
      </dsp:txBody>
      <dsp:txXfrm>
        <a:off x="466292" y="1707003"/>
        <a:ext cx="1780968" cy="2052054"/>
      </dsp:txXfrm>
    </dsp:sp>
  </dsp:spTree>
</dsp:drawing>
</file>

<file path=ppt/diagrams/layout1.xml><?xml version="1.0" encoding="utf-8"?>
<dgm:layoutDef xmlns:dgm="http://schemas.openxmlformats.org/drawingml/2006/diagram" xmlns:a="http://schemas.openxmlformats.org/drawingml/2006/main" uniqueId="urn:microsoft.com/office/officeart/2005/8/layout/pyramid4">
  <dgm:title val=""/>
  <dgm:desc val=""/>
  <dgm:catLst>
    <dgm:cat type="pyramid" pri="4000"/>
    <dgm:cat type="relationship" pri="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useDef="1">
    <dgm:dataModel>
      <dgm:ptLst/>
      <dgm:bg/>
      <dgm:whole/>
    </dgm:dataModel>
  </dgm:styleData>
  <dgm:clrData useDef="1">
    <dgm:dataModel>
      <dgm:ptLst/>
      <dgm:bg/>
      <dgm:whole/>
    </dgm:dataModel>
  </dgm:clrData>
  <dgm:layoutNode name="compositeShape">
    <dgm:varLst>
      <dgm:chMax val="9"/>
      <dgm:dir/>
      <dgm:resizeHandles val="exact"/>
    </dgm:varLst>
    <dgm:alg type="composite">
      <dgm:param type="ar" val="1"/>
    </dgm:alg>
    <dgm:shape xmlns:r="http://schemas.openxmlformats.org/officeDocument/2006/relationships" r:blip="">
      <dgm:adjLst/>
    </dgm:shape>
    <dgm:presOf/>
    <dgm:choose name="Name0">
      <dgm:if name="Name1" axis="ch" ptType="node" func="cnt" op="lte" val="4">
        <dgm:choose name="Name2">
          <dgm:if name="Name3" axis="ch" ptType="node" func="cnt" op="equ" val="1">
            <dgm:constrLst>
              <dgm:constr type="primFontSz" for="ch" ptType="node" op="equ" val="65"/>
              <dgm:constr type="t" for="ch" forName="triangle1"/>
              <dgm:constr type="l" for="ch" forName="triangle1"/>
              <dgm:constr type="h" for="ch" forName="triangle1" refType="h"/>
              <dgm:constr type="w" for="ch" forName="triangle1" refType="h"/>
            </dgm:constrLst>
          </dgm:if>
          <dgm:else name="Name4">
            <dgm:constrLst>
              <dgm:constr type="primFontSz" for="ch" ptType="node" op="equ" val="65"/>
              <dgm:constr type="t" for="ch" forName="triangle1"/>
              <dgm:constr type="l" for="ch" forName="triangle1" refType="h" fact="0.25"/>
              <dgm:constr type="h" for="ch" forName="triangle1" refType="h" fact="0.5"/>
              <dgm:constr type="w" for="ch" forName="triangle1" refType="h" fact="0.5"/>
              <dgm:constr type="t" for="ch" forName="triangle2" refType="h" fact="0.5"/>
              <dgm:constr type="l" for="ch" forName="triangle2"/>
              <dgm:constr type="h" for="ch" forName="triangle2" refType="h" fact="0.5"/>
              <dgm:constr type="w" for="ch" forName="triangle2" refType="h" fact="0.5"/>
              <dgm:constr type="t" for="ch" forName="triangle3" refType="h" fact="0.5"/>
              <dgm:constr type="l" for="ch" forName="triangle3" refType="h" fact="0.25"/>
              <dgm:constr type="h" for="ch" forName="triangle3" refType="h" fact="0.5"/>
              <dgm:constr type="w" for="ch" forName="triangle3" refType="h" fact="0.5"/>
              <dgm:constr type="t" for="ch" forName="triangle4" refType="h" fact="0.5"/>
              <dgm:constr type="l" for="ch" forName="triangle4" refType="h" fact="0.5"/>
              <dgm:constr type="h" for="ch" forName="triangle4" refType="h" fact="0.5"/>
              <dgm:constr type="w" for="ch" forName="triangle4" refType="h" fact="0.5"/>
            </dgm:constrLst>
          </dgm:else>
        </dgm:choose>
      </dgm:if>
      <dgm:else name="Name5">
        <dgm:constrLst>
          <dgm:constr type="primFontSz" for="ch" ptType="node" op="equ" val="65"/>
          <dgm:constr type="t" for="ch" forName="triangle1"/>
          <dgm:constr type="l" for="ch" forName="triangle1" refType="h" fact="0.33"/>
          <dgm:constr type="h" for="ch" forName="triangle1" refType="h" fact="0.33"/>
          <dgm:constr type="w" for="ch" forName="triangle1" refType="h" fact="0.33"/>
          <dgm:constr type="t" for="ch" forName="triangle2" refType="h" fact="0.33"/>
          <dgm:constr type="l" for="ch" forName="triangle2" refType="h" fact="0.165"/>
          <dgm:constr type="h" for="ch" forName="triangle2" refType="h" fact="0.33"/>
          <dgm:constr type="w" for="ch" forName="triangle2" refType="h" fact="0.33"/>
          <dgm:constr type="t" for="ch" forName="triangle3" refType="h" fact="0.33"/>
          <dgm:constr type="l" for="ch" forName="triangle3" refType="h" fact="0.33"/>
          <dgm:constr type="h" for="ch" forName="triangle3" refType="h" fact="0.33"/>
          <dgm:constr type="w" for="ch" forName="triangle3" refType="h" fact="0.33"/>
          <dgm:constr type="t" for="ch" forName="triangle4" refType="h" fact="0.33"/>
          <dgm:constr type="l" for="ch" forName="triangle4" refType="h" fact="0.495"/>
          <dgm:constr type="h" for="ch" forName="triangle4" refType="h" fact="0.33"/>
          <dgm:constr type="w" for="ch" forName="triangle4" refType="h" fact="0.33"/>
          <dgm:constr type="t" for="ch" forName="triangle5" refType="h" fact="0.66"/>
          <dgm:constr type="l" for="ch" forName="triangle5"/>
          <dgm:constr type="h" for="ch" forName="triangle5" refType="h" fact="0.33"/>
          <dgm:constr type="w" for="ch" forName="triangle5" refType="h" fact="0.33"/>
          <dgm:constr type="t" for="ch" forName="triangle6" refType="h" fact="0.66"/>
          <dgm:constr type="l" for="ch" forName="triangle6" refType="h" fact="0.165"/>
          <dgm:constr type="h" for="ch" forName="triangle6" refType="h" fact="0.33"/>
          <dgm:constr type="w" for="ch" forName="triangle6" refType="h" fact="0.33"/>
          <dgm:constr type="t" for="ch" forName="triangle7" refType="h" fact="0.66"/>
          <dgm:constr type="l" for="ch" forName="triangle7" refType="h" fact="0.33"/>
          <dgm:constr type="h" for="ch" forName="triangle7" refType="h" fact="0.33"/>
          <dgm:constr type="w" for="ch" forName="triangle7" refType="h" fact="0.33"/>
          <dgm:constr type="t" for="ch" forName="triangle8" refType="h" fact="0.66"/>
          <dgm:constr type="l" for="ch" forName="triangle8" refType="h" fact="0.495"/>
          <dgm:constr type="h" for="ch" forName="triangle8" refType="h" fact="0.33"/>
          <dgm:constr type="w" for="ch" forName="triangle8" refType="h" fact="0.33"/>
          <dgm:constr type="t" for="ch" forName="triangle9" refType="h" fact="0.66"/>
          <dgm:constr type="l" for="ch" forName="triangle9" refType="h" fact="0.66"/>
          <dgm:constr type="h" for="ch" forName="triangle9" refType="h" fact="0.33"/>
          <dgm:constr type="w" for="ch" forName="triangle9" refType="h" fact="0.33"/>
        </dgm:constrLst>
      </dgm:else>
    </dgm:choose>
    <dgm:ruleLst/>
    <dgm:choose name="Name6">
      <dgm:if name="Name7" axis="ch" ptType="node" func="cnt" op="gte" val="1">
        <dgm:layoutNode name="triangle1" styleLbl="node1">
          <dgm:varLst>
            <dgm:bulletEnabled val="1"/>
          </dgm:varLst>
          <dgm:alg type="tx">
            <dgm:param type="txAnchorVertCh" val="mid"/>
          </dgm:alg>
          <dgm:shape xmlns:r="http://schemas.openxmlformats.org/officeDocument/2006/relationships" type="triangle"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8"/>
    </dgm:choose>
    <dgm:choose name="Name9">
      <dgm:if name="Name10" axis="ch" ptType="node" func="cnt" op="gte" val="2">
        <dgm:layoutNode name="triangle2" styleLbl="node1">
          <dgm:varLst>
            <dgm:bulletEnabled val="1"/>
          </dgm:varLst>
          <dgm:alg type="tx">
            <dgm:param type="txAnchorVertCh" val="mid"/>
          </dgm:alg>
          <dgm:shape xmlns:r="http://schemas.openxmlformats.org/officeDocument/2006/relationships" type="triangle" r:blip="">
            <dgm:adjLst/>
          </dgm:shape>
          <dgm:choose name="Name11">
            <dgm:if name="Name12" func="var" arg="dir" op="equ" val="norm">
              <dgm:presOf axis="ch desOrSelf" ptType="node node" st="2 1" cnt="1 0"/>
            </dgm:if>
            <dgm:else name="Name13">
              <dgm:presOf axis="ch desOrSelf" ptType="node node" st="4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3" styleLbl="node1">
          <dgm:varLst>
            <dgm:bulletEnabled val="1"/>
          </dgm:varLst>
          <dgm:alg type="tx">
            <dgm:param type="txAnchorVertCh" val="mid"/>
          </dgm:alg>
          <dgm:shape xmlns:r="http://schemas.openxmlformats.org/officeDocument/2006/relationships" rot="180" type="triangle"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4" styleLbl="node1">
          <dgm:varLst>
            <dgm:bulletEnabled val="1"/>
          </dgm:varLst>
          <dgm:alg type="tx">
            <dgm:param type="txAnchorVertCh" val="mid"/>
          </dgm:alg>
          <dgm:shape xmlns:r="http://schemas.openxmlformats.org/officeDocument/2006/relationships" type="triangle" r:blip="">
            <dgm:adjLst/>
          </dgm:shape>
          <dgm:choose name="Name14">
            <dgm:if name="Name15" func="var" arg="dir" op="equ" val="norm">
              <dgm:presOf axis="ch desOrSelf" ptType="node node" st="4 1" cnt="1 0"/>
            </dgm:if>
            <dgm:else name="Name16">
              <dgm:presOf axis="ch desOrSelf" ptType="node node" st="2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7"/>
    </dgm:choose>
    <dgm:choose name="Name18">
      <dgm:if name="Name19" axis="ch" ptType="node" func="cnt" op="gte" val="5">
        <dgm:layoutNode name="triangle5" styleLbl="node1">
          <dgm:varLst>
            <dgm:bulletEnabled val="1"/>
          </dgm:varLst>
          <dgm:alg type="tx">
            <dgm:param type="txAnchorVertCh" val="mid"/>
          </dgm:alg>
          <dgm:shape xmlns:r="http://schemas.openxmlformats.org/officeDocument/2006/relationships" type="triangle" r:blip="">
            <dgm:adjLst/>
          </dgm:shape>
          <dgm:choose name="Name20">
            <dgm:if name="Name21" func="var" arg="dir" op="equ" val="norm">
              <dgm:presOf axis="ch desOrSelf" ptType="node node" st="5 1" cnt="1 0"/>
            </dgm:if>
            <dgm:else name="Name22">
              <dgm:presOf axis="ch desOrSelf" ptType="node node" st="9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6" styleLbl="node1">
          <dgm:varLst>
            <dgm:bulletEnabled val="1"/>
          </dgm:varLst>
          <dgm:alg type="tx">
            <dgm:param type="txAnchorVertCh" val="mid"/>
          </dgm:alg>
          <dgm:shape xmlns:r="http://schemas.openxmlformats.org/officeDocument/2006/relationships" rot="180" type="triangle" r:blip="">
            <dgm:adjLst/>
          </dgm:shape>
          <dgm:choose name="Name23">
            <dgm:if name="Name24" func="var" arg="dir" op="equ" val="norm">
              <dgm:presOf axis="ch desOrSelf" ptType="node node" st="6 1" cnt="1 0"/>
            </dgm:if>
            <dgm:else name="Name25">
              <dgm:presOf axis="ch desOrSelf" ptType="node node" st="8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7" styleLbl="node1">
          <dgm:varLst>
            <dgm:bulletEnabled val="1"/>
          </dgm:varLst>
          <dgm:alg type="tx">
            <dgm:param type="txAnchorVertCh" val="mid"/>
          </dgm:alg>
          <dgm:shape xmlns:r="http://schemas.openxmlformats.org/officeDocument/2006/relationships" type="triangle" r:blip="">
            <dgm:adjLst/>
          </dgm:shape>
          <dgm:presOf axis="ch desOrSelf" ptType="node node" st="7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8" styleLbl="node1">
          <dgm:varLst>
            <dgm:bulletEnabled val="1"/>
          </dgm:varLst>
          <dgm:alg type="tx">
            <dgm:param type="txAnchorVertCh" val="mid"/>
          </dgm:alg>
          <dgm:shape xmlns:r="http://schemas.openxmlformats.org/officeDocument/2006/relationships" rot="180" type="triangle" r:blip="">
            <dgm:adjLst/>
          </dgm:shape>
          <dgm:choose name="Name26">
            <dgm:if name="Name27" func="var" arg="dir" op="equ" val="norm">
              <dgm:presOf axis="ch desOrSelf" ptType="node node" st="8 1" cnt="1 0"/>
            </dgm:if>
            <dgm:else name="Name28">
              <dgm:presOf axis="ch desOrSelf" ptType="node node" st="6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9" styleLbl="node1">
          <dgm:varLst>
            <dgm:bulletEnabled val="1"/>
          </dgm:varLst>
          <dgm:alg type="tx">
            <dgm:param type="txAnchorVertCh" val="mid"/>
          </dgm:alg>
          <dgm:shape xmlns:r="http://schemas.openxmlformats.org/officeDocument/2006/relationships" type="triangle" r:blip="">
            <dgm:adjLst/>
          </dgm:shape>
          <dgm:choose name="Name29">
            <dgm:if name="Name30" func="var" arg="dir" op="equ" val="norm">
              <dgm:presOf axis="ch desOrSelf" ptType="node node" st="9 1" cnt="1 0"/>
            </dgm:if>
            <dgm:else name="Name31">
              <dgm:presOf axis="ch desOrSelf" ptType="node node" st="5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2"/>
    </dgm:choose>
  </dgm:layoutNode>
</dgm:layoutDef>
</file>

<file path=ppt/diagrams/layout2.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a:ex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3</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4</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41610329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5</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8859741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6</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1904048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7</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8</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3983243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9</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2736323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10</a:t>
            </a:fld>
            <a:endParaRPr lang="en-US" altLang="en-US"/>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11</a:t>
            </a:fld>
            <a:endParaRPr lang="en-US" altLang="en-US"/>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0366389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35D1E308-DA9A-4A7D-A82C-F9C36EC9290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9632007-EC56-4A46-A998-EEF1977D397A}" type="slidenum">
              <a:rPr lang="en-US" altLang="en-US" smtClean="0"/>
              <a:pPr/>
              <a:t>12</a:t>
            </a:fld>
            <a:endParaRPr lang="en-US" altLang="en-US"/>
          </a:p>
        </p:txBody>
      </p:sp>
      <p:sp>
        <p:nvSpPr>
          <p:cNvPr id="26627" name="Rectangle 2">
            <a:extLst>
              <a:ext uri="{FF2B5EF4-FFF2-40B4-BE49-F238E27FC236}">
                <a16:creationId xmlns:a16="http://schemas.microsoft.com/office/drawing/2014/main" id="{C7911043-2B0B-4CA5-B095-138D08C671E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B5B3C746-7648-4020-893E-880B16BD662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35D1E308-DA9A-4A7D-A82C-F9C36EC9290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9632007-EC56-4A46-A998-EEF1977D397A}" type="slidenum">
              <a:rPr lang="en-US" altLang="en-US" smtClean="0"/>
              <a:pPr/>
              <a:t>13</a:t>
            </a:fld>
            <a:endParaRPr lang="en-US" altLang="en-US"/>
          </a:p>
        </p:txBody>
      </p:sp>
      <p:sp>
        <p:nvSpPr>
          <p:cNvPr id="26627" name="Rectangle 2">
            <a:extLst>
              <a:ext uri="{FF2B5EF4-FFF2-40B4-BE49-F238E27FC236}">
                <a16:creationId xmlns:a16="http://schemas.microsoft.com/office/drawing/2014/main" id="{C7911043-2B0B-4CA5-B095-138D08C671E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B5B3C746-7648-4020-893E-880B16BD662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5798196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82879" y="182879"/>
            <a:ext cx="8778240" cy="6492240"/>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32485" y="882376"/>
            <a:ext cx="7475220" cy="2926080"/>
          </a:xfrm>
        </p:spPr>
        <p:txBody>
          <a:bodyPr anchor="b">
            <a:normAutofit/>
          </a:bodyPr>
          <a:lstStyle>
            <a:lvl1pPr algn="ctr">
              <a:lnSpc>
                <a:spcPct val="85000"/>
              </a:lnSpc>
              <a:defRPr sz="6000" b="1" cap="all" baseline="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282148" y="3869635"/>
            <a:ext cx="6575895" cy="1388165"/>
          </a:xfrm>
        </p:spPr>
        <p:txBody>
          <a:bodyPr>
            <a:normAutofit/>
          </a:bodyPr>
          <a:lstStyle>
            <a:lvl1pPr marL="0" indent="0" algn="ctr">
              <a:spcBef>
                <a:spcPts val="1000"/>
              </a:spcBef>
              <a:buNone/>
              <a:defRPr sz="1800">
                <a:solidFill>
                  <a:srgbClr val="FFFFFF"/>
                </a:solidFill>
              </a:defRPr>
            </a:lvl1pPr>
            <a:lvl2pPr marL="342900" indent="0" algn="ctr">
              <a:buNone/>
              <a:defRPr sz="1800"/>
            </a:lvl2pPr>
            <a:lvl3pPr marL="685800" indent="0" algn="ctr">
              <a:buNone/>
              <a:defRPr sz="1800"/>
            </a:lvl3pPr>
            <a:lvl4pPr marL="1028700" indent="0" algn="ctr">
              <a:buNone/>
              <a:defRPr sz="1500"/>
            </a:lvl4pPr>
            <a:lvl5pPr marL="1371600" indent="0" algn="ctr">
              <a:buNone/>
              <a:defRPr sz="1500"/>
            </a:lvl5pPr>
            <a:lvl6pPr marL="1714500" indent="0" algn="ctr">
              <a:buNone/>
              <a:defRPr sz="1500"/>
            </a:lvl6pPr>
            <a:lvl7pPr marL="2057400" indent="0" algn="ctr">
              <a:buNone/>
              <a:defRPr sz="1500"/>
            </a:lvl7pPr>
            <a:lvl8pPr marL="2400300" indent="0" algn="ctr">
              <a:buNone/>
              <a:defRPr sz="1500"/>
            </a:lvl8pPr>
            <a:lvl9pPr marL="2743200" indent="0" algn="ctr">
              <a:buNone/>
              <a:defRPr sz="15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pPr>
              <a:defRPr/>
            </a:pPr>
            <a:fld id="{259325D9-C7C0-42EB-AEBB-E19A63C4F488}" type="datetime1">
              <a:rPr lang="en-GB" altLang="en-US" smtClean="0"/>
              <a:pPr>
                <a:defRPr/>
              </a:pPr>
              <a:t>26/02/2019</a:t>
            </a:fld>
            <a:endParaRPr lang="en-GB" altLang="en-US"/>
          </a:p>
        </p:txBody>
      </p:sp>
      <p:sp>
        <p:nvSpPr>
          <p:cNvPr id="5" name="Footer Placeholder 4"/>
          <p:cNvSpPr>
            <a:spLocks noGrp="1"/>
          </p:cNvSpPr>
          <p:nvPr>
            <p:ph type="ftr" sz="quarter" idx="11"/>
          </p:nvPr>
        </p:nvSpPr>
        <p:spPr/>
        <p:txBody>
          <a:bodyPr/>
          <a:lstStyle>
            <a:lvl1pPr>
              <a:defRPr>
                <a:solidFill>
                  <a:srgbClr val="FFFFFF"/>
                </a:solidFill>
              </a:defRPr>
            </a:lvl1pPr>
          </a:lstStyle>
          <a:p>
            <a:pPr>
              <a:defRPr/>
            </a:pPr>
            <a:r>
              <a:rPr lang="en-GB" altLang="en-US" smtClean="0"/>
              <a:t>Mary March</a:t>
            </a:r>
            <a:endParaRPr lang="en-GB" altLang="en-US"/>
          </a:p>
        </p:txBody>
      </p:sp>
      <p:sp>
        <p:nvSpPr>
          <p:cNvPr id="6" name="Slide Number Placeholder 5"/>
          <p:cNvSpPr>
            <a:spLocks noGrp="1"/>
          </p:cNvSpPr>
          <p:nvPr>
            <p:ph type="sldNum" sz="quarter" idx="12"/>
          </p:nvPr>
        </p:nvSpPr>
        <p:spPr/>
        <p:txBody>
          <a:bodyPr/>
          <a:lstStyle>
            <a:lvl1pPr>
              <a:defRPr>
                <a:solidFill>
                  <a:srgbClr val="FFFFFF"/>
                </a:solidFill>
              </a:defRPr>
            </a:lvl1pPr>
          </a:lstStyle>
          <a:p>
            <a:pPr>
              <a:defRPr/>
            </a:pPr>
            <a:fld id="{2F733F99-5C49-4C7A-AF84-B7546E8A6B51}" type="slidenum">
              <a:rPr lang="en-GB" altLang="en-US" smtClean="0"/>
              <a:pPr>
                <a:defRPr/>
              </a:pPr>
              <a:t>‹#›</a:t>
            </a:fld>
            <a:endParaRPr lang="en-GB" altLang="en-US"/>
          </a:p>
        </p:txBody>
      </p:sp>
      <p:cxnSp>
        <p:nvCxnSpPr>
          <p:cNvPr id="8" name="Straight Connector 7"/>
          <p:cNvCxnSpPr/>
          <p:nvPr/>
        </p:nvCxnSpPr>
        <p:spPr>
          <a:xfrm>
            <a:off x="1483995" y="3733800"/>
            <a:ext cx="61722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81142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lvl1pPr>
              <a:spcBef>
                <a:spcPts val="1000"/>
              </a:spcBef>
              <a:defRPr/>
            </a:lvl1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26/02/2019</a:t>
            </a:fld>
            <a:endParaRPr lang="en-GB" altLang="en-US"/>
          </a:p>
        </p:txBody>
      </p:sp>
      <p:sp>
        <p:nvSpPr>
          <p:cNvPr id="5" name="Footer Placeholder 4"/>
          <p:cNvSpPr>
            <a:spLocks noGrp="1"/>
          </p:cNvSpPr>
          <p:nvPr>
            <p:ph type="ftr" sz="quarter" idx="11"/>
          </p:nvPr>
        </p:nvSpPr>
        <p:spPr/>
        <p:txBody>
          <a:bodyPr/>
          <a:lstStyle/>
          <a:p>
            <a:pPr>
              <a:defRPr/>
            </a:pPr>
            <a:r>
              <a:rPr lang="en-GB" altLang="en-US" smtClean="0"/>
              <a:t>Mary March</a:t>
            </a:r>
            <a:endParaRPr lang="en-GB" altLang="en-US"/>
          </a:p>
        </p:txBody>
      </p:sp>
      <p:sp>
        <p:nvSpPr>
          <p:cNvPr id="6" name="Slide Number Placeholder 5"/>
          <p:cNvSpPr>
            <a:spLocks noGrp="1"/>
          </p:cNvSpPr>
          <p:nvPr>
            <p:ph type="sldNum" sz="quarter" idx="12"/>
          </p:nvPr>
        </p:nvSpPr>
        <p:spPr/>
        <p:txBody>
          <a:bodyPr/>
          <a:lstStyle/>
          <a:p>
            <a:pPr>
              <a:defRPr/>
            </a:pPr>
            <a:fld id="{101007CA-6A5A-466A-BC7B-D9FB033B9BF6}" type="slidenum">
              <a:rPr lang="en-GB" altLang="en-US" smtClean="0"/>
              <a:pPr>
                <a:defRPr/>
              </a:pPr>
              <a:t>‹#›</a:t>
            </a:fld>
            <a:endParaRPr lang="en-GB" altLang="en-US"/>
          </a:p>
        </p:txBody>
      </p:sp>
    </p:spTree>
    <p:extLst>
      <p:ext uri="{BB962C8B-B14F-4D97-AF65-F5344CB8AC3E}">
        <p14:creationId xmlns:p14="http://schemas.microsoft.com/office/powerpoint/2010/main" val="39464174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29818" y="1173575"/>
            <a:ext cx="7475220" cy="2926080"/>
          </a:xfrm>
        </p:spPr>
        <p:txBody>
          <a:bodyPr anchor="b">
            <a:noAutofit/>
          </a:bodyPr>
          <a:lstStyle>
            <a:lvl1pPr algn="ctr">
              <a:lnSpc>
                <a:spcPct val="85000"/>
              </a:lnSpc>
              <a:defRPr sz="6000" b="0" cap="all"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282446" y="4154520"/>
            <a:ext cx="6576822" cy="1363806"/>
          </a:xfrm>
        </p:spPr>
        <p:txBody>
          <a:bodyPr anchor="t">
            <a:normAutofit/>
          </a:bodyPr>
          <a:lstStyle>
            <a:lvl1pPr marL="0" indent="0" algn="ctr">
              <a:buNone/>
              <a:defRPr sz="1800">
                <a:solidFill>
                  <a:schemeClr val="accent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a:defRPr/>
            </a:pPr>
            <a:fld id="{20B73E60-0876-4F4A-8F82-84A1B1823F5C}" type="datetime1">
              <a:rPr lang="en-GB" altLang="en-US" smtClean="0"/>
              <a:pPr>
                <a:defRPr/>
              </a:pPr>
              <a:t>26/02/2019</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B597A0D0-E8BB-4015-B311-33B1E3A1E815}" type="slidenum">
              <a:rPr lang="en-GB" altLang="en-US" smtClean="0"/>
              <a:pPr>
                <a:defRPr/>
              </a:pPr>
              <a:t>‹#›</a:t>
            </a:fld>
            <a:endParaRPr lang="en-GB" altLang="en-US"/>
          </a:p>
        </p:txBody>
      </p:sp>
      <p:cxnSp>
        <p:nvCxnSpPr>
          <p:cNvPr id="7" name="Straight Connector 6"/>
          <p:cNvCxnSpPr/>
          <p:nvPr/>
        </p:nvCxnSpPr>
        <p:spPr>
          <a:xfrm>
            <a:off x="1485900" y="4020408"/>
            <a:ext cx="61722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264516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57250" y="2057399"/>
            <a:ext cx="3566160" cy="4023360"/>
          </a:xfrm>
        </p:spPr>
        <p:txBody>
          <a:bodyPr/>
          <a:lstStyle>
            <a:lvl1pPr>
              <a:defRPr sz="165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00709" y="2057400"/>
            <a:ext cx="3566160" cy="4023360"/>
          </a:xfrm>
        </p:spPr>
        <p:txBody>
          <a:bodyPr/>
          <a:lstStyle>
            <a:lvl1pPr>
              <a:defRPr sz="165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fld id="{6729F174-4E7E-4651-BE04-FB34C38F7A97}" type="datetime1">
              <a:rPr lang="en-GB" altLang="en-US" smtClean="0"/>
              <a:pPr>
                <a:defRPr/>
              </a:pPr>
              <a:t>26/02/2019</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00F3E2FC-8669-4267-A62E-33FE30C83C55}" type="slidenum">
              <a:rPr lang="en-GB" altLang="en-US" smtClean="0"/>
              <a:pPr>
                <a:defRPr/>
              </a:pPr>
              <a:t>‹#›</a:t>
            </a:fld>
            <a:endParaRPr lang="en-GB" altLang="en-US"/>
          </a:p>
        </p:txBody>
      </p:sp>
    </p:spTree>
    <p:extLst>
      <p:ext uri="{BB962C8B-B14F-4D97-AF65-F5344CB8AC3E}">
        <p14:creationId xmlns:p14="http://schemas.microsoft.com/office/powerpoint/2010/main" val="38075308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57250" y="2001511"/>
            <a:ext cx="3566160" cy="777240"/>
          </a:xfrm>
        </p:spPr>
        <p:txBody>
          <a:bodyPr anchor="ctr"/>
          <a:lstStyle>
            <a:lvl1pPr marL="0" indent="0">
              <a:spcBef>
                <a:spcPts val="0"/>
              </a:spcBef>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4" name="Content Placeholder 3"/>
          <p:cNvSpPr>
            <a:spLocks noGrp="1"/>
          </p:cNvSpPr>
          <p:nvPr>
            <p:ph sz="half" idx="2"/>
          </p:nvPr>
        </p:nvSpPr>
        <p:spPr>
          <a:xfrm>
            <a:off x="857250" y="2721483"/>
            <a:ext cx="3566160" cy="3383280"/>
          </a:xfrm>
        </p:spPr>
        <p:txBody>
          <a:bodyPr/>
          <a:lstStyle>
            <a:lvl1pPr>
              <a:defRPr sz="165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01880" y="1999032"/>
            <a:ext cx="3566160" cy="777240"/>
          </a:xfrm>
        </p:spPr>
        <p:txBody>
          <a:bodyPr anchor="ctr"/>
          <a:lstStyle>
            <a:lvl1pPr marL="0" indent="0">
              <a:spcBef>
                <a:spcPts val="0"/>
              </a:spcBef>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6" name="Content Placeholder 5"/>
          <p:cNvSpPr>
            <a:spLocks noGrp="1"/>
          </p:cNvSpPr>
          <p:nvPr>
            <p:ph sz="quarter" idx="4"/>
          </p:nvPr>
        </p:nvSpPr>
        <p:spPr>
          <a:xfrm>
            <a:off x="4701880" y="2719322"/>
            <a:ext cx="3566160" cy="3383280"/>
          </a:xfrm>
        </p:spPr>
        <p:txBody>
          <a:bodyPr/>
          <a:lstStyle>
            <a:lvl1pPr>
              <a:defRPr sz="165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fld id="{4AF98087-ED90-4911-BE74-9A997ABD6711}" type="datetime1">
              <a:rPr lang="en-GB" altLang="en-US" smtClean="0"/>
              <a:pPr>
                <a:defRPr/>
              </a:pPr>
              <a:t>26/02/2019</a:t>
            </a:fld>
            <a:endParaRPr lang="en-GB" alt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defRPr/>
            </a:pPr>
            <a:fld id="{94E0A6B8-DA9D-4B8D-895D-5FCD4DD918CF}" type="slidenum">
              <a:rPr lang="en-GB" altLang="en-US" smtClean="0"/>
              <a:pPr>
                <a:defRPr/>
              </a:pPr>
              <a:t>‹#›</a:t>
            </a:fld>
            <a:endParaRPr lang="en-GB" altLang="en-US"/>
          </a:p>
        </p:txBody>
      </p:sp>
    </p:spTree>
    <p:extLst>
      <p:ext uri="{BB962C8B-B14F-4D97-AF65-F5344CB8AC3E}">
        <p14:creationId xmlns:p14="http://schemas.microsoft.com/office/powerpoint/2010/main" val="12626714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pPr>
              <a:defRPr/>
            </a:pPr>
            <a:fld id="{2E22D1C0-EA1F-4F8B-8785-B07BF54BD0F9}" type="datetime1">
              <a:rPr lang="en-GB" altLang="en-US" smtClean="0"/>
              <a:pPr>
                <a:defRPr/>
              </a:pPr>
              <a:t>26/02/2019</a:t>
            </a:fld>
            <a:endParaRPr lang="en-GB" alt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BCCDFD50-638D-4B7D-8CA4-BA6FE506198A}" type="slidenum">
              <a:rPr lang="en-GB" altLang="en-US" smtClean="0"/>
              <a:pPr>
                <a:defRPr/>
              </a:pPr>
              <a:t>‹#›</a:t>
            </a:fld>
            <a:endParaRPr lang="en-GB" altLang="en-US"/>
          </a:p>
        </p:txBody>
      </p:sp>
    </p:spTree>
    <p:extLst>
      <p:ext uri="{BB962C8B-B14F-4D97-AF65-F5344CB8AC3E}">
        <p14:creationId xmlns:p14="http://schemas.microsoft.com/office/powerpoint/2010/main" val="28903318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47C9B511-EA7C-47B7-97E3-4B5B1A80CF69}" type="datetime1">
              <a:rPr lang="en-GB" altLang="en-US" smtClean="0"/>
              <a:pPr>
                <a:defRPr/>
              </a:pPr>
              <a:t>26/02/2019</a:t>
            </a:fld>
            <a:endParaRPr lang="en-GB" alt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a:defRPr/>
            </a:pPr>
            <a:fld id="{CD5821EE-AFC6-47E5-BF66-66E4B21DAC71}" type="slidenum">
              <a:rPr lang="en-GB" altLang="en-US" smtClean="0"/>
              <a:pPr>
                <a:defRPr/>
              </a:pPr>
              <a:t>‹#›</a:t>
            </a:fld>
            <a:endParaRPr lang="en-GB" altLang="en-US"/>
          </a:p>
        </p:txBody>
      </p:sp>
    </p:spTree>
    <p:extLst>
      <p:ext uri="{BB962C8B-B14F-4D97-AF65-F5344CB8AC3E}">
        <p14:creationId xmlns:p14="http://schemas.microsoft.com/office/powerpoint/2010/main" val="21931951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7250" y="1097280"/>
            <a:ext cx="2834640" cy="1737360"/>
          </a:xfrm>
        </p:spPr>
        <p:txBody>
          <a:bodyPr anchor="b">
            <a:noAutofit/>
          </a:bodyPr>
          <a:lstStyle>
            <a:lvl1pPr>
              <a:lnSpc>
                <a:spcPct val="90000"/>
              </a:lnSpc>
              <a:defRPr sz="3000" b="0"/>
            </a:lvl1pPr>
          </a:lstStyle>
          <a:p>
            <a:r>
              <a:rPr lang="en-US" smtClean="0"/>
              <a:t>Click to edit Master title style</a:t>
            </a:r>
            <a:endParaRPr lang="en-US" dirty="0"/>
          </a:p>
        </p:txBody>
      </p:sp>
      <p:sp>
        <p:nvSpPr>
          <p:cNvPr id="3" name="Content Placeholder 2"/>
          <p:cNvSpPr>
            <a:spLocks noGrp="1"/>
          </p:cNvSpPr>
          <p:nvPr>
            <p:ph idx="1"/>
          </p:nvPr>
        </p:nvSpPr>
        <p:spPr>
          <a:xfrm>
            <a:off x="4129314" y="1097280"/>
            <a:ext cx="4149638" cy="4663440"/>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57250" y="2834640"/>
            <a:ext cx="2834640" cy="2926080"/>
          </a:xfrm>
        </p:spPr>
        <p:txBody>
          <a:bodyPr>
            <a:normAutofit/>
          </a:bodyPr>
          <a:lstStyle>
            <a:lvl1pPr marL="0" indent="0">
              <a:lnSpc>
                <a:spcPct val="100000"/>
              </a:lnSpc>
              <a:spcBef>
                <a:spcPts val="800"/>
              </a:spcBef>
              <a:buNone/>
              <a:defRPr sz="1275"/>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Edit Master text styles</a:t>
            </a:r>
          </a:p>
        </p:txBody>
      </p:sp>
      <p:sp>
        <p:nvSpPr>
          <p:cNvPr id="5" name="Date Placeholder 4"/>
          <p:cNvSpPr>
            <a:spLocks noGrp="1"/>
          </p:cNvSpPr>
          <p:nvPr>
            <p:ph type="dt" sz="half" idx="10"/>
          </p:nvPr>
        </p:nvSpPr>
        <p:spPr/>
        <p:txBody>
          <a:bodyPr/>
          <a:lstStyle/>
          <a:p>
            <a:pPr>
              <a:defRPr/>
            </a:pPr>
            <a:fld id="{48487C5A-1B21-445F-A5EA-4485B0FC1EAF}" type="datetime1">
              <a:rPr lang="en-GB" altLang="en-US" smtClean="0"/>
              <a:pPr>
                <a:defRPr/>
              </a:pPr>
              <a:t>26/02/2019</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07B02990-287C-41FC-9BF8-A67E112CA0AB}" type="slidenum">
              <a:rPr lang="en-GB" altLang="en-US" smtClean="0"/>
              <a:pPr>
                <a:defRPr/>
              </a:pPr>
              <a:t>‹#›</a:t>
            </a:fld>
            <a:endParaRPr lang="en-GB" altLang="en-US"/>
          </a:p>
        </p:txBody>
      </p:sp>
    </p:spTree>
    <p:extLst>
      <p:ext uri="{BB962C8B-B14F-4D97-AF65-F5344CB8AC3E}">
        <p14:creationId xmlns:p14="http://schemas.microsoft.com/office/powerpoint/2010/main" val="3789244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7250" y="1097280"/>
            <a:ext cx="2834640" cy="1737360"/>
          </a:xfrm>
        </p:spPr>
        <p:txBody>
          <a:bodyPr anchor="b">
            <a:noAutofit/>
          </a:bodyPr>
          <a:lstStyle>
            <a:lvl1pPr>
              <a:lnSpc>
                <a:spcPct val="90000"/>
              </a:lnSpc>
              <a:defRPr sz="30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019107" y="1069847"/>
            <a:ext cx="4257703" cy="4645153"/>
          </a:xfrm>
        </p:spPr>
        <p:txBody>
          <a:bodyPr lIns="274320" tIns="182880" anchor="t">
            <a:normAutofit/>
          </a:bodyPr>
          <a:lstStyle>
            <a:lvl1pPr marL="0" indent="0">
              <a:buNone/>
              <a:defRPr sz="21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US" dirty="0"/>
          </a:p>
        </p:txBody>
      </p:sp>
      <p:sp>
        <p:nvSpPr>
          <p:cNvPr id="4" name="Text Placeholder 3"/>
          <p:cNvSpPr>
            <a:spLocks noGrp="1"/>
          </p:cNvSpPr>
          <p:nvPr>
            <p:ph type="body" sz="half" idx="2"/>
          </p:nvPr>
        </p:nvSpPr>
        <p:spPr>
          <a:xfrm>
            <a:off x="857250" y="2834640"/>
            <a:ext cx="2834640" cy="2880360"/>
          </a:xfrm>
        </p:spPr>
        <p:txBody>
          <a:bodyPr>
            <a:normAutofit/>
          </a:bodyPr>
          <a:lstStyle>
            <a:lvl1pPr marL="0" indent="0">
              <a:lnSpc>
                <a:spcPct val="100000"/>
              </a:lnSpc>
              <a:spcBef>
                <a:spcPts val="800"/>
              </a:spcBef>
              <a:buNone/>
              <a:defRPr sz="1275"/>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Edit Master text styles</a:t>
            </a:r>
          </a:p>
        </p:txBody>
      </p:sp>
      <p:sp>
        <p:nvSpPr>
          <p:cNvPr id="5" name="Date Placeholder 4"/>
          <p:cNvSpPr>
            <a:spLocks noGrp="1"/>
          </p:cNvSpPr>
          <p:nvPr>
            <p:ph type="dt" sz="half" idx="10"/>
          </p:nvPr>
        </p:nvSpPr>
        <p:spPr/>
        <p:txBody>
          <a:bodyPr/>
          <a:lstStyle/>
          <a:p>
            <a:pPr>
              <a:defRPr/>
            </a:pPr>
            <a:fld id="{B9188D40-EA84-4741-A93C-333A7A4EA90F}" type="datetime1">
              <a:rPr lang="en-GB" altLang="en-US" smtClean="0"/>
              <a:pPr>
                <a:defRPr/>
              </a:pPr>
              <a:t>26/02/2019</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F657F800-730A-4389-AB21-8BF89553559F}" type="slidenum">
              <a:rPr lang="en-GB" altLang="en-US" smtClean="0"/>
              <a:pPr>
                <a:defRPr/>
              </a:pPr>
              <a:t>‹#›</a:t>
            </a:fld>
            <a:endParaRPr lang="en-GB" altLang="en-US"/>
          </a:p>
        </p:txBody>
      </p:sp>
    </p:spTree>
    <p:extLst>
      <p:ext uri="{BB962C8B-B14F-4D97-AF65-F5344CB8AC3E}">
        <p14:creationId xmlns:p14="http://schemas.microsoft.com/office/powerpoint/2010/main" val="4054348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A3A90FD6-5905-4EA8-AD06-91B3123ED931}" type="datetime1">
              <a:rPr lang="en-GB" altLang="en-US" smtClean="0"/>
              <a:pPr>
                <a:defRPr/>
              </a:pPr>
              <a:t>26/02/2019</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238FE9CA-6F00-4071-81A8-4EBE4EFA0F40}" type="slidenum">
              <a:rPr lang="en-GB" altLang="en-US" smtClean="0"/>
              <a:pPr>
                <a:defRPr/>
              </a:pPr>
              <a:t>‹#›</a:t>
            </a:fld>
            <a:endParaRPr lang="en-GB" altLang="en-US"/>
          </a:p>
        </p:txBody>
      </p:sp>
    </p:spTree>
    <p:extLst>
      <p:ext uri="{BB962C8B-B14F-4D97-AF65-F5344CB8AC3E}">
        <p14:creationId xmlns:p14="http://schemas.microsoft.com/office/powerpoint/2010/main" val="40907642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762000"/>
            <a:ext cx="1743075" cy="54102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57250" y="762000"/>
            <a:ext cx="5572125" cy="54102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5FC6DEAE-81AF-4D2F-BBD0-D85B4251B949}" type="datetime1">
              <a:rPr lang="en-GB" altLang="en-US" smtClean="0"/>
              <a:pPr>
                <a:defRPr/>
              </a:pPr>
              <a:t>26/02/2019</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5179077C-C058-415F-A9A2-BF6E8D9D1A4E}" type="slidenum">
              <a:rPr lang="en-GB" altLang="en-US" smtClean="0"/>
              <a:pPr>
                <a:defRPr/>
              </a:pPr>
              <a:t>‹#›</a:t>
            </a:fld>
            <a:endParaRPr lang="en-GB" altLang="en-US"/>
          </a:p>
        </p:txBody>
      </p:sp>
    </p:spTree>
    <p:extLst>
      <p:ext uri="{BB962C8B-B14F-4D97-AF65-F5344CB8AC3E}">
        <p14:creationId xmlns:p14="http://schemas.microsoft.com/office/powerpoint/2010/main" val="17230372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p:nvPr/>
        </p:nvSpPr>
        <p:spPr>
          <a:xfrm>
            <a:off x="182880" y="182880"/>
            <a:ext cx="8778240" cy="6492240"/>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57250" y="609600"/>
            <a:ext cx="7406640" cy="135636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57251" y="2057400"/>
            <a:ext cx="7404653" cy="40386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7247" y="6223829"/>
            <a:ext cx="1746806" cy="365125"/>
          </a:xfrm>
          <a:prstGeom prst="rect">
            <a:avLst/>
          </a:prstGeom>
        </p:spPr>
        <p:txBody>
          <a:bodyPr vert="horz" lIns="91440" tIns="45720" rIns="91440" bIns="45720" rtlCol="0" anchor="ctr"/>
          <a:lstStyle>
            <a:lvl1pPr algn="l">
              <a:defRPr sz="1000">
                <a:solidFill>
                  <a:schemeClr val="accent1"/>
                </a:solidFill>
              </a:defRPr>
            </a:lvl1pPr>
          </a:lstStyle>
          <a:p>
            <a:pPr>
              <a:defRPr/>
            </a:pPr>
            <a:fld id="{59B12514-B2BD-43EE-BCBD-7E23DB886ACD}" type="datetime1">
              <a:rPr lang="en-GB" altLang="en-US" smtClean="0"/>
              <a:pPr>
                <a:defRPr/>
              </a:pPr>
              <a:t>26/02/2019</a:t>
            </a:fld>
            <a:endParaRPr lang="en-GB" altLang="en-US"/>
          </a:p>
        </p:txBody>
      </p:sp>
      <p:sp>
        <p:nvSpPr>
          <p:cNvPr id="5" name="Footer Placeholder 4"/>
          <p:cNvSpPr>
            <a:spLocks noGrp="1"/>
          </p:cNvSpPr>
          <p:nvPr>
            <p:ph type="ftr" sz="quarter" idx="3"/>
          </p:nvPr>
        </p:nvSpPr>
        <p:spPr>
          <a:xfrm>
            <a:off x="2961861" y="6223829"/>
            <a:ext cx="3538331" cy="365125"/>
          </a:xfrm>
          <a:prstGeom prst="rect">
            <a:avLst/>
          </a:prstGeom>
        </p:spPr>
        <p:txBody>
          <a:bodyPr vert="horz" lIns="91440" tIns="45720" rIns="91440" bIns="45720" rtlCol="0" anchor="ctr"/>
          <a:lstStyle>
            <a:lvl1pPr algn="ctr">
              <a:defRPr sz="1000">
                <a:solidFill>
                  <a:schemeClr val="accent1"/>
                </a:solidFill>
              </a:defRPr>
            </a:lvl1pPr>
          </a:lstStyle>
          <a:p>
            <a:endParaRPr lang="en-US" dirty="0"/>
          </a:p>
        </p:txBody>
      </p:sp>
      <p:sp>
        <p:nvSpPr>
          <p:cNvPr id="6" name="Slide Number Placeholder 5"/>
          <p:cNvSpPr>
            <a:spLocks noGrp="1"/>
          </p:cNvSpPr>
          <p:nvPr>
            <p:ph type="sldNum" sz="quarter" idx="4"/>
          </p:nvPr>
        </p:nvSpPr>
        <p:spPr>
          <a:xfrm>
            <a:off x="6997148" y="6223829"/>
            <a:ext cx="1279663" cy="365125"/>
          </a:xfrm>
          <a:prstGeom prst="rect">
            <a:avLst/>
          </a:prstGeom>
        </p:spPr>
        <p:txBody>
          <a:bodyPr vert="horz" lIns="91440" tIns="45720" rIns="91440" bIns="45720" rtlCol="0" anchor="ctr"/>
          <a:lstStyle>
            <a:lvl1pPr algn="r">
              <a:defRPr sz="1000">
                <a:solidFill>
                  <a:schemeClr val="accent1"/>
                </a:solidFill>
              </a:defRPr>
            </a:lvl1p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3598215678"/>
      </p:ext>
    </p:extLst>
  </p:cSld>
  <p:clrMap bg1="lt1" tx1="dk1" bg2="lt2" tx2="dk2" accent1="accent1" accent2="accent2" accent3="accent3" accent4="accent4" accent5="accent5" accent6="accent6" hlink="hlink" folHlink="folHlink"/>
  <p:sldLayoutIdLst>
    <p:sldLayoutId id="2147483946" r:id="rId1"/>
    <p:sldLayoutId id="2147483947" r:id="rId2"/>
    <p:sldLayoutId id="2147483948" r:id="rId3"/>
    <p:sldLayoutId id="2147483949" r:id="rId4"/>
    <p:sldLayoutId id="2147483950" r:id="rId5"/>
    <p:sldLayoutId id="2147483951" r:id="rId6"/>
    <p:sldLayoutId id="2147483952" r:id="rId7"/>
    <p:sldLayoutId id="2147483953" r:id="rId8"/>
    <p:sldLayoutId id="2147483954" r:id="rId9"/>
    <p:sldLayoutId id="2147483955" r:id="rId10"/>
    <p:sldLayoutId id="2147483956" r:id="rId11"/>
  </p:sldLayoutIdLst>
  <p:hf sldNum="0" hdr="0"/>
  <p:txStyles>
    <p:titleStyle>
      <a:lvl1pPr algn="l" defTabSz="685800" rtl="0" eaLnBrk="1" latinLnBrk="0" hangingPunct="1">
        <a:lnSpc>
          <a:spcPct val="90000"/>
        </a:lnSpc>
        <a:spcBef>
          <a:spcPct val="0"/>
        </a:spcBef>
        <a:buNone/>
        <a:defRPr sz="4000" kern="1200">
          <a:solidFill>
            <a:schemeClr val="accent1"/>
          </a:solidFill>
          <a:latin typeface="+mj-lt"/>
          <a:ea typeface="+mj-ea"/>
          <a:cs typeface="+mj-cs"/>
        </a:defRPr>
      </a:lvl1pPr>
    </p:titleStyle>
    <p:bodyStyle>
      <a:lvl1pPr marL="171450" indent="-137160" algn="l" defTabSz="685800" rtl="0" eaLnBrk="1" latinLnBrk="0" hangingPunct="1">
        <a:lnSpc>
          <a:spcPct val="90000"/>
        </a:lnSpc>
        <a:spcBef>
          <a:spcPts val="1000"/>
        </a:spcBef>
        <a:buClr>
          <a:schemeClr val="accent1"/>
        </a:buClr>
        <a:buSzPct val="80000"/>
        <a:buFont typeface="Corbel" pitchFamily="34" charset="0"/>
        <a:buChar char="•"/>
        <a:defRPr sz="2000" kern="1200">
          <a:solidFill>
            <a:schemeClr val="accent1"/>
          </a:solidFill>
          <a:latin typeface="+mn-lt"/>
          <a:ea typeface="+mn-ea"/>
          <a:cs typeface="+mn-cs"/>
        </a:defRPr>
      </a:lvl1pPr>
      <a:lvl2pPr marL="342900" indent="-13716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800" kern="1200">
          <a:solidFill>
            <a:schemeClr val="accent1"/>
          </a:solidFill>
          <a:latin typeface="+mn-lt"/>
          <a:ea typeface="+mn-ea"/>
          <a:cs typeface="+mn-cs"/>
        </a:defRPr>
      </a:lvl2pPr>
      <a:lvl3pPr marL="548640" indent="-13716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600" kern="1200">
          <a:solidFill>
            <a:schemeClr val="accent1"/>
          </a:solidFill>
          <a:latin typeface="+mn-lt"/>
          <a:ea typeface="+mn-ea"/>
          <a:cs typeface="+mn-cs"/>
        </a:defRPr>
      </a:lvl3pPr>
      <a:lvl4pPr marL="754380" indent="-13716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4pPr>
      <a:lvl5pPr marL="920120" indent="-13716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5pPr>
      <a:lvl6pPr marL="1100000" indent="-17145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6pPr>
      <a:lvl7pPr marL="1300000" indent="-17145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7pPr>
      <a:lvl8pPr marL="1500000" indent="-17145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8pPr>
      <a:lvl9pPr marL="1700000" indent="-17145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0" y="188913"/>
            <a:ext cx="8686800" cy="1143000"/>
          </a:xfrm>
        </p:spPr>
        <p:txBody>
          <a:bodyPr/>
          <a:lstStyle/>
          <a:p>
            <a:r>
              <a:rPr lang="en-GB" altLang="en-US" sz="3600" b="1" dirty="0"/>
              <a:t>Marketing Environmental </a:t>
            </a:r>
            <a:r>
              <a:rPr lang="en-GB" altLang="en-US" sz="3600" b="1" dirty="0" smtClean="0"/>
              <a:t>Audit</a:t>
            </a:r>
            <a:endParaRPr lang="en-GB" altLang="en-US" sz="3600" b="1" dirty="0"/>
          </a:p>
        </p:txBody>
      </p:sp>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539750" y="1457325"/>
            <a:ext cx="8229600" cy="1971675"/>
          </a:xfrm>
        </p:spPr>
        <p:txBody>
          <a:bodyPr/>
          <a:lstStyle/>
          <a:p>
            <a:pPr eaLnBrk="1" hangingPunct="1">
              <a:buFont typeface="Arial" panose="020B0604020202020204" pitchFamily="34" charset="0"/>
              <a:buNone/>
            </a:pPr>
            <a:r>
              <a:rPr lang="en-GB" altLang="en-US" sz="2400" dirty="0"/>
              <a:t>Title: </a:t>
            </a:r>
            <a:r>
              <a:rPr lang="en-GB" altLang="en-US" sz="2400" dirty="0" smtClean="0"/>
              <a:t>C&amp;D TRAVEL </a:t>
            </a:r>
            <a:endParaRPr lang="en-GB" altLang="en-US" sz="2400" dirty="0"/>
          </a:p>
          <a:p>
            <a:r>
              <a:rPr lang="en-GB" sz="2400" dirty="0">
                <a:solidFill>
                  <a:srgbClr val="C00000"/>
                </a:solidFill>
              </a:rPr>
              <a:t>Lecture :</a:t>
            </a:r>
            <a:r>
              <a:rPr lang="en-GB" sz="2400" dirty="0" err="1">
                <a:solidFill>
                  <a:srgbClr val="C00000"/>
                </a:solidFill>
              </a:rPr>
              <a:t>Dr.</a:t>
            </a:r>
            <a:r>
              <a:rPr lang="en-GB" sz="2400" dirty="0">
                <a:solidFill>
                  <a:srgbClr val="C00000"/>
                </a:solidFill>
              </a:rPr>
              <a:t> </a:t>
            </a:r>
            <a:r>
              <a:rPr lang="en-GB" sz="2400" dirty="0" err="1">
                <a:solidFill>
                  <a:srgbClr val="C00000"/>
                </a:solidFill>
              </a:rPr>
              <a:t>Olu</a:t>
            </a:r>
            <a:r>
              <a:rPr lang="en-GB" sz="2400" dirty="0">
                <a:solidFill>
                  <a:srgbClr val="C00000"/>
                </a:solidFill>
              </a:rPr>
              <a:t> </a:t>
            </a:r>
            <a:r>
              <a:rPr lang="en-GB" sz="2400" dirty="0" err="1">
                <a:solidFill>
                  <a:srgbClr val="C00000"/>
                </a:solidFill>
              </a:rPr>
              <a:t>Adegbite</a:t>
            </a:r>
            <a:endParaRPr lang="en-GB" sz="2400" dirty="0">
              <a:solidFill>
                <a:srgbClr val="C00000"/>
              </a:solidFill>
            </a:endParaRPr>
          </a:p>
          <a:p>
            <a:r>
              <a:rPr lang="en-GB" sz="2400" dirty="0">
                <a:solidFill>
                  <a:srgbClr val="C00000"/>
                </a:solidFill>
              </a:rPr>
              <a:t>Celia </a:t>
            </a:r>
            <a:r>
              <a:rPr lang="en-GB" sz="2400" dirty="0" smtClean="0">
                <a:solidFill>
                  <a:srgbClr val="C00000"/>
                </a:solidFill>
              </a:rPr>
              <a:t>Mcclelland </a:t>
            </a:r>
            <a:r>
              <a:rPr lang="en-GB" sz="2400" dirty="0">
                <a:solidFill>
                  <a:srgbClr val="C00000"/>
                </a:solidFill>
              </a:rPr>
              <a:t>1813622 </a:t>
            </a:r>
          </a:p>
          <a:p>
            <a:r>
              <a:rPr lang="en-GB" sz="2400" dirty="0" err="1" smtClean="0">
                <a:solidFill>
                  <a:srgbClr val="C00000"/>
                </a:solidFill>
              </a:rPr>
              <a:t>Dumitrita</a:t>
            </a:r>
            <a:r>
              <a:rPr lang="en-GB" sz="2400" dirty="0" smtClean="0">
                <a:solidFill>
                  <a:srgbClr val="C00000"/>
                </a:solidFill>
              </a:rPr>
              <a:t> </a:t>
            </a:r>
            <a:r>
              <a:rPr lang="en-GB" sz="2400" dirty="0" err="1">
                <a:solidFill>
                  <a:srgbClr val="C00000"/>
                </a:solidFill>
              </a:rPr>
              <a:t>munteanu</a:t>
            </a:r>
            <a:r>
              <a:rPr lang="en-GB" sz="2400" dirty="0">
                <a:solidFill>
                  <a:srgbClr val="C00000"/>
                </a:solidFill>
              </a:rPr>
              <a:t> 1813611</a:t>
            </a:r>
          </a:p>
          <a:p>
            <a:pPr eaLnBrk="1" hangingPunct="1">
              <a:buFont typeface="Arial" panose="020B0604020202020204" pitchFamily="34" charset="0"/>
              <a:buNone/>
            </a:pPr>
            <a:endParaRPr lang="en-GB" altLang="en-US" sz="2400" dirty="0"/>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half" idx="10"/>
          </p:nvPr>
        </p:nvSpPr>
        <p:spPr/>
        <p:txBody>
          <a:bodyPr/>
          <a:lstStyle/>
          <a:p>
            <a:pPr>
              <a:defRPr/>
            </a:pPr>
            <a:fld id="{73B07335-0E4B-4830-9DA1-499DF5ED18FC}" type="datetime1">
              <a:rPr lang="en-GB" altLang="en-US"/>
              <a:pPr>
                <a:defRPr/>
              </a:pPr>
              <a:t>26/02/2019</a:t>
            </a:fld>
            <a:endParaRPr lang="en-GB" altLang="en-US"/>
          </a:p>
        </p:txBody>
      </p:sp>
      <p:pic>
        <p:nvPicPr>
          <p:cNvPr id="6149" name="Picture 1">
            <a:extLst>
              <a:ext uri="{FF2B5EF4-FFF2-40B4-BE49-F238E27FC236}">
                <a16:creationId xmlns:a16="http://schemas.microsoft.com/office/drawing/2014/main" id="{8756414D-01CC-4C61-A255-232F4DBFF68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73125" y="3141663"/>
            <a:ext cx="7561263"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anim calcmode="lin" valueType="num">
                                      <p:cBhvr additive="base">
                                        <p:cTn id="7" dur="500" fill="hold"/>
                                        <p:tgtEl>
                                          <p:spTgt spid="614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147">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anim calcmode="lin" valueType="num">
                                      <p:cBhvr additive="base">
                                        <p:cTn id="11" dur="500" fill="hold"/>
                                        <p:tgtEl>
                                          <p:spTgt spid="6147">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6147">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anim calcmode="lin" valueType="num">
                                      <p:cBhvr additive="base">
                                        <p:cTn id="15" dur="500" fill="hold"/>
                                        <p:tgtEl>
                                          <p:spTgt spid="6147">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6147">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anim calcmode="lin" valueType="num">
                                      <p:cBhvr additive="base">
                                        <p:cTn id="19" dur="500" fill="hold"/>
                                        <p:tgtEl>
                                          <p:spTgt spid="6147">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14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149"/>
                                        </p:tgtEl>
                                        <p:attrNameLst>
                                          <p:attrName>style.visibility</p:attrName>
                                        </p:attrNameLst>
                                      </p:cBhvr>
                                      <p:to>
                                        <p:strVal val="visible"/>
                                      </p:to>
                                    </p:set>
                                    <p:anim calcmode="lin" valueType="num">
                                      <p:cBhvr additive="base">
                                        <p:cTn id="25" dur="500" fill="hold"/>
                                        <p:tgtEl>
                                          <p:spTgt spid="6149"/>
                                        </p:tgtEl>
                                        <p:attrNameLst>
                                          <p:attrName>ppt_x</p:attrName>
                                        </p:attrNameLst>
                                      </p:cBhvr>
                                      <p:tavLst>
                                        <p:tav tm="0">
                                          <p:val>
                                            <p:strVal val="#ppt_x"/>
                                          </p:val>
                                        </p:tav>
                                        <p:tav tm="100000">
                                          <p:val>
                                            <p:strVal val="#ppt_x"/>
                                          </p:val>
                                        </p:tav>
                                      </p:tavLst>
                                    </p:anim>
                                    <p:anim calcmode="lin" valueType="num">
                                      <p:cBhvr additive="base">
                                        <p:cTn id="26" dur="500" fill="hold"/>
                                        <p:tgtEl>
                                          <p:spTgt spid="614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3600" b="1" i="1" dirty="0"/>
              <a:t>Executive Summary</a:t>
            </a:r>
            <a:endParaRPr lang="en-GB" altLang="en-US" sz="3600" dirty="0"/>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463550" y="1470025"/>
            <a:ext cx="8229600" cy="3916363"/>
          </a:xfrm>
        </p:spPr>
        <p:txBody>
          <a:bodyPr/>
          <a:lstStyle/>
          <a:p>
            <a:pPr eaLnBrk="1" hangingPunct="1">
              <a:buFont typeface="Wingdings" panose="05000000000000000000" pitchFamily="2" charset="2"/>
              <a:buChar char="Ø"/>
            </a:pPr>
            <a:r>
              <a:rPr lang="en-GB" altLang="en-US" dirty="0" smtClean="0"/>
              <a:t>C &amp; D travel was founded in 2019 </a:t>
            </a:r>
          </a:p>
          <a:p>
            <a:pPr eaLnBrk="1" hangingPunct="1">
              <a:buFont typeface="Wingdings" panose="05000000000000000000" pitchFamily="2" charset="2"/>
              <a:buChar char="Ø"/>
            </a:pPr>
            <a:r>
              <a:rPr lang="en-GB" altLang="en-US" dirty="0" smtClean="0"/>
              <a:t>Price range can start from £599 to £999 </a:t>
            </a:r>
            <a:endParaRPr lang="en-GB" altLang="en-US" dirty="0"/>
          </a:p>
          <a:p>
            <a:pPr eaLnBrk="1" hangingPunct="1">
              <a:buFont typeface="Wingdings" panose="05000000000000000000" pitchFamily="2" charset="2"/>
              <a:buChar char="Ø"/>
            </a:pPr>
            <a:r>
              <a:rPr lang="en-GB" altLang="en-US" dirty="0" smtClean="0"/>
              <a:t>The company offers already made holidays packages but will change due to each season </a:t>
            </a:r>
          </a:p>
          <a:p>
            <a:pPr eaLnBrk="1" hangingPunct="1">
              <a:buFont typeface="Wingdings" panose="05000000000000000000" pitchFamily="2" charset="2"/>
              <a:buChar char="Ø"/>
            </a:pPr>
            <a:r>
              <a:rPr lang="en-GB" altLang="en-US" dirty="0" smtClean="0"/>
              <a:t>The company has connections with hotel and transports which have exclusive offers </a:t>
            </a:r>
          </a:p>
          <a:p>
            <a:pPr eaLnBrk="1" hangingPunct="1">
              <a:buFont typeface="Wingdings" panose="05000000000000000000" pitchFamily="2" charset="2"/>
              <a:buChar char="Ø"/>
            </a:pPr>
            <a:r>
              <a:rPr lang="en-GB" altLang="en-US" dirty="0" smtClean="0"/>
              <a:t>We range from relaxing , intense , historical , community travels </a:t>
            </a:r>
          </a:p>
          <a:p>
            <a:pPr eaLnBrk="1" hangingPunct="1">
              <a:buFont typeface="Wingdings" panose="05000000000000000000" pitchFamily="2" charset="2"/>
              <a:buChar char="Ø"/>
            </a:pPr>
            <a:endParaRPr lang="en-GB" altLang="en-US" dirty="0" smtClean="0"/>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half" idx="10"/>
          </p:nvPr>
        </p:nvSpPr>
        <p:spPr/>
        <p:txBody>
          <a:bodyPr/>
          <a:lstStyle/>
          <a:p>
            <a:pPr>
              <a:defRPr/>
            </a:pPr>
            <a:fld id="{4C6C5FAC-584C-43A3-8901-F20A0EB59EB5}" type="datetime1">
              <a:rPr lang="en-GB" altLang="en-US"/>
              <a:pPr>
                <a:defRPr/>
              </a:pPr>
              <a:t>26/02/2019</a:t>
            </a:fld>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0"/>
                                        </p:tgtEl>
                                        <p:attrNameLst>
                                          <p:attrName>style.visibility</p:attrName>
                                        </p:attrNameLst>
                                      </p:cBhvr>
                                      <p:to>
                                        <p:strVal val="visible"/>
                                      </p:to>
                                    </p:set>
                                    <p:animEffect transition="in" filter="fade">
                                      <p:cBhvr>
                                        <p:cTn id="7" dur="1000"/>
                                        <p:tgtEl>
                                          <p:spTgt spid="7170"/>
                                        </p:tgtEl>
                                      </p:cBhvr>
                                    </p:animEffect>
                                    <p:anim calcmode="lin" valueType="num">
                                      <p:cBhvr>
                                        <p:cTn id="8" dur="1000" fill="hold"/>
                                        <p:tgtEl>
                                          <p:spTgt spid="7170"/>
                                        </p:tgtEl>
                                        <p:attrNameLst>
                                          <p:attrName>ppt_x</p:attrName>
                                        </p:attrNameLst>
                                      </p:cBhvr>
                                      <p:tavLst>
                                        <p:tav tm="0">
                                          <p:val>
                                            <p:strVal val="#ppt_x"/>
                                          </p:val>
                                        </p:tav>
                                        <p:tav tm="100000">
                                          <p:val>
                                            <p:strVal val="#ppt_x"/>
                                          </p:val>
                                        </p:tav>
                                      </p:tavLst>
                                    </p:anim>
                                    <p:anim calcmode="lin" valueType="num">
                                      <p:cBhvr>
                                        <p:cTn id="9" dur="1000" fill="hold"/>
                                        <p:tgtEl>
                                          <p:spTgt spid="717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1">
                                            <p:txEl>
                                              <p:pRg st="0" end="0"/>
                                            </p:txEl>
                                          </p:spTgt>
                                        </p:tgtEl>
                                        <p:attrNameLst>
                                          <p:attrName>style.visibility</p:attrName>
                                        </p:attrNameLst>
                                      </p:cBhvr>
                                      <p:to>
                                        <p:strVal val="visible"/>
                                      </p:to>
                                    </p:set>
                                    <p:animEffect transition="in" filter="fade">
                                      <p:cBhvr>
                                        <p:cTn id="14" dur="1000"/>
                                        <p:tgtEl>
                                          <p:spTgt spid="7171">
                                            <p:txEl>
                                              <p:pRg st="0" end="0"/>
                                            </p:txEl>
                                          </p:spTgt>
                                        </p:tgtEl>
                                      </p:cBhvr>
                                    </p:animEffect>
                                    <p:anim calcmode="lin" valueType="num">
                                      <p:cBhvr>
                                        <p:cTn id="15" dur="1000" fill="hold"/>
                                        <p:tgtEl>
                                          <p:spTgt spid="7171">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7171">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7171">
                                            <p:txEl>
                                              <p:pRg st="1" end="1"/>
                                            </p:txEl>
                                          </p:spTgt>
                                        </p:tgtEl>
                                        <p:attrNameLst>
                                          <p:attrName>style.visibility</p:attrName>
                                        </p:attrNameLst>
                                      </p:cBhvr>
                                      <p:to>
                                        <p:strVal val="visible"/>
                                      </p:to>
                                    </p:set>
                                    <p:animEffect transition="in" filter="fade">
                                      <p:cBhvr>
                                        <p:cTn id="19" dur="1000"/>
                                        <p:tgtEl>
                                          <p:spTgt spid="7171">
                                            <p:txEl>
                                              <p:pRg st="1" end="1"/>
                                            </p:txEl>
                                          </p:spTgt>
                                        </p:tgtEl>
                                      </p:cBhvr>
                                    </p:animEffect>
                                    <p:anim calcmode="lin" valueType="num">
                                      <p:cBhvr>
                                        <p:cTn id="20" dur="1000" fill="hold"/>
                                        <p:tgtEl>
                                          <p:spTgt spid="7171">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7171">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7171">
                                            <p:txEl>
                                              <p:pRg st="2" end="2"/>
                                            </p:txEl>
                                          </p:spTgt>
                                        </p:tgtEl>
                                        <p:attrNameLst>
                                          <p:attrName>style.visibility</p:attrName>
                                        </p:attrNameLst>
                                      </p:cBhvr>
                                      <p:to>
                                        <p:strVal val="visible"/>
                                      </p:to>
                                    </p:set>
                                    <p:animEffect transition="in" filter="fade">
                                      <p:cBhvr>
                                        <p:cTn id="24" dur="1000"/>
                                        <p:tgtEl>
                                          <p:spTgt spid="7171">
                                            <p:txEl>
                                              <p:pRg st="2" end="2"/>
                                            </p:txEl>
                                          </p:spTgt>
                                        </p:tgtEl>
                                      </p:cBhvr>
                                    </p:animEffect>
                                    <p:anim calcmode="lin" valueType="num">
                                      <p:cBhvr>
                                        <p:cTn id="25" dur="1000" fill="hold"/>
                                        <p:tgtEl>
                                          <p:spTgt spid="7171">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7171">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7171">
                                            <p:txEl>
                                              <p:pRg st="3" end="3"/>
                                            </p:txEl>
                                          </p:spTgt>
                                        </p:tgtEl>
                                        <p:attrNameLst>
                                          <p:attrName>style.visibility</p:attrName>
                                        </p:attrNameLst>
                                      </p:cBhvr>
                                      <p:to>
                                        <p:strVal val="visible"/>
                                      </p:to>
                                    </p:set>
                                    <p:animEffect transition="in" filter="fade">
                                      <p:cBhvr>
                                        <p:cTn id="29" dur="1000"/>
                                        <p:tgtEl>
                                          <p:spTgt spid="7171">
                                            <p:txEl>
                                              <p:pRg st="3" end="3"/>
                                            </p:txEl>
                                          </p:spTgt>
                                        </p:tgtEl>
                                      </p:cBhvr>
                                    </p:animEffect>
                                    <p:anim calcmode="lin" valueType="num">
                                      <p:cBhvr>
                                        <p:cTn id="30" dur="1000" fill="hold"/>
                                        <p:tgtEl>
                                          <p:spTgt spid="7171">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7171">
                                            <p:txEl>
                                              <p:pRg st="3" end="3"/>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7171">
                                            <p:txEl>
                                              <p:pRg st="4" end="4"/>
                                            </p:txEl>
                                          </p:spTgt>
                                        </p:tgtEl>
                                        <p:attrNameLst>
                                          <p:attrName>style.visibility</p:attrName>
                                        </p:attrNameLst>
                                      </p:cBhvr>
                                      <p:to>
                                        <p:strVal val="visible"/>
                                      </p:to>
                                    </p:set>
                                    <p:animEffect transition="in" filter="fade">
                                      <p:cBhvr>
                                        <p:cTn id="34" dur="1000"/>
                                        <p:tgtEl>
                                          <p:spTgt spid="7171">
                                            <p:txEl>
                                              <p:pRg st="4" end="4"/>
                                            </p:txEl>
                                          </p:spTgt>
                                        </p:tgtEl>
                                      </p:cBhvr>
                                    </p:animEffect>
                                    <p:anim calcmode="lin" valueType="num">
                                      <p:cBhvr>
                                        <p:cTn id="35" dur="1000" fill="hold"/>
                                        <p:tgtEl>
                                          <p:spTgt spid="7171">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7171">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157163"/>
            <a:ext cx="8229600" cy="922337"/>
          </a:xfrm>
        </p:spPr>
        <p:txBody>
          <a:bodyPr/>
          <a:lstStyle/>
          <a:p>
            <a:pPr eaLnBrk="1" hangingPunct="1"/>
            <a:r>
              <a:rPr lang="en-GB" altLang="en-US" sz="3600" b="1" i="1" dirty="0"/>
              <a:t>Business / Company Overview</a:t>
            </a:r>
            <a:endParaRPr lang="en-GB" altLang="en-US" sz="3600" b="1" dirty="0"/>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457200" y="1398588"/>
            <a:ext cx="8229600" cy="4060825"/>
          </a:xfrm>
        </p:spPr>
        <p:txBody>
          <a:bodyPr/>
          <a:lstStyle/>
          <a:p>
            <a:pPr>
              <a:buNone/>
            </a:pPr>
            <a:r>
              <a:rPr lang="en-US" dirty="0"/>
              <a:t>Welcome to C&amp;D Travel </a:t>
            </a:r>
            <a:endParaRPr lang="en-US" dirty="0" smtClean="0"/>
          </a:p>
          <a:p>
            <a:pPr>
              <a:buNone/>
            </a:pPr>
            <a:r>
              <a:rPr lang="en-US" dirty="0"/>
              <a:t>T</a:t>
            </a:r>
            <a:r>
              <a:rPr lang="en-US" dirty="0" smtClean="0"/>
              <a:t>raveling </a:t>
            </a:r>
            <a:r>
              <a:rPr lang="en-US" dirty="0"/>
              <a:t>the world </a:t>
            </a:r>
            <a:r>
              <a:rPr lang="en-US" dirty="0" smtClean="0"/>
              <a:t>tailored to your budget </a:t>
            </a:r>
          </a:p>
          <a:p>
            <a:pPr>
              <a:buFont typeface="Wingdings" panose="05000000000000000000" pitchFamily="2" charset="2"/>
              <a:buChar char="v"/>
            </a:pPr>
            <a:r>
              <a:rPr lang="en-US" dirty="0"/>
              <a:t>AIMS </a:t>
            </a:r>
            <a:r>
              <a:rPr lang="en-US" dirty="0" smtClean="0"/>
              <a:t>:</a:t>
            </a:r>
          </a:p>
          <a:p>
            <a:pPr>
              <a:buFont typeface="Wingdings" panose="05000000000000000000" pitchFamily="2" charset="2"/>
              <a:buChar char="q"/>
            </a:pPr>
            <a:r>
              <a:rPr lang="en-US" dirty="0" smtClean="0"/>
              <a:t>GUIDING </a:t>
            </a:r>
            <a:r>
              <a:rPr lang="en-US" dirty="0"/>
              <a:t>INDIVIDUALS TO TRAVEL THE WORLD , WITHIN THEIR BUDGET</a:t>
            </a:r>
          </a:p>
          <a:p>
            <a:pPr>
              <a:buFont typeface="Wingdings" panose="05000000000000000000" pitchFamily="2" charset="2"/>
              <a:buChar char="v"/>
            </a:pPr>
            <a:r>
              <a:rPr lang="en-GB" altLang="en-US" dirty="0" smtClean="0"/>
              <a:t>OBJECTIVES : </a:t>
            </a:r>
          </a:p>
          <a:p>
            <a:pPr>
              <a:buFont typeface="Wingdings" panose="05000000000000000000" pitchFamily="2" charset="2"/>
              <a:buChar char="q"/>
            </a:pPr>
            <a:r>
              <a:rPr lang="en-GB" altLang="en-US" dirty="0" smtClean="0"/>
              <a:t>INFORM THE CUSTOMERS OF POPULAR TOURIST DESTINATIONS</a:t>
            </a:r>
          </a:p>
          <a:p>
            <a:pPr>
              <a:buFont typeface="Wingdings" panose="05000000000000000000" pitchFamily="2" charset="2"/>
              <a:buChar char="q"/>
            </a:pPr>
            <a:r>
              <a:rPr lang="en-GB" altLang="en-US" dirty="0" smtClean="0"/>
              <a:t>INFORM THEM OF LOCAL ATTRACTIONS AND HISTORICAL SITES </a:t>
            </a:r>
          </a:p>
          <a:p>
            <a:pPr>
              <a:buFont typeface="Wingdings" panose="05000000000000000000" pitchFamily="2" charset="2"/>
              <a:buChar char="q"/>
            </a:pPr>
            <a:r>
              <a:rPr lang="en-GB" altLang="en-US" dirty="0" smtClean="0"/>
              <a:t>RECOMMEND  HOTELS/ HOSTELS </a:t>
            </a:r>
          </a:p>
          <a:p>
            <a:endParaRPr lang="en-GB" altLang="en-US" dirty="0" smtClean="0"/>
          </a:p>
          <a:p>
            <a:endParaRPr lang="en-GB" altLang="en-US" dirty="0"/>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half" idx="10"/>
          </p:nvPr>
        </p:nvSpPr>
        <p:spPr/>
        <p:txBody>
          <a:bodyPr/>
          <a:lstStyle/>
          <a:p>
            <a:pPr>
              <a:defRPr/>
            </a:pPr>
            <a:fld id="{13DF6455-2121-4A2D-846D-E85038EE51D4}" type="datetime1">
              <a:rPr lang="en-GB" altLang="en-US"/>
              <a:pPr>
                <a:defRPr/>
              </a:pPr>
              <a:t>26/02/2019</a:t>
            </a:fld>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218"/>
                                        </p:tgtEl>
                                        <p:attrNameLst>
                                          <p:attrName>style.visibility</p:attrName>
                                        </p:attrNameLst>
                                      </p:cBhvr>
                                      <p:to>
                                        <p:strVal val="visible"/>
                                      </p:to>
                                    </p:set>
                                    <p:animEffect transition="in" filter="fade">
                                      <p:cBhvr>
                                        <p:cTn id="7" dur="1000"/>
                                        <p:tgtEl>
                                          <p:spTgt spid="9218"/>
                                        </p:tgtEl>
                                      </p:cBhvr>
                                    </p:animEffect>
                                    <p:anim calcmode="lin" valueType="num">
                                      <p:cBhvr>
                                        <p:cTn id="8" dur="1000" fill="hold"/>
                                        <p:tgtEl>
                                          <p:spTgt spid="9218"/>
                                        </p:tgtEl>
                                        <p:attrNameLst>
                                          <p:attrName>ppt_x</p:attrName>
                                        </p:attrNameLst>
                                      </p:cBhvr>
                                      <p:tavLst>
                                        <p:tav tm="0">
                                          <p:val>
                                            <p:strVal val="#ppt_x"/>
                                          </p:val>
                                        </p:tav>
                                        <p:tav tm="100000">
                                          <p:val>
                                            <p:strVal val="#ppt_x"/>
                                          </p:val>
                                        </p:tav>
                                      </p:tavLst>
                                    </p:anim>
                                    <p:anim calcmode="lin" valueType="num">
                                      <p:cBhvr>
                                        <p:cTn id="9" dur="1000" fill="hold"/>
                                        <p:tgtEl>
                                          <p:spTgt spid="921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9219">
                                            <p:txEl>
                                              <p:pRg st="0" end="0"/>
                                            </p:txEl>
                                          </p:spTgt>
                                        </p:tgtEl>
                                        <p:attrNameLst>
                                          <p:attrName>style.visibility</p:attrName>
                                        </p:attrNameLst>
                                      </p:cBhvr>
                                      <p:to>
                                        <p:strVal val="visible"/>
                                      </p:to>
                                    </p:set>
                                    <p:animEffect transition="in" filter="fade">
                                      <p:cBhvr>
                                        <p:cTn id="14" dur="1000"/>
                                        <p:tgtEl>
                                          <p:spTgt spid="9219">
                                            <p:txEl>
                                              <p:pRg st="0" end="0"/>
                                            </p:txEl>
                                          </p:spTgt>
                                        </p:tgtEl>
                                      </p:cBhvr>
                                    </p:animEffect>
                                    <p:anim calcmode="lin" valueType="num">
                                      <p:cBhvr>
                                        <p:cTn id="15" dur="1000" fill="hold"/>
                                        <p:tgtEl>
                                          <p:spTgt spid="9219">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9219">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9219">
                                            <p:txEl>
                                              <p:pRg st="1" end="1"/>
                                            </p:txEl>
                                          </p:spTgt>
                                        </p:tgtEl>
                                        <p:attrNameLst>
                                          <p:attrName>style.visibility</p:attrName>
                                        </p:attrNameLst>
                                      </p:cBhvr>
                                      <p:to>
                                        <p:strVal val="visible"/>
                                      </p:to>
                                    </p:set>
                                    <p:animEffect transition="in" filter="fade">
                                      <p:cBhvr>
                                        <p:cTn id="19" dur="1000"/>
                                        <p:tgtEl>
                                          <p:spTgt spid="9219">
                                            <p:txEl>
                                              <p:pRg st="1" end="1"/>
                                            </p:txEl>
                                          </p:spTgt>
                                        </p:tgtEl>
                                      </p:cBhvr>
                                    </p:animEffect>
                                    <p:anim calcmode="lin" valueType="num">
                                      <p:cBhvr>
                                        <p:cTn id="20" dur="1000" fill="hold"/>
                                        <p:tgtEl>
                                          <p:spTgt spid="9219">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921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9219">
                                            <p:txEl>
                                              <p:pRg st="2" end="2"/>
                                            </p:txEl>
                                          </p:spTgt>
                                        </p:tgtEl>
                                        <p:attrNameLst>
                                          <p:attrName>style.visibility</p:attrName>
                                        </p:attrNameLst>
                                      </p:cBhvr>
                                      <p:to>
                                        <p:strVal val="visible"/>
                                      </p:to>
                                    </p:set>
                                    <p:animEffect transition="in" filter="fade">
                                      <p:cBhvr>
                                        <p:cTn id="26" dur="1000"/>
                                        <p:tgtEl>
                                          <p:spTgt spid="9219">
                                            <p:txEl>
                                              <p:pRg st="2" end="2"/>
                                            </p:txEl>
                                          </p:spTgt>
                                        </p:tgtEl>
                                      </p:cBhvr>
                                    </p:animEffect>
                                    <p:anim calcmode="lin" valueType="num">
                                      <p:cBhvr>
                                        <p:cTn id="27" dur="1000" fill="hold"/>
                                        <p:tgtEl>
                                          <p:spTgt spid="9219">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9219">
                                            <p:txEl>
                                              <p:pRg st="2" end="2"/>
                                            </p:txEl>
                                          </p:spTgt>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9219">
                                            <p:txEl>
                                              <p:pRg st="3" end="3"/>
                                            </p:txEl>
                                          </p:spTgt>
                                        </p:tgtEl>
                                        <p:attrNameLst>
                                          <p:attrName>style.visibility</p:attrName>
                                        </p:attrNameLst>
                                      </p:cBhvr>
                                      <p:to>
                                        <p:strVal val="visible"/>
                                      </p:to>
                                    </p:set>
                                    <p:animEffect transition="in" filter="fade">
                                      <p:cBhvr>
                                        <p:cTn id="31" dur="1000"/>
                                        <p:tgtEl>
                                          <p:spTgt spid="9219">
                                            <p:txEl>
                                              <p:pRg st="3" end="3"/>
                                            </p:txEl>
                                          </p:spTgt>
                                        </p:tgtEl>
                                      </p:cBhvr>
                                    </p:animEffect>
                                    <p:anim calcmode="lin" valueType="num">
                                      <p:cBhvr>
                                        <p:cTn id="32" dur="1000" fill="hold"/>
                                        <p:tgtEl>
                                          <p:spTgt spid="9219">
                                            <p:txEl>
                                              <p:pRg st="3" end="3"/>
                                            </p:txEl>
                                          </p:spTgt>
                                        </p:tgtEl>
                                        <p:attrNameLst>
                                          <p:attrName>ppt_x</p:attrName>
                                        </p:attrNameLst>
                                      </p:cBhvr>
                                      <p:tavLst>
                                        <p:tav tm="0">
                                          <p:val>
                                            <p:strVal val="#ppt_x"/>
                                          </p:val>
                                        </p:tav>
                                        <p:tav tm="100000">
                                          <p:val>
                                            <p:strVal val="#ppt_x"/>
                                          </p:val>
                                        </p:tav>
                                      </p:tavLst>
                                    </p:anim>
                                    <p:anim calcmode="lin" valueType="num">
                                      <p:cBhvr>
                                        <p:cTn id="33" dur="1000" fill="hold"/>
                                        <p:tgtEl>
                                          <p:spTgt spid="9219">
                                            <p:txEl>
                                              <p:pRg st="3" end="3"/>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9219">
                                            <p:txEl>
                                              <p:pRg st="4" end="4"/>
                                            </p:txEl>
                                          </p:spTgt>
                                        </p:tgtEl>
                                        <p:attrNameLst>
                                          <p:attrName>style.visibility</p:attrName>
                                        </p:attrNameLst>
                                      </p:cBhvr>
                                      <p:to>
                                        <p:strVal val="visible"/>
                                      </p:to>
                                    </p:set>
                                    <p:animEffect transition="in" filter="fade">
                                      <p:cBhvr>
                                        <p:cTn id="36" dur="1000"/>
                                        <p:tgtEl>
                                          <p:spTgt spid="9219">
                                            <p:txEl>
                                              <p:pRg st="4" end="4"/>
                                            </p:txEl>
                                          </p:spTgt>
                                        </p:tgtEl>
                                      </p:cBhvr>
                                    </p:animEffect>
                                    <p:anim calcmode="lin" valueType="num">
                                      <p:cBhvr>
                                        <p:cTn id="37" dur="1000" fill="hold"/>
                                        <p:tgtEl>
                                          <p:spTgt spid="9219">
                                            <p:txEl>
                                              <p:pRg st="4" end="4"/>
                                            </p:txEl>
                                          </p:spTgt>
                                        </p:tgtEl>
                                        <p:attrNameLst>
                                          <p:attrName>ppt_x</p:attrName>
                                        </p:attrNameLst>
                                      </p:cBhvr>
                                      <p:tavLst>
                                        <p:tav tm="0">
                                          <p:val>
                                            <p:strVal val="#ppt_x"/>
                                          </p:val>
                                        </p:tav>
                                        <p:tav tm="100000">
                                          <p:val>
                                            <p:strVal val="#ppt_x"/>
                                          </p:val>
                                        </p:tav>
                                      </p:tavLst>
                                    </p:anim>
                                    <p:anim calcmode="lin" valueType="num">
                                      <p:cBhvr>
                                        <p:cTn id="38" dur="1000" fill="hold"/>
                                        <p:tgtEl>
                                          <p:spTgt spid="9219">
                                            <p:txEl>
                                              <p:pRg st="4" end="4"/>
                                            </p:txEl>
                                          </p:spTgt>
                                        </p:tgtEl>
                                        <p:attrNameLst>
                                          <p:attrName>ppt_y</p:attrName>
                                        </p:attrNameLst>
                                      </p:cBhvr>
                                      <p:tavLst>
                                        <p:tav tm="0">
                                          <p:val>
                                            <p:strVal val="#ppt_y+.1"/>
                                          </p:val>
                                        </p:tav>
                                        <p:tav tm="100000">
                                          <p:val>
                                            <p:strVal val="#ppt_y"/>
                                          </p:val>
                                        </p:tav>
                                      </p:tavLst>
                                    </p:anim>
                                  </p:childTnLst>
                                </p:cTn>
                              </p:par>
                              <p:par>
                                <p:cTn id="39" presetID="42" presetClass="entr" presetSubtype="0" fill="hold" nodeType="withEffect">
                                  <p:stCondLst>
                                    <p:cond delay="0"/>
                                  </p:stCondLst>
                                  <p:childTnLst>
                                    <p:set>
                                      <p:cBhvr>
                                        <p:cTn id="40" dur="1" fill="hold">
                                          <p:stCondLst>
                                            <p:cond delay="0"/>
                                          </p:stCondLst>
                                        </p:cTn>
                                        <p:tgtEl>
                                          <p:spTgt spid="9219">
                                            <p:txEl>
                                              <p:pRg st="5" end="5"/>
                                            </p:txEl>
                                          </p:spTgt>
                                        </p:tgtEl>
                                        <p:attrNameLst>
                                          <p:attrName>style.visibility</p:attrName>
                                        </p:attrNameLst>
                                      </p:cBhvr>
                                      <p:to>
                                        <p:strVal val="visible"/>
                                      </p:to>
                                    </p:set>
                                    <p:animEffect transition="in" filter="fade">
                                      <p:cBhvr>
                                        <p:cTn id="41" dur="1000"/>
                                        <p:tgtEl>
                                          <p:spTgt spid="9219">
                                            <p:txEl>
                                              <p:pRg st="5" end="5"/>
                                            </p:txEl>
                                          </p:spTgt>
                                        </p:tgtEl>
                                      </p:cBhvr>
                                    </p:animEffect>
                                    <p:anim calcmode="lin" valueType="num">
                                      <p:cBhvr>
                                        <p:cTn id="42" dur="1000" fill="hold"/>
                                        <p:tgtEl>
                                          <p:spTgt spid="9219">
                                            <p:txEl>
                                              <p:pRg st="5" end="5"/>
                                            </p:txEl>
                                          </p:spTgt>
                                        </p:tgtEl>
                                        <p:attrNameLst>
                                          <p:attrName>ppt_x</p:attrName>
                                        </p:attrNameLst>
                                      </p:cBhvr>
                                      <p:tavLst>
                                        <p:tav tm="0">
                                          <p:val>
                                            <p:strVal val="#ppt_x"/>
                                          </p:val>
                                        </p:tav>
                                        <p:tav tm="100000">
                                          <p:val>
                                            <p:strVal val="#ppt_x"/>
                                          </p:val>
                                        </p:tav>
                                      </p:tavLst>
                                    </p:anim>
                                    <p:anim calcmode="lin" valueType="num">
                                      <p:cBhvr>
                                        <p:cTn id="43" dur="1000" fill="hold"/>
                                        <p:tgtEl>
                                          <p:spTgt spid="9219">
                                            <p:txEl>
                                              <p:pRg st="5" end="5"/>
                                            </p:txEl>
                                          </p:spTgt>
                                        </p:tgtEl>
                                        <p:attrNameLst>
                                          <p:attrName>ppt_y</p:attrName>
                                        </p:attrNameLst>
                                      </p:cBhvr>
                                      <p:tavLst>
                                        <p:tav tm="0">
                                          <p:val>
                                            <p:strVal val="#ppt_y+.1"/>
                                          </p:val>
                                        </p:tav>
                                        <p:tav tm="100000">
                                          <p:val>
                                            <p:strVal val="#ppt_y"/>
                                          </p:val>
                                        </p:tav>
                                      </p:tavLst>
                                    </p:anim>
                                  </p:childTnLst>
                                </p:cTn>
                              </p:par>
                              <p:par>
                                <p:cTn id="44" presetID="42" presetClass="entr" presetSubtype="0" fill="hold" nodeType="withEffect">
                                  <p:stCondLst>
                                    <p:cond delay="0"/>
                                  </p:stCondLst>
                                  <p:childTnLst>
                                    <p:set>
                                      <p:cBhvr>
                                        <p:cTn id="45" dur="1" fill="hold">
                                          <p:stCondLst>
                                            <p:cond delay="0"/>
                                          </p:stCondLst>
                                        </p:cTn>
                                        <p:tgtEl>
                                          <p:spTgt spid="9219">
                                            <p:txEl>
                                              <p:pRg st="6" end="6"/>
                                            </p:txEl>
                                          </p:spTgt>
                                        </p:tgtEl>
                                        <p:attrNameLst>
                                          <p:attrName>style.visibility</p:attrName>
                                        </p:attrNameLst>
                                      </p:cBhvr>
                                      <p:to>
                                        <p:strVal val="visible"/>
                                      </p:to>
                                    </p:set>
                                    <p:animEffect transition="in" filter="fade">
                                      <p:cBhvr>
                                        <p:cTn id="46" dur="1000"/>
                                        <p:tgtEl>
                                          <p:spTgt spid="9219">
                                            <p:txEl>
                                              <p:pRg st="6" end="6"/>
                                            </p:txEl>
                                          </p:spTgt>
                                        </p:tgtEl>
                                      </p:cBhvr>
                                    </p:animEffect>
                                    <p:anim calcmode="lin" valueType="num">
                                      <p:cBhvr>
                                        <p:cTn id="47" dur="1000" fill="hold"/>
                                        <p:tgtEl>
                                          <p:spTgt spid="9219">
                                            <p:txEl>
                                              <p:pRg st="6" end="6"/>
                                            </p:txEl>
                                          </p:spTgt>
                                        </p:tgtEl>
                                        <p:attrNameLst>
                                          <p:attrName>ppt_x</p:attrName>
                                        </p:attrNameLst>
                                      </p:cBhvr>
                                      <p:tavLst>
                                        <p:tav tm="0">
                                          <p:val>
                                            <p:strVal val="#ppt_x"/>
                                          </p:val>
                                        </p:tav>
                                        <p:tav tm="100000">
                                          <p:val>
                                            <p:strVal val="#ppt_x"/>
                                          </p:val>
                                        </p:tav>
                                      </p:tavLst>
                                    </p:anim>
                                    <p:anim calcmode="lin" valueType="num">
                                      <p:cBhvr>
                                        <p:cTn id="48" dur="1000" fill="hold"/>
                                        <p:tgtEl>
                                          <p:spTgt spid="9219">
                                            <p:txEl>
                                              <p:pRg st="6" end="6"/>
                                            </p:txEl>
                                          </p:spTgt>
                                        </p:tgtEl>
                                        <p:attrNameLst>
                                          <p:attrName>ppt_y</p:attrName>
                                        </p:attrNameLst>
                                      </p:cBhvr>
                                      <p:tavLst>
                                        <p:tav tm="0">
                                          <p:val>
                                            <p:strVal val="#ppt_y+.1"/>
                                          </p:val>
                                        </p:tav>
                                        <p:tav tm="100000">
                                          <p:val>
                                            <p:strVal val="#ppt_y"/>
                                          </p:val>
                                        </p:tav>
                                      </p:tavLst>
                                    </p:anim>
                                  </p:childTnLst>
                                </p:cTn>
                              </p:par>
                              <p:par>
                                <p:cTn id="49" presetID="42" presetClass="entr" presetSubtype="0" fill="hold" nodeType="withEffect">
                                  <p:stCondLst>
                                    <p:cond delay="0"/>
                                  </p:stCondLst>
                                  <p:childTnLst>
                                    <p:set>
                                      <p:cBhvr>
                                        <p:cTn id="50" dur="1" fill="hold">
                                          <p:stCondLst>
                                            <p:cond delay="0"/>
                                          </p:stCondLst>
                                        </p:cTn>
                                        <p:tgtEl>
                                          <p:spTgt spid="9219">
                                            <p:txEl>
                                              <p:pRg st="7" end="7"/>
                                            </p:txEl>
                                          </p:spTgt>
                                        </p:tgtEl>
                                        <p:attrNameLst>
                                          <p:attrName>style.visibility</p:attrName>
                                        </p:attrNameLst>
                                      </p:cBhvr>
                                      <p:to>
                                        <p:strVal val="visible"/>
                                      </p:to>
                                    </p:set>
                                    <p:animEffect transition="in" filter="fade">
                                      <p:cBhvr>
                                        <p:cTn id="51" dur="1000"/>
                                        <p:tgtEl>
                                          <p:spTgt spid="9219">
                                            <p:txEl>
                                              <p:pRg st="7" end="7"/>
                                            </p:txEl>
                                          </p:spTgt>
                                        </p:tgtEl>
                                      </p:cBhvr>
                                    </p:animEffect>
                                    <p:anim calcmode="lin" valueType="num">
                                      <p:cBhvr>
                                        <p:cTn id="52" dur="1000" fill="hold"/>
                                        <p:tgtEl>
                                          <p:spTgt spid="9219">
                                            <p:txEl>
                                              <p:pRg st="7" end="7"/>
                                            </p:txEl>
                                          </p:spTgt>
                                        </p:tgtEl>
                                        <p:attrNameLst>
                                          <p:attrName>ppt_x</p:attrName>
                                        </p:attrNameLst>
                                      </p:cBhvr>
                                      <p:tavLst>
                                        <p:tav tm="0">
                                          <p:val>
                                            <p:strVal val="#ppt_x"/>
                                          </p:val>
                                        </p:tav>
                                        <p:tav tm="100000">
                                          <p:val>
                                            <p:strVal val="#ppt_x"/>
                                          </p:val>
                                        </p:tav>
                                      </p:tavLst>
                                    </p:anim>
                                    <p:anim calcmode="lin" valueType="num">
                                      <p:cBhvr>
                                        <p:cTn id="53" dur="1000" fill="hold"/>
                                        <p:tgtEl>
                                          <p:spTgt spid="9219">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157163"/>
            <a:ext cx="8229600" cy="922337"/>
          </a:xfrm>
        </p:spPr>
        <p:txBody>
          <a:bodyPr/>
          <a:lstStyle/>
          <a:p>
            <a:pPr eaLnBrk="1" hangingPunct="1"/>
            <a:r>
              <a:rPr lang="en-GB" altLang="en-US" sz="3600" b="1" i="1" dirty="0"/>
              <a:t>Products and Services</a:t>
            </a:r>
            <a:endParaRPr lang="en-GB" altLang="en-US" sz="3600" b="1" dirty="0"/>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457200" y="1398588"/>
            <a:ext cx="8229600" cy="4060825"/>
          </a:xfrm>
        </p:spPr>
        <p:txBody>
          <a:bodyPr/>
          <a:lstStyle/>
          <a:p>
            <a:pPr eaLnBrk="1" hangingPunct="1">
              <a:buFontTx/>
              <a:buNone/>
            </a:pPr>
            <a:r>
              <a:rPr lang="en-GB" altLang="en-US" dirty="0" smtClean="0"/>
              <a:t>PRODUCT:</a:t>
            </a:r>
          </a:p>
          <a:p>
            <a:pPr eaLnBrk="1" hangingPunct="1">
              <a:buFont typeface="Wingdings" panose="05000000000000000000" pitchFamily="2" charset="2"/>
              <a:buChar char="Ø"/>
            </a:pPr>
            <a:r>
              <a:rPr lang="en-GB" altLang="en-US" dirty="0" smtClean="0"/>
              <a:t> SELLING DESTINATIONS , TRAVEL AND ATTRACTION SITES </a:t>
            </a:r>
          </a:p>
          <a:p>
            <a:pPr eaLnBrk="1" hangingPunct="1">
              <a:buFontTx/>
              <a:buNone/>
            </a:pPr>
            <a:endParaRPr lang="en-GB" altLang="en-US" dirty="0"/>
          </a:p>
          <a:p>
            <a:pPr eaLnBrk="1" hangingPunct="1">
              <a:buFontTx/>
              <a:buNone/>
            </a:pPr>
            <a:r>
              <a:rPr lang="en-GB" altLang="en-US" dirty="0" smtClean="0"/>
              <a:t>SERVICE :</a:t>
            </a:r>
          </a:p>
          <a:p>
            <a:pPr eaLnBrk="1" hangingPunct="1">
              <a:buFont typeface="Wingdings" panose="05000000000000000000" pitchFamily="2" charset="2"/>
              <a:buChar char="Ø"/>
            </a:pPr>
            <a:r>
              <a:rPr lang="en-GB" altLang="en-US" dirty="0" smtClean="0"/>
              <a:t> CREATING PACKAGES TO SUIT THE CUSTOMERS NEED E.G TOURS , INSURANCE , DISCOUNT CARDS , TRANSPORTS , DEALS , TRAVEL GUIDES , HOTELS.</a:t>
            </a:r>
          </a:p>
          <a:p>
            <a:pPr eaLnBrk="1" hangingPunct="1">
              <a:buFontTx/>
              <a:buNone/>
            </a:pPr>
            <a:endParaRPr lang="en-GB" altLang="en-US" dirty="0"/>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half" idx="10"/>
          </p:nvPr>
        </p:nvSpPr>
        <p:spPr/>
        <p:txBody>
          <a:bodyPr/>
          <a:lstStyle/>
          <a:p>
            <a:pPr>
              <a:defRPr/>
            </a:pPr>
            <a:fld id="{13DF6455-2121-4A2D-846D-E85038EE51D4}" type="datetime1">
              <a:rPr lang="en-GB" altLang="en-US"/>
              <a:pPr>
                <a:defRPr/>
              </a:pPr>
              <a:t>26/02/2019</a:t>
            </a:fld>
            <a:endParaRPr lang="en-GB" altLang="en-US"/>
          </a:p>
        </p:txBody>
      </p:sp>
    </p:spTree>
    <p:extLst>
      <p:ext uri="{BB962C8B-B14F-4D97-AF65-F5344CB8AC3E}">
        <p14:creationId xmlns:p14="http://schemas.microsoft.com/office/powerpoint/2010/main" val="3196839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 calcmode="lin" valueType="num">
                                      <p:cBhvr additive="base">
                                        <p:cTn id="7" dur="500" fill="hold"/>
                                        <p:tgtEl>
                                          <p:spTgt spid="921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2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219">
                                            <p:txEl>
                                              <p:pRg st="3" end="3"/>
                                            </p:txEl>
                                          </p:spTgt>
                                        </p:tgtEl>
                                        <p:attrNameLst>
                                          <p:attrName>style.visibility</p:attrName>
                                        </p:attrNameLst>
                                      </p:cBhvr>
                                      <p:to>
                                        <p:strVal val="visible"/>
                                      </p:to>
                                    </p:set>
                                    <p:anim calcmode="lin" valueType="num">
                                      <p:cBhvr additive="base">
                                        <p:cTn id="13" dur="500" fill="hold"/>
                                        <p:tgtEl>
                                          <p:spTgt spid="9219">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21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9219">
                                            <p:txEl>
                                              <p:pRg st="1" end="1"/>
                                            </p:txEl>
                                          </p:spTgt>
                                        </p:tgtEl>
                                        <p:attrNameLst>
                                          <p:attrName>style.visibility</p:attrName>
                                        </p:attrNameLst>
                                      </p:cBhvr>
                                      <p:to>
                                        <p:strVal val="visible"/>
                                      </p:to>
                                    </p:set>
                                    <p:animEffect transition="in" filter="fade">
                                      <p:cBhvr>
                                        <p:cTn id="19" dur="1000"/>
                                        <p:tgtEl>
                                          <p:spTgt spid="9219">
                                            <p:txEl>
                                              <p:pRg st="1" end="1"/>
                                            </p:txEl>
                                          </p:spTgt>
                                        </p:tgtEl>
                                      </p:cBhvr>
                                    </p:animEffect>
                                    <p:anim calcmode="lin" valueType="num">
                                      <p:cBhvr>
                                        <p:cTn id="20" dur="1000" fill="hold"/>
                                        <p:tgtEl>
                                          <p:spTgt spid="9219">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921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9219">
                                            <p:txEl>
                                              <p:pRg st="4" end="4"/>
                                            </p:txEl>
                                          </p:spTgt>
                                        </p:tgtEl>
                                        <p:attrNameLst>
                                          <p:attrName>style.visibility</p:attrName>
                                        </p:attrNameLst>
                                      </p:cBhvr>
                                      <p:to>
                                        <p:strVal val="visible"/>
                                      </p:to>
                                    </p:set>
                                    <p:animEffect transition="in" filter="fade">
                                      <p:cBhvr>
                                        <p:cTn id="26" dur="1000"/>
                                        <p:tgtEl>
                                          <p:spTgt spid="9219">
                                            <p:txEl>
                                              <p:pRg st="4" end="4"/>
                                            </p:txEl>
                                          </p:spTgt>
                                        </p:tgtEl>
                                      </p:cBhvr>
                                    </p:animEffect>
                                    <p:anim calcmode="lin" valueType="num">
                                      <p:cBhvr>
                                        <p:cTn id="27" dur="1000" fill="hold"/>
                                        <p:tgtEl>
                                          <p:spTgt spid="9219">
                                            <p:txEl>
                                              <p:pRg st="4" end="4"/>
                                            </p:txEl>
                                          </p:spTgt>
                                        </p:tgtEl>
                                        <p:attrNameLst>
                                          <p:attrName>ppt_x</p:attrName>
                                        </p:attrNameLst>
                                      </p:cBhvr>
                                      <p:tavLst>
                                        <p:tav tm="0">
                                          <p:val>
                                            <p:strVal val="#ppt_x"/>
                                          </p:val>
                                        </p:tav>
                                        <p:tav tm="100000">
                                          <p:val>
                                            <p:strVal val="#ppt_x"/>
                                          </p:val>
                                        </p:tav>
                                      </p:tavLst>
                                    </p:anim>
                                    <p:anim calcmode="lin" valueType="num">
                                      <p:cBhvr>
                                        <p:cTn id="28" dur="1000" fill="hold"/>
                                        <p:tgtEl>
                                          <p:spTgt spid="9219">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157163"/>
            <a:ext cx="8229600" cy="922337"/>
          </a:xfrm>
        </p:spPr>
        <p:txBody>
          <a:bodyPr/>
          <a:lstStyle/>
          <a:p>
            <a:pPr eaLnBrk="1" hangingPunct="1"/>
            <a:r>
              <a:rPr lang="en-GB" altLang="en-US" sz="3600" b="1" i="1" dirty="0"/>
              <a:t>Target Market</a:t>
            </a:r>
            <a:endParaRPr lang="en-GB" altLang="en-US" sz="3600" b="1" dirty="0"/>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457200" y="1398588"/>
            <a:ext cx="8229600" cy="4060825"/>
          </a:xfrm>
        </p:spPr>
        <p:txBody>
          <a:bodyPr/>
          <a:lstStyle/>
          <a:p>
            <a:pPr>
              <a:buFont typeface="Wingdings" panose="05000000000000000000" pitchFamily="2" charset="2"/>
              <a:buChar char="Ø"/>
            </a:pPr>
            <a:r>
              <a:rPr lang="en-US" dirty="0" smtClean="0"/>
              <a:t>Students</a:t>
            </a:r>
          </a:p>
          <a:p>
            <a:pPr>
              <a:buFont typeface="Wingdings" panose="05000000000000000000" pitchFamily="2" charset="2"/>
              <a:buChar char="Ø"/>
            </a:pPr>
            <a:r>
              <a:rPr lang="en-US" dirty="0"/>
              <a:t>T</a:t>
            </a:r>
            <a:r>
              <a:rPr lang="en-US" dirty="0" smtClean="0"/>
              <a:t>eachers </a:t>
            </a:r>
          </a:p>
          <a:p>
            <a:pPr>
              <a:buFont typeface="Wingdings" panose="05000000000000000000" pitchFamily="2" charset="2"/>
              <a:buChar char="Ø"/>
            </a:pPr>
            <a:r>
              <a:rPr lang="en-US" dirty="0"/>
              <a:t>F</a:t>
            </a:r>
            <a:r>
              <a:rPr lang="en-US" dirty="0" smtClean="0"/>
              <a:t>ully-grown adults</a:t>
            </a:r>
          </a:p>
          <a:p>
            <a:pPr>
              <a:buFont typeface="Wingdings" panose="05000000000000000000" pitchFamily="2" charset="2"/>
              <a:buChar char="Ø"/>
            </a:pPr>
            <a:r>
              <a:rPr lang="en-US" dirty="0" smtClean="0"/>
              <a:t>Terminally ill tourist last wish </a:t>
            </a:r>
          </a:p>
          <a:p>
            <a:pPr>
              <a:buFont typeface="Wingdings" panose="05000000000000000000" pitchFamily="2" charset="2"/>
              <a:buChar char="Ø"/>
            </a:pPr>
            <a:r>
              <a:rPr lang="en-US" dirty="0" smtClean="0"/>
              <a:t>Sponsorship tourist </a:t>
            </a:r>
            <a:endParaRPr lang="en-US" dirty="0"/>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half" idx="10"/>
          </p:nvPr>
        </p:nvSpPr>
        <p:spPr/>
        <p:txBody>
          <a:bodyPr/>
          <a:lstStyle/>
          <a:p>
            <a:pPr>
              <a:defRPr/>
            </a:pPr>
            <a:fld id="{13DF6455-2121-4A2D-846D-E85038EE51D4}" type="datetime1">
              <a:rPr lang="en-GB" altLang="en-US"/>
              <a:pPr>
                <a:defRPr/>
              </a:pPr>
              <a:t>26/02/2019</a:t>
            </a:fld>
            <a:endParaRPr lang="en-GB" altLang="en-US" dirty="0"/>
          </a:p>
        </p:txBody>
      </p:sp>
    </p:spTree>
    <p:extLst>
      <p:ext uri="{BB962C8B-B14F-4D97-AF65-F5344CB8AC3E}">
        <p14:creationId xmlns:p14="http://schemas.microsoft.com/office/powerpoint/2010/main" val="3903640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9218"/>
                                        </p:tgtEl>
                                        <p:attrNameLst>
                                          <p:attrName>style.visibility</p:attrName>
                                        </p:attrNameLst>
                                      </p:cBhvr>
                                      <p:to>
                                        <p:strVal val="visible"/>
                                      </p:to>
                                    </p:set>
                                    <p:animEffect transition="in" filter="fade">
                                      <p:cBhvr>
                                        <p:cTn id="7" dur="2000"/>
                                        <p:tgtEl>
                                          <p:spTgt spid="9218"/>
                                        </p:tgtEl>
                                      </p:cBhvr>
                                    </p:animEffect>
                                    <p:anim calcmode="lin" valueType="num">
                                      <p:cBhvr>
                                        <p:cTn id="8" dur="2000" fill="hold"/>
                                        <p:tgtEl>
                                          <p:spTgt spid="9218"/>
                                        </p:tgtEl>
                                        <p:attrNameLst>
                                          <p:attrName>ppt_w</p:attrName>
                                        </p:attrNameLst>
                                      </p:cBhvr>
                                      <p:tavLst>
                                        <p:tav tm="0" fmla="#ppt_w*sin(2.5*pi*$)">
                                          <p:val>
                                            <p:fltVal val="0"/>
                                          </p:val>
                                        </p:tav>
                                        <p:tav tm="100000">
                                          <p:val>
                                            <p:fltVal val="1"/>
                                          </p:val>
                                        </p:tav>
                                      </p:tavLst>
                                    </p:anim>
                                    <p:anim calcmode="lin" valueType="num">
                                      <p:cBhvr>
                                        <p:cTn id="9" dur="2000" fill="hold"/>
                                        <p:tgtEl>
                                          <p:spTgt spid="9218"/>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nodeType="clickEffect">
                                  <p:stCondLst>
                                    <p:cond delay="0"/>
                                  </p:stCondLst>
                                  <p:childTnLst>
                                    <p:set>
                                      <p:cBhvr>
                                        <p:cTn id="13" dur="1" fill="hold">
                                          <p:stCondLst>
                                            <p:cond delay="0"/>
                                          </p:stCondLst>
                                        </p:cTn>
                                        <p:tgtEl>
                                          <p:spTgt spid="9219">
                                            <p:txEl>
                                              <p:pRg st="0" end="0"/>
                                            </p:txEl>
                                          </p:spTgt>
                                        </p:tgtEl>
                                        <p:attrNameLst>
                                          <p:attrName>style.visibility</p:attrName>
                                        </p:attrNameLst>
                                      </p:cBhvr>
                                      <p:to>
                                        <p:strVal val="visible"/>
                                      </p:to>
                                    </p:set>
                                    <p:animEffect transition="in" filter="fade">
                                      <p:cBhvr>
                                        <p:cTn id="14" dur="2000"/>
                                        <p:tgtEl>
                                          <p:spTgt spid="9219">
                                            <p:txEl>
                                              <p:pRg st="0" end="0"/>
                                            </p:txEl>
                                          </p:spTgt>
                                        </p:tgtEl>
                                      </p:cBhvr>
                                    </p:animEffect>
                                    <p:anim calcmode="lin" valueType="num">
                                      <p:cBhvr>
                                        <p:cTn id="15" dur="2000" fill="hold"/>
                                        <p:tgtEl>
                                          <p:spTgt spid="9219">
                                            <p:txEl>
                                              <p:pRg st="0" end="0"/>
                                            </p:txEl>
                                          </p:spTgt>
                                        </p:tgtEl>
                                        <p:attrNameLst>
                                          <p:attrName>ppt_w</p:attrName>
                                        </p:attrNameLst>
                                      </p:cBhvr>
                                      <p:tavLst>
                                        <p:tav tm="0" fmla="#ppt_w*sin(2.5*pi*$)">
                                          <p:val>
                                            <p:fltVal val="0"/>
                                          </p:val>
                                        </p:tav>
                                        <p:tav tm="100000">
                                          <p:val>
                                            <p:fltVal val="1"/>
                                          </p:val>
                                        </p:tav>
                                      </p:tavLst>
                                    </p:anim>
                                    <p:anim calcmode="lin" valueType="num">
                                      <p:cBhvr>
                                        <p:cTn id="16" dur="2000" fill="hold"/>
                                        <p:tgtEl>
                                          <p:spTgt spid="9219">
                                            <p:txEl>
                                              <p:pRg st="0" end="0"/>
                                            </p:txEl>
                                          </p:spTgt>
                                        </p:tgtEl>
                                        <p:attrNameLst>
                                          <p:attrName>ppt_h</p:attrName>
                                        </p:attrNameLst>
                                      </p:cBhvr>
                                      <p:tavLst>
                                        <p:tav tm="0">
                                          <p:val>
                                            <p:strVal val="#ppt_h"/>
                                          </p:val>
                                        </p:tav>
                                        <p:tav tm="100000">
                                          <p:val>
                                            <p:strVal val="#ppt_h"/>
                                          </p:val>
                                        </p:tav>
                                      </p:tavLst>
                                    </p:anim>
                                  </p:childTnLst>
                                </p:cTn>
                              </p:par>
                              <p:par>
                                <p:cTn id="17" presetID="45" presetClass="entr" presetSubtype="0" fill="hold" nodeType="withEffect">
                                  <p:stCondLst>
                                    <p:cond delay="0"/>
                                  </p:stCondLst>
                                  <p:childTnLst>
                                    <p:set>
                                      <p:cBhvr>
                                        <p:cTn id="18" dur="1" fill="hold">
                                          <p:stCondLst>
                                            <p:cond delay="0"/>
                                          </p:stCondLst>
                                        </p:cTn>
                                        <p:tgtEl>
                                          <p:spTgt spid="9219">
                                            <p:txEl>
                                              <p:pRg st="1" end="1"/>
                                            </p:txEl>
                                          </p:spTgt>
                                        </p:tgtEl>
                                        <p:attrNameLst>
                                          <p:attrName>style.visibility</p:attrName>
                                        </p:attrNameLst>
                                      </p:cBhvr>
                                      <p:to>
                                        <p:strVal val="visible"/>
                                      </p:to>
                                    </p:set>
                                    <p:animEffect transition="in" filter="fade">
                                      <p:cBhvr>
                                        <p:cTn id="19" dur="2000"/>
                                        <p:tgtEl>
                                          <p:spTgt spid="9219">
                                            <p:txEl>
                                              <p:pRg st="1" end="1"/>
                                            </p:txEl>
                                          </p:spTgt>
                                        </p:tgtEl>
                                      </p:cBhvr>
                                    </p:animEffect>
                                    <p:anim calcmode="lin" valueType="num">
                                      <p:cBhvr>
                                        <p:cTn id="20" dur="2000" fill="hold"/>
                                        <p:tgtEl>
                                          <p:spTgt spid="9219">
                                            <p:txEl>
                                              <p:pRg st="1" end="1"/>
                                            </p:txEl>
                                          </p:spTgt>
                                        </p:tgtEl>
                                        <p:attrNameLst>
                                          <p:attrName>ppt_w</p:attrName>
                                        </p:attrNameLst>
                                      </p:cBhvr>
                                      <p:tavLst>
                                        <p:tav tm="0" fmla="#ppt_w*sin(2.5*pi*$)">
                                          <p:val>
                                            <p:fltVal val="0"/>
                                          </p:val>
                                        </p:tav>
                                        <p:tav tm="100000">
                                          <p:val>
                                            <p:fltVal val="1"/>
                                          </p:val>
                                        </p:tav>
                                      </p:tavLst>
                                    </p:anim>
                                    <p:anim calcmode="lin" valueType="num">
                                      <p:cBhvr>
                                        <p:cTn id="21" dur="2000" fill="hold"/>
                                        <p:tgtEl>
                                          <p:spTgt spid="9219">
                                            <p:txEl>
                                              <p:pRg st="1" end="1"/>
                                            </p:txEl>
                                          </p:spTgt>
                                        </p:tgtEl>
                                        <p:attrNameLst>
                                          <p:attrName>ppt_h</p:attrName>
                                        </p:attrNameLst>
                                      </p:cBhvr>
                                      <p:tavLst>
                                        <p:tav tm="0">
                                          <p:val>
                                            <p:strVal val="#ppt_h"/>
                                          </p:val>
                                        </p:tav>
                                        <p:tav tm="100000">
                                          <p:val>
                                            <p:strVal val="#ppt_h"/>
                                          </p:val>
                                        </p:tav>
                                      </p:tavLst>
                                    </p:anim>
                                  </p:childTnLst>
                                </p:cTn>
                              </p:par>
                              <p:par>
                                <p:cTn id="22" presetID="45" presetClass="entr" presetSubtype="0" fill="hold" nodeType="withEffect">
                                  <p:stCondLst>
                                    <p:cond delay="0"/>
                                  </p:stCondLst>
                                  <p:childTnLst>
                                    <p:set>
                                      <p:cBhvr>
                                        <p:cTn id="23" dur="1" fill="hold">
                                          <p:stCondLst>
                                            <p:cond delay="0"/>
                                          </p:stCondLst>
                                        </p:cTn>
                                        <p:tgtEl>
                                          <p:spTgt spid="9219">
                                            <p:txEl>
                                              <p:pRg st="2" end="2"/>
                                            </p:txEl>
                                          </p:spTgt>
                                        </p:tgtEl>
                                        <p:attrNameLst>
                                          <p:attrName>style.visibility</p:attrName>
                                        </p:attrNameLst>
                                      </p:cBhvr>
                                      <p:to>
                                        <p:strVal val="visible"/>
                                      </p:to>
                                    </p:set>
                                    <p:animEffect transition="in" filter="fade">
                                      <p:cBhvr>
                                        <p:cTn id="24" dur="2000"/>
                                        <p:tgtEl>
                                          <p:spTgt spid="9219">
                                            <p:txEl>
                                              <p:pRg st="2" end="2"/>
                                            </p:txEl>
                                          </p:spTgt>
                                        </p:tgtEl>
                                      </p:cBhvr>
                                    </p:animEffect>
                                    <p:anim calcmode="lin" valueType="num">
                                      <p:cBhvr>
                                        <p:cTn id="25" dur="2000" fill="hold"/>
                                        <p:tgtEl>
                                          <p:spTgt spid="9219">
                                            <p:txEl>
                                              <p:pRg st="2" end="2"/>
                                            </p:txEl>
                                          </p:spTgt>
                                        </p:tgtEl>
                                        <p:attrNameLst>
                                          <p:attrName>ppt_w</p:attrName>
                                        </p:attrNameLst>
                                      </p:cBhvr>
                                      <p:tavLst>
                                        <p:tav tm="0" fmla="#ppt_w*sin(2.5*pi*$)">
                                          <p:val>
                                            <p:fltVal val="0"/>
                                          </p:val>
                                        </p:tav>
                                        <p:tav tm="100000">
                                          <p:val>
                                            <p:fltVal val="1"/>
                                          </p:val>
                                        </p:tav>
                                      </p:tavLst>
                                    </p:anim>
                                    <p:anim calcmode="lin" valueType="num">
                                      <p:cBhvr>
                                        <p:cTn id="26" dur="2000" fill="hold"/>
                                        <p:tgtEl>
                                          <p:spTgt spid="9219">
                                            <p:txEl>
                                              <p:pRg st="2" end="2"/>
                                            </p:txEl>
                                          </p:spTgt>
                                        </p:tgtEl>
                                        <p:attrNameLst>
                                          <p:attrName>ppt_h</p:attrName>
                                        </p:attrNameLst>
                                      </p:cBhvr>
                                      <p:tavLst>
                                        <p:tav tm="0">
                                          <p:val>
                                            <p:strVal val="#ppt_h"/>
                                          </p:val>
                                        </p:tav>
                                        <p:tav tm="100000">
                                          <p:val>
                                            <p:strVal val="#ppt_h"/>
                                          </p:val>
                                        </p:tav>
                                      </p:tavLst>
                                    </p:anim>
                                  </p:childTnLst>
                                </p:cTn>
                              </p:par>
                              <p:par>
                                <p:cTn id="27" presetID="45" presetClass="entr" presetSubtype="0" fill="hold" nodeType="withEffect">
                                  <p:stCondLst>
                                    <p:cond delay="0"/>
                                  </p:stCondLst>
                                  <p:childTnLst>
                                    <p:set>
                                      <p:cBhvr>
                                        <p:cTn id="28" dur="1" fill="hold">
                                          <p:stCondLst>
                                            <p:cond delay="0"/>
                                          </p:stCondLst>
                                        </p:cTn>
                                        <p:tgtEl>
                                          <p:spTgt spid="9219">
                                            <p:txEl>
                                              <p:pRg st="3" end="3"/>
                                            </p:txEl>
                                          </p:spTgt>
                                        </p:tgtEl>
                                        <p:attrNameLst>
                                          <p:attrName>style.visibility</p:attrName>
                                        </p:attrNameLst>
                                      </p:cBhvr>
                                      <p:to>
                                        <p:strVal val="visible"/>
                                      </p:to>
                                    </p:set>
                                    <p:animEffect transition="in" filter="fade">
                                      <p:cBhvr>
                                        <p:cTn id="29" dur="2000"/>
                                        <p:tgtEl>
                                          <p:spTgt spid="9219">
                                            <p:txEl>
                                              <p:pRg st="3" end="3"/>
                                            </p:txEl>
                                          </p:spTgt>
                                        </p:tgtEl>
                                      </p:cBhvr>
                                    </p:animEffect>
                                    <p:anim calcmode="lin" valueType="num">
                                      <p:cBhvr>
                                        <p:cTn id="30" dur="2000" fill="hold"/>
                                        <p:tgtEl>
                                          <p:spTgt spid="9219">
                                            <p:txEl>
                                              <p:pRg st="3" end="3"/>
                                            </p:txEl>
                                          </p:spTgt>
                                        </p:tgtEl>
                                        <p:attrNameLst>
                                          <p:attrName>ppt_w</p:attrName>
                                        </p:attrNameLst>
                                      </p:cBhvr>
                                      <p:tavLst>
                                        <p:tav tm="0" fmla="#ppt_w*sin(2.5*pi*$)">
                                          <p:val>
                                            <p:fltVal val="0"/>
                                          </p:val>
                                        </p:tav>
                                        <p:tav tm="100000">
                                          <p:val>
                                            <p:fltVal val="1"/>
                                          </p:val>
                                        </p:tav>
                                      </p:tavLst>
                                    </p:anim>
                                    <p:anim calcmode="lin" valueType="num">
                                      <p:cBhvr>
                                        <p:cTn id="31" dur="2000" fill="hold"/>
                                        <p:tgtEl>
                                          <p:spTgt spid="9219">
                                            <p:txEl>
                                              <p:pRg st="3" end="3"/>
                                            </p:txEl>
                                          </p:spTgt>
                                        </p:tgtEl>
                                        <p:attrNameLst>
                                          <p:attrName>ppt_h</p:attrName>
                                        </p:attrNameLst>
                                      </p:cBhvr>
                                      <p:tavLst>
                                        <p:tav tm="0">
                                          <p:val>
                                            <p:strVal val="#ppt_h"/>
                                          </p:val>
                                        </p:tav>
                                        <p:tav tm="100000">
                                          <p:val>
                                            <p:strVal val="#ppt_h"/>
                                          </p:val>
                                        </p:tav>
                                      </p:tavLst>
                                    </p:anim>
                                  </p:childTnLst>
                                </p:cTn>
                              </p:par>
                              <p:par>
                                <p:cTn id="32" presetID="45" presetClass="entr" presetSubtype="0" fill="hold" nodeType="withEffect">
                                  <p:stCondLst>
                                    <p:cond delay="0"/>
                                  </p:stCondLst>
                                  <p:childTnLst>
                                    <p:set>
                                      <p:cBhvr>
                                        <p:cTn id="33" dur="1" fill="hold">
                                          <p:stCondLst>
                                            <p:cond delay="0"/>
                                          </p:stCondLst>
                                        </p:cTn>
                                        <p:tgtEl>
                                          <p:spTgt spid="9219">
                                            <p:txEl>
                                              <p:pRg st="4" end="4"/>
                                            </p:txEl>
                                          </p:spTgt>
                                        </p:tgtEl>
                                        <p:attrNameLst>
                                          <p:attrName>style.visibility</p:attrName>
                                        </p:attrNameLst>
                                      </p:cBhvr>
                                      <p:to>
                                        <p:strVal val="visible"/>
                                      </p:to>
                                    </p:set>
                                    <p:animEffect transition="in" filter="fade">
                                      <p:cBhvr>
                                        <p:cTn id="34" dur="2000"/>
                                        <p:tgtEl>
                                          <p:spTgt spid="9219">
                                            <p:txEl>
                                              <p:pRg st="4" end="4"/>
                                            </p:txEl>
                                          </p:spTgt>
                                        </p:tgtEl>
                                      </p:cBhvr>
                                    </p:animEffect>
                                    <p:anim calcmode="lin" valueType="num">
                                      <p:cBhvr>
                                        <p:cTn id="35" dur="2000" fill="hold"/>
                                        <p:tgtEl>
                                          <p:spTgt spid="9219">
                                            <p:txEl>
                                              <p:pRg st="4" end="4"/>
                                            </p:txEl>
                                          </p:spTgt>
                                        </p:tgtEl>
                                        <p:attrNameLst>
                                          <p:attrName>ppt_w</p:attrName>
                                        </p:attrNameLst>
                                      </p:cBhvr>
                                      <p:tavLst>
                                        <p:tav tm="0" fmla="#ppt_w*sin(2.5*pi*$)">
                                          <p:val>
                                            <p:fltVal val="0"/>
                                          </p:val>
                                        </p:tav>
                                        <p:tav tm="100000">
                                          <p:val>
                                            <p:fltVal val="1"/>
                                          </p:val>
                                        </p:tav>
                                      </p:tavLst>
                                    </p:anim>
                                    <p:anim calcmode="lin" valueType="num">
                                      <p:cBhvr>
                                        <p:cTn id="36" dur="2000" fill="hold"/>
                                        <p:tgtEl>
                                          <p:spTgt spid="9219">
                                            <p:txEl>
                                              <p:pRg st="4" end="4"/>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157163"/>
            <a:ext cx="8229600" cy="922337"/>
          </a:xfrm>
        </p:spPr>
        <p:txBody>
          <a:bodyPr/>
          <a:lstStyle/>
          <a:p>
            <a:pPr eaLnBrk="1" hangingPunct="1"/>
            <a:r>
              <a:rPr lang="en-GB" altLang="en-US" sz="3600" b="1" i="1" dirty="0"/>
              <a:t>Market Segment </a:t>
            </a:r>
            <a:endParaRPr lang="en-GB" altLang="en-US" sz="3600" b="1" dirty="0"/>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457200" y="1398588"/>
            <a:ext cx="8435280" cy="4190652"/>
          </a:xfrm>
        </p:spPr>
        <p:txBody>
          <a:bodyPr/>
          <a:lstStyle/>
          <a:p>
            <a:pPr eaLnBrk="1" hangingPunct="1">
              <a:buFontTx/>
              <a:buNone/>
            </a:pPr>
            <a:endParaRPr lang="en-GB" altLang="en-US" dirty="0"/>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half" idx="10"/>
          </p:nvPr>
        </p:nvSpPr>
        <p:spPr/>
        <p:txBody>
          <a:bodyPr/>
          <a:lstStyle/>
          <a:p>
            <a:pPr>
              <a:defRPr/>
            </a:pPr>
            <a:fld id="{13DF6455-2121-4A2D-846D-E85038EE51D4}" type="datetime1">
              <a:rPr lang="en-GB" altLang="en-US"/>
              <a:pPr>
                <a:defRPr/>
              </a:pPr>
              <a:t>26/02/2019</a:t>
            </a:fld>
            <a:endParaRPr lang="en-GB" altLang="en-US"/>
          </a:p>
        </p:txBody>
      </p:sp>
      <p:graphicFrame>
        <p:nvGraphicFramePr>
          <p:cNvPr id="5" name="Diagram 4"/>
          <p:cNvGraphicFramePr/>
          <p:nvPr>
            <p:extLst>
              <p:ext uri="{D42A27DB-BD31-4B8C-83A1-F6EECF244321}">
                <p14:modId xmlns:p14="http://schemas.microsoft.com/office/powerpoint/2010/main" val="3545666527"/>
              </p:ext>
            </p:extLst>
          </p:nvPr>
        </p:nvGraphicFramePr>
        <p:xfrm>
          <a:off x="1403648" y="1429790"/>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56520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9218"/>
                                        </p:tgtEl>
                                        <p:attrNameLst>
                                          <p:attrName>style.visibility</p:attrName>
                                        </p:attrNameLst>
                                      </p:cBhvr>
                                      <p:to>
                                        <p:strVal val="visible"/>
                                      </p:to>
                                    </p:set>
                                    <p:animEffect transition="in" filter="wipe(down)">
                                      <p:cBhvr>
                                        <p:cTn id="7" dur="580">
                                          <p:stCondLst>
                                            <p:cond delay="0"/>
                                          </p:stCondLst>
                                        </p:cTn>
                                        <p:tgtEl>
                                          <p:spTgt spid="9218"/>
                                        </p:tgtEl>
                                      </p:cBhvr>
                                    </p:animEffect>
                                    <p:anim calcmode="lin" valueType="num">
                                      <p:cBhvr>
                                        <p:cTn id="8" dur="1822" tmFilter="0,0; 0.14,0.36; 0.43,0.73; 0.71,0.91; 1.0,1.0">
                                          <p:stCondLst>
                                            <p:cond delay="0"/>
                                          </p:stCondLst>
                                        </p:cTn>
                                        <p:tgtEl>
                                          <p:spTgt spid="9218"/>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9218"/>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9218"/>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9218"/>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9218"/>
                                        </p:tgtEl>
                                        <p:attrNameLst>
                                          <p:attrName>ppt_y</p:attrName>
                                        </p:attrNameLst>
                                      </p:cBhvr>
                                      <p:tavLst>
                                        <p:tav tm="0" fmla="#ppt_y-sin(pi*$)/81">
                                          <p:val>
                                            <p:fltVal val="0"/>
                                          </p:val>
                                        </p:tav>
                                        <p:tav tm="100000">
                                          <p:val>
                                            <p:fltVal val="1"/>
                                          </p:val>
                                        </p:tav>
                                      </p:tavLst>
                                    </p:anim>
                                    <p:animScale>
                                      <p:cBhvr>
                                        <p:cTn id="13" dur="26">
                                          <p:stCondLst>
                                            <p:cond delay="650"/>
                                          </p:stCondLst>
                                        </p:cTn>
                                        <p:tgtEl>
                                          <p:spTgt spid="9218"/>
                                        </p:tgtEl>
                                      </p:cBhvr>
                                      <p:to x="100000" y="60000"/>
                                    </p:animScale>
                                    <p:animScale>
                                      <p:cBhvr>
                                        <p:cTn id="14" dur="166" decel="50000">
                                          <p:stCondLst>
                                            <p:cond delay="676"/>
                                          </p:stCondLst>
                                        </p:cTn>
                                        <p:tgtEl>
                                          <p:spTgt spid="9218"/>
                                        </p:tgtEl>
                                      </p:cBhvr>
                                      <p:to x="100000" y="100000"/>
                                    </p:animScale>
                                    <p:animScale>
                                      <p:cBhvr>
                                        <p:cTn id="15" dur="26">
                                          <p:stCondLst>
                                            <p:cond delay="1312"/>
                                          </p:stCondLst>
                                        </p:cTn>
                                        <p:tgtEl>
                                          <p:spTgt spid="9218"/>
                                        </p:tgtEl>
                                      </p:cBhvr>
                                      <p:to x="100000" y="80000"/>
                                    </p:animScale>
                                    <p:animScale>
                                      <p:cBhvr>
                                        <p:cTn id="16" dur="166" decel="50000">
                                          <p:stCondLst>
                                            <p:cond delay="1338"/>
                                          </p:stCondLst>
                                        </p:cTn>
                                        <p:tgtEl>
                                          <p:spTgt spid="9218"/>
                                        </p:tgtEl>
                                      </p:cBhvr>
                                      <p:to x="100000" y="100000"/>
                                    </p:animScale>
                                    <p:animScale>
                                      <p:cBhvr>
                                        <p:cTn id="17" dur="26">
                                          <p:stCondLst>
                                            <p:cond delay="1642"/>
                                          </p:stCondLst>
                                        </p:cTn>
                                        <p:tgtEl>
                                          <p:spTgt spid="9218"/>
                                        </p:tgtEl>
                                      </p:cBhvr>
                                      <p:to x="100000" y="90000"/>
                                    </p:animScale>
                                    <p:animScale>
                                      <p:cBhvr>
                                        <p:cTn id="18" dur="166" decel="50000">
                                          <p:stCondLst>
                                            <p:cond delay="1668"/>
                                          </p:stCondLst>
                                        </p:cTn>
                                        <p:tgtEl>
                                          <p:spTgt spid="9218"/>
                                        </p:tgtEl>
                                      </p:cBhvr>
                                      <p:to x="100000" y="100000"/>
                                    </p:animScale>
                                    <p:animScale>
                                      <p:cBhvr>
                                        <p:cTn id="19" dur="26">
                                          <p:stCondLst>
                                            <p:cond delay="1808"/>
                                          </p:stCondLst>
                                        </p:cTn>
                                        <p:tgtEl>
                                          <p:spTgt spid="9218"/>
                                        </p:tgtEl>
                                      </p:cBhvr>
                                      <p:to x="100000" y="95000"/>
                                    </p:animScale>
                                    <p:animScale>
                                      <p:cBhvr>
                                        <p:cTn id="20" dur="166" decel="50000">
                                          <p:stCondLst>
                                            <p:cond delay="1834"/>
                                          </p:stCondLst>
                                        </p:cTn>
                                        <p:tgtEl>
                                          <p:spTgt spid="9218"/>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wipe(down)">
                                      <p:cBhvr>
                                        <p:cTn id="25" dur="580">
                                          <p:stCondLst>
                                            <p:cond delay="0"/>
                                          </p:stCondLst>
                                        </p:cTn>
                                        <p:tgtEl>
                                          <p:spTgt spid="5"/>
                                        </p:tgtEl>
                                      </p:cBhvr>
                                    </p:animEffect>
                                    <p:anim calcmode="lin" valueType="num">
                                      <p:cBhvr>
                                        <p:cTn id="26"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31" dur="26">
                                          <p:stCondLst>
                                            <p:cond delay="650"/>
                                          </p:stCondLst>
                                        </p:cTn>
                                        <p:tgtEl>
                                          <p:spTgt spid="5"/>
                                        </p:tgtEl>
                                      </p:cBhvr>
                                      <p:to x="100000" y="60000"/>
                                    </p:animScale>
                                    <p:animScale>
                                      <p:cBhvr>
                                        <p:cTn id="32" dur="166" decel="50000">
                                          <p:stCondLst>
                                            <p:cond delay="676"/>
                                          </p:stCondLst>
                                        </p:cTn>
                                        <p:tgtEl>
                                          <p:spTgt spid="5"/>
                                        </p:tgtEl>
                                      </p:cBhvr>
                                      <p:to x="100000" y="100000"/>
                                    </p:animScale>
                                    <p:animScale>
                                      <p:cBhvr>
                                        <p:cTn id="33" dur="26">
                                          <p:stCondLst>
                                            <p:cond delay="1312"/>
                                          </p:stCondLst>
                                        </p:cTn>
                                        <p:tgtEl>
                                          <p:spTgt spid="5"/>
                                        </p:tgtEl>
                                      </p:cBhvr>
                                      <p:to x="100000" y="80000"/>
                                    </p:animScale>
                                    <p:animScale>
                                      <p:cBhvr>
                                        <p:cTn id="34" dur="166" decel="50000">
                                          <p:stCondLst>
                                            <p:cond delay="1338"/>
                                          </p:stCondLst>
                                        </p:cTn>
                                        <p:tgtEl>
                                          <p:spTgt spid="5"/>
                                        </p:tgtEl>
                                      </p:cBhvr>
                                      <p:to x="100000" y="100000"/>
                                    </p:animScale>
                                    <p:animScale>
                                      <p:cBhvr>
                                        <p:cTn id="35" dur="26">
                                          <p:stCondLst>
                                            <p:cond delay="1642"/>
                                          </p:stCondLst>
                                        </p:cTn>
                                        <p:tgtEl>
                                          <p:spTgt spid="5"/>
                                        </p:tgtEl>
                                      </p:cBhvr>
                                      <p:to x="100000" y="90000"/>
                                    </p:animScale>
                                    <p:animScale>
                                      <p:cBhvr>
                                        <p:cTn id="36" dur="166" decel="50000">
                                          <p:stCondLst>
                                            <p:cond delay="1668"/>
                                          </p:stCondLst>
                                        </p:cTn>
                                        <p:tgtEl>
                                          <p:spTgt spid="5"/>
                                        </p:tgtEl>
                                      </p:cBhvr>
                                      <p:to x="100000" y="100000"/>
                                    </p:animScale>
                                    <p:animScale>
                                      <p:cBhvr>
                                        <p:cTn id="37" dur="26">
                                          <p:stCondLst>
                                            <p:cond delay="1808"/>
                                          </p:stCondLst>
                                        </p:cTn>
                                        <p:tgtEl>
                                          <p:spTgt spid="5"/>
                                        </p:tgtEl>
                                      </p:cBhvr>
                                      <p:to x="100000" y="95000"/>
                                    </p:animScale>
                                    <p:animScale>
                                      <p:cBhvr>
                                        <p:cTn id="38" dur="166" decel="50000">
                                          <p:stCondLst>
                                            <p:cond delay="1834"/>
                                          </p:stCondLst>
                                        </p:cTn>
                                        <p:tgtEl>
                                          <p:spTgt spid="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p:bldGraphic spid="5"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323850" y="188913"/>
            <a:ext cx="8229600" cy="863600"/>
          </a:xfrm>
        </p:spPr>
        <p:txBody>
          <a:bodyPr/>
          <a:lstStyle/>
          <a:p>
            <a:pPr eaLnBrk="1" hangingPunct="1"/>
            <a:r>
              <a:rPr lang="en-GB" altLang="en-US" sz="3600" b="1" i="1" dirty="0"/>
              <a:t>Micro and Macro Environment</a:t>
            </a:r>
            <a:endParaRPr lang="en-GB" altLang="en-US" sz="3600" dirty="0"/>
          </a:p>
        </p:txBody>
      </p:sp>
      <p:sp>
        <p:nvSpPr>
          <p:cNvPr id="11267" name="Rectangle 3">
            <a:extLst>
              <a:ext uri="{FF2B5EF4-FFF2-40B4-BE49-F238E27FC236}">
                <a16:creationId xmlns:a16="http://schemas.microsoft.com/office/drawing/2014/main" id="{1F13D5BA-BE65-43BD-92F7-A0E576D12422}"/>
              </a:ext>
            </a:extLst>
          </p:cNvPr>
          <p:cNvSpPr>
            <a:spLocks noGrp="1"/>
          </p:cNvSpPr>
          <p:nvPr>
            <p:ph idx="1"/>
          </p:nvPr>
        </p:nvSpPr>
        <p:spPr>
          <a:xfrm>
            <a:off x="457200" y="1470025"/>
            <a:ext cx="8229600" cy="3916363"/>
          </a:xfrm>
        </p:spPr>
        <p:txBody>
          <a:bodyPr>
            <a:normAutofit/>
          </a:bodyPr>
          <a:lstStyle/>
          <a:p>
            <a:pPr marL="0" indent="0">
              <a:buNone/>
            </a:pPr>
            <a:endParaRPr lang="en-US" dirty="0"/>
          </a:p>
          <a:p>
            <a:pPr marL="0" indent="0" eaLnBrk="1" hangingPunct="1">
              <a:buFont typeface="Arial" panose="020B0604020202020204" pitchFamily="34" charset="0"/>
              <a:buNone/>
            </a:pPr>
            <a:endParaRPr lang="en-GB" altLang="en-US" dirty="0"/>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p:txBody>
          <a:bodyPr/>
          <a:lstStyle/>
          <a:p>
            <a:pPr>
              <a:defRPr/>
            </a:pPr>
            <a:fld id="{C42646B4-1ADF-47AE-B486-D5D6E23B0A98}" type="datetime1">
              <a:rPr lang="en-GB" altLang="en-US"/>
              <a:pPr>
                <a:defRPr/>
              </a:pPr>
              <a:t>26/02/2019</a:t>
            </a:fld>
            <a:endParaRPr lang="en-GB" altLang="en-US"/>
          </a:p>
        </p:txBody>
      </p:sp>
      <p:pic>
        <p:nvPicPr>
          <p:cNvPr id="2" name="Picture 1"/>
          <p:cNvPicPr>
            <a:picLocks noChangeAspect="1"/>
          </p:cNvPicPr>
          <p:nvPr/>
        </p:nvPicPr>
        <p:blipFill>
          <a:blip r:embed="rId3"/>
          <a:stretch>
            <a:fillRect/>
          </a:stretch>
        </p:blipFill>
        <p:spPr>
          <a:xfrm>
            <a:off x="617919" y="1214352"/>
            <a:ext cx="7641461" cy="5094968"/>
          </a:xfrm>
          <a:prstGeom prst="rect">
            <a:avLst/>
          </a:prstGeom>
        </p:spPr>
        <p:style>
          <a:lnRef idx="2">
            <a:schemeClr val="accent1">
              <a:shade val="50000"/>
            </a:schemeClr>
          </a:lnRef>
          <a:fillRef idx="1">
            <a:schemeClr val="accent1"/>
          </a:fillRef>
          <a:effectRef idx="0">
            <a:schemeClr val="accent1"/>
          </a:effectRef>
          <a:fontRef idx="minor">
            <a:schemeClr val="lt1"/>
          </a:fontRef>
        </p:style>
      </p:pic>
      <p:sp>
        <p:nvSpPr>
          <p:cNvPr id="3" name="Oval 2"/>
          <p:cNvSpPr/>
          <p:nvPr/>
        </p:nvSpPr>
        <p:spPr>
          <a:xfrm>
            <a:off x="3698559" y="3422670"/>
            <a:ext cx="1521513" cy="619571"/>
          </a:xfrm>
          <a:prstGeom prst="ellipse">
            <a:avLst/>
          </a:prstGeom>
          <a:ln/>
        </p:spPr>
        <p:style>
          <a:lnRef idx="1">
            <a:schemeClr val="dk1"/>
          </a:lnRef>
          <a:fillRef idx="2">
            <a:schemeClr val="dk1"/>
          </a:fillRef>
          <a:effectRef idx="1">
            <a:schemeClr val="dk1"/>
          </a:effectRef>
          <a:fontRef idx="minor">
            <a:schemeClr val="dk1"/>
          </a:fontRef>
        </p:style>
        <p:txBody>
          <a:bodyPr rtlCol="0" anchor="ctr"/>
          <a:lstStyle/>
          <a:p>
            <a:pPr algn="ctr"/>
            <a:r>
              <a:rPr lang="en-US" sz="1200" dirty="0" smtClean="0">
                <a:ln w="0"/>
                <a:solidFill>
                  <a:schemeClr val="tx1"/>
                </a:solidFill>
                <a:effectLst>
                  <a:outerShdw blurRad="38100" dist="19050" dir="2700000" algn="tl" rotWithShape="0">
                    <a:schemeClr val="dk1">
                      <a:alpha val="40000"/>
                    </a:schemeClr>
                  </a:outerShdw>
                </a:effectLst>
              </a:rPr>
              <a:t>C&amp;D TRAVEL</a:t>
            </a:r>
            <a:endParaRPr lang="en-US" sz="1200" dirty="0">
              <a:ln w="0"/>
              <a:solidFill>
                <a:schemeClr val="tx1"/>
              </a:solidFill>
              <a:effectLst>
                <a:outerShdw blurRad="38100" dist="19050" dir="2700000" algn="tl" rotWithShape="0">
                  <a:schemeClr val="dk1">
                    <a:alpha val="40000"/>
                  </a:schemeClr>
                </a:outerShdw>
              </a:effectLst>
            </a:endParaRPr>
          </a:p>
        </p:txBody>
      </p:sp>
      <p:sp>
        <p:nvSpPr>
          <p:cNvPr id="5" name="Oval 4"/>
          <p:cNvSpPr/>
          <p:nvPr/>
        </p:nvSpPr>
        <p:spPr>
          <a:xfrm>
            <a:off x="4932040" y="3116549"/>
            <a:ext cx="1526472" cy="425719"/>
          </a:xfrm>
          <a:prstGeom prst="ellipse">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1200" dirty="0" smtClean="0">
                <a:ln w="0"/>
                <a:solidFill>
                  <a:schemeClr val="tx1"/>
                </a:solidFill>
                <a:effectLst>
                  <a:outerShdw blurRad="38100" dist="19050" dir="2700000" algn="tl" rotWithShape="0">
                    <a:schemeClr val="dk1">
                      <a:alpha val="40000"/>
                    </a:schemeClr>
                  </a:outerShdw>
                </a:effectLst>
              </a:rPr>
              <a:t>TOURISTS </a:t>
            </a:r>
            <a:endParaRPr lang="en-US" sz="1200" dirty="0">
              <a:ln w="0"/>
              <a:solidFill>
                <a:schemeClr val="tx1"/>
              </a:solidFill>
              <a:effectLst>
                <a:outerShdw blurRad="38100" dist="19050" dir="2700000" algn="tl" rotWithShape="0">
                  <a:schemeClr val="dk1">
                    <a:alpha val="40000"/>
                  </a:schemeClr>
                </a:outerShdw>
              </a:effectLst>
            </a:endParaRPr>
          </a:p>
        </p:txBody>
      </p:sp>
      <p:sp>
        <p:nvSpPr>
          <p:cNvPr id="6" name="Oval 5"/>
          <p:cNvSpPr/>
          <p:nvPr/>
        </p:nvSpPr>
        <p:spPr>
          <a:xfrm>
            <a:off x="4651432" y="4230363"/>
            <a:ext cx="1628815" cy="360040"/>
          </a:xfrm>
          <a:prstGeom prst="ellipse">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1200" dirty="0" smtClean="0">
                <a:ln w="0"/>
                <a:solidFill>
                  <a:schemeClr val="tx1"/>
                </a:solidFill>
                <a:effectLst>
                  <a:outerShdw blurRad="38100" dist="19050" dir="2700000" algn="tl" rotWithShape="0">
                    <a:schemeClr val="dk1">
                      <a:alpha val="40000"/>
                    </a:schemeClr>
                  </a:outerShdw>
                </a:effectLst>
              </a:rPr>
              <a:t>THOMAS COOK </a:t>
            </a:r>
            <a:endParaRPr lang="en-US" sz="1200" dirty="0">
              <a:ln w="0"/>
              <a:solidFill>
                <a:schemeClr val="tx1"/>
              </a:solidFill>
              <a:effectLst>
                <a:outerShdw blurRad="38100" dist="19050" dir="2700000" algn="tl" rotWithShape="0">
                  <a:schemeClr val="dk1">
                    <a:alpha val="40000"/>
                  </a:schemeClr>
                </a:outerShdw>
              </a:effectLst>
            </a:endParaRPr>
          </a:p>
        </p:txBody>
      </p:sp>
      <p:sp>
        <p:nvSpPr>
          <p:cNvPr id="7" name="Rectangle 6"/>
          <p:cNvSpPr/>
          <p:nvPr/>
        </p:nvSpPr>
        <p:spPr>
          <a:xfrm>
            <a:off x="2641121" y="4206423"/>
            <a:ext cx="1472157" cy="338594"/>
          </a:xfrm>
          <a:prstGeom prst="rect">
            <a:avLst/>
          </a:prstGeom>
          <a:ln>
            <a:solidFill>
              <a:schemeClr val="bg2">
                <a:lumMod val="90000"/>
              </a:schemeClr>
            </a:solidFill>
          </a:ln>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sp>
        <p:nvSpPr>
          <p:cNvPr id="8" name="Oval 7"/>
          <p:cNvSpPr/>
          <p:nvPr/>
        </p:nvSpPr>
        <p:spPr>
          <a:xfrm>
            <a:off x="2444258" y="3054528"/>
            <a:ext cx="1542333" cy="504056"/>
          </a:xfrm>
          <a:prstGeom prst="ellipse">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1200" dirty="0" smtClean="0">
                <a:ln w="0"/>
                <a:solidFill>
                  <a:schemeClr val="tx1"/>
                </a:solidFill>
                <a:effectLst>
                  <a:outerShdw blurRad="38100" dist="19050" dir="2700000" algn="tl" rotWithShape="0">
                    <a:schemeClr val="dk1">
                      <a:alpha val="40000"/>
                    </a:schemeClr>
                  </a:outerShdw>
                </a:effectLst>
              </a:rPr>
              <a:t>HOTELS /HOSTELS , AIRLINES </a:t>
            </a:r>
            <a:endParaRPr lang="en-US" sz="1200" dirty="0">
              <a:ln w="0"/>
              <a:solidFill>
                <a:schemeClr val="tx1"/>
              </a:solidFill>
              <a:effectLst>
                <a:outerShdw blurRad="38100" dist="19050" dir="2700000" algn="tl" rotWithShape="0">
                  <a:schemeClr val="dk1">
                    <a:alpha val="40000"/>
                  </a:schemeClr>
                </a:outerShdw>
              </a:effectLst>
            </a:endParaRPr>
          </a:p>
        </p:txBody>
      </p:sp>
      <p:sp>
        <p:nvSpPr>
          <p:cNvPr id="9" name="TextBox 8"/>
          <p:cNvSpPr txBox="1"/>
          <p:nvPr/>
        </p:nvSpPr>
        <p:spPr>
          <a:xfrm>
            <a:off x="1023677" y="2804735"/>
            <a:ext cx="1297386" cy="1200329"/>
          </a:xfrm>
          <a:prstGeom prst="rect">
            <a:avLst/>
          </a:prstGeom>
          <a:noFill/>
        </p:spPr>
        <p:txBody>
          <a:bodyPr wrap="square" rtlCol="0">
            <a:spAutoFit/>
          </a:bodyPr>
          <a:lstStyle/>
          <a:p>
            <a:r>
              <a:rPr lang="en-US" sz="1200" dirty="0" smtClean="0"/>
              <a:t>FACTORS THAT AFFECT CUSTOMERS BUYING PACKAGE HOLIDAYS </a:t>
            </a:r>
            <a:endParaRPr lang="en-US" sz="1200" dirty="0"/>
          </a:p>
        </p:txBody>
      </p:sp>
      <p:sp>
        <p:nvSpPr>
          <p:cNvPr id="10" name="TextBox 9"/>
          <p:cNvSpPr txBox="1"/>
          <p:nvPr/>
        </p:nvSpPr>
        <p:spPr>
          <a:xfrm>
            <a:off x="6660232" y="2636912"/>
            <a:ext cx="1397428" cy="1384995"/>
          </a:xfrm>
          <a:prstGeom prst="rect">
            <a:avLst/>
          </a:prstGeom>
          <a:noFill/>
        </p:spPr>
        <p:txBody>
          <a:bodyPr wrap="square" rtlCol="0">
            <a:spAutoFit/>
          </a:bodyPr>
          <a:lstStyle/>
          <a:p>
            <a:r>
              <a:rPr lang="en-US" sz="1200" dirty="0" smtClean="0"/>
              <a:t>LAWS , AGENCIES , PARTIES THAT INFLUENCE OR LIMIT MARKETING ACTIONS</a:t>
            </a:r>
            <a:endParaRPr lang="en-US" sz="1200" dirty="0"/>
          </a:p>
        </p:txBody>
      </p:sp>
      <p:sp>
        <p:nvSpPr>
          <p:cNvPr id="11" name="TextBox 10"/>
          <p:cNvSpPr txBox="1"/>
          <p:nvPr/>
        </p:nvSpPr>
        <p:spPr>
          <a:xfrm>
            <a:off x="1023677" y="5109664"/>
            <a:ext cx="2922665" cy="600164"/>
          </a:xfrm>
          <a:prstGeom prst="rect">
            <a:avLst/>
          </a:prstGeom>
          <a:noFill/>
        </p:spPr>
        <p:txBody>
          <a:bodyPr wrap="square" rtlCol="0">
            <a:spAutoFit/>
          </a:bodyPr>
          <a:lstStyle/>
          <a:p>
            <a:r>
              <a:rPr lang="en-US" sz="1100" dirty="0" smtClean="0"/>
              <a:t>FORCES THAT AFFECT A SOCIETYS BASIC VALUES, PERCEPTIONS , PREFERENCES AND BEHAVIOURS</a:t>
            </a:r>
            <a:endParaRPr lang="en-US" sz="1100" dirty="0"/>
          </a:p>
        </p:txBody>
      </p:sp>
      <p:sp>
        <p:nvSpPr>
          <p:cNvPr id="12" name="TextBox 11"/>
          <p:cNvSpPr txBox="1"/>
          <p:nvPr/>
        </p:nvSpPr>
        <p:spPr>
          <a:xfrm>
            <a:off x="3441415" y="5919989"/>
            <a:ext cx="2528013" cy="646331"/>
          </a:xfrm>
          <a:prstGeom prst="rect">
            <a:avLst/>
          </a:prstGeom>
          <a:noFill/>
        </p:spPr>
        <p:txBody>
          <a:bodyPr wrap="square" rtlCol="0">
            <a:spAutoFit/>
          </a:bodyPr>
          <a:lstStyle/>
          <a:p>
            <a:r>
              <a:rPr lang="en-US" sz="1200" dirty="0" smtClean="0"/>
              <a:t>BUISNESSES THAT CREATE NEW PRODUCT AND MARKETING OPPORTUNITIES</a:t>
            </a:r>
            <a:endParaRPr lang="en-US" sz="1200" dirty="0"/>
          </a:p>
        </p:txBody>
      </p:sp>
      <p:sp>
        <p:nvSpPr>
          <p:cNvPr id="13" name="TextBox 12"/>
          <p:cNvSpPr txBox="1"/>
          <p:nvPr/>
        </p:nvSpPr>
        <p:spPr>
          <a:xfrm>
            <a:off x="5969428" y="5162086"/>
            <a:ext cx="2088232" cy="938719"/>
          </a:xfrm>
          <a:prstGeom prst="rect">
            <a:avLst/>
          </a:prstGeom>
          <a:noFill/>
        </p:spPr>
        <p:txBody>
          <a:bodyPr wrap="square" rtlCol="0">
            <a:spAutoFit/>
          </a:bodyPr>
          <a:lstStyle/>
          <a:p>
            <a:r>
              <a:rPr lang="en-US" sz="1100" dirty="0" smtClean="0"/>
              <a:t>NATURAL RESOURCES NEEDED AS INPUTS BY MERKRERS OR THAT ARE AFFECTED BY MARKETING ACTIVITIES </a:t>
            </a:r>
            <a:endParaRPr lang="en-US" sz="1100"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323850" y="188913"/>
            <a:ext cx="8229600" cy="863600"/>
          </a:xfrm>
        </p:spPr>
        <p:txBody>
          <a:bodyPr/>
          <a:lstStyle/>
          <a:p>
            <a:pPr eaLnBrk="1" hangingPunct="1"/>
            <a:r>
              <a:rPr lang="en-GB" altLang="en-US" sz="3600" b="1" i="1" dirty="0"/>
              <a:t>SWOT Analysis</a:t>
            </a:r>
            <a:endParaRPr lang="en-GB" altLang="en-US" sz="3600" dirty="0"/>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p:txBody>
          <a:bodyPr/>
          <a:lstStyle/>
          <a:p>
            <a:pPr>
              <a:defRPr/>
            </a:pPr>
            <a:fld id="{C42646B4-1ADF-47AE-B486-D5D6E23B0A98}" type="datetime1">
              <a:rPr lang="en-GB" altLang="en-US"/>
              <a:pPr>
                <a:defRPr/>
              </a:pPr>
              <a:t>26/02/2019</a:t>
            </a:fld>
            <a:endParaRPr lang="en-GB" altLang="en-US"/>
          </a:p>
        </p:txBody>
      </p:sp>
      <p:graphicFrame>
        <p:nvGraphicFramePr>
          <p:cNvPr id="3" name="Diagram 2"/>
          <p:cNvGraphicFramePr/>
          <p:nvPr>
            <p:extLst>
              <p:ext uri="{D42A27DB-BD31-4B8C-83A1-F6EECF244321}">
                <p14:modId xmlns:p14="http://schemas.microsoft.com/office/powerpoint/2010/main" val="1772101720"/>
              </p:ext>
            </p:extLst>
          </p:nvPr>
        </p:nvGraphicFramePr>
        <p:xfrm>
          <a:off x="755576" y="1066867"/>
          <a:ext cx="7620000" cy="51919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p:cNvSpPr/>
          <p:nvPr/>
        </p:nvSpPr>
        <p:spPr>
          <a:xfrm>
            <a:off x="5868144" y="6219622"/>
            <a:ext cx="3031599" cy="369332"/>
          </a:xfrm>
          <a:prstGeom prst="rect">
            <a:avLst/>
          </a:prstGeom>
        </p:spPr>
        <p:txBody>
          <a:bodyPr wrap="none">
            <a:spAutoFit/>
          </a:bodyPr>
          <a:lstStyle/>
          <a:p>
            <a:r>
              <a:rPr lang="en-US" dirty="0"/>
              <a:t>(thinkingoftravel.com, 2019)</a:t>
            </a:r>
          </a:p>
        </p:txBody>
      </p:sp>
    </p:spTree>
    <p:extLst>
      <p:ext uri="{BB962C8B-B14F-4D97-AF65-F5344CB8AC3E}">
        <p14:creationId xmlns:p14="http://schemas.microsoft.com/office/powerpoint/2010/main" val="3048787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11266"/>
                                        </p:tgtEl>
                                        <p:attrNameLst>
                                          <p:attrName>style.visibility</p:attrName>
                                        </p:attrNameLst>
                                      </p:cBhvr>
                                      <p:to>
                                        <p:strVal val="visible"/>
                                      </p:to>
                                    </p:set>
                                    <p:animEffect transition="in" filter="wipe(down)">
                                      <p:cBhvr>
                                        <p:cTn id="7" dur="580">
                                          <p:stCondLst>
                                            <p:cond delay="0"/>
                                          </p:stCondLst>
                                        </p:cTn>
                                        <p:tgtEl>
                                          <p:spTgt spid="11266"/>
                                        </p:tgtEl>
                                      </p:cBhvr>
                                    </p:animEffect>
                                    <p:anim calcmode="lin" valueType="num">
                                      <p:cBhvr>
                                        <p:cTn id="8" dur="1822" tmFilter="0,0; 0.14,0.36; 0.43,0.73; 0.71,0.91; 1.0,1.0">
                                          <p:stCondLst>
                                            <p:cond delay="0"/>
                                          </p:stCondLst>
                                        </p:cTn>
                                        <p:tgtEl>
                                          <p:spTgt spid="11266"/>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1266"/>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1266"/>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1266"/>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1266"/>
                                        </p:tgtEl>
                                        <p:attrNameLst>
                                          <p:attrName>ppt_y</p:attrName>
                                        </p:attrNameLst>
                                      </p:cBhvr>
                                      <p:tavLst>
                                        <p:tav tm="0" fmla="#ppt_y-sin(pi*$)/81">
                                          <p:val>
                                            <p:fltVal val="0"/>
                                          </p:val>
                                        </p:tav>
                                        <p:tav tm="100000">
                                          <p:val>
                                            <p:fltVal val="1"/>
                                          </p:val>
                                        </p:tav>
                                      </p:tavLst>
                                    </p:anim>
                                    <p:animScale>
                                      <p:cBhvr>
                                        <p:cTn id="13" dur="26">
                                          <p:stCondLst>
                                            <p:cond delay="650"/>
                                          </p:stCondLst>
                                        </p:cTn>
                                        <p:tgtEl>
                                          <p:spTgt spid="11266"/>
                                        </p:tgtEl>
                                      </p:cBhvr>
                                      <p:to x="100000" y="60000"/>
                                    </p:animScale>
                                    <p:animScale>
                                      <p:cBhvr>
                                        <p:cTn id="14" dur="166" decel="50000">
                                          <p:stCondLst>
                                            <p:cond delay="676"/>
                                          </p:stCondLst>
                                        </p:cTn>
                                        <p:tgtEl>
                                          <p:spTgt spid="11266"/>
                                        </p:tgtEl>
                                      </p:cBhvr>
                                      <p:to x="100000" y="100000"/>
                                    </p:animScale>
                                    <p:animScale>
                                      <p:cBhvr>
                                        <p:cTn id="15" dur="26">
                                          <p:stCondLst>
                                            <p:cond delay="1312"/>
                                          </p:stCondLst>
                                        </p:cTn>
                                        <p:tgtEl>
                                          <p:spTgt spid="11266"/>
                                        </p:tgtEl>
                                      </p:cBhvr>
                                      <p:to x="100000" y="80000"/>
                                    </p:animScale>
                                    <p:animScale>
                                      <p:cBhvr>
                                        <p:cTn id="16" dur="166" decel="50000">
                                          <p:stCondLst>
                                            <p:cond delay="1338"/>
                                          </p:stCondLst>
                                        </p:cTn>
                                        <p:tgtEl>
                                          <p:spTgt spid="11266"/>
                                        </p:tgtEl>
                                      </p:cBhvr>
                                      <p:to x="100000" y="100000"/>
                                    </p:animScale>
                                    <p:animScale>
                                      <p:cBhvr>
                                        <p:cTn id="17" dur="26">
                                          <p:stCondLst>
                                            <p:cond delay="1642"/>
                                          </p:stCondLst>
                                        </p:cTn>
                                        <p:tgtEl>
                                          <p:spTgt spid="11266"/>
                                        </p:tgtEl>
                                      </p:cBhvr>
                                      <p:to x="100000" y="90000"/>
                                    </p:animScale>
                                    <p:animScale>
                                      <p:cBhvr>
                                        <p:cTn id="18" dur="166" decel="50000">
                                          <p:stCondLst>
                                            <p:cond delay="1668"/>
                                          </p:stCondLst>
                                        </p:cTn>
                                        <p:tgtEl>
                                          <p:spTgt spid="11266"/>
                                        </p:tgtEl>
                                      </p:cBhvr>
                                      <p:to x="100000" y="100000"/>
                                    </p:animScale>
                                    <p:animScale>
                                      <p:cBhvr>
                                        <p:cTn id="19" dur="26">
                                          <p:stCondLst>
                                            <p:cond delay="1808"/>
                                          </p:stCondLst>
                                        </p:cTn>
                                        <p:tgtEl>
                                          <p:spTgt spid="11266"/>
                                        </p:tgtEl>
                                      </p:cBhvr>
                                      <p:to x="100000" y="95000"/>
                                    </p:animScale>
                                    <p:animScale>
                                      <p:cBhvr>
                                        <p:cTn id="20" dur="166" decel="50000">
                                          <p:stCondLst>
                                            <p:cond delay="1834"/>
                                          </p:stCondLst>
                                        </p:cTn>
                                        <p:tgtEl>
                                          <p:spTgt spid="11266"/>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3"/>
                                        </p:tgtEl>
                                        <p:attrNameLst>
                                          <p:attrName>style.visibility</p:attrName>
                                        </p:attrNameLst>
                                      </p:cBhvr>
                                      <p:to>
                                        <p:strVal val="visible"/>
                                      </p:to>
                                    </p:set>
                                    <p:animEffect transition="in" filter="wipe(down)">
                                      <p:cBhvr>
                                        <p:cTn id="25" dur="580">
                                          <p:stCondLst>
                                            <p:cond delay="0"/>
                                          </p:stCondLst>
                                        </p:cTn>
                                        <p:tgtEl>
                                          <p:spTgt spid="3"/>
                                        </p:tgtEl>
                                      </p:cBhvr>
                                    </p:animEffect>
                                    <p:anim calcmode="lin" valueType="num">
                                      <p:cBhvr>
                                        <p:cTn id="26" dur="1822" tmFilter="0,0; 0.14,0.36; 0.43,0.73; 0.71,0.91; 1.0,1.0">
                                          <p:stCondLst>
                                            <p:cond delay="0"/>
                                          </p:stCondLst>
                                        </p:cTn>
                                        <p:tgtEl>
                                          <p:spTgt spid="3"/>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gtEl>
                                      </p:cBhvr>
                                      <p:to x="100000" y="60000"/>
                                    </p:animScale>
                                    <p:animScale>
                                      <p:cBhvr>
                                        <p:cTn id="32" dur="166" decel="50000">
                                          <p:stCondLst>
                                            <p:cond delay="676"/>
                                          </p:stCondLst>
                                        </p:cTn>
                                        <p:tgtEl>
                                          <p:spTgt spid="3"/>
                                        </p:tgtEl>
                                      </p:cBhvr>
                                      <p:to x="100000" y="100000"/>
                                    </p:animScale>
                                    <p:animScale>
                                      <p:cBhvr>
                                        <p:cTn id="33" dur="26">
                                          <p:stCondLst>
                                            <p:cond delay="1312"/>
                                          </p:stCondLst>
                                        </p:cTn>
                                        <p:tgtEl>
                                          <p:spTgt spid="3"/>
                                        </p:tgtEl>
                                      </p:cBhvr>
                                      <p:to x="100000" y="80000"/>
                                    </p:animScale>
                                    <p:animScale>
                                      <p:cBhvr>
                                        <p:cTn id="34" dur="166" decel="50000">
                                          <p:stCondLst>
                                            <p:cond delay="1338"/>
                                          </p:stCondLst>
                                        </p:cTn>
                                        <p:tgtEl>
                                          <p:spTgt spid="3"/>
                                        </p:tgtEl>
                                      </p:cBhvr>
                                      <p:to x="100000" y="100000"/>
                                    </p:animScale>
                                    <p:animScale>
                                      <p:cBhvr>
                                        <p:cTn id="35" dur="26">
                                          <p:stCondLst>
                                            <p:cond delay="1642"/>
                                          </p:stCondLst>
                                        </p:cTn>
                                        <p:tgtEl>
                                          <p:spTgt spid="3"/>
                                        </p:tgtEl>
                                      </p:cBhvr>
                                      <p:to x="100000" y="90000"/>
                                    </p:animScale>
                                    <p:animScale>
                                      <p:cBhvr>
                                        <p:cTn id="36" dur="166" decel="50000">
                                          <p:stCondLst>
                                            <p:cond delay="1668"/>
                                          </p:stCondLst>
                                        </p:cTn>
                                        <p:tgtEl>
                                          <p:spTgt spid="3"/>
                                        </p:tgtEl>
                                      </p:cBhvr>
                                      <p:to x="100000" y="100000"/>
                                    </p:animScale>
                                    <p:animScale>
                                      <p:cBhvr>
                                        <p:cTn id="37" dur="26">
                                          <p:stCondLst>
                                            <p:cond delay="1808"/>
                                          </p:stCondLst>
                                        </p:cTn>
                                        <p:tgtEl>
                                          <p:spTgt spid="3"/>
                                        </p:tgtEl>
                                      </p:cBhvr>
                                      <p:to x="100000" y="95000"/>
                                    </p:animScale>
                                    <p:animScale>
                                      <p:cBhvr>
                                        <p:cTn id="38" dur="166" decel="50000">
                                          <p:stCondLst>
                                            <p:cond delay="1834"/>
                                          </p:stCondLst>
                                        </p:cTn>
                                        <p:tgtEl>
                                          <p:spTgt spid="3"/>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6" grpId="0"/>
      <p:bldGraphic spid="3"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323850" y="188913"/>
            <a:ext cx="8229600" cy="863600"/>
          </a:xfrm>
        </p:spPr>
        <p:txBody>
          <a:bodyPr/>
          <a:lstStyle/>
          <a:p>
            <a:pPr eaLnBrk="1" hangingPunct="1"/>
            <a:r>
              <a:rPr lang="en-GB" altLang="en-US" sz="3600" b="1" i="1" dirty="0"/>
              <a:t>PESTLE Analysis</a:t>
            </a:r>
            <a:endParaRPr lang="en-GB" altLang="en-US" sz="3600" dirty="0"/>
          </a:p>
        </p:txBody>
      </p:sp>
      <p:sp>
        <p:nvSpPr>
          <p:cNvPr id="11267" name="Rectangle 3">
            <a:extLst>
              <a:ext uri="{FF2B5EF4-FFF2-40B4-BE49-F238E27FC236}">
                <a16:creationId xmlns:a16="http://schemas.microsoft.com/office/drawing/2014/main" id="{1F13D5BA-BE65-43BD-92F7-A0E576D12422}"/>
              </a:ext>
            </a:extLst>
          </p:cNvPr>
          <p:cNvSpPr>
            <a:spLocks noGrp="1"/>
          </p:cNvSpPr>
          <p:nvPr>
            <p:ph idx="1"/>
          </p:nvPr>
        </p:nvSpPr>
        <p:spPr>
          <a:xfrm>
            <a:off x="467544" y="1484784"/>
            <a:ext cx="8229600" cy="3916363"/>
          </a:xfrm>
        </p:spPr>
        <p:txBody>
          <a:bodyPr>
            <a:normAutofit fontScale="85000" lnSpcReduction="10000"/>
          </a:bodyPr>
          <a:lstStyle/>
          <a:p>
            <a:pPr eaLnBrk="1" hangingPunct="1">
              <a:buFont typeface="Wingdings" panose="05000000000000000000" pitchFamily="2" charset="2"/>
              <a:buChar char="§"/>
            </a:pPr>
            <a:r>
              <a:rPr lang="en-GB" altLang="en-US" dirty="0" smtClean="0"/>
              <a:t>Political -  government have restrictions on the industry on travel restrictions , taxations , activities , entertainment and franchising laws , corruption foreign trade policy </a:t>
            </a:r>
            <a:endParaRPr lang="en-GB" altLang="en-US" dirty="0"/>
          </a:p>
          <a:p>
            <a:pPr eaLnBrk="1" hangingPunct="1">
              <a:buFont typeface="Wingdings" panose="05000000000000000000" pitchFamily="2" charset="2"/>
              <a:buChar char="§"/>
            </a:pPr>
            <a:r>
              <a:rPr lang="en-GB" altLang="en-US" dirty="0" smtClean="0"/>
              <a:t>Economical – has a stron</a:t>
            </a:r>
            <a:r>
              <a:rPr lang="en-GB" altLang="en-US" dirty="0" smtClean="0"/>
              <a:t>g impact on the industry , the BREXIT could either increase or decrease income </a:t>
            </a:r>
            <a:endParaRPr lang="en-GB" altLang="en-US" dirty="0"/>
          </a:p>
          <a:p>
            <a:pPr eaLnBrk="1" hangingPunct="1">
              <a:buFont typeface="Wingdings" panose="05000000000000000000" pitchFamily="2" charset="2"/>
              <a:buChar char="§"/>
            </a:pPr>
            <a:r>
              <a:rPr lang="en-GB" altLang="en-US" dirty="0" smtClean="0"/>
              <a:t>Social – the industry attracts all ages where they can afford to take time off work or study .  There is an increase on spring break , beach attire events , social events</a:t>
            </a:r>
            <a:endParaRPr lang="en-GB" altLang="en-US" dirty="0"/>
          </a:p>
          <a:p>
            <a:pPr eaLnBrk="1" hangingPunct="1">
              <a:buFont typeface="Wingdings" panose="05000000000000000000" pitchFamily="2" charset="2"/>
              <a:buChar char="§"/>
            </a:pPr>
            <a:r>
              <a:rPr lang="en-GB" altLang="en-US" dirty="0" smtClean="0"/>
              <a:t>Technological – in an era with continuous technology advancing in modern technology , C&amp;D travel try to accommodate these advances on the customers travels adding customers experience by travelling such as Wi-Fi , dvd player while on flight </a:t>
            </a:r>
            <a:r>
              <a:rPr lang="en-GB" altLang="en-US" dirty="0" err="1" smtClean="0"/>
              <a:t>ect</a:t>
            </a:r>
            <a:r>
              <a:rPr lang="en-GB" altLang="en-US" dirty="0" smtClean="0"/>
              <a:t>.</a:t>
            </a:r>
            <a:endParaRPr lang="en-GB" altLang="en-US" dirty="0"/>
          </a:p>
          <a:p>
            <a:pPr eaLnBrk="1" hangingPunct="1">
              <a:buFont typeface="Wingdings" panose="05000000000000000000" pitchFamily="2" charset="2"/>
              <a:buChar char="§"/>
            </a:pPr>
            <a:r>
              <a:rPr lang="en-GB" altLang="en-US" dirty="0" smtClean="0"/>
              <a:t>Legal – prejudice laws , engagement laws , customer protection laws , exclusive rights, health and safety laws </a:t>
            </a:r>
            <a:endParaRPr lang="en-GB" altLang="en-US" dirty="0"/>
          </a:p>
          <a:p>
            <a:pPr eaLnBrk="1" hangingPunct="1">
              <a:buFont typeface="Wingdings" panose="05000000000000000000" pitchFamily="2" charset="2"/>
              <a:buChar char="§"/>
            </a:pPr>
            <a:r>
              <a:rPr lang="en-GB" altLang="en-US" dirty="0" smtClean="0"/>
              <a:t>Environmental- ensuring the weather , climate , environmental policies are all up to date </a:t>
            </a:r>
            <a:endParaRPr lang="en-GB" altLang="en-US" dirty="0"/>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p:txBody>
          <a:bodyPr/>
          <a:lstStyle/>
          <a:p>
            <a:pPr>
              <a:defRPr/>
            </a:pPr>
            <a:fld id="{C42646B4-1ADF-47AE-B486-D5D6E23B0A98}" type="datetime1">
              <a:rPr lang="en-GB" altLang="en-US"/>
              <a:pPr>
                <a:defRPr/>
              </a:pPr>
              <a:t>26/02/2019</a:t>
            </a:fld>
            <a:endParaRPr lang="en-GB" altLang="en-US"/>
          </a:p>
        </p:txBody>
      </p:sp>
      <p:sp>
        <p:nvSpPr>
          <p:cNvPr id="2" name="Rectangle 1"/>
          <p:cNvSpPr/>
          <p:nvPr/>
        </p:nvSpPr>
        <p:spPr>
          <a:xfrm>
            <a:off x="6588224" y="5733256"/>
            <a:ext cx="1813317" cy="369332"/>
          </a:xfrm>
          <a:prstGeom prst="rect">
            <a:avLst/>
          </a:prstGeom>
        </p:spPr>
        <p:txBody>
          <a:bodyPr wrap="none">
            <a:spAutoFit/>
          </a:bodyPr>
          <a:lstStyle/>
          <a:p>
            <a:r>
              <a:rPr lang="en-US"/>
              <a:t>(Crisfield, 1994)</a:t>
            </a:r>
          </a:p>
        </p:txBody>
      </p:sp>
      <p:sp>
        <p:nvSpPr>
          <p:cNvPr id="3" name="Rectangle 2"/>
          <p:cNvSpPr/>
          <p:nvPr/>
        </p:nvSpPr>
        <p:spPr>
          <a:xfrm>
            <a:off x="6703640" y="6128983"/>
            <a:ext cx="1582484" cy="369332"/>
          </a:xfrm>
          <a:prstGeom prst="rect">
            <a:avLst/>
          </a:prstGeom>
        </p:spPr>
        <p:txBody>
          <a:bodyPr wrap="none">
            <a:spAutoFit/>
          </a:bodyPr>
          <a:lstStyle/>
          <a:p>
            <a:r>
              <a:rPr lang="en-US" dirty="0"/>
              <a:t>(Gayle, 1988)</a:t>
            </a:r>
          </a:p>
        </p:txBody>
      </p:sp>
    </p:spTree>
    <p:extLst>
      <p:ext uri="{BB962C8B-B14F-4D97-AF65-F5344CB8AC3E}">
        <p14:creationId xmlns:p14="http://schemas.microsoft.com/office/powerpoint/2010/main" val="1114628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mph" presetSubtype="0" fill="remove" nodeType="clickEffect">
                                  <p:stCondLst>
                                    <p:cond delay="0"/>
                                  </p:stCondLst>
                                  <p:childTnLst>
                                    <p:animClr clrSpc="rgb" dir="cw">
                                      <p:cBhvr override="childStyle">
                                        <p:cTn id="6" dur="250" autoRev="1" fill="remove"/>
                                        <p:tgtEl>
                                          <p:spTgt spid="11267">
                                            <p:txEl>
                                              <p:pRg st="0" end="0"/>
                                            </p:txEl>
                                          </p:spTgt>
                                        </p:tgtEl>
                                        <p:attrNameLst>
                                          <p:attrName>style.color</p:attrName>
                                        </p:attrNameLst>
                                      </p:cBhvr>
                                      <p:to>
                                        <a:schemeClr val="bg1"/>
                                      </p:to>
                                    </p:animClr>
                                    <p:animClr clrSpc="rgb" dir="cw">
                                      <p:cBhvr>
                                        <p:cTn id="7" dur="250" autoRev="1" fill="remove"/>
                                        <p:tgtEl>
                                          <p:spTgt spid="11267">
                                            <p:txEl>
                                              <p:pRg st="0" end="0"/>
                                            </p:txEl>
                                          </p:spTgt>
                                        </p:tgtEl>
                                        <p:attrNameLst>
                                          <p:attrName>fillcolor</p:attrName>
                                        </p:attrNameLst>
                                      </p:cBhvr>
                                      <p:to>
                                        <a:schemeClr val="bg1"/>
                                      </p:to>
                                    </p:animClr>
                                    <p:set>
                                      <p:cBhvr>
                                        <p:cTn id="8" dur="250" autoRev="1" fill="remove"/>
                                        <p:tgtEl>
                                          <p:spTgt spid="11267">
                                            <p:txEl>
                                              <p:pRg st="0" end="0"/>
                                            </p:txEl>
                                          </p:spTgt>
                                        </p:tgtEl>
                                        <p:attrNameLst>
                                          <p:attrName>fill.type</p:attrName>
                                        </p:attrNameLst>
                                      </p:cBhvr>
                                      <p:to>
                                        <p:strVal val="solid"/>
                                      </p:to>
                                    </p:set>
                                    <p:set>
                                      <p:cBhvr>
                                        <p:cTn id="9" dur="250" autoRev="1" fill="remove"/>
                                        <p:tgtEl>
                                          <p:spTgt spid="11267">
                                            <p:txEl>
                                              <p:pRg st="0" end="0"/>
                                            </p:txEl>
                                          </p:spTgt>
                                        </p:tgtEl>
                                        <p:attrNameLst>
                                          <p:attrName>fill.on</p:attrName>
                                        </p:attrNameLst>
                                      </p:cBhvr>
                                      <p:to>
                                        <p:strVal val="true"/>
                                      </p:to>
                                    </p:set>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11267">
                                            <p:txEl>
                                              <p:pRg st="1" end="1"/>
                                            </p:txEl>
                                          </p:spTgt>
                                        </p:tgtEl>
                                        <p:attrNameLst>
                                          <p:attrName>style.visibility</p:attrName>
                                        </p:attrNameLst>
                                      </p:cBhvr>
                                      <p:to>
                                        <p:strVal val="visible"/>
                                      </p:to>
                                    </p:set>
                                  </p:childTnLst>
                                </p:cTn>
                              </p:par>
                              <p:par>
                                <p:cTn id="14" presetID="1" presetClass="entr" presetSubtype="0" fill="hold" nodeType="withEffect">
                                  <p:stCondLst>
                                    <p:cond delay="0"/>
                                  </p:stCondLst>
                                  <p:childTnLst>
                                    <p:set>
                                      <p:cBhvr>
                                        <p:cTn id="15" dur="1" fill="hold">
                                          <p:stCondLst>
                                            <p:cond delay="0"/>
                                          </p:stCondLst>
                                        </p:cTn>
                                        <p:tgtEl>
                                          <p:spTgt spid="11267">
                                            <p:txEl>
                                              <p:pRg st="2" end="2"/>
                                            </p:txEl>
                                          </p:spTgt>
                                        </p:tgtEl>
                                        <p:attrNameLst>
                                          <p:attrName>style.visibility</p:attrName>
                                        </p:attrNameLst>
                                      </p:cBhvr>
                                      <p:to>
                                        <p:strVal val="visible"/>
                                      </p:to>
                                    </p:set>
                                  </p:childTnLst>
                                </p:cTn>
                              </p:par>
                              <p:par>
                                <p:cTn id="16" presetID="1" presetClass="entr" presetSubtype="0" fill="hold" nodeType="withEffect">
                                  <p:stCondLst>
                                    <p:cond delay="0"/>
                                  </p:stCondLst>
                                  <p:childTnLst>
                                    <p:set>
                                      <p:cBhvr>
                                        <p:cTn id="17" dur="1" fill="hold">
                                          <p:stCondLst>
                                            <p:cond delay="0"/>
                                          </p:stCondLst>
                                        </p:cTn>
                                        <p:tgtEl>
                                          <p:spTgt spid="11267">
                                            <p:txEl>
                                              <p:pRg st="3" end="3"/>
                                            </p:txEl>
                                          </p:spTgt>
                                        </p:tgtEl>
                                        <p:attrNameLst>
                                          <p:attrName>style.visibility</p:attrName>
                                        </p:attrNameLst>
                                      </p:cBhvr>
                                      <p:to>
                                        <p:strVal val="visible"/>
                                      </p:to>
                                    </p:set>
                                  </p:childTnLst>
                                </p:cTn>
                              </p:par>
                              <p:par>
                                <p:cTn id="18" presetID="1" presetClass="entr" presetSubtype="0" fill="hold" nodeType="withEffect">
                                  <p:stCondLst>
                                    <p:cond delay="0"/>
                                  </p:stCondLst>
                                  <p:childTnLst>
                                    <p:set>
                                      <p:cBhvr>
                                        <p:cTn id="19" dur="1" fill="hold">
                                          <p:stCondLst>
                                            <p:cond delay="0"/>
                                          </p:stCondLst>
                                        </p:cTn>
                                        <p:tgtEl>
                                          <p:spTgt spid="11267">
                                            <p:txEl>
                                              <p:pRg st="4" end="4"/>
                                            </p:txEl>
                                          </p:spTgt>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1126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457200" y="115888"/>
            <a:ext cx="8229600" cy="865187"/>
          </a:xfrm>
        </p:spPr>
        <p:txBody>
          <a:bodyPr/>
          <a:lstStyle/>
          <a:p>
            <a:pPr eaLnBrk="1" hangingPunct="1"/>
            <a:r>
              <a:rPr lang="en-GB" altLang="en-US" sz="3600" b="1" i="1" dirty="0"/>
              <a:t>Marketing Communication Mix</a:t>
            </a:r>
            <a:endParaRPr lang="en-GB" altLang="en-US" sz="3600"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half" idx="10"/>
          </p:nvPr>
        </p:nvSpPr>
        <p:spPr/>
        <p:txBody>
          <a:bodyPr/>
          <a:lstStyle/>
          <a:p>
            <a:pPr>
              <a:defRPr/>
            </a:pPr>
            <a:fld id="{BFEA8610-70C2-48F7-AED7-5F19D16F3191}" type="datetime1">
              <a:rPr lang="en-GB" altLang="en-US"/>
              <a:pPr>
                <a:defRPr/>
              </a:pPr>
              <a:t>26/02/2019</a:t>
            </a:fld>
            <a:endParaRPr lang="en-GB" altLang="en-US"/>
          </a:p>
        </p:txBody>
      </p:sp>
      <p:sp>
        <p:nvSpPr>
          <p:cNvPr id="3" name="Content Placeholder 2"/>
          <p:cNvSpPr>
            <a:spLocks noGrp="1"/>
          </p:cNvSpPr>
          <p:nvPr>
            <p:ph idx="1"/>
          </p:nvPr>
        </p:nvSpPr>
        <p:spPr>
          <a:xfrm>
            <a:off x="611560" y="1124744"/>
            <a:ext cx="7404653" cy="4038600"/>
          </a:xfrm>
        </p:spPr>
        <p:txBody>
          <a:bodyPr>
            <a:normAutofit fontScale="92500" lnSpcReduction="20000"/>
          </a:bodyPr>
          <a:lstStyle/>
          <a:p>
            <a:endParaRPr lang="en-US" dirty="0" smtClean="0"/>
          </a:p>
          <a:p>
            <a:r>
              <a:rPr lang="en-US" sz="2800" dirty="0" smtClean="0"/>
              <a:t>These 4 marketing communication mix are useful for C&amp;D travel ,because these are the methods which will promote the company to the customers we are targeting:</a:t>
            </a:r>
            <a:endParaRPr lang="en-US" sz="2800" dirty="0"/>
          </a:p>
          <a:p>
            <a:endParaRPr lang="en-US" sz="2800" dirty="0" smtClean="0"/>
          </a:p>
          <a:p>
            <a:endParaRPr lang="en-US" sz="2800" dirty="0"/>
          </a:p>
          <a:p>
            <a:r>
              <a:rPr lang="en-US" sz="2800" dirty="0" smtClean="0"/>
              <a:t>Advertising </a:t>
            </a:r>
            <a:r>
              <a:rPr lang="en-US" sz="2800" dirty="0"/>
              <a:t>– television , radio </a:t>
            </a:r>
          </a:p>
          <a:p>
            <a:r>
              <a:rPr lang="en-US" sz="2800" dirty="0"/>
              <a:t>Direct – direct email , telephone selling </a:t>
            </a:r>
            <a:r>
              <a:rPr lang="en-US" sz="2800" dirty="0" smtClean="0"/>
              <a:t> </a:t>
            </a:r>
            <a:endParaRPr lang="en-US" sz="2800" dirty="0"/>
          </a:p>
          <a:p>
            <a:r>
              <a:rPr lang="en-US" sz="2800" dirty="0" smtClean="0"/>
              <a:t>Customer </a:t>
            </a:r>
            <a:r>
              <a:rPr lang="en-US" sz="2800" dirty="0"/>
              <a:t>service – customer feedback </a:t>
            </a:r>
            <a:endParaRPr lang="en-US" sz="2800" dirty="0" smtClean="0"/>
          </a:p>
          <a:p>
            <a:r>
              <a:rPr lang="en-US" sz="2800" dirty="0" smtClean="0"/>
              <a:t>Social media – </a:t>
            </a:r>
            <a:r>
              <a:rPr lang="en-US" sz="2800" dirty="0"/>
              <a:t>F</a:t>
            </a:r>
            <a:r>
              <a:rPr lang="en-US" sz="2800" dirty="0" smtClean="0"/>
              <a:t>acebook , pop up adds </a:t>
            </a:r>
          </a:p>
          <a:p>
            <a:endParaRPr lang="en-US" dirty="0"/>
          </a:p>
          <a:p>
            <a:endParaRPr lang="en-US" dirty="0"/>
          </a:p>
        </p:txBody>
      </p:sp>
      <p:sp>
        <p:nvSpPr>
          <p:cNvPr id="5" name="Rectangle 4"/>
          <p:cNvSpPr/>
          <p:nvPr/>
        </p:nvSpPr>
        <p:spPr>
          <a:xfrm>
            <a:off x="3635896" y="5949280"/>
            <a:ext cx="4570675" cy="369332"/>
          </a:xfrm>
          <a:prstGeom prst="rect">
            <a:avLst/>
          </a:prstGeom>
        </p:spPr>
        <p:txBody>
          <a:bodyPr wrap="none">
            <a:spAutoFit/>
          </a:bodyPr>
          <a:lstStyle/>
          <a:p>
            <a:r>
              <a:rPr lang="en-US" dirty="0"/>
              <a:t>(THE MARKETING MIX: A REVIEW, 2014)</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wipe(down)">
                                      <p:cBhvr>
                                        <p:cTn id="7" dur="580">
                                          <p:stCondLst>
                                            <p:cond delay="0"/>
                                          </p:stCondLst>
                                        </p:cTn>
                                        <p:tgtEl>
                                          <p:spTgt spid="3">
                                            <p:txEl>
                                              <p:pRg st="1" end="1"/>
                                            </p:txEl>
                                          </p:spTgt>
                                        </p:tgtEl>
                                      </p:cBhvr>
                                    </p:animEffect>
                                    <p:anim calcmode="lin" valueType="num">
                                      <p:cBhvr>
                                        <p:cTn id="8"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1" end="1"/>
                                            </p:txEl>
                                          </p:spTgt>
                                        </p:tgtEl>
                                      </p:cBhvr>
                                      <p:to x="100000" y="60000"/>
                                    </p:animScale>
                                    <p:animScale>
                                      <p:cBhvr>
                                        <p:cTn id="14" dur="166" decel="50000">
                                          <p:stCondLst>
                                            <p:cond delay="676"/>
                                          </p:stCondLst>
                                        </p:cTn>
                                        <p:tgtEl>
                                          <p:spTgt spid="3">
                                            <p:txEl>
                                              <p:pRg st="1" end="1"/>
                                            </p:txEl>
                                          </p:spTgt>
                                        </p:tgtEl>
                                      </p:cBhvr>
                                      <p:to x="100000" y="100000"/>
                                    </p:animScale>
                                    <p:animScale>
                                      <p:cBhvr>
                                        <p:cTn id="15" dur="26">
                                          <p:stCondLst>
                                            <p:cond delay="1312"/>
                                          </p:stCondLst>
                                        </p:cTn>
                                        <p:tgtEl>
                                          <p:spTgt spid="3">
                                            <p:txEl>
                                              <p:pRg st="1" end="1"/>
                                            </p:txEl>
                                          </p:spTgt>
                                        </p:tgtEl>
                                      </p:cBhvr>
                                      <p:to x="100000" y="80000"/>
                                    </p:animScale>
                                    <p:animScale>
                                      <p:cBhvr>
                                        <p:cTn id="16" dur="166" decel="50000">
                                          <p:stCondLst>
                                            <p:cond delay="1338"/>
                                          </p:stCondLst>
                                        </p:cTn>
                                        <p:tgtEl>
                                          <p:spTgt spid="3">
                                            <p:txEl>
                                              <p:pRg st="1" end="1"/>
                                            </p:txEl>
                                          </p:spTgt>
                                        </p:tgtEl>
                                      </p:cBhvr>
                                      <p:to x="100000" y="100000"/>
                                    </p:animScale>
                                    <p:animScale>
                                      <p:cBhvr>
                                        <p:cTn id="17" dur="26">
                                          <p:stCondLst>
                                            <p:cond delay="1642"/>
                                          </p:stCondLst>
                                        </p:cTn>
                                        <p:tgtEl>
                                          <p:spTgt spid="3">
                                            <p:txEl>
                                              <p:pRg st="1" end="1"/>
                                            </p:txEl>
                                          </p:spTgt>
                                        </p:tgtEl>
                                      </p:cBhvr>
                                      <p:to x="100000" y="90000"/>
                                    </p:animScale>
                                    <p:animScale>
                                      <p:cBhvr>
                                        <p:cTn id="18" dur="166" decel="50000">
                                          <p:stCondLst>
                                            <p:cond delay="1668"/>
                                          </p:stCondLst>
                                        </p:cTn>
                                        <p:tgtEl>
                                          <p:spTgt spid="3">
                                            <p:txEl>
                                              <p:pRg st="1" end="1"/>
                                            </p:txEl>
                                          </p:spTgt>
                                        </p:tgtEl>
                                      </p:cBhvr>
                                      <p:to x="100000" y="100000"/>
                                    </p:animScale>
                                    <p:animScale>
                                      <p:cBhvr>
                                        <p:cTn id="19" dur="26">
                                          <p:stCondLst>
                                            <p:cond delay="1808"/>
                                          </p:stCondLst>
                                        </p:cTn>
                                        <p:tgtEl>
                                          <p:spTgt spid="3">
                                            <p:txEl>
                                              <p:pRg st="1" end="1"/>
                                            </p:txEl>
                                          </p:spTgt>
                                        </p:tgtEl>
                                      </p:cBhvr>
                                      <p:to x="100000" y="95000"/>
                                    </p:animScale>
                                    <p:animScale>
                                      <p:cBhvr>
                                        <p:cTn id="20" dur="166" decel="50000">
                                          <p:stCondLst>
                                            <p:cond delay="1834"/>
                                          </p:stCondLst>
                                        </p:cTn>
                                        <p:tgtEl>
                                          <p:spTgt spid="3">
                                            <p:txEl>
                                              <p:pRg st="1" end="1"/>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wipe(down)">
                                      <p:cBhvr>
                                        <p:cTn id="25" dur="580">
                                          <p:stCondLst>
                                            <p:cond delay="0"/>
                                          </p:stCondLst>
                                        </p:cTn>
                                        <p:tgtEl>
                                          <p:spTgt spid="3">
                                            <p:txEl>
                                              <p:pRg st="4" end="4"/>
                                            </p:txEl>
                                          </p:spTgt>
                                        </p:tgtEl>
                                      </p:cBhvr>
                                    </p:animEffect>
                                    <p:anim calcmode="lin" valueType="num">
                                      <p:cBhvr>
                                        <p:cTn id="26"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xEl>
                                              <p:pRg st="4" end="4"/>
                                            </p:txEl>
                                          </p:spTgt>
                                        </p:tgtEl>
                                      </p:cBhvr>
                                      <p:to x="100000" y="60000"/>
                                    </p:animScale>
                                    <p:animScale>
                                      <p:cBhvr>
                                        <p:cTn id="32" dur="166" decel="50000">
                                          <p:stCondLst>
                                            <p:cond delay="676"/>
                                          </p:stCondLst>
                                        </p:cTn>
                                        <p:tgtEl>
                                          <p:spTgt spid="3">
                                            <p:txEl>
                                              <p:pRg st="4" end="4"/>
                                            </p:txEl>
                                          </p:spTgt>
                                        </p:tgtEl>
                                      </p:cBhvr>
                                      <p:to x="100000" y="100000"/>
                                    </p:animScale>
                                    <p:animScale>
                                      <p:cBhvr>
                                        <p:cTn id="33" dur="26">
                                          <p:stCondLst>
                                            <p:cond delay="1312"/>
                                          </p:stCondLst>
                                        </p:cTn>
                                        <p:tgtEl>
                                          <p:spTgt spid="3">
                                            <p:txEl>
                                              <p:pRg st="4" end="4"/>
                                            </p:txEl>
                                          </p:spTgt>
                                        </p:tgtEl>
                                      </p:cBhvr>
                                      <p:to x="100000" y="80000"/>
                                    </p:animScale>
                                    <p:animScale>
                                      <p:cBhvr>
                                        <p:cTn id="34" dur="166" decel="50000">
                                          <p:stCondLst>
                                            <p:cond delay="1338"/>
                                          </p:stCondLst>
                                        </p:cTn>
                                        <p:tgtEl>
                                          <p:spTgt spid="3">
                                            <p:txEl>
                                              <p:pRg st="4" end="4"/>
                                            </p:txEl>
                                          </p:spTgt>
                                        </p:tgtEl>
                                      </p:cBhvr>
                                      <p:to x="100000" y="100000"/>
                                    </p:animScale>
                                    <p:animScale>
                                      <p:cBhvr>
                                        <p:cTn id="35" dur="26">
                                          <p:stCondLst>
                                            <p:cond delay="1642"/>
                                          </p:stCondLst>
                                        </p:cTn>
                                        <p:tgtEl>
                                          <p:spTgt spid="3">
                                            <p:txEl>
                                              <p:pRg st="4" end="4"/>
                                            </p:txEl>
                                          </p:spTgt>
                                        </p:tgtEl>
                                      </p:cBhvr>
                                      <p:to x="100000" y="90000"/>
                                    </p:animScale>
                                    <p:animScale>
                                      <p:cBhvr>
                                        <p:cTn id="36" dur="166" decel="50000">
                                          <p:stCondLst>
                                            <p:cond delay="1668"/>
                                          </p:stCondLst>
                                        </p:cTn>
                                        <p:tgtEl>
                                          <p:spTgt spid="3">
                                            <p:txEl>
                                              <p:pRg st="4" end="4"/>
                                            </p:txEl>
                                          </p:spTgt>
                                        </p:tgtEl>
                                      </p:cBhvr>
                                      <p:to x="100000" y="100000"/>
                                    </p:animScale>
                                    <p:animScale>
                                      <p:cBhvr>
                                        <p:cTn id="37" dur="26">
                                          <p:stCondLst>
                                            <p:cond delay="1808"/>
                                          </p:stCondLst>
                                        </p:cTn>
                                        <p:tgtEl>
                                          <p:spTgt spid="3">
                                            <p:txEl>
                                              <p:pRg st="4" end="4"/>
                                            </p:txEl>
                                          </p:spTgt>
                                        </p:tgtEl>
                                      </p:cBhvr>
                                      <p:to x="100000" y="95000"/>
                                    </p:animScale>
                                    <p:animScale>
                                      <p:cBhvr>
                                        <p:cTn id="38" dur="166" decel="50000">
                                          <p:stCondLst>
                                            <p:cond delay="1834"/>
                                          </p:stCondLst>
                                        </p:cTn>
                                        <p:tgtEl>
                                          <p:spTgt spid="3">
                                            <p:txEl>
                                              <p:pRg st="4" end="4"/>
                                            </p:txEl>
                                          </p:spTgt>
                                        </p:tgtEl>
                                      </p:cBhvr>
                                      <p:to x="100000" y="100000"/>
                                    </p:animScale>
                                  </p:childTnLst>
                                </p:cTn>
                              </p:par>
                              <p:par>
                                <p:cTn id="39" presetID="26" presetClass="entr" presetSubtype="0" fill="hold" nodeType="with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Effect transition="in" filter="wipe(down)">
                                      <p:cBhvr>
                                        <p:cTn id="41" dur="580">
                                          <p:stCondLst>
                                            <p:cond delay="0"/>
                                          </p:stCondLst>
                                        </p:cTn>
                                        <p:tgtEl>
                                          <p:spTgt spid="3">
                                            <p:txEl>
                                              <p:pRg st="5" end="5"/>
                                            </p:txEl>
                                          </p:spTgt>
                                        </p:tgtEl>
                                      </p:cBhvr>
                                    </p:animEffect>
                                    <p:anim calcmode="lin" valueType="num">
                                      <p:cBhvr>
                                        <p:cTn id="42"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43"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44"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45"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46"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47" dur="26">
                                          <p:stCondLst>
                                            <p:cond delay="650"/>
                                          </p:stCondLst>
                                        </p:cTn>
                                        <p:tgtEl>
                                          <p:spTgt spid="3">
                                            <p:txEl>
                                              <p:pRg st="5" end="5"/>
                                            </p:txEl>
                                          </p:spTgt>
                                        </p:tgtEl>
                                      </p:cBhvr>
                                      <p:to x="100000" y="60000"/>
                                    </p:animScale>
                                    <p:animScale>
                                      <p:cBhvr>
                                        <p:cTn id="48" dur="166" decel="50000">
                                          <p:stCondLst>
                                            <p:cond delay="676"/>
                                          </p:stCondLst>
                                        </p:cTn>
                                        <p:tgtEl>
                                          <p:spTgt spid="3">
                                            <p:txEl>
                                              <p:pRg st="5" end="5"/>
                                            </p:txEl>
                                          </p:spTgt>
                                        </p:tgtEl>
                                      </p:cBhvr>
                                      <p:to x="100000" y="100000"/>
                                    </p:animScale>
                                    <p:animScale>
                                      <p:cBhvr>
                                        <p:cTn id="49" dur="26">
                                          <p:stCondLst>
                                            <p:cond delay="1312"/>
                                          </p:stCondLst>
                                        </p:cTn>
                                        <p:tgtEl>
                                          <p:spTgt spid="3">
                                            <p:txEl>
                                              <p:pRg st="5" end="5"/>
                                            </p:txEl>
                                          </p:spTgt>
                                        </p:tgtEl>
                                      </p:cBhvr>
                                      <p:to x="100000" y="80000"/>
                                    </p:animScale>
                                    <p:animScale>
                                      <p:cBhvr>
                                        <p:cTn id="50" dur="166" decel="50000">
                                          <p:stCondLst>
                                            <p:cond delay="1338"/>
                                          </p:stCondLst>
                                        </p:cTn>
                                        <p:tgtEl>
                                          <p:spTgt spid="3">
                                            <p:txEl>
                                              <p:pRg st="5" end="5"/>
                                            </p:txEl>
                                          </p:spTgt>
                                        </p:tgtEl>
                                      </p:cBhvr>
                                      <p:to x="100000" y="100000"/>
                                    </p:animScale>
                                    <p:animScale>
                                      <p:cBhvr>
                                        <p:cTn id="51" dur="26">
                                          <p:stCondLst>
                                            <p:cond delay="1642"/>
                                          </p:stCondLst>
                                        </p:cTn>
                                        <p:tgtEl>
                                          <p:spTgt spid="3">
                                            <p:txEl>
                                              <p:pRg st="5" end="5"/>
                                            </p:txEl>
                                          </p:spTgt>
                                        </p:tgtEl>
                                      </p:cBhvr>
                                      <p:to x="100000" y="90000"/>
                                    </p:animScale>
                                    <p:animScale>
                                      <p:cBhvr>
                                        <p:cTn id="52" dur="166" decel="50000">
                                          <p:stCondLst>
                                            <p:cond delay="1668"/>
                                          </p:stCondLst>
                                        </p:cTn>
                                        <p:tgtEl>
                                          <p:spTgt spid="3">
                                            <p:txEl>
                                              <p:pRg st="5" end="5"/>
                                            </p:txEl>
                                          </p:spTgt>
                                        </p:tgtEl>
                                      </p:cBhvr>
                                      <p:to x="100000" y="100000"/>
                                    </p:animScale>
                                    <p:animScale>
                                      <p:cBhvr>
                                        <p:cTn id="53" dur="26">
                                          <p:stCondLst>
                                            <p:cond delay="1808"/>
                                          </p:stCondLst>
                                        </p:cTn>
                                        <p:tgtEl>
                                          <p:spTgt spid="3">
                                            <p:txEl>
                                              <p:pRg st="5" end="5"/>
                                            </p:txEl>
                                          </p:spTgt>
                                        </p:tgtEl>
                                      </p:cBhvr>
                                      <p:to x="100000" y="95000"/>
                                    </p:animScale>
                                    <p:animScale>
                                      <p:cBhvr>
                                        <p:cTn id="54" dur="166" decel="50000">
                                          <p:stCondLst>
                                            <p:cond delay="1834"/>
                                          </p:stCondLst>
                                        </p:cTn>
                                        <p:tgtEl>
                                          <p:spTgt spid="3">
                                            <p:txEl>
                                              <p:pRg st="5" end="5"/>
                                            </p:txEl>
                                          </p:spTgt>
                                        </p:tgtEl>
                                      </p:cBhvr>
                                      <p:to x="100000" y="100000"/>
                                    </p:animScale>
                                  </p:childTnLst>
                                </p:cTn>
                              </p:par>
                              <p:par>
                                <p:cTn id="55" presetID="26" presetClass="entr" presetSubtype="0" fill="hold" nodeType="withEffect">
                                  <p:stCondLst>
                                    <p:cond delay="0"/>
                                  </p:stCondLst>
                                  <p:childTnLst>
                                    <p:set>
                                      <p:cBhvr>
                                        <p:cTn id="56" dur="1" fill="hold">
                                          <p:stCondLst>
                                            <p:cond delay="0"/>
                                          </p:stCondLst>
                                        </p:cTn>
                                        <p:tgtEl>
                                          <p:spTgt spid="3">
                                            <p:txEl>
                                              <p:pRg st="6" end="6"/>
                                            </p:txEl>
                                          </p:spTgt>
                                        </p:tgtEl>
                                        <p:attrNameLst>
                                          <p:attrName>style.visibility</p:attrName>
                                        </p:attrNameLst>
                                      </p:cBhvr>
                                      <p:to>
                                        <p:strVal val="visible"/>
                                      </p:to>
                                    </p:set>
                                    <p:animEffect transition="in" filter="wipe(down)">
                                      <p:cBhvr>
                                        <p:cTn id="57" dur="580">
                                          <p:stCondLst>
                                            <p:cond delay="0"/>
                                          </p:stCondLst>
                                        </p:cTn>
                                        <p:tgtEl>
                                          <p:spTgt spid="3">
                                            <p:txEl>
                                              <p:pRg st="6" end="6"/>
                                            </p:txEl>
                                          </p:spTgt>
                                        </p:tgtEl>
                                      </p:cBhvr>
                                    </p:animEffect>
                                    <p:anim calcmode="lin" valueType="num">
                                      <p:cBhvr>
                                        <p:cTn id="58" dur="1822" tmFilter="0,0; 0.14,0.36; 0.43,0.73; 0.71,0.91; 1.0,1.0">
                                          <p:stCondLst>
                                            <p:cond delay="0"/>
                                          </p:stCondLst>
                                        </p:cTn>
                                        <p:tgtEl>
                                          <p:spTgt spid="3">
                                            <p:txEl>
                                              <p:pRg st="6" end="6"/>
                                            </p:txEl>
                                          </p:spTgt>
                                        </p:tgtEl>
                                        <p:attrNameLst>
                                          <p:attrName>ppt_x</p:attrName>
                                        </p:attrNameLst>
                                      </p:cBhvr>
                                      <p:tavLst>
                                        <p:tav tm="0">
                                          <p:val>
                                            <p:strVal val="#ppt_x-0.25"/>
                                          </p:val>
                                        </p:tav>
                                        <p:tav tm="100000">
                                          <p:val>
                                            <p:strVal val="#ppt_x"/>
                                          </p:val>
                                        </p:tav>
                                      </p:tavLst>
                                    </p:anim>
                                    <p:anim calcmode="lin" valueType="num">
                                      <p:cBhvr>
                                        <p:cTn id="59" dur="664" tmFilter="0.0,0.0; 0.25,0.07; 0.50,0.2; 0.75,0.467; 1.0,1.0">
                                          <p:stCondLst>
                                            <p:cond delay="0"/>
                                          </p:stCondLst>
                                        </p:cTn>
                                        <p:tgtEl>
                                          <p:spTgt spid="3">
                                            <p:txEl>
                                              <p:pRg st="6" end="6"/>
                                            </p:txEl>
                                          </p:spTgt>
                                        </p:tgtEl>
                                        <p:attrNameLst>
                                          <p:attrName>ppt_y</p:attrName>
                                        </p:attrNameLst>
                                      </p:cBhvr>
                                      <p:tavLst>
                                        <p:tav tm="0" fmla="#ppt_y-sin(pi*$)/3">
                                          <p:val>
                                            <p:fltVal val="0.5"/>
                                          </p:val>
                                        </p:tav>
                                        <p:tav tm="100000">
                                          <p:val>
                                            <p:fltVal val="1"/>
                                          </p:val>
                                        </p:tav>
                                      </p:tavLst>
                                    </p:anim>
                                    <p:anim calcmode="lin" valueType="num">
                                      <p:cBhvr>
                                        <p:cTn id="60" dur="664" tmFilter="0, 0; 0.125,0.2665; 0.25,0.4; 0.375,0.465; 0.5,0.5;  0.625,0.535; 0.75,0.6; 0.875,0.7335; 1,1">
                                          <p:stCondLst>
                                            <p:cond delay="664"/>
                                          </p:stCondLst>
                                        </p:cTn>
                                        <p:tgtEl>
                                          <p:spTgt spid="3">
                                            <p:txEl>
                                              <p:pRg st="6" end="6"/>
                                            </p:txEl>
                                          </p:spTgt>
                                        </p:tgtEl>
                                        <p:attrNameLst>
                                          <p:attrName>ppt_y</p:attrName>
                                        </p:attrNameLst>
                                      </p:cBhvr>
                                      <p:tavLst>
                                        <p:tav tm="0" fmla="#ppt_y-sin(pi*$)/9">
                                          <p:val>
                                            <p:fltVal val="0"/>
                                          </p:val>
                                        </p:tav>
                                        <p:tav tm="100000">
                                          <p:val>
                                            <p:fltVal val="1"/>
                                          </p:val>
                                        </p:tav>
                                      </p:tavLst>
                                    </p:anim>
                                    <p:anim calcmode="lin" valueType="num">
                                      <p:cBhvr>
                                        <p:cTn id="61" dur="332" tmFilter="0, 0; 0.125,0.2665; 0.25,0.4; 0.375,0.465; 0.5,0.5;  0.625,0.535; 0.75,0.6; 0.875,0.7335; 1,1">
                                          <p:stCondLst>
                                            <p:cond delay="1324"/>
                                          </p:stCondLst>
                                        </p:cTn>
                                        <p:tgtEl>
                                          <p:spTgt spid="3">
                                            <p:txEl>
                                              <p:pRg st="6" end="6"/>
                                            </p:txEl>
                                          </p:spTgt>
                                        </p:tgtEl>
                                        <p:attrNameLst>
                                          <p:attrName>ppt_y</p:attrName>
                                        </p:attrNameLst>
                                      </p:cBhvr>
                                      <p:tavLst>
                                        <p:tav tm="0" fmla="#ppt_y-sin(pi*$)/27">
                                          <p:val>
                                            <p:fltVal val="0"/>
                                          </p:val>
                                        </p:tav>
                                        <p:tav tm="100000">
                                          <p:val>
                                            <p:fltVal val="1"/>
                                          </p:val>
                                        </p:tav>
                                      </p:tavLst>
                                    </p:anim>
                                    <p:anim calcmode="lin" valueType="num">
                                      <p:cBhvr>
                                        <p:cTn id="62" dur="164" tmFilter="0, 0; 0.125,0.2665; 0.25,0.4; 0.375,0.465; 0.5,0.5;  0.625,0.535; 0.75,0.6; 0.875,0.7335; 1,1">
                                          <p:stCondLst>
                                            <p:cond delay="1656"/>
                                          </p:stCondLst>
                                        </p:cTn>
                                        <p:tgtEl>
                                          <p:spTgt spid="3">
                                            <p:txEl>
                                              <p:pRg st="6" end="6"/>
                                            </p:txEl>
                                          </p:spTgt>
                                        </p:tgtEl>
                                        <p:attrNameLst>
                                          <p:attrName>ppt_y</p:attrName>
                                        </p:attrNameLst>
                                      </p:cBhvr>
                                      <p:tavLst>
                                        <p:tav tm="0" fmla="#ppt_y-sin(pi*$)/81">
                                          <p:val>
                                            <p:fltVal val="0"/>
                                          </p:val>
                                        </p:tav>
                                        <p:tav tm="100000">
                                          <p:val>
                                            <p:fltVal val="1"/>
                                          </p:val>
                                        </p:tav>
                                      </p:tavLst>
                                    </p:anim>
                                    <p:animScale>
                                      <p:cBhvr>
                                        <p:cTn id="63" dur="26">
                                          <p:stCondLst>
                                            <p:cond delay="650"/>
                                          </p:stCondLst>
                                        </p:cTn>
                                        <p:tgtEl>
                                          <p:spTgt spid="3">
                                            <p:txEl>
                                              <p:pRg st="6" end="6"/>
                                            </p:txEl>
                                          </p:spTgt>
                                        </p:tgtEl>
                                      </p:cBhvr>
                                      <p:to x="100000" y="60000"/>
                                    </p:animScale>
                                    <p:animScale>
                                      <p:cBhvr>
                                        <p:cTn id="64" dur="166" decel="50000">
                                          <p:stCondLst>
                                            <p:cond delay="676"/>
                                          </p:stCondLst>
                                        </p:cTn>
                                        <p:tgtEl>
                                          <p:spTgt spid="3">
                                            <p:txEl>
                                              <p:pRg st="6" end="6"/>
                                            </p:txEl>
                                          </p:spTgt>
                                        </p:tgtEl>
                                      </p:cBhvr>
                                      <p:to x="100000" y="100000"/>
                                    </p:animScale>
                                    <p:animScale>
                                      <p:cBhvr>
                                        <p:cTn id="65" dur="26">
                                          <p:stCondLst>
                                            <p:cond delay="1312"/>
                                          </p:stCondLst>
                                        </p:cTn>
                                        <p:tgtEl>
                                          <p:spTgt spid="3">
                                            <p:txEl>
                                              <p:pRg st="6" end="6"/>
                                            </p:txEl>
                                          </p:spTgt>
                                        </p:tgtEl>
                                      </p:cBhvr>
                                      <p:to x="100000" y="80000"/>
                                    </p:animScale>
                                    <p:animScale>
                                      <p:cBhvr>
                                        <p:cTn id="66" dur="166" decel="50000">
                                          <p:stCondLst>
                                            <p:cond delay="1338"/>
                                          </p:stCondLst>
                                        </p:cTn>
                                        <p:tgtEl>
                                          <p:spTgt spid="3">
                                            <p:txEl>
                                              <p:pRg st="6" end="6"/>
                                            </p:txEl>
                                          </p:spTgt>
                                        </p:tgtEl>
                                      </p:cBhvr>
                                      <p:to x="100000" y="100000"/>
                                    </p:animScale>
                                    <p:animScale>
                                      <p:cBhvr>
                                        <p:cTn id="67" dur="26">
                                          <p:stCondLst>
                                            <p:cond delay="1642"/>
                                          </p:stCondLst>
                                        </p:cTn>
                                        <p:tgtEl>
                                          <p:spTgt spid="3">
                                            <p:txEl>
                                              <p:pRg st="6" end="6"/>
                                            </p:txEl>
                                          </p:spTgt>
                                        </p:tgtEl>
                                      </p:cBhvr>
                                      <p:to x="100000" y="90000"/>
                                    </p:animScale>
                                    <p:animScale>
                                      <p:cBhvr>
                                        <p:cTn id="68" dur="166" decel="50000">
                                          <p:stCondLst>
                                            <p:cond delay="1668"/>
                                          </p:stCondLst>
                                        </p:cTn>
                                        <p:tgtEl>
                                          <p:spTgt spid="3">
                                            <p:txEl>
                                              <p:pRg st="6" end="6"/>
                                            </p:txEl>
                                          </p:spTgt>
                                        </p:tgtEl>
                                      </p:cBhvr>
                                      <p:to x="100000" y="100000"/>
                                    </p:animScale>
                                    <p:animScale>
                                      <p:cBhvr>
                                        <p:cTn id="69" dur="26">
                                          <p:stCondLst>
                                            <p:cond delay="1808"/>
                                          </p:stCondLst>
                                        </p:cTn>
                                        <p:tgtEl>
                                          <p:spTgt spid="3">
                                            <p:txEl>
                                              <p:pRg st="6" end="6"/>
                                            </p:txEl>
                                          </p:spTgt>
                                        </p:tgtEl>
                                      </p:cBhvr>
                                      <p:to x="100000" y="95000"/>
                                    </p:animScale>
                                    <p:animScale>
                                      <p:cBhvr>
                                        <p:cTn id="70" dur="166" decel="50000">
                                          <p:stCondLst>
                                            <p:cond delay="1834"/>
                                          </p:stCondLst>
                                        </p:cTn>
                                        <p:tgtEl>
                                          <p:spTgt spid="3">
                                            <p:txEl>
                                              <p:pRg st="6" end="6"/>
                                            </p:txEl>
                                          </p:spTgt>
                                        </p:tgtEl>
                                      </p:cBhvr>
                                      <p:to x="100000" y="100000"/>
                                    </p:animScale>
                                  </p:childTnLst>
                                </p:cTn>
                              </p:par>
                              <p:par>
                                <p:cTn id="71" presetID="26" presetClass="entr" presetSubtype="0" fill="hold" nodeType="withEffect">
                                  <p:stCondLst>
                                    <p:cond delay="0"/>
                                  </p:stCondLst>
                                  <p:childTnLst>
                                    <p:set>
                                      <p:cBhvr>
                                        <p:cTn id="72" dur="1" fill="hold">
                                          <p:stCondLst>
                                            <p:cond delay="0"/>
                                          </p:stCondLst>
                                        </p:cTn>
                                        <p:tgtEl>
                                          <p:spTgt spid="3">
                                            <p:txEl>
                                              <p:pRg st="7" end="7"/>
                                            </p:txEl>
                                          </p:spTgt>
                                        </p:tgtEl>
                                        <p:attrNameLst>
                                          <p:attrName>style.visibility</p:attrName>
                                        </p:attrNameLst>
                                      </p:cBhvr>
                                      <p:to>
                                        <p:strVal val="visible"/>
                                      </p:to>
                                    </p:set>
                                    <p:animEffect transition="in" filter="wipe(down)">
                                      <p:cBhvr>
                                        <p:cTn id="73" dur="580">
                                          <p:stCondLst>
                                            <p:cond delay="0"/>
                                          </p:stCondLst>
                                        </p:cTn>
                                        <p:tgtEl>
                                          <p:spTgt spid="3">
                                            <p:txEl>
                                              <p:pRg st="7" end="7"/>
                                            </p:txEl>
                                          </p:spTgt>
                                        </p:tgtEl>
                                      </p:cBhvr>
                                    </p:animEffect>
                                    <p:anim calcmode="lin" valueType="num">
                                      <p:cBhvr>
                                        <p:cTn id="74" dur="1822" tmFilter="0,0; 0.14,0.36; 0.43,0.73; 0.71,0.91; 1.0,1.0">
                                          <p:stCondLst>
                                            <p:cond delay="0"/>
                                          </p:stCondLst>
                                        </p:cTn>
                                        <p:tgtEl>
                                          <p:spTgt spid="3">
                                            <p:txEl>
                                              <p:pRg st="7" end="7"/>
                                            </p:txEl>
                                          </p:spTgt>
                                        </p:tgtEl>
                                        <p:attrNameLst>
                                          <p:attrName>ppt_x</p:attrName>
                                        </p:attrNameLst>
                                      </p:cBhvr>
                                      <p:tavLst>
                                        <p:tav tm="0">
                                          <p:val>
                                            <p:strVal val="#ppt_x-0.25"/>
                                          </p:val>
                                        </p:tav>
                                        <p:tav tm="100000">
                                          <p:val>
                                            <p:strVal val="#ppt_x"/>
                                          </p:val>
                                        </p:tav>
                                      </p:tavLst>
                                    </p:anim>
                                    <p:anim calcmode="lin" valueType="num">
                                      <p:cBhvr>
                                        <p:cTn id="75" dur="664" tmFilter="0.0,0.0; 0.25,0.07; 0.50,0.2; 0.75,0.467; 1.0,1.0">
                                          <p:stCondLst>
                                            <p:cond delay="0"/>
                                          </p:stCondLst>
                                        </p:cTn>
                                        <p:tgtEl>
                                          <p:spTgt spid="3">
                                            <p:txEl>
                                              <p:pRg st="7" end="7"/>
                                            </p:txEl>
                                          </p:spTgt>
                                        </p:tgtEl>
                                        <p:attrNameLst>
                                          <p:attrName>ppt_y</p:attrName>
                                        </p:attrNameLst>
                                      </p:cBhvr>
                                      <p:tavLst>
                                        <p:tav tm="0" fmla="#ppt_y-sin(pi*$)/3">
                                          <p:val>
                                            <p:fltVal val="0.5"/>
                                          </p:val>
                                        </p:tav>
                                        <p:tav tm="100000">
                                          <p:val>
                                            <p:fltVal val="1"/>
                                          </p:val>
                                        </p:tav>
                                      </p:tavLst>
                                    </p:anim>
                                    <p:anim calcmode="lin" valueType="num">
                                      <p:cBhvr>
                                        <p:cTn id="76" dur="664" tmFilter="0, 0; 0.125,0.2665; 0.25,0.4; 0.375,0.465; 0.5,0.5;  0.625,0.535; 0.75,0.6; 0.875,0.7335; 1,1">
                                          <p:stCondLst>
                                            <p:cond delay="664"/>
                                          </p:stCondLst>
                                        </p:cTn>
                                        <p:tgtEl>
                                          <p:spTgt spid="3">
                                            <p:txEl>
                                              <p:pRg st="7" end="7"/>
                                            </p:txEl>
                                          </p:spTgt>
                                        </p:tgtEl>
                                        <p:attrNameLst>
                                          <p:attrName>ppt_y</p:attrName>
                                        </p:attrNameLst>
                                      </p:cBhvr>
                                      <p:tavLst>
                                        <p:tav tm="0" fmla="#ppt_y-sin(pi*$)/9">
                                          <p:val>
                                            <p:fltVal val="0"/>
                                          </p:val>
                                        </p:tav>
                                        <p:tav tm="100000">
                                          <p:val>
                                            <p:fltVal val="1"/>
                                          </p:val>
                                        </p:tav>
                                      </p:tavLst>
                                    </p:anim>
                                    <p:anim calcmode="lin" valueType="num">
                                      <p:cBhvr>
                                        <p:cTn id="77" dur="332" tmFilter="0, 0; 0.125,0.2665; 0.25,0.4; 0.375,0.465; 0.5,0.5;  0.625,0.535; 0.75,0.6; 0.875,0.7335; 1,1">
                                          <p:stCondLst>
                                            <p:cond delay="1324"/>
                                          </p:stCondLst>
                                        </p:cTn>
                                        <p:tgtEl>
                                          <p:spTgt spid="3">
                                            <p:txEl>
                                              <p:pRg st="7" end="7"/>
                                            </p:txEl>
                                          </p:spTgt>
                                        </p:tgtEl>
                                        <p:attrNameLst>
                                          <p:attrName>ppt_y</p:attrName>
                                        </p:attrNameLst>
                                      </p:cBhvr>
                                      <p:tavLst>
                                        <p:tav tm="0" fmla="#ppt_y-sin(pi*$)/27">
                                          <p:val>
                                            <p:fltVal val="0"/>
                                          </p:val>
                                        </p:tav>
                                        <p:tav tm="100000">
                                          <p:val>
                                            <p:fltVal val="1"/>
                                          </p:val>
                                        </p:tav>
                                      </p:tavLst>
                                    </p:anim>
                                    <p:anim calcmode="lin" valueType="num">
                                      <p:cBhvr>
                                        <p:cTn id="78" dur="164" tmFilter="0, 0; 0.125,0.2665; 0.25,0.4; 0.375,0.465; 0.5,0.5;  0.625,0.535; 0.75,0.6; 0.875,0.7335; 1,1">
                                          <p:stCondLst>
                                            <p:cond delay="1656"/>
                                          </p:stCondLst>
                                        </p:cTn>
                                        <p:tgtEl>
                                          <p:spTgt spid="3">
                                            <p:txEl>
                                              <p:pRg st="7" end="7"/>
                                            </p:txEl>
                                          </p:spTgt>
                                        </p:tgtEl>
                                        <p:attrNameLst>
                                          <p:attrName>ppt_y</p:attrName>
                                        </p:attrNameLst>
                                      </p:cBhvr>
                                      <p:tavLst>
                                        <p:tav tm="0" fmla="#ppt_y-sin(pi*$)/81">
                                          <p:val>
                                            <p:fltVal val="0"/>
                                          </p:val>
                                        </p:tav>
                                        <p:tav tm="100000">
                                          <p:val>
                                            <p:fltVal val="1"/>
                                          </p:val>
                                        </p:tav>
                                      </p:tavLst>
                                    </p:anim>
                                    <p:animScale>
                                      <p:cBhvr>
                                        <p:cTn id="79" dur="26">
                                          <p:stCondLst>
                                            <p:cond delay="650"/>
                                          </p:stCondLst>
                                        </p:cTn>
                                        <p:tgtEl>
                                          <p:spTgt spid="3">
                                            <p:txEl>
                                              <p:pRg st="7" end="7"/>
                                            </p:txEl>
                                          </p:spTgt>
                                        </p:tgtEl>
                                      </p:cBhvr>
                                      <p:to x="100000" y="60000"/>
                                    </p:animScale>
                                    <p:animScale>
                                      <p:cBhvr>
                                        <p:cTn id="80" dur="166" decel="50000">
                                          <p:stCondLst>
                                            <p:cond delay="676"/>
                                          </p:stCondLst>
                                        </p:cTn>
                                        <p:tgtEl>
                                          <p:spTgt spid="3">
                                            <p:txEl>
                                              <p:pRg st="7" end="7"/>
                                            </p:txEl>
                                          </p:spTgt>
                                        </p:tgtEl>
                                      </p:cBhvr>
                                      <p:to x="100000" y="100000"/>
                                    </p:animScale>
                                    <p:animScale>
                                      <p:cBhvr>
                                        <p:cTn id="81" dur="26">
                                          <p:stCondLst>
                                            <p:cond delay="1312"/>
                                          </p:stCondLst>
                                        </p:cTn>
                                        <p:tgtEl>
                                          <p:spTgt spid="3">
                                            <p:txEl>
                                              <p:pRg st="7" end="7"/>
                                            </p:txEl>
                                          </p:spTgt>
                                        </p:tgtEl>
                                      </p:cBhvr>
                                      <p:to x="100000" y="80000"/>
                                    </p:animScale>
                                    <p:animScale>
                                      <p:cBhvr>
                                        <p:cTn id="82" dur="166" decel="50000">
                                          <p:stCondLst>
                                            <p:cond delay="1338"/>
                                          </p:stCondLst>
                                        </p:cTn>
                                        <p:tgtEl>
                                          <p:spTgt spid="3">
                                            <p:txEl>
                                              <p:pRg st="7" end="7"/>
                                            </p:txEl>
                                          </p:spTgt>
                                        </p:tgtEl>
                                      </p:cBhvr>
                                      <p:to x="100000" y="100000"/>
                                    </p:animScale>
                                    <p:animScale>
                                      <p:cBhvr>
                                        <p:cTn id="83" dur="26">
                                          <p:stCondLst>
                                            <p:cond delay="1642"/>
                                          </p:stCondLst>
                                        </p:cTn>
                                        <p:tgtEl>
                                          <p:spTgt spid="3">
                                            <p:txEl>
                                              <p:pRg st="7" end="7"/>
                                            </p:txEl>
                                          </p:spTgt>
                                        </p:tgtEl>
                                      </p:cBhvr>
                                      <p:to x="100000" y="90000"/>
                                    </p:animScale>
                                    <p:animScale>
                                      <p:cBhvr>
                                        <p:cTn id="84" dur="166" decel="50000">
                                          <p:stCondLst>
                                            <p:cond delay="1668"/>
                                          </p:stCondLst>
                                        </p:cTn>
                                        <p:tgtEl>
                                          <p:spTgt spid="3">
                                            <p:txEl>
                                              <p:pRg st="7" end="7"/>
                                            </p:txEl>
                                          </p:spTgt>
                                        </p:tgtEl>
                                      </p:cBhvr>
                                      <p:to x="100000" y="100000"/>
                                    </p:animScale>
                                    <p:animScale>
                                      <p:cBhvr>
                                        <p:cTn id="85" dur="26">
                                          <p:stCondLst>
                                            <p:cond delay="1808"/>
                                          </p:stCondLst>
                                        </p:cTn>
                                        <p:tgtEl>
                                          <p:spTgt spid="3">
                                            <p:txEl>
                                              <p:pRg st="7" end="7"/>
                                            </p:txEl>
                                          </p:spTgt>
                                        </p:tgtEl>
                                      </p:cBhvr>
                                      <p:to x="100000" y="95000"/>
                                    </p:animScale>
                                    <p:animScale>
                                      <p:cBhvr>
                                        <p:cTn id="86" dur="166" decel="50000">
                                          <p:stCondLst>
                                            <p:cond delay="1834"/>
                                          </p:stCondLst>
                                        </p:cTn>
                                        <p:tgtEl>
                                          <p:spTgt spid="3">
                                            <p:txEl>
                                              <p:pRg st="7" end="7"/>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457200" y="115888"/>
            <a:ext cx="8229600" cy="1008856"/>
          </a:xfrm>
        </p:spPr>
        <p:txBody>
          <a:bodyPr>
            <a:normAutofit fontScale="90000"/>
          </a:bodyPr>
          <a:lstStyle/>
          <a:p>
            <a:pPr eaLnBrk="1" hangingPunct="1"/>
            <a:r>
              <a:rPr lang="en-GB" altLang="en-US" sz="3600" b="1" i="1" dirty="0"/>
              <a:t> Business Strategy to Achieve Marketing Communication Mix</a:t>
            </a:r>
            <a:endParaRPr lang="en-GB" altLang="en-US" sz="3600" dirty="0"/>
          </a:p>
        </p:txBody>
      </p:sp>
      <p:sp>
        <p:nvSpPr>
          <p:cNvPr id="15364" name="Content Placeholder 2">
            <a:extLst>
              <a:ext uri="{FF2B5EF4-FFF2-40B4-BE49-F238E27FC236}">
                <a16:creationId xmlns:a16="http://schemas.microsoft.com/office/drawing/2014/main" id="{697E1E42-6EAA-41D3-AED1-68C8CA68EFAB}"/>
              </a:ext>
            </a:extLst>
          </p:cNvPr>
          <p:cNvSpPr>
            <a:spLocks noGrp="1"/>
          </p:cNvSpPr>
          <p:nvPr>
            <p:ph idx="1"/>
          </p:nvPr>
        </p:nvSpPr>
        <p:spPr>
          <a:xfrm>
            <a:off x="457200" y="1470025"/>
            <a:ext cx="8229600" cy="3917950"/>
          </a:xfrm>
        </p:spPr>
        <p:txBody>
          <a:bodyPr>
            <a:normAutofit fontScale="70000" lnSpcReduction="20000"/>
          </a:bodyPr>
          <a:lstStyle/>
          <a:p>
            <a:pPr marL="34290" indent="0">
              <a:buNone/>
            </a:pPr>
            <a:endParaRPr lang="en-US" altLang="en-US" sz="2300" dirty="0">
              <a:solidFill>
                <a:srgbClr val="FF0000"/>
              </a:solidFill>
            </a:endParaRPr>
          </a:p>
          <a:p>
            <a:r>
              <a:rPr lang="en-US" altLang="en-US" sz="2300" dirty="0" smtClean="0">
                <a:solidFill>
                  <a:srgbClr val="FF0000"/>
                </a:solidFill>
              </a:rPr>
              <a:t>The minor advertising strategy techniques would be :</a:t>
            </a:r>
          </a:p>
          <a:p>
            <a:pPr>
              <a:buFont typeface="Wingdings" panose="05000000000000000000" pitchFamily="2" charset="2"/>
              <a:buChar char="Ø"/>
            </a:pPr>
            <a:r>
              <a:rPr lang="en-US" altLang="en-US" sz="2300" dirty="0" smtClean="0">
                <a:solidFill>
                  <a:srgbClr val="FF0000"/>
                </a:solidFill>
              </a:rPr>
              <a:t>Sponsorship would not be ideal due to budgeting options , as we want to expand the company and not keep it in one location.</a:t>
            </a:r>
          </a:p>
          <a:p>
            <a:pPr>
              <a:buFont typeface="Wingdings" panose="05000000000000000000" pitchFamily="2" charset="2"/>
              <a:buChar char="Ø"/>
            </a:pPr>
            <a:r>
              <a:rPr lang="en-US" altLang="en-US" sz="2300" dirty="0" smtClean="0">
                <a:solidFill>
                  <a:srgbClr val="FF0000"/>
                </a:solidFill>
              </a:rPr>
              <a:t>Event marketing would also not be ideal due to the customers we are targeting would not be present at the event, unless it was a popular event which links to tourism travel</a:t>
            </a:r>
          </a:p>
          <a:p>
            <a:pPr>
              <a:buFont typeface="Wingdings" panose="05000000000000000000" pitchFamily="2" charset="2"/>
              <a:buChar char="Ø"/>
            </a:pPr>
            <a:r>
              <a:rPr lang="en-US" altLang="en-US" sz="2300" dirty="0" smtClean="0">
                <a:solidFill>
                  <a:srgbClr val="FF0000"/>
                </a:solidFill>
              </a:rPr>
              <a:t>Interactive marketing would be a challenge , because it would be hard to conclude a price and details for the client.</a:t>
            </a:r>
          </a:p>
          <a:p>
            <a:endParaRPr lang="en-US" altLang="en-US" sz="2300" dirty="0" smtClean="0"/>
          </a:p>
          <a:p>
            <a:r>
              <a:rPr lang="en-US" altLang="en-US" sz="2300" dirty="0" smtClean="0"/>
              <a:t>Positive advertising strategy techniques :</a:t>
            </a:r>
          </a:p>
          <a:p>
            <a:pPr>
              <a:buFont typeface="Wingdings" panose="05000000000000000000" pitchFamily="2" charset="2"/>
              <a:buChar char="Ø"/>
            </a:pPr>
            <a:r>
              <a:rPr lang="en-US" altLang="en-US" sz="2300" dirty="0" smtClean="0"/>
              <a:t>Social media is a positive advertisement , due to the company having an online website which has package offers which individual can select from. Due to technology advancing social media is a used tool that individuals use on a daily basis.</a:t>
            </a:r>
          </a:p>
          <a:p>
            <a:pPr>
              <a:buFont typeface="Wingdings" panose="05000000000000000000" pitchFamily="2" charset="2"/>
              <a:buChar char="Ø"/>
            </a:pPr>
            <a:r>
              <a:rPr lang="en-US" altLang="en-US" sz="2300" dirty="0" smtClean="0"/>
              <a:t>Direct – by sending direct mail , emails to existing customers , as well as new customers it offers a chance for the individuals to read through the brochure and have it there as a reminder if there circumstances ever change </a:t>
            </a:r>
          </a:p>
          <a:p>
            <a:pPr>
              <a:buFont typeface="Wingdings" panose="05000000000000000000" pitchFamily="2" charset="2"/>
              <a:buChar char="Ø"/>
            </a:pPr>
            <a:endParaRPr lang="en-US" altLang="en-US" dirty="0" smtClean="0"/>
          </a:p>
          <a:p>
            <a:pPr>
              <a:buFont typeface="Wingdings" panose="05000000000000000000" pitchFamily="2" charset="2"/>
              <a:buChar char="Ø"/>
            </a:pPr>
            <a:endParaRPr lang="en-US" altLang="en-US" dirty="0" smtClean="0"/>
          </a:p>
          <a:p>
            <a:pPr>
              <a:buFont typeface="Wingdings" panose="05000000000000000000" pitchFamily="2" charset="2"/>
              <a:buChar char="Ø"/>
            </a:pPr>
            <a:endParaRPr lang="en-US" altLang="en-US" dirty="0" smtClean="0"/>
          </a:p>
          <a:p>
            <a:pPr>
              <a:buFont typeface="Wingdings" panose="05000000000000000000" pitchFamily="2" charset="2"/>
              <a:buChar char="Ø"/>
            </a:pPr>
            <a:endParaRPr lang="en-US" altLang="en-US" dirty="0" smtClean="0"/>
          </a:p>
          <a:p>
            <a:pPr>
              <a:buFont typeface="Wingdings" panose="05000000000000000000" pitchFamily="2" charset="2"/>
              <a:buChar char="Ø"/>
            </a:pPr>
            <a:endParaRPr lang="en-US" altLang="en-US" dirty="0" smtClean="0"/>
          </a:p>
          <a:p>
            <a:endParaRPr lang="en-US" altLang="en-US"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half" idx="10"/>
          </p:nvPr>
        </p:nvSpPr>
        <p:spPr/>
        <p:txBody>
          <a:bodyPr/>
          <a:lstStyle/>
          <a:p>
            <a:pPr>
              <a:defRPr/>
            </a:pPr>
            <a:fld id="{BFEA8610-70C2-48F7-AED7-5F19D16F3191}" type="datetime1">
              <a:rPr lang="en-GB" altLang="en-US"/>
              <a:pPr>
                <a:defRPr/>
              </a:pPr>
              <a:t>26/02/2019</a:t>
            </a:fld>
            <a:endParaRPr lang="en-GB" altLang="en-US"/>
          </a:p>
        </p:txBody>
      </p:sp>
    </p:spTree>
    <p:extLst>
      <p:ext uri="{BB962C8B-B14F-4D97-AF65-F5344CB8AC3E}">
        <p14:creationId xmlns:p14="http://schemas.microsoft.com/office/powerpoint/2010/main" val="1882529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15362"/>
                                        </p:tgtEl>
                                        <p:attrNameLst>
                                          <p:attrName>style.visibility</p:attrName>
                                        </p:attrNameLst>
                                      </p:cBhvr>
                                      <p:to>
                                        <p:strVal val="visible"/>
                                      </p:to>
                                    </p:set>
                                    <p:animEffect transition="in" filter="wipe(down)">
                                      <p:cBhvr>
                                        <p:cTn id="7" dur="580">
                                          <p:stCondLst>
                                            <p:cond delay="0"/>
                                          </p:stCondLst>
                                        </p:cTn>
                                        <p:tgtEl>
                                          <p:spTgt spid="15362"/>
                                        </p:tgtEl>
                                      </p:cBhvr>
                                    </p:animEffect>
                                    <p:anim calcmode="lin" valueType="num">
                                      <p:cBhvr>
                                        <p:cTn id="8" dur="1822" tmFilter="0,0; 0.14,0.36; 0.43,0.73; 0.71,0.91; 1.0,1.0">
                                          <p:stCondLst>
                                            <p:cond delay="0"/>
                                          </p:stCondLst>
                                        </p:cTn>
                                        <p:tgtEl>
                                          <p:spTgt spid="1536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536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536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536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5362"/>
                                        </p:tgtEl>
                                        <p:attrNameLst>
                                          <p:attrName>ppt_y</p:attrName>
                                        </p:attrNameLst>
                                      </p:cBhvr>
                                      <p:tavLst>
                                        <p:tav tm="0" fmla="#ppt_y-sin(pi*$)/81">
                                          <p:val>
                                            <p:fltVal val="0"/>
                                          </p:val>
                                        </p:tav>
                                        <p:tav tm="100000">
                                          <p:val>
                                            <p:fltVal val="1"/>
                                          </p:val>
                                        </p:tav>
                                      </p:tavLst>
                                    </p:anim>
                                    <p:animScale>
                                      <p:cBhvr>
                                        <p:cTn id="13" dur="26">
                                          <p:stCondLst>
                                            <p:cond delay="650"/>
                                          </p:stCondLst>
                                        </p:cTn>
                                        <p:tgtEl>
                                          <p:spTgt spid="15362"/>
                                        </p:tgtEl>
                                      </p:cBhvr>
                                      <p:to x="100000" y="60000"/>
                                    </p:animScale>
                                    <p:animScale>
                                      <p:cBhvr>
                                        <p:cTn id="14" dur="166" decel="50000">
                                          <p:stCondLst>
                                            <p:cond delay="676"/>
                                          </p:stCondLst>
                                        </p:cTn>
                                        <p:tgtEl>
                                          <p:spTgt spid="15362"/>
                                        </p:tgtEl>
                                      </p:cBhvr>
                                      <p:to x="100000" y="100000"/>
                                    </p:animScale>
                                    <p:animScale>
                                      <p:cBhvr>
                                        <p:cTn id="15" dur="26">
                                          <p:stCondLst>
                                            <p:cond delay="1312"/>
                                          </p:stCondLst>
                                        </p:cTn>
                                        <p:tgtEl>
                                          <p:spTgt spid="15362"/>
                                        </p:tgtEl>
                                      </p:cBhvr>
                                      <p:to x="100000" y="80000"/>
                                    </p:animScale>
                                    <p:animScale>
                                      <p:cBhvr>
                                        <p:cTn id="16" dur="166" decel="50000">
                                          <p:stCondLst>
                                            <p:cond delay="1338"/>
                                          </p:stCondLst>
                                        </p:cTn>
                                        <p:tgtEl>
                                          <p:spTgt spid="15362"/>
                                        </p:tgtEl>
                                      </p:cBhvr>
                                      <p:to x="100000" y="100000"/>
                                    </p:animScale>
                                    <p:animScale>
                                      <p:cBhvr>
                                        <p:cTn id="17" dur="26">
                                          <p:stCondLst>
                                            <p:cond delay="1642"/>
                                          </p:stCondLst>
                                        </p:cTn>
                                        <p:tgtEl>
                                          <p:spTgt spid="15362"/>
                                        </p:tgtEl>
                                      </p:cBhvr>
                                      <p:to x="100000" y="90000"/>
                                    </p:animScale>
                                    <p:animScale>
                                      <p:cBhvr>
                                        <p:cTn id="18" dur="166" decel="50000">
                                          <p:stCondLst>
                                            <p:cond delay="1668"/>
                                          </p:stCondLst>
                                        </p:cTn>
                                        <p:tgtEl>
                                          <p:spTgt spid="15362"/>
                                        </p:tgtEl>
                                      </p:cBhvr>
                                      <p:to x="100000" y="100000"/>
                                    </p:animScale>
                                    <p:animScale>
                                      <p:cBhvr>
                                        <p:cTn id="19" dur="26">
                                          <p:stCondLst>
                                            <p:cond delay="1808"/>
                                          </p:stCondLst>
                                        </p:cTn>
                                        <p:tgtEl>
                                          <p:spTgt spid="15362"/>
                                        </p:tgtEl>
                                      </p:cBhvr>
                                      <p:to x="100000" y="95000"/>
                                    </p:animScale>
                                    <p:animScale>
                                      <p:cBhvr>
                                        <p:cTn id="20" dur="166" decel="50000">
                                          <p:stCondLst>
                                            <p:cond delay="1834"/>
                                          </p:stCondLst>
                                        </p:cTn>
                                        <p:tgtEl>
                                          <p:spTgt spid="1536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15364">
                                            <p:txEl>
                                              <p:pRg st="6" end="6"/>
                                            </p:txEl>
                                          </p:spTgt>
                                        </p:tgtEl>
                                        <p:attrNameLst>
                                          <p:attrName>style.visibility</p:attrName>
                                        </p:attrNameLst>
                                      </p:cBhvr>
                                      <p:to>
                                        <p:strVal val="visible"/>
                                      </p:to>
                                    </p:set>
                                    <p:animEffect transition="in" filter="wipe(down)">
                                      <p:cBhvr>
                                        <p:cTn id="25" dur="580">
                                          <p:stCondLst>
                                            <p:cond delay="0"/>
                                          </p:stCondLst>
                                        </p:cTn>
                                        <p:tgtEl>
                                          <p:spTgt spid="15364">
                                            <p:txEl>
                                              <p:pRg st="6" end="6"/>
                                            </p:txEl>
                                          </p:spTgt>
                                        </p:tgtEl>
                                      </p:cBhvr>
                                    </p:animEffect>
                                    <p:anim calcmode="lin" valueType="num">
                                      <p:cBhvr>
                                        <p:cTn id="26" dur="1822" tmFilter="0,0; 0.14,0.36; 0.43,0.73; 0.71,0.91; 1.0,1.0">
                                          <p:stCondLst>
                                            <p:cond delay="0"/>
                                          </p:stCondLst>
                                        </p:cTn>
                                        <p:tgtEl>
                                          <p:spTgt spid="15364">
                                            <p:txEl>
                                              <p:pRg st="6" end="6"/>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15364">
                                            <p:txEl>
                                              <p:pRg st="6" end="6"/>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15364">
                                            <p:txEl>
                                              <p:pRg st="6" end="6"/>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15364">
                                            <p:txEl>
                                              <p:pRg st="6" end="6"/>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15364">
                                            <p:txEl>
                                              <p:pRg st="6" end="6"/>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15364">
                                            <p:txEl>
                                              <p:pRg st="6" end="6"/>
                                            </p:txEl>
                                          </p:spTgt>
                                        </p:tgtEl>
                                      </p:cBhvr>
                                      <p:to x="100000" y="60000"/>
                                    </p:animScale>
                                    <p:animScale>
                                      <p:cBhvr>
                                        <p:cTn id="32" dur="166" decel="50000">
                                          <p:stCondLst>
                                            <p:cond delay="676"/>
                                          </p:stCondLst>
                                        </p:cTn>
                                        <p:tgtEl>
                                          <p:spTgt spid="15364">
                                            <p:txEl>
                                              <p:pRg st="6" end="6"/>
                                            </p:txEl>
                                          </p:spTgt>
                                        </p:tgtEl>
                                      </p:cBhvr>
                                      <p:to x="100000" y="100000"/>
                                    </p:animScale>
                                    <p:animScale>
                                      <p:cBhvr>
                                        <p:cTn id="33" dur="26">
                                          <p:stCondLst>
                                            <p:cond delay="1312"/>
                                          </p:stCondLst>
                                        </p:cTn>
                                        <p:tgtEl>
                                          <p:spTgt spid="15364">
                                            <p:txEl>
                                              <p:pRg st="6" end="6"/>
                                            </p:txEl>
                                          </p:spTgt>
                                        </p:tgtEl>
                                      </p:cBhvr>
                                      <p:to x="100000" y="80000"/>
                                    </p:animScale>
                                    <p:animScale>
                                      <p:cBhvr>
                                        <p:cTn id="34" dur="166" decel="50000">
                                          <p:stCondLst>
                                            <p:cond delay="1338"/>
                                          </p:stCondLst>
                                        </p:cTn>
                                        <p:tgtEl>
                                          <p:spTgt spid="15364">
                                            <p:txEl>
                                              <p:pRg st="6" end="6"/>
                                            </p:txEl>
                                          </p:spTgt>
                                        </p:tgtEl>
                                      </p:cBhvr>
                                      <p:to x="100000" y="100000"/>
                                    </p:animScale>
                                    <p:animScale>
                                      <p:cBhvr>
                                        <p:cTn id="35" dur="26">
                                          <p:stCondLst>
                                            <p:cond delay="1642"/>
                                          </p:stCondLst>
                                        </p:cTn>
                                        <p:tgtEl>
                                          <p:spTgt spid="15364">
                                            <p:txEl>
                                              <p:pRg st="6" end="6"/>
                                            </p:txEl>
                                          </p:spTgt>
                                        </p:tgtEl>
                                      </p:cBhvr>
                                      <p:to x="100000" y="90000"/>
                                    </p:animScale>
                                    <p:animScale>
                                      <p:cBhvr>
                                        <p:cTn id="36" dur="166" decel="50000">
                                          <p:stCondLst>
                                            <p:cond delay="1668"/>
                                          </p:stCondLst>
                                        </p:cTn>
                                        <p:tgtEl>
                                          <p:spTgt spid="15364">
                                            <p:txEl>
                                              <p:pRg st="6" end="6"/>
                                            </p:txEl>
                                          </p:spTgt>
                                        </p:tgtEl>
                                      </p:cBhvr>
                                      <p:to x="100000" y="100000"/>
                                    </p:animScale>
                                    <p:animScale>
                                      <p:cBhvr>
                                        <p:cTn id="37" dur="26">
                                          <p:stCondLst>
                                            <p:cond delay="1808"/>
                                          </p:stCondLst>
                                        </p:cTn>
                                        <p:tgtEl>
                                          <p:spTgt spid="15364">
                                            <p:txEl>
                                              <p:pRg st="6" end="6"/>
                                            </p:txEl>
                                          </p:spTgt>
                                        </p:tgtEl>
                                      </p:cBhvr>
                                      <p:to x="100000" y="95000"/>
                                    </p:animScale>
                                    <p:animScale>
                                      <p:cBhvr>
                                        <p:cTn id="38" dur="166" decel="50000">
                                          <p:stCondLst>
                                            <p:cond delay="1834"/>
                                          </p:stCondLst>
                                        </p:cTn>
                                        <p:tgtEl>
                                          <p:spTgt spid="15364">
                                            <p:txEl>
                                              <p:pRg st="6" end="6"/>
                                            </p:txEl>
                                          </p:spTgt>
                                        </p:tgtEl>
                                      </p:cBhvr>
                                      <p:to x="100000" y="100000"/>
                                    </p:animScale>
                                  </p:childTnLst>
                                </p:cTn>
                              </p:par>
                              <p:par>
                                <p:cTn id="39" presetID="26" presetClass="entr" presetSubtype="0" fill="hold" nodeType="withEffect">
                                  <p:stCondLst>
                                    <p:cond delay="0"/>
                                  </p:stCondLst>
                                  <p:childTnLst>
                                    <p:set>
                                      <p:cBhvr>
                                        <p:cTn id="40" dur="1" fill="hold">
                                          <p:stCondLst>
                                            <p:cond delay="0"/>
                                          </p:stCondLst>
                                        </p:cTn>
                                        <p:tgtEl>
                                          <p:spTgt spid="15364">
                                            <p:txEl>
                                              <p:pRg st="7" end="7"/>
                                            </p:txEl>
                                          </p:spTgt>
                                        </p:tgtEl>
                                        <p:attrNameLst>
                                          <p:attrName>style.visibility</p:attrName>
                                        </p:attrNameLst>
                                      </p:cBhvr>
                                      <p:to>
                                        <p:strVal val="visible"/>
                                      </p:to>
                                    </p:set>
                                    <p:animEffect transition="in" filter="wipe(down)">
                                      <p:cBhvr>
                                        <p:cTn id="41" dur="580">
                                          <p:stCondLst>
                                            <p:cond delay="0"/>
                                          </p:stCondLst>
                                        </p:cTn>
                                        <p:tgtEl>
                                          <p:spTgt spid="15364">
                                            <p:txEl>
                                              <p:pRg st="7" end="7"/>
                                            </p:txEl>
                                          </p:spTgt>
                                        </p:tgtEl>
                                      </p:cBhvr>
                                    </p:animEffect>
                                    <p:anim calcmode="lin" valueType="num">
                                      <p:cBhvr>
                                        <p:cTn id="42" dur="1822" tmFilter="0,0; 0.14,0.36; 0.43,0.73; 0.71,0.91; 1.0,1.0">
                                          <p:stCondLst>
                                            <p:cond delay="0"/>
                                          </p:stCondLst>
                                        </p:cTn>
                                        <p:tgtEl>
                                          <p:spTgt spid="15364">
                                            <p:txEl>
                                              <p:pRg st="7" end="7"/>
                                            </p:txEl>
                                          </p:spTgt>
                                        </p:tgtEl>
                                        <p:attrNameLst>
                                          <p:attrName>ppt_x</p:attrName>
                                        </p:attrNameLst>
                                      </p:cBhvr>
                                      <p:tavLst>
                                        <p:tav tm="0">
                                          <p:val>
                                            <p:strVal val="#ppt_x-0.25"/>
                                          </p:val>
                                        </p:tav>
                                        <p:tav tm="100000">
                                          <p:val>
                                            <p:strVal val="#ppt_x"/>
                                          </p:val>
                                        </p:tav>
                                      </p:tavLst>
                                    </p:anim>
                                    <p:anim calcmode="lin" valueType="num">
                                      <p:cBhvr>
                                        <p:cTn id="43" dur="664" tmFilter="0.0,0.0; 0.25,0.07; 0.50,0.2; 0.75,0.467; 1.0,1.0">
                                          <p:stCondLst>
                                            <p:cond delay="0"/>
                                          </p:stCondLst>
                                        </p:cTn>
                                        <p:tgtEl>
                                          <p:spTgt spid="15364">
                                            <p:txEl>
                                              <p:pRg st="7" end="7"/>
                                            </p:txEl>
                                          </p:spTgt>
                                        </p:tgtEl>
                                        <p:attrNameLst>
                                          <p:attrName>ppt_y</p:attrName>
                                        </p:attrNameLst>
                                      </p:cBhvr>
                                      <p:tavLst>
                                        <p:tav tm="0" fmla="#ppt_y-sin(pi*$)/3">
                                          <p:val>
                                            <p:fltVal val="0.5"/>
                                          </p:val>
                                        </p:tav>
                                        <p:tav tm="100000">
                                          <p:val>
                                            <p:fltVal val="1"/>
                                          </p:val>
                                        </p:tav>
                                      </p:tavLst>
                                    </p:anim>
                                    <p:anim calcmode="lin" valueType="num">
                                      <p:cBhvr>
                                        <p:cTn id="44" dur="664" tmFilter="0, 0; 0.125,0.2665; 0.25,0.4; 0.375,0.465; 0.5,0.5;  0.625,0.535; 0.75,0.6; 0.875,0.7335; 1,1">
                                          <p:stCondLst>
                                            <p:cond delay="664"/>
                                          </p:stCondLst>
                                        </p:cTn>
                                        <p:tgtEl>
                                          <p:spTgt spid="15364">
                                            <p:txEl>
                                              <p:pRg st="7" end="7"/>
                                            </p:txEl>
                                          </p:spTgt>
                                        </p:tgtEl>
                                        <p:attrNameLst>
                                          <p:attrName>ppt_y</p:attrName>
                                        </p:attrNameLst>
                                      </p:cBhvr>
                                      <p:tavLst>
                                        <p:tav tm="0" fmla="#ppt_y-sin(pi*$)/9">
                                          <p:val>
                                            <p:fltVal val="0"/>
                                          </p:val>
                                        </p:tav>
                                        <p:tav tm="100000">
                                          <p:val>
                                            <p:fltVal val="1"/>
                                          </p:val>
                                        </p:tav>
                                      </p:tavLst>
                                    </p:anim>
                                    <p:anim calcmode="lin" valueType="num">
                                      <p:cBhvr>
                                        <p:cTn id="45" dur="332" tmFilter="0, 0; 0.125,0.2665; 0.25,0.4; 0.375,0.465; 0.5,0.5;  0.625,0.535; 0.75,0.6; 0.875,0.7335; 1,1">
                                          <p:stCondLst>
                                            <p:cond delay="1324"/>
                                          </p:stCondLst>
                                        </p:cTn>
                                        <p:tgtEl>
                                          <p:spTgt spid="15364">
                                            <p:txEl>
                                              <p:pRg st="7" end="7"/>
                                            </p:txEl>
                                          </p:spTgt>
                                        </p:tgtEl>
                                        <p:attrNameLst>
                                          <p:attrName>ppt_y</p:attrName>
                                        </p:attrNameLst>
                                      </p:cBhvr>
                                      <p:tavLst>
                                        <p:tav tm="0" fmla="#ppt_y-sin(pi*$)/27">
                                          <p:val>
                                            <p:fltVal val="0"/>
                                          </p:val>
                                        </p:tav>
                                        <p:tav tm="100000">
                                          <p:val>
                                            <p:fltVal val="1"/>
                                          </p:val>
                                        </p:tav>
                                      </p:tavLst>
                                    </p:anim>
                                    <p:anim calcmode="lin" valueType="num">
                                      <p:cBhvr>
                                        <p:cTn id="46" dur="164" tmFilter="0, 0; 0.125,0.2665; 0.25,0.4; 0.375,0.465; 0.5,0.5;  0.625,0.535; 0.75,0.6; 0.875,0.7335; 1,1">
                                          <p:stCondLst>
                                            <p:cond delay="1656"/>
                                          </p:stCondLst>
                                        </p:cTn>
                                        <p:tgtEl>
                                          <p:spTgt spid="15364">
                                            <p:txEl>
                                              <p:pRg st="7" end="7"/>
                                            </p:txEl>
                                          </p:spTgt>
                                        </p:tgtEl>
                                        <p:attrNameLst>
                                          <p:attrName>ppt_y</p:attrName>
                                        </p:attrNameLst>
                                      </p:cBhvr>
                                      <p:tavLst>
                                        <p:tav tm="0" fmla="#ppt_y-sin(pi*$)/81">
                                          <p:val>
                                            <p:fltVal val="0"/>
                                          </p:val>
                                        </p:tav>
                                        <p:tav tm="100000">
                                          <p:val>
                                            <p:fltVal val="1"/>
                                          </p:val>
                                        </p:tav>
                                      </p:tavLst>
                                    </p:anim>
                                    <p:animScale>
                                      <p:cBhvr>
                                        <p:cTn id="47" dur="26">
                                          <p:stCondLst>
                                            <p:cond delay="650"/>
                                          </p:stCondLst>
                                        </p:cTn>
                                        <p:tgtEl>
                                          <p:spTgt spid="15364">
                                            <p:txEl>
                                              <p:pRg st="7" end="7"/>
                                            </p:txEl>
                                          </p:spTgt>
                                        </p:tgtEl>
                                      </p:cBhvr>
                                      <p:to x="100000" y="60000"/>
                                    </p:animScale>
                                    <p:animScale>
                                      <p:cBhvr>
                                        <p:cTn id="48" dur="166" decel="50000">
                                          <p:stCondLst>
                                            <p:cond delay="676"/>
                                          </p:stCondLst>
                                        </p:cTn>
                                        <p:tgtEl>
                                          <p:spTgt spid="15364">
                                            <p:txEl>
                                              <p:pRg st="7" end="7"/>
                                            </p:txEl>
                                          </p:spTgt>
                                        </p:tgtEl>
                                      </p:cBhvr>
                                      <p:to x="100000" y="100000"/>
                                    </p:animScale>
                                    <p:animScale>
                                      <p:cBhvr>
                                        <p:cTn id="49" dur="26">
                                          <p:stCondLst>
                                            <p:cond delay="1312"/>
                                          </p:stCondLst>
                                        </p:cTn>
                                        <p:tgtEl>
                                          <p:spTgt spid="15364">
                                            <p:txEl>
                                              <p:pRg st="7" end="7"/>
                                            </p:txEl>
                                          </p:spTgt>
                                        </p:tgtEl>
                                      </p:cBhvr>
                                      <p:to x="100000" y="80000"/>
                                    </p:animScale>
                                    <p:animScale>
                                      <p:cBhvr>
                                        <p:cTn id="50" dur="166" decel="50000">
                                          <p:stCondLst>
                                            <p:cond delay="1338"/>
                                          </p:stCondLst>
                                        </p:cTn>
                                        <p:tgtEl>
                                          <p:spTgt spid="15364">
                                            <p:txEl>
                                              <p:pRg st="7" end="7"/>
                                            </p:txEl>
                                          </p:spTgt>
                                        </p:tgtEl>
                                      </p:cBhvr>
                                      <p:to x="100000" y="100000"/>
                                    </p:animScale>
                                    <p:animScale>
                                      <p:cBhvr>
                                        <p:cTn id="51" dur="26">
                                          <p:stCondLst>
                                            <p:cond delay="1642"/>
                                          </p:stCondLst>
                                        </p:cTn>
                                        <p:tgtEl>
                                          <p:spTgt spid="15364">
                                            <p:txEl>
                                              <p:pRg st="7" end="7"/>
                                            </p:txEl>
                                          </p:spTgt>
                                        </p:tgtEl>
                                      </p:cBhvr>
                                      <p:to x="100000" y="90000"/>
                                    </p:animScale>
                                    <p:animScale>
                                      <p:cBhvr>
                                        <p:cTn id="52" dur="166" decel="50000">
                                          <p:stCondLst>
                                            <p:cond delay="1668"/>
                                          </p:stCondLst>
                                        </p:cTn>
                                        <p:tgtEl>
                                          <p:spTgt spid="15364">
                                            <p:txEl>
                                              <p:pRg st="7" end="7"/>
                                            </p:txEl>
                                          </p:spTgt>
                                        </p:tgtEl>
                                      </p:cBhvr>
                                      <p:to x="100000" y="100000"/>
                                    </p:animScale>
                                    <p:animScale>
                                      <p:cBhvr>
                                        <p:cTn id="53" dur="26">
                                          <p:stCondLst>
                                            <p:cond delay="1808"/>
                                          </p:stCondLst>
                                        </p:cTn>
                                        <p:tgtEl>
                                          <p:spTgt spid="15364">
                                            <p:txEl>
                                              <p:pRg st="7" end="7"/>
                                            </p:txEl>
                                          </p:spTgt>
                                        </p:tgtEl>
                                      </p:cBhvr>
                                      <p:to x="100000" y="95000"/>
                                    </p:animScale>
                                    <p:animScale>
                                      <p:cBhvr>
                                        <p:cTn id="54" dur="166" decel="50000">
                                          <p:stCondLst>
                                            <p:cond delay="1834"/>
                                          </p:stCondLst>
                                        </p:cTn>
                                        <p:tgtEl>
                                          <p:spTgt spid="15364">
                                            <p:txEl>
                                              <p:pRg st="7" end="7"/>
                                            </p:txEl>
                                          </p:spTgt>
                                        </p:tgtEl>
                                      </p:cBhvr>
                                      <p:to x="100000" y="100000"/>
                                    </p:animScale>
                                  </p:childTnLst>
                                </p:cTn>
                              </p:par>
                              <p:par>
                                <p:cTn id="55" presetID="26" presetClass="entr" presetSubtype="0" fill="hold" nodeType="withEffect">
                                  <p:stCondLst>
                                    <p:cond delay="0"/>
                                  </p:stCondLst>
                                  <p:childTnLst>
                                    <p:set>
                                      <p:cBhvr>
                                        <p:cTn id="56" dur="1" fill="hold">
                                          <p:stCondLst>
                                            <p:cond delay="0"/>
                                          </p:stCondLst>
                                        </p:cTn>
                                        <p:tgtEl>
                                          <p:spTgt spid="15364">
                                            <p:txEl>
                                              <p:pRg st="8" end="8"/>
                                            </p:txEl>
                                          </p:spTgt>
                                        </p:tgtEl>
                                        <p:attrNameLst>
                                          <p:attrName>style.visibility</p:attrName>
                                        </p:attrNameLst>
                                      </p:cBhvr>
                                      <p:to>
                                        <p:strVal val="visible"/>
                                      </p:to>
                                    </p:set>
                                    <p:animEffect transition="in" filter="wipe(down)">
                                      <p:cBhvr>
                                        <p:cTn id="57" dur="580">
                                          <p:stCondLst>
                                            <p:cond delay="0"/>
                                          </p:stCondLst>
                                        </p:cTn>
                                        <p:tgtEl>
                                          <p:spTgt spid="15364">
                                            <p:txEl>
                                              <p:pRg st="8" end="8"/>
                                            </p:txEl>
                                          </p:spTgt>
                                        </p:tgtEl>
                                      </p:cBhvr>
                                    </p:animEffect>
                                    <p:anim calcmode="lin" valueType="num">
                                      <p:cBhvr>
                                        <p:cTn id="58" dur="1822" tmFilter="0,0; 0.14,0.36; 0.43,0.73; 0.71,0.91; 1.0,1.0">
                                          <p:stCondLst>
                                            <p:cond delay="0"/>
                                          </p:stCondLst>
                                        </p:cTn>
                                        <p:tgtEl>
                                          <p:spTgt spid="15364">
                                            <p:txEl>
                                              <p:pRg st="8" end="8"/>
                                            </p:txEl>
                                          </p:spTgt>
                                        </p:tgtEl>
                                        <p:attrNameLst>
                                          <p:attrName>ppt_x</p:attrName>
                                        </p:attrNameLst>
                                      </p:cBhvr>
                                      <p:tavLst>
                                        <p:tav tm="0">
                                          <p:val>
                                            <p:strVal val="#ppt_x-0.25"/>
                                          </p:val>
                                        </p:tav>
                                        <p:tav tm="100000">
                                          <p:val>
                                            <p:strVal val="#ppt_x"/>
                                          </p:val>
                                        </p:tav>
                                      </p:tavLst>
                                    </p:anim>
                                    <p:anim calcmode="lin" valueType="num">
                                      <p:cBhvr>
                                        <p:cTn id="59" dur="664" tmFilter="0.0,0.0; 0.25,0.07; 0.50,0.2; 0.75,0.467; 1.0,1.0">
                                          <p:stCondLst>
                                            <p:cond delay="0"/>
                                          </p:stCondLst>
                                        </p:cTn>
                                        <p:tgtEl>
                                          <p:spTgt spid="15364">
                                            <p:txEl>
                                              <p:pRg st="8" end="8"/>
                                            </p:txEl>
                                          </p:spTgt>
                                        </p:tgtEl>
                                        <p:attrNameLst>
                                          <p:attrName>ppt_y</p:attrName>
                                        </p:attrNameLst>
                                      </p:cBhvr>
                                      <p:tavLst>
                                        <p:tav tm="0" fmla="#ppt_y-sin(pi*$)/3">
                                          <p:val>
                                            <p:fltVal val="0.5"/>
                                          </p:val>
                                        </p:tav>
                                        <p:tav tm="100000">
                                          <p:val>
                                            <p:fltVal val="1"/>
                                          </p:val>
                                        </p:tav>
                                      </p:tavLst>
                                    </p:anim>
                                    <p:anim calcmode="lin" valueType="num">
                                      <p:cBhvr>
                                        <p:cTn id="60" dur="664" tmFilter="0, 0; 0.125,0.2665; 0.25,0.4; 0.375,0.465; 0.5,0.5;  0.625,0.535; 0.75,0.6; 0.875,0.7335; 1,1">
                                          <p:stCondLst>
                                            <p:cond delay="664"/>
                                          </p:stCondLst>
                                        </p:cTn>
                                        <p:tgtEl>
                                          <p:spTgt spid="15364">
                                            <p:txEl>
                                              <p:pRg st="8" end="8"/>
                                            </p:txEl>
                                          </p:spTgt>
                                        </p:tgtEl>
                                        <p:attrNameLst>
                                          <p:attrName>ppt_y</p:attrName>
                                        </p:attrNameLst>
                                      </p:cBhvr>
                                      <p:tavLst>
                                        <p:tav tm="0" fmla="#ppt_y-sin(pi*$)/9">
                                          <p:val>
                                            <p:fltVal val="0"/>
                                          </p:val>
                                        </p:tav>
                                        <p:tav tm="100000">
                                          <p:val>
                                            <p:fltVal val="1"/>
                                          </p:val>
                                        </p:tav>
                                      </p:tavLst>
                                    </p:anim>
                                    <p:anim calcmode="lin" valueType="num">
                                      <p:cBhvr>
                                        <p:cTn id="61" dur="332" tmFilter="0, 0; 0.125,0.2665; 0.25,0.4; 0.375,0.465; 0.5,0.5;  0.625,0.535; 0.75,0.6; 0.875,0.7335; 1,1">
                                          <p:stCondLst>
                                            <p:cond delay="1324"/>
                                          </p:stCondLst>
                                        </p:cTn>
                                        <p:tgtEl>
                                          <p:spTgt spid="15364">
                                            <p:txEl>
                                              <p:pRg st="8" end="8"/>
                                            </p:txEl>
                                          </p:spTgt>
                                        </p:tgtEl>
                                        <p:attrNameLst>
                                          <p:attrName>ppt_y</p:attrName>
                                        </p:attrNameLst>
                                      </p:cBhvr>
                                      <p:tavLst>
                                        <p:tav tm="0" fmla="#ppt_y-sin(pi*$)/27">
                                          <p:val>
                                            <p:fltVal val="0"/>
                                          </p:val>
                                        </p:tav>
                                        <p:tav tm="100000">
                                          <p:val>
                                            <p:fltVal val="1"/>
                                          </p:val>
                                        </p:tav>
                                      </p:tavLst>
                                    </p:anim>
                                    <p:anim calcmode="lin" valueType="num">
                                      <p:cBhvr>
                                        <p:cTn id="62" dur="164" tmFilter="0, 0; 0.125,0.2665; 0.25,0.4; 0.375,0.465; 0.5,0.5;  0.625,0.535; 0.75,0.6; 0.875,0.7335; 1,1">
                                          <p:stCondLst>
                                            <p:cond delay="1656"/>
                                          </p:stCondLst>
                                        </p:cTn>
                                        <p:tgtEl>
                                          <p:spTgt spid="15364">
                                            <p:txEl>
                                              <p:pRg st="8" end="8"/>
                                            </p:txEl>
                                          </p:spTgt>
                                        </p:tgtEl>
                                        <p:attrNameLst>
                                          <p:attrName>ppt_y</p:attrName>
                                        </p:attrNameLst>
                                      </p:cBhvr>
                                      <p:tavLst>
                                        <p:tav tm="0" fmla="#ppt_y-sin(pi*$)/81">
                                          <p:val>
                                            <p:fltVal val="0"/>
                                          </p:val>
                                        </p:tav>
                                        <p:tav tm="100000">
                                          <p:val>
                                            <p:fltVal val="1"/>
                                          </p:val>
                                        </p:tav>
                                      </p:tavLst>
                                    </p:anim>
                                    <p:animScale>
                                      <p:cBhvr>
                                        <p:cTn id="63" dur="26">
                                          <p:stCondLst>
                                            <p:cond delay="650"/>
                                          </p:stCondLst>
                                        </p:cTn>
                                        <p:tgtEl>
                                          <p:spTgt spid="15364">
                                            <p:txEl>
                                              <p:pRg st="8" end="8"/>
                                            </p:txEl>
                                          </p:spTgt>
                                        </p:tgtEl>
                                      </p:cBhvr>
                                      <p:to x="100000" y="60000"/>
                                    </p:animScale>
                                    <p:animScale>
                                      <p:cBhvr>
                                        <p:cTn id="64" dur="166" decel="50000">
                                          <p:stCondLst>
                                            <p:cond delay="676"/>
                                          </p:stCondLst>
                                        </p:cTn>
                                        <p:tgtEl>
                                          <p:spTgt spid="15364">
                                            <p:txEl>
                                              <p:pRg st="8" end="8"/>
                                            </p:txEl>
                                          </p:spTgt>
                                        </p:tgtEl>
                                      </p:cBhvr>
                                      <p:to x="100000" y="100000"/>
                                    </p:animScale>
                                    <p:animScale>
                                      <p:cBhvr>
                                        <p:cTn id="65" dur="26">
                                          <p:stCondLst>
                                            <p:cond delay="1312"/>
                                          </p:stCondLst>
                                        </p:cTn>
                                        <p:tgtEl>
                                          <p:spTgt spid="15364">
                                            <p:txEl>
                                              <p:pRg st="8" end="8"/>
                                            </p:txEl>
                                          </p:spTgt>
                                        </p:tgtEl>
                                      </p:cBhvr>
                                      <p:to x="100000" y="80000"/>
                                    </p:animScale>
                                    <p:animScale>
                                      <p:cBhvr>
                                        <p:cTn id="66" dur="166" decel="50000">
                                          <p:stCondLst>
                                            <p:cond delay="1338"/>
                                          </p:stCondLst>
                                        </p:cTn>
                                        <p:tgtEl>
                                          <p:spTgt spid="15364">
                                            <p:txEl>
                                              <p:pRg st="8" end="8"/>
                                            </p:txEl>
                                          </p:spTgt>
                                        </p:tgtEl>
                                      </p:cBhvr>
                                      <p:to x="100000" y="100000"/>
                                    </p:animScale>
                                    <p:animScale>
                                      <p:cBhvr>
                                        <p:cTn id="67" dur="26">
                                          <p:stCondLst>
                                            <p:cond delay="1642"/>
                                          </p:stCondLst>
                                        </p:cTn>
                                        <p:tgtEl>
                                          <p:spTgt spid="15364">
                                            <p:txEl>
                                              <p:pRg st="8" end="8"/>
                                            </p:txEl>
                                          </p:spTgt>
                                        </p:tgtEl>
                                      </p:cBhvr>
                                      <p:to x="100000" y="90000"/>
                                    </p:animScale>
                                    <p:animScale>
                                      <p:cBhvr>
                                        <p:cTn id="68" dur="166" decel="50000">
                                          <p:stCondLst>
                                            <p:cond delay="1668"/>
                                          </p:stCondLst>
                                        </p:cTn>
                                        <p:tgtEl>
                                          <p:spTgt spid="15364">
                                            <p:txEl>
                                              <p:pRg st="8" end="8"/>
                                            </p:txEl>
                                          </p:spTgt>
                                        </p:tgtEl>
                                      </p:cBhvr>
                                      <p:to x="100000" y="100000"/>
                                    </p:animScale>
                                    <p:animScale>
                                      <p:cBhvr>
                                        <p:cTn id="69" dur="26">
                                          <p:stCondLst>
                                            <p:cond delay="1808"/>
                                          </p:stCondLst>
                                        </p:cTn>
                                        <p:tgtEl>
                                          <p:spTgt spid="15364">
                                            <p:txEl>
                                              <p:pRg st="8" end="8"/>
                                            </p:txEl>
                                          </p:spTgt>
                                        </p:tgtEl>
                                      </p:cBhvr>
                                      <p:to x="100000" y="95000"/>
                                    </p:animScale>
                                    <p:animScale>
                                      <p:cBhvr>
                                        <p:cTn id="70" dur="166" decel="50000">
                                          <p:stCondLst>
                                            <p:cond delay="1834"/>
                                          </p:stCondLst>
                                        </p:cTn>
                                        <p:tgtEl>
                                          <p:spTgt spid="15364">
                                            <p:txEl>
                                              <p:pRg st="8" end="8"/>
                                            </p:txEl>
                                          </p:spTgt>
                                        </p:tgtEl>
                                      </p:cBhvr>
                                      <p:to x="100000" y="100000"/>
                                    </p:animScale>
                                  </p:childTnLst>
                                </p:cTn>
                              </p:par>
                            </p:childTnLst>
                          </p:cTn>
                        </p:par>
                      </p:childTnLst>
                    </p:cTn>
                  </p:par>
                  <p:par>
                    <p:cTn id="71" fill="hold">
                      <p:stCondLst>
                        <p:cond delay="indefinite"/>
                      </p:stCondLst>
                      <p:childTnLst>
                        <p:par>
                          <p:cTn id="72" fill="hold">
                            <p:stCondLst>
                              <p:cond delay="0"/>
                            </p:stCondLst>
                            <p:childTnLst>
                              <p:par>
                                <p:cTn id="73" presetID="26" presetClass="entr" presetSubtype="0" fill="hold" nodeType="clickEffect">
                                  <p:stCondLst>
                                    <p:cond delay="0"/>
                                  </p:stCondLst>
                                  <p:childTnLst>
                                    <p:set>
                                      <p:cBhvr>
                                        <p:cTn id="74" dur="1" fill="hold">
                                          <p:stCondLst>
                                            <p:cond delay="0"/>
                                          </p:stCondLst>
                                        </p:cTn>
                                        <p:tgtEl>
                                          <p:spTgt spid="15364">
                                            <p:txEl>
                                              <p:pRg st="1" end="1"/>
                                            </p:txEl>
                                          </p:spTgt>
                                        </p:tgtEl>
                                        <p:attrNameLst>
                                          <p:attrName>style.visibility</p:attrName>
                                        </p:attrNameLst>
                                      </p:cBhvr>
                                      <p:to>
                                        <p:strVal val="visible"/>
                                      </p:to>
                                    </p:set>
                                    <p:animEffect transition="in" filter="wipe(down)">
                                      <p:cBhvr>
                                        <p:cTn id="75" dur="580">
                                          <p:stCondLst>
                                            <p:cond delay="0"/>
                                          </p:stCondLst>
                                        </p:cTn>
                                        <p:tgtEl>
                                          <p:spTgt spid="15364">
                                            <p:txEl>
                                              <p:pRg st="1" end="1"/>
                                            </p:txEl>
                                          </p:spTgt>
                                        </p:tgtEl>
                                      </p:cBhvr>
                                    </p:animEffect>
                                    <p:anim calcmode="lin" valueType="num">
                                      <p:cBhvr>
                                        <p:cTn id="76" dur="1822" tmFilter="0,0; 0.14,0.36; 0.43,0.73; 0.71,0.91; 1.0,1.0">
                                          <p:stCondLst>
                                            <p:cond delay="0"/>
                                          </p:stCondLst>
                                        </p:cTn>
                                        <p:tgtEl>
                                          <p:spTgt spid="15364">
                                            <p:txEl>
                                              <p:pRg st="1" end="1"/>
                                            </p:txEl>
                                          </p:spTgt>
                                        </p:tgtEl>
                                        <p:attrNameLst>
                                          <p:attrName>ppt_x</p:attrName>
                                        </p:attrNameLst>
                                      </p:cBhvr>
                                      <p:tavLst>
                                        <p:tav tm="0">
                                          <p:val>
                                            <p:strVal val="#ppt_x-0.25"/>
                                          </p:val>
                                        </p:tav>
                                        <p:tav tm="100000">
                                          <p:val>
                                            <p:strVal val="#ppt_x"/>
                                          </p:val>
                                        </p:tav>
                                      </p:tavLst>
                                    </p:anim>
                                    <p:anim calcmode="lin" valueType="num">
                                      <p:cBhvr>
                                        <p:cTn id="77" dur="664" tmFilter="0.0,0.0; 0.25,0.07; 0.50,0.2; 0.75,0.467; 1.0,1.0">
                                          <p:stCondLst>
                                            <p:cond delay="0"/>
                                          </p:stCondLst>
                                        </p:cTn>
                                        <p:tgtEl>
                                          <p:spTgt spid="15364">
                                            <p:txEl>
                                              <p:pRg st="1" end="1"/>
                                            </p:txEl>
                                          </p:spTgt>
                                        </p:tgtEl>
                                        <p:attrNameLst>
                                          <p:attrName>ppt_y</p:attrName>
                                        </p:attrNameLst>
                                      </p:cBhvr>
                                      <p:tavLst>
                                        <p:tav tm="0" fmla="#ppt_y-sin(pi*$)/3">
                                          <p:val>
                                            <p:fltVal val="0.5"/>
                                          </p:val>
                                        </p:tav>
                                        <p:tav tm="100000">
                                          <p:val>
                                            <p:fltVal val="1"/>
                                          </p:val>
                                        </p:tav>
                                      </p:tavLst>
                                    </p:anim>
                                    <p:anim calcmode="lin" valueType="num">
                                      <p:cBhvr>
                                        <p:cTn id="78" dur="664" tmFilter="0, 0; 0.125,0.2665; 0.25,0.4; 0.375,0.465; 0.5,0.5;  0.625,0.535; 0.75,0.6; 0.875,0.7335; 1,1">
                                          <p:stCondLst>
                                            <p:cond delay="664"/>
                                          </p:stCondLst>
                                        </p:cTn>
                                        <p:tgtEl>
                                          <p:spTgt spid="15364">
                                            <p:txEl>
                                              <p:pRg st="1" end="1"/>
                                            </p:txEl>
                                          </p:spTgt>
                                        </p:tgtEl>
                                        <p:attrNameLst>
                                          <p:attrName>ppt_y</p:attrName>
                                        </p:attrNameLst>
                                      </p:cBhvr>
                                      <p:tavLst>
                                        <p:tav tm="0" fmla="#ppt_y-sin(pi*$)/9">
                                          <p:val>
                                            <p:fltVal val="0"/>
                                          </p:val>
                                        </p:tav>
                                        <p:tav tm="100000">
                                          <p:val>
                                            <p:fltVal val="1"/>
                                          </p:val>
                                        </p:tav>
                                      </p:tavLst>
                                    </p:anim>
                                    <p:anim calcmode="lin" valueType="num">
                                      <p:cBhvr>
                                        <p:cTn id="79" dur="332" tmFilter="0, 0; 0.125,0.2665; 0.25,0.4; 0.375,0.465; 0.5,0.5;  0.625,0.535; 0.75,0.6; 0.875,0.7335; 1,1">
                                          <p:stCondLst>
                                            <p:cond delay="1324"/>
                                          </p:stCondLst>
                                        </p:cTn>
                                        <p:tgtEl>
                                          <p:spTgt spid="15364">
                                            <p:txEl>
                                              <p:pRg st="1" end="1"/>
                                            </p:txEl>
                                          </p:spTgt>
                                        </p:tgtEl>
                                        <p:attrNameLst>
                                          <p:attrName>ppt_y</p:attrName>
                                        </p:attrNameLst>
                                      </p:cBhvr>
                                      <p:tavLst>
                                        <p:tav tm="0" fmla="#ppt_y-sin(pi*$)/27">
                                          <p:val>
                                            <p:fltVal val="0"/>
                                          </p:val>
                                        </p:tav>
                                        <p:tav tm="100000">
                                          <p:val>
                                            <p:fltVal val="1"/>
                                          </p:val>
                                        </p:tav>
                                      </p:tavLst>
                                    </p:anim>
                                    <p:anim calcmode="lin" valueType="num">
                                      <p:cBhvr>
                                        <p:cTn id="80" dur="164" tmFilter="0, 0; 0.125,0.2665; 0.25,0.4; 0.375,0.465; 0.5,0.5;  0.625,0.535; 0.75,0.6; 0.875,0.7335; 1,1">
                                          <p:stCondLst>
                                            <p:cond delay="1656"/>
                                          </p:stCondLst>
                                        </p:cTn>
                                        <p:tgtEl>
                                          <p:spTgt spid="15364">
                                            <p:txEl>
                                              <p:pRg st="1" end="1"/>
                                            </p:txEl>
                                          </p:spTgt>
                                        </p:tgtEl>
                                        <p:attrNameLst>
                                          <p:attrName>ppt_y</p:attrName>
                                        </p:attrNameLst>
                                      </p:cBhvr>
                                      <p:tavLst>
                                        <p:tav tm="0" fmla="#ppt_y-sin(pi*$)/81">
                                          <p:val>
                                            <p:fltVal val="0"/>
                                          </p:val>
                                        </p:tav>
                                        <p:tav tm="100000">
                                          <p:val>
                                            <p:fltVal val="1"/>
                                          </p:val>
                                        </p:tav>
                                      </p:tavLst>
                                    </p:anim>
                                    <p:animScale>
                                      <p:cBhvr>
                                        <p:cTn id="81" dur="26">
                                          <p:stCondLst>
                                            <p:cond delay="650"/>
                                          </p:stCondLst>
                                        </p:cTn>
                                        <p:tgtEl>
                                          <p:spTgt spid="15364">
                                            <p:txEl>
                                              <p:pRg st="1" end="1"/>
                                            </p:txEl>
                                          </p:spTgt>
                                        </p:tgtEl>
                                      </p:cBhvr>
                                      <p:to x="100000" y="60000"/>
                                    </p:animScale>
                                    <p:animScale>
                                      <p:cBhvr>
                                        <p:cTn id="82" dur="166" decel="50000">
                                          <p:stCondLst>
                                            <p:cond delay="676"/>
                                          </p:stCondLst>
                                        </p:cTn>
                                        <p:tgtEl>
                                          <p:spTgt spid="15364">
                                            <p:txEl>
                                              <p:pRg st="1" end="1"/>
                                            </p:txEl>
                                          </p:spTgt>
                                        </p:tgtEl>
                                      </p:cBhvr>
                                      <p:to x="100000" y="100000"/>
                                    </p:animScale>
                                    <p:animScale>
                                      <p:cBhvr>
                                        <p:cTn id="83" dur="26">
                                          <p:stCondLst>
                                            <p:cond delay="1312"/>
                                          </p:stCondLst>
                                        </p:cTn>
                                        <p:tgtEl>
                                          <p:spTgt spid="15364">
                                            <p:txEl>
                                              <p:pRg st="1" end="1"/>
                                            </p:txEl>
                                          </p:spTgt>
                                        </p:tgtEl>
                                      </p:cBhvr>
                                      <p:to x="100000" y="80000"/>
                                    </p:animScale>
                                    <p:animScale>
                                      <p:cBhvr>
                                        <p:cTn id="84" dur="166" decel="50000">
                                          <p:stCondLst>
                                            <p:cond delay="1338"/>
                                          </p:stCondLst>
                                        </p:cTn>
                                        <p:tgtEl>
                                          <p:spTgt spid="15364">
                                            <p:txEl>
                                              <p:pRg st="1" end="1"/>
                                            </p:txEl>
                                          </p:spTgt>
                                        </p:tgtEl>
                                      </p:cBhvr>
                                      <p:to x="100000" y="100000"/>
                                    </p:animScale>
                                    <p:animScale>
                                      <p:cBhvr>
                                        <p:cTn id="85" dur="26">
                                          <p:stCondLst>
                                            <p:cond delay="1642"/>
                                          </p:stCondLst>
                                        </p:cTn>
                                        <p:tgtEl>
                                          <p:spTgt spid="15364">
                                            <p:txEl>
                                              <p:pRg st="1" end="1"/>
                                            </p:txEl>
                                          </p:spTgt>
                                        </p:tgtEl>
                                      </p:cBhvr>
                                      <p:to x="100000" y="90000"/>
                                    </p:animScale>
                                    <p:animScale>
                                      <p:cBhvr>
                                        <p:cTn id="86" dur="166" decel="50000">
                                          <p:stCondLst>
                                            <p:cond delay="1668"/>
                                          </p:stCondLst>
                                        </p:cTn>
                                        <p:tgtEl>
                                          <p:spTgt spid="15364">
                                            <p:txEl>
                                              <p:pRg st="1" end="1"/>
                                            </p:txEl>
                                          </p:spTgt>
                                        </p:tgtEl>
                                      </p:cBhvr>
                                      <p:to x="100000" y="100000"/>
                                    </p:animScale>
                                    <p:animScale>
                                      <p:cBhvr>
                                        <p:cTn id="87" dur="26">
                                          <p:stCondLst>
                                            <p:cond delay="1808"/>
                                          </p:stCondLst>
                                        </p:cTn>
                                        <p:tgtEl>
                                          <p:spTgt spid="15364">
                                            <p:txEl>
                                              <p:pRg st="1" end="1"/>
                                            </p:txEl>
                                          </p:spTgt>
                                        </p:tgtEl>
                                      </p:cBhvr>
                                      <p:to x="100000" y="95000"/>
                                    </p:animScale>
                                    <p:animScale>
                                      <p:cBhvr>
                                        <p:cTn id="88" dur="166" decel="50000">
                                          <p:stCondLst>
                                            <p:cond delay="1834"/>
                                          </p:stCondLst>
                                        </p:cTn>
                                        <p:tgtEl>
                                          <p:spTgt spid="15364">
                                            <p:txEl>
                                              <p:pRg st="1" end="1"/>
                                            </p:txEl>
                                          </p:spTgt>
                                        </p:tgtEl>
                                      </p:cBhvr>
                                      <p:to x="100000" y="100000"/>
                                    </p:animScale>
                                  </p:childTnLst>
                                </p:cTn>
                              </p:par>
                              <p:par>
                                <p:cTn id="89" presetID="26" presetClass="entr" presetSubtype="0" fill="hold" nodeType="withEffect">
                                  <p:stCondLst>
                                    <p:cond delay="0"/>
                                  </p:stCondLst>
                                  <p:childTnLst>
                                    <p:set>
                                      <p:cBhvr>
                                        <p:cTn id="90" dur="1" fill="hold">
                                          <p:stCondLst>
                                            <p:cond delay="0"/>
                                          </p:stCondLst>
                                        </p:cTn>
                                        <p:tgtEl>
                                          <p:spTgt spid="15364">
                                            <p:txEl>
                                              <p:pRg st="2" end="2"/>
                                            </p:txEl>
                                          </p:spTgt>
                                        </p:tgtEl>
                                        <p:attrNameLst>
                                          <p:attrName>style.visibility</p:attrName>
                                        </p:attrNameLst>
                                      </p:cBhvr>
                                      <p:to>
                                        <p:strVal val="visible"/>
                                      </p:to>
                                    </p:set>
                                    <p:animEffect transition="in" filter="wipe(down)">
                                      <p:cBhvr>
                                        <p:cTn id="91" dur="580">
                                          <p:stCondLst>
                                            <p:cond delay="0"/>
                                          </p:stCondLst>
                                        </p:cTn>
                                        <p:tgtEl>
                                          <p:spTgt spid="15364">
                                            <p:txEl>
                                              <p:pRg st="2" end="2"/>
                                            </p:txEl>
                                          </p:spTgt>
                                        </p:tgtEl>
                                      </p:cBhvr>
                                    </p:animEffect>
                                    <p:anim calcmode="lin" valueType="num">
                                      <p:cBhvr>
                                        <p:cTn id="92" dur="1822" tmFilter="0,0; 0.14,0.36; 0.43,0.73; 0.71,0.91; 1.0,1.0">
                                          <p:stCondLst>
                                            <p:cond delay="0"/>
                                          </p:stCondLst>
                                        </p:cTn>
                                        <p:tgtEl>
                                          <p:spTgt spid="15364">
                                            <p:txEl>
                                              <p:pRg st="2" end="2"/>
                                            </p:txEl>
                                          </p:spTgt>
                                        </p:tgtEl>
                                        <p:attrNameLst>
                                          <p:attrName>ppt_x</p:attrName>
                                        </p:attrNameLst>
                                      </p:cBhvr>
                                      <p:tavLst>
                                        <p:tav tm="0">
                                          <p:val>
                                            <p:strVal val="#ppt_x-0.25"/>
                                          </p:val>
                                        </p:tav>
                                        <p:tav tm="100000">
                                          <p:val>
                                            <p:strVal val="#ppt_x"/>
                                          </p:val>
                                        </p:tav>
                                      </p:tavLst>
                                    </p:anim>
                                    <p:anim calcmode="lin" valueType="num">
                                      <p:cBhvr>
                                        <p:cTn id="93" dur="664" tmFilter="0.0,0.0; 0.25,0.07; 0.50,0.2; 0.75,0.467; 1.0,1.0">
                                          <p:stCondLst>
                                            <p:cond delay="0"/>
                                          </p:stCondLst>
                                        </p:cTn>
                                        <p:tgtEl>
                                          <p:spTgt spid="15364">
                                            <p:txEl>
                                              <p:pRg st="2" end="2"/>
                                            </p:txEl>
                                          </p:spTgt>
                                        </p:tgtEl>
                                        <p:attrNameLst>
                                          <p:attrName>ppt_y</p:attrName>
                                        </p:attrNameLst>
                                      </p:cBhvr>
                                      <p:tavLst>
                                        <p:tav tm="0" fmla="#ppt_y-sin(pi*$)/3">
                                          <p:val>
                                            <p:fltVal val="0.5"/>
                                          </p:val>
                                        </p:tav>
                                        <p:tav tm="100000">
                                          <p:val>
                                            <p:fltVal val="1"/>
                                          </p:val>
                                        </p:tav>
                                      </p:tavLst>
                                    </p:anim>
                                    <p:anim calcmode="lin" valueType="num">
                                      <p:cBhvr>
                                        <p:cTn id="94" dur="664" tmFilter="0, 0; 0.125,0.2665; 0.25,0.4; 0.375,0.465; 0.5,0.5;  0.625,0.535; 0.75,0.6; 0.875,0.7335; 1,1">
                                          <p:stCondLst>
                                            <p:cond delay="664"/>
                                          </p:stCondLst>
                                        </p:cTn>
                                        <p:tgtEl>
                                          <p:spTgt spid="15364">
                                            <p:txEl>
                                              <p:pRg st="2" end="2"/>
                                            </p:txEl>
                                          </p:spTgt>
                                        </p:tgtEl>
                                        <p:attrNameLst>
                                          <p:attrName>ppt_y</p:attrName>
                                        </p:attrNameLst>
                                      </p:cBhvr>
                                      <p:tavLst>
                                        <p:tav tm="0" fmla="#ppt_y-sin(pi*$)/9">
                                          <p:val>
                                            <p:fltVal val="0"/>
                                          </p:val>
                                        </p:tav>
                                        <p:tav tm="100000">
                                          <p:val>
                                            <p:fltVal val="1"/>
                                          </p:val>
                                        </p:tav>
                                      </p:tavLst>
                                    </p:anim>
                                    <p:anim calcmode="lin" valueType="num">
                                      <p:cBhvr>
                                        <p:cTn id="95" dur="332" tmFilter="0, 0; 0.125,0.2665; 0.25,0.4; 0.375,0.465; 0.5,0.5;  0.625,0.535; 0.75,0.6; 0.875,0.7335; 1,1">
                                          <p:stCondLst>
                                            <p:cond delay="1324"/>
                                          </p:stCondLst>
                                        </p:cTn>
                                        <p:tgtEl>
                                          <p:spTgt spid="15364">
                                            <p:txEl>
                                              <p:pRg st="2" end="2"/>
                                            </p:txEl>
                                          </p:spTgt>
                                        </p:tgtEl>
                                        <p:attrNameLst>
                                          <p:attrName>ppt_y</p:attrName>
                                        </p:attrNameLst>
                                      </p:cBhvr>
                                      <p:tavLst>
                                        <p:tav tm="0" fmla="#ppt_y-sin(pi*$)/27">
                                          <p:val>
                                            <p:fltVal val="0"/>
                                          </p:val>
                                        </p:tav>
                                        <p:tav tm="100000">
                                          <p:val>
                                            <p:fltVal val="1"/>
                                          </p:val>
                                        </p:tav>
                                      </p:tavLst>
                                    </p:anim>
                                    <p:anim calcmode="lin" valueType="num">
                                      <p:cBhvr>
                                        <p:cTn id="96" dur="164" tmFilter="0, 0; 0.125,0.2665; 0.25,0.4; 0.375,0.465; 0.5,0.5;  0.625,0.535; 0.75,0.6; 0.875,0.7335; 1,1">
                                          <p:stCondLst>
                                            <p:cond delay="1656"/>
                                          </p:stCondLst>
                                        </p:cTn>
                                        <p:tgtEl>
                                          <p:spTgt spid="15364">
                                            <p:txEl>
                                              <p:pRg st="2" end="2"/>
                                            </p:txEl>
                                          </p:spTgt>
                                        </p:tgtEl>
                                        <p:attrNameLst>
                                          <p:attrName>ppt_y</p:attrName>
                                        </p:attrNameLst>
                                      </p:cBhvr>
                                      <p:tavLst>
                                        <p:tav tm="0" fmla="#ppt_y-sin(pi*$)/81">
                                          <p:val>
                                            <p:fltVal val="0"/>
                                          </p:val>
                                        </p:tav>
                                        <p:tav tm="100000">
                                          <p:val>
                                            <p:fltVal val="1"/>
                                          </p:val>
                                        </p:tav>
                                      </p:tavLst>
                                    </p:anim>
                                    <p:animScale>
                                      <p:cBhvr>
                                        <p:cTn id="97" dur="26">
                                          <p:stCondLst>
                                            <p:cond delay="650"/>
                                          </p:stCondLst>
                                        </p:cTn>
                                        <p:tgtEl>
                                          <p:spTgt spid="15364">
                                            <p:txEl>
                                              <p:pRg st="2" end="2"/>
                                            </p:txEl>
                                          </p:spTgt>
                                        </p:tgtEl>
                                      </p:cBhvr>
                                      <p:to x="100000" y="60000"/>
                                    </p:animScale>
                                    <p:animScale>
                                      <p:cBhvr>
                                        <p:cTn id="98" dur="166" decel="50000">
                                          <p:stCondLst>
                                            <p:cond delay="676"/>
                                          </p:stCondLst>
                                        </p:cTn>
                                        <p:tgtEl>
                                          <p:spTgt spid="15364">
                                            <p:txEl>
                                              <p:pRg st="2" end="2"/>
                                            </p:txEl>
                                          </p:spTgt>
                                        </p:tgtEl>
                                      </p:cBhvr>
                                      <p:to x="100000" y="100000"/>
                                    </p:animScale>
                                    <p:animScale>
                                      <p:cBhvr>
                                        <p:cTn id="99" dur="26">
                                          <p:stCondLst>
                                            <p:cond delay="1312"/>
                                          </p:stCondLst>
                                        </p:cTn>
                                        <p:tgtEl>
                                          <p:spTgt spid="15364">
                                            <p:txEl>
                                              <p:pRg st="2" end="2"/>
                                            </p:txEl>
                                          </p:spTgt>
                                        </p:tgtEl>
                                      </p:cBhvr>
                                      <p:to x="100000" y="80000"/>
                                    </p:animScale>
                                    <p:animScale>
                                      <p:cBhvr>
                                        <p:cTn id="100" dur="166" decel="50000">
                                          <p:stCondLst>
                                            <p:cond delay="1338"/>
                                          </p:stCondLst>
                                        </p:cTn>
                                        <p:tgtEl>
                                          <p:spTgt spid="15364">
                                            <p:txEl>
                                              <p:pRg st="2" end="2"/>
                                            </p:txEl>
                                          </p:spTgt>
                                        </p:tgtEl>
                                      </p:cBhvr>
                                      <p:to x="100000" y="100000"/>
                                    </p:animScale>
                                    <p:animScale>
                                      <p:cBhvr>
                                        <p:cTn id="101" dur="26">
                                          <p:stCondLst>
                                            <p:cond delay="1642"/>
                                          </p:stCondLst>
                                        </p:cTn>
                                        <p:tgtEl>
                                          <p:spTgt spid="15364">
                                            <p:txEl>
                                              <p:pRg st="2" end="2"/>
                                            </p:txEl>
                                          </p:spTgt>
                                        </p:tgtEl>
                                      </p:cBhvr>
                                      <p:to x="100000" y="90000"/>
                                    </p:animScale>
                                    <p:animScale>
                                      <p:cBhvr>
                                        <p:cTn id="102" dur="166" decel="50000">
                                          <p:stCondLst>
                                            <p:cond delay="1668"/>
                                          </p:stCondLst>
                                        </p:cTn>
                                        <p:tgtEl>
                                          <p:spTgt spid="15364">
                                            <p:txEl>
                                              <p:pRg st="2" end="2"/>
                                            </p:txEl>
                                          </p:spTgt>
                                        </p:tgtEl>
                                      </p:cBhvr>
                                      <p:to x="100000" y="100000"/>
                                    </p:animScale>
                                    <p:animScale>
                                      <p:cBhvr>
                                        <p:cTn id="103" dur="26">
                                          <p:stCondLst>
                                            <p:cond delay="1808"/>
                                          </p:stCondLst>
                                        </p:cTn>
                                        <p:tgtEl>
                                          <p:spTgt spid="15364">
                                            <p:txEl>
                                              <p:pRg st="2" end="2"/>
                                            </p:txEl>
                                          </p:spTgt>
                                        </p:tgtEl>
                                      </p:cBhvr>
                                      <p:to x="100000" y="95000"/>
                                    </p:animScale>
                                    <p:animScale>
                                      <p:cBhvr>
                                        <p:cTn id="104" dur="166" decel="50000">
                                          <p:stCondLst>
                                            <p:cond delay="1834"/>
                                          </p:stCondLst>
                                        </p:cTn>
                                        <p:tgtEl>
                                          <p:spTgt spid="15364">
                                            <p:txEl>
                                              <p:pRg st="2" end="2"/>
                                            </p:txEl>
                                          </p:spTgt>
                                        </p:tgtEl>
                                      </p:cBhvr>
                                      <p:to x="100000" y="100000"/>
                                    </p:animScale>
                                  </p:childTnLst>
                                </p:cTn>
                              </p:par>
                              <p:par>
                                <p:cTn id="105" presetID="26" presetClass="entr" presetSubtype="0" fill="hold" nodeType="withEffect">
                                  <p:stCondLst>
                                    <p:cond delay="0"/>
                                  </p:stCondLst>
                                  <p:childTnLst>
                                    <p:set>
                                      <p:cBhvr>
                                        <p:cTn id="106" dur="1" fill="hold">
                                          <p:stCondLst>
                                            <p:cond delay="0"/>
                                          </p:stCondLst>
                                        </p:cTn>
                                        <p:tgtEl>
                                          <p:spTgt spid="15364">
                                            <p:txEl>
                                              <p:pRg st="3" end="3"/>
                                            </p:txEl>
                                          </p:spTgt>
                                        </p:tgtEl>
                                        <p:attrNameLst>
                                          <p:attrName>style.visibility</p:attrName>
                                        </p:attrNameLst>
                                      </p:cBhvr>
                                      <p:to>
                                        <p:strVal val="visible"/>
                                      </p:to>
                                    </p:set>
                                    <p:animEffect transition="in" filter="wipe(down)">
                                      <p:cBhvr>
                                        <p:cTn id="107" dur="580">
                                          <p:stCondLst>
                                            <p:cond delay="0"/>
                                          </p:stCondLst>
                                        </p:cTn>
                                        <p:tgtEl>
                                          <p:spTgt spid="15364">
                                            <p:txEl>
                                              <p:pRg st="3" end="3"/>
                                            </p:txEl>
                                          </p:spTgt>
                                        </p:tgtEl>
                                      </p:cBhvr>
                                    </p:animEffect>
                                    <p:anim calcmode="lin" valueType="num">
                                      <p:cBhvr>
                                        <p:cTn id="108" dur="1822" tmFilter="0,0; 0.14,0.36; 0.43,0.73; 0.71,0.91; 1.0,1.0">
                                          <p:stCondLst>
                                            <p:cond delay="0"/>
                                          </p:stCondLst>
                                        </p:cTn>
                                        <p:tgtEl>
                                          <p:spTgt spid="15364">
                                            <p:txEl>
                                              <p:pRg st="3" end="3"/>
                                            </p:txEl>
                                          </p:spTgt>
                                        </p:tgtEl>
                                        <p:attrNameLst>
                                          <p:attrName>ppt_x</p:attrName>
                                        </p:attrNameLst>
                                      </p:cBhvr>
                                      <p:tavLst>
                                        <p:tav tm="0">
                                          <p:val>
                                            <p:strVal val="#ppt_x-0.25"/>
                                          </p:val>
                                        </p:tav>
                                        <p:tav tm="100000">
                                          <p:val>
                                            <p:strVal val="#ppt_x"/>
                                          </p:val>
                                        </p:tav>
                                      </p:tavLst>
                                    </p:anim>
                                    <p:anim calcmode="lin" valueType="num">
                                      <p:cBhvr>
                                        <p:cTn id="109" dur="664" tmFilter="0.0,0.0; 0.25,0.07; 0.50,0.2; 0.75,0.467; 1.0,1.0">
                                          <p:stCondLst>
                                            <p:cond delay="0"/>
                                          </p:stCondLst>
                                        </p:cTn>
                                        <p:tgtEl>
                                          <p:spTgt spid="15364">
                                            <p:txEl>
                                              <p:pRg st="3" end="3"/>
                                            </p:txEl>
                                          </p:spTgt>
                                        </p:tgtEl>
                                        <p:attrNameLst>
                                          <p:attrName>ppt_y</p:attrName>
                                        </p:attrNameLst>
                                      </p:cBhvr>
                                      <p:tavLst>
                                        <p:tav tm="0" fmla="#ppt_y-sin(pi*$)/3">
                                          <p:val>
                                            <p:fltVal val="0.5"/>
                                          </p:val>
                                        </p:tav>
                                        <p:tav tm="100000">
                                          <p:val>
                                            <p:fltVal val="1"/>
                                          </p:val>
                                        </p:tav>
                                      </p:tavLst>
                                    </p:anim>
                                    <p:anim calcmode="lin" valueType="num">
                                      <p:cBhvr>
                                        <p:cTn id="110" dur="664" tmFilter="0, 0; 0.125,0.2665; 0.25,0.4; 0.375,0.465; 0.5,0.5;  0.625,0.535; 0.75,0.6; 0.875,0.7335; 1,1">
                                          <p:stCondLst>
                                            <p:cond delay="664"/>
                                          </p:stCondLst>
                                        </p:cTn>
                                        <p:tgtEl>
                                          <p:spTgt spid="15364">
                                            <p:txEl>
                                              <p:pRg st="3" end="3"/>
                                            </p:txEl>
                                          </p:spTgt>
                                        </p:tgtEl>
                                        <p:attrNameLst>
                                          <p:attrName>ppt_y</p:attrName>
                                        </p:attrNameLst>
                                      </p:cBhvr>
                                      <p:tavLst>
                                        <p:tav tm="0" fmla="#ppt_y-sin(pi*$)/9">
                                          <p:val>
                                            <p:fltVal val="0"/>
                                          </p:val>
                                        </p:tav>
                                        <p:tav tm="100000">
                                          <p:val>
                                            <p:fltVal val="1"/>
                                          </p:val>
                                        </p:tav>
                                      </p:tavLst>
                                    </p:anim>
                                    <p:anim calcmode="lin" valueType="num">
                                      <p:cBhvr>
                                        <p:cTn id="111" dur="332" tmFilter="0, 0; 0.125,0.2665; 0.25,0.4; 0.375,0.465; 0.5,0.5;  0.625,0.535; 0.75,0.6; 0.875,0.7335; 1,1">
                                          <p:stCondLst>
                                            <p:cond delay="1324"/>
                                          </p:stCondLst>
                                        </p:cTn>
                                        <p:tgtEl>
                                          <p:spTgt spid="15364">
                                            <p:txEl>
                                              <p:pRg st="3" end="3"/>
                                            </p:txEl>
                                          </p:spTgt>
                                        </p:tgtEl>
                                        <p:attrNameLst>
                                          <p:attrName>ppt_y</p:attrName>
                                        </p:attrNameLst>
                                      </p:cBhvr>
                                      <p:tavLst>
                                        <p:tav tm="0" fmla="#ppt_y-sin(pi*$)/27">
                                          <p:val>
                                            <p:fltVal val="0"/>
                                          </p:val>
                                        </p:tav>
                                        <p:tav tm="100000">
                                          <p:val>
                                            <p:fltVal val="1"/>
                                          </p:val>
                                        </p:tav>
                                      </p:tavLst>
                                    </p:anim>
                                    <p:anim calcmode="lin" valueType="num">
                                      <p:cBhvr>
                                        <p:cTn id="112" dur="164" tmFilter="0, 0; 0.125,0.2665; 0.25,0.4; 0.375,0.465; 0.5,0.5;  0.625,0.535; 0.75,0.6; 0.875,0.7335; 1,1">
                                          <p:stCondLst>
                                            <p:cond delay="1656"/>
                                          </p:stCondLst>
                                        </p:cTn>
                                        <p:tgtEl>
                                          <p:spTgt spid="15364">
                                            <p:txEl>
                                              <p:pRg st="3" end="3"/>
                                            </p:txEl>
                                          </p:spTgt>
                                        </p:tgtEl>
                                        <p:attrNameLst>
                                          <p:attrName>ppt_y</p:attrName>
                                        </p:attrNameLst>
                                      </p:cBhvr>
                                      <p:tavLst>
                                        <p:tav tm="0" fmla="#ppt_y-sin(pi*$)/81">
                                          <p:val>
                                            <p:fltVal val="0"/>
                                          </p:val>
                                        </p:tav>
                                        <p:tav tm="100000">
                                          <p:val>
                                            <p:fltVal val="1"/>
                                          </p:val>
                                        </p:tav>
                                      </p:tavLst>
                                    </p:anim>
                                    <p:animScale>
                                      <p:cBhvr>
                                        <p:cTn id="113" dur="26">
                                          <p:stCondLst>
                                            <p:cond delay="650"/>
                                          </p:stCondLst>
                                        </p:cTn>
                                        <p:tgtEl>
                                          <p:spTgt spid="15364">
                                            <p:txEl>
                                              <p:pRg st="3" end="3"/>
                                            </p:txEl>
                                          </p:spTgt>
                                        </p:tgtEl>
                                      </p:cBhvr>
                                      <p:to x="100000" y="60000"/>
                                    </p:animScale>
                                    <p:animScale>
                                      <p:cBhvr>
                                        <p:cTn id="114" dur="166" decel="50000">
                                          <p:stCondLst>
                                            <p:cond delay="676"/>
                                          </p:stCondLst>
                                        </p:cTn>
                                        <p:tgtEl>
                                          <p:spTgt spid="15364">
                                            <p:txEl>
                                              <p:pRg st="3" end="3"/>
                                            </p:txEl>
                                          </p:spTgt>
                                        </p:tgtEl>
                                      </p:cBhvr>
                                      <p:to x="100000" y="100000"/>
                                    </p:animScale>
                                    <p:animScale>
                                      <p:cBhvr>
                                        <p:cTn id="115" dur="26">
                                          <p:stCondLst>
                                            <p:cond delay="1312"/>
                                          </p:stCondLst>
                                        </p:cTn>
                                        <p:tgtEl>
                                          <p:spTgt spid="15364">
                                            <p:txEl>
                                              <p:pRg st="3" end="3"/>
                                            </p:txEl>
                                          </p:spTgt>
                                        </p:tgtEl>
                                      </p:cBhvr>
                                      <p:to x="100000" y="80000"/>
                                    </p:animScale>
                                    <p:animScale>
                                      <p:cBhvr>
                                        <p:cTn id="116" dur="166" decel="50000">
                                          <p:stCondLst>
                                            <p:cond delay="1338"/>
                                          </p:stCondLst>
                                        </p:cTn>
                                        <p:tgtEl>
                                          <p:spTgt spid="15364">
                                            <p:txEl>
                                              <p:pRg st="3" end="3"/>
                                            </p:txEl>
                                          </p:spTgt>
                                        </p:tgtEl>
                                      </p:cBhvr>
                                      <p:to x="100000" y="100000"/>
                                    </p:animScale>
                                    <p:animScale>
                                      <p:cBhvr>
                                        <p:cTn id="117" dur="26">
                                          <p:stCondLst>
                                            <p:cond delay="1642"/>
                                          </p:stCondLst>
                                        </p:cTn>
                                        <p:tgtEl>
                                          <p:spTgt spid="15364">
                                            <p:txEl>
                                              <p:pRg st="3" end="3"/>
                                            </p:txEl>
                                          </p:spTgt>
                                        </p:tgtEl>
                                      </p:cBhvr>
                                      <p:to x="100000" y="90000"/>
                                    </p:animScale>
                                    <p:animScale>
                                      <p:cBhvr>
                                        <p:cTn id="118" dur="166" decel="50000">
                                          <p:stCondLst>
                                            <p:cond delay="1668"/>
                                          </p:stCondLst>
                                        </p:cTn>
                                        <p:tgtEl>
                                          <p:spTgt spid="15364">
                                            <p:txEl>
                                              <p:pRg st="3" end="3"/>
                                            </p:txEl>
                                          </p:spTgt>
                                        </p:tgtEl>
                                      </p:cBhvr>
                                      <p:to x="100000" y="100000"/>
                                    </p:animScale>
                                    <p:animScale>
                                      <p:cBhvr>
                                        <p:cTn id="119" dur="26">
                                          <p:stCondLst>
                                            <p:cond delay="1808"/>
                                          </p:stCondLst>
                                        </p:cTn>
                                        <p:tgtEl>
                                          <p:spTgt spid="15364">
                                            <p:txEl>
                                              <p:pRg st="3" end="3"/>
                                            </p:txEl>
                                          </p:spTgt>
                                        </p:tgtEl>
                                      </p:cBhvr>
                                      <p:to x="100000" y="95000"/>
                                    </p:animScale>
                                    <p:animScale>
                                      <p:cBhvr>
                                        <p:cTn id="120" dur="166" decel="50000">
                                          <p:stCondLst>
                                            <p:cond delay="1834"/>
                                          </p:stCondLst>
                                        </p:cTn>
                                        <p:tgtEl>
                                          <p:spTgt spid="15364">
                                            <p:txEl>
                                              <p:pRg st="3" end="3"/>
                                            </p:txEl>
                                          </p:spTgt>
                                        </p:tgtEl>
                                      </p:cBhvr>
                                      <p:to x="100000" y="100000"/>
                                    </p:animScale>
                                  </p:childTnLst>
                                </p:cTn>
                              </p:par>
                              <p:par>
                                <p:cTn id="121" presetID="26" presetClass="entr" presetSubtype="0" fill="hold" nodeType="withEffect">
                                  <p:stCondLst>
                                    <p:cond delay="0"/>
                                  </p:stCondLst>
                                  <p:childTnLst>
                                    <p:set>
                                      <p:cBhvr>
                                        <p:cTn id="122" dur="1" fill="hold">
                                          <p:stCondLst>
                                            <p:cond delay="0"/>
                                          </p:stCondLst>
                                        </p:cTn>
                                        <p:tgtEl>
                                          <p:spTgt spid="15364">
                                            <p:txEl>
                                              <p:pRg st="4" end="4"/>
                                            </p:txEl>
                                          </p:spTgt>
                                        </p:tgtEl>
                                        <p:attrNameLst>
                                          <p:attrName>style.visibility</p:attrName>
                                        </p:attrNameLst>
                                      </p:cBhvr>
                                      <p:to>
                                        <p:strVal val="visible"/>
                                      </p:to>
                                    </p:set>
                                    <p:animEffect transition="in" filter="wipe(down)">
                                      <p:cBhvr>
                                        <p:cTn id="123" dur="580">
                                          <p:stCondLst>
                                            <p:cond delay="0"/>
                                          </p:stCondLst>
                                        </p:cTn>
                                        <p:tgtEl>
                                          <p:spTgt spid="15364">
                                            <p:txEl>
                                              <p:pRg st="4" end="4"/>
                                            </p:txEl>
                                          </p:spTgt>
                                        </p:tgtEl>
                                      </p:cBhvr>
                                    </p:animEffect>
                                    <p:anim calcmode="lin" valueType="num">
                                      <p:cBhvr>
                                        <p:cTn id="124" dur="1822" tmFilter="0,0; 0.14,0.36; 0.43,0.73; 0.71,0.91; 1.0,1.0">
                                          <p:stCondLst>
                                            <p:cond delay="0"/>
                                          </p:stCondLst>
                                        </p:cTn>
                                        <p:tgtEl>
                                          <p:spTgt spid="15364">
                                            <p:txEl>
                                              <p:pRg st="4" end="4"/>
                                            </p:txEl>
                                          </p:spTgt>
                                        </p:tgtEl>
                                        <p:attrNameLst>
                                          <p:attrName>ppt_x</p:attrName>
                                        </p:attrNameLst>
                                      </p:cBhvr>
                                      <p:tavLst>
                                        <p:tav tm="0">
                                          <p:val>
                                            <p:strVal val="#ppt_x-0.25"/>
                                          </p:val>
                                        </p:tav>
                                        <p:tav tm="100000">
                                          <p:val>
                                            <p:strVal val="#ppt_x"/>
                                          </p:val>
                                        </p:tav>
                                      </p:tavLst>
                                    </p:anim>
                                    <p:anim calcmode="lin" valueType="num">
                                      <p:cBhvr>
                                        <p:cTn id="125" dur="664" tmFilter="0.0,0.0; 0.25,0.07; 0.50,0.2; 0.75,0.467; 1.0,1.0">
                                          <p:stCondLst>
                                            <p:cond delay="0"/>
                                          </p:stCondLst>
                                        </p:cTn>
                                        <p:tgtEl>
                                          <p:spTgt spid="15364">
                                            <p:txEl>
                                              <p:pRg st="4" end="4"/>
                                            </p:txEl>
                                          </p:spTgt>
                                        </p:tgtEl>
                                        <p:attrNameLst>
                                          <p:attrName>ppt_y</p:attrName>
                                        </p:attrNameLst>
                                      </p:cBhvr>
                                      <p:tavLst>
                                        <p:tav tm="0" fmla="#ppt_y-sin(pi*$)/3">
                                          <p:val>
                                            <p:fltVal val="0.5"/>
                                          </p:val>
                                        </p:tav>
                                        <p:tav tm="100000">
                                          <p:val>
                                            <p:fltVal val="1"/>
                                          </p:val>
                                        </p:tav>
                                      </p:tavLst>
                                    </p:anim>
                                    <p:anim calcmode="lin" valueType="num">
                                      <p:cBhvr>
                                        <p:cTn id="126" dur="664" tmFilter="0, 0; 0.125,0.2665; 0.25,0.4; 0.375,0.465; 0.5,0.5;  0.625,0.535; 0.75,0.6; 0.875,0.7335; 1,1">
                                          <p:stCondLst>
                                            <p:cond delay="664"/>
                                          </p:stCondLst>
                                        </p:cTn>
                                        <p:tgtEl>
                                          <p:spTgt spid="15364">
                                            <p:txEl>
                                              <p:pRg st="4" end="4"/>
                                            </p:txEl>
                                          </p:spTgt>
                                        </p:tgtEl>
                                        <p:attrNameLst>
                                          <p:attrName>ppt_y</p:attrName>
                                        </p:attrNameLst>
                                      </p:cBhvr>
                                      <p:tavLst>
                                        <p:tav tm="0" fmla="#ppt_y-sin(pi*$)/9">
                                          <p:val>
                                            <p:fltVal val="0"/>
                                          </p:val>
                                        </p:tav>
                                        <p:tav tm="100000">
                                          <p:val>
                                            <p:fltVal val="1"/>
                                          </p:val>
                                        </p:tav>
                                      </p:tavLst>
                                    </p:anim>
                                    <p:anim calcmode="lin" valueType="num">
                                      <p:cBhvr>
                                        <p:cTn id="127" dur="332" tmFilter="0, 0; 0.125,0.2665; 0.25,0.4; 0.375,0.465; 0.5,0.5;  0.625,0.535; 0.75,0.6; 0.875,0.7335; 1,1">
                                          <p:stCondLst>
                                            <p:cond delay="1324"/>
                                          </p:stCondLst>
                                        </p:cTn>
                                        <p:tgtEl>
                                          <p:spTgt spid="15364">
                                            <p:txEl>
                                              <p:pRg st="4" end="4"/>
                                            </p:txEl>
                                          </p:spTgt>
                                        </p:tgtEl>
                                        <p:attrNameLst>
                                          <p:attrName>ppt_y</p:attrName>
                                        </p:attrNameLst>
                                      </p:cBhvr>
                                      <p:tavLst>
                                        <p:tav tm="0" fmla="#ppt_y-sin(pi*$)/27">
                                          <p:val>
                                            <p:fltVal val="0"/>
                                          </p:val>
                                        </p:tav>
                                        <p:tav tm="100000">
                                          <p:val>
                                            <p:fltVal val="1"/>
                                          </p:val>
                                        </p:tav>
                                      </p:tavLst>
                                    </p:anim>
                                    <p:anim calcmode="lin" valueType="num">
                                      <p:cBhvr>
                                        <p:cTn id="128" dur="164" tmFilter="0, 0; 0.125,0.2665; 0.25,0.4; 0.375,0.465; 0.5,0.5;  0.625,0.535; 0.75,0.6; 0.875,0.7335; 1,1">
                                          <p:stCondLst>
                                            <p:cond delay="1656"/>
                                          </p:stCondLst>
                                        </p:cTn>
                                        <p:tgtEl>
                                          <p:spTgt spid="15364">
                                            <p:txEl>
                                              <p:pRg st="4" end="4"/>
                                            </p:txEl>
                                          </p:spTgt>
                                        </p:tgtEl>
                                        <p:attrNameLst>
                                          <p:attrName>ppt_y</p:attrName>
                                        </p:attrNameLst>
                                      </p:cBhvr>
                                      <p:tavLst>
                                        <p:tav tm="0" fmla="#ppt_y-sin(pi*$)/81">
                                          <p:val>
                                            <p:fltVal val="0"/>
                                          </p:val>
                                        </p:tav>
                                        <p:tav tm="100000">
                                          <p:val>
                                            <p:fltVal val="1"/>
                                          </p:val>
                                        </p:tav>
                                      </p:tavLst>
                                    </p:anim>
                                    <p:animScale>
                                      <p:cBhvr>
                                        <p:cTn id="129" dur="26">
                                          <p:stCondLst>
                                            <p:cond delay="650"/>
                                          </p:stCondLst>
                                        </p:cTn>
                                        <p:tgtEl>
                                          <p:spTgt spid="15364">
                                            <p:txEl>
                                              <p:pRg st="4" end="4"/>
                                            </p:txEl>
                                          </p:spTgt>
                                        </p:tgtEl>
                                      </p:cBhvr>
                                      <p:to x="100000" y="60000"/>
                                    </p:animScale>
                                    <p:animScale>
                                      <p:cBhvr>
                                        <p:cTn id="130" dur="166" decel="50000">
                                          <p:stCondLst>
                                            <p:cond delay="676"/>
                                          </p:stCondLst>
                                        </p:cTn>
                                        <p:tgtEl>
                                          <p:spTgt spid="15364">
                                            <p:txEl>
                                              <p:pRg st="4" end="4"/>
                                            </p:txEl>
                                          </p:spTgt>
                                        </p:tgtEl>
                                      </p:cBhvr>
                                      <p:to x="100000" y="100000"/>
                                    </p:animScale>
                                    <p:animScale>
                                      <p:cBhvr>
                                        <p:cTn id="131" dur="26">
                                          <p:stCondLst>
                                            <p:cond delay="1312"/>
                                          </p:stCondLst>
                                        </p:cTn>
                                        <p:tgtEl>
                                          <p:spTgt spid="15364">
                                            <p:txEl>
                                              <p:pRg st="4" end="4"/>
                                            </p:txEl>
                                          </p:spTgt>
                                        </p:tgtEl>
                                      </p:cBhvr>
                                      <p:to x="100000" y="80000"/>
                                    </p:animScale>
                                    <p:animScale>
                                      <p:cBhvr>
                                        <p:cTn id="132" dur="166" decel="50000">
                                          <p:stCondLst>
                                            <p:cond delay="1338"/>
                                          </p:stCondLst>
                                        </p:cTn>
                                        <p:tgtEl>
                                          <p:spTgt spid="15364">
                                            <p:txEl>
                                              <p:pRg st="4" end="4"/>
                                            </p:txEl>
                                          </p:spTgt>
                                        </p:tgtEl>
                                      </p:cBhvr>
                                      <p:to x="100000" y="100000"/>
                                    </p:animScale>
                                    <p:animScale>
                                      <p:cBhvr>
                                        <p:cTn id="133" dur="26">
                                          <p:stCondLst>
                                            <p:cond delay="1642"/>
                                          </p:stCondLst>
                                        </p:cTn>
                                        <p:tgtEl>
                                          <p:spTgt spid="15364">
                                            <p:txEl>
                                              <p:pRg st="4" end="4"/>
                                            </p:txEl>
                                          </p:spTgt>
                                        </p:tgtEl>
                                      </p:cBhvr>
                                      <p:to x="100000" y="90000"/>
                                    </p:animScale>
                                    <p:animScale>
                                      <p:cBhvr>
                                        <p:cTn id="134" dur="166" decel="50000">
                                          <p:stCondLst>
                                            <p:cond delay="1668"/>
                                          </p:stCondLst>
                                        </p:cTn>
                                        <p:tgtEl>
                                          <p:spTgt spid="15364">
                                            <p:txEl>
                                              <p:pRg st="4" end="4"/>
                                            </p:txEl>
                                          </p:spTgt>
                                        </p:tgtEl>
                                      </p:cBhvr>
                                      <p:to x="100000" y="100000"/>
                                    </p:animScale>
                                    <p:animScale>
                                      <p:cBhvr>
                                        <p:cTn id="135" dur="26">
                                          <p:stCondLst>
                                            <p:cond delay="1808"/>
                                          </p:stCondLst>
                                        </p:cTn>
                                        <p:tgtEl>
                                          <p:spTgt spid="15364">
                                            <p:txEl>
                                              <p:pRg st="4" end="4"/>
                                            </p:txEl>
                                          </p:spTgt>
                                        </p:tgtEl>
                                      </p:cBhvr>
                                      <p:to x="100000" y="95000"/>
                                    </p:animScale>
                                    <p:animScale>
                                      <p:cBhvr>
                                        <p:cTn id="136" dur="166" decel="50000">
                                          <p:stCondLst>
                                            <p:cond delay="1834"/>
                                          </p:stCondLst>
                                        </p:cTn>
                                        <p:tgtEl>
                                          <p:spTgt spid="15364">
                                            <p:txEl>
                                              <p:pRg st="4" end="4"/>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CC6C7EED-4D9E-4003-AB2B-C0BFD970E007}"/>
              </a:ext>
            </a:extLst>
          </p:cNvPr>
          <p:cNvSpPr>
            <a:spLocks noGrp="1"/>
          </p:cNvSpPr>
          <p:nvPr>
            <p:ph type="title"/>
          </p:nvPr>
        </p:nvSpPr>
        <p:spPr>
          <a:xfrm>
            <a:off x="250825" y="223838"/>
            <a:ext cx="8435975" cy="1044575"/>
          </a:xfrm>
        </p:spPr>
        <p:txBody>
          <a:bodyPr/>
          <a:lstStyle/>
          <a:p>
            <a:pPr eaLnBrk="1" hangingPunct="1"/>
            <a:r>
              <a:rPr lang="en-GB" altLang="en-US" sz="3600" b="1" i="1" dirty="0"/>
              <a:t>Conclusion</a:t>
            </a:r>
          </a:p>
        </p:txBody>
      </p:sp>
      <p:sp>
        <p:nvSpPr>
          <p:cNvPr id="25604" name="Content Placeholder 2">
            <a:extLst>
              <a:ext uri="{FF2B5EF4-FFF2-40B4-BE49-F238E27FC236}">
                <a16:creationId xmlns:a16="http://schemas.microsoft.com/office/drawing/2014/main" id="{C292C6D8-9C4D-4B1B-9380-CB3E2B0B5EBC}"/>
              </a:ext>
            </a:extLst>
          </p:cNvPr>
          <p:cNvSpPr>
            <a:spLocks noGrp="1"/>
          </p:cNvSpPr>
          <p:nvPr>
            <p:ph idx="1"/>
          </p:nvPr>
        </p:nvSpPr>
        <p:spPr>
          <a:xfrm>
            <a:off x="457200" y="1470025"/>
            <a:ext cx="8229600" cy="3917950"/>
          </a:xfrm>
        </p:spPr>
        <p:txBody>
          <a:bodyPr>
            <a:normAutofit lnSpcReduction="10000"/>
          </a:bodyPr>
          <a:lstStyle/>
          <a:p>
            <a:pPr>
              <a:buFont typeface="Wingdings" panose="05000000000000000000" pitchFamily="2" charset="2"/>
              <a:buChar char="§"/>
            </a:pPr>
            <a:r>
              <a:rPr lang="en-GB" altLang="en-US" dirty="0" smtClean="0"/>
              <a:t>In conclusion C&amp;D travels has a wide range of opportunities to expand </a:t>
            </a:r>
            <a:r>
              <a:rPr lang="en-GB" altLang="en-US" dirty="0" smtClean="0"/>
              <a:t>, in the next 5 years we will expect to have shops all over the UK. Each year the company will update there swot analysis and pestle to ensure the company can meet the needs of customers , within the laws. </a:t>
            </a:r>
          </a:p>
          <a:p>
            <a:pPr>
              <a:buFont typeface="Wingdings" panose="05000000000000000000" pitchFamily="2" charset="2"/>
              <a:buChar char="§"/>
            </a:pPr>
            <a:r>
              <a:rPr lang="en-GB" altLang="en-US" dirty="0" smtClean="0"/>
              <a:t>C&amp;D travel will have to update on the economical pestle update , due to if anything changes in the economic such as BREXIT , the company would lose customers to the competitors.</a:t>
            </a:r>
          </a:p>
          <a:p>
            <a:pPr>
              <a:buFont typeface="Wingdings" panose="05000000000000000000" pitchFamily="2" charset="2"/>
              <a:buChar char="§"/>
            </a:pPr>
            <a:r>
              <a:rPr lang="en-GB" altLang="en-US" dirty="0" smtClean="0"/>
              <a:t>The goals this year will be turning opportunities into strengths and weaknesses into opportunities</a:t>
            </a:r>
          </a:p>
          <a:p>
            <a:pPr>
              <a:buFont typeface="Wingdings" panose="05000000000000000000" pitchFamily="2" charset="2"/>
              <a:buChar char="§"/>
            </a:pPr>
            <a:r>
              <a:rPr lang="en-GB" altLang="en-US" dirty="0" smtClean="0"/>
              <a:t>The communicating mix has achieved the desired goals to pursue advertising through out the UK , the company has had many response and comments over social media as well as giving feedback on how to improve the company.</a:t>
            </a:r>
          </a:p>
          <a:p>
            <a:pPr>
              <a:buFont typeface="Wingdings" panose="05000000000000000000" pitchFamily="2" charset="2"/>
              <a:buChar char="§"/>
            </a:pPr>
            <a:endParaRPr lang="en-GB" altLang="en-US" dirty="0" smtClean="0"/>
          </a:p>
          <a:p>
            <a:pPr>
              <a:buFont typeface="Wingdings" panose="05000000000000000000" pitchFamily="2" charset="2"/>
              <a:buChar char="§"/>
            </a:pPr>
            <a:endParaRPr lang="en-GB" altLang="en-US" dirty="0" smtClean="0"/>
          </a:p>
        </p:txBody>
      </p:sp>
      <p:sp>
        <p:nvSpPr>
          <p:cNvPr id="4" name="Date Placeholder 3">
            <a:extLst>
              <a:ext uri="{FF2B5EF4-FFF2-40B4-BE49-F238E27FC236}">
                <a16:creationId xmlns:a16="http://schemas.microsoft.com/office/drawing/2014/main" id="{7B91B968-1B52-4E96-A9DD-5C894B372080}"/>
              </a:ext>
            </a:extLst>
          </p:cNvPr>
          <p:cNvSpPr>
            <a:spLocks noGrp="1"/>
          </p:cNvSpPr>
          <p:nvPr>
            <p:ph type="dt" sz="half" idx="10"/>
          </p:nvPr>
        </p:nvSpPr>
        <p:spPr/>
        <p:txBody>
          <a:bodyPr/>
          <a:lstStyle/>
          <a:p>
            <a:pPr>
              <a:defRPr/>
            </a:pPr>
            <a:fld id="{2AF6E3BD-2E92-472E-8EDA-F6014803D143}" type="datetime1">
              <a:rPr lang="en-GB" altLang="en-US"/>
              <a:pPr>
                <a:defRPr/>
              </a:pPr>
              <a:t>26/02/2019</a:t>
            </a:fld>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5602"/>
                                        </p:tgtEl>
                                        <p:attrNameLst>
                                          <p:attrName>style.visibility</p:attrName>
                                        </p:attrNameLst>
                                      </p:cBhvr>
                                      <p:to>
                                        <p:strVal val="visible"/>
                                      </p:to>
                                    </p:set>
                                    <p:animEffect transition="in" filter="fade">
                                      <p:cBhvr>
                                        <p:cTn id="7" dur="500"/>
                                        <p:tgtEl>
                                          <p:spTgt spid="25602"/>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nodeType="clickEffect">
                                  <p:stCondLst>
                                    <p:cond delay="0"/>
                                  </p:stCondLst>
                                  <p:childTnLst>
                                    <p:set>
                                      <p:cBhvr>
                                        <p:cTn id="11" dur="1" fill="hold">
                                          <p:stCondLst>
                                            <p:cond delay="0"/>
                                          </p:stCondLst>
                                        </p:cTn>
                                        <p:tgtEl>
                                          <p:spTgt spid="25604">
                                            <p:txEl>
                                              <p:pRg st="0" end="0"/>
                                            </p:txEl>
                                          </p:spTgt>
                                        </p:tgtEl>
                                        <p:attrNameLst>
                                          <p:attrName>style.visibility</p:attrName>
                                        </p:attrNameLst>
                                      </p:cBhvr>
                                      <p:to>
                                        <p:strVal val="visible"/>
                                      </p:to>
                                    </p:set>
                                    <p:animEffect transition="in" filter="wipe(down)">
                                      <p:cBhvr>
                                        <p:cTn id="12" dur="580">
                                          <p:stCondLst>
                                            <p:cond delay="0"/>
                                          </p:stCondLst>
                                        </p:cTn>
                                        <p:tgtEl>
                                          <p:spTgt spid="25604">
                                            <p:txEl>
                                              <p:pRg st="0" end="0"/>
                                            </p:txEl>
                                          </p:spTgt>
                                        </p:tgtEl>
                                      </p:cBhvr>
                                    </p:animEffect>
                                    <p:anim calcmode="lin" valueType="num">
                                      <p:cBhvr>
                                        <p:cTn id="13" dur="1822" tmFilter="0,0; 0.14,0.36; 0.43,0.73; 0.71,0.91; 1.0,1.0">
                                          <p:stCondLst>
                                            <p:cond delay="0"/>
                                          </p:stCondLst>
                                        </p:cTn>
                                        <p:tgtEl>
                                          <p:spTgt spid="25604">
                                            <p:txEl>
                                              <p:pRg st="0" end="0"/>
                                            </p:txEl>
                                          </p:spTgt>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25604">
                                            <p:txEl>
                                              <p:pRg st="0" end="0"/>
                                            </p:txEl>
                                          </p:spTgt>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25604">
                                            <p:txEl>
                                              <p:pRg st="0" end="0"/>
                                            </p:txEl>
                                          </p:spTgt>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25604">
                                            <p:txEl>
                                              <p:pRg st="0" end="0"/>
                                            </p:txEl>
                                          </p:spTgt>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25604">
                                            <p:txEl>
                                              <p:pRg st="0" end="0"/>
                                            </p:txEl>
                                          </p:spTgt>
                                        </p:tgtEl>
                                        <p:attrNameLst>
                                          <p:attrName>ppt_y</p:attrName>
                                        </p:attrNameLst>
                                      </p:cBhvr>
                                      <p:tavLst>
                                        <p:tav tm="0" fmla="#ppt_y-sin(pi*$)/81">
                                          <p:val>
                                            <p:fltVal val="0"/>
                                          </p:val>
                                        </p:tav>
                                        <p:tav tm="100000">
                                          <p:val>
                                            <p:fltVal val="1"/>
                                          </p:val>
                                        </p:tav>
                                      </p:tavLst>
                                    </p:anim>
                                    <p:animScale>
                                      <p:cBhvr>
                                        <p:cTn id="18" dur="26">
                                          <p:stCondLst>
                                            <p:cond delay="650"/>
                                          </p:stCondLst>
                                        </p:cTn>
                                        <p:tgtEl>
                                          <p:spTgt spid="25604">
                                            <p:txEl>
                                              <p:pRg st="0" end="0"/>
                                            </p:txEl>
                                          </p:spTgt>
                                        </p:tgtEl>
                                      </p:cBhvr>
                                      <p:to x="100000" y="60000"/>
                                    </p:animScale>
                                    <p:animScale>
                                      <p:cBhvr>
                                        <p:cTn id="19" dur="166" decel="50000">
                                          <p:stCondLst>
                                            <p:cond delay="676"/>
                                          </p:stCondLst>
                                        </p:cTn>
                                        <p:tgtEl>
                                          <p:spTgt spid="25604">
                                            <p:txEl>
                                              <p:pRg st="0" end="0"/>
                                            </p:txEl>
                                          </p:spTgt>
                                        </p:tgtEl>
                                      </p:cBhvr>
                                      <p:to x="100000" y="100000"/>
                                    </p:animScale>
                                    <p:animScale>
                                      <p:cBhvr>
                                        <p:cTn id="20" dur="26">
                                          <p:stCondLst>
                                            <p:cond delay="1312"/>
                                          </p:stCondLst>
                                        </p:cTn>
                                        <p:tgtEl>
                                          <p:spTgt spid="25604">
                                            <p:txEl>
                                              <p:pRg st="0" end="0"/>
                                            </p:txEl>
                                          </p:spTgt>
                                        </p:tgtEl>
                                      </p:cBhvr>
                                      <p:to x="100000" y="80000"/>
                                    </p:animScale>
                                    <p:animScale>
                                      <p:cBhvr>
                                        <p:cTn id="21" dur="166" decel="50000">
                                          <p:stCondLst>
                                            <p:cond delay="1338"/>
                                          </p:stCondLst>
                                        </p:cTn>
                                        <p:tgtEl>
                                          <p:spTgt spid="25604">
                                            <p:txEl>
                                              <p:pRg st="0" end="0"/>
                                            </p:txEl>
                                          </p:spTgt>
                                        </p:tgtEl>
                                      </p:cBhvr>
                                      <p:to x="100000" y="100000"/>
                                    </p:animScale>
                                    <p:animScale>
                                      <p:cBhvr>
                                        <p:cTn id="22" dur="26">
                                          <p:stCondLst>
                                            <p:cond delay="1642"/>
                                          </p:stCondLst>
                                        </p:cTn>
                                        <p:tgtEl>
                                          <p:spTgt spid="25604">
                                            <p:txEl>
                                              <p:pRg st="0" end="0"/>
                                            </p:txEl>
                                          </p:spTgt>
                                        </p:tgtEl>
                                      </p:cBhvr>
                                      <p:to x="100000" y="90000"/>
                                    </p:animScale>
                                    <p:animScale>
                                      <p:cBhvr>
                                        <p:cTn id="23" dur="166" decel="50000">
                                          <p:stCondLst>
                                            <p:cond delay="1668"/>
                                          </p:stCondLst>
                                        </p:cTn>
                                        <p:tgtEl>
                                          <p:spTgt spid="25604">
                                            <p:txEl>
                                              <p:pRg st="0" end="0"/>
                                            </p:txEl>
                                          </p:spTgt>
                                        </p:tgtEl>
                                      </p:cBhvr>
                                      <p:to x="100000" y="100000"/>
                                    </p:animScale>
                                    <p:animScale>
                                      <p:cBhvr>
                                        <p:cTn id="24" dur="26">
                                          <p:stCondLst>
                                            <p:cond delay="1808"/>
                                          </p:stCondLst>
                                        </p:cTn>
                                        <p:tgtEl>
                                          <p:spTgt spid="25604">
                                            <p:txEl>
                                              <p:pRg st="0" end="0"/>
                                            </p:txEl>
                                          </p:spTgt>
                                        </p:tgtEl>
                                      </p:cBhvr>
                                      <p:to x="100000" y="95000"/>
                                    </p:animScale>
                                    <p:animScale>
                                      <p:cBhvr>
                                        <p:cTn id="25" dur="166" decel="50000">
                                          <p:stCondLst>
                                            <p:cond delay="1834"/>
                                          </p:stCondLst>
                                        </p:cTn>
                                        <p:tgtEl>
                                          <p:spTgt spid="25604">
                                            <p:txEl>
                                              <p:pRg st="0" end="0"/>
                                            </p:txEl>
                                          </p:spTgt>
                                        </p:tgtEl>
                                      </p:cBhvr>
                                      <p:to x="100000" y="100000"/>
                                    </p:animScale>
                                  </p:childTnLst>
                                </p:cTn>
                              </p:par>
                            </p:childTnLst>
                          </p:cTn>
                        </p:par>
                      </p:childTnLst>
                    </p:cTn>
                  </p:par>
                  <p:par>
                    <p:cTn id="26" fill="hold">
                      <p:stCondLst>
                        <p:cond delay="indefinite"/>
                      </p:stCondLst>
                      <p:childTnLst>
                        <p:par>
                          <p:cTn id="27" fill="hold">
                            <p:stCondLst>
                              <p:cond delay="0"/>
                            </p:stCondLst>
                            <p:childTnLst>
                              <p:par>
                                <p:cTn id="28" presetID="26" presetClass="entr" presetSubtype="0" fill="hold" nodeType="clickEffect">
                                  <p:stCondLst>
                                    <p:cond delay="0"/>
                                  </p:stCondLst>
                                  <p:childTnLst>
                                    <p:set>
                                      <p:cBhvr>
                                        <p:cTn id="29" dur="1" fill="hold">
                                          <p:stCondLst>
                                            <p:cond delay="0"/>
                                          </p:stCondLst>
                                        </p:cTn>
                                        <p:tgtEl>
                                          <p:spTgt spid="25604">
                                            <p:txEl>
                                              <p:pRg st="1" end="1"/>
                                            </p:txEl>
                                          </p:spTgt>
                                        </p:tgtEl>
                                        <p:attrNameLst>
                                          <p:attrName>style.visibility</p:attrName>
                                        </p:attrNameLst>
                                      </p:cBhvr>
                                      <p:to>
                                        <p:strVal val="visible"/>
                                      </p:to>
                                    </p:set>
                                    <p:animEffect transition="in" filter="wipe(down)">
                                      <p:cBhvr>
                                        <p:cTn id="30" dur="580">
                                          <p:stCondLst>
                                            <p:cond delay="0"/>
                                          </p:stCondLst>
                                        </p:cTn>
                                        <p:tgtEl>
                                          <p:spTgt spid="25604">
                                            <p:txEl>
                                              <p:pRg st="1" end="1"/>
                                            </p:txEl>
                                          </p:spTgt>
                                        </p:tgtEl>
                                      </p:cBhvr>
                                    </p:animEffect>
                                    <p:anim calcmode="lin" valueType="num">
                                      <p:cBhvr>
                                        <p:cTn id="31" dur="1822" tmFilter="0,0; 0.14,0.36; 0.43,0.73; 0.71,0.91; 1.0,1.0">
                                          <p:stCondLst>
                                            <p:cond delay="0"/>
                                          </p:stCondLst>
                                        </p:cTn>
                                        <p:tgtEl>
                                          <p:spTgt spid="25604">
                                            <p:txEl>
                                              <p:pRg st="1" end="1"/>
                                            </p:txEl>
                                          </p:spTgt>
                                        </p:tgtEl>
                                        <p:attrNameLst>
                                          <p:attrName>ppt_x</p:attrName>
                                        </p:attrNameLst>
                                      </p:cBhvr>
                                      <p:tavLst>
                                        <p:tav tm="0">
                                          <p:val>
                                            <p:strVal val="#ppt_x-0.25"/>
                                          </p:val>
                                        </p:tav>
                                        <p:tav tm="100000">
                                          <p:val>
                                            <p:strVal val="#ppt_x"/>
                                          </p:val>
                                        </p:tav>
                                      </p:tavLst>
                                    </p:anim>
                                    <p:anim calcmode="lin" valueType="num">
                                      <p:cBhvr>
                                        <p:cTn id="32" dur="664" tmFilter="0.0,0.0; 0.25,0.07; 0.50,0.2; 0.75,0.467; 1.0,1.0">
                                          <p:stCondLst>
                                            <p:cond delay="0"/>
                                          </p:stCondLst>
                                        </p:cTn>
                                        <p:tgtEl>
                                          <p:spTgt spid="25604">
                                            <p:txEl>
                                              <p:pRg st="1" end="1"/>
                                            </p:txEl>
                                          </p:spTgt>
                                        </p:tgtEl>
                                        <p:attrNameLst>
                                          <p:attrName>ppt_y</p:attrName>
                                        </p:attrNameLst>
                                      </p:cBhvr>
                                      <p:tavLst>
                                        <p:tav tm="0" fmla="#ppt_y-sin(pi*$)/3">
                                          <p:val>
                                            <p:fltVal val="0.5"/>
                                          </p:val>
                                        </p:tav>
                                        <p:tav tm="100000">
                                          <p:val>
                                            <p:fltVal val="1"/>
                                          </p:val>
                                        </p:tav>
                                      </p:tavLst>
                                    </p:anim>
                                    <p:anim calcmode="lin" valueType="num">
                                      <p:cBhvr>
                                        <p:cTn id="33" dur="664" tmFilter="0, 0; 0.125,0.2665; 0.25,0.4; 0.375,0.465; 0.5,0.5;  0.625,0.535; 0.75,0.6; 0.875,0.7335; 1,1">
                                          <p:stCondLst>
                                            <p:cond delay="664"/>
                                          </p:stCondLst>
                                        </p:cTn>
                                        <p:tgtEl>
                                          <p:spTgt spid="25604">
                                            <p:txEl>
                                              <p:pRg st="1" end="1"/>
                                            </p:txEl>
                                          </p:spTgt>
                                        </p:tgtEl>
                                        <p:attrNameLst>
                                          <p:attrName>ppt_y</p:attrName>
                                        </p:attrNameLst>
                                      </p:cBhvr>
                                      <p:tavLst>
                                        <p:tav tm="0" fmla="#ppt_y-sin(pi*$)/9">
                                          <p:val>
                                            <p:fltVal val="0"/>
                                          </p:val>
                                        </p:tav>
                                        <p:tav tm="100000">
                                          <p:val>
                                            <p:fltVal val="1"/>
                                          </p:val>
                                        </p:tav>
                                      </p:tavLst>
                                    </p:anim>
                                    <p:anim calcmode="lin" valueType="num">
                                      <p:cBhvr>
                                        <p:cTn id="34" dur="332" tmFilter="0, 0; 0.125,0.2665; 0.25,0.4; 0.375,0.465; 0.5,0.5;  0.625,0.535; 0.75,0.6; 0.875,0.7335; 1,1">
                                          <p:stCondLst>
                                            <p:cond delay="1324"/>
                                          </p:stCondLst>
                                        </p:cTn>
                                        <p:tgtEl>
                                          <p:spTgt spid="25604">
                                            <p:txEl>
                                              <p:pRg st="1" end="1"/>
                                            </p:txEl>
                                          </p:spTgt>
                                        </p:tgtEl>
                                        <p:attrNameLst>
                                          <p:attrName>ppt_y</p:attrName>
                                        </p:attrNameLst>
                                      </p:cBhvr>
                                      <p:tavLst>
                                        <p:tav tm="0" fmla="#ppt_y-sin(pi*$)/27">
                                          <p:val>
                                            <p:fltVal val="0"/>
                                          </p:val>
                                        </p:tav>
                                        <p:tav tm="100000">
                                          <p:val>
                                            <p:fltVal val="1"/>
                                          </p:val>
                                        </p:tav>
                                      </p:tavLst>
                                    </p:anim>
                                    <p:anim calcmode="lin" valueType="num">
                                      <p:cBhvr>
                                        <p:cTn id="35" dur="164" tmFilter="0, 0; 0.125,0.2665; 0.25,0.4; 0.375,0.465; 0.5,0.5;  0.625,0.535; 0.75,0.6; 0.875,0.7335; 1,1">
                                          <p:stCondLst>
                                            <p:cond delay="1656"/>
                                          </p:stCondLst>
                                        </p:cTn>
                                        <p:tgtEl>
                                          <p:spTgt spid="25604">
                                            <p:txEl>
                                              <p:pRg st="1" end="1"/>
                                            </p:txEl>
                                          </p:spTgt>
                                        </p:tgtEl>
                                        <p:attrNameLst>
                                          <p:attrName>ppt_y</p:attrName>
                                        </p:attrNameLst>
                                      </p:cBhvr>
                                      <p:tavLst>
                                        <p:tav tm="0" fmla="#ppt_y-sin(pi*$)/81">
                                          <p:val>
                                            <p:fltVal val="0"/>
                                          </p:val>
                                        </p:tav>
                                        <p:tav tm="100000">
                                          <p:val>
                                            <p:fltVal val="1"/>
                                          </p:val>
                                        </p:tav>
                                      </p:tavLst>
                                    </p:anim>
                                    <p:animScale>
                                      <p:cBhvr>
                                        <p:cTn id="36" dur="26">
                                          <p:stCondLst>
                                            <p:cond delay="650"/>
                                          </p:stCondLst>
                                        </p:cTn>
                                        <p:tgtEl>
                                          <p:spTgt spid="25604">
                                            <p:txEl>
                                              <p:pRg st="1" end="1"/>
                                            </p:txEl>
                                          </p:spTgt>
                                        </p:tgtEl>
                                      </p:cBhvr>
                                      <p:to x="100000" y="60000"/>
                                    </p:animScale>
                                    <p:animScale>
                                      <p:cBhvr>
                                        <p:cTn id="37" dur="166" decel="50000">
                                          <p:stCondLst>
                                            <p:cond delay="676"/>
                                          </p:stCondLst>
                                        </p:cTn>
                                        <p:tgtEl>
                                          <p:spTgt spid="25604">
                                            <p:txEl>
                                              <p:pRg st="1" end="1"/>
                                            </p:txEl>
                                          </p:spTgt>
                                        </p:tgtEl>
                                      </p:cBhvr>
                                      <p:to x="100000" y="100000"/>
                                    </p:animScale>
                                    <p:animScale>
                                      <p:cBhvr>
                                        <p:cTn id="38" dur="26">
                                          <p:stCondLst>
                                            <p:cond delay="1312"/>
                                          </p:stCondLst>
                                        </p:cTn>
                                        <p:tgtEl>
                                          <p:spTgt spid="25604">
                                            <p:txEl>
                                              <p:pRg st="1" end="1"/>
                                            </p:txEl>
                                          </p:spTgt>
                                        </p:tgtEl>
                                      </p:cBhvr>
                                      <p:to x="100000" y="80000"/>
                                    </p:animScale>
                                    <p:animScale>
                                      <p:cBhvr>
                                        <p:cTn id="39" dur="166" decel="50000">
                                          <p:stCondLst>
                                            <p:cond delay="1338"/>
                                          </p:stCondLst>
                                        </p:cTn>
                                        <p:tgtEl>
                                          <p:spTgt spid="25604">
                                            <p:txEl>
                                              <p:pRg st="1" end="1"/>
                                            </p:txEl>
                                          </p:spTgt>
                                        </p:tgtEl>
                                      </p:cBhvr>
                                      <p:to x="100000" y="100000"/>
                                    </p:animScale>
                                    <p:animScale>
                                      <p:cBhvr>
                                        <p:cTn id="40" dur="26">
                                          <p:stCondLst>
                                            <p:cond delay="1642"/>
                                          </p:stCondLst>
                                        </p:cTn>
                                        <p:tgtEl>
                                          <p:spTgt spid="25604">
                                            <p:txEl>
                                              <p:pRg st="1" end="1"/>
                                            </p:txEl>
                                          </p:spTgt>
                                        </p:tgtEl>
                                      </p:cBhvr>
                                      <p:to x="100000" y="90000"/>
                                    </p:animScale>
                                    <p:animScale>
                                      <p:cBhvr>
                                        <p:cTn id="41" dur="166" decel="50000">
                                          <p:stCondLst>
                                            <p:cond delay="1668"/>
                                          </p:stCondLst>
                                        </p:cTn>
                                        <p:tgtEl>
                                          <p:spTgt spid="25604">
                                            <p:txEl>
                                              <p:pRg st="1" end="1"/>
                                            </p:txEl>
                                          </p:spTgt>
                                        </p:tgtEl>
                                      </p:cBhvr>
                                      <p:to x="100000" y="100000"/>
                                    </p:animScale>
                                    <p:animScale>
                                      <p:cBhvr>
                                        <p:cTn id="42" dur="26">
                                          <p:stCondLst>
                                            <p:cond delay="1808"/>
                                          </p:stCondLst>
                                        </p:cTn>
                                        <p:tgtEl>
                                          <p:spTgt spid="25604">
                                            <p:txEl>
                                              <p:pRg st="1" end="1"/>
                                            </p:txEl>
                                          </p:spTgt>
                                        </p:tgtEl>
                                      </p:cBhvr>
                                      <p:to x="100000" y="95000"/>
                                    </p:animScale>
                                    <p:animScale>
                                      <p:cBhvr>
                                        <p:cTn id="43" dur="166" decel="50000">
                                          <p:stCondLst>
                                            <p:cond delay="1834"/>
                                          </p:stCondLst>
                                        </p:cTn>
                                        <p:tgtEl>
                                          <p:spTgt spid="25604">
                                            <p:txEl>
                                              <p:pRg st="1" end="1"/>
                                            </p:txEl>
                                          </p:spTgt>
                                        </p:tgtEl>
                                      </p:cBhvr>
                                      <p:to x="100000" y="100000"/>
                                    </p:animScale>
                                  </p:childTnLst>
                                </p:cTn>
                              </p:par>
                            </p:childTnLst>
                          </p:cTn>
                        </p:par>
                      </p:childTnLst>
                    </p:cTn>
                  </p:par>
                  <p:par>
                    <p:cTn id="44" fill="hold">
                      <p:stCondLst>
                        <p:cond delay="indefinite"/>
                      </p:stCondLst>
                      <p:childTnLst>
                        <p:par>
                          <p:cTn id="45" fill="hold">
                            <p:stCondLst>
                              <p:cond delay="0"/>
                            </p:stCondLst>
                            <p:childTnLst>
                              <p:par>
                                <p:cTn id="46" presetID="26" presetClass="entr" presetSubtype="0" fill="hold" nodeType="clickEffect">
                                  <p:stCondLst>
                                    <p:cond delay="0"/>
                                  </p:stCondLst>
                                  <p:childTnLst>
                                    <p:set>
                                      <p:cBhvr>
                                        <p:cTn id="47" dur="1" fill="hold">
                                          <p:stCondLst>
                                            <p:cond delay="0"/>
                                          </p:stCondLst>
                                        </p:cTn>
                                        <p:tgtEl>
                                          <p:spTgt spid="25604">
                                            <p:txEl>
                                              <p:pRg st="2" end="2"/>
                                            </p:txEl>
                                          </p:spTgt>
                                        </p:tgtEl>
                                        <p:attrNameLst>
                                          <p:attrName>style.visibility</p:attrName>
                                        </p:attrNameLst>
                                      </p:cBhvr>
                                      <p:to>
                                        <p:strVal val="visible"/>
                                      </p:to>
                                    </p:set>
                                    <p:animEffect transition="in" filter="wipe(down)">
                                      <p:cBhvr>
                                        <p:cTn id="48" dur="580">
                                          <p:stCondLst>
                                            <p:cond delay="0"/>
                                          </p:stCondLst>
                                        </p:cTn>
                                        <p:tgtEl>
                                          <p:spTgt spid="25604">
                                            <p:txEl>
                                              <p:pRg st="2" end="2"/>
                                            </p:txEl>
                                          </p:spTgt>
                                        </p:tgtEl>
                                      </p:cBhvr>
                                    </p:animEffect>
                                    <p:anim calcmode="lin" valueType="num">
                                      <p:cBhvr>
                                        <p:cTn id="49" dur="1822" tmFilter="0,0; 0.14,0.36; 0.43,0.73; 0.71,0.91; 1.0,1.0">
                                          <p:stCondLst>
                                            <p:cond delay="0"/>
                                          </p:stCondLst>
                                        </p:cTn>
                                        <p:tgtEl>
                                          <p:spTgt spid="25604">
                                            <p:txEl>
                                              <p:pRg st="2" end="2"/>
                                            </p:txEl>
                                          </p:spTgt>
                                        </p:tgtEl>
                                        <p:attrNameLst>
                                          <p:attrName>ppt_x</p:attrName>
                                        </p:attrNameLst>
                                      </p:cBhvr>
                                      <p:tavLst>
                                        <p:tav tm="0">
                                          <p:val>
                                            <p:strVal val="#ppt_x-0.25"/>
                                          </p:val>
                                        </p:tav>
                                        <p:tav tm="100000">
                                          <p:val>
                                            <p:strVal val="#ppt_x"/>
                                          </p:val>
                                        </p:tav>
                                      </p:tavLst>
                                    </p:anim>
                                    <p:anim calcmode="lin" valueType="num">
                                      <p:cBhvr>
                                        <p:cTn id="50" dur="664" tmFilter="0.0,0.0; 0.25,0.07; 0.50,0.2; 0.75,0.467; 1.0,1.0">
                                          <p:stCondLst>
                                            <p:cond delay="0"/>
                                          </p:stCondLst>
                                        </p:cTn>
                                        <p:tgtEl>
                                          <p:spTgt spid="25604">
                                            <p:txEl>
                                              <p:pRg st="2" end="2"/>
                                            </p:txEl>
                                          </p:spTgt>
                                        </p:tgtEl>
                                        <p:attrNameLst>
                                          <p:attrName>ppt_y</p:attrName>
                                        </p:attrNameLst>
                                      </p:cBhvr>
                                      <p:tavLst>
                                        <p:tav tm="0" fmla="#ppt_y-sin(pi*$)/3">
                                          <p:val>
                                            <p:fltVal val="0.5"/>
                                          </p:val>
                                        </p:tav>
                                        <p:tav tm="100000">
                                          <p:val>
                                            <p:fltVal val="1"/>
                                          </p:val>
                                        </p:tav>
                                      </p:tavLst>
                                    </p:anim>
                                    <p:anim calcmode="lin" valueType="num">
                                      <p:cBhvr>
                                        <p:cTn id="51" dur="664" tmFilter="0, 0; 0.125,0.2665; 0.25,0.4; 0.375,0.465; 0.5,0.5;  0.625,0.535; 0.75,0.6; 0.875,0.7335; 1,1">
                                          <p:stCondLst>
                                            <p:cond delay="664"/>
                                          </p:stCondLst>
                                        </p:cTn>
                                        <p:tgtEl>
                                          <p:spTgt spid="25604">
                                            <p:txEl>
                                              <p:pRg st="2" end="2"/>
                                            </p:txEl>
                                          </p:spTgt>
                                        </p:tgtEl>
                                        <p:attrNameLst>
                                          <p:attrName>ppt_y</p:attrName>
                                        </p:attrNameLst>
                                      </p:cBhvr>
                                      <p:tavLst>
                                        <p:tav tm="0" fmla="#ppt_y-sin(pi*$)/9">
                                          <p:val>
                                            <p:fltVal val="0"/>
                                          </p:val>
                                        </p:tav>
                                        <p:tav tm="100000">
                                          <p:val>
                                            <p:fltVal val="1"/>
                                          </p:val>
                                        </p:tav>
                                      </p:tavLst>
                                    </p:anim>
                                    <p:anim calcmode="lin" valueType="num">
                                      <p:cBhvr>
                                        <p:cTn id="52" dur="332" tmFilter="0, 0; 0.125,0.2665; 0.25,0.4; 0.375,0.465; 0.5,0.5;  0.625,0.535; 0.75,0.6; 0.875,0.7335; 1,1">
                                          <p:stCondLst>
                                            <p:cond delay="1324"/>
                                          </p:stCondLst>
                                        </p:cTn>
                                        <p:tgtEl>
                                          <p:spTgt spid="25604">
                                            <p:txEl>
                                              <p:pRg st="2" end="2"/>
                                            </p:txEl>
                                          </p:spTgt>
                                        </p:tgtEl>
                                        <p:attrNameLst>
                                          <p:attrName>ppt_y</p:attrName>
                                        </p:attrNameLst>
                                      </p:cBhvr>
                                      <p:tavLst>
                                        <p:tav tm="0" fmla="#ppt_y-sin(pi*$)/27">
                                          <p:val>
                                            <p:fltVal val="0"/>
                                          </p:val>
                                        </p:tav>
                                        <p:tav tm="100000">
                                          <p:val>
                                            <p:fltVal val="1"/>
                                          </p:val>
                                        </p:tav>
                                      </p:tavLst>
                                    </p:anim>
                                    <p:anim calcmode="lin" valueType="num">
                                      <p:cBhvr>
                                        <p:cTn id="53" dur="164" tmFilter="0, 0; 0.125,0.2665; 0.25,0.4; 0.375,0.465; 0.5,0.5;  0.625,0.535; 0.75,0.6; 0.875,0.7335; 1,1">
                                          <p:stCondLst>
                                            <p:cond delay="1656"/>
                                          </p:stCondLst>
                                        </p:cTn>
                                        <p:tgtEl>
                                          <p:spTgt spid="25604">
                                            <p:txEl>
                                              <p:pRg st="2" end="2"/>
                                            </p:txEl>
                                          </p:spTgt>
                                        </p:tgtEl>
                                        <p:attrNameLst>
                                          <p:attrName>ppt_y</p:attrName>
                                        </p:attrNameLst>
                                      </p:cBhvr>
                                      <p:tavLst>
                                        <p:tav tm="0" fmla="#ppt_y-sin(pi*$)/81">
                                          <p:val>
                                            <p:fltVal val="0"/>
                                          </p:val>
                                        </p:tav>
                                        <p:tav tm="100000">
                                          <p:val>
                                            <p:fltVal val="1"/>
                                          </p:val>
                                        </p:tav>
                                      </p:tavLst>
                                    </p:anim>
                                    <p:animScale>
                                      <p:cBhvr>
                                        <p:cTn id="54" dur="26">
                                          <p:stCondLst>
                                            <p:cond delay="650"/>
                                          </p:stCondLst>
                                        </p:cTn>
                                        <p:tgtEl>
                                          <p:spTgt spid="25604">
                                            <p:txEl>
                                              <p:pRg st="2" end="2"/>
                                            </p:txEl>
                                          </p:spTgt>
                                        </p:tgtEl>
                                      </p:cBhvr>
                                      <p:to x="100000" y="60000"/>
                                    </p:animScale>
                                    <p:animScale>
                                      <p:cBhvr>
                                        <p:cTn id="55" dur="166" decel="50000">
                                          <p:stCondLst>
                                            <p:cond delay="676"/>
                                          </p:stCondLst>
                                        </p:cTn>
                                        <p:tgtEl>
                                          <p:spTgt spid="25604">
                                            <p:txEl>
                                              <p:pRg st="2" end="2"/>
                                            </p:txEl>
                                          </p:spTgt>
                                        </p:tgtEl>
                                      </p:cBhvr>
                                      <p:to x="100000" y="100000"/>
                                    </p:animScale>
                                    <p:animScale>
                                      <p:cBhvr>
                                        <p:cTn id="56" dur="26">
                                          <p:stCondLst>
                                            <p:cond delay="1312"/>
                                          </p:stCondLst>
                                        </p:cTn>
                                        <p:tgtEl>
                                          <p:spTgt spid="25604">
                                            <p:txEl>
                                              <p:pRg st="2" end="2"/>
                                            </p:txEl>
                                          </p:spTgt>
                                        </p:tgtEl>
                                      </p:cBhvr>
                                      <p:to x="100000" y="80000"/>
                                    </p:animScale>
                                    <p:animScale>
                                      <p:cBhvr>
                                        <p:cTn id="57" dur="166" decel="50000">
                                          <p:stCondLst>
                                            <p:cond delay="1338"/>
                                          </p:stCondLst>
                                        </p:cTn>
                                        <p:tgtEl>
                                          <p:spTgt spid="25604">
                                            <p:txEl>
                                              <p:pRg st="2" end="2"/>
                                            </p:txEl>
                                          </p:spTgt>
                                        </p:tgtEl>
                                      </p:cBhvr>
                                      <p:to x="100000" y="100000"/>
                                    </p:animScale>
                                    <p:animScale>
                                      <p:cBhvr>
                                        <p:cTn id="58" dur="26">
                                          <p:stCondLst>
                                            <p:cond delay="1642"/>
                                          </p:stCondLst>
                                        </p:cTn>
                                        <p:tgtEl>
                                          <p:spTgt spid="25604">
                                            <p:txEl>
                                              <p:pRg st="2" end="2"/>
                                            </p:txEl>
                                          </p:spTgt>
                                        </p:tgtEl>
                                      </p:cBhvr>
                                      <p:to x="100000" y="90000"/>
                                    </p:animScale>
                                    <p:animScale>
                                      <p:cBhvr>
                                        <p:cTn id="59" dur="166" decel="50000">
                                          <p:stCondLst>
                                            <p:cond delay="1668"/>
                                          </p:stCondLst>
                                        </p:cTn>
                                        <p:tgtEl>
                                          <p:spTgt spid="25604">
                                            <p:txEl>
                                              <p:pRg st="2" end="2"/>
                                            </p:txEl>
                                          </p:spTgt>
                                        </p:tgtEl>
                                      </p:cBhvr>
                                      <p:to x="100000" y="100000"/>
                                    </p:animScale>
                                    <p:animScale>
                                      <p:cBhvr>
                                        <p:cTn id="60" dur="26">
                                          <p:stCondLst>
                                            <p:cond delay="1808"/>
                                          </p:stCondLst>
                                        </p:cTn>
                                        <p:tgtEl>
                                          <p:spTgt spid="25604">
                                            <p:txEl>
                                              <p:pRg st="2" end="2"/>
                                            </p:txEl>
                                          </p:spTgt>
                                        </p:tgtEl>
                                      </p:cBhvr>
                                      <p:to x="100000" y="95000"/>
                                    </p:animScale>
                                    <p:animScale>
                                      <p:cBhvr>
                                        <p:cTn id="61" dur="166" decel="50000">
                                          <p:stCondLst>
                                            <p:cond delay="1834"/>
                                          </p:stCondLst>
                                        </p:cTn>
                                        <p:tgtEl>
                                          <p:spTgt spid="25604">
                                            <p:txEl>
                                              <p:pRg st="2" end="2"/>
                                            </p:txEl>
                                          </p:spTgt>
                                        </p:tgtEl>
                                      </p:cBhvr>
                                      <p:to x="100000" y="100000"/>
                                    </p:animScale>
                                  </p:childTnLst>
                                </p:cTn>
                              </p:par>
                            </p:childTnLst>
                          </p:cTn>
                        </p:par>
                      </p:childTnLst>
                    </p:cTn>
                  </p:par>
                  <p:par>
                    <p:cTn id="62" fill="hold">
                      <p:stCondLst>
                        <p:cond delay="indefinite"/>
                      </p:stCondLst>
                      <p:childTnLst>
                        <p:par>
                          <p:cTn id="63" fill="hold">
                            <p:stCondLst>
                              <p:cond delay="0"/>
                            </p:stCondLst>
                            <p:childTnLst>
                              <p:par>
                                <p:cTn id="64" presetID="26" presetClass="entr" presetSubtype="0" fill="hold" nodeType="clickEffect">
                                  <p:stCondLst>
                                    <p:cond delay="0"/>
                                  </p:stCondLst>
                                  <p:childTnLst>
                                    <p:set>
                                      <p:cBhvr>
                                        <p:cTn id="65" dur="1" fill="hold">
                                          <p:stCondLst>
                                            <p:cond delay="0"/>
                                          </p:stCondLst>
                                        </p:cTn>
                                        <p:tgtEl>
                                          <p:spTgt spid="25604">
                                            <p:txEl>
                                              <p:pRg st="3" end="3"/>
                                            </p:txEl>
                                          </p:spTgt>
                                        </p:tgtEl>
                                        <p:attrNameLst>
                                          <p:attrName>style.visibility</p:attrName>
                                        </p:attrNameLst>
                                      </p:cBhvr>
                                      <p:to>
                                        <p:strVal val="visible"/>
                                      </p:to>
                                    </p:set>
                                    <p:animEffect transition="in" filter="wipe(down)">
                                      <p:cBhvr>
                                        <p:cTn id="66" dur="580">
                                          <p:stCondLst>
                                            <p:cond delay="0"/>
                                          </p:stCondLst>
                                        </p:cTn>
                                        <p:tgtEl>
                                          <p:spTgt spid="25604">
                                            <p:txEl>
                                              <p:pRg st="3" end="3"/>
                                            </p:txEl>
                                          </p:spTgt>
                                        </p:tgtEl>
                                      </p:cBhvr>
                                    </p:animEffect>
                                    <p:anim calcmode="lin" valueType="num">
                                      <p:cBhvr>
                                        <p:cTn id="67" dur="1822" tmFilter="0,0; 0.14,0.36; 0.43,0.73; 0.71,0.91; 1.0,1.0">
                                          <p:stCondLst>
                                            <p:cond delay="0"/>
                                          </p:stCondLst>
                                        </p:cTn>
                                        <p:tgtEl>
                                          <p:spTgt spid="25604">
                                            <p:txEl>
                                              <p:pRg st="3" end="3"/>
                                            </p:txEl>
                                          </p:spTgt>
                                        </p:tgtEl>
                                        <p:attrNameLst>
                                          <p:attrName>ppt_x</p:attrName>
                                        </p:attrNameLst>
                                      </p:cBhvr>
                                      <p:tavLst>
                                        <p:tav tm="0">
                                          <p:val>
                                            <p:strVal val="#ppt_x-0.25"/>
                                          </p:val>
                                        </p:tav>
                                        <p:tav tm="100000">
                                          <p:val>
                                            <p:strVal val="#ppt_x"/>
                                          </p:val>
                                        </p:tav>
                                      </p:tavLst>
                                    </p:anim>
                                    <p:anim calcmode="lin" valueType="num">
                                      <p:cBhvr>
                                        <p:cTn id="68" dur="664" tmFilter="0.0,0.0; 0.25,0.07; 0.50,0.2; 0.75,0.467; 1.0,1.0">
                                          <p:stCondLst>
                                            <p:cond delay="0"/>
                                          </p:stCondLst>
                                        </p:cTn>
                                        <p:tgtEl>
                                          <p:spTgt spid="25604">
                                            <p:txEl>
                                              <p:pRg st="3" end="3"/>
                                            </p:txEl>
                                          </p:spTgt>
                                        </p:tgtEl>
                                        <p:attrNameLst>
                                          <p:attrName>ppt_y</p:attrName>
                                        </p:attrNameLst>
                                      </p:cBhvr>
                                      <p:tavLst>
                                        <p:tav tm="0" fmla="#ppt_y-sin(pi*$)/3">
                                          <p:val>
                                            <p:fltVal val="0.5"/>
                                          </p:val>
                                        </p:tav>
                                        <p:tav tm="100000">
                                          <p:val>
                                            <p:fltVal val="1"/>
                                          </p:val>
                                        </p:tav>
                                      </p:tavLst>
                                    </p:anim>
                                    <p:anim calcmode="lin" valueType="num">
                                      <p:cBhvr>
                                        <p:cTn id="69" dur="664" tmFilter="0, 0; 0.125,0.2665; 0.25,0.4; 0.375,0.465; 0.5,0.5;  0.625,0.535; 0.75,0.6; 0.875,0.7335; 1,1">
                                          <p:stCondLst>
                                            <p:cond delay="664"/>
                                          </p:stCondLst>
                                        </p:cTn>
                                        <p:tgtEl>
                                          <p:spTgt spid="25604">
                                            <p:txEl>
                                              <p:pRg st="3" end="3"/>
                                            </p:txEl>
                                          </p:spTgt>
                                        </p:tgtEl>
                                        <p:attrNameLst>
                                          <p:attrName>ppt_y</p:attrName>
                                        </p:attrNameLst>
                                      </p:cBhvr>
                                      <p:tavLst>
                                        <p:tav tm="0" fmla="#ppt_y-sin(pi*$)/9">
                                          <p:val>
                                            <p:fltVal val="0"/>
                                          </p:val>
                                        </p:tav>
                                        <p:tav tm="100000">
                                          <p:val>
                                            <p:fltVal val="1"/>
                                          </p:val>
                                        </p:tav>
                                      </p:tavLst>
                                    </p:anim>
                                    <p:anim calcmode="lin" valueType="num">
                                      <p:cBhvr>
                                        <p:cTn id="70" dur="332" tmFilter="0, 0; 0.125,0.2665; 0.25,0.4; 0.375,0.465; 0.5,0.5;  0.625,0.535; 0.75,0.6; 0.875,0.7335; 1,1">
                                          <p:stCondLst>
                                            <p:cond delay="1324"/>
                                          </p:stCondLst>
                                        </p:cTn>
                                        <p:tgtEl>
                                          <p:spTgt spid="25604">
                                            <p:txEl>
                                              <p:pRg st="3" end="3"/>
                                            </p:txEl>
                                          </p:spTgt>
                                        </p:tgtEl>
                                        <p:attrNameLst>
                                          <p:attrName>ppt_y</p:attrName>
                                        </p:attrNameLst>
                                      </p:cBhvr>
                                      <p:tavLst>
                                        <p:tav tm="0" fmla="#ppt_y-sin(pi*$)/27">
                                          <p:val>
                                            <p:fltVal val="0"/>
                                          </p:val>
                                        </p:tav>
                                        <p:tav tm="100000">
                                          <p:val>
                                            <p:fltVal val="1"/>
                                          </p:val>
                                        </p:tav>
                                      </p:tavLst>
                                    </p:anim>
                                    <p:anim calcmode="lin" valueType="num">
                                      <p:cBhvr>
                                        <p:cTn id="71" dur="164" tmFilter="0, 0; 0.125,0.2665; 0.25,0.4; 0.375,0.465; 0.5,0.5;  0.625,0.535; 0.75,0.6; 0.875,0.7335; 1,1">
                                          <p:stCondLst>
                                            <p:cond delay="1656"/>
                                          </p:stCondLst>
                                        </p:cTn>
                                        <p:tgtEl>
                                          <p:spTgt spid="25604">
                                            <p:txEl>
                                              <p:pRg st="3" end="3"/>
                                            </p:txEl>
                                          </p:spTgt>
                                        </p:tgtEl>
                                        <p:attrNameLst>
                                          <p:attrName>ppt_y</p:attrName>
                                        </p:attrNameLst>
                                      </p:cBhvr>
                                      <p:tavLst>
                                        <p:tav tm="0" fmla="#ppt_y-sin(pi*$)/81">
                                          <p:val>
                                            <p:fltVal val="0"/>
                                          </p:val>
                                        </p:tav>
                                        <p:tav tm="100000">
                                          <p:val>
                                            <p:fltVal val="1"/>
                                          </p:val>
                                        </p:tav>
                                      </p:tavLst>
                                    </p:anim>
                                    <p:animScale>
                                      <p:cBhvr>
                                        <p:cTn id="72" dur="26">
                                          <p:stCondLst>
                                            <p:cond delay="650"/>
                                          </p:stCondLst>
                                        </p:cTn>
                                        <p:tgtEl>
                                          <p:spTgt spid="25604">
                                            <p:txEl>
                                              <p:pRg st="3" end="3"/>
                                            </p:txEl>
                                          </p:spTgt>
                                        </p:tgtEl>
                                      </p:cBhvr>
                                      <p:to x="100000" y="60000"/>
                                    </p:animScale>
                                    <p:animScale>
                                      <p:cBhvr>
                                        <p:cTn id="73" dur="166" decel="50000">
                                          <p:stCondLst>
                                            <p:cond delay="676"/>
                                          </p:stCondLst>
                                        </p:cTn>
                                        <p:tgtEl>
                                          <p:spTgt spid="25604">
                                            <p:txEl>
                                              <p:pRg st="3" end="3"/>
                                            </p:txEl>
                                          </p:spTgt>
                                        </p:tgtEl>
                                      </p:cBhvr>
                                      <p:to x="100000" y="100000"/>
                                    </p:animScale>
                                    <p:animScale>
                                      <p:cBhvr>
                                        <p:cTn id="74" dur="26">
                                          <p:stCondLst>
                                            <p:cond delay="1312"/>
                                          </p:stCondLst>
                                        </p:cTn>
                                        <p:tgtEl>
                                          <p:spTgt spid="25604">
                                            <p:txEl>
                                              <p:pRg st="3" end="3"/>
                                            </p:txEl>
                                          </p:spTgt>
                                        </p:tgtEl>
                                      </p:cBhvr>
                                      <p:to x="100000" y="80000"/>
                                    </p:animScale>
                                    <p:animScale>
                                      <p:cBhvr>
                                        <p:cTn id="75" dur="166" decel="50000">
                                          <p:stCondLst>
                                            <p:cond delay="1338"/>
                                          </p:stCondLst>
                                        </p:cTn>
                                        <p:tgtEl>
                                          <p:spTgt spid="25604">
                                            <p:txEl>
                                              <p:pRg st="3" end="3"/>
                                            </p:txEl>
                                          </p:spTgt>
                                        </p:tgtEl>
                                      </p:cBhvr>
                                      <p:to x="100000" y="100000"/>
                                    </p:animScale>
                                    <p:animScale>
                                      <p:cBhvr>
                                        <p:cTn id="76" dur="26">
                                          <p:stCondLst>
                                            <p:cond delay="1642"/>
                                          </p:stCondLst>
                                        </p:cTn>
                                        <p:tgtEl>
                                          <p:spTgt spid="25604">
                                            <p:txEl>
                                              <p:pRg st="3" end="3"/>
                                            </p:txEl>
                                          </p:spTgt>
                                        </p:tgtEl>
                                      </p:cBhvr>
                                      <p:to x="100000" y="90000"/>
                                    </p:animScale>
                                    <p:animScale>
                                      <p:cBhvr>
                                        <p:cTn id="77" dur="166" decel="50000">
                                          <p:stCondLst>
                                            <p:cond delay="1668"/>
                                          </p:stCondLst>
                                        </p:cTn>
                                        <p:tgtEl>
                                          <p:spTgt spid="25604">
                                            <p:txEl>
                                              <p:pRg st="3" end="3"/>
                                            </p:txEl>
                                          </p:spTgt>
                                        </p:tgtEl>
                                      </p:cBhvr>
                                      <p:to x="100000" y="100000"/>
                                    </p:animScale>
                                    <p:animScale>
                                      <p:cBhvr>
                                        <p:cTn id="78" dur="26">
                                          <p:stCondLst>
                                            <p:cond delay="1808"/>
                                          </p:stCondLst>
                                        </p:cTn>
                                        <p:tgtEl>
                                          <p:spTgt spid="25604">
                                            <p:txEl>
                                              <p:pRg st="3" end="3"/>
                                            </p:txEl>
                                          </p:spTgt>
                                        </p:tgtEl>
                                      </p:cBhvr>
                                      <p:to x="100000" y="95000"/>
                                    </p:animScale>
                                    <p:animScale>
                                      <p:cBhvr>
                                        <p:cTn id="79" dur="166" decel="50000">
                                          <p:stCondLst>
                                            <p:cond delay="1834"/>
                                          </p:stCondLst>
                                        </p:cTn>
                                        <p:tgtEl>
                                          <p:spTgt spid="25604">
                                            <p:txEl>
                                              <p:pRg st="3" end="3"/>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CC6C7EED-4D9E-4003-AB2B-C0BFD970E007}"/>
              </a:ext>
            </a:extLst>
          </p:cNvPr>
          <p:cNvSpPr>
            <a:spLocks noGrp="1"/>
          </p:cNvSpPr>
          <p:nvPr>
            <p:ph type="title"/>
          </p:nvPr>
        </p:nvSpPr>
        <p:spPr>
          <a:xfrm>
            <a:off x="250825" y="223838"/>
            <a:ext cx="8435975" cy="1044575"/>
          </a:xfrm>
        </p:spPr>
        <p:txBody>
          <a:bodyPr/>
          <a:lstStyle/>
          <a:p>
            <a:pPr eaLnBrk="1" hangingPunct="1"/>
            <a:r>
              <a:rPr lang="en-GB" altLang="en-US" sz="3600" b="1" i="1" dirty="0" smtClean="0"/>
              <a:t>References</a:t>
            </a:r>
            <a:endParaRPr lang="en-GB" altLang="en-US" sz="3600" b="1" i="1" dirty="0"/>
          </a:p>
        </p:txBody>
      </p:sp>
      <p:sp>
        <p:nvSpPr>
          <p:cNvPr id="25604" name="Content Placeholder 2">
            <a:extLst>
              <a:ext uri="{FF2B5EF4-FFF2-40B4-BE49-F238E27FC236}">
                <a16:creationId xmlns:a16="http://schemas.microsoft.com/office/drawing/2014/main" id="{C292C6D8-9C4D-4B1B-9380-CB3E2B0B5EBC}"/>
              </a:ext>
            </a:extLst>
          </p:cNvPr>
          <p:cNvSpPr>
            <a:spLocks noGrp="1"/>
          </p:cNvSpPr>
          <p:nvPr>
            <p:ph idx="1"/>
          </p:nvPr>
        </p:nvSpPr>
        <p:spPr>
          <a:xfrm>
            <a:off x="457200" y="1470025"/>
            <a:ext cx="8229600" cy="3917950"/>
          </a:xfrm>
        </p:spPr>
        <p:txBody>
          <a:bodyPr/>
          <a:lstStyle/>
          <a:p>
            <a:pPr>
              <a:buFont typeface="Wingdings" panose="05000000000000000000" pitchFamily="2" charset="2"/>
              <a:buChar char="§"/>
            </a:pPr>
            <a:r>
              <a:rPr lang="en-US" dirty="0"/>
              <a:t>Crisfield, D. (1994). </a:t>
            </a:r>
            <a:r>
              <a:rPr lang="en-US" i="1" dirty="0"/>
              <a:t>Travel</a:t>
            </a:r>
            <a:r>
              <a:rPr lang="en-US" dirty="0"/>
              <a:t>. New York: Crestwood House</a:t>
            </a:r>
            <a:r>
              <a:rPr lang="en-US" dirty="0" smtClean="0"/>
              <a:t>.</a:t>
            </a:r>
          </a:p>
          <a:p>
            <a:pPr>
              <a:buFont typeface="Wingdings" panose="05000000000000000000" pitchFamily="2" charset="2"/>
              <a:buChar char="§"/>
            </a:pPr>
            <a:r>
              <a:rPr lang="en-US" dirty="0"/>
              <a:t>THE MARKETING MIX: A REVIEW. (2014). </a:t>
            </a:r>
            <a:r>
              <a:rPr lang="en-US" i="1" dirty="0"/>
              <a:t>ELK Asia Pacific Journal of Marketing and Retail Management</a:t>
            </a:r>
            <a:r>
              <a:rPr lang="en-US" dirty="0" smtClean="0"/>
              <a:t>.</a:t>
            </a:r>
          </a:p>
          <a:p>
            <a:pPr>
              <a:buFont typeface="Wingdings" panose="05000000000000000000" pitchFamily="2" charset="2"/>
              <a:buChar char="§"/>
            </a:pPr>
            <a:r>
              <a:rPr lang="en-US" dirty="0"/>
              <a:t>Gayle, D. (1988). Book Reviews : TRAVEL CAREER DEVELOPMENT (Third Edition) By the Institute of Certified Travel Agents (Board of Trustees of the Institute of Certified Travel Agents, Wellesley, Massachusetts, 1987, 407 pages. </a:t>
            </a:r>
            <a:r>
              <a:rPr lang="en-US" i="1" dirty="0"/>
              <a:t>Journal of Travel Research</a:t>
            </a:r>
            <a:r>
              <a:rPr lang="en-US" dirty="0"/>
              <a:t>, 26(4), pp.55-56</a:t>
            </a:r>
            <a:r>
              <a:rPr lang="en-US" dirty="0" smtClean="0"/>
              <a:t>.</a:t>
            </a:r>
          </a:p>
          <a:p>
            <a:pPr>
              <a:buFont typeface="Wingdings" panose="05000000000000000000" pitchFamily="2" charset="2"/>
              <a:buChar char="§"/>
            </a:pPr>
            <a:r>
              <a:rPr lang="en-US" altLang="en-US" dirty="0"/>
              <a:t>thinkingoftravel.com. (2019). S.W.O.T. On Travel Agencies in 2016 • thinkingoftravel.com. [online] Available at: https://www.thinkingoftravel.com/s-w-o-t-on-travel-agencies-in-2016/ [Accessed 26 Feb. 2019].</a:t>
            </a:r>
            <a:endParaRPr lang="en-GB" altLang="en-US" dirty="0"/>
          </a:p>
        </p:txBody>
      </p:sp>
      <p:sp>
        <p:nvSpPr>
          <p:cNvPr id="4" name="Date Placeholder 3">
            <a:extLst>
              <a:ext uri="{FF2B5EF4-FFF2-40B4-BE49-F238E27FC236}">
                <a16:creationId xmlns:a16="http://schemas.microsoft.com/office/drawing/2014/main" id="{7B91B968-1B52-4E96-A9DD-5C894B372080}"/>
              </a:ext>
            </a:extLst>
          </p:cNvPr>
          <p:cNvSpPr>
            <a:spLocks noGrp="1"/>
          </p:cNvSpPr>
          <p:nvPr>
            <p:ph type="dt" sz="half" idx="10"/>
          </p:nvPr>
        </p:nvSpPr>
        <p:spPr/>
        <p:txBody>
          <a:bodyPr/>
          <a:lstStyle/>
          <a:p>
            <a:pPr>
              <a:defRPr/>
            </a:pPr>
            <a:fld id="{2AF6E3BD-2E92-472E-8EDA-F6014803D143}" type="datetime1">
              <a:rPr lang="en-GB" altLang="en-US"/>
              <a:pPr>
                <a:defRPr/>
              </a:pPr>
              <a:t>26/02/2019</a:t>
            </a:fld>
            <a:endParaRPr lang="en-GB" altLang="en-US"/>
          </a:p>
        </p:txBody>
      </p:sp>
    </p:spTree>
    <p:extLst>
      <p:ext uri="{BB962C8B-B14F-4D97-AF65-F5344CB8AC3E}">
        <p14:creationId xmlns:p14="http://schemas.microsoft.com/office/powerpoint/2010/main" val="1596282126"/>
      </p:ext>
    </p:extLst>
  </p:cSld>
  <p:clrMapOvr>
    <a:masterClrMapping/>
  </p:clrMapOvr>
  <p:timing>
    <p:tnLst>
      <p:par>
        <p:cTn id="1" dur="indefinite" restart="never" nodeType="tmRoot"/>
      </p:par>
    </p:tnLst>
  </p:timing>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TM03457444[[fn=Basis]]</Template>
  <TotalTime>1314</TotalTime>
  <Words>1026</Words>
  <Application>Microsoft Office PowerPoint</Application>
  <PresentationFormat>On-screen Show (4:3)</PresentationFormat>
  <Paragraphs>136</Paragraphs>
  <Slides>13</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Corbel</vt:lpstr>
      <vt:lpstr>Wingdings</vt:lpstr>
      <vt:lpstr>Basis</vt:lpstr>
      <vt:lpstr>Marketing Environmental Audit</vt:lpstr>
      <vt:lpstr>Executive Summary</vt:lpstr>
      <vt:lpstr>Business / Company Overview</vt:lpstr>
      <vt:lpstr>Products and Services</vt:lpstr>
      <vt:lpstr>Target Market</vt:lpstr>
      <vt:lpstr>Market Segment </vt:lpstr>
      <vt:lpstr>Micro and Macro Environment</vt:lpstr>
      <vt:lpstr>SWOT Analysis</vt:lpstr>
      <vt:lpstr>PESTLE Analysis</vt:lpstr>
      <vt:lpstr>Marketing Communication Mix</vt:lpstr>
      <vt:lpstr> Business Strategy to Achieve Marketing Communication Mix</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Celia Mcclelland (1813622)</cp:lastModifiedBy>
  <cp:revision>119</cp:revision>
  <cp:lastPrinted>2018-03-20T16:28:46Z</cp:lastPrinted>
  <dcterms:created xsi:type="dcterms:W3CDTF">2004-11-12T17:24:38Z</dcterms:created>
  <dcterms:modified xsi:type="dcterms:W3CDTF">2019-02-26T17:25:34Z</dcterms:modified>
</cp:coreProperties>
</file>