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1.xml" ContentType="application/vnd.openxmlformats-officedocument.presentationml.comments+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22.xml" ContentType="application/vnd.openxmlformats-officedocument.themeOverride+xml"/>
  <Override PartName="/ppt/notesSlides/notesSlide6.xml" ContentType="application/vnd.openxmlformats-officedocument.presentationml.notesSl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1"/>
  </p:notesMasterIdLst>
  <p:sldIdLst>
    <p:sldId id="256" r:id="rId2"/>
    <p:sldId id="257" r:id="rId3"/>
    <p:sldId id="297" r:id="rId4"/>
    <p:sldId id="286" r:id="rId5"/>
    <p:sldId id="287" r:id="rId6"/>
    <p:sldId id="258" r:id="rId7"/>
    <p:sldId id="288" r:id="rId8"/>
    <p:sldId id="289" r:id="rId9"/>
    <p:sldId id="259" r:id="rId10"/>
    <p:sldId id="291" r:id="rId11"/>
    <p:sldId id="292" r:id="rId12"/>
    <p:sldId id="260" r:id="rId13"/>
    <p:sldId id="290" r:id="rId14"/>
    <p:sldId id="294" r:id="rId15"/>
    <p:sldId id="295" r:id="rId16"/>
    <p:sldId id="296" r:id="rId17"/>
    <p:sldId id="263" r:id="rId18"/>
    <p:sldId id="293" r:id="rId19"/>
    <p:sldId id="261" r:id="rId20"/>
    <p:sldId id="262" r:id="rId21"/>
    <p:sldId id="264" r:id="rId22"/>
    <p:sldId id="265" r:id="rId23"/>
    <p:sldId id="266" r:id="rId24"/>
    <p:sldId id="267" r:id="rId25"/>
    <p:sldId id="268" r:id="rId26"/>
    <p:sldId id="269" r:id="rId27"/>
    <p:sldId id="270" r:id="rId28"/>
    <p:sldId id="271" r:id="rId29"/>
    <p:sldId id="272" r:id="rId30"/>
    <p:sldId id="273" r:id="rId31"/>
    <p:sldId id="274" r:id="rId32"/>
    <p:sldId id="275" r:id="rId33"/>
    <p:sldId id="276" r:id="rId34"/>
    <p:sldId id="277" r:id="rId35"/>
    <p:sldId id="278" r:id="rId36"/>
    <p:sldId id="279" r:id="rId37"/>
    <p:sldId id="280" r:id="rId38"/>
    <p:sldId id="281" r:id="rId39"/>
    <p:sldId id="282" r:id="rId40"/>
    <p:sldId id="283" r:id="rId41"/>
    <p:sldId id="284" r:id="rId42"/>
    <p:sldId id="285" r:id="rId43"/>
    <p:sldId id="298" r:id="rId44"/>
    <p:sldId id="299" r:id="rId45"/>
    <p:sldId id="300" r:id="rId46"/>
    <p:sldId id="302" r:id="rId47"/>
    <p:sldId id="303" r:id="rId48"/>
    <p:sldId id="304" r:id="rId49"/>
    <p:sldId id="301"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 id="321" r:id="rId67"/>
    <p:sldId id="322" r:id="rId68"/>
    <p:sldId id="323" r:id="rId69"/>
    <p:sldId id="324" r:id="rId70"/>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ngmiao shi" initials="ss" lastIdx="4" clrIdx="0">
    <p:extLst>
      <p:ext uri="{19B8F6BF-5375-455C-9EA6-DF929625EA0E}">
        <p15:presenceInfo xmlns:p15="http://schemas.microsoft.com/office/powerpoint/2012/main" userId="77150279aade0da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535" autoAdjust="0"/>
  </p:normalViewPr>
  <p:slideViewPr>
    <p:cSldViewPr snapToGrid="0">
      <p:cViewPr varScale="1">
        <p:scale>
          <a:sx n="85" d="100"/>
          <a:sy n="85" d="100"/>
        </p:scale>
        <p:origin x="1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commentAuthors" Target="commentAuthor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1-02T16:48:57.242" idx="2">
    <p:pos x="10" y="10"/>
    <p:text>An ascetic of high spiritual attainments, named Asita, tutor of the King, was particularly pleased to hear this happy news. He visited the palace to see the Royal babe. The King, who felt honoured by his unexpected visit, carried the child up to him in order to make the child pay him due reverence, but, to the surprise of all, the child’s legs turned and rested on the head of ascetic Asita. Instantly, the ascetic rose from his seat and, foreseeing with his supernormal vision the child’s future greatness, saluted him with clasped hands. The Royal father did likewise.
The great ascetic smiled at frst and then was sad. Questioned regarding his mingled feelings, he answered that he smiled because the prince would eventually become a Buddha, an Enlightened One, and he was sad because he would not be able to beneft by the superior wisdom of the Enlightened One owing to his prior death and rebirth in a Formless Plane.</p:text>
    <p:extLst>
      <p:ext uri="{C676402C-5697-4E1C-873F-D02D1690AC5C}">
        <p15:threadingInfo xmlns:p15="http://schemas.microsoft.com/office/powerpoint/2012/main" timeZoneBias="0"/>
      </p:ext>
    </p:extLst>
  </p:cm>
  <p:cm authorId="1" dt="2020-01-02T17:01:00.014" idx="3">
    <p:pos x="146" y="146"/>
    <p:text>A vision alerted Asita of the birth of the Bodhisattva Gotama, causing him to leave the forest and travel to see the infant. Disappointed that his own life would end before the Buddha awakened and began preaching, he ordained his nephew, Nalaka, so that he would be able to hear the Buddha's teachings.</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DAAD5-C8D6-4F3E-A9C3-7D3DB1E4FFCA}" type="datetimeFigureOut">
              <a:rPr lang="zh-CN" altLang="en-US" smtClean="0"/>
              <a:t>2020/2/3</a:t>
            </a:fld>
            <a:endParaRPr lang="zh-CN"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E3E62-2FAA-4D8C-BFB6-0196F93EA5AF}" type="slidenum">
              <a:rPr lang="zh-CN" altLang="en-US" smtClean="0"/>
              <a:t>‹#›</a:t>
            </a:fld>
            <a:endParaRPr lang="zh-CN" altLang="en-US"/>
          </a:p>
        </p:txBody>
      </p:sp>
    </p:spTree>
    <p:extLst>
      <p:ext uri="{BB962C8B-B14F-4D97-AF65-F5344CB8AC3E}">
        <p14:creationId xmlns:p14="http://schemas.microsoft.com/office/powerpoint/2010/main" val="708977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2</a:t>
            </a:fld>
            <a:endParaRPr lang="zh-CN" altLang="en-US"/>
          </a:p>
        </p:txBody>
      </p:sp>
    </p:spTree>
    <p:extLst>
      <p:ext uri="{BB962C8B-B14F-4D97-AF65-F5344CB8AC3E}">
        <p14:creationId xmlns:p14="http://schemas.microsoft.com/office/powerpoint/2010/main" val="3085979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CN" b="1" dirty="0" smtClean="0"/>
              <a:t>Sangha</a:t>
            </a:r>
            <a:r>
              <a:rPr lang="en-US" altLang="zh-CN" dirty="0" smtClean="0"/>
              <a:t>, Buddhist monastic order, traditionally composed of four groups: monks, nuns, laymen, and laywomen. The </a:t>
            </a:r>
            <a:r>
              <a:rPr lang="en-US" altLang="zh-CN" b="1" dirty="0" smtClean="0"/>
              <a:t>sangha</a:t>
            </a:r>
            <a:r>
              <a:rPr lang="en-US" altLang="zh-CN" dirty="0" smtClean="0"/>
              <a:t> is a part—together with the Buddha and the dharma (teaching)—of the Threefold Refuge, a basic creed of Buddhism.</a:t>
            </a:r>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4</a:t>
            </a:fld>
            <a:endParaRPr lang="zh-CN" altLang="en-US"/>
          </a:p>
        </p:txBody>
      </p:sp>
    </p:spTree>
    <p:extLst>
      <p:ext uri="{BB962C8B-B14F-4D97-AF65-F5344CB8AC3E}">
        <p14:creationId xmlns:p14="http://schemas.microsoft.com/office/powerpoint/2010/main" val="2589658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r>
              <a:rPr lang="en-US" altLang="zh-CN" dirty="0" smtClean="0"/>
              <a:t>Three kinds of wisdom explained in The Treatise on the Great Perfection of Wisdom. They are as follows: (1</a:t>
            </a:r>
            <a:r>
              <a:rPr lang="en-US" altLang="zh-CN" dirty="0" smtClean="0">
                <a:solidFill>
                  <a:srgbClr val="FF0000"/>
                </a:solidFill>
              </a:rPr>
              <a:t>) </a:t>
            </a:r>
            <a:r>
              <a:rPr lang="en-US" altLang="zh-CN" u="sng" dirty="0" smtClean="0">
                <a:solidFill>
                  <a:srgbClr val="FF0000"/>
                </a:solidFill>
              </a:rPr>
              <a:t>The wisdom to understand the universal aspect of phenomena</a:t>
            </a:r>
            <a:r>
              <a:rPr lang="en-US" altLang="zh-CN" dirty="0" smtClean="0"/>
              <a:t>. This is the wisdom of persons of the two vehicles (voice-hearers and cause-awakened ones) who understand the truth of non-substantiality or the non-substantial nature of existence. (2) </a:t>
            </a:r>
            <a:r>
              <a:rPr lang="en-US" altLang="zh-CN" u="sng" dirty="0" smtClean="0"/>
              <a:t>The wisdom to understand the various paths to enlightenment</a:t>
            </a:r>
            <a:r>
              <a:rPr lang="en-US" altLang="zh-CN" dirty="0" smtClean="0"/>
              <a:t>. Bodhisattvas possess this wisdom, which enables them </a:t>
            </a:r>
            <a:r>
              <a:rPr lang="en-US" altLang="zh-CN" u="sng" dirty="0" smtClean="0"/>
              <a:t>to understand the individual aspects of existence</a:t>
            </a:r>
            <a:r>
              <a:rPr lang="en-US" altLang="zh-CN" dirty="0" smtClean="0"/>
              <a:t>, or the truth of temporary existence, as well as the various paths to enlightenment, so that they may save others accordingly. (3) </a:t>
            </a:r>
            <a:r>
              <a:rPr lang="en-US" altLang="zh-CN" u="sng" dirty="0" smtClean="0"/>
              <a:t>The wisdom to understand both the universal aspect and individual aspects of phenomena</a:t>
            </a:r>
            <a:r>
              <a:rPr lang="en-US" altLang="zh-CN" dirty="0" smtClean="0"/>
              <a:t>. This is </a:t>
            </a:r>
            <a:r>
              <a:rPr lang="en-US" altLang="zh-CN" u="sng" dirty="0" smtClean="0"/>
              <a:t>the Buddha wisdom</a:t>
            </a:r>
            <a:r>
              <a:rPr lang="en-US" altLang="zh-CN" dirty="0" smtClean="0"/>
              <a:t>, which perceives both the universal aspect and individual aspects of all phenomena, or the Middle Way, as well as the various paths to enlightenment. (</a:t>
            </a:r>
            <a:r>
              <a:rPr lang="en-US" altLang="zh-CN" u="sng" dirty="0" smtClean="0"/>
              <a:t>Omniscience</a:t>
            </a:r>
            <a:r>
              <a:rPr lang="en-US" altLang="zh-CN" dirty="0" smtClean="0"/>
              <a:t>)</a:t>
            </a:r>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12</a:t>
            </a:fld>
            <a:endParaRPr lang="zh-CN" altLang="en-US"/>
          </a:p>
        </p:txBody>
      </p:sp>
    </p:spTree>
    <p:extLst>
      <p:ext uri="{BB962C8B-B14F-4D97-AF65-F5344CB8AC3E}">
        <p14:creationId xmlns:p14="http://schemas.microsoft.com/office/powerpoint/2010/main" val="1781234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20</a:t>
            </a:fld>
            <a:endParaRPr lang="zh-CN" altLang="en-US"/>
          </a:p>
        </p:txBody>
      </p:sp>
    </p:spTree>
    <p:extLst>
      <p:ext uri="{BB962C8B-B14F-4D97-AF65-F5344CB8AC3E}">
        <p14:creationId xmlns:p14="http://schemas.microsoft.com/office/powerpoint/2010/main" val="19744978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21</a:t>
            </a:fld>
            <a:endParaRPr lang="zh-CN" altLang="en-US"/>
          </a:p>
        </p:txBody>
      </p:sp>
    </p:spTree>
    <p:extLst>
      <p:ext uri="{BB962C8B-B14F-4D97-AF65-F5344CB8AC3E}">
        <p14:creationId xmlns:p14="http://schemas.microsoft.com/office/powerpoint/2010/main" val="1438723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64</a:t>
            </a:fld>
            <a:endParaRPr lang="zh-CN" altLang="en-US"/>
          </a:p>
        </p:txBody>
      </p:sp>
    </p:spTree>
    <p:extLst>
      <p:ext uri="{BB962C8B-B14F-4D97-AF65-F5344CB8AC3E}">
        <p14:creationId xmlns:p14="http://schemas.microsoft.com/office/powerpoint/2010/main" val="31555791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CN"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34546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545013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409572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2953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7" name="日期版面配置區 6"/>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8" name="頁尾版面配置區 7"/>
          <p:cNvSpPr>
            <a:spLocks noGrp="1"/>
          </p:cNvSpPr>
          <p:nvPr>
            <p:ph type="ftr" sz="quarter" idx="11"/>
          </p:nvPr>
        </p:nvSpPr>
        <p:spPr/>
        <p:txBody>
          <a:bodyPr/>
          <a:lstStyle/>
          <a:p>
            <a:endParaRPr lang="zh-CN" altLang="en-US"/>
          </a:p>
        </p:txBody>
      </p:sp>
      <p:sp>
        <p:nvSpPr>
          <p:cNvPr id="9" name="投影片編號版面配置區 8"/>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505642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日期版面配置區 2"/>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4" name="頁尾版面配置區 3"/>
          <p:cNvSpPr>
            <a:spLocks noGrp="1"/>
          </p:cNvSpPr>
          <p:nvPr>
            <p:ph type="ftr" sz="quarter" idx="11"/>
          </p:nvPr>
        </p:nvSpPr>
        <p:spPr/>
        <p:txBody>
          <a:bodyPr/>
          <a:lstStyle/>
          <a:p>
            <a:endParaRPr lang="zh-CN" altLang="en-US"/>
          </a:p>
        </p:txBody>
      </p:sp>
      <p:sp>
        <p:nvSpPr>
          <p:cNvPr id="5" name="投影片編號版面配置區 4"/>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346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3" name="頁尾版面配置區 2"/>
          <p:cNvSpPr>
            <a:spLocks noGrp="1"/>
          </p:cNvSpPr>
          <p:nvPr>
            <p:ph type="ftr" sz="quarter" idx="11"/>
          </p:nvPr>
        </p:nvSpPr>
        <p:spPr/>
        <p:txBody>
          <a:bodyPr/>
          <a:lstStyle/>
          <a:p>
            <a:endParaRPr lang="zh-CN" altLang="en-US"/>
          </a:p>
        </p:txBody>
      </p:sp>
      <p:sp>
        <p:nvSpPr>
          <p:cNvPr id="4" name="投影片編號版面配置區 3"/>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933714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95896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339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5308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2020/2/3</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4119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47D6C-4A53-4F16-88AD-11C548EF0F39}" type="datetimeFigureOut">
              <a:rPr lang="zh-CN" altLang="en-US" smtClean="0"/>
              <a:t>2020/2/3</a:t>
            </a:fld>
            <a:endParaRPr lang="zh-CN"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57266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5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0.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1.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6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6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6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ctrTitle"/>
          </p:nvPr>
        </p:nvSpPr>
        <p:spPr>
          <a:xfrm>
            <a:off x="1343379" y="2520177"/>
            <a:ext cx="9700068" cy="4505253"/>
          </a:xfrm>
        </p:spPr>
        <p:txBody>
          <a:bodyPr>
            <a:normAutofit/>
          </a:bodyPr>
          <a:lstStyle/>
          <a:p>
            <a:pPr>
              <a:lnSpc>
                <a:spcPts val="6600"/>
              </a:lnSpc>
            </a:pPr>
            <a:r>
              <a:rPr lang="en-US" altLang="zh-CN" b="1" dirty="0">
                <a:solidFill>
                  <a:schemeClr val="bg1"/>
                </a:solidFill>
                <a:effectLst>
                  <a:outerShdw blurRad="38100" dist="38100" dir="2700000" algn="tl">
                    <a:srgbClr val="000000">
                      <a:alpha val="43137"/>
                    </a:srgbClr>
                  </a:outerShdw>
                </a:effectLst>
              </a:rPr>
              <a:t>The </a:t>
            </a:r>
            <a:r>
              <a:rPr lang="en-US" altLang="zh-CN" b="1" dirty="0" smtClean="0">
                <a:solidFill>
                  <a:schemeClr val="bg1"/>
                </a:solidFill>
                <a:effectLst>
                  <a:outerShdw blurRad="38100" dist="38100" dir="2700000" algn="tl">
                    <a:srgbClr val="000000">
                      <a:alpha val="43137"/>
                    </a:srgbClr>
                  </a:outerShdw>
                </a:effectLst>
              </a:rPr>
              <a:t>Story </a:t>
            </a:r>
            <a:r>
              <a:rPr lang="en-US" altLang="zh-CN" b="1" dirty="0">
                <a:solidFill>
                  <a:schemeClr val="bg1"/>
                </a:solidFill>
                <a:effectLst>
                  <a:outerShdw blurRad="38100" dist="38100" dir="2700000" algn="tl">
                    <a:srgbClr val="000000">
                      <a:alpha val="43137"/>
                    </a:srgbClr>
                  </a:outerShdw>
                </a:effectLst>
              </a:rPr>
              <a:t>of the Buddha’s </a:t>
            </a:r>
            <a:r>
              <a:rPr lang="en-US" altLang="zh-CN" b="1" dirty="0" smtClean="0">
                <a:solidFill>
                  <a:schemeClr val="bg1"/>
                </a:solidFill>
                <a:effectLst>
                  <a:outerShdw blurRad="38100" dist="38100" dir="2700000" algn="tl">
                    <a:srgbClr val="000000">
                      <a:alpha val="43137"/>
                    </a:srgbClr>
                  </a:outerShdw>
                </a:effectLst>
              </a:rPr>
              <a:t>Life </a:t>
            </a:r>
            <a:r>
              <a:rPr lang="en-US" altLang="zh-CN" b="1" dirty="0">
                <a:solidFill>
                  <a:schemeClr val="bg1"/>
                </a:solidFill>
                <a:effectLst>
                  <a:outerShdw blurRad="38100" dist="38100" dir="2700000" algn="tl">
                    <a:srgbClr val="000000">
                      <a:alpha val="43137"/>
                    </a:srgbClr>
                  </a:outerShdw>
                </a:effectLst>
              </a:rPr>
              <a:t>and </a:t>
            </a:r>
            <a:r>
              <a:rPr lang="en-US" altLang="zh-CN" b="1" dirty="0" smtClean="0">
                <a:solidFill>
                  <a:schemeClr val="bg1"/>
                </a:solidFill>
                <a:effectLst>
                  <a:outerShdw blurRad="38100" dist="38100" dir="2700000" algn="tl">
                    <a:srgbClr val="000000">
                      <a:alpha val="43137"/>
                    </a:srgbClr>
                  </a:outerShdw>
                </a:effectLst>
              </a:rPr>
              <a:t>Its Significance </a:t>
            </a:r>
            <a:r>
              <a:rPr lang="en-US" altLang="zh-CN" b="1" dirty="0">
                <a:solidFill>
                  <a:schemeClr val="bg1"/>
                </a:solidFill>
                <a:effectLst>
                  <a:outerShdw blurRad="38100" dist="38100" dir="2700000" algn="tl">
                    <a:srgbClr val="000000">
                      <a:alpha val="43137"/>
                    </a:srgbClr>
                  </a:outerShdw>
                </a:effectLst>
              </a:rPr>
              <a:t>for </a:t>
            </a:r>
            <a:r>
              <a:rPr lang="en-US" altLang="zh-CN" b="1" dirty="0" smtClean="0">
                <a:solidFill>
                  <a:schemeClr val="bg1"/>
                </a:solidFill>
                <a:effectLst>
                  <a:outerShdw blurRad="38100" dist="38100" dir="2700000" algn="tl">
                    <a:srgbClr val="000000">
                      <a:alpha val="43137"/>
                    </a:srgbClr>
                  </a:outerShdw>
                </a:effectLst>
              </a:rPr>
              <a:t>Followers </a:t>
            </a:r>
            <a:r>
              <a:rPr lang="en-US" altLang="zh-CN" b="1" dirty="0">
                <a:solidFill>
                  <a:schemeClr val="bg1"/>
                </a:solidFill>
                <a:effectLst>
                  <a:outerShdw blurRad="38100" dist="38100" dir="2700000" algn="tl">
                    <a:srgbClr val="000000">
                      <a:alpha val="43137"/>
                    </a:srgbClr>
                  </a:outerShdw>
                </a:effectLst>
              </a:rPr>
              <a:t>of the Buddhist </a:t>
            </a:r>
            <a:r>
              <a:rPr lang="en-US" altLang="zh-CN" b="1" dirty="0" smtClean="0">
                <a:solidFill>
                  <a:schemeClr val="bg1"/>
                </a:solidFill>
                <a:effectLst>
                  <a:outerShdw blurRad="38100" dist="38100" dir="2700000" algn="tl">
                    <a:srgbClr val="000000">
                      <a:alpha val="43137"/>
                    </a:srgbClr>
                  </a:outerShdw>
                </a:effectLst>
              </a:rPr>
              <a:t>Path</a:t>
            </a:r>
            <a:r>
              <a:rPr lang="en-US" altLang="zh-CN" b="1" dirty="0">
                <a:solidFill>
                  <a:schemeClr val="bg1"/>
                </a:solidFill>
                <a:effectLst>
                  <a:outerShdw blurRad="38100" dist="38100" dir="2700000" algn="tl">
                    <a:srgbClr val="000000">
                      <a:alpha val="43137"/>
                    </a:srgbClr>
                  </a:outerShdw>
                </a:effectLst>
              </a:rPr>
              <a:t>.</a:t>
            </a:r>
            <a:r>
              <a:rPr lang="en-US" altLang="zh-CN" b="1" dirty="0" smtClean="0">
                <a:solidFill>
                  <a:schemeClr val="bg1"/>
                </a:solidFill>
                <a:effectLst>
                  <a:outerShdw blurRad="38100" dist="38100" dir="2700000" algn="tl">
                    <a:srgbClr val="000000">
                      <a:alpha val="43137"/>
                    </a:srgbClr>
                  </a:outerShdw>
                </a:effectLst>
              </a:rPr>
              <a:t/>
            </a:r>
            <a:br>
              <a:rPr lang="en-US" altLang="zh-CN" b="1" dirty="0" smtClean="0">
                <a:solidFill>
                  <a:schemeClr val="bg1"/>
                </a:solidFill>
                <a:effectLst>
                  <a:outerShdw blurRad="38100" dist="38100" dir="2700000" algn="tl">
                    <a:srgbClr val="000000">
                      <a:alpha val="43137"/>
                    </a:srgbClr>
                  </a:outerShdw>
                </a:effectLst>
              </a:rPr>
            </a:br>
            <a:r>
              <a:rPr lang="en-US" altLang="zh-CN" sz="2400" b="1" dirty="0" smtClean="0">
                <a:solidFill>
                  <a:schemeClr val="bg1"/>
                </a:solidFill>
                <a:effectLst>
                  <a:outerShdw blurRad="38100" dist="38100" dir="2700000" algn="tl">
                    <a:srgbClr val="000000">
                      <a:alpha val="43137"/>
                    </a:srgbClr>
                  </a:outerShdw>
                </a:effectLst>
              </a:rPr>
              <a:t/>
            </a:r>
            <a:br>
              <a:rPr lang="en-US" altLang="zh-CN" sz="2400" b="1" dirty="0" smtClean="0">
                <a:solidFill>
                  <a:schemeClr val="bg1"/>
                </a:solidFill>
                <a:effectLst>
                  <a:outerShdw blurRad="38100" dist="38100" dir="2700000" algn="tl">
                    <a:srgbClr val="000000">
                      <a:alpha val="43137"/>
                    </a:srgbClr>
                  </a:outerShdw>
                </a:effectLst>
              </a:rPr>
            </a:br>
            <a:r>
              <a:rPr lang="en-US" altLang="zh-CN" b="1" dirty="0" smtClean="0">
                <a:solidFill>
                  <a:schemeClr val="bg1"/>
                </a:solidFill>
                <a:effectLst>
                  <a:outerShdw blurRad="38100" dist="38100" dir="2700000" algn="tl">
                    <a:srgbClr val="000000">
                      <a:alpha val="43137"/>
                    </a:srgbClr>
                  </a:outerShdw>
                </a:effectLst>
              </a:rPr>
              <a:t> </a:t>
            </a:r>
            <a:endParaRPr lang="zh-CN" altLang="en-US" b="1" dirty="0">
              <a:solidFill>
                <a:schemeClr val="bg1"/>
              </a:solidFill>
              <a:effectLst>
                <a:outerShdw blurRad="38100" dist="38100" dir="2700000" algn="tl">
                  <a:srgbClr val="000000">
                    <a:alpha val="43137"/>
                  </a:srgbClr>
                </a:outerShdw>
              </a:effectLst>
            </a:endParaRPr>
          </a:p>
        </p:txBody>
      </p:sp>
      <p:sp>
        <p:nvSpPr>
          <p:cNvPr id="3" name="副標題 2"/>
          <p:cNvSpPr>
            <a:spLocks noGrp="1"/>
          </p:cNvSpPr>
          <p:nvPr>
            <p:ph type="subTitle" idx="1"/>
          </p:nvPr>
        </p:nvSpPr>
        <p:spPr>
          <a:xfrm>
            <a:off x="1343379" y="350838"/>
            <a:ext cx="9144000" cy="1655762"/>
          </a:xfrm>
        </p:spPr>
        <p:txBody>
          <a:bodyPr>
            <a:normAutofit/>
          </a:bodyPr>
          <a:lstStyle/>
          <a:p>
            <a:r>
              <a:rPr lang="en-US" altLang="zh-CN" sz="3600" dirty="0" smtClean="0">
                <a:solidFill>
                  <a:schemeClr val="bg1"/>
                </a:solidFill>
              </a:rPr>
              <a:t>HPPD 7007 Buddhism: Texts and Traditions</a:t>
            </a:r>
          </a:p>
          <a:p>
            <a:r>
              <a:rPr lang="en-US" altLang="zh-CN" dirty="0" smtClean="0">
                <a:solidFill>
                  <a:schemeClr val="bg1"/>
                </a:solidFill>
              </a:rPr>
              <a:t>Week 1         </a:t>
            </a:r>
          </a:p>
          <a:p>
            <a:r>
              <a:rPr lang="en-US" altLang="zh-CN" dirty="0" smtClean="0">
                <a:solidFill>
                  <a:schemeClr val="bg1"/>
                </a:solidFill>
              </a:rPr>
              <a:t>(4</a:t>
            </a:r>
            <a:r>
              <a:rPr lang="en-US" altLang="zh-CN" baseline="30000" dirty="0" smtClean="0">
                <a:solidFill>
                  <a:schemeClr val="bg1"/>
                </a:solidFill>
              </a:rPr>
              <a:t>th</a:t>
            </a:r>
            <a:r>
              <a:rPr lang="en-US" altLang="zh-CN" dirty="0" smtClean="0">
                <a:solidFill>
                  <a:schemeClr val="bg1"/>
                </a:solidFill>
              </a:rPr>
              <a:t>  February 2020)</a:t>
            </a:r>
            <a:endParaRPr lang="zh-CN" altLang="en-US" dirty="0">
              <a:solidFill>
                <a:schemeClr val="bg1"/>
              </a:solidFill>
            </a:endParaRPr>
          </a:p>
        </p:txBody>
      </p:sp>
    </p:spTree>
    <p:extLst>
      <p:ext uri="{BB962C8B-B14F-4D97-AF65-F5344CB8AC3E}">
        <p14:creationId xmlns:p14="http://schemas.microsoft.com/office/powerpoint/2010/main" val="4135315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789039" y="269453"/>
            <a:ext cx="10515600" cy="1325563"/>
          </a:xfrm>
        </p:spPr>
        <p:txBody>
          <a:bodyPr>
            <a:normAutofit/>
          </a:bodyPr>
          <a:lstStyle/>
          <a:p>
            <a:r>
              <a:rPr lang="en-US" altLang="zh-CN" sz="4000" b="1" u="sng" dirty="0" smtClean="0">
                <a:solidFill>
                  <a:schemeClr val="bg1"/>
                </a:solidFill>
              </a:rPr>
              <a:t>An Overview of Buddhism</a:t>
            </a:r>
            <a:endParaRPr lang="zh-CN" altLang="en-US" sz="4000" b="1" u="sng" dirty="0">
              <a:solidFill>
                <a:schemeClr val="bg1"/>
              </a:solidFill>
            </a:endParaRPr>
          </a:p>
        </p:txBody>
      </p:sp>
      <p:sp>
        <p:nvSpPr>
          <p:cNvPr id="3" name="內容版面配置區 2"/>
          <p:cNvSpPr>
            <a:spLocks noGrp="1"/>
          </p:cNvSpPr>
          <p:nvPr>
            <p:ph idx="1"/>
          </p:nvPr>
        </p:nvSpPr>
        <p:spPr>
          <a:xfrm>
            <a:off x="268106" y="2006781"/>
            <a:ext cx="10515600" cy="838023"/>
          </a:xfrm>
        </p:spPr>
        <p:txBody>
          <a:bodyPr>
            <a:normAutofit/>
          </a:bodyPr>
          <a:lstStyle/>
          <a:p>
            <a:r>
              <a:rPr lang="en-US" altLang="zh-CN" sz="3600" dirty="0" smtClean="0">
                <a:solidFill>
                  <a:schemeClr val="bg1"/>
                </a:solidFill>
              </a:rPr>
              <a:t>the world's fourth-largest religion.</a:t>
            </a:r>
            <a:endParaRPr lang="zh-CN" altLang="en-US" sz="3600" dirty="0">
              <a:solidFill>
                <a:schemeClr val="bg1"/>
              </a:solidFill>
            </a:endParaRPr>
          </a:p>
        </p:txBody>
      </p:sp>
      <p:sp>
        <p:nvSpPr>
          <p:cNvPr id="4" name="內容版面配置區 2"/>
          <p:cNvSpPr txBox="1">
            <a:spLocks/>
          </p:cNvSpPr>
          <p:nvPr/>
        </p:nvSpPr>
        <p:spPr>
          <a:xfrm>
            <a:off x="273752" y="3048005"/>
            <a:ext cx="10823222"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600" dirty="0" smtClean="0">
                <a:solidFill>
                  <a:schemeClr val="bg1"/>
                </a:solidFill>
              </a:rPr>
              <a:t>over 520 million followers (7% of the global population).</a:t>
            </a:r>
            <a:endParaRPr lang="zh-CN" altLang="en-US" sz="3600" dirty="0">
              <a:solidFill>
                <a:schemeClr val="bg1"/>
              </a:solidFill>
            </a:endParaRPr>
          </a:p>
        </p:txBody>
      </p:sp>
      <p:sp>
        <p:nvSpPr>
          <p:cNvPr id="5" name="內容版面配置區 2"/>
          <p:cNvSpPr txBox="1">
            <a:spLocks/>
          </p:cNvSpPr>
          <p:nvPr/>
        </p:nvSpPr>
        <p:spPr>
          <a:xfrm>
            <a:off x="273752" y="4104443"/>
            <a:ext cx="10823222"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600" dirty="0" smtClean="0">
                <a:solidFill>
                  <a:schemeClr val="bg1"/>
                </a:solidFill>
              </a:rPr>
              <a:t> originated in ancient India (6th - 4th centuries BCE).</a:t>
            </a:r>
            <a:endParaRPr lang="zh-CN" altLang="en-US" sz="3600" dirty="0">
              <a:solidFill>
                <a:schemeClr val="bg1"/>
              </a:solidFill>
            </a:endParaRPr>
          </a:p>
        </p:txBody>
      </p:sp>
      <p:sp>
        <p:nvSpPr>
          <p:cNvPr id="12" name="內容版面配置區 2"/>
          <p:cNvSpPr txBox="1">
            <a:spLocks/>
          </p:cNvSpPr>
          <p:nvPr/>
        </p:nvSpPr>
        <p:spPr>
          <a:xfrm>
            <a:off x="262459" y="5181252"/>
            <a:ext cx="11895674"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600" dirty="0" smtClean="0">
                <a:solidFill>
                  <a:schemeClr val="bg1"/>
                </a:solidFill>
              </a:rPr>
              <a:t> goal: overcoming suffering and the cycle of death and </a:t>
            </a:r>
            <a:r>
              <a:rPr lang="en-US" altLang="zh-CN" sz="3600" dirty="0">
                <a:solidFill>
                  <a:schemeClr val="bg1"/>
                </a:solidFill>
              </a:rPr>
              <a:t>rebirth (</a:t>
            </a:r>
            <a:r>
              <a:rPr lang="en-US" altLang="zh-CN" sz="3600" dirty="0" err="1" smtClean="0">
                <a:solidFill>
                  <a:schemeClr val="bg1"/>
                </a:solidFill>
              </a:rPr>
              <a:t>Saṃsāra</a:t>
            </a:r>
            <a:r>
              <a:rPr lang="en-US" altLang="zh-CN" sz="3600" dirty="0">
                <a:solidFill>
                  <a:schemeClr val="bg1"/>
                </a:solidFill>
              </a:rPr>
              <a:t>: cycle of aimless drifting, wandering).</a:t>
            </a:r>
            <a:endParaRPr lang="zh-CN" altLang="en-US" sz="3600" dirty="0">
              <a:solidFill>
                <a:schemeClr val="bg1"/>
              </a:solidFill>
            </a:endParaRPr>
          </a:p>
        </p:txBody>
      </p:sp>
    </p:spTree>
    <p:extLst>
      <p:ext uri="{BB962C8B-B14F-4D97-AF65-F5344CB8AC3E}">
        <p14:creationId xmlns:p14="http://schemas.microsoft.com/office/powerpoint/2010/main" val="25988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5"/>
          <p:cNvSpPr>
            <a:spLocks noGrp="1"/>
          </p:cNvSpPr>
          <p:nvPr>
            <p:ph type="title"/>
          </p:nvPr>
        </p:nvSpPr>
        <p:spPr>
          <a:xfrm>
            <a:off x="852055" y="17031"/>
            <a:ext cx="10515600" cy="1325563"/>
          </a:xfrm>
        </p:spPr>
        <p:txBody>
          <a:bodyPr/>
          <a:lstStyle/>
          <a:p>
            <a:pPr algn="ctr"/>
            <a:r>
              <a:rPr lang="en-US" altLang="zh-CN" b="1" dirty="0" err="1">
                <a:solidFill>
                  <a:schemeClr val="bg1"/>
                </a:solidFill>
              </a:rPr>
              <a:t>Saṃsāra</a:t>
            </a:r>
            <a:r>
              <a:rPr lang="en-US" altLang="zh-CN" b="1" dirty="0">
                <a:solidFill>
                  <a:schemeClr val="bg1"/>
                </a:solidFill>
              </a:rPr>
              <a:t>- wandering in </a:t>
            </a:r>
            <a:r>
              <a:rPr lang="en-US" altLang="zh-CN" b="1" dirty="0" smtClean="0">
                <a:solidFill>
                  <a:schemeClr val="bg1"/>
                </a:solidFill>
              </a:rPr>
              <a:t>six </a:t>
            </a:r>
            <a:r>
              <a:rPr lang="en-US" altLang="zh-CN" b="1" dirty="0">
                <a:solidFill>
                  <a:schemeClr val="bg1"/>
                </a:solidFill>
              </a:rPr>
              <a:t>realms of </a:t>
            </a:r>
            <a:r>
              <a:rPr lang="en-US" altLang="zh-CN" b="1" dirty="0" smtClean="0">
                <a:solidFill>
                  <a:schemeClr val="bg1"/>
                </a:solidFill>
              </a:rPr>
              <a:t>rebirth</a:t>
            </a:r>
            <a:endParaRPr lang="zh-CN" altLang="en-US" dirty="0">
              <a:solidFill>
                <a:schemeClr val="bg1"/>
              </a:solidFill>
            </a:endParaRPr>
          </a:p>
        </p:txBody>
      </p:sp>
      <p:sp>
        <p:nvSpPr>
          <p:cNvPr id="5" name="橢圓 4"/>
          <p:cNvSpPr/>
          <p:nvPr/>
        </p:nvSpPr>
        <p:spPr>
          <a:xfrm>
            <a:off x="8589819" y="2582025"/>
            <a:ext cx="2937164" cy="12053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err="1" smtClean="0">
                <a:solidFill>
                  <a:srgbClr val="FFC000"/>
                </a:solidFill>
              </a:rPr>
              <a:t>Asura</a:t>
            </a:r>
            <a:r>
              <a:rPr lang="en-US" altLang="zh-CN" sz="2800" dirty="0" smtClean="0">
                <a:solidFill>
                  <a:srgbClr val="FFC000"/>
                </a:solidFill>
              </a:rPr>
              <a:t> </a:t>
            </a:r>
            <a:r>
              <a:rPr lang="en-US" altLang="zh-CN" sz="2800" dirty="0">
                <a:solidFill>
                  <a:srgbClr val="FFC000"/>
                </a:solidFill>
              </a:rPr>
              <a:t>Realm</a:t>
            </a:r>
            <a:endParaRPr lang="zh-CN" altLang="en-US" sz="2800" dirty="0">
              <a:solidFill>
                <a:srgbClr val="FFC000"/>
              </a:solidFill>
            </a:endParaRPr>
          </a:p>
        </p:txBody>
      </p:sp>
      <p:sp>
        <p:nvSpPr>
          <p:cNvPr id="6" name="橢圓 5"/>
          <p:cNvSpPr/>
          <p:nvPr/>
        </p:nvSpPr>
        <p:spPr>
          <a:xfrm>
            <a:off x="4201393" y="2618942"/>
            <a:ext cx="2937164" cy="12053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smtClean="0">
                <a:solidFill>
                  <a:srgbClr val="FFC000"/>
                </a:solidFill>
              </a:rPr>
              <a:t>Human </a:t>
            </a:r>
            <a:r>
              <a:rPr lang="en-US" altLang="zh-CN" sz="2800" dirty="0" smtClean="0">
                <a:solidFill>
                  <a:srgbClr val="FFC000"/>
                </a:solidFill>
              </a:rPr>
              <a:t>Realm</a:t>
            </a:r>
            <a:endParaRPr lang="zh-CN" altLang="en-US" sz="2800" dirty="0">
              <a:solidFill>
                <a:srgbClr val="FFC000"/>
              </a:solidFill>
            </a:endParaRPr>
          </a:p>
        </p:txBody>
      </p:sp>
      <p:sp>
        <p:nvSpPr>
          <p:cNvPr id="7" name="橢圓 6"/>
          <p:cNvSpPr/>
          <p:nvPr/>
        </p:nvSpPr>
        <p:spPr>
          <a:xfrm>
            <a:off x="6449292" y="1477668"/>
            <a:ext cx="2937164" cy="12053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smtClean="0">
                <a:solidFill>
                  <a:srgbClr val="FFC000"/>
                </a:solidFill>
              </a:rPr>
              <a:t>Heavenly </a:t>
            </a:r>
            <a:r>
              <a:rPr lang="en-US" altLang="zh-CN" sz="2800" dirty="0">
                <a:solidFill>
                  <a:srgbClr val="FFC000"/>
                </a:solidFill>
              </a:rPr>
              <a:t>Realm</a:t>
            </a:r>
            <a:endParaRPr lang="zh-CN" altLang="en-US" sz="2800" dirty="0">
              <a:solidFill>
                <a:srgbClr val="FFC000"/>
              </a:solidFill>
            </a:endParaRPr>
          </a:p>
        </p:txBody>
      </p:sp>
      <p:sp>
        <p:nvSpPr>
          <p:cNvPr id="8" name="橢圓 7"/>
          <p:cNvSpPr/>
          <p:nvPr/>
        </p:nvSpPr>
        <p:spPr>
          <a:xfrm>
            <a:off x="6338455" y="5444833"/>
            <a:ext cx="2937164" cy="12053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smtClean="0">
                <a:solidFill>
                  <a:srgbClr val="FFC000"/>
                </a:solidFill>
              </a:rPr>
              <a:t>Hell </a:t>
            </a:r>
            <a:r>
              <a:rPr lang="en-US" altLang="zh-CN" sz="2800" dirty="0">
                <a:solidFill>
                  <a:srgbClr val="FFC000"/>
                </a:solidFill>
              </a:rPr>
              <a:t>Realm</a:t>
            </a:r>
            <a:endParaRPr lang="zh-CN" altLang="en-US" sz="2800" dirty="0">
              <a:solidFill>
                <a:srgbClr val="FFC000"/>
              </a:solidFill>
            </a:endParaRPr>
          </a:p>
        </p:txBody>
      </p:sp>
      <p:sp>
        <p:nvSpPr>
          <p:cNvPr id="9" name="橢圓 8"/>
          <p:cNvSpPr/>
          <p:nvPr/>
        </p:nvSpPr>
        <p:spPr>
          <a:xfrm>
            <a:off x="8638310" y="4338631"/>
            <a:ext cx="2937164" cy="12053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smtClean="0">
                <a:solidFill>
                  <a:srgbClr val="FFC000"/>
                </a:solidFill>
              </a:rPr>
              <a:t>Ghost </a:t>
            </a:r>
            <a:r>
              <a:rPr lang="en-US" altLang="zh-CN" sz="2800" dirty="0">
                <a:solidFill>
                  <a:srgbClr val="FFC000"/>
                </a:solidFill>
              </a:rPr>
              <a:t>Realm</a:t>
            </a:r>
            <a:endParaRPr lang="zh-CN" altLang="en-US" sz="2800" dirty="0">
              <a:solidFill>
                <a:srgbClr val="FFC000"/>
              </a:solidFill>
            </a:endParaRPr>
          </a:p>
        </p:txBody>
      </p:sp>
      <p:sp>
        <p:nvSpPr>
          <p:cNvPr id="10" name="橢圓 9"/>
          <p:cNvSpPr/>
          <p:nvPr/>
        </p:nvSpPr>
        <p:spPr>
          <a:xfrm>
            <a:off x="4038600" y="4315688"/>
            <a:ext cx="2937164" cy="120534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smtClean="0">
                <a:solidFill>
                  <a:srgbClr val="FFC000"/>
                </a:solidFill>
              </a:rPr>
              <a:t>Animal </a:t>
            </a:r>
            <a:r>
              <a:rPr lang="en-US" altLang="zh-CN" sz="2800" dirty="0">
                <a:solidFill>
                  <a:srgbClr val="FFC000"/>
                </a:solidFill>
              </a:rPr>
              <a:t>Realm</a:t>
            </a:r>
            <a:endParaRPr lang="zh-CN" altLang="en-US" sz="2800" dirty="0">
              <a:solidFill>
                <a:srgbClr val="FFC000"/>
              </a:solidFill>
            </a:endParaRPr>
          </a:p>
        </p:txBody>
      </p:sp>
      <p:cxnSp>
        <p:nvCxnSpPr>
          <p:cNvPr id="11" name="直線接點 10"/>
          <p:cNvCxnSpPr/>
          <p:nvPr/>
        </p:nvCxnSpPr>
        <p:spPr>
          <a:xfrm flipV="1">
            <a:off x="595745" y="4045527"/>
            <a:ext cx="11485420" cy="122958"/>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矩形 11"/>
          <p:cNvSpPr/>
          <p:nvPr/>
        </p:nvSpPr>
        <p:spPr>
          <a:xfrm>
            <a:off x="124691" y="2205468"/>
            <a:ext cx="2403764" cy="13577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800" dirty="0" smtClean="0">
                <a:solidFill>
                  <a:srgbClr val="FFC000"/>
                </a:solidFill>
              </a:rPr>
              <a:t>Wholesome </a:t>
            </a:r>
            <a:r>
              <a:rPr lang="en-US" altLang="zh-CN" sz="2800" dirty="0" smtClean="0">
                <a:solidFill>
                  <a:srgbClr val="FFC000"/>
                </a:solidFill>
              </a:rPr>
              <a:t>actions</a:t>
            </a:r>
            <a:endParaRPr lang="zh-CN" altLang="en-US" sz="2800" dirty="0">
              <a:solidFill>
                <a:srgbClr val="FFC000"/>
              </a:solidFill>
            </a:endParaRPr>
          </a:p>
        </p:txBody>
      </p:sp>
      <p:sp>
        <p:nvSpPr>
          <p:cNvPr id="13" name="矩形 12"/>
          <p:cNvSpPr/>
          <p:nvPr/>
        </p:nvSpPr>
        <p:spPr>
          <a:xfrm>
            <a:off x="39831" y="4650798"/>
            <a:ext cx="2573483" cy="13577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dirty="0" smtClean="0">
                <a:solidFill>
                  <a:srgbClr val="FFC000"/>
                </a:solidFill>
              </a:rPr>
              <a:t>Unwholesome </a:t>
            </a:r>
            <a:r>
              <a:rPr lang="en-US" altLang="zh-CN" sz="3200" dirty="0" smtClean="0">
                <a:solidFill>
                  <a:srgbClr val="FFC000"/>
                </a:solidFill>
              </a:rPr>
              <a:t>actions</a:t>
            </a:r>
            <a:endParaRPr lang="zh-CN" altLang="en-US" sz="3200" dirty="0">
              <a:solidFill>
                <a:srgbClr val="FFC000"/>
              </a:solidFill>
            </a:endParaRPr>
          </a:p>
        </p:txBody>
      </p:sp>
      <p:sp>
        <p:nvSpPr>
          <p:cNvPr id="14" name="向右箭號 13"/>
          <p:cNvSpPr/>
          <p:nvPr/>
        </p:nvSpPr>
        <p:spPr>
          <a:xfrm>
            <a:off x="2687786" y="2535382"/>
            <a:ext cx="858982" cy="7122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5" name="向右箭號 14"/>
          <p:cNvSpPr/>
          <p:nvPr/>
        </p:nvSpPr>
        <p:spPr>
          <a:xfrm>
            <a:off x="2738005" y="4918361"/>
            <a:ext cx="858982" cy="7122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239635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2" grpId="0" animBg="1"/>
      <p:bldP spid="13" grpId="0" animBg="1"/>
      <p:bldP spid="14"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9" name="內容版面配置區 2"/>
          <p:cNvSpPr txBox="1">
            <a:spLocks/>
          </p:cNvSpPr>
          <p:nvPr/>
        </p:nvSpPr>
        <p:spPr>
          <a:xfrm>
            <a:off x="341482" y="812801"/>
            <a:ext cx="11895674" cy="5170310"/>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4400" dirty="0" smtClean="0">
                <a:solidFill>
                  <a:schemeClr val="bg1"/>
                </a:solidFill>
              </a:rPr>
              <a:t> widely observed practices: </a:t>
            </a:r>
          </a:p>
          <a:p>
            <a:endParaRPr lang="en-US" altLang="zh-CN" sz="2000" dirty="0" smtClean="0">
              <a:solidFill>
                <a:schemeClr val="bg1"/>
              </a:solidFill>
            </a:endParaRPr>
          </a:p>
          <a:p>
            <a:pPr marL="0" indent="0">
              <a:lnSpc>
                <a:spcPct val="150000"/>
              </a:lnSpc>
              <a:buNone/>
            </a:pPr>
            <a:r>
              <a:rPr lang="en-US" altLang="zh-CN" sz="3600" dirty="0" smtClean="0">
                <a:solidFill>
                  <a:schemeClr val="bg1"/>
                </a:solidFill>
              </a:rPr>
              <a:t>1. taking refuge in the Triple Gem (the Buddha, Dharma and Sangha), </a:t>
            </a:r>
          </a:p>
          <a:p>
            <a:pPr marL="0" indent="0">
              <a:lnSpc>
                <a:spcPct val="150000"/>
              </a:lnSpc>
              <a:buNone/>
            </a:pPr>
            <a:r>
              <a:rPr lang="en-US" altLang="zh-CN" sz="3600" dirty="0" smtClean="0">
                <a:solidFill>
                  <a:schemeClr val="bg1"/>
                </a:solidFill>
              </a:rPr>
              <a:t>2. observance of moral precepts, </a:t>
            </a:r>
          </a:p>
          <a:p>
            <a:pPr marL="0" indent="0">
              <a:lnSpc>
                <a:spcPct val="150000"/>
              </a:lnSpc>
              <a:buNone/>
            </a:pPr>
            <a:r>
              <a:rPr lang="en-US" altLang="zh-CN" sz="3600" dirty="0" smtClean="0">
                <a:solidFill>
                  <a:schemeClr val="bg1"/>
                </a:solidFill>
              </a:rPr>
              <a:t>3. concentration (absorption) meditation, </a:t>
            </a:r>
          </a:p>
          <a:p>
            <a:pPr marL="0" indent="0">
              <a:lnSpc>
                <a:spcPct val="150000"/>
              </a:lnSpc>
              <a:buNone/>
            </a:pPr>
            <a:r>
              <a:rPr lang="en-US" altLang="zh-CN" sz="3600" dirty="0" smtClean="0">
                <a:solidFill>
                  <a:schemeClr val="bg1"/>
                </a:solidFill>
              </a:rPr>
              <a:t>4. the cultivation of wisdom.</a:t>
            </a:r>
            <a:endParaRPr lang="zh-CN" altLang="en-US" sz="3600" dirty="0">
              <a:solidFill>
                <a:schemeClr val="bg1"/>
              </a:solidFill>
            </a:endParaRPr>
          </a:p>
        </p:txBody>
      </p:sp>
    </p:spTree>
    <p:extLst>
      <p:ext uri="{BB962C8B-B14F-4D97-AF65-F5344CB8AC3E}">
        <p14:creationId xmlns:p14="http://schemas.microsoft.com/office/powerpoint/2010/main" val="27276007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44683" y="609597"/>
            <a:ext cx="10515603" cy="7686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20000"/>
              </a:lnSpc>
            </a:pPr>
            <a:r>
              <a:rPr lang="en-US" altLang="zh-CN" sz="4000" dirty="0" smtClean="0">
                <a:solidFill>
                  <a:schemeClr val="bg1"/>
                </a:solidFill>
              </a:rPr>
              <a:t>Two major extant branches of Buddhism:</a:t>
            </a:r>
            <a:endParaRPr lang="zh-CN" altLang="en-US" sz="4000" dirty="0">
              <a:solidFill>
                <a:schemeClr val="bg1"/>
              </a:solidFill>
            </a:endParaRPr>
          </a:p>
        </p:txBody>
      </p:sp>
      <p:sp>
        <p:nvSpPr>
          <p:cNvPr id="5" name="內容版面配置區 2"/>
          <p:cNvSpPr txBox="1">
            <a:spLocks/>
          </p:cNvSpPr>
          <p:nvPr/>
        </p:nvSpPr>
        <p:spPr>
          <a:xfrm>
            <a:off x="1205077" y="2182539"/>
            <a:ext cx="10233186" cy="8993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3600" u="sng" dirty="0" smtClean="0">
                <a:solidFill>
                  <a:schemeClr val="bg1"/>
                </a:solidFill>
              </a:rPr>
              <a:t>Theravada</a:t>
            </a:r>
            <a:r>
              <a:rPr lang="en-US" altLang="zh-CN" sz="3600" dirty="0" smtClean="0">
                <a:solidFill>
                  <a:schemeClr val="bg1"/>
                </a:solidFill>
              </a:rPr>
              <a:t> (</a:t>
            </a:r>
            <a:r>
              <a:rPr lang="en-US" altLang="zh-CN" sz="3600" dirty="0" err="1" smtClean="0">
                <a:solidFill>
                  <a:schemeClr val="bg1"/>
                </a:solidFill>
              </a:rPr>
              <a:t>Pali</a:t>
            </a:r>
            <a:r>
              <a:rPr lang="en-US" altLang="zh-CN" sz="3600" dirty="0" smtClean="0">
                <a:solidFill>
                  <a:schemeClr val="bg1"/>
                </a:solidFill>
              </a:rPr>
              <a:t>: "The Doctrine of the Elders")</a:t>
            </a:r>
            <a:endParaRPr lang="zh-CN" altLang="en-US" sz="3600" dirty="0">
              <a:solidFill>
                <a:schemeClr val="bg1"/>
              </a:solidFill>
            </a:endParaRPr>
          </a:p>
        </p:txBody>
      </p:sp>
      <p:sp>
        <p:nvSpPr>
          <p:cNvPr id="6" name="內容版面配置區 2"/>
          <p:cNvSpPr txBox="1">
            <a:spLocks/>
          </p:cNvSpPr>
          <p:nvPr/>
        </p:nvSpPr>
        <p:spPr>
          <a:xfrm>
            <a:off x="1205077" y="3270508"/>
            <a:ext cx="10095093" cy="97411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3600" u="sng" dirty="0" smtClean="0">
                <a:solidFill>
                  <a:schemeClr val="bg1"/>
                </a:solidFill>
              </a:rPr>
              <a:t>Mahayana</a:t>
            </a:r>
            <a:r>
              <a:rPr lang="en-US" altLang="zh-CN" sz="3600" dirty="0" smtClean="0">
                <a:solidFill>
                  <a:schemeClr val="bg1"/>
                </a:solidFill>
              </a:rPr>
              <a:t> (Sanskrit: “The Great Vehicle”)</a:t>
            </a:r>
          </a:p>
        </p:txBody>
      </p:sp>
      <p:sp>
        <p:nvSpPr>
          <p:cNvPr id="7" name="內容版面配置區 2"/>
          <p:cNvSpPr txBox="1">
            <a:spLocks/>
          </p:cNvSpPr>
          <p:nvPr/>
        </p:nvSpPr>
        <p:spPr>
          <a:xfrm>
            <a:off x="1126055" y="4244622"/>
            <a:ext cx="10614390" cy="16627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3600" dirty="0" smtClean="0">
                <a:solidFill>
                  <a:schemeClr val="bg1"/>
                </a:solidFill>
              </a:rPr>
              <a:t>  </a:t>
            </a:r>
            <a:r>
              <a:rPr lang="en-US" altLang="zh-CN" sz="3100" dirty="0" smtClean="0">
                <a:solidFill>
                  <a:schemeClr val="bg1"/>
                </a:solidFill>
              </a:rPr>
              <a:t>(including </a:t>
            </a:r>
            <a:r>
              <a:rPr lang="en-US" altLang="zh-CN" sz="3100" u="sng" dirty="0" smtClean="0">
                <a:solidFill>
                  <a:schemeClr val="bg1"/>
                </a:solidFill>
              </a:rPr>
              <a:t>Vajrayana</a:t>
            </a:r>
            <a:r>
              <a:rPr lang="en-US" altLang="zh-CN" sz="3100" dirty="0" smtClean="0">
                <a:solidFill>
                  <a:schemeClr val="bg1"/>
                </a:solidFill>
              </a:rPr>
              <a:t>, Sanskrit: “Thunderbolt Vehicle” or “Diamond Vehicle”)</a:t>
            </a:r>
            <a:endParaRPr lang="zh-CN" altLang="en-US" sz="3100" dirty="0">
              <a:solidFill>
                <a:schemeClr val="bg1"/>
              </a:solidFill>
            </a:endParaRPr>
          </a:p>
        </p:txBody>
      </p:sp>
      <p:sp>
        <p:nvSpPr>
          <p:cNvPr id="8" name="左大括弧 7"/>
          <p:cNvSpPr/>
          <p:nvPr/>
        </p:nvSpPr>
        <p:spPr>
          <a:xfrm>
            <a:off x="764802" y="2394334"/>
            <a:ext cx="158043" cy="1516373"/>
          </a:xfrm>
          <a:prstGeom prst="leftBrace">
            <a:avLst/>
          </a:prstGeom>
          <a:ln w="2540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Tree>
    <p:extLst>
      <p:ext uri="{BB962C8B-B14F-4D97-AF65-F5344CB8AC3E}">
        <p14:creationId xmlns:p14="http://schemas.microsoft.com/office/powerpoint/2010/main" val="284408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a:spLocks noGrp="1"/>
          </p:cNvSpPr>
          <p:nvPr>
            <p:ph idx="1"/>
          </p:nvPr>
        </p:nvSpPr>
        <p:spPr>
          <a:xfrm>
            <a:off x="390646" y="1058218"/>
            <a:ext cx="3032778" cy="1729587"/>
          </a:xfrm>
        </p:spPr>
        <p:txBody>
          <a:bodyPr>
            <a:normAutofit/>
          </a:bodyPr>
          <a:lstStyle/>
          <a:p>
            <a:pPr marL="0" indent="0">
              <a:buNone/>
            </a:pPr>
            <a:r>
              <a:rPr lang="en-US" altLang="zh-CN" sz="3600" dirty="0" smtClean="0">
                <a:solidFill>
                  <a:schemeClr val="bg1"/>
                </a:solidFill>
              </a:rPr>
              <a:t>1. Theravada </a:t>
            </a:r>
            <a:r>
              <a:rPr lang="en-US" altLang="zh-CN" sz="3600" dirty="0" smtClean="0">
                <a:solidFill>
                  <a:schemeClr val="bg1"/>
                </a:solidFill>
              </a:rPr>
              <a:t>Buddhism  </a:t>
            </a:r>
            <a:r>
              <a:rPr lang="en-US" altLang="zh-CN" sz="3200" dirty="0" smtClean="0">
                <a:solidFill>
                  <a:schemeClr val="bg1"/>
                </a:solidFill>
              </a:rPr>
              <a:t>(red </a:t>
            </a:r>
            <a:r>
              <a:rPr lang="en-US" altLang="zh-CN" sz="3200" dirty="0" err="1" smtClean="0">
                <a:solidFill>
                  <a:schemeClr val="bg1"/>
                </a:solidFill>
              </a:rPr>
              <a:t>colour</a:t>
            </a:r>
            <a:r>
              <a:rPr lang="en-US" altLang="zh-CN" sz="3200" dirty="0" smtClean="0">
                <a:solidFill>
                  <a:schemeClr val="bg1"/>
                </a:solidFill>
              </a:rPr>
              <a:t>)</a:t>
            </a:r>
            <a:r>
              <a:rPr lang="zh-CN" altLang="en-US" sz="3600" dirty="0" smtClean="0">
                <a:solidFill>
                  <a:schemeClr val="bg1"/>
                </a:solidFill>
              </a:rPr>
              <a:t>：</a:t>
            </a:r>
            <a:endParaRPr lang="zh-CN" altLang="en-US" sz="3600" dirty="0">
              <a:solidFill>
                <a:schemeClr val="bg1"/>
              </a:solidFill>
            </a:endParaRPr>
          </a:p>
        </p:txBody>
      </p:sp>
      <p:sp>
        <p:nvSpPr>
          <p:cNvPr id="7" name="內容版面配置區 2"/>
          <p:cNvSpPr txBox="1">
            <a:spLocks/>
          </p:cNvSpPr>
          <p:nvPr/>
        </p:nvSpPr>
        <p:spPr>
          <a:xfrm>
            <a:off x="679104" y="3014896"/>
            <a:ext cx="2929335" cy="336627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pPr>
            <a:r>
              <a:rPr lang="en-US" altLang="zh-CN" sz="3000" dirty="0" smtClean="0">
                <a:solidFill>
                  <a:schemeClr val="bg1"/>
                </a:solidFill>
              </a:rPr>
              <a:t>Sri Lanka, </a:t>
            </a:r>
          </a:p>
          <a:p>
            <a:pPr>
              <a:buFontTx/>
              <a:buChar char="-"/>
            </a:pPr>
            <a:r>
              <a:rPr lang="en-US" altLang="zh-CN" sz="3000" dirty="0" smtClean="0">
                <a:solidFill>
                  <a:schemeClr val="bg1"/>
                </a:solidFill>
              </a:rPr>
              <a:t>Myanmar, </a:t>
            </a:r>
          </a:p>
          <a:p>
            <a:pPr>
              <a:buFontTx/>
              <a:buChar char="-"/>
            </a:pPr>
            <a:r>
              <a:rPr lang="en-US" altLang="zh-CN" sz="3000" dirty="0" smtClean="0">
                <a:solidFill>
                  <a:schemeClr val="bg1"/>
                </a:solidFill>
              </a:rPr>
              <a:t>Thailand, </a:t>
            </a:r>
          </a:p>
          <a:p>
            <a:pPr>
              <a:buFontTx/>
              <a:buChar char="-"/>
            </a:pPr>
            <a:r>
              <a:rPr lang="en-US" altLang="zh-CN" sz="3000" dirty="0" smtClean="0">
                <a:solidFill>
                  <a:schemeClr val="bg1"/>
                </a:solidFill>
              </a:rPr>
              <a:t>Cambodia</a:t>
            </a:r>
            <a:r>
              <a:rPr lang="en-US" altLang="zh-CN" sz="3000" dirty="0">
                <a:solidFill>
                  <a:schemeClr val="bg1"/>
                </a:solidFill>
              </a:rPr>
              <a:t>,</a:t>
            </a:r>
            <a:r>
              <a:rPr lang="en-US" altLang="zh-CN" sz="3000" dirty="0" smtClean="0">
                <a:solidFill>
                  <a:schemeClr val="bg1"/>
                </a:solidFill>
              </a:rPr>
              <a:t> </a:t>
            </a:r>
          </a:p>
          <a:p>
            <a:pPr>
              <a:buFontTx/>
              <a:buChar char="-"/>
            </a:pPr>
            <a:r>
              <a:rPr lang="en-US" altLang="zh-CN" sz="3000" dirty="0" smtClean="0">
                <a:solidFill>
                  <a:schemeClr val="bg1"/>
                </a:solidFill>
              </a:rPr>
              <a:t>Laos,</a:t>
            </a:r>
          </a:p>
          <a:p>
            <a:pPr>
              <a:buFontTx/>
              <a:buChar char="-"/>
            </a:pPr>
            <a:r>
              <a:rPr lang="en-US" altLang="zh-CN" sz="3000" dirty="0">
                <a:solidFill>
                  <a:schemeClr val="bg1"/>
                </a:solidFill>
              </a:rPr>
              <a:t>Bangladesh.</a:t>
            </a:r>
            <a:endParaRPr lang="zh-CN" altLang="en-US" sz="3000" dirty="0">
              <a:solidFill>
                <a:schemeClr val="bg1"/>
              </a:solidFill>
            </a:endParaRPr>
          </a:p>
        </p:txBody>
      </p:sp>
      <p:sp>
        <p:nvSpPr>
          <p:cNvPr id="10" name="標題 1"/>
          <p:cNvSpPr>
            <a:spLocks noGrp="1"/>
          </p:cNvSpPr>
          <p:nvPr>
            <p:ph type="title"/>
          </p:nvPr>
        </p:nvSpPr>
        <p:spPr>
          <a:xfrm>
            <a:off x="956187" y="-110829"/>
            <a:ext cx="10515600" cy="1325563"/>
          </a:xfrm>
        </p:spPr>
        <p:txBody>
          <a:bodyPr>
            <a:normAutofit/>
          </a:bodyPr>
          <a:lstStyle/>
          <a:p>
            <a:pPr algn="ctr"/>
            <a:r>
              <a:rPr lang="en-US" altLang="zh-CN" sz="4000" b="1" u="sng" dirty="0" smtClean="0">
                <a:solidFill>
                  <a:schemeClr val="bg1"/>
                </a:solidFill>
              </a:rPr>
              <a:t>The Three Major Branches of Buddhism</a:t>
            </a:r>
            <a:endParaRPr lang="zh-CN" altLang="en-US" sz="4000" b="1" u="sng" dirty="0">
              <a:solidFill>
                <a:schemeClr val="bg1"/>
              </a:solidFill>
            </a:endParaRPr>
          </a:p>
        </p:txBody>
      </p:sp>
      <p:pic>
        <p:nvPicPr>
          <p:cNvPr id="3" name="圖片 2"/>
          <p:cNvPicPr>
            <a:picLocks noChangeAspect="1"/>
          </p:cNvPicPr>
          <p:nvPr/>
        </p:nvPicPr>
        <p:blipFill>
          <a:blip r:embed="rId2"/>
          <a:stretch>
            <a:fillRect/>
          </a:stretch>
        </p:blipFill>
        <p:spPr>
          <a:xfrm>
            <a:off x="3713567" y="1180308"/>
            <a:ext cx="8478433" cy="5677692"/>
          </a:xfrm>
          <a:prstGeom prst="rect">
            <a:avLst/>
          </a:prstGeom>
        </p:spPr>
      </p:pic>
    </p:spTree>
    <p:extLst>
      <p:ext uri="{BB962C8B-B14F-4D97-AF65-F5344CB8AC3E}">
        <p14:creationId xmlns:p14="http://schemas.microsoft.com/office/powerpoint/2010/main" val="122654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956187" y="-110829"/>
            <a:ext cx="10515600" cy="1325563"/>
          </a:xfrm>
        </p:spPr>
        <p:txBody>
          <a:bodyPr>
            <a:normAutofit/>
          </a:bodyPr>
          <a:lstStyle/>
          <a:p>
            <a:pPr algn="ctr"/>
            <a:r>
              <a:rPr lang="en-US" altLang="zh-CN" sz="4000" b="1" u="sng" dirty="0" smtClean="0">
                <a:solidFill>
                  <a:schemeClr val="bg1"/>
                </a:solidFill>
              </a:rPr>
              <a:t>The Three Major Branches of Buddhism</a:t>
            </a:r>
            <a:endParaRPr lang="zh-CN" altLang="en-US" sz="4000" b="1" u="sng" dirty="0">
              <a:solidFill>
                <a:schemeClr val="bg1"/>
              </a:solidFill>
            </a:endParaRPr>
          </a:p>
        </p:txBody>
      </p:sp>
      <p:pic>
        <p:nvPicPr>
          <p:cNvPr id="5" name="圖片 4"/>
          <p:cNvPicPr>
            <a:picLocks noChangeAspect="1"/>
          </p:cNvPicPr>
          <p:nvPr/>
        </p:nvPicPr>
        <p:blipFill>
          <a:blip r:embed="rId2"/>
          <a:stretch>
            <a:fillRect/>
          </a:stretch>
        </p:blipFill>
        <p:spPr>
          <a:xfrm>
            <a:off x="3713567" y="1180308"/>
            <a:ext cx="8478433" cy="5677692"/>
          </a:xfrm>
          <a:prstGeom prst="rect">
            <a:avLst/>
          </a:prstGeom>
        </p:spPr>
      </p:pic>
      <p:sp>
        <p:nvSpPr>
          <p:cNvPr id="6" name="內容版面配置區 2"/>
          <p:cNvSpPr txBox="1">
            <a:spLocks/>
          </p:cNvSpPr>
          <p:nvPr/>
        </p:nvSpPr>
        <p:spPr>
          <a:xfrm>
            <a:off x="235974" y="1214734"/>
            <a:ext cx="3327403" cy="19913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2. Mahayana </a:t>
            </a:r>
            <a:r>
              <a:rPr lang="en-US" altLang="zh-CN" sz="3600" dirty="0" smtClean="0">
                <a:solidFill>
                  <a:schemeClr val="bg1"/>
                </a:solidFill>
              </a:rPr>
              <a:t>Buddhism</a:t>
            </a:r>
            <a:endParaRPr lang="en-US" altLang="zh-CN" sz="3200" dirty="0" smtClean="0">
              <a:solidFill>
                <a:schemeClr val="bg1"/>
              </a:solidFill>
            </a:endParaRPr>
          </a:p>
          <a:p>
            <a:pPr marL="0" indent="0">
              <a:buNone/>
            </a:pPr>
            <a:r>
              <a:rPr lang="en-US" altLang="zh-CN" sz="3200" dirty="0" smtClean="0">
                <a:solidFill>
                  <a:schemeClr val="bg1"/>
                </a:solidFill>
              </a:rPr>
              <a:t>  (yellow </a:t>
            </a:r>
            <a:r>
              <a:rPr lang="en-US" altLang="zh-CN" sz="3200" dirty="0" err="1">
                <a:solidFill>
                  <a:schemeClr val="bg1"/>
                </a:solidFill>
              </a:rPr>
              <a:t>colour</a:t>
            </a:r>
            <a:r>
              <a:rPr lang="en-US" altLang="zh-CN" sz="3200" dirty="0" smtClean="0">
                <a:solidFill>
                  <a:schemeClr val="bg1"/>
                </a:solidFill>
              </a:rPr>
              <a:t>):</a:t>
            </a:r>
            <a:endParaRPr lang="zh-CN" altLang="en-US" sz="3200" dirty="0">
              <a:solidFill>
                <a:schemeClr val="bg1"/>
              </a:solidFill>
            </a:endParaRPr>
          </a:p>
        </p:txBody>
      </p:sp>
      <p:sp>
        <p:nvSpPr>
          <p:cNvPr id="7" name="內容版面配置區 2"/>
          <p:cNvSpPr txBox="1">
            <a:spLocks/>
          </p:cNvSpPr>
          <p:nvPr/>
        </p:nvSpPr>
        <p:spPr>
          <a:xfrm>
            <a:off x="498297" y="3206044"/>
            <a:ext cx="2664183" cy="331646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pPr>
            <a:r>
              <a:rPr lang="en-US" altLang="zh-CN" sz="3000" dirty="0" smtClean="0">
                <a:solidFill>
                  <a:schemeClr val="bg1"/>
                </a:solidFill>
              </a:rPr>
              <a:t>China, </a:t>
            </a:r>
          </a:p>
          <a:p>
            <a:pPr>
              <a:buFontTx/>
              <a:buChar char="-"/>
            </a:pPr>
            <a:r>
              <a:rPr lang="en-US" altLang="zh-CN" sz="3000" dirty="0" smtClean="0">
                <a:solidFill>
                  <a:schemeClr val="bg1"/>
                </a:solidFill>
              </a:rPr>
              <a:t>Korea, </a:t>
            </a:r>
          </a:p>
          <a:p>
            <a:pPr>
              <a:buFontTx/>
              <a:buChar char="-"/>
            </a:pPr>
            <a:r>
              <a:rPr lang="en-US" altLang="zh-CN" sz="3000" dirty="0" smtClean="0">
                <a:solidFill>
                  <a:schemeClr val="bg1"/>
                </a:solidFill>
              </a:rPr>
              <a:t>Japan, </a:t>
            </a:r>
          </a:p>
          <a:p>
            <a:pPr>
              <a:buFontTx/>
              <a:buChar char="-"/>
            </a:pPr>
            <a:r>
              <a:rPr lang="en-US" altLang="zh-CN" sz="3000" dirty="0" smtClean="0">
                <a:solidFill>
                  <a:schemeClr val="bg1"/>
                </a:solidFill>
              </a:rPr>
              <a:t>Vietnam, </a:t>
            </a:r>
          </a:p>
          <a:p>
            <a:pPr marL="0" indent="0">
              <a:buNone/>
            </a:pPr>
            <a:r>
              <a:rPr lang="en-US" altLang="zh-CN" sz="3000" dirty="0" smtClean="0">
                <a:solidFill>
                  <a:schemeClr val="bg1"/>
                </a:solidFill>
              </a:rPr>
              <a:t>(Indonesia, </a:t>
            </a:r>
          </a:p>
          <a:p>
            <a:pPr marL="0" indent="0">
              <a:buNone/>
            </a:pPr>
            <a:r>
              <a:rPr lang="en-US" altLang="zh-CN" sz="3000" dirty="0" smtClean="0">
                <a:solidFill>
                  <a:schemeClr val="bg1"/>
                </a:solidFill>
              </a:rPr>
              <a:t>Malaysia, </a:t>
            </a:r>
          </a:p>
          <a:p>
            <a:pPr marL="0" indent="0">
              <a:buNone/>
            </a:pPr>
            <a:r>
              <a:rPr lang="en-US" altLang="zh-CN" sz="3000" dirty="0" smtClean="0">
                <a:solidFill>
                  <a:schemeClr val="bg1"/>
                </a:solidFill>
              </a:rPr>
              <a:t>Singapore).</a:t>
            </a:r>
            <a:endParaRPr lang="zh-CN" altLang="en-US" sz="3000" dirty="0">
              <a:solidFill>
                <a:schemeClr val="bg1"/>
              </a:solidFill>
            </a:endParaRPr>
          </a:p>
        </p:txBody>
      </p:sp>
    </p:spTree>
    <p:extLst>
      <p:ext uri="{BB962C8B-B14F-4D97-AF65-F5344CB8AC3E}">
        <p14:creationId xmlns:p14="http://schemas.microsoft.com/office/powerpoint/2010/main" val="1308960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956187" y="-110829"/>
            <a:ext cx="10515600" cy="1325563"/>
          </a:xfrm>
        </p:spPr>
        <p:txBody>
          <a:bodyPr>
            <a:normAutofit/>
          </a:bodyPr>
          <a:lstStyle/>
          <a:p>
            <a:pPr algn="ctr"/>
            <a:r>
              <a:rPr lang="en-US" altLang="zh-CN" sz="4000" b="1" u="sng" dirty="0" smtClean="0">
                <a:solidFill>
                  <a:schemeClr val="bg1"/>
                </a:solidFill>
              </a:rPr>
              <a:t>The Three Major Branches of Buddhism</a:t>
            </a:r>
            <a:endParaRPr lang="zh-CN" altLang="en-US" sz="4000" b="1" u="sng" dirty="0">
              <a:solidFill>
                <a:schemeClr val="bg1"/>
              </a:solidFill>
            </a:endParaRPr>
          </a:p>
        </p:txBody>
      </p:sp>
      <p:pic>
        <p:nvPicPr>
          <p:cNvPr id="5" name="圖片 4"/>
          <p:cNvPicPr>
            <a:picLocks noChangeAspect="1"/>
          </p:cNvPicPr>
          <p:nvPr/>
        </p:nvPicPr>
        <p:blipFill>
          <a:blip r:embed="rId2"/>
          <a:stretch>
            <a:fillRect/>
          </a:stretch>
        </p:blipFill>
        <p:spPr>
          <a:xfrm>
            <a:off x="3713567" y="1180308"/>
            <a:ext cx="8478433" cy="5677692"/>
          </a:xfrm>
          <a:prstGeom prst="rect">
            <a:avLst/>
          </a:prstGeom>
        </p:spPr>
      </p:pic>
      <p:sp>
        <p:nvSpPr>
          <p:cNvPr id="6" name="內容版面配置區 2"/>
          <p:cNvSpPr txBox="1">
            <a:spLocks/>
          </p:cNvSpPr>
          <p:nvPr/>
        </p:nvSpPr>
        <p:spPr>
          <a:xfrm>
            <a:off x="326900" y="1394692"/>
            <a:ext cx="3386667" cy="1540418"/>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3. Vajrayana </a:t>
            </a:r>
            <a:r>
              <a:rPr lang="en-US" altLang="zh-CN" sz="3600" dirty="0" smtClean="0">
                <a:solidFill>
                  <a:schemeClr val="bg1"/>
                </a:solidFill>
              </a:rPr>
              <a:t>Buddhism</a:t>
            </a:r>
          </a:p>
          <a:p>
            <a:pPr marL="0" indent="0">
              <a:buNone/>
            </a:pPr>
            <a:r>
              <a:rPr lang="en-US" altLang="zh-CN" sz="3500" dirty="0" smtClean="0">
                <a:solidFill>
                  <a:schemeClr val="bg1"/>
                </a:solidFill>
              </a:rPr>
              <a:t> (orange </a:t>
            </a:r>
            <a:r>
              <a:rPr lang="en-US" altLang="zh-CN" sz="3500" dirty="0" err="1">
                <a:solidFill>
                  <a:schemeClr val="bg1"/>
                </a:solidFill>
              </a:rPr>
              <a:t>colour</a:t>
            </a:r>
            <a:r>
              <a:rPr lang="en-US" altLang="zh-CN" sz="3500" dirty="0" smtClean="0">
                <a:solidFill>
                  <a:schemeClr val="bg1"/>
                </a:solidFill>
              </a:rPr>
              <a:t>):</a:t>
            </a:r>
            <a:endParaRPr lang="zh-CN" altLang="en-US" sz="3500" dirty="0">
              <a:solidFill>
                <a:schemeClr val="bg1"/>
              </a:solidFill>
            </a:endParaRPr>
          </a:p>
        </p:txBody>
      </p:sp>
      <p:sp>
        <p:nvSpPr>
          <p:cNvPr id="7" name="內容版面配置區 2"/>
          <p:cNvSpPr txBox="1">
            <a:spLocks/>
          </p:cNvSpPr>
          <p:nvPr/>
        </p:nvSpPr>
        <p:spPr>
          <a:xfrm>
            <a:off x="699195" y="3400777"/>
            <a:ext cx="2642078" cy="299155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Char char="-"/>
            </a:pPr>
            <a:r>
              <a:rPr lang="en-US" altLang="zh-CN" sz="3000" dirty="0" smtClean="0">
                <a:solidFill>
                  <a:schemeClr val="bg1"/>
                </a:solidFill>
              </a:rPr>
              <a:t>Nepal, </a:t>
            </a:r>
          </a:p>
          <a:p>
            <a:pPr>
              <a:buFontTx/>
              <a:buChar char="-"/>
            </a:pPr>
            <a:r>
              <a:rPr lang="en-US" altLang="zh-CN" sz="3000" dirty="0" smtClean="0">
                <a:solidFill>
                  <a:schemeClr val="bg1"/>
                </a:solidFill>
              </a:rPr>
              <a:t>Bhutan, </a:t>
            </a:r>
          </a:p>
          <a:p>
            <a:pPr>
              <a:buFontTx/>
              <a:buChar char="-"/>
            </a:pPr>
            <a:r>
              <a:rPr lang="en-US" altLang="zh-CN" sz="3000" dirty="0" smtClean="0">
                <a:solidFill>
                  <a:schemeClr val="bg1"/>
                </a:solidFill>
              </a:rPr>
              <a:t>Tibet, </a:t>
            </a:r>
          </a:p>
          <a:p>
            <a:pPr>
              <a:buFontTx/>
              <a:buChar char="-"/>
            </a:pPr>
            <a:r>
              <a:rPr lang="en-US" altLang="zh-CN" sz="3000" dirty="0" smtClean="0">
                <a:solidFill>
                  <a:schemeClr val="bg1"/>
                </a:solidFill>
              </a:rPr>
              <a:t>Mongolia, </a:t>
            </a:r>
          </a:p>
          <a:p>
            <a:pPr>
              <a:buFontTx/>
              <a:buChar char="-"/>
            </a:pPr>
            <a:r>
              <a:rPr lang="en-US" altLang="zh-CN" sz="3000" dirty="0" smtClean="0">
                <a:solidFill>
                  <a:schemeClr val="bg1"/>
                </a:solidFill>
              </a:rPr>
              <a:t>Kalmykia .</a:t>
            </a:r>
            <a:endParaRPr lang="zh-CN" altLang="en-US" sz="3000" dirty="0">
              <a:solidFill>
                <a:schemeClr val="bg1"/>
              </a:solidFill>
            </a:endParaRPr>
          </a:p>
        </p:txBody>
      </p:sp>
    </p:spTree>
    <p:extLst>
      <p:ext uri="{BB962C8B-B14F-4D97-AF65-F5344CB8AC3E}">
        <p14:creationId xmlns:p14="http://schemas.microsoft.com/office/powerpoint/2010/main" val="3705918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標題 1"/>
          <p:cNvSpPr>
            <a:spLocks noGrp="1"/>
          </p:cNvSpPr>
          <p:nvPr>
            <p:ph type="title"/>
          </p:nvPr>
        </p:nvSpPr>
        <p:spPr>
          <a:xfrm>
            <a:off x="707831" y="0"/>
            <a:ext cx="10515600" cy="1325563"/>
          </a:xfrm>
        </p:spPr>
        <p:txBody>
          <a:bodyPr>
            <a:normAutofit/>
          </a:bodyPr>
          <a:lstStyle/>
          <a:p>
            <a:pPr algn="ctr"/>
            <a:r>
              <a:rPr lang="en-US" altLang="zh-CN" sz="4800" b="1" u="sng" dirty="0" smtClean="0">
                <a:solidFill>
                  <a:schemeClr val="bg1"/>
                </a:solidFill>
              </a:rPr>
              <a:t>Ten </a:t>
            </a:r>
            <a:r>
              <a:rPr lang="en-US" altLang="zh-CN" sz="4800" b="1" u="sng" dirty="0" smtClean="0">
                <a:solidFill>
                  <a:schemeClr val="bg1"/>
                </a:solidFill>
              </a:rPr>
              <a:t>Weeks of Lecture</a:t>
            </a:r>
            <a:endParaRPr lang="zh-CN" altLang="en-US" sz="4800" b="1" u="sng" dirty="0">
              <a:solidFill>
                <a:schemeClr val="bg1"/>
              </a:solidFill>
            </a:endParaRPr>
          </a:p>
        </p:txBody>
      </p:sp>
      <p:sp>
        <p:nvSpPr>
          <p:cNvPr id="3" name="內容版面配置區 2"/>
          <p:cNvSpPr txBox="1">
            <a:spLocks/>
          </p:cNvSpPr>
          <p:nvPr/>
        </p:nvSpPr>
        <p:spPr>
          <a:xfrm>
            <a:off x="156566" y="1325563"/>
            <a:ext cx="12295077" cy="17458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Week 1- </a:t>
            </a:r>
            <a:r>
              <a:rPr lang="en-US" altLang="zh-CN" sz="4000" dirty="0">
                <a:solidFill>
                  <a:schemeClr val="bg1"/>
                </a:solidFill>
              </a:rPr>
              <a:t>The story of the Buddha’s life and its significance </a:t>
            </a:r>
            <a:r>
              <a:rPr lang="en-US" altLang="zh-CN" sz="4000" dirty="0" smtClean="0">
                <a:solidFill>
                  <a:schemeClr val="bg1"/>
                </a:solidFill>
              </a:rPr>
              <a:t>		for followers </a:t>
            </a:r>
            <a:r>
              <a:rPr lang="en-US" altLang="zh-CN" sz="4000" dirty="0">
                <a:solidFill>
                  <a:schemeClr val="bg1"/>
                </a:solidFill>
              </a:rPr>
              <a:t>of the Buddhist path.</a:t>
            </a:r>
            <a:endParaRPr lang="zh-CN" altLang="en-US" sz="4000" dirty="0">
              <a:solidFill>
                <a:schemeClr val="bg1"/>
              </a:solidFill>
            </a:endParaRPr>
          </a:p>
        </p:txBody>
      </p:sp>
      <p:sp>
        <p:nvSpPr>
          <p:cNvPr id="4" name="內容版面配置區 2"/>
          <p:cNvSpPr txBox="1">
            <a:spLocks/>
          </p:cNvSpPr>
          <p:nvPr/>
        </p:nvSpPr>
        <p:spPr>
          <a:xfrm>
            <a:off x="156566" y="3138198"/>
            <a:ext cx="10870193" cy="116065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Week 2- </a:t>
            </a:r>
            <a:r>
              <a:rPr lang="en-US" altLang="zh-CN" sz="4000" dirty="0">
                <a:solidFill>
                  <a:schemeClr val="bg1"/>
                </a:solidFill>
              </a:rPr>
              <a:t>The core tenets of the Buddha’s teaching.</a:t>
            </a:r>
            <a:endParaRPr lang="zh-CN" altLang="en-US" sz="4000" dirty="0">
              <a:solidFill>
                <a:schemeClr val="bg1"/>
              </a:solidFill>
            </a:endParaRPr>
          </a:p>
        </p:txBody>
      </p:sp>
      <p:sp>
        <p:nvSpPr>
          <p:cNvPr id="6" name="內容版面配置區 2"/>
          <p:cNvSpPr txBox="1">
            <a:spLocks/>
          </p:cNvSpPr>
          <p:nvPr/>
        </p:nvSpPr>
        <p:spPr>
          <a:xfrm>
            <a:off x="156566" y="4365588"/>
            <a:ext cx="12405003" cy="233524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Week 3- </a:t>
            </a:r>
            <a:r>
              <a:rPr lang="en-US" altLang="zh-CN" sz="4000" dirty="0">
                <a:solidFill>
                  <a:schemeClr val="bg1"/>
                </a:solidFill>
              </a:rPr>
              <a:t>Early developments within Buddhism; the growth </a:t>
            </a:r>
            <a:r>
              <a:rPr lang="en-US" altLang="zh-CN" sz="4000" dirty="0" smtClean="0">
                <a:solidFill>
                  <a:schemeClr val="bg1"/>
                </a:solidFill>
              </a:rPr>
              <a:t>		and </a:t>
            </a:r>
            <a:r>
              <a:rPr lang="en-US" altLang="zh-CN" sz="4000" dirty="0">
                <a:solidFill>
                  <a:schemeClr val="bg1"/>
                </a:solidFill>
              </a:rPr>
              <a:t>spread of Buddhism during the reign of </a:t>
            </a:r>
            <a:r>
              <a:rPr lang="en-US" altLang="zh-CN" sz="4000" dirty="0" smtClean="0">
                <a:solidFill>
                  <a:schemeClr val="bg1"/>
                </a:solidFill>
              </a:rPr>
              <a:t>				</a:t>
            </a:r>
            <a:r>
              <a:rPr lang="en-US" altLang="zh-CN" sz="4000" dirty="0" err="1" smtClean="0">
                <a:solidFill>
                  <a:schemeClr val="bg1"/>
                </a:solidFill>
              </a:rPr>
              <a:t>Ashoka</a:t>
            </a:r>
            <a:r>
              <a:rPr lang="en-US" altLang="zh-CN" sz="4000" dirty="0">
                <a:solidFill>
                  <a:schemeClr val="bg1"/>
                </a:solidFill>
              </a:rPr>
              <a:t>; schisms within the Sangha.</a:t>
            </a:r>
            <a:endParaRPr lang="zh-CN" altLang="en-US" sz="4000" dirty="0">
              <a:solidFill>
                <a:schemeClr val="bg1"/>
              </a:solidFill>
            </a:endParaRPr>
          </a:p>
        </p:txBody>
      </p:sp>
    </p:spTree>
    <p:extLst>
      <p:ext uri="{BB962C8B-B14F-4D97-AF65-F5344CB8AC3E}">
        <p14:creationId xmlns:p14="http://schemas.microsoft.com/office/powerpoint/2010/main" val="294436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6"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707831" y="0"/>
            <a:ext cx="10515600" cy="1325563"/>
          </a:xfrm>
        </p:spPr>
        <p:txBody>
          <a:bodyPr>
            <a:normAutofit/>
          </a:bodyPr>
          <a:lstStyle/>
          <a:p>
            <a:pPr algn="ctr"/>
            <a:r>
              <a:rPr lang="en-US" altLang="zh-CN" sz="4800" b="1" u="sng" dirty="0" smtClean="0">
                <a:solidFill>
                  <a:schemeClr val="bg1"/>
                </a:solidFill>
              </a:rPr>
              <a:t>Ten </a:t>
            </a:r>
            <a:r>
              <a:rPr lang="en-US" altLang="zh-CN" sz="4800" b="1" u="sng" dirty="0" smtClean="0">
                <a:solidFill>
                  <a:schemeClr val="bg1"/>
                </a:solidFill>
              </a:rPr>
              <a:t>Weeks of Lecture</a:t>
            </a:r>
            <a:endParaRPr lang="zh-CN" altLang="en-US" sz="4800" b="1" u="sng" dirty="0">
              <a:solidFill>
                <a:schemeClr val="bg1"/>
              </a:solidFill>
            </a:endParaRPr>
          </a:p>
        </p:txBody>
      </p:sp>
      <p:sp>
        <p:nvSpPr>
          <p:cNvPr id="5" name="內容版面配置區 2"/>
          <p:cNvSpPr txBox="1">
            <a:spLocks/>
          </p:cNvSpPr>
          <p:nvPr/>
        </p:nvSpPr>
        <p:spPr>
          <a:xfrm>
            <a:off x="540815" y="3169006"/>
            <a:ext cx="11359992" cy="138813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Week 5- </a:t>
            </a:r>
            <a:r>
              <a:rPr lang="en-US" altLang="zh-CN" sz="4000" dirty="0">
                <a:solidFill>
                  <a:schemeClr val="bg1"/>
                </a:solidFill>
              </a:rPr>
              <a:t>Meditation Practices of Theravada Buddhism.</a:t>
            </a:r>
            <a:endParaRPr lang="zh-CN" altLang="en-US" sz="4000" dirty="0">
              <a:solidFill>
                <a:schemeClr val="bg1"/>
              </a:solidFill>
            </a:endParaRPr>
          </a:p>
        </p:txBody>
      </p:sp>
      <p:sp>
        <p:nvSpPr>
          <p:cNvPr id="6" name="內容版面配置區 2"/>
          <p:cNvSpPr txBox="1">
            <a:spLocks/>
          </p:cNvSpPr>
          <p:nvPr/>
        </p:nvSpPr>
        <p:spPr>
          <a:xfrm>
            <a:off x="540815" y="4557141"/>
            <a:ext cx="11651185" cy="2080725"/>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Week 6-  </a:t>
            </a:r>
            <a:r>
              <a:rPr lang="en-US" altLang="zh-CN" sz="4000" dirty="0">
                <a:solidFill>
                  <a:schemeClr val="bg1"/>
                </a:solidFill>
              </a:rPr>
              <a:t>The rise of Mahayana Buddhism; nature of the </a:t>
            </a:r>
            <a:r>
              <a:rPr lang="en-US" altLang="zh-CN" sz="4000" dirty="0" smtClean="0">
                <a:solidFill>
                  <a:schemeClr val="bg1"/>
                </a:solidFill>
              </a:rPr>
              <a:t>			Mahayana </a:t>
            </a:r>
            <a:r>
              <a:rPr lang="en-US" altLang="zh-CN" sz="4000" dirty="0">
                <a:solidFill>
                  <a:schemeClr val="bg1"/>
                </a:solidFill>
              </a:rPr>
              <a:t>and its attitude to earlier schools; the </a:t>
            </a:r>
            <a:r>
              <a:rPr lang="en-US" altLang="zh-CN" sz="4000" dirty="0" smtClean="0">
                <a:solidFill>
                  <a:schemeClr val="bg1"/>
                </a:solidFill>
              </a:rPr>
              <a:t>		Mahayana </a:t>
            </a:r>
            <a:r>
              <a:rPr lang="en-US" altLang="zh-CN" sz="4000" dirty="0">
                <a:solidFill>
                  <a:schemeClr val="bg1"/>
                </a:solidFill>
              </a:rPr>
              <a:t>canon.</a:t>
            </a:r>
            <a:endParaRPr lang="zh-CN" altLang="en-US" sz="4000" dirty="0">
              <a:solidFill>
                <a:schemeClr val="bg1"/>
              </a:solidFill>
            </a:endParaRPr>
          </a:p>
        </p:txBody>
      </p:sp>
      <p:sp>
        <p:nvSpPr>
          <p:cNvPr id="7" name="內容版面配置區 2"/>
          <p:cNvSpPr txBox="1">
            <a:spLocks/>
          </p:cNvSpPr>
          <p:nvPr/>
        </p:nvSpPr>
        <p:spPr>
          <a:xfrm>
            <a:off x="540815" y="1325563"/>
            <a:ext cx="11359992" cy="138813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Week 4- </a:t>
            </a:r>
            <a:r>
              <a:rPr lang="en-US" altLang="zh-CN" sz="4000" dirty="0">
                <a:solidFill>
                  <a:schemeClr val="bg1"/>
                </a:solidFill>
              </a:rPr>
              <a:t>Theravada Buddhism and the development </a:t>
            </a:r>
            <a:r>
              <a:rPr lang="en-US" altLang="zh-CN" sz="4000" dirty="0" smtClean="0">
                <a:solidFill>
                  <a:schemeClr val="bg1"/>
                </a:solidFill>
              </a:rPr>
              <a:t>			of </a:t>
            </a:r>
            <a:r>
              <a:rPr lang="en-US" altLang="zh-CN" sz="4000" dirty="0">
                <a:solidFill>
                  <a:schemeClr val="bg1"/>
                </a:solidFill>
              </a:rPr>
              <a:t>the </a:t>
            </a:r>
            <a:r>
              <a:rPr lang="en-US" altLang="zh-CN" sz="4000" dirty="0" err="1">
                <a:solidFill>
                  <a:schemeClr val="bg1"/>
                </a:solidFill>
              </a:rPr>
              <a:t>Pali</a:t>
            </a:r>
            <a:r>
              <a:rPr lang="en-US" altLang="zh-CN" sz="4000" dirty="0">
                <a:solidFill>
                  <a:schemeClr val="bg1"/>
                </a:solidFill>
              </a:rPr>
              <a:t> canon.</a:t>
            </a:r>
            <a:endParaRPr lang="zh-CN" altLang="en-US" sz="4000" dirty="0">
              <a:solidFill>
                <a:schemeClr val="bg1"/>
              </a:solidFill>
            </a:endParaRPr>
          </a:p>
        </p:txBody>
      </p:sp>
    </p:spTree>
    <p:extLst>
      <p:ext uri="{BB962C8B-B14F-4D97-AF65-F5344CB8AC3E}">
        <p14:creationId xmlns:p14="http://schemas.microsoft.com/office/powerpoint/2010/main" val="2282877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106023" y="1026961"/>
            <a:ext cx="11506746" cy="158169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Week 7-  </a:t>
            </a:r>
            <a:r>
              <a:rPr lang="en-US" altLang="zh-CN" sz="4000" dirty="0">
                <a:solidFill>
                  <a:schemeClr val="bg1"/>
                </a:solidFill>
              </a:rPr>
              <a:t>The bodhisattva ideal. Mahayana cosmology </a:t>
            </a:r>
            <a:r>
              <a:rPr lang="en-US" altLang="zh-CN" sz="4000" dirty="0" smtClean="0">
                <a:solidFill>
                  <a:schemeClr val="bg1"/>
                </a:solidFill>
              </a:rPr>
              <a:t>		 and </a:t>
            </a:r>
            <a:r>
              <a:rPr lang="en-US" altLang="zh-CN" sz="4000" dirty="0" err="1">
                <a:solidFill>
                  <a:schemeClr val="bg1"/>
                </a:solidFill>
              </a:rPr>
              <a:t>buddhology</a:t>
            </a:r>
            <a:r>
              <a:rPr lang="en-US" altLang="zh-CN" sz="4000" dirty="0">
                <a:solidFill>
                  <a:schemeClr val="bg1"/>
                </a:solidFill>
              </a:rPr>
              <a:t>.</a:t>
            </a:r>
            <a:endParaRPr lang="zh-CN" altLang="en-US" sz="4000" dirty="0">
              <a:solidFill>
                <a:schemeClr val="bg1"/>
              </a:solidFill>
            </a:endParaRPr>
          </a:p>
        </p:txBody>
      </p:sp>
      <p:sp>
        <p:nvSpPr>
          <p:cNvPr id="5" name="標題 1"/>
          <p:cNvSpPr>
            <a:spLocks noGrp="1"/>
          </p:cNvSpPr>
          <p:nvPr>
            <p:ph type="title"/>
          </p:nvPr>
        </p:nvSpPr>
        <p:spPr>
          <a:xfrm>
            <a:off x="601596" y="-191911"/>
            <a:ext cx="10515600" cy="1325563"/>
          </a:xfrm>
        </p:spPr>
        <p:txBody>
          <a:bodyPr>
            <a:normAutofit/>
          </a:bodyPr>
          <a:lstStyle/>
          <a:p>
            <a:pPr algn="ctr"/>
            <a:r>
              <a:rPr lang="en-US" altLang="zh-CN" sz="4800" b="1" u="sng" dirty="0" smtClean="0">
                <a:solidFill>
                  <a:schemeClr val="bg1"/>
                </a:solidFill>
              </a:rPr>
              <a:t>Ten Weeks </a:t>
            </a:r>
            <a:r>
              <a:rPr lang="en-US" altLang="zh-CN" sz="4800" b="1" u="sng" dirty="0" smtClean="0">
                <a:solidFill>
                  <a:schemeClr val="bg1"/>
                </a:solidFill>
              </a:rPr>
              <a:t>of Lecture</a:t>
            </a:r>
            <a:endParaRPr lang="zh-CN" altLang="en-US" sz="4800" b="1" u="sng" dirty="0">
              <a:solidFill>
                <a:schemeClr val="bg1"/>
              </a:solidFill>
            </a:endParaRPr>
          </a:p>
        </p:txBody>
      </p:sp>
      <p:sp>
        <p:nvSpPr>
          <p:cNvPr id="6" name="內容版面配置區 2"/>
          <p:cNvSpPr txBox="1">
            <a:spLocks/>
          </p:cNvSpPr>
          <p:nvPr/>
        </p:nvSpPr>
        <p:spPr>
          <a:xfrm>
            <a:off x="106023" y="2608653"/>
            <a:ext cx="11721235" cy="13881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Week 8-  </a:t>
            </a:r>
            <a:r>
              <a:rPr lang="en-US" altLang="zh-CN" sz="4000" dirty="0">
                <a:solidFill>
                  <a:schemeClr val="bg1"/>
                </a:solidFill>
              </a:rPr>
              <a:t>The major traditions of Mahayana Buddhism.</a:t>
            </a:r>
            <a:endParaRPr lang="zh-CN" altLang="en-US" sz="4000" dirty="0">
              <a:solidFill>
                <a:schemeClr val="bg1"/>
              </a:solidFill>
            </a:endParaRPr>
          </a:p>
        </p:txBody>
      </p:sp>
      <p:sp>
        <p:nvSpPr>
          <p:cNvPr id="7" name="內容版面配置區 2"/>
          <p:cNvSpPr txBox="1">
            <a:spLocks/>
          </p:cNvSpPr>
          <p:nvPr/>
        </p:nvSpPr>
        <p:spPr>
          <a:xfrm>
            <a:off x="106023" y="3712074"/>
            <a:ext cx="11924435" cy="1388136"/>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Week 9-  </a:t>
            </a:r>
            <a:r>
              <a:rPr lang="en-US" altLang="zh-CN" sz="4000" dirty="0">
                <a:solidFill>
                  <a:schemeClr val="bg1"/>
                </a:solidFill>
              </a:rPr>
              <a:t>Tibetan Buddhism and the Vajrayana; the Tibetan </a:t>
            </a:r>
            <a:r>
              <a:rPr lang="en-US" altLang="zh-CN" sz="4000" dirty="0" smtClean="0">
                <a:solidFill>
                  <a:schemeClr val="bg1"/>
                </a:solidFill>
              </a:rPr>
              <a:t>		Buddhist </a:t>
            </a:r>
            <a:r>
              <a:rPr lang="en-US" altLang="zh-CN" sz="4000" dirty="0">
                <a:solidFill>
                  <a:schemeClr val="bg1"/>
                </a:solidFill>
              </a:rPr>
              <a:t>canon.</a:t>
            </a:r>
            <a:endParaRPr lang="zh-CN" altLang="en-US" sz="4000" dirty="0">
              <a:solidFill>
                <a:schemeClr val="bg1"/>
              </a:solidFill>
            </a:endParaRPr>
          </a:p>
        </p:txBody>
      </p:sp>
      <p:sp>
        <p:nvSpPr>
          <p:cNvPr id="8" name="內容版面配置區 2"/>
          <p:cNvSpPr txBox="1">
            <a:spLocks/>
          </p:cNvSpPr>
          <p:nvPr/>
        </p:nvSpPr>
        <p:spPr>
          <a:xfrm>
            <a:off x="106023" y="5100210"/>
            <a:ext cx="12221444" cy="1757790"/>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Week </a:t>
            </a:r>
            <a:r>
              <a:rPr lang="en-US" altLang="zh-CN" sz="4000" dirty="0" smtClean="0">
                <a:solidFill>
                  <a:schemeClr val="bg1"/>
                </a:solidFill>
              </a:rPr>
              <a:t>10-  </a:t>
            </a:r>
            <a:r>
              <a:rPr lang="en-US" altLang="zh-CN" sz="4000" dirty="0">
                <a:solidFill>
                  <a:schemeClr val="bg1"/>
                </a:solidFill>
              </a:rPr>
              <a:t>The role of key Buddhist concepts in the context of </a:t>
            </a:r>
            <a:r>
              <a:rPr lang="en-US" altLang="zh-CN" sz="4000" dirty="0" smtClean="0">
                <a:solidFill>
                  <a:schemeClr val="bg1"/>
                </a:solidFill>
              </a:rPr>
              <a:t>intra-			faith </a:t>
            </a:r>
            <a:r>
              <a:rPr lang="en-US" altLang="zh-CN" sz="4000" dirty="0">
                <a:solidFill>
                  <a:schemeClr val="bg1"/>
                </a:solidFill>
              </a:rPr>
              <a:t>and interfaith encounters. Buddhist perspectives on </a:t>
            </a:r>
            <a:r>
              <a:rPr lang="en-US" altLang="zh-CN" sz="4000" dirty="0" smtClean="0">
                <a:solidFill>
                  <a:schemeClr val="bg1"/>
                </a:solidFill>
              </a:rPr>
              <a:t>			infer-faith </a:t>
            </a:r>
            <a:r>
              <a:rPr lang="en-US" altLang="zh-CN" sz="4000" dirty="0">
                <a:solidFill>
                  <a:schemeClr val="bg1"/>
                </a:solidFill>
              </a:rPr>
              <a:t>relations</a:t>
            </a:r>
            <a:endParaRPr lang="zh-CN" altLang="en-US" sz="4000" dirty="0">
              <a:solidFill>
                <a:schemeClr val="bg1"/>
              </a:solidFill>
            </a:endParaRPr>
          </a:p>
        </p:txBody>
      </p:sp>
    </p:spTree>
    <p:extLst>
      <p:ext uri="{BB962C8B-B14F-4D97-AF65-F5344CB8AC3E}">
        <p14:creationId xmlns:p14="http://schemas.microsoft.com/office/powerpoint/2010/main" val="26563126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843831" y="135275"/>
            <a:ext cx="10515600" cy="1126830"/>
          </a:xfrm>
        </p:spPr>
        <p:txBody>
          <a:bodyPr>
            <a:normAutofit/>
          </a:bodyPr>
          <a:lstStyle/>
          <a:p>
            <a:pPr algn="ctr"/>
            <a:r>
              <a:rPr lang="en-US" altLang="zh-CN" sz="4800" b="1" u="sng" dirty="0" smtClean="0">
                <a:solidFill>
                  <a:schemeClr val="bg1"/>
                </a:solidFill>
              </a:rPr>
              <a:t> Story of Gautama Buddha (Shakyamuni)</a:t>
            </a:r>
            <a:endParaRPr lang="zh-CN" altLang="en-US" sz="4800" b="1" u="sng" dirty="0">
              <a:solidFill>
                <a:schemeClr val="bg1"/>
              </a:solidFill>
            </a:endParaRPr>
          </a:p>
        </p:txBody>
      </p:sp>
      <p:sp>
        <p:nvSpPr>
          <p:cNvPr id="6" name="內容版面配置區 2"/>
          <p:cNvSpPr txBox="1">
            <a:spLocks/>
          </p:cNvSpPr>
          <p:nvPr/>
        </p:nvSpPr>
        <p:spPr>
          <a:xfrm>
            <a:off x="537338" y="2983228"/>
            <a:ext cx="10975636" cy="32579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3600" dirty="0" smtClean="0">
                <a:solidFill>
                  <a:schemeClr val="bg1"/>
                </a:solidFill>
              </a:rPr>
              <a:t>    </a:t>
            </a:r>
            <a:r>
              <a:rPr lang="en-US" altLang="zh-CN" sz="4000" dirty="0" smtClean="0">
                <a:solidFill>
                  <a:schemeClr val="bg1"/>
                </a:solidFill>
              </a:rPr>
              <a:t>A </a:t>
            </a:r>
            <a:r>
              <a:rPr lang="en-US" altLang="zh-CN" sz="4000" dirty="0">
                <a:solidFill>
                  <a:schemeClr val="bg1"/>
                </a:solidFill>
              </a:rPr>
              <a:t>Buddha is one who has attained </a:t>
            </a:r>
            <a:r>
              <a:rPr lang="en-US" altLang="zh-CN" sz="4000" dirty="0" smtClean="0">
                <a:solidFill>
                  <a:schemeClr val="bg1"/>
                </a:solidFill>
              </a:rPr>
              <a:t>‘Bodhi’; </a:t>
            </a:r>
            <a:r>
              <a:rPr lang="en-US" altLang="zh-CN" sz="4000" dirty="0">
                <a:solidFill>
                  <a:schemeClr val="bg1"/>
                </a:solidFill>
              </a:rPr>
              <a:t>and by Bodhi is meant </a:t>
            </a:r>
            <a:r>
              <a:rPr lang="en-US" altLang="zh-CN" sz="4000" b="1" dirty="0">
                <a:solidFill>
                  <a:schemeClr val="bg1"/>
                </a:solidFill>
              </a:rPr>
              <a:t>wisdom</a:t>
            </a:r>
            <a:r>
              <a:rPr lang="en-US" altLang="zh-CN" sz="4000" dirty="0">
                <a:solidFill>
                  <a:schemeClr val="bg1"/>
                </a:solidFill>
              </a:rPr>
              <a:t>, an ideal state of intellectual and ethical perfection which can be achieved by </a:t>
            </a:r>
            <a:r>
              <a:rPr lang="en-US" altLang="zh-CN" sz="4000" dirty="0" smtClean="0">
                <a:solidFill>
                  <a:schemeClr val="bg1"/>
                </a:solidFill>
              </a:rPr>
              <a:t>human </a:t>
            </a:r>
            <a:r>
              <a:rPr lang="en-US" altLang="zh-CN" sz="4000" dirty="0">
                <a:solidFill>
                  <a:schemeClr val="bg1"/>
                </a:solidFill>
              </a:rPr>
              <a:t>through purely human </a:t>
            </a:r>
            <a:r>
              <a:rPr lang="en-US" altLang="zh-CN" sz="4000" dirty="0" smtClean="0">
                <a:solidFill>
                  <a:schemeClr val="bg1"/>
                </a:solidFill>
              </a:rPr>
              <a:t>means.</a:t>
            </a:r>
            <a:endParaRPr lang="zh-CN" altLang="en-US" sz="4000" dirty="0">
              <a:solidFill>
                <a:schemeClr val="bg1"/>
              </a:solidFill>
            </a:endParaRPr>
          </a:p>
        </p:txBody>
      </p:sp>
      <p:sp>
        <p:nvSpPr>
          <p:cNvPr id="7" name="內容版面配置區 2"/>
          <p:cNvSpPr>
            <a:spLocks noGrp="1"/>
          </p:cNvSpPr>
          <p:nvPr>
            <p:ph idx="1"/>
          </p:nvPr>
        </p:nvSpPr>
        <p:spPr>
          <a:xfrm>
            <a:off x="537338" y="1916003"/>
            <a:ext cx="6182117" cy="841051"/>
          </a:xfrm>
        </p:spPr>
        <p:txBody>
          <a:bodyPr>
            <a:normAutofit/>
          </a:bodyPr>
          <a:lstStyle/>
          <a:p>
            <a:r>
              <a:rPr lang="en-US" altLang="zh-CN" sz="4000" dirty="0" smtClean="0">
                <a:solidFill>
                  <a:schemeClr val="bg1"/>
                </a:solidFill>
              </a:rPr>
              <a:t>The meaning of ‘Buddha’</a:t>
            </a:r>
            <a:r>
              <a:rPr lang="zh-CN" altLang="en-US" sz="4000" dirty="0" smtClean="0">
                <a:solidFill>
                  <a:schemeClr val="bg1"/>
                </a:solidFill>
              </a:rPr>
              <a:t>：</a:t>
            </a:r>
            <a:endParaRPr lang="zh-CN" altLang="en-US" sz="4000" dirty="0">
              <a:solidFill>
                <a:schemeClr val="bg1"/>
              </a:solidFill>
            </a:endParaRPr>
          </a:p>
        </p:txBody>
      </p:sp>
    </p:spTree>
    <p:extLst>
      <p:ext uri="{BB962C8B-B14F-4D97-AF65-F5344CB8AC3E}">
        <p14:creationId xmlns:p14="http://schemas.microsoft.com/office/powerpoint/2010/main" val="1823474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57841" y="743154"/>
            <a:ext cx="11418352" cy="60348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spcBef>
                <a:spcPts val="1800"/>
              </a:spcBef>
              <a:spcAft>
                <a:spcPts val="1200"/>
              </a:spcAft>
              <a:buNone/>
            </a:pPr>
            <a:r>
              <a:rPr lang="en-US" altLang="zh-CN" sz="3600" dirty="0">
                <a:solidFill>
                  <a:schemeClr val="bg1"/>
                </a:solidFill>
              </a:rPr>
              <a:t>The title ‘Buddha’, which literally means ‘</a:t>
            </a:r>
            <a:r>
              <a:rPr lang="en-US" altLang="zh-CN" sz="3600" b="1" dirty="0">
                <a:solidFill>
                  <a:schemeClr val="bg1"/>
                </a:solidFill>
              </a:rPr>
              <a:t>awakened</a:t>
            </a:r>
            <a:r>
              <a:rPr lang="en-US" altLang="zh-CN" sz="3600" dirty="0">
                <a:solidFill>
                  <a:schemeClr val="bg1"/>
                </a:solidFill>
              </a:rPr>
              <a:t>’, is conferred on an individual who discovers the path to nirvana, the cessation of suffering, and propagates that discovery so that others may also achieve nirvana. </a:t>
            </a:r>
            <a:endParaRPr lang="zh-CN" altLang="en-US" sz="3600" dirty="0">
              <a:solidFill>
                <a:schemeClr val="bg1"/>
              </a:solidFill>
            </a:endParaRPr>
          </a:p>
          <a:p>
            <a:pPr marL="0" indent="0">
              <a:lnSpc>
                <a:spcPct val="120000"/>
              </a:lnSpc>
              <a:buNone/>
            </a:pPr>
            <a:r>
              <a:rPr lang="en-US" altLang="zh-CN" sz="3600" dirty="0" smtClean="0">
                <a:solidFill>
                  <a:schemeClr val="bg1"/>
                </a:solidFill>
              </a:rPr>
              <a:t>According </a:t>
            </a:r>
            <a:r>
              <a:rPr lang="en-US" altLang="zh-CN" sz="3600" dirty="0">
                <a:solidFill>
                  <a:schemeClr val="bg1"/>
                </a:solidFill>
              </a:rPr>
              <a:t>to Buddhist teachings, there have been other </a:t>
            </a:r>
            <a:r>
              <a:rPr lang="en-US" altLang="zh-CN" sz="3600" dirty="0" err="1">
                <a:solidFill>
                  <a:schemeClr val="bg1"/>
                </a:solidFill>
              </a:rPr>
              <a:t>Buddhas</a:t>
            </a:r>
            <a:r>
              <a:rPr lang="en-US" altLang="zh-CN" sz="3600" dirty="0">
                <a:solidFill>
                  <a:schemeClr val="bg1"/>
                </a:solidFill>
              </a:rPr>
              <a:t> in the past, and there will be yet more in the future.  </a:t>
            </a:r>
            <a:r>
              <a:rPr lang="en-US" altLang="zh-CN" sz="3600" dirty="0" smtClean="0">
                <a:solidFill>
                  <a:schemeClr val="bg1"/>
                </a:solidFill>
              </a:rPr>
              <a:t>A </a:t>
            </a:r>
            <a:r>
              <a:rPr lang="en-US" altLang="zh-CN" sz="3600" dirty="0">
                <a:solidFill>
                  <a:schemeClr val="bg1"/>
                </a:solidFill>
              </a:rPr>
              <a:t>Buddha </a:t>
            </a:r>
            <a:r>
              <a:rPr lang="en-US" altLang="zh-CN" sz="3600" dirty="0" smtClean="0">
                <a:solidFill>
                  <a:schemeClr val="bg1"/>
                </a:solidFill>
              </a:rPr>
              <a:t>appears </a:t>
            </a:r>
            <a:r>
              <a:rPr lang="en-US" altLang="zh-CN" sz="3600" dirty="0">
                <a:solidFill>
                  <a:schemeClr val="bg1"/>
                </a:solidFill>
              </a:rPr>
              <a:t>in the world at long </a:t>
            </a:r>
            <a:r>
              <a:rPr lang="en-US" altLang="zh-CN" sz="3600" dirty="0" smtClean="0">
                <a:solidFill>
                  <a:schemeClr val="bg1"/>
                </a:solidFill>
              </a:rPr>
              <a:t>intervals</a:t>
            </a:r>
            <a:r>
              <a:rPr lang="en-US" altLang="zh-CN" sz="3600" dirty="0">
                <a:solidFill>
                  <a:schemeClr val="bg1"/>
                </a:solidFill>
              </a:rPr>
              <a:t>. </a:t>
            </a:r>
            <a:endParaRPr lang="en-US" altLang="zh-CN" sz="3600" dirty="0" smtClean="0">
              <a:solidFill>
                <a:schemeClr val="bg1"/>
              </a:solidFill>
            </a:endParaRPr>
          </a:p>
        </p:txBody>
      </p:sp>
    </p:spTree>
    <p:extLst>
      <p:ext uri="{BB962C8B-B14F-4D97-AF65-F5344CB8AC3E}">
        <p14:creationId xmlns:p14="http://schemas.microsoft.com/office/powerpoint/2010/main" val="2979402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164112" y="981711"/>
            <a:ext cx="10515600" cy="7200899"/>
          </a:xfrm>
        </p:spPr>
        <p:txBody>
          <a:bodyPr>
            <a:normAutofit fontScale="90000"/>
          </a:bodyPr>
          <a:lstStyle/>
          <a:p>
            <a:r>
              <a:rPr lang="en-US" altLang="zh-CN" b="1" u="sng" dirty="0" smtClean="0">
                <a:solidFill>
                  <a:schemeClr val="bg1"/>
                </a:solidFill>
              </a:rPr>
              <a:t>Seven Past </a:t>
            </a:r>
            <a:r>
              <a:rPr lang="en-US" altLang="zh-CN" b="1" u="sng" dirty="0" err="1" smtClean="0">
                <a:solidFill>
                  <a:schemeClr val="bg1"/>
                </a:solidFill>
              </a:rPr>
              <a:t>Buddhas</a:t>
            </a:r>
            <a:r>
              <a:rPr lang="en-US" altLang="zh-CN" b="1" u="sng" dirty="0" smtClean="0">
                <a:solidFill>
                  <a:schemeClr val="bg1"/>
                </a:solidFill>
              </a:rPr>
              <a:t> and One Future Buddha</a:t>
            </a:r>
            <a:r>
              <a:rPr lang="en-US" altLang="zh-CN" b="1" dirty="0" smtClean="0">
                <a:solidFill>
                  <a:schemeClr val="bg1"/>
                </a:solidFill>
              </a:rPr>
              <a:t>:</a:t>
            </a:r>
            <a:br>
              <a:rPr lang="en-US" altLang="zh-CN" b="1" dirty="0" smtClean="0">
                <a:solidFill>
                  <a:schemeClr val="bg1"/>
                </a:solidFill>
              </a:rPr>
            </a:br>
            <a:r>
              <a:rPr lang="en-US" altLang="zh-CN" b="1" dirty="0" smtClean="0">
                <a:solidFill>
                  <a:schemeClr val="bg1"/>
                </a:solidFill>
              </a:rPr>
              <a:t/>
            </a:r>
            <a:br>
              <a:rPr lang="en-US" altLang="zh-CN" b="1" dirty="0" smtClean="0">
                <a:solidFill>
                  <a:schemeClr val="bg1"/>
                </a:solidFill>
              </a:rPr>
            </a:br>
            <a:r>
              <a:rPr lang="en-US" altLang="zh-CN" b="1" dirty="0">
                <a:solidFill>
                  <a:schemeClr val="bg1"/>
                </a:solidFill>
              </a:rPr>
              <a:t/>
            </a:r>
            <a:br>
              <a:rPr lang="en-US" altLang="zh-CN" b="1" dirty="0">
                <a:solidFill>
                  <a:schemeClr val="bg1"/>
                </a:solidFill>
              </a:rPr>
            </a:br>
            <a:r>
              <a:rPr lang="en-US" altLang="zh-CN" sz="4000" dirty="0" smtClean="0">
                <a:solidFill>
                  <a:schemeClr val="bg1"/>
                </a:solidFill>
              </a:rPr>
              <a:t>1. </a:t>
            </a:r>
            <a:r>
              <a:rPr lang="en-US" altLang="zh-CN" sz="4000" dirty="0" err="1" smtClean="0">
                <a:solidFill>
                  <a:schemeClr val="bg1"/>
                </a:solidFill>
              </a:rPr>
              <a:t>Vipassī</a:t>
            </a:r>
            <a:r>
              <a:rPr lang="en-US" altLang="zh-CN" sz="4000" dirty="0" smtClean="0">
                <a:solidFill>
                  <a:schemeClr val="bg1"/>
                </a:solidFill>
              </a:rPr>
              <a:t> </a:t>
            </a:r>
            <a:r>
              <a:rPr lang="en-US" altLang="zh-CN" sz="4000" dirty="0" smtClean="0">
                <a:solidFill>
                  <a:schemeClr val="bg1"/>
                </a:solidFill>
              </a:rPr>
              <a:t>Buddha: </a:t>
            </a:r>
            <a:r>
              <a:rPr lang="en-US" altLang="zh-CN" sz="4000" dirty="0" smtClean="0">
                <a:solidFill>
                  <a:schemeClr val="bg1"/>
                </a:solidFill>
              </a:rPr>
              <a:t>91 </a:t>
            </a:r>
            <a:r>
              <a:rPr lang="en-US" altLang="zh-CN" sz="4000" dirty="0" err="1">
                <a:solidFill>
                  <a:schemeClr val="bg1"/>
                </a:solidFill>
              </a:rPr>
              <a:t>kalpas</a:t>
            </a:r>
            <a:r>
              <a:rPr lang="en-US" altLang="zh-CN" sz="4000" dirty="0">
                <a:solidFill>
                  <a:schemeClr val="bg1"/>
                </a:solidFill>
              </a:rPr>
              <a:t> ago</a:t>
            </a:r>
            <a:r>
              <a:rPr lang="en-US" altLang="zh-CN" sz="4000" dirty="0" smtClean="0">
                <a:solidFill>
                  <a:schemeClr val="bg1"/>
                </a:solidFill>
              </a:rPr>
              <a:t>.</a:t>
            </a:r>
            <a:br>
              <a:rPr lang="en-US" altLang="zh-CN" sz="4000" dirty="0" smtClean="0">
                <a:solidFill>
                  <a:schemeClr val="bg1"/>
                </a:solidFill>
              </a:rPr>
            </a:br>
            <a:r>
              <a:rPr lang="en-US" altLang="zh-CN" sz="4000" dirty="0" smtClean="0">
                <a:solidFill>
                  <a:schemeClr val="bg1"/>
                </a:solidFill>
              </a:rPr>
              <a:t>    </a:t>
            </a:r>
            <a:r>
              <a:rPr lang="en-US" altLang="zh-CN" sz="2700" dirty="0" smtClean="0">
                <a:solidFill>
                  <a:schemeClr val="bg1"/>
                </a:solidFill>
              </a:rPr>
              <a:t>(</a:t>
            </a:r>
            <a:r>
              <a:rPr lang="zh-CN" altLang="en-US" sz="2700" dirty="0">
                <a:solidFill>
                  <a:schemeClr val="bg1"/>
                </a:solidFill>
              </a:rPr>
              <a:t>毗婆尸佛</a:t>
            </a:r>
            <a:r>
              <a:rPr lang="en-US" altLang="zh-CN" sz="2700" dirty="0">
                <a:solidFill>
                  <a:schemeClr val="bg1"/>
                </a:solidFill>
              </a:rPr>
              <a:t>)</a:t>
            </a:r>
            <a:r>
              <a:rPr lang="en-US" altLang="zh-CN" sz="4000" dirty="0">
                <a:solidFill>
                  <a:schemeClr val="bg1"/>
                </a:solidFill>
              </a:rPr>
              <a:t/>
            </a:r>
            <a:br>
              <a:rPr lang="en-US" altLang="zh-CN" sz="4000" dirty="0">
                <a:solidFill>
                  <a:schemeClr val="bg1"/>
                </a:solidFill>
              </a:rPr>
            </a:br>
            <a:r>
              <a:rPr lang="en-US" altLang="zh-CN" sz="4000" dirty="0" smtClean="0">
                <a:solidFill>
                  <a:schemeClr val="bg1"/>
                </a:solidFill>
              </a:rPr>
              <a:t>2. </a:t>
            </a:r>
            <a:r>
              <a:rPr lang="en-US" altLang="zh-CN" sz="4000" dirty="0" err="1" smtClean="0">
                <a:solidFill>
                  <a:schemeClr val="bg1"/>
                </a:solidFill>
              </a:rPr>
              <a:t>Sikhī</a:t>
            </a:r>
            <a:r>
              <a:rPr lang="en-US" altLang="zh-CN" sz="4000" dirty="0" smtClean="0">
                <a:solidFill>
                  <a:schemeClr val="bg1"/>
                </a:solidFill>
              </a:rPr>
              <a:t> </a:t>
            </a:r>
            <a:r>
              <a:rPr lang="en-US" altLang="zh-CN" sz="4000" dirty="0" smtClean="0">
                <a:solidFill>
                  <a:schemeClr val="bg1"/>
                </a:solidFill>
              </a:rPr>
              <a:t>Buddha : </a:t>
            </a:r>
            <a:r>
              <a:rPr lang="en-US" altLang="zh-CN" sz="4000" dirty="0" smtClean="0">
                <a:solidFill>
                  <a:schemeClr val="bg1"/>
                </a:solidFill>
              </a:rPr>
              <a:t>31 </a:t>
            </a:r>
            <a:r>
              <a:rPr lang="en-US" altLang="zh-CN" sz="4000" dirty="0" err="1" smtClean="0">
                <a:solidFill>
                  <a:schemeClr val="bg1"/>
                </a:solidFill>
              </a:rPr>
              <a:t>kalpas</a:t>
            </a:r>
            <a:r>
              <a:rPr lang="en-US" altLang="zh-CN" sz="4000" dirty="0" smtClean="0">
                <a:solidFill>
                  <a:schemeClr val="bg1"/>
                </a:solidFill>
              </a:rPr>
              <a:t> ago.</a:t>
            </a:r>
            <a:br>
              <a:rPr lang="en-US" altLang="zh-CN" sz="4000" dirty="0" smtClean="0">
                <a:solidFill>
                  <a:schemeClr val="bg1"/>
                </a:solidFill>
              </a:rPr>
            </a:br>
            <a:r>
              <a:rPr lang="en-US" altLang="zh-CN" sz="4000" dirty="0" smtClean="0">
                <a:solidFill>
                  <a:schemeClr val="bg1"/>
                </a:solidFill>
              </a:rPr>
              <a:t>    </a:t>
            </a:r>
            <a:r>
              <a:rPr lang="en-US" altLang="zh-CN" sz="2700" dirty="0" smtClean="0">
                <a:solidFill>
                  <a:schemeClr val="bg1"/>
                </a:solidFill>
              </a:rPr>
              <a:t>(</a:t>
            </a:r>
            <a:r>
              <a:rPr lang="zh-CN" altLang="en-US" sz="2700" dirty="0">
                <a:solidFill>
                  <a:schemeClr val="bg1"/>
                </a:solidFill>
              </a:rPr>
              <a:t>尸棄佛</a:t>
            </a:r>
            <a:r>
              <a:rPr lang="en-US" altLang="zh-CN" sz="2700" dirty="0">
                <a:solidFill>
                  <a:schemeClr val="bg1"/>
                </a:solidFill>
              </a:rPr>
              <a:t>)</a:t>
            </a:r>
            <a:r>
              <a:rPr lang="en-US" altLang="zh-CN" sz="4000" dirty="0">
                <a:solidFill>
                  <a:schemeClr val="bg1"/>
                </a:solidFill>
              </a:rPr>
              <a:t/>
            </a:r>
            <a:br>
              <a:rPr lang="en-US" altLang="zh-CN" sz="4000" dirty="0">
                <a:solidFill>
                  <a:schemeClr val="bg1"/>
                </a:solidFill>
              </a:rPr>
            </a:br>
            <a:r>
              <a:rPr lang="en-US" altLang="zh-CN" sz="4000" dirty="0">
                <a:solidFill>
                  <a:schemeClr val="bg1"/>
                </a:solidFill>
              </a:rPr>
              <a:t>3. </a:t>
            </a:r>
            <a:r>
              <a:rPr lang="en-US" altLang="zh-CN" sz="4000" dirty="0" err="1">
                <a:solidFill>
                  <a:schemeClr val="bg1"/>
                </a:solidFill>
              </a:rPr>
              <a:t>Vessabhū</a:t>
            </a:r>
            <a:r>
              <a:rPr lang="en-US" altLang="zh-CN" sz="4000" dirty="0">
                <a:solidFill>
                  <a:schemeClr val="bg1"/>
                </a:solidFill>
              </a:rPr>
              <a:t> </a:t>
            </a:r>
            <a:r>
              <a:rPr lang="en-US" altLang="zh-CN" sz="4000" dirty="0" smtClean="0">
                <a:solidFill>
                  <a:schemeClr val="bg1"/>
                </a:solidFill>
              </a:rPr>
              <a:t>Buddha: </a:t>
            </a:r>
            <a:r>
              <a:rPr lang="en-US" altLang="zh-CN" sz="4000" dirty="0">
                <a:solidFill>
                  <a:schemeClr val="bg1"/>
                </a:solidFill>
              </a:rPr>
              <a:t>31 </a:t>
            </a:r>
            <a:r>
              <a:rPr lang="en-US" altLang="zh-CN" sz="4000" dirty="0" err="1">
                <a:solidFill>
                  <a:schemeClr val="bg1"/>
                </a:solidFill>
              </a:rPr>
              <a:t>kalpas</a:t>
            </a:r>
            <a:r>
              <a:rPr lang="en-US" altLang="zh-CN" sz="4000" dirty="0">
                <a:solidFill>
                  <a:schemeClr val="bg1"/>
                </a:solidFill>
              </a:rPr>
              <a:t> ago</a:t>
            </a:r>
            <a:r>
              <a:rPr lang="en-US" altLang="zh-CN" sz="4000" dirty="0" smtClean="0">
                <a:solidFill>
                  <a:schemeClr val="bg1"/>
                </a:solidFill>
              </a:rPr>
              <a:t>.</a:t>
            </a:r>
            <a:br>
              <a:rPr lang="en-US" altLang="zh-CN" sz="4000" dirty="0" smtClean="0">
                <a:solidFill>
                  <a:schemeClr val="bg1"/>
                </a:solidFill>
              </a:rPr>
            </a:br>
            <a:r>
              <a:rPr lang="en-US" altLang="zh-CN" sz="4000" dirty="0" smtClean="0">
                <a:solidFill>
                  <a:schemeClr val="bg1"/>
                </a:solidFill>
              </a:rPr>
              <a:t>    </a:t>
            </a:r>
            <a:r>
              <a:rPr lang="en-US" altLang="zh-CN" sz="2700" dirty="0" smtClean="0">
                <a:solidFill>
                  <a:schemeClr val="bg1"/>
                </a:solidFill>
              </a:rPr>
              <a:t>(</a:t>
            </a:r>
            <a:r>
              <a:rPr lang="zh-CN" altLang="en-US" sz="2700" dirty="0">
                <a:solidFill>
                  <a:schemeClr val="bg1"/>
                </a:solidFill>
              </a:rPr>
              <a:t>毗舍浮佛</a:t>
            </a:r>
            <a:r>
              <a:rPr lang="en-US" altLang="zh-CN" sz="2700" dirty="0" smtClean="0">
                <a:solidFill>
                  <a:schemeClr val="bg1"/>
                </a:solidFill>
              </a:rPr>
              <a:t>)</a:t>
            </a:r>
            <a:r>
              <a:rPr lang="en-US" altLang="zh-CN" sz="4000" dirty="0">
                <a:solidFill>
                  <a:schemeClr val="bg1"/>
                </a:solidFill>
              </a:rPr>
              <a:t/>
            </a:r>
            <a:br>
              <a:rPr lang="en-US" altLang="zh-CN" sz="4000" dirty="0">
                <a:solidFill>
                  <a:schemeClr val="bg1"/>
                </a:solidFill>
              </a:rPr>
            </a:br>
            <a:r>
              <a:rPr lang="en-US" altLang="zh-CN" sz="4000" dirty="0" smtClean="0">
                <a:solidFill>
                  <a:schemeClr val="bg1"/>
                </a:solidFill>
              </a:rPr>
              <a:t/>
            </a:r>
            <a:br>
              <a:rPr lang="en-US" altLang="zh-CN" sz="4000" dirty="0" smtClean="0">
                <a:solidFill>
                  <a:schemeClr val="bg1"/>
                </a:solidFill>
              </a:rPr>
            </a:br>
            <a:r>
              <a:rPr lang="en-US" altLang="zh-CN" sz="4000" dirty="0" smtClean="0">
                <a:solidFill>
                  <a:schemeClr val="bg1"/>
                </a:solidFill>
                <a:latin typeface="SimSun" panose="02010600030101010101" pitchFamily="2" charset="-122"/>
                <a:ea typeface="SimSun" panose="02010600030101010101" pitchFamily="2" charset="-122"/>
              </a:rPr>
              <a:t>◎ </a:t>
            </a:r>
            <a:r>
              <a:rPr lang="en-US" altLang="zh-CN" sz="4000" dirty="0" smtClean="0">
                <a:solidFill>
                  <a:schemeClr val="bg1"/>
                </a:solidFill>
              </a:rPr>
              <a:t>1 </a:t>
            </a:r>
            <a:r>
              <a:rPr lang="en-US" altLang="zh-CN" sz="4000" dirty="0" err="1" smtClean="0">
                <a:solidFill>
                  <a:schemeClr val="bg1"/>
                </a:solidFill>
              </a:rPr>
              <a:t>kalpa</a:t>
            </a:r>
            <a:r>
              <a:rPr lang="en-US" altLang="zh-CN" sz="4000" dirty="0" smtClean="0">
                <a:solidFill>
                  <a:schemeClr val="bg1"/>
                </a:solidFill>
              </a:rPr>
              <a:t> (aeon</a:t>
            </a:r>
            <a:r>
              <a:rPr lang="en-US" altLang="zh-CN" sz="4000" dirty="0">
                <a:solidFill>
                  <a:schemeClr val="bg1"/>
                </a:solidFill>
              </a:rPr>
              <a:t>): 4.32 billion </a:t>
            </a:r>
            <a:r>
              <a:rPr lang="en-US" altLang="zh-CN" sz="4000" dirty="0" smtClean="0">
                <a:solidFill>
                  <a:schemeClr val="bg1"/>
                </a:solidFill>
              </a:rPr>
              <a:t>years</a:t>
            </a:r>
            <a:r>
              <a:rPr lang="en-US" altLang="zh-CN" dirty="0" smtClean="0">
                <a:solidFill>
                  <a:schemeClr val="bg1"/>
                </a:solidFill>
              </a:rPr>
              <a:t>.</a:t>
            </a:r>
            <a:r>
              <a:rPr lang="en-US" altLang="zh-CN" dirty="0">
                <a:solidFill>
                  <a:schemeClr val="bg1"/>
                </a:solidFill>
              </a:rPr>
              <a:t/>
            </a:r>
            <a:br>
              <a:rPr lang="en-US" altLang="zh-CN" dirty="0">
                <a:solidFill>
                  <a:schemeClr val="bg1"/>
                </a:solidFill>
              </a:rPr>
            </a:br>
            <a:r>
              <a:rPr lang="en-US" altLang="zh-CN" dirty="0" smtClean="0">
                <a:solidFill>
                  <a:schemeClr val="bg1"/>
                </a:solidFill>
              </a:rPr>
              <a:t/>
            </a:r>
            <a:br>
              <a:rPr lang="en-US" altLang="zh-CN" dirty="0" smtClean="0">
                <a:solidFill>
                  <a:schemeClr val="bg1"/>
                </a:solidFill>
              </a:rPr>
            </a:br>
            <a:r>
              <a:rPr lang="en-US" altLang="zh-CN" dirty="0" smtClean="0">
                <a:solidFill>
                  <a:schemeClr val="bg1"/>
                </a:solidFill>
              </a:rPr>
              <a:t/>
            </a:r>
            <a:br>
              <a:rPr lang="en-US" altLang="zh-CN" dirty="0" smtClean="0">
                <a:solidFill>
                  <a:schemeClr val="bg1"/>
                </a:solidFill>
              </a:rPr>
            </a:br>
            <a:r>
              <a:rPr lang="en-US" altLang="zh-CN" dirty="0" smtClean="0">
                <a:solidFill>
                  <a:schemeClr val="bg1"/>
                </a:solidFill>
              </a:rPr>
              <a:t/>
            </a:r>
            <a:br>
              <a:rPr lang="en-US" altLang="zh-CN" dirty="0" smtClean="0">
                <a:solidFill>
                  <a:schemeClr val="bg1"/>
                </a:solidFill>
              </a:rPr>
            </a:br>
            <a:r>
              <a:rPr lang="en-US" altLang="zh-CN" dirty="0" smtClean="0">
                <a:solidFill>
                  <a:schemeClr val="bg1"/>
                </a:solidFill>
              </a:rPr>
              <a:t> </a:t>
            </a:r>
            <a:r>
              <a:rPr lang="en-US" altLang="zh-CN" dirty="0">
                <a:solidFill>
                  <a:schemeClr val="bg1"/>
                </a:solidFill>
              </a:rPr>
              <a:t/>
            </a:r>
            <a:br>
              <a:rPr lang="en-US" altLang="zh-CN" dirty="0">
                <a:solidFill>
                  <a:schemeClr val="bg1"/>
                </a:solidFill>
              </a:rPr>
            </a:br>
            <a:endParaRPr lang="zh-CN" altLang="en-US" dirty="0"/>
          </a:p>
        </p:txBody>
      </p:sp>
      <p:pic>
        <p:nvPicPr>
          <p:cNvPr id="4" name="圖片 3"/>
          <p:cNvPicPr>
            <a:picLocks noChangeAspect="1"/>
          </p:cNvPicPr>
          <p:nvPr/>
        </p:nvPicPr>
        <p:blipFill>
          <a:blip r:embed="rId2"/>
          <a:stretch>
            <a:fillRect/>
          </a:stretch>
        </p:blipFill>
        <p:spPr>
          <a:xfrm>
            <a:off x="7008098" y="1377526"/>
            <a:ext cx="5082302" cy="4018564"/>
          </a:xfrm>
          <a:prstGeom prst="rect">
            <a:avLst/>
          </a:prstGeom>
        </p:spPr>
      </p:pic>
    </p:spTree>
    <p:extLst>
      <p:ext uri="{BB962C8B-B14F-4D97-AF65-F5344CB8AC3E}">
        <p14:creationId xmlns:p14="http://schemas.microsoft.com/office/powerpoint/2010/main" val="19265384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標題 1"/>
          <p:cNvSpPr txBox="1">
            <a:spLocks/>
          </p:cNvSpPr>
          <p:nvPr/>
        </p:nvSpPr>
        <p:spPr>
          <a:xfrm>
            <a:off x="942481" y="375638"/>
            <a:ext cx="11666220" cy="677799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CN" sz="3800" dirty="0" smtClean="0">
                <a:solidFill>
                  <a:schemeClr val="bg1"/>
                </a:solidFill>
              </a:rPr>
              <a:t>4. </a:t>
            </a:r>
            <a:r>
              <a:rPr lang="en-US" altLang="zh-CN" sz="3800" dirty="0" err="1" smtClean="0">
                <a:solidFill>
                  <a:schemeClr val="bg1"/>
                </a:solidFill>
              </a:rPr>
              <a:t>Kakusandha</a:t>
            </a:r>
            <a:r>
              <a:rPr lang="en-US" altLang="zh-CN" sz="3800" dirty="0" smtClean="0">
                <a:solidFill>
                  <a:schemeClr val="bg1"/>
                </a:solidFill>
              </a:rPr>
              <a:t> Buddha: the </a:t>
            </a:r>
            <a:r>
              <a:rPr lang="en-US" altLang="zh-CN" sz="3800" dirty="0">
                <a:solidFill>
                  <a:schemeClr val="bg1"/>
                </a:solidFill>
              </a:rPr>
              <a:t>first Buddha of </a:t>
            </a:r>
            <a:r>
              <a:rPr lang="en-US" altLang="zh-CN" sz="3800" dirty="0" smtClean="0">
                <a:solidFill>
                  <a:schemeClr val="bg1"/>
                </a:solidFill>
              </a:rPr>
              <a:t>this 			</a:t>
            </a:r>
            <a:r>
              <a:rPr lang="en-US" altLang="zh-CN" sz="3800" dirty="0" smtClean="0">
                <a:solidFill>
                  <a:schemeClr val="bg1"/>
                </a:solidFill>
              </a:rPr>
              <a:t>        	</a:t>
            </a:r>
            <a:r>
              <a:rPr lang="en-US" altLang="zh-CN" sz="2500" dirty="0" smtClean="0">
                <a:solidFill>
                  <a:schemeClr val="bg1"/>
                </a:solidFill>
              </a:rPr>
              <a:t>(</a:t>
            </a:r>
            <a:r>
              <a:rPr lang="zh-CN" altLang="en-US" sz="2500" dirty="0">
                <a:solidFill>
                  <a:schemeClr val="bg1"/>
                </a:solidFill>
              </a:rPr>
              <a:t>拘留孫佛</a:t>
            </a:r>
            <a:r>
              <a:rPr lang="en-US" altLang="zh-CN" sz="2500" dirty="0" smtClean="0">
                <a:solidFill>
                  <a:schemeClr val="bg1"/>
                </a:solidFill>
              </a:rPr>
              <a:t>)</a:t>
            </a:r>
            <a:r>
              <a:rPr lang="en-US" altLang="zh-CN" sz="2500" dirty="0" smtClean="0">
                <a:solidFill>
                  <a:schemeClr val="bg1"/>
                </a:solidFill>
              </a:rPr>
              <a:t> </a:t>
            </a:r>
            <a:r>
              <a:rPr lang="en-US" altLang="zh-CN" sz="3800" dirty="0" smtClean="0">
                <a:solidFill>
                  <a:schemeClr val="bg1"/>
                </a:solidFill>
              </a:rPr>
              <a:t>			</a:t>
            </a:r>
            <a:r>
              <a:rPr lang="en-US" altLang="zh-CN" sz="3800" dirty="0" err="1" smtClean="0">
                <a:solidFill>
                  <a:schemeClr val="bg1"/>
                </a:solidFill>
              </a:rPr>
              <a:t>bhadra</a:t>
            </a:r>
            <a:r>
              <a:rPr lang="en-US" altLang="zh-CN" sz="3800" dirty="0" smtClean="0">
                <a:solidFill>
                  <a:schemeClr val="bg1"/>
                </a:solidFill>
              </a:rPr>
              <a:t> </a:t>
            </a:r>
            <a:r>
              <a:rPr lang="en-US" altLang="zh-CN" sz="3800" dirty="0" err="1" smtClean="0">
                <a:solidFill>
                  <a:schemeClr val="bg1"/>
                </a:solidFill>
              </a:rPr>
              <a:t>kalpa</a:t>
            </a:r>
            <a:r>
              <a:rPr lang="en-US" altLang="zh-CN" sz="3800" dirty="0" smtClean="0">
                <a:solidFill>
                  <a:schemeClr val="bg1"/>
                </a:solidFill>
              </a:rPr>
              <a:t> </a:t>
            </a:r>
          </a:p>
          <a:p>
            <a:endParaRPr lang="en-US" altLang="zh-CN" sz="3800" dirty="0" smtClean="0">
              <a:solidFill>
                <a:schemeClr val="bg1"/>
              </a:solidFill>
            </a:endParaRPr>
          </a:p>
          <a:p>
            <a:r>
              <a:rPr lang="en-US" altLang="zh-CN" sz="3800" dirty="0" smtClean="0">
                <a:solidFill>
                  <a:schemeClr val="bg1"/>
                </a:solidFill>
              </a:rPr>
              <a:t>5. </a:t>
            </a:r>
            <a:r>
              <a:rPr lang="en-US" altLang="zh-CN" sz="3800" dirty="0" err="1" smtClean="0">
                <a:solidFill>
                  <a:schemeClr val="bg1"/>
                </a:solidFill>
              </a:rPr>
              <a:t>Koṇāgamana</a:t>
            </a:r>
            <a:r>
              <a:rPr lang="en-US" altLang="zh-CN" sz="3800" dirty="0" smtClean="0">
                <a:solidFill>
                  <a:schemeClr val="bg1"/>
                </a:solidFill>
              </a:rPr>
              <a:t> </a:t>
            </a:r>
            <a:r>
              <a:rPr lang="en-US" altLang="zh-CN" sz="3800" dirty="0" err="1" smtClean="0">
                <a:solidFill>
                  <a:schemeClr val="bg1"/>
                </a:solidFill>
              </a:rPr>
              <a:t>Buddha:the</a:t>
            </a:r>
            <a:r>
              <a:rPr lang="en-US" altLang="zh-CN" sz="3800" dirty="0" smtClean="0">
                <a:solidFill>
                  <a:schemeClr val="bg1"/>
                </a:solidFill>
              </a:rPr>
              <a:t> </a:t>
            </a:r>
            <a:r>
              <a:rPr lang="en-US" altLang="zh-CN" sz="3800" dirty="0">
                <a:solidFill>
                  <a:schemeClr val="bg1"/>
                </a:solidFill>
              </a:rPr>
              <a:t>second Buddha of </a:t>
            </a:r>
            <a:r>
              <a:rPr lang="en-US" altLang="zh-CN" sz="3800" dirty="0" smtClean="0">
                <a:solidFill>
                  <a:schemeClr val="bg1"/>
                </a:solidFill>
              </a:rPr>
              <a:t>this 			</a:t>
            </a:r>
            <a:r>
              <a:rPr lang="en-US" altLang="zh-CN" sz="2500" dirty="0" smtClean="0">
                <a:solidFill>
                  <a:schemeClr val="bg1"/>
                </a:solidFill>
              </a:rPr>
              <a:t>(</a:t>
            </a:r>
            <a:r>
              <a:rPr lang="zh-CN" altLang="en-US" sz="2500" dirty="0">
                <a:solidFill>
                  <a:schemeClr val="bg1"/>
                </a:solidFill>
              </a:rPr>
              <a:t>拘那含牟尼佛</a:t>
            </a:r>
            <a:r>
              <a:rPr lang="en-US" altLang="zh-CN" sz="2500" dirty="0" smtClean="0">
                <a:solidFill>
                  <a:schemeClr val="bg1"/>
                </a:solidFill>
              </a:rPr>
              <a:t>)</a:t>
            </a:r>
            <a:r>
              <a:rPr lang="en-US" altLang="zh-CN" sz="3800" dirty="0" smtClean="0">
                <a:solidFill>
                  <a:schemeClr val="bg1"/>
                </a:solidFill>
              </a:rPr>
              <a:t>		</a:t>
            </a:r>
            <a:r>
              <a:rPr lang="en-US" altLang="zh-CN" sz="3800" dirty="0" err="1" smtClean="0">
                <a:solidFill>
                  <a:schemeClr val="bg1"/>
                </a:solidFill>
              </a:rPr>
              <a:t>bhadra</a:t>
            </a:r>
            <a:r>
              <a:rPr lang="en-US" altLang="zh-CN" sz="3800" dirty="0" smtClean="0">
                <a:solidFill>
                  <a:schemeClr val="bg1"/>
                </a:solidFill>
              </a:rPr>
              <a:t> </a:t>
            </a:r>
            <a:r>
              <a:rPr lang="en-US" altLang="zh-CN" sz="3800" dirty="0" err="1" smtClean="0">
                <a:solidFill>
                  <a:schemeClr val="bg1"/>
                </a:solidFill>
              </a:rPr>
              <a:t>kalpa</a:t>
            </a:r>
            <a:endParaRPr lang="en-US" altLang="zh-CN" sz="3800" dirty="0" smtClean="0">
              <a:solidFill>
                <a:schemeClr val="bg1"/>
              </a:solidFill>
            </a:endParaRPr>
          </a:p>
          <a:p>
            <a:endParaRPr lang="en-US" altLang="zh-CN" sz="3800" dirty="0">
              <a:solidFill>
                <a:schemeClr val="bg1"/>
              </a:solidFill>
            </a:endParaRPr>
          </a:p>
          <a:p>
            <a:r>
              <a:rPr lang="en-US" altLang="zh-CN" sz="3800" dirty="0" smtClean="0">
                <a:solidFill>
                  <a:schemeClr val="bg1"/>
                </a:solidFill>
              </a:rPr>
              <a:t>6. </a:t>
            </a:r>
            <a:r>
              <a:rPr lang="en-US" altLang="zh-CN" sz="3800" dirty="0" err="1" smtClean="0">
                <a:solidFill>
                  <a:schemeClr val="bg1"/>
                </a:solidFill>
              </a:rPr>
              <a:t>Kassapa</a:t>
            </a:r>
            <a:r>
              <a:rPr lang="en-US" altLang="zh-CN" sz="3800" dirty="0" smtClean="0">
                <a:solidFill>
                  <a:schemeClr val="bg1"/>
                </a:solidFill>
              </a:rPr>
              <a:t> Buddha: the </a:t>
            </a:r>
            <a:r>
              <a:rPr lang="en-US" altLang="zh-CN" sz="3800" dirty="0">
                <a:solidFill>
                  <a:schemeClr val="bg1"/>
                </a:solidFill>
              </a:rPr>
              <a:t>third Buddha of </a:t>
            </a:r>
            <a:r>
              <a:rPr lang="en-US" altLang="zh-CN" sz="3800" dirty="0" smtClean="0">
                <a:solidFill>
                  <a:schemeClr val="bg1"/>
                </a:solidFill>
              </a:rPr>
              <a:t>this 				</a:t>
            </a:r>
            <a:r>
              <a:rPr lang="en-US" altLang="zh-CN" sz="2500" dirty="0" smtClean="0">
                <a:solidFill>
                  <a:schemeClr val="bg1"/>
                </a:solidFill>
              </a:rPr>
              <a:t>(</a:t>
            </a:r>
            <a:r>
              <a:rPr lang="zh-CN" altLang="en-US" sz="2500" dirty="0" smtClean="0">
                <a:solidFill>
                  <a:schemeClr val="bg1"/>
                </a:solidFill>
              </a:rPr>
              <a:t>迦葉佛</a:t>
            </a:r>
            <a:r>
              <a:rPr lang="en-US" altLang="zh-CN" sz="2500" dirty="0" smtClean="0">
                <a:solidFill>
                  <a:schemeClr val="bg1"/>
                </a:solidFill>
              </a:rPr>
              <a:t>)</a:t>
            </a:r>
            <a:r>
              <a:rPr lang="en-US" altLang="zh-CN" sz="3800" dirty="0" smtClean="0">
                <a:solidFill>
                  <a:schemeClr val="bg1"/>
                </a:solidFill>
              </a:rPr>
              <a:t>			</a:t>
            </a:r>
            <a:r>
              <a:rPr lang="en-US" altLang="zh-CN" sz="3800" dirty="0" err="1" smtClean="0">
                <a:solidFill>
                  <a:schemeClr val="bg1"/>
                </a:solidFill>
              </a:rPr>
              <a:t>bhadra</a:t>
            </a:r>
            <a:r>
              <a:rPr lang="en-US" altLang="zh-CN" sz="3800" dirty="0" smtClean="0">
                <a:solidFill>
                  <a:schemeClr val="bg1"/>
                </a:solidFill>
              </a:rPr>
              <a:t> </a:t>
            </a:r>
            <a:r>
              <a:rPr lang="en-US" altLang="zh-CN" sz="3800" dirty="0" err="1" smtClean="0">
                <a:solidFill>
                  <a:schemeClr val="bg1"/>
                </a:solidFill>
              </a:rPr>
              <a:t>kalpa</a:t>
            </a:r>
            <a:r>
              <a:rPr lang="en-US" altLang="zh-CN" sz="3800" dirty="0" smtClean="0">
                <a:solidFill>
                  <a:schemeClr val="bg1"/>
                </a:solidFill>
              </a:rPr>
              <a:t> </a:t>
            </a:r>
          </a:p>
          <a:p>
            <a:endParaRPr lang="en-US" altLang="zh-CN" sz="3800" dirty="0">
              <a:solidFill>
                <a:schemeClr val="bg1"/>
              </a:solidFill>
            </a:endParaRPr>
          </a:p>
          <a:p>
            <a:r>
              <a:rPr lang="en-US" altLang="zh-CN" sz="3800" dirty="0" smtClean="0">
                <a:solidFill>
                  <a:schemeClr val="bg1"/>
                </a:solidFill>
              </a:rPr>
              <a:t>				(</a:t>
            </a:r>
            <a:r>
              <a:rPr lang="en-US" altLang="zh-CN" sz="3800" dirty="0" err="1" smtClean="0">
                <a:solidFill>
                  <a:schemeClr val="bg1"/>
                </a:solidFill>
              </a:rPr>
              <a:t>bhadra</a:t>
            </a:r>
            <a:r>
              <a:rPr lang="en-US" altLang="zh-CN" sz="3800" dirty="0">
                <a:solidFill>
                  <a:schemeClr val="bg1"/>
                </a:solidFill>
              </a:rPr>
              <a:t>: </a:t>
            </a:r>
            <a:r>
              <a:rPr lang="en-US" altLang="zh-CN" sz="3800" dirty="0" smtClean="0">
                <a:solidFill>
                  <a:schemeClr val="bg1"/>
                </a:solidFill>
              </a:rPr>
              <a:t>auspicious.)</a:t>
            </a:r>
            <a:endParaRPr lang="en-US" altLang="zh-CN" sz="3800" dirty="0">
              <a:solidFill>
                <a:schemeClr val="bg1"/>
              </a:solidFill>
            </a:endParaRPr>
          </a:p>
        </p:txBody>
      </p:sp>
    </p:spTree>
    <p:extLst>
      <p:ext uri="{BB962C8B-B14F-4D97-AF65-F5344CB8AC3E}">
        <p14:creationId xmlns:p14="http://schemas.microsoft.com/office/powerpoint/2010/main" val="203190733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819150" y="491490"/>
            <a:ext cx="11239500" cy="4537710"/>
          </a:xfrm>
        </p:spPr>
        <p:txBody>
          <a:bodyPr>
            <a:normAutofit/>
          </a:bodyPr>
          <a:lstStyle/>
          <a:p>
            <a:r>
              <a:rPr lang="en-US" altLang="zh-CN" dirty="0">
                <a:solidFill>
                  <a:schemeClr val="bg1"/>
                </a:solidFill>
              </a:rPr>
              <a:t>7. </a:t>
            </a:r>
            <a:r>
              <a:rPr lang="en-US" altLang="zh-CN" dirty="0">
                <a:solidFill>
                  <a:srgbClr val="FFC000"/>
                </a:solidFill>
              </a:rPr>
              <a:t>Gautama Buddha</a:t>
            </a:r>
            <a:r>
              <a:rPr lang="en-US" altLang="zh-CN" dirty="0">
                <a:solidFill>
                  <a:schemeClr val="bg1"/>
                </a:solidFill>
              </a:rPr>
              <a:t>: the fourth and present </a:t>
            </a:r>
            <a:r>
              <a:rPr lang="en-US" altLang="zh-CN" dirty="0" smtClean="0">
                <a:solidFill>
                  <a:schemeClr val="bg1"/>
                </a:solidFill>
              </a:rPr>
              <a:t>		</a:t>
            </a:r>
            <a:r>
              <a:rPr lang="en-US" altLang="zh-CN" sz="2400" dirty="0" smtClean="0">
                <a:solidFill>
                  <a:schemeClr val="bg1"/>
                </a:solidFill>
              </a:rPr>
              <a:t>(</a:t>
            </a:r>
            <a:r>
              <a:rPr lang="zh-CN" altLang="en-US" sz="2400" dirty="0" smtClean="0">
                <a:solidFill>
                  <a:schemeClr val="bg1"/>
                </a:solidFill>
              </a:rPr>
              <a:t>釋迦牟尼佛</a:t>
            </a:r>
            <a:r>
              <a:rPr lang="en-US" altLang="zh-CN" sz="2400" dirty="0" smtClean="0">
                <a:solidFill>
                  <a:schemeClr val="bg1"/>
                </a:solidFill>
              </a:rPr>
              <a:t>)</a:t>
            </a:r>
            <a:r>
              <a:rPr lang="en-US" altLang="zh-CN" dirty="0" smtClean="0">
                <a:solidFill>
                  <a:schemeClr val="bg1"/>
                </a:solidFill>
              </a:rPr>
              <a:t>		</a:t>
            </a:r>
            <a:r>
              <a:rPr lang="en-US" altLang="zh-CN" dirty="0" smtClean="0">
                <a:solidFill>
                  <a:schemeClr val="bg1"/>
                </a:solidFill>
              </a:rPr>
              <a:t>Buddha </a:t>
            </a:r>
            <a:r>
              <a:rPr lang="en-US" altLang="zh-CN" dirty="0" smtClean="0">
                <a:solidFill>
                  <a:schemeClr val="bg1"/>
                </a:solidFill>
              </a:rPr>
              <a:t>of </a:t>
            </a:r>
            <a:r>
              <a:rPr lang="en-US" altLang="zh-CN" dirty="0">
                <a:solidFill>
                  <a:schemeClr val="bg1"/>
                </a:solidFill>
              </a:rPr>
              <a:t>this </a:t>
            </a:r>
            <a:r>
              <a:rPr lang="en-US" altLang="zh-CN" dirty="0" err="1">
                <a:solidFill>
                  <a:schemeClr val="bg1"/>
                </a:solidFill>
              </a:rPr>
              <a:t>bhadra</a:t>
            </a:r>
            <a:r>
              <a:rPr lang="en-US" altLang="zh-CN" dirty="0">
                <a:solidFill>
                  <a:schemeClr val="bg1"/>
                </a:solidFill>
              </a:rPr>
              <a:t> </a:t>
            </a:r>
            <a:r>
              <a:rPr lang="en-US" altLang="zh-CN" dirty="0" err="1" smtClean="0">
                <a:solidFill>
                  <a:schemeClr val="bg1"/>
                </a:solidFill>
              </a:rPr>
              <a:t>kalpa</a:t>
            </a:r>
            <a:r>
              <a:rPr lang="en-US" altLang="zh-CN" dirty="0" smtClean="0">
                <a:solidFill>
                  <a:schemeClr val="bg1"/>
                </a:solidFill>
              </a:rPr>
              <a:t>.</a:t>
            </a:r>
            <a:br>
              <a:rPr lang="en-US" altLang="zh-CN" dirty="0" smtClean="0">
                <a:solidFill>
                  <a:schemeClr val="bg1"/>
                </a:solidFill>
              </a:rPr>
            </a:br>
            <a:r>
              <a:rPr lang="en-US" altLang="zh-CN" dirty="0">
                <a:solidFill>
                  <a:schemeClr val="bg1"/>
                </a:solidFill>
              </a:rPr>
              <a:t/>
            </a:r>
            <a:br>
              <a:rPr lang="en-US" altLang="zh-CN" dirty="0">
                <a:solidFill>
                  <a:schemeClr val="bg1"/>
                </a:solidFill>
              </a:rPr>
            </a:br>
            <a:r>
              <a:rPr lang="en-US" altLang="zh-CN" dirty="0">
                <a:solidFill>
                  <a:schemeClr val="bg1"/>
                </a:solidFill>
              </a:rPr>
              <a:t>8. </a:t>
            </a:r>
            <a:r>
              <a:rPr lang="en-US" altLang="zh-CN" dirty="0" err="1">
                <a:solidFill>
                  <a:schemeClr val="bg1"/>
                </a:solidFill>
              </a:rPr>
              <a:t>Maitreya</a:t>
            </a:r>
            <a:r>
              <a:rPr lang="en-US" altLang="zh-CN" dirty="0">
                <a:solidFill>
                  <a:schemeClr val="bg1"/>
                </a:solidFill>
              </a:rPr>
              <a:t> Buddha: the fifth and future </a:t>
            </a:r>
            <a:r>
              <a:rPr lang="en-US" altLang="zh-CN" dirty="0" smtClean="0">
                <a:solidFill>
                  <a:schemeClr val="bg1"/>
                </a:solidFill>
              </a:rPr>
              <a:t>				</a:t>
            </a:r>
            <a:r>
              <a:rPr lang="en-US" altLang="zh-CN" sz="2400" dirty="0" smtClean="0">
                <a:solidFill>
                  <a:schemeClr val="bg1"/>
                </a:solidFill>
              </a:rPr>
              <a:t>(</a:t>
            </a:r>
            <a:r>
              <a:rPr lang="zh-CN" altLang="en-US" sz="2400" dirty="0" smtClean="0">
                <a:solidFill>
                  <a:schemeClr val="bg1"/>
                </a:solidFill>
              </a:rPr>
              <a:t>彌勒佛</a:t>
            </a:r>
            <a:r>
              <a:rPr lang="en-US" altLang="zh-CN" sz="2400" dirty="0" smtClean="0">
                <a:solidFill>
                  <a:schemeClr val="bg1"/>
                </a:solidFill>
              </a:rPr>
              <a:t>)</a:t>
            </a:r>
            <a:r>
              <a:rPr lang="en-US" altLang="zh-CN" dirty="0" smtClean="0">
                <a:solidFill>
                  <a:schemeClr val="bg1"/>
                </a:solidFill>
              </a:rPr>
              <a:t>	</a:t>
            </a:r>
            <a:r>
              <a:rPr lang="en-US" altLang="zh-CN" dirty="0" smtClean="0">
                <a:solidFill>
                  <a:schemeClr val="bg1"/>
                </a:solidFill>
              </a:rPr>
              <a:t>	Buddha </a:t>
            </a:r>
            <a:r>
              <a:rPr lang="en-US" altLang="zh-CN" dirty="0">
                <a:solidFill>
                  <a:schemeClr val="bg1"/>
                </a:solidFill>
              </a:rPr>
              <a:t>of the </a:t>
            </a:r>
            <a:r>
              <a:rPr lang="en-US" altLang="zh-CN" dirty="0" err="1" smtClean="0">
                <a:solidFill>
                  <a:schemeClr val="bg1"/>
                </a:solidFill>
              </a:rPr>
              <a:t>bhadra</a:t>
            </a:r>
            <a:r>
              <a:rPr lang="en-US" altLang="zh-CN" dirty="0" smtClean="0">
                <a:solidFill>
                  <a:schemeClr val="bg1"/>
                </a:solidFill>
              </a:rPr>
              <a:t> </a:t>
            </a:r>
            <a:r>
              <a:rPr lang="en-US" altLang="zh-CN" dirty="0" err="1" smtClean="0">
                <a:solidFill>
                  <a:schemeClr val="bg1"/>
                </a:solidFill>
              </a:rPr>
              <a:t>kalpa</a:t>
            </a:r>
            <a:r>
              <a:rPr lang="en-US" altLang="zh-CN" dirty="0" smtClean="0">
                <a:solidFill>
                  <a:schemeClr val="bg1"/>
                </a:solidFill>
              </a:rPr>
              <a:t>.</a:t>
            </a:r>
            <a:r>
              <a:rPr lang="en-US" altLang="zh-CN" dirty="0">
                <a:solidFill>
                  <a:schemeClr val="bg1"/>
                </a:solidFill>
              </a:rPr>
              <a:t/>
            </a:r>
            <a:br>
              <a:rPr lang="en-US" altLang="zh-CN" dirty="0">
                <a:solidFill>
                  <a:schemeClr val="bg1"/>
                </a:solidFill>
              </a:rPr>
            </a:br>
            <a:endParaRPr lang="zh-CN" altLang="en-US" dirty="0"/>
          </a:p>
        </p:txBody>
      </p:sp>
      <p:sp>
        <p:nvSpPr>
          <p:cNvPr id="5" name="標題 1"/>
          <p:cNvSpPr txBox="1">
            <a:spLocks/>
          </p:cNvSpPr>
          <p:nvPr/>
        </p:nvSpPr>
        <p:spPr>
          <a:xfrm>
            <a:off x="1939290" y="4480560"/>
            <a:ext cx="10515600" cy="2116703"/>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CN" dirty="0" smtClean="0">
                <a:solidFill>
                  <a:schemeClr val="bg1"/>
                </a:solidFill>
              </a:rPr>
              <a:t>(Gautama Buddha : 623-543 BCE)</a:t>
            </a:r>
            <a:endParaRPr lang="zh-CN" altLang="en-US" dirty="0"/>
          </a:p>
        </p:txBody>
      </p:sp>
    </p:spTree>
    <p:extLst>
      <p:ext uri="{BB962C8B-B14F-4D97-AF65-F5344CB8AC3E}">
        <p14:creationId xmlns:p14="http://schemas.microsoft.com/office/powerpoint/2010/main" val="14437478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07831" y="1832348"/>
            <a:ext cx="10049924" cy="16143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zh-CN" sz="4000" dirty="0" smtClean="0">
                <a:solidFill>
                  <a:schemeClr val="bg1"/>
                </a:solidFill>
              </a:rPr>
              <a:t>Clan name: </a:t>
            </a:r>
            <a:r>
              <a:rPr lang="en-US" altLang="zh-CN" sz="4000" dirty="0" err="1" smtClean="0">
                <a:solidFill>
                  <a:schemeClr val="bg1"/>
                </a:solidFill>
              </a:rPr>
              <a:t>Sakya</a:t>
            </a:r>
            <a:r>
              <a:rPr lang="en-US" altLang="zh-CN" sz="4000" dirty="0" smtClean="0">
                <a:solidFill>
                  <a:schemeClr val="bg1"/>
                </a:solidFill>
              </a:rPr>
              <a:t> (</a:t>
            </a:r>
            <a:r>
              <a:rPr lang="en-US" altLang="zh-CN" sz="4000" dirty="0" err="1" smtClean="0">
                <a:solidFill>
                  <a:schemeClr val="bg1"/>
                </a:solidFill>
              </a:rPr>
              <a:t>Shakya</a:t>
            </a:r>
            <a:r>
              <a:rPr lang="en-US" altLang="zh-CN" sz="4000" dirty="0" smtClean="0">
                <a:solidFill>
                  <a:schemeClr val="bg1"/>
                </a:solidFill>
              </a:rPr>
              <a:t>)</a:t>
            </a:r>
          </a:p>
          <a:p>
            <a:pPr>
              <a:lnSpc>
                <a:spcPct val="100000"/>
              </a:lnSpc>
            </a:pPr>
            <a:r>
              <a:rPr lang="en-US" altLang="zh-CN" sz="4000" dirty="0" smtClean="0">
                <a:solidFill>
                  <a:schemeClr val="bg1"/>
                </a:solidFill>
              </a:rPr>
              <a:t>Family name: </a:t>
            </a:r>
            <a:r>
              <a:rPr lang="en-US" altLang="zh-CN" sz="4000" dirty="0" err="1" smtClean="0">
                <a:solidFill>
                  <a:schemeClr val="bg1"/>
                </a:solidFill>
              </a:rPr>
              <a:t>Gotama</a:t>
            </a:r>
            <a:r>
              <a:rPr lang="en-US" altLang="zh-CN" sz="4000" dirty="0" smtClean="0">
                <a:solidFill>
                  <a:schemeClr val="bg1"/>
                </a:solidFill>
              </a:rPr>
              <a:t> (Gautama)</a:t>
            </a:r>
            <a:endParaRPr lang="zh-CN" altLang="en-US" sz="4000" dirty="0">
              <a:solidFill>
                <a:schemeClr val="bg1"/>
              </a:solidFill>
            </a:endParaRPr>
          </a:p>
        </p:txBody>
      </p:sp>
      <p:sp>
        <p:nvSpPr>
          <p:cNvPr id="7" name="標題 1"/>
          <p:cNvSpPr>
            <a:spLocks noGrp="1"/>
          </p:cNvSpPr>
          <p:nvPr>
            <p:ph type="title"/>
          </p:nvPr>
        </p:nvSpPr>
        <p:spPr>
          <a:xfrm>
            <a:off x="707831" y="0"/>
            <a:ext cx="10515600" cy="1325563"/>
          </a:xfrm>
        </p:spPr>
        <p:txBody>
          <a:bodyPr>
            <a:normAutofit/>
          </a:bodyPr>
          <a:lstStyle/>
          <a:p>
            <a:pPr algn="ctr"/>
            <a:r>
              <a:rPr lang="en-US" altLang="zh-CN" sz="4800" b="1" u="sng" dirty="0" smtClean="0">
                <a:solidFill>
                  <a:schemeClr val="bg1"/>
                </a:solidFill>
              </a:rPr>
              <a:t>Profile of Gautama Buddha</a:t>
            </a:r>
            <a:endParaRPr lang="zh-CN" altLang="en-US" sz="4800" b="1" u="sng" dirty="0">
              <a:solidFill>
                <a:schemeClr val="bg1"/>
              </a:solidFill>
            </a:endParaRPr>
          </a:p>
        </p:txBody>
      </p:sp>
      <p:sp>
        <p:nvSpPr>
          <p:cNvPr id="8" name="內容版面配置區 2"/>
          <p:cNvSpPr txBox="1">
            <a:spLocks/>
          </p:cNvSpPr>
          <p:nvPr/>
        </p:nvSpPr>
        <p:spPr>
          <a:xfrm>
            <a:off x="707831" y="3852915"/>
            <a:ext cx="10049924" cy="21778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zh-CN" sz="3600" dirty="0" smtClean="0">
                <a:solidFill>
                  <a:schemeClr val="bg1"/>
                </a:solidFill>
              </a:rPr>
              <a:t>Father</a:t>
            </a:r>
            <a:r>
              <a:rPr lang="en-US" altLang="zh-CN" sz="3600" dirty="0">
                <a:solidFill>
                  <a:schemeClr val="bg1"/>
                </a:solidFill>
              </a:rPr>
              <a:t>: King </a:t>
            </a:r>
            <a:r>
              <a:rPr lang="en-US" altLang="zh-CN" sz="3600" dirty="0" err="1">
                <a:solidFill>
                  <a:schemeClr val="bg1"/>
                </a:solidFill>
              </a:rPr>
              <a:t>Suddhodana</a:t>
            </a:r>
            <a:r>
              <a:rPr lang="en-US" altLang="zh-CN" sz="3600" dirty="0">
                <a:solidFill>
                  <a:schemeClr val="bg1"/>
                </a:solidFill>
              </a:rPr>
              <a:t> </a:t>
            </a:r>
            <a:endParaRPr lang="en-US" altLang="zh-CN" sz="3600" dirty="0" smtClean="0">
              <a:solidFill>
                <a:schemeClr val="bg1"/>
              </a:solidFill>
            </a:endParaRPr>
          </a:p>
          <a:p>
            <a:pPr>
              <a:lnSpc>
                <a:spcPct val="100000"/>
              </a:lnSpc>
            </a:pPr>
            <a:r>
              <a:rPr lang="en-US" altLang="zh-CN" sz="3600" dirty="0" smtClean="0">
                <a:solidFill>
                  <a:schemeClr val="bg1"/>
                </a:solidFill>
              </a:rPr>
              <a:t>Mother</a:t>
            </a:r>
            <a:r>
              <a:rPr lang="en-US" altLang="zh-CN" sz="3600" dirty="0">
                <a:solidFill>
                  <a:schemeClr val="bg1"/>
                </a:solidFill>
              </a:rPr>
              <a:t>: Queen </a:t>
            </a:r>
            <a:r>
              <a:rPr lang="en-US" altLang="zh-CN" sz="3600" dirty="0" err="1">
                <a:solidFill>
                  <a:schemeClr val="bg1"/>
                </a:solidFill>
              </a:rPr>
              <a:t>Mahā</a:t>
            </a:r>
            <a:r>
              <a:rPr lang="en-US" altLang="zh-CN" sz="3600" dirty="0">
                <a:solidFill>
                  <a:schemeClr val="bg1"/>
                </a:solidFill>
              </a:rPr>
              <a:t> </a:t>
            </a:r>
            <a:r>
              <a:rPr lang="en-US" altLang="zh-CN" sz="3600" dirty="0" err="1" smtClean="0">
                <a:solidFill>
                  <a:schemeClr val="bg1"/>
                </a:solidFill>
              </a:rPr>
              <a:t>Māyā</a:t>
            </a:r>
            <a:endParaRPr lang="en-US" altLang="zh-CN" sz="3600" dirty="0" smtClean="0">
              <a:solidFill>
                <a:schemeClr val="bg1"/>
              </a:solidFill>
            </a:endParaRPr>
          </a:p>
          <a:p>
            <a:pPr>
              <a:lnSpc>
                <a:spcPct val="100000"/>
              </a:lnSpc>
            </a:pPr>
            <a:r>
              <a:rPr lang="en-US" altLang="zh-CN" sz="3600" dirty="0" smtClean="0">
                <a:solidFill>
                  <a:schemeClr val="bg1"/>
                </a:solidFill>
              </a:rPr>
              <a:t>Step mother</a:t>
            </a:r>
            <a:r>
              <a:rPr lang="en-US" altLang="zh-CN" sz="3600" dirty="0">
                <a:solidFill>
                  <a:schemeClr val="bg1"/>
                </a:solidFill>
              </a:rPr>
              <a:t>: </a:t>
            </a:r>
            <a:r>
              <a:rPr lang="en-US" altLang="zh-CN" sz="3600" dirty="0" err="1">
                <a:solidFill>
                  <a:schemeClr val="bg1"/>
                </a:solidFill>
              </a:rPr>
              <a:t>Mahā</a:t>
            </a:r>
            <a:r>
              <a:rPr lang="en-US" altLang="zh-CN" sz="3600" dirty="0">
                <a:solidFill>
                  <a:schemeClr val="bg1"/>
                </a:solidFill>
              </a:rPr>
              <a:t> </a:t>
            </a:r>
            <a:r>
              <a:rPr lang="en-US" altLang="zh-CN" sz="3600" dirty="0" err="1">
                <a:solidFill>
                  <a:schemeClr val="bg1"/>
                </a:solidFill>
              </a:rPr>
              <a:t>Pajāpati</a:t>
            </a:r>
            <a:r>
              <a:rPr lang="en-US" altLang="zh-CN" sz="3600" dirty="0">
                <a:solidFill>
                  <a:schemeClr val="bg1"/>
                </a:solidFill>
              </a:rPr>
              <a:t> </a:t>
            </a:r>
            <a:r>
              <a:rPr lang="en-US" altLang="zh-CN" sz="3600" dirty="0" err="1">
                <a:solidFill>
                  <a:schemeClr val="bg1"/>
                </a:solidFill>
              </a:rPr>
              <a:t>Gotami</a:t>
            </a:r>
            <a:endParaRPr lang="zh-CN" altLang="en-US" sz="3600" dirty="0">
              <a:solidFill>
                <a:schemeClr val="bg1"/>
              </a:solidFill>
            </a:endParaRPr>
          </a:p>
        </p:txBody>
      </p:sp>
    </p:spTree>
    <p:extLst>
      <p:ext uri="{BB962C8B-B14F-4D97-AF65-F5344CB8AC3E}">
        <p14:creationId xmlns:p14="http://schemas.microsoft.com/office/powerpoint/2010/main" val="2429006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749394" y="96982"/>
            <a:ext cx="10515600" cy="1325563"/>
          </a:xfrm>
        </p:spPr>
        <p:txBody>
          <a:bodyPr>
            <a:normAutofit/>
          </a:bodyPr>
          <a:lstStyle/>
          <a:p>
            <a:pPr algn="ctr"/>
            <a:r>
              <a:rPr lang="en-US" altLang="zh-CN" sz="4800" b="1" u="sng" dirty="0" smtClean="0">
                <a:solidFill>
                  <a:schemeClr val="bg1"/>
                </a:solidFill>
              </a:rPr>
              <a:t>Profile of Gautama Buddha</a:t>
            </a:r>
            <a:endParaRPr lang="zh-CN" altLang="en-US" sz="4800" b="1" u="sng" dirty="0">
              <a:solidFill>
                <a:schemeClr val="bg1"/>
              </a:solidFill>
            </a:endParaRPr>
          </a:p>
        </p:txBody>
      </p:sp>
      <p:sp>
        <p:nvSpPr>
          <p:cNvPr id="5" name="內容版面配置區 2"/>
          <p:cNvSpPr txBox="1">
            <a:spLocks/>
          </p:cNvSpPr>
          <p:nvPr/>
        </p:nvSpPr>
        <p:spPr>
          <a:xfrm>
            <a:off x="943357" y="2019634"/>
            <a:ext cx="10773578" cy="16143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zh-CN" sz="3600" dirty="0" smtClean="0">
                <a:solidFill>
                  <a:schemeClr val="bg1"/>
                </a:solidFill>
              </a:rPr>
              <a:t>Given name</a:t>
            </a:r>
            <a:r>
              <a:rPr lang="en-US" altLang="zh-CN" sz="3600" dirty="0">
                <a:solidFill>
                  <a:schemeClr val="bg1"/>
                </a:solidFill>
              </a:rPr>
              <a:t>: </a:t>
            </a:r>
            <a:r>
              <a:rPr lang="en-US" altLang="zh-CN" sz="3600" dirty="0" err="1">
                <a:solidFill>
                  <a:schemeClr val="bg1"/>
                </a:solidFill>
              </a:rPr>
              <a:t>Siddhattha</a:t>
            </a:r>
            <a:r>
              <a:rPr lang="en-US" altLang="zh-CN" sz="3600" dirty="0">
                <a:solidFill>
                  <a:schemeClr val="bg1"/>
                </a:solidFill>
              </a:rPr>
              <a:t> </a:t>
            </a:r>
            <a:r>
              <a:rPr lang="en-US" altLang="zh-CN" sz="3600" dirty="0" smtClean="0">
                <a:solidFill>
                  <a:schemeClr val="bg1"/>
                </a:solidFill>
              </a:rPr>
              <a:t>(which </a:t>
            </a:r>
            <a:r>
              <a:rPr lang="en-US" altLang="zh-CN" sz="3600" dirty="0">
                <a:solidFill>
                  <a:schemeClr val="bg1"/>
                </a:solidFill>
              </a:rPr>
              <a:t>means “wish </a:t>
            </a:r>
            <a:r>
              <a:rPr lang="en-US" altLang="zh-CN" sz="3600" dirty="0" smtClean="0">
                <a:solidFill>
                  <a:schemeClr val="bg1"/>
                </a:solidFill>
              </a:rPr>
              <a:t>fulfilled”)</a:t>
            </a:r>
          </a:p>
          <a:p>
            <a:pPr>
              <a:lnSpc>
                <a:spcPct val="100000"/>
              </a:lnSpc>
            </a:pPr>
            <a:r>
              <a:rPr lang="en-US" altLang="zh-CN" sz="3600" dirty="0" smtClean="0">
                <a:solidFill>
                  <a:schemeClr val="bg1"/>
                </a:solidFill>
              </a:rPr>
              <a:t>Full name in </a:t>
            </a:r>
            <a:r>
              <a:rPr lang="en-US" altLang="zh-CN" sz="3600" dirty="0" err="1" smtClean="0">
                <a:solidFill>
                  <a:schemeClr val="bg1"/>
                </a:solidFill>
              </a:rPr>
              <a:t>Samskrit</a:t>
            </a:r>
            <a:r>
              <a:rPr lang="en-US" altLang="zh-CN" sz="3600" dirty="0" smtClean="0">
                <a:solidFill>
                  <a:schemeClr val="bg1"/>
                </a:solidFill>
              </a:rPr>
              <a:t> </a:t>
            </a:r>
            <a:r>
              <a:rPr lang="en-US" altLang="zh-CN" sz="3600" dirty="0">
                <a:solidFill>
                  <a:schemeClr val="bg1"/>
                </a:solidFill>
              </a:rPr>
              <a:t>– </a:t>
            </a:r>
            <a:r>
              <a:rPr lang="en-US" altLang="zh-CN" sz="3600" dirty="0" err="1">
                <a:solidFill>
                  <a:schemeClr val="bg1"/>
                </a:solidFill>
              </a:rPr>
              <a:t>Siddhārtha</a:t>
            </a:r>
            <a:r>
              <a:rPr lang="en-US" altLang="zh-CN" sz="3600" dirty="0">
                <a:solidFill>
                  <a:schemeClr val="bg1"/>
                </a:solidFill>
              </a:rPr>
              <a:t> Gautama</a:t>
            </a:r>
            <a:endParaRPr lang="zh-CN" altLang="en-US" sz="3600" dirty="0">
              <a:solidFill>
                <a:schemeClr val="bg1"/>
              </a:solidFill>
            </a:endParaRPr>
          </a:p>
        </p:txBody>
      </p:sp>
      <p:sp>
        <p:nvSpPr>
          <p:cNvPr id="6" name="內容版面配置區 2"/>
          <p:cNvSpPr txBox="1">
            <a:spLocks/>
          </p:cNvSpPr>
          <p:nvPr/>
        </p:nvSpPr>
        <p:spPr>
          <a:xfrm>
            <a:off x="943357" y="3895440"/>
            <a:ext cx="10773578" cy="239105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zh-CN" sz="3600" dirty="0" smtClean="0">
                <a:solidFill>
                  <a:schemeClr val="bg1"/>
                </a:solidFill>
              </a:rPr>
              <a:t>Enlightened at the age of 35.</a:t>
            </a:r>
          </a:p>
          <a:p>
            <a:pPr>
              <a:lnSpc>
                <a:spcPct val="100000"/>
              </a:lnSpc>
            </a:pPr>
            <a:r>
              <a:rPr lang="en-US" altLang="zh-CN" sz="3600" dirty="0" smtClean="0">
                <a:solidFill>
                  <a:schemeClr val="bg1"/>
                </a:solidFill>
              </a:rPr>
              <a:t>Period of preaching: 45 years.</a:t>
            </a:r>
          </a:p>
          <a:p>
            <a:pPr>
              <a:lnSpc>
                <a:spcPct val="100000"/>
              </a:lnSpc>
            </a:pPr>
            <a:r>
              <a:rPr lang="en-US" altLang="zh-CN" sz="3600" dirty="0" smtClean="0">
                <a:solidFill>
                  <a:schemeClr val="bg1"/>
                </a:solidFill>
              </a:rPr>
              <a:t>Passing away at the age of 80.</a:t>
            </a:r>
            <a:endParaRPr lang="zh-CN" altLang="en-US" sz="3600" dirty="0">
              <a:solidFill>
                <a:schemeClr val="bg1"/>
              </a:solidFill>
            </a:endParaRPr>
          </a:p>
        </p:txBody>
      </p:sp>
    </p:spTree>
    <p:extLst>
      <p:ext uri="{BB962C8B-B14F-4D97-AF65-F5344CB8AC3E}">
        <p14:creationId xmlns:p14="http://schemas.microsoft.com/office/powerpoint/2010/main" val="2641421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703233" y="391519"/>
            <a:ext cx="10515600" cy="1126830"/>
          </a:xfrm>
        </p:spPr>
        <p:txBody>
          <a:bodyPr>
            <a:normAutofit/>
          </a:bodyPr>
          <a:lstStyle/>
          <a:p>
            <a:r>
              <a:rPr lang="en-US" altLang="zh-CN" sz="4000" b="1" u="sng" dirty="0" smtClean="0">
                <a:solidFill>
                  <a:schemeClr val="bg1"/>
                </a:solidFill>
              </a:rPr>
              <a:t>Birth</a:t>
            </a:r>
            <a:endParaRPr lang="zh-CN" altLang="en-US" sz="4000" b="1" u="sng" dirty="0">
              <a:solidFill>
                <a:schemeClr val="bg1"/>
              </a:solidFill>
            </a:endParaRPr>
          </a:p>
        </p:txBody>
      </p:sp>
      <p:sp>
        <p:nvSpPr>
          <p:cNvPr id="5" name="內容版面配置區 2"/>
          <p:cNvSpPr>
            <a:spLocks noGrp="1"/>
          </p:cNvSpPr>
          <p:nvPr>
            <p:ph idx="1"/>
          </p:nvPr>
        </p:nvSpPr>
        <p:spPr>
          <a:xfrm>
            <a:off x="268571" y="1934530"/>
            <a:ext cx="6239938" cy="3992137"/>
          </a:xfrm>
        </p:spPr>
        <p:txBody>
          <a:bodyPr>
            <a:normAutofit/>
          </a:bodyPr>
          <a:lstStyle/>
          <a:p>
            <a:pPr>
              <a:lnSpc>
                <a:spcPct val="100000"/>
              </a:lnSpc>
            </a:pPr>
            <a:r>
              <a:rPr lang="en-US" altLang="zh-CN" sz="3600" dirty="0">
                <a:solidFill>
                  <a:schemeClr val="bg1"/>
                </a:solidFill>
              </a:rPr>
              <a:t>On the full moon day of </a:t>
            </a:r>
            <a:r>
              <a:rPr lang="en-US" altLang="zh-CN" sz="3600" dirty="0">
                <a:solidFill>
                  <a:schemeClr val="bg1"/>
                </a:solidFill>
              </a:rPr>
              <a:t>May (</a:t>
            </a:r>
            <a:r>
              <a:rPr lang="en-US" altLang="zh-CN" sz="3600" dirty="0" err="1">
                <a:solidFill>
                  <a:schemeClr val="bg1"/>
                </a:solidFill>
              </a:rPr>
              <a:t>Vesakha</a:t>
            </a:r>
            <a:r>
              <a:rPr lang="en-US" altLang="zh-CN" sz="3600" dirty="0">
                <a:solidFill>
                  <a:schemeClr val="bg1"/>
                </a:solidFill>
              </a:rPr>
              <a:t>), </a:t>
            </a:r>
            <a:r>
              <a:rPr lang="en-US" altLang="zh-CN" sz="3600" dirty="0">
                <a:solidFill>
                  <a:schemeClr val="bg1"/>
                </a:solidFill>
              </a:rPr>
              <a:t>in the year 623 </a:t>
            </a:r>
            <a:r>
              <a:rPr lang="en-US" altLang="zh-CN" sz="3600" dirty="0" smtClean="0">
                <a:solidFill>
                  <a:schemeClr val="bg1"/>
                </a:solidFill>
              </a:rPr>
              <a:t>BCE a </a:t>
            </a:r>
            <a:r>
              <a:rPr lang="en-US" altLang="zh-CN" sz="3600" dirty="0">
                <a:solidFill>
                  <a:schemeClr val="bg1"/>
                </a:solidFill>
              </a:rPr>
              <a:t>noble prince </a:t>
            </a:r>
            <a:r>
              <a:rPr lang="en-US" altLang="zh-CN" sz="3600" dirty="0" smtClean="0">
                <a:solidFill>
                  <a:schemeClr val="bg1"/>
                </a:solidFill>
              </a:rPr>
              <a:t>was born in the </a:t>
            </a:r>
            <a:r>
              <a:rPr lang="en-US" altLang="zh-CN" sz="3600" dirty="0" err="1" smtClean="0">
                <a:solidFill>
                  <a:schemeClr val="bg1"/>
                </a:solidFill>
              </a:rPr>
              <a:t>Lumbini</a:t>
            </a:r>
            <a:r>
              <a:rPr lang="en-US" altLang="zh-CN" sz="3600" dirty="0" smtClean="0">
                <a:solidFill>
                  <a:schemeClr val="bg1"/>
                </a:solidFill>
              </a:rPr>
              <a:t> Park at </a:t>
            </a:r>
            <a:r>
              <a:rPr lang="en-US" altLang="zh-CN" sz="3600" dirty="0" err="1" smtClean="0">
                <a:solidFill>
                  <a:schemeClr val="bg1"/>
                </a:solidFill>
              </a:rPr>
              <a:t>Kapilavatthu</a:t>
            </a:r>
            <a:r>
              <a:rPr lang="en-US" altLang="zh-CN" sz="3600" dirty="0" smtClean="0">
                <a:solidFill>
                  <a:schemeClr val="bg1"/>
                </a:solidFill>
              </a:rPr>
              <a:t>, on the Indian borders of present Nepal.</a:t>
            </a:r>
            <a:endParaRPr lang="zh-CN" altLang="en-US" sz="3600" dirty="0">
              <a:solidFill>
                <a:schemeClr val="bg1"/>
              </a:solidFill>
            </a:endParaRPr>
          </a:p>
        </p:txBody>
      </p:sp>
      <p:pic>
        <p:nvPicPr>
          <p:cNvPr id="8" name="圖片 7"/>
          <p:cNvPicPr>
            <a:picLocks noChangeAspect="1"/>
          </p:cNvPicPr>
          <p:nvPr/>
        </p:nvPicPr>
        <p:blipFill>
          <a:blip r:embed="rId2"/>
          <a:stretch>
            <a:fillRect/>
          </a:stretch>
        </p:blipFill>
        <p:spPr>
          <a:xfrm>
            <a:off x="6805305" y="77433"/>
            <a:ext cx="5267325" cy="6648450"/>
          </a:xfrm>
          <a:prstGeom prst="rect">
            <a:avLst/>
          </a:prstGeom>
        </p:spPr>
      </p:pic>
    </p:spTree>
    <p:extLst>
      <p:ext uri="{BB962C8B-B14F-4D97-AF65-F5344CB8AC3E}">
        <p14:creationId xmlns:p14="http://schemas.microsoft.com/office/powerpoint/2010/main" val="345629799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p:nvPr/>
        </p:nvPicPr>
        <p:blipFill>
          <a:blip r:embed="rId3"/>
          <a:stretch>
            <a:fillRect/>
          </a:stretch>
        </p:blipFill>
        <p:spPr>
          <a:xfrm>
            <a:off x="7464248" y="214841"/>
            <a:ext cx="4558419" cy="6513337"/>
          </a:xfrm>
          <a:prstGeom prst="rect">
            <a:avLst/>
          </a:prstGeom>
        </p:spPr>
      </p:pic>
      <p:sp>
        <p:nvSpPr>
          <p:cNvPr id="5" name="內容版面配置區 2"/>
          <p:cNvSpPr txBox="1">
            <a:spLocks/>
          </p:cNvSpPr>
          <p:nvPr/>
        </p:nvSpPr>
        <p:spPr>
          <a:xfrm>
            <a:off x="257282" y="231596"/>
            <a:ext cx="6730540" cy="32399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zh-CN" sz="3600" dirty="0" smtClean="0">
                <a:solidFill>
                  <a:schemeClr val="bg1"/>
                </a:solidFill>
              </a:rPr>
              <a:t>A pillar erected at the sacred spot of </a:t>
            </a:r>
            <a:r>
              <a:rPr lang="en-US" altLang="zh-CN" sz="3600" dirty="0" err="1" smtClean="0">
                <a:solidFill>
                  <a:schemeClr val="bg1"/>
                </a:solidFill>
              </a:rPr>
              <a:t>Lumbini</a:t>
            </a:r>
            <a:r>
              <a:rPr lang="en-US" altLang="zh-CN" sz="3600" dirty="0" smtClean="0">
                <a:solidFill>
                  <a:schemeClr val="bg1"/>
                </a:solidFill>
              </a:rPr>
              <a:t> by King </a:t>
            </a:r>
            <a:r>
              <a:rPr lang="en-US" altLang="zh-CN" sz="3600" dirty="0" err="1" smtClean="0">
                <a:solidFill>
                  <a:schemeClr val="bg1"/>
                </a:solidFill>
              </a:rPr>
              <a:t>Ashoka</a:t>
            </a:r>
            <a:r>
              <a:rPr lang="en-US" altLang="zh-CN" sz="3600" dirty="0" smtClean="0">
                <a:solidFill>
                  <a:schemeClr val="bg1"/>
                </a:solidFill>
              </a:rPr>
              <a:t> (</a:t>
            </a:r>
            <a:r>
              <a:rPr lang="en-US" altLang="zh-CN" sz="3600" dirty="0">
                <a:solidFill>
                  <a:schemeClr val="bg1"/>
                </a:solidFill>
              </a:rPr>
              <a:t>c. </a:t>
            </a:r>
            <a:r>
              <a:rPr lang="en-US" altLang="zh-CN" sz="3600" dirty="0" smtClean="0">
                <a:solidFill>
                  <a:schemeClr val="bg1"/>
                </a:solidFill>
              </a:rPr>
              <a:t>268 </a:t>
            </a:r>
            <a:r>
              <a:rPr lang="en-US" altLang="zh-CN" sz="3600" dirty="0">
                <a:solidFill>
                  <a:schemeClr val="bg1"/>
                </a:solidFill>
              </a:rPr>
              <a:t>– c. 232 BCE</a:t>
            </a:r>
            <a:r>
              <a:rPr lang="en-US" altLang="zh-CN" sz="3600" dirty="0" smtClean="0">
                <a:solidFill>
                  <a:schemeClr val="bg1"/>
                </a:solidFill>
              </a:rPr>
              <a:t>) to commemorate the birth of the Buddha.</a:t>
            </a:r>
            <a:endParaRPr lang="zh-CN" altLang="en-US" sz="3600" dirty="0">
              <a:solidFill>
                <a:schemeClr val="bg1"/>
              </a:solidFill>
            </a:endParaRPr>
          </a:p>
        </p:txBody>
      </p:sp>
      <p:sp>
        <p:nvSpPr>
          <p:cNvPr id="6" name="內容版面配置區 2"/>
          <p:cNvSpPr txBox="1">
            <a:spLocks/>
          </p:cNvSpPr>
          <p:nvPr/>
        </p:nvSpPr>
        <p:spPr>
          <a:xfrm>
            <a:off x="257282" y="2884308"/>
            <a:ext cx="6899874" cy="384387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zh-CN" sz="3600" dirty="0">
                <a:solidFill>
                  <a:schemeClr val="bg1"/>
                </a:solidFill>
              </a:rPr>
              <a:t>English </a:t>
            </a:r>
            <a:r>
              <a:rPr lang="en-US" altLang="zh-CN" sz="3600" dirty="0" smtClean="0">
                <a:solidFill>
                  <a:schemeClr val="bg1"/>
                </a:solidFill>
              </a:rPr>
              <a:t>translation of part of the inscription: </a:t>
            </a:r>
          </a:p>
          <a:p>
            <a:pPr marL="0" indent="0">
              <a:lnSpc>
                <a:spcPct val="100000"/>
              </a:lnSpc>
              <a:buNone/>
            </a:pPr>
            <a:r>
              <a:rPr lang="en-US" altLang="zh-CN" sz="3600" dirty="0" smtClean="0">
                <a:solidFill>
                  <a:srgbClr val="FFC000"/>
                </a:solidFill>
              </a:rPr>
              <a:t>When </a:t>
            </a:r>
            <a:r>
              <a:rPr lang="en-US" altLang="zh-CN" sz="3600" dirty="0">
                <a:solidFill>
                  <a:srgbClr val="FFC000"/>
                </a:solidFill>
              </a:rPr>
              <a:t>King </a:t>
            </a:r>
            <a:r>
              <a:rPr lang="en-US" altLang="zh-CN" sz="3600" dirty="0" err="1">
                <a:solidFill>
                  <a:srgbClr val="FFC000"/>
                </a:solidFill>
              </a:rPr>
              <a:t>Devanampriya</a:t>
            </a:r>
            <a:r>
              <a:rPr lang="en-US" altLang="zh-CN" sz="3600" dirty="0">
                <a:solidFill>
                  <a:srgbClr val="FFC000"/>
                </a:solidFill>
              </a:rPr>
              <a:t> </a:t>
            </a:r>
            <a:r>
              <a:rPr lang="en-US" altLang="zh-CN" sz="3600" dirty="0" err="1">
                <a:solidFill>
                  <a:srgbClr val="FFC000"/>
                </a:solidFill>
              </a:rPr>
              <a:t>Priyadarsin</a:t>
            </a:r>
            <a:r>
              <a:rPr lang="en-US" altLang="zh-CN" sz="3600" dirty="0">
                <a:solidFill>
                  <a:srgbClr val="FFC000"/>
                </a:solidFill>
              </a:rPr>
              <a:t> had been anointed twenty years, he came himself and worshipped (this spot) because the Buddha Shakyamuni was born here.</a:t>
            </a:r>
            <a:endParaRPr lang="zh-CN" altLang="en-US" sz="3600" dirty="0">
              <a:solidFill>
                <a:srgbClr val="FFC000"/>
              </a:solidFill>
            </a:endParaRPr>
          </a:p>
        </p:txBody>
      </p:sp>
    </p:spTree>
    <p:extLst>
      <p:ext uri="{BB962C8B-B14F-4D97-AF65-F5344CB8AC3E}">
        <p14:creationId xmlns:p14="http://schemas.microsoft.com/office/powerpoint/2010/main" val="3348016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175487" y="424074"/>
            <a:ext cx="5641754" cy="10491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zh-CN" sz="3600" u="sng" dirty="0">
                <a:solidFill>
                  <a:schemeClr val="bg1"/>
                </a:solidFill>
              </a:rPr>
              <a:t>Naming </a:t>
            </a:r>
            <a:r>
              <a:rPr lang="en-US" altLang="zh-CN" sz="3600" u="sng" dirty="0" smtClean="0">
                <a:solidFill>
                  <a:schemeClr val="bg1"/>
                </a:solidFill>
              </a:rPr>
              <a:t>Ceremony</a:t>
            </a:r>
            <a:endParaRPr lang="en-US" altLang="zh-CN" sz="3600" u="sng" dirty="0">
              <a:solidFill>
                <a:schemeClr val="bg1"/>
              </a:solidFill>
            </a:endParaRPr>
          </a:p>
        </p:txBody>
      </p:sp>
      <p:sp>
        <p:nvSpPr>
          <p:cNvPr id="6" name="內容版面配置區 2"/>
          <p:cNvSpPr txBox="1">
            <a:spLocks/>
          </p:cNvSpPr>
          <p:nvPr/>
        </p:nvSpPr>
        <p:spPr>
          <a:xfrm>
            <a:off x="694841" y="1257018"/>
            <a:ext cx="11316537" cy="53721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3600" dirty="0">
                <a:solidFill>
                  <a:schemeClr val="bg1"/>
                </a:solidFill>
              </a:rPr>
              <a:t> </a:t>
            </a:r>
            <a:r>
              <a:rPr lang="en-US" altLang="zh-CN" sz="3600" dirty="0" smtClean="0">
                <a:solidFill>
                  <a:schemeClr val="bg1"/>
                </a:solidFill>
              </a:rPr>
              <a:t>Many learned </a:t>
            </a:r>
            <a:r>
              <a:rPr lang="en-US" altLang="zh-CN" sz="3600" dirty="0" err="1" smtClean="0">
                <a:solidFill>
                  <a:schemeClr val="bg1"/>
                </a:solidFill>
              </a:rPr>
              <a:t>brahmins</a:t>
            </a:r>
            <a:r>
              <a:rPr lang="en-US" altLang="zh-CN" sz="3600" dirty="0" smtClean="0">
                <a:solidFill>
                  <a:schemeClr val="bg1"/>
                </a:solidFill>
              </a:rPr>
              <a:t> </a:t>
            </a:r>
            <a:r>
              <a:rPr lang="en-US" altLang="zh-CN" sz="3600" dirty="0">
                <a:solidFill>
                  <a:schemeClr val="bg1"/>
                </a:solidFill>
              </a:rPr>
              <a:t>were invited to the palace for the naming ceremony</a:t>
            </a:r>
            <a:r>
              <a:rPr lang="en-US" altLang="zh-CN" sz="3600" dirty="0" smtClean="0">
                <a:solidFill>
                  <a:schemeClr val="bg1"/>
                </a:solidFill>
              </a:rPr>
              <a:t>. Amongst </a:t>
            </a:r>
            <a:r>
              <a:rPr lang="en-US" altLang="zh-CN" sz="3600" dirty="0">
                <a:solidFill>
                  <a:schemeClr val="bg1"/>
                </a:solidFill>
              </a:rPr>
              <a:t>them there were eight distinguished men. </a:t>
            </a:r>
            <a:r>
              <a:rPr lang="en-US" altLang="zh-CN" sz="3600" dirty="0" smtClean="0">
                <a:solidFill>
                  <a:schemeClr val="bg1"/>
                </a:solidFill>
              </a:rPr>
              <a:t>Examining </a:t>
            </a:r>
            <a:r>
              <a:rPr lang="en-US" altLang="zh-CN" sz="3600" dirty="0">
                <a:solidFill>
                  <a:schemeClr val="bg1"/>
                </a:solidFill>
              </a:rPr>
              <a:t>the characteristic marks of the child, seven of them </a:t>
            </a:r>
            <a:r>
              <a:rPr lang="en-US" altLang="zh-CN" sz="3600" dirty="0" smtClean="0">
                <a:solidFill>
                  <a:schemeClr val="bg1"/>
                </a:solidFill>
              </a:rPr>
              <a:t>raised two fingers </a:t>
            </a:r>
            <a:r>
              <a:rPr lang="en-US" altLang="zh-CN" sz="3600" dirty="0">
                <a:solidFill>
                  <a:schemeClr val="bg1"/>
                </a:solidFill>
              </a:rPr>
              <a:t>each, indicative of two alternative possibilities</a:t>
            </a:r>
            <a:r>
              <a:rPr lang="en-US" altLang="zh-CN" sz="3600" dirty="0" smtClean="0">
                <a:solidFill>
                  <a:schemeClr val="bg1"/>
                </a:solidFill>
              </a:rPr>
              <a:t>, and </a:t>
            </a:r>
            <a:r>
              <a:rPr lang="en-US" altLang="zh-CN" sz="3600" dirty="0">
                <a:solidFill>
                  <a:schemeClr val="bg1"/>
                </a:solidFill>
              </a:rPr>
              <a:t>said that he would either become </a:t>
            </a:r>
            <a:r>
              <a:rPr lang="en-US" altLang="zh-CN" sz="3600" u="sng" dirty="0">
                <a:solidFill>
                  <a:schemeClr val="bg1"/>
                </a:solidFill>
              </a:rPr>
              <a:t>a Universal Monarch </a:t>
            </a:r>
            <a:r>
              <a:rPr lang="en-US" altLang="zh-CN" sz="3600" u="sng" dirty="0" smtClean="0">
                <a:solidFill>
                  <a:schemeClr val="bg1"/>
                </a:solidFill>
              </a:rPr>
              <a:t>or a </a:t>
            </a:r>
            <a:r>
              <a:rPr lang="en-US" altLang="zh-CN" sz="3600" u="sng" dirty="0">
                <a:solidFill>
                  <a:schemeClr val="bg1"/>
                </a:solidFill>
              </a:rPr>
              <a:t>Buddha</a:t>
            </a:r>
            <a:r>
              <a:rPr lang="en-US" altLang="zh-CN" sz="3600" dirty="0">
                <a:solidFill>
                  <a:schemeClr val="bg1"/>
                </a:solidFill>
              </a:rPr>
              <a:t>. But the youngest, </a:t>
            </a:r>
            <a:r>
              <a:rPr lang="en-US" altLang="zh-CN" sz="3600" dirty="0" err="1">
                <a:solidFill>
                  <a:schemeClr val="bg1"/>
                </a:solidFill>
              </a:rPr>
              <a:t>Kondañña</a:t>
            </a:r>
            <a:r>
              <a:rPr lang="en-US" altLang="zh-CN" sz="3600" dirty="0" smtClean="0">
                <a:solidFill>
                  <a:schemeClr val="bg1"/>
                </a:solidFill>
              </a:rPr>
              <a:t>, </a:t>
            </a:r>
            <a:r>
              <a:rPr lang="en-US" altLang="zh-CN" sz="3600" dirty="0">
                <a:solidFill>
                  <a:schemeClr val="bg1"/>
                </a:solidFill>
              </a:rPr>
              <a:t>who excelled </a:t>
            </a:r>
            <a:r>
              <a:rPr lang="en-US" altLang="zh-CN" sz="3600" dirty="0" smtClean="0">
                <a:solidFill>
                  <a:schemeClr val="bg1"/>
                </a:solidFill>
              </a:rPr>
              <a:t>others in </a:t>
            </a:r>
            <a:r>
              <a:rPr lang="en-US" altLang="zh-CN" sz="3600" dirty="0">
                <a:solidFill>
                  <a:schemeClr val="bg1"/>
                </a:solidFill>
              </a:rPr>
              <a:t>wisdom, </a:t>
            </a:r>
            <a:r>
              <a:rPr lang="en-US" altLang="zh-CN" sz="3600" dirty="0" smtClean="0">
                <a:solidFill>
                  <a:schemeClr val="bg1"/>
                </a:solidFill>
              </a:rPr>
              <a:t>declared that the </a:t>
            </a:r>
            <a:r>
              <a:rPr lang="en-US" altLang="zh-CN" sz="3600" dirty="0">
                <a:solidFill>
                  <a:schemeClr val="bg1"/>
                </a:solidFill>
              </a:rPr>
              <a:t>prince would </a:t>
            </a:r>
            <a:r>
              <a:rPr lang="en-US" altLang="zh-CN" sz="3600" dirty="0" err="1">
                <a:solidFill>
                  <a:schemeClr val="bg1"/>
                </a:solidFill>
              </a:rPr>
              <a:t>defnitely</a:t>
            </a:r>
            <a:r>
              <a:rPr lang="en-US" altLang="zh-CN" sz="3600" dirty="0">
                <a:solidFill>
                  <a:schemeClr val="bg1"/>
                </a:solidFill>
              </a:rPr>
              <a:t> retire from the world and </a:t>
            </a:r>
            <a:r>
              <a:rPr lang="en-US" altLang="zh-CN" sz="3600" dirty="0" smtClean="0">
                <a:solidFill>
                  <a:schemeClr val="bg1"/>
                </a:solidFill>
              </a:rPr>
              <a:t>become a </a:t>
            </a:r>
            <a:r>
              <a:rPr lang="en-US" altLang="zh-CN" sz="3600" dirty="0">
                <a:solidFill>
                  <a:schemeClr val="bg1"/>
                </a:solidFill>
              </a:rPr>
              <a:t>Buddha.</a:t>
            </a:r>
            <a:endParaRPr lang="zh-CN" altLang="en-US" sz="3600" dirty="0">
              <a:solidFill>
                <a:schemeClr val="bg1"/>
              </a:solidFill>
            </a:endParaRPr>
          </a:p>
        </p:txBody>
      </p:sp>
    </p:spTree>
    <p:extLst>
      <p:ext uri="{BB962C8B-B14F-4D97-AF65-F5344CB8AC3E}">
        <p14:creationId xmlns:p14="http://schemas.microsoft.com/office/powerpoint/2010/main" val="38440513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422778" y="267157"/>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smtClean="0">
                <a:solidFill>
                  <a:schemeClr val="bg1"/>
                </a:solidFill>
              </a:rPr>
              <a:t>Four Castes in </a:t>
            </a:r>
            <a:r>
              <a:rPr lang="en-US" altLang="zh-CN" sz="3600" u="sng" dirty="0">
                <a:solidFill>
                  <a:schemeClr val="bg1"/>
                </a:solidFill>
              </a:rPr>
              <a:t>India</a:t>
            </a:r>
            <a:endParaRPr lang="zh-CN" altLang="en-US" sz="3600" dirty="0">
              <a:solidFill>
                <a:schemeClr val="bg1"/>
              </a:solidFill>
            </a:endParaRPr>
          </a:p>
        </p:txBody>
      </p:sp>
      <p:pic>
        <p:nvPicPr>
          <p:cNvPr id="3" name="圖片 2"/>
          <p:cNvPicPr>
            <a:picLocks noChangeAspect="1"/>
          </p:cNvPicPr>
          <p:nvPr/>
        </p:nvPicPr>
        <p:blipFill>
          <a:blip r:embed="rId2"/>
          <a:stretch>
            <a:fillRect/>
          </a:stretch>
        </p:blipFill>
        <p:spPr>
          <a:xfrm>
            <a:off x="282222" y="1137355"/>
            <a:ext cx="11706578" cy="5486400"/>
          </a:xfrm>
          <a:prstGeom prst="rect">
            <a:avLst/>
          </a:prstGeom>
        </p:spPr>
      </p:pic>
    </p:spTree>
    <p:extLst>
      <p:ext uri="{BB962C8B-B14F-4D97-AF65-F5344CB8AC3E}">
        <p14:creationId xmlns:p14="http://schemas.microsoft.com/office/powerpoint/2010/main" val="26773358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07729" y="1158670"/>
            <a:ext cx="11090759" cy="5535642"/>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zh-CN" sz="3600" dirty="0">
                <a:solidFill>
                  <a:schemeClr val="bg1"/>
                </a:solidFill>
              </a:rPr>
              <a:t>When Prince Siddhartha was only a few years old, King </a:t>
            </a:r>
            <a:r>
              <a:rPr lang="en-US" altLang="zh-CN" sz="3600" dirty="0" err="1">
                <a:solidFill>
                  <a:schemeClr val="bg1"/>
                </a:solidFill>
              </a:rPr>
              <a:t>Suddhodana</a:t>
            </a:r>
            <a:r>
              <a:rPr lang="en-US" altLang="zh-CN" sz="3600" dirty="0">
                <a:solidFill>
                  <a:schemeClr val="bg1"/>
                </a:solidFill>
              </a:rPr>
              <a:t> sent him to school. There were many children in his class, all of them from noble families</a:t>
            </a:r>
            <a:r>
              <a:rPr lang="en-US" altLang="zh-CN" sz="3600" dirty="0" smtClean="0">
                <a:solidFill>
                  <a:schemeClr val="bg1"/>
                </a:solidFill>
              </a:rPr>
              <a:t>.</a:t>
            </a:r>
            <a:endParaRPr lang="en-US" altLang="zh-CN" sz="3600" dirty="0">
              <a:solidFill>
                <a:schemeClr val="bg1"/>
              </a:solidFill>
            </a:endParaRPr>
          </a:p>
          <a:p>
            <a:pPr>
              <a:lnSpc>
                <a:spcPct val="100000"/>
              </a:lnSpc>
            </a:pPr>
            <a:r>
              <a:rPr lang="en-US" altLang="zh-CN" sz="3600" dirty="0" smtClean="0">
                <a:solidFill>
                  <a:schemeClr val="bg1"/>
                </a:solidFill>
              </a:rPr>
              <a:t>He </a:t>
            </a:r>
            <a:r>
              <a:rPr lang="en-US" altLang="zh-CN" sz="3600" dirty="0">
                <a:solidFill>
                  <a:schemeClr val="bg1"/>
                </a:solidFill>
              </a:rPr>
              <a:t>studied </a:t>
            </a:r>
            <a:r>
              <a:rPr lang="en-US" altLang="zh-CN" sz="3600" u="sng" dirty="0">
                <a:solidFill>
                  <a:schemeClr val="bg1"/>
                </a:solidFill>
              </a:rPr>
              <a:t>languages, reading, writing, mathematics, history, geography, science</a:t>
            </a:r>
            <a:r>
              <a:rPr lang="en-US" altLang="zh-CN" sz="3600" dirty="0">
                <a:solidFill>
                  <a:schemeClr val="bg1"/>
                </a:solidFill>
              </a:rPr>
              <a:t>, and games like </a:t>
            </a:r>
            <a:r>
              <a:rPr lang="en-US" altLang="zh-CN" sz="3600" u="sng" dirty="0">
                <a:solidFill>
                  <a:schemeClr val="bg1"/>
                </a:solidFill>
              </a:rPr>
              <a:t>boxing, archery, wrestling</a:t>
            </a:r>
            <a:r>
              <a:rPr lang="en-US" altLang="zh-CN" sz="3600" dirty="0">
                <a:solidFill>
                  <a:schemeClr val="bg1"/>
                </a:solidFill>
              </a:rPr>
              <a:t> and many others. </a:t>
            </a:r>
            <a:endParaRPr lang="en-US" altLang="zh-CN" sz="3600" dirty="0" smtClean="0">
              <a:solidFill>
                <a:schemeClr val="bg1"/>
              </a:solidFill>
            </a:endParaRPr>
          </a:p>
          <a:p>
            <a:pPr>
              <a:lnSpc>
                <a:spcPct val="100000"/>
              </a:lnSpc>
            </a:pPr>
            <a:r>
              <a:rPr lang="en-US" altLang="zh-CN" sz="3600" dirty="0" smtClean="0">
                <a:solidFill>
                  <a:schemeClr val="bg1"/>
                </a:solidFill>
              </a:rPr>
              <a:t>He </a:t>
            </a:r>
            <a:r>
              <a:rPr lang="en-US" altLang="zh-CN" sz="3600" dirty="0">
                <a:solidFill>
                  <a:schemeClr val="bg1"/>
                </a:solidFill>
              </a:rPr>
              <a:t>learnt all these subjects faster than any other pupil in his class. He was the cleverest in the class and the best at games. He gained distinction in every subject and became cleverer than his teachers. </a:t>
            </a:r>
            <a:endParaRPr lang="zh-CN" altLang="en-US" sz="3600" dirty="0">
              <a:solidFill>
                <a:schemeClr val="bg1"/>
              </a:solidFill>
            </a:endParaRPr>
          </a:p>
        </p:txBody>
      </p:sp>
      <p:sp>
        <p:nvSpPr>
          <p:cNvPr id="5" name="內容版面配置區 2"/>
          <p:cNvSpPr txBox="1">
            <a:spLocks/>
          </p:cNvSpPr>
          <p:nvPr/>
        </p:nvSpPr>
        <p:spPr>
          <a:xfrm>
            <a:off x="422778" y="199424"/>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smtClean="0">
                <a:solidFill>
                  <a:schemeClr val="bg1"/>
                </a:solidFill>
              </a:rPr>
              <a:t>Education</a:t>
            </a:r>
            <a:endParaRPr lang="zh-CN" altLang="en-US" sz="3600" dirty="0">
              <a:solidFill>
                <a:schemeClr val="bg1"/>
              </a:solidFill>
            </a:endParaRPr>
          </a:p>
        </p:txBody>
      </p:sp>
    </p:spTree>
    <p:extLst>
      <p:ext uri="{BB962C8B-B14F-4D97-AF65-F5344CB8AC3E}">
        <p14:creationId xmlns:p14="http://schemas.microsoft.com/office/powerpoint/2010/main" val="47845220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11489" y="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Married Life</a:t>
            </a:r>
            <a:endParaRPr lang="zh-CN" altLang="en-US" sz="3600" dirty="0">
              <a:solidFill>
                <a:schemeClr val="bg1"/>
              </a:solidFill>
            </a:endParaRPr>
          </a:p>
        </p:txBody>
      </p:sp>
      <p:sp>
        <p:nvSpPr>
          <p:cNvPr id="5" name="內容版面配置區 2"/>
          <p:cNvSpPr txBox="1">
            <a:spLocks/>
          </p:cNvSpPr>
          <p:nvPr/>
        </p:nvSpPr>
        <p:spPr>
          <a:xfrm>
            <a:off x="282222" y="959246"/>
            <a:ext cx="11909778" cy="553564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zh-CN" dirty="0">
                <a:solidFill>
                  <a:schemeClr val="bg1"/>
                </a:solidFill>
              </a:rPr>
              <a:t>At the early age of </a:t>
            </a:r>
            <a:r>
              <a:rPr lang="en-US" altLang="zh-CN" u="sng" dirty="0">
                <a:solidFill>
                  <a:schemeClr val="bg1"/>
                </a:solidFill>
              </a:rPr>
              <a:t>sixteen</a:t>
            </a:r>
            <a:r>
              <a:rPr lang="en-US" altLang="zh-CN" dirty="0">
                <a:solidFill>
                  <a:schemeClr val="bg1"/>
                </a:solidFill>
              </a:rPr>
              <a:t>, he married his beautiful </a:t>
            </a:r>
            <a:r>
              <a:rPr lang="en-US" altLang="zh-CN" dirty="0" smtClean="0">
                <a:solidFill>
                  <a:schemeClr val="bg1"/>
                </a:solidFill>
              </a:rPr>
              <a:t>cousin </a:t>
            </a:r>
            <a:r>
              <a:rPr lang="en-US" altLang="zh-CN" u="sng" dirty="0" smtClean="0">
                <a:solidFill>
                  <a:schemeClr val="bg1"/>
                </a:solidFill>
              </a:rPr>
              <a:t>Princess </a:t>
            </a:r>
            <a:r>
              <a:rPr lang="en-US" altLang="zh-CN" u="sng" dirty="0" err="1" smtClean="0">
                <a:solidFill>
                  <a:schemeClr val="bg1"/>
                </a:solidFill>
              </a:rPr>
              <a:t>Yasodharā</a:t>
            </a:r>
            <a:r>
              <a:rPr lang="en-US" altLang="zh-CN" dirty="0" smtClean="0">
                <a:solidFill>
                  <a:schemeClr val="bg1"/>
                </a:solidFill>
              </a:rPr>
              <a:t> </a:t>
            </a:r>
            <a:r>
              <a:rPr lang="en-US" altLang="zh-CN" dirty="0">
                <a:solidFill>
                  <a:schemeClr val="bg1"/>
                </a:solidFill>
              </a:rPr>
              <a:t>who was of equal age. </a:t>
            </a:r>
            <a:endParaRPr lang="en-US" altLang="zh-CN" dirty="0" smtClean="0">
              <a:solidFill>
                <a:schemeClr val="bg1"/>
              </a:solidFill>
            </a:endParaRPr>
          </a:p>
          <a:p>
            <a:pPr>
              <a:lnSpc>
                <a:spcPct val="100000"/>
              </a:lnSpc>
            </a:pPr>
            <a:r>
              <a:rPr lang="en-US" altLang="zh-CN" dirty="0" smtClean="0">
                <a:solidFill>
                  <a:schemeClr val="bg1"/>
                </a:solidFill>
              </a:rPr>
              <a:t>After </a:t>
            </a:r>
            <a:r>
              <a:rPr lang="en-US" altLang="zh-CN" dirty="0">
                <a:solidFill>
                  <a:schemeClr val="bg1"/>
                </a:solidFill>
              </a:rPr>
              <a:t>his happy marriage, he </a:t>
            </a:r>
            <a:r>
              <a:rPr lang="en-US" altLang="zh-CN" u="sng" dirty="0">
                <a:solidFill>
                  <a:schemeClr val="bg1"/>
                </a:solidFill>
              </a:rPr>
              <a:t>led a luxurious life</a:t>
            </a:r>
            <a:r>
              <a:rPr lang="en-US" altLang="zh-CN" dirty="0">
                <a:solidFill>
                  <a:schemeClr val="bg1"/>
                </a:solidFill>
              </a:rPr>
              <a:t>, </a:t>
            </a:r>
            <a:r>
              <a:rPr lang="en-US" altLang="zh-CN" dirty="0" smtClean="0">
                <a:solidFill>
                  <a:schemeClr val="bg1"/>
                </a:solidFill>
              </a:rPr>
              <a:t>ignorant </a:t>
            </a:r>
            <a:r>
              <a:rPr lang="en-US" altLang="zh-CN" dirty="0">
                <a:solidFill>
                  <a:schemeClr val="bg1"/>
                </a:solidFill>
              </a:rPr>
              <a:t>of the vicissitudes of life outside the palace gates.</a:t>
            </a:r>
          </a:p>
          <a:p>
            <a:pPr>
              <a:lnSpc>
                <a:spcPct val="100000"/>
              </a:lnSpc>
            </a:pPr>
            <a:r>
              <a:rPr lang="en-US" altLang="zh-CN" dirty="0" smtClean="0">
                <a:solidFill>
                  <a:schemeClr val="bg1"/>
                </a:solidFill>
              </a:rPr>
              <a:t>He states: “</a:t>
            </a:r>
            <a:r>
              <a:rPr lang="en-US" altLang="zh-CN" dirty="0">
                <a:solidFill>
                  <a:schemeClr val="bg1"/>
                </a:solidFill>
              </a:rPr>
              <a:t>I was delicate, </a:t>
            </a:r>
            <a:r>
              <a:rPr lang="en-US" altLang="zh-CN" u="sng" dirty="0">
                <a:solidFill>
                  <a:schemeClr val="bg1"/>
                </a:solidFill>
              </a:rPr>
              <a:t>excessively delicate</a:t>
            </a:r>
            <a:r>
              <a:rPr lang="en-US" altLang="zh-CN" dirty="0">
                <a:solidFill>
                  <a:schemeClr val="bg1"/>
                </a:solidFill>
              </a:rPr>
              <a:t>. In my father’s dwelling </a:t>
            </a:r>
            <a:r>
              <a:rPr lang="en-US" altLang="zh-CN" dirty="0" smtClean="0">
                <a:solidFill>
                  <a:schemeClr val="bg1"/>
                </a:solidFill>
              </a:rPr>
              <a:t>three lotus ­ponds </a:t>
            </a:r>
            <a:r>
              <a:rPr lang="en-US" altLang="zh-CN" dirty="0">
                <a:solidFill>
                  <a:schemeClr val="bg1"/>
                </a:solidFill>
              </a:rPr>
              <a:t>were made purposely for me. </a:t>
            </a:r>
            <a:r>
              <a:rPr lang="en-US" altLang="zh-CN" dirty="0" smtClean="0">
                <a:solidFill>
                  <a:schemeClr val="bg1"/>
                </a:solidFill>
              </a:rPr>
              <a:t>Night </a:t>
            </a:r>
            <a:r>
              <a:rPr lang="en-US" altLang="zh-CN" dirty="0">
                <a:solidFill>
                  <a:schemeClr val="bg1"/>
                </a:solidFill>
              </a:rPr>
              <a:t>and day a white parasol was held over me so that I </a:t>
            </a:r>
            <a:r>
              <a:rPr lang="en-US" altLang="zh-CN" dirty="0" smtClean="0">
                <a:solidFill>
                  <a:schemeClr val="bg1"/>
                </a:solidFill>
              </a:rPr>
              <a:t>might not </a:t>
            </a:r>
            <a:r>
              <a:rPr lang="en-US" altLang="zh-CN" dirty="0">
                <a:solidFill>
                  <a:schemeClr val="bg1"/>
                </a:solidFill>
              </a:rPr>
              <a:t>be touched by heat or cold, dust, leaves or dew.</a:t>
            </a:r>
          </a:p>
          <a:p>
            <a:pPr>
              <a:lnSpc>
                <a:spcPct val="100000"/>
              </a:lnSpc>
            </a:pPr>
            <a:r>
              <a:rPr lang="en-US" altLang="zh-CN" dirty="0">
                <a:solidFill>
                  <a:schemeClr val="bg1"/>
                </a:solidFill>
              </a:rPr>
              <a:t>“There were </a:t>
            </a:r>
            <a:r>
              <a:rPr lang="en-US" altLang="zh-CN" u="sng" dirty="0">
                <a:solidFill>
                  <a:schemeClr val="bg1"/>
                </a:solidFill>
              </a:rPr>
              <a:t>three palaces</a:t>
            </a:r>
            <a:r>
              <a:rPr lang="en-US" altLang="zh-CN" dirty="0">
                <a:solidFill>
                  <a:schemeClr val="bg1"/>
                </a:solidFill>
              </a:rPr>
              <a:t> built for me – one for the cold season</a:t>
            </a:r>
            <a:r>
              <a:rPr lang="en-US" altLang="zh-CN" dirty="0" smtClean="0">
                <a:solidFill>
                  <a:schemeClr val="bg1"/>
                </a:solidFill>
              </a:rPr>
              <a:t>, one </a:t>
            </a:r>
            <a:r>
              <a:rPr lang="en-US" altLang="zh-CN" dirty="0">
                <a:solidFill>
                  <a:schemeClr val="bg1"/>
                </a:solidFill>
              </a:rPr>
              <a:t>for the hot season, and one for the rainy season. During </a:t>
            </a:r>
            <a:r>
              <a:rPr lang="en-US" altLang="zh-CN" dirty="0" smtClean="0">
                <a:solidFill>
                  <a:schemeClr val="bg1"/>
                </a:solidFill>
              </a:rPr>
              <a:t>the four </a:t>
            </a:r>
            <a:r>
              <a:rPr lang="en-US" altLang="zh-CN" dirty="0">
                <a:solidFill>
                  <a:schemeClr val="bg1"/>
                </a:solidFill>
              </a:rPr>
              <a:t>rainy months, I lived in the palace for the rainy season </a:t>
            </a:r>
            <a:r>
              <a:rPr lang="en-US" altLang="zh-CN" dirty="0" smtClean="0">
                <a:solidFill>
                  <a:schemeClr val="bg1"/>
                </a:solidFill>
              </a:rPr>
              <a:t>without ever </a:t>
            </a:r>
            <a:r>
              <a:rPr lang="en-US" altLang="zh-CN" dirty="0">
                <a:solidFill>
                  <a:schemeClr val="bg1"/>
                </a:solidFill>
              </a:rPr>
              <a:t>coming down from it, </a:t>
            </a:r>
            <a:r>
              <a:rPr lang="en-US" altLang="zh-CN" u="sng" dirty="0">
                <a:solidFill>
                  <a:schemeClr val="bg1"/>
                </a:solidFill>
              </a:rPr>
              <a:t>entertained all the while by female musicians</a:t>
            </a:r>
            <a:r>
              <a:rPr lang="en-US" altLang="zh-CN" dirty="0" smtClean="0">
                <a:solidFill>
                  <a:schemeClr val="bg1"/>
                </a:solidFill>
              </a:rPr>
              <a:t>.”</a:t>
            </a:r>
            <a:endParaRPr lang="zh-CN" altLang="en-US" dirty="0">
              <a:solidFill>
                <a:schemeClr val="bg1"/>
              </a:solidFill>
            </a:endParaRPr>
          </a:p>
        </p:txBody>
      </p:sp>
    </p:spTree>
    <p:extLst>
      <p:ext uri="{BB962C8B-B14F-4D97-AF65-F5344CB8AC3E}">
        <p14:creationId xmlns:p14="http://schemas.microsoft.com/office/powerpoint/2010/main" val="119931903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內容版面配置區 2"/>
          <p:cNvSpPr>
            <a:spLocks noGrp="1"/>
          </p:cNvSpPr>
          <p:nvPr>
            <p:ph idx="1"/>
          </p:nvPr>
        </p:nvSpPr>
        <p:spPr>
          <a:xfrm>
            <a:off x="180622" y="918246"/>
            <a:ext cx="11932356" cy="2818376"/>
          </a:xfrm>
        </p:spPr>
        <p:txBody>
          <a:bodyPr>
            <a:normAutofit/>
          </a:bodyPr>
          <a:lstStyle/>
          <a:p>
            <a:r>
              <a:rPr lang="en-US" altLang="zh-CN" dirty="0">
                <a:solidFill>
                  <a:schemeClr val="bg1"/>
                </a:solidFill>
              </a:rPr>
              <a:t>The king did everything he could </a:t>
            </a:r>
            <a:r>
              <a:rPr lang="en-US" altLang="zh-CN" dirty="0" smtClean="0">
                <a:solidFill>
                  <a:schemeClr val="bg1"/>
                </a:solidFill>
              </a:rPr>
              <a:t>to </a:t>
            </a:r>
            <a:r>
              <a:rPr lang="en-US" altLang="zh-CN" dirty="0">
                <a:solidFill>
                  <a:schemeClr val="bg1"/>
                </a:solidFill>
              </a:rPr>
              <a:t>ensure </a:t>
            </a:r>
            <a:r>
              <a:rPr lang="en-US" altLang="zh-CN" dirty="0" smtClean="0">
                <a:solidFill>
                  <a:schemeClr val="bg1"/>
                </a:solidFill>
              </a:rPr>
              <a:t>Prince </a:t>
            </a:r>
            <a:r>
              <a:rPr lang="en-US" altLang="zh-CN" dirty="0">
                <a:solidFill>
                  <a:schemeClr val="bg1"/>
                </a:solidFill>
              </a:rPr>
              <a:t>Siddhartha would grow up </a:t>
            </a:r>
            <a:r>
              <a:rPr lang="en-US" altLang="zh-CN" dirty="0" smtClean="0">
                <a:solidFill>
                  <a:schemeClr val="bg1"/>
                </a:solidFill>
              </a:rPr>
              <a:t> to become </a:t>
            </a:r>
            <a:r>
              <a:rPr lang="en-US" altLang="zh-CN" dirty="0">
                <a:solidFill>
                  <a:schemeClr val="bg1"/>
                </a:solidFill>
              </a:rPr>
              <a:t>a king. He ordered a high wall to be built around the </a:t>
            </a:r>
            <a:r>
              <a:rPr lang="en-US" altLang="zh-CN" dirty="0" smtClean="0">
                <a:solidFill>
                  <a:schemeClr val="bg1"/>
                </a:solidFill>
              </a:rPr>
              <a:t>palace, </a:t>
            </a:r>
            <a:r>
              <a:rPr lang="en-US" altLang="zh-CN" dirty="0">
                <a:solidFill>
                  <a:schemeClr val="bg1"/>
                </a:solidFill>
              </a:rPr>
              <a:t>but the prince was not happy living like a prisoner. One day he told his father, "I must go out of the palace gate and see how other people live."</a:t>
            </a:r>
          </a:p>
          <a:p>
            <a:r>
              <a:rPr lang="en-US" altLang="zh-CN" dirty="0" smtClean="0">
                <a:solidFill>
                  <a:schemeClr val="bg1"/>
                </a:solidFill>
              </a:rPr>
              <a:t>The </a:t>
            </a:r>
            <a:r>
              <a:rPr lang="en-US" altLang="zh-CN" dirty="0">
                <a:solidFill>
                  <a:schemeClr val="bg1"/>
                </a:solidFill>
              </a:rPr>
              <a:t>king ordered the people of the city to prepare for his son's visit by making the streets and homes beautiful and welcoming him as he passed them by. </a:t>
            </a:r>
            <a:endParaRPr lang="zh-CN" altLang="en-US" dirty="0">
              <a:solidFill>
                <a:schemeClr val="bg1"/>
              </a:solidFill>
            </a:endParaRPr>
          </a:p>
        </p:txBody>
      </p:sp>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The Four Sights: Old Age</a:t>
            </a:r>
            <a:endParaRPr lang="zh-CN" altLang="en-US" sz="3600" dirty="0">
              <a:solidFill>
                <a:schemeClr val="bg1"/>
              </a:solidFill>
            </a:endParaRPr>
          </a:p>
        </p:txBody>
      </p:sp>
      <p:sp>
        <p:nvSpPr>
          <p:cNvPr id="5" name="內容版面配置區 2"/>
          <p:cNvSpPr txBox="1">
            <a:spLocks/>
          </p:cNvSpPr>
          <p:nvPr/>
        </p:nvSpPr>
        <p:spPr>
          <a:xfrm>
            <a:off x="180622" y="3536402"/>
            <a:ext cx="11702340" cy="126137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dirty="0" smtClean="0">
                <a:solidFill>
                  <a:schemeClr val="bg1"/>
                </a:solidFill>
              </a:rPr>
              <a:t>As the young prince was going through the streets, all of a sudden, he saw an old man with grey hair, broken teeth, wearing dirty rags. The skin of his face was dried and wrinkled. His sunken eyes were dim and he was almost blind. </a:t>
            </a:r>
            <a:endParaRPr lang="zh-CN" altLang="en-US" dirty="0">
              <a:solidFill>
                <a:schemeClr val="bg1"/>
              </a:solidFill>
            </a:endParaRPr>
          </a:p>
        </p:txBody>
      </p:sp>
      <p:sp>
        <p:nvSpPr>
          <p:cNvPr id="6" name="內容版面配置區 2"/>
          <p:cNvSpPr txBox="1">
            <a:spLocks/>
          </p:cNvSpPr>
          <p:nvPr/>
        </p:nvSpPr>
        <p:spPr>
          <a:xfrm>
            <a:off x="180622" y="4941868"/>
            <a:ext cx="11830756" cy="184839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dirty="0">
                <a:solidFill>
                  <a:schemeClr val="bg1"/>
                </a:solidFill>
              </a:rPr>
              <a:t>"What is that, </a:t>
            </a:r>
            <a:r>
              <a:rPr lang="en-US" altLang="zh-CN" dirty="0" err="1">
                <a:solidFill>
                  <a:schemeClr val="bg1"/>
                </a:solidFill>
              </a:rPr>
              <a:t>Channa</a:t>
            </a:r>
            <a:r>
              <a:rPr lang="en-US" altLang="zh-CN" dirty="0">
                <a:solidFill>
                  <a:schemeClr val="bg1"/>
                </a:solidFill>
              </a:rPr>
              <a:t>?" he asked his </a:t>
            </a:r>
            <a:r>
              <a:rPr lang="en-US" altLang="zh-CN" dirty="0" smtClean="0">
                <a:solidFill>
                  <a:schemeClr val="bg1"/>
                </a:solidFill>
              </a:rPr>
              <a:t>driver. </a:t>
            </a:r>
            <a:r>
              <a:rPr lang="en-US" altLang="zh-CN" dirty="0" err="1" smtClean="0">
                <a:solidFill>
                  <a:schemeClr val="bg1"/>
                </a:solidFill>
              </a:rPr>
              <a:t>Channa</a:t>
            </a:r>
            <a:r>
              <a:rPr lang="en-US" altLang="zh-CN" dirty="0" smtClean="0">
                <a:solidFill>
                  <a:schemeClr val="bg1"/>
                </a:solidFill>
              </a:rPr>
              <a:t> </a:t>
            </a:r>
            <a:r>
              <a:rPr lang="en-US" altLang="zh-CN" dirty="0">
                <a:solidFill>
                  <a:schemeClr val="bg1"/>
                </a:solidFill>
              </a:rPr>
              <a:t>told the prince that it was an </a:t>
            </a:r>
            <a:r>
              <a:rPr lang="en-US" altLang="zh-CN" dirty="0" smtClean="0">
                <a:solidFill>
                  <a:schemeClr val="bg1"/>
                </a:solidFill>
              </a:rPr>
              <a:t>old man. </a:t>
            </a:r>
            <a:r>
              <a:rPr lang="en-US" altLang="zh-CN" dirty="0">
                <a:solidFill>
                  <a:schemeClr val="bg1"/>
                </a:solidFill>
              </a:rPr>
              <a:t>"When young he was like us and now, due to his old age he has become this way." </a:t>
            </a:r>
            <a:r>
              <a:rPr lang="en-US" altLang="zh-CN" dirty="0" smtClean="0">
                <a:solidFill>
                  <a:schemeClr val="bg1"/>
                </a:solidFill>
              </a:rPr>
              <a:t>said </a:t>
            </a:r>
            <a:r>
              <a:rPr lang="en-US" altLang="zh-CN" dirty="0" err="1">
                <a:solidFill>
                  <a:schemeClr val="bg1"/>
                </a:solidFill>
              </a:rPr>
              <a:t>Channa</a:t>
            </a:r>
            <a:r>
              <a:rPr lang="en-US" altLang="zh-CN" dirty="0" smtClean="0">
                <a:solidFill>
                  <a:schemeClr val="bg1"/>
                </a:solidFill>
              </a:rPr>
              <a:t>. The </a:t>
            </a:r>
            <a:r>
              <a:rPr lang="en-US" altLang="zh-CN" dirty="0">
                <a:solidFill>
                  <a:schemeClr val="bg1"/>
                </a:solidFill>
              </a:rPr>
              <a:t>prince ordered </a:t>
            </a:r>
            <a:r>
              <a:rPr lang="en-US" altLang="zh-CN" dirty="0" err="1">
                <a:solidFill>
                  <a:schemeClr val="bg1"/>
                </a:solidFill>
              </a:rPr>
              <a:t>Channa</a:t>
            </a:r>
            <a:r>
              <a:rPr lang="en-US" altLang="zh-CN" dirty="0">
                <a:solidFill>
                  <a:schemeClr val="bg1"/>
                </a:solidFill>
              </a:rPr>
              <a:t> to drive back </a:t>
            </a:r>
            <a:r>
              <a:rPr lang="en-US" altLang="zh-CN" dirty="0" smtClean="0">
                <a:solidFill>
                  <a:schemeClr val="bg1"/>
                </a:solidFill>
              </a:rPr>
              <a:t>home, </a:t>
            </a:r>
            <a:r>
              <a:rPr lang="en-US" altLang="zh-CN" dirty="0">
                <a:solidFill>
                  <a:schemeClr val="bg1"/>
                </a:solidFill>
              </a:rPr>
              <a:t>as he was very sad and wanted to think carefully about that terrible thing called old age.</a:t>
            </a:r>
            <a:endParaRPr lang="zh-CN" altLang="en-US" dirty="0">
              <a:solidFill>
                <a:schemeClr val="bg1"/>
              </a:solidFill>
            </a:endParaRPr>
          </a:p>
        </p:txBody>
      </p:sp>
    </p:spTree>
    <p:extLst>
      <p:ext uri="{BB962C8B-B14F-4D97-AF65-F5344CB8AC3E}">
        <p14:creationId xmlns:p14="http://schemas.microsoft.com/office/powerpoint/2010/main" val="30511697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The Four Sights: Sickness</a:t>
            </a:r>
            <a:endParaRPr lang="zh-CN" altLang="en-US" sz="3600" dirty="0">
              <a:solidFill>
                <a:schemeClr val="bg1"/>
              </a:solidFill>
            </a:endParaRPr>
          </a:p>
        </p:txBody>
      </p:sp>
      <p:sp>
        <p:nvSpPr>
          <p:cNvPr id="6" name="內容版面配置區 2"/>
          <p:cNvSpPr>
            <a:spLocks noGrp="1"/>
          </p:cNvSpPr>
          <p:nvPr>
            <p:ph idx="1"/>
          </p:nvPr>
        </p:nvSpPr>
        <p:spPr>
          <a:xfrm>
            <a:off x="180622" y="1313356"/>
            <a:ext cx="11932356" cy="2287799"/>
          </a:xfrm>
        </p:spPr>
        <p:txBody>
          <a:bodyPr>
            <a:normAutofit/>
          </a:bodyPr>
          <a:lstStyle/>
          <a:p>
            <a:r>
              <a:rPr lang="en-US" altLang="zh-CN" sz="3200" dirty="0">
                <a:solidFill>
                  <a:schemeClr val="bg1"/>
                </a:solidFill>
              </a:rPr>
              <a:t>On his second visit to the </a:t>
            </a:r>
            <a:r>
              <a:rPr lang="en-US" altLang="zh-CN" sz="3200" dirty="0" smtClean="0">
                <a:solidFill>
                  <a:schemeClr val="bg1"/>
                </a:solidFill>
              </a:rPr>
              <a:t>city, the prince </a:t>
            </a:r>
            <a:r>
              <a:rPr lang="en-US" altLang="zh-CN" sz="3200" dirty="0">
                <a:solidFill>
                  <a:schemeClr val="bg1"/>
                </a:solidFill>
              </a:rPr>
              <a:t>saw a man on the ground, twisting his body, holding his stomach with both hands and crying out in pain. All over his face and body were purple patches, his eyes were rolling, and he was gasping for breath.</a:t>
            </a:r>
            <a:endParaRPr lang="zh-CN" altLang="en-US" sz="3200" dirty="0">
              <a:solidFill>
                <a:schemeClr val="bg1"/>
              </a:solidFill>
            </a:endParaRPr>
          </a:p>
        </p:txBody>
      </p:sp>
      <p:sp>
        <p:nvSpPr>
          <p:cNvPr id="7" name="內容版面配置區 2"/>
          <p:cNvSpPr txBox="1">
            <a:spLocks/>
          </p:cNvSpPr>
          <p:nvPr/>
        </p:nvSpPr>
        <p:spPr>
          <a:xfrm>
            <a:off x="180622" y="3488390"/>
            <a:ext cx="11932356" cy="270920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a:t>
            </a:r>
            <a:r>
              <a:rPr lang="en-US" altLang="zh-CN" sz="3200" dirty="0" err="1">
                <a:solidFill>
                  <a:schemeClr val="bg1"/>
                </a:solidFill>
              </a:rPr>
              <a:t>Channa</a:t>
            </a:r>
            <a:r>
              <a:rPr lang="en-US" altLang="zh-CN" sz="3200" dirty="0">
                <a:solidFill>
                  <a:schemeClr val="bg1"/>
                </a:solidFill>
              </a:rPr>
              <a:t>, tell me why this man is like this," said the prince. "Oh, my prince," said </a:t>
            </a:r>
            <a:r>
              <a:rPr lang="en-US" altLang="zh-CN" sz="3200" dirty="0" err="1">
                <a:solidFill>
                  <a:schemeClr val="bg1"/>
                </a:solidFill>
              </a:rPr>
              <a:t>Channa</a:t>
            </a:r>
            <a:r>
              <a:rPr lang="en-US" altLang="zh-CN" sz="3200" dirty="0">
                <a:solidFill>
                  <a:schemeClr val="bg1"/>
                </a:solidFill>
              </a:rPr>
              <a:t>, "do not hold this man like that. This man is sick. His blood is poisoned. The prince was even sadder as he returned to the </a:t>
            </a:r>
            <a:r>
              <a:rPr lang="en-US" altLang="zh-CN" sz="3200" dirty="0" smtClean="0">
                <a:solidFill>
                  <a:schemeClr val="bg1"/>
                </a:solidFill>
              </a:rPr>
              <a:t>palace.</a:t>
            </a:r>
            <a:endParaRPr lang="zh-CN" altLang="en-US" sz="3200" dirty="0">
              <a:solidFill>
                <a:schemeClr val="bg1"/>
              </a:solidFill>
            </a:endParaRPr>
          </a:p>
        </p:txBody>
      </p:sp>
    </p:spTree>
    <p:extLst>
      <p:ext uri="{BB962C8B-B14F-4D97-AF65-F5344CB8AC3E}">
        <p14:creationId xmlns:p14="http://schemas.microsoft.com/office/powerpoint/2010/main" val="2482176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The Four Sights: </a:t>
            </a:r>
            <a:r>
              <a:rPr lang="en-US" altLang="zh-CN" sz="3600" u="sng" dirty="0" smtClean="0">
                <a:solidFill>
                  <a:schemeClr val="bg1"/>
                </a:solidFill>
              </a:rPr>
              <a:t>Death</a:t>
            </a:r>
            <a:endParaRPr lang="zh-CN" altLang="en-US" sz="3600" dirty="0">
              <a:solidFill>
                <a:schemeClr val="bg1"/>
              </a:solidFill>
            </a:endParaRPr>
          </a:p>
        </p:txBody>
      </p:sp>
      <p:sp>
        <p:nvSpPr>
          <p:cNvPr id="5" name="內容版面配置區 2"/>
          <p:cNvSpPr txBox="1">
            <a:spLocks/>
          </p:cNvSpPr>
          <p:nvPr/>
        </p:nvSpPr>
        <p:spPr>
          <a:xfrm>
            <a:off x="127702" y="928668"/>
            <a:ext cx="11943645" cy="313533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dirty="0">
                <a:solidFill>
                  <a:schemeClr val="bg1"/>
                </a:solidFill>
              </a:rPr>
              <a:t>Soon enough, the prince asked again for the king's permission to leave the palace to learn more of life in the city. The king agreed, as he knew there was nothing to gain by trying to stop his son. </a:t>
            </a:r>
            <a:endParaRPr lang="en-US" altLang="zh-CN" dirty="0" smtClean="0">
              <a:solidFill>
                <a:schemeClr val="bg1"/>
              </a:solidFill>
            </a:endParaRPr>
          </a:p>
          <a:p>
            <a:r>
              <a:rPr lang="en-US" altLang="zh-CN" dirty="0" smtClean="0">
                <a:solidFill>
                  <a:schemeClr val="bg1"/>
                </a:solidFill>
              </a:rPr>
              <a:t>This time the </a:t>
            </a:r>
            <a:r>
              <a:rPr lang="en-US" altLang="zh-CN" dirty="0">
                <a:solidFill>
                  <a:schemeClr val="bg1"/>
                </a:solidFill>
              </a:rPr>
              <a:t>prince saw a crowd of people coming along the street crying, while four men at the back were carrying a plank on which a very thin man lay flat and still. The carried man was like a stone, never saying a word. The crowd soon stopped and the plank bearers rested the person down on a pile of wood and set the wood on fire. The man did not move as the flames were burning the plank, and then his body, from all sides.</a:t>
            </a:r>
          </a:p>
          <a:p>
            <a:endParaRPr lang="en-US" altLang="zh-CN" dirty="0">
              <a:solidFill>
                <a:schemeClr val="bg1"/>
              </a:solidFill>
            </a:endParaRPr>
          </a:p>
        </p:txBody>
      </p:sp>
      <p:sp>
        <p:nvSpPr>
          <p:cNvPr id="6" name="內容版面配置區 2"/>
          <p:cNvSpPr txBox="1">
            <a:spLocks/>
          </p:cNvSpPr>
          <p:nvPr/>
        </p:nvSpPr>
        <p:spPr>
          <a:xfrm>
            <a:off x="127702" y="4188178"/>
            <a:ext cx="11702340" cy="24779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dirty="0" smtClean="0">
                <a:solidFill>
                  <a:schemeClr val="bg1"/>
                </a:solidFill>
              </a:rPr>
              <a:t>"</a:t>
            </a:r>
            <a:r>
              <a:rPr lang="en-US" altLang="zh-CN" dirty="0">
                <a:solidFill>
                  <a:schemeClr val="bg1"/>
                </a:solidFill>
              </a:rPr>
              <a:t>What is this, </a:t>
            </a:r>
            <a:r>
              <a:rPr lang="en-US" altLang="zh-CN" dirty="0" err="1">
                <a:solidFill>
                  <a:schemeClr val="bg1"/>
                </a:solidFill>
              </a:rPr>
              <a:t>Channa</a:t>
            </a:r>
            <a:r>
              <a:rPr lang="en-US" altLang="zh-CN" dirty="0">
                <a:solidFill>
                  <a:schemeClr val="bg1"/>
                </a:solidFill>
              </a:rPr>
              <a:t>?" asked Siddhartha. "Why does that man lie there so still, allowing these people to burn him up</a:t>
            </a:r>
            <a:r>
              <a:rPr lang="en-US" altLang="zh-CN" dirty="0" smtClean="0">
                <a:solidFill>
                  <a:schemeClr val="bg1"/>
                </a:solidFill>
              </a:rPr>
              <a:t>?“ "</a:t>
            </a:r>
            <a:r>
              <a:rPr lang="en-US" altLang="zh-CN" dirty="0">
                <a:solidFill>
                  <a:schemeClr val="bg1"/>
                </a:solidFill>
              </a:rPr>
              <a:t>He is dead," replied </a:t>
            </a:r>
            <a:r>
              <a:rPr lang="en-US" altLang="zh-CN" dirty="0" err="1">
                <a:solidFill>
                  <a:schemeClr val="bg1"/>
                </a:solidFill>
              </a:rPr>
              <a:t>Channa</a:t>
            </a:r>
            <a:r>
              <a:rPr lang="en-US" altLang="zh-CN" dirty="0" smtClean="0">
                <a:solidFill>
                  <a:schemeClr val="bg1"/>
                </a:solidFill>
              </a:rPr>
              <a:t>. "</a:t>
            </a:r>
            <a:r>
              <a:rPr lang="en-US" altLang="zh-CN" dirty="0">
                <a:solidFill>
                  <a:schemeClr val="bg1"/>
                </a:solidFill>
              </a:rPr>
              <a:t>Dead! </a:t>
            </a:r>
            <a:r>
              <a:rPr lang="en-US" altLang="zh-CN" dirty="0" err="1">
                <a:solidFill>
                  <a:schemeClr val="bg1"/>
                </a:solidFill>
              </a:rPr>
              <a:t>Channa</a:t>
            </a:r>
            <a:r>
              <a:rPr lang="en-US" altLang="zh-CN" dirty="0">
                <a:solidFill>
                  <a:schemeClr val="bg1"/>
                </a:solidFill>
              </a:rPr>
              <a:t>, does everyone die</a:t>
            </a:r>
            <a:r>
              <a:rPr lang="en-US" altLang="zh-CN" dirty="0" smtClean="0">
                <a:solidFill>
                  <a:schemeClr val="bg1"/>
                </a:solidFill>
              </a:rPr>
              <a:t>?“ "</a:t>
            </a:r>
            <a:r>
              <a:rPr lang="en-US" altLang="zh-CN" dirty="0">
                <a:solidFill>
                  <a:schemeClr val="bg1"/>
                </a:solidFill>
              </a:rPr>
              <a:t>Yes, my dear prince, all living things must die some day. No one can stop death from coming," replied </a:t>
            </a:r>
            <a:r>
              <a:rPr lang="en-US" altLang="zh-CN" dirty="0" err="1">
                <a:solidFill>
                  <a:schemeClr val="bg1"/>
                </a:solidFill>
              </a:rPr>
              <a:t>Channa</a:t>
            </a:r>
            <a:r>
              <a:rPr lang="en-US" altLang="zh-CN" dirty="0" smtClean="0">
                <a:solidFill>
                  <a:schemeClr val="bg1"/>
                </a:solidFill>
              </a:rPr>
              <a:t>. The </a:t>
            </a:r>
            <a:r>
              <a:rPr lang="en-US" altLang="zh-CN" dirty="0">
                <a:solidFill>
                  <a:schemeClr val="bg1"/>
                </a:solidFill>
              </a:rPr>
              <a:t>prince was so shocked he did not say anything more. He thought that it was terrible that such a thing called death should come to </a:t>
            </a:r>
            <a:r>
              <a:rPr lang="en-US" altLang="zh-CN" dirty="0" smtClean="0">
                <a:solidFill>
                  <a:schemeClr val="bg1"/>
                </a:solidFill>
              </a:rPr>
              <a:t>everybody.</a:t>
            </a:r>
            <a:endParaRPr lang="zh-CN" altLang="en-US" dirty="0">
              <a:solidFill>
                <a:schemeClr val="bg1"/>
              </a:solidFill>
            </a:endParaRPr>
          </a:p>
        </p:txBody>
      </p:sp>
    </p:spTree>
    <p:extLst>
      <p:ext uri="{BB962C8B-B14F-4D97-AF65-F5344CB8AC3E}">
        <p14:creationId xmlns:p14="http://schemas.microsoft.com/office/powerpoint/2010/main" val="159416143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The Four Sights: </a:t>
            </a:r>
            <a:r>
              <a:rPr lang="en-US" altLang="zh-CN" sz="3600" u="sng" dirty="0" smtClean="0">
                <a:solidFill>
                  <a:schemeClr val="bg1"/>
                </a:solidFill>
              </a:rPr>
              <a:t>a Monk</a:t>
            </a:r>
            <a:endParaRPr lang="zh-CN" altLang="en-US" sz="3600" dirty="0">
              <a:solidFill>
                <a:schemeClr val="bg1"/>
              </a:solidFill>
            </a:endParaRPr>
          </a:p>
        </p:txBody>
      </p:sp>
      <p:sp>
        <p:nvSpPr>
          <p:cNvPr id="5" name="內容版面配置區 2"/>
          <p:cNvSpPr txBox="1">
            <a:spLocks/>
          </p:cNvSpPr>
          <p:nvPr/>
        </p:nvSpPr>
        <p:spPr>
          <a:xfrm>
            <a:off x="101604" y="1384615"/>
            <a:ext cx="11943645" cy="25934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After many days of contemplation and distress, Siddhartha visited the city for the fourth time. As he was driving to the park he saw a </a:t>
            </a:r>
            <a:r>
              <a:rPr lang="en-US" altLang="zh-CN" sz="3200" dirty="0" smtClean="0">
                <a:solidFill>
                  <a:schemeClr val="bg1"/>
                </a:solidFill>
              </a:rPr>
              <a:t>man </a:t>
            </a:r>
            <a:r>
              <a:rPr lang="en-US" altLang="zh-CN" sz="3200" dirty="0">
                <a:solidFill>
                  <a:schemeClr val="bg1"/>
                </a:solidFill>
              </a:rPr>
              <a:t>wearing an orange </a:t>
            </a:r>
            <a:r>
              <a:rPr lang="en-US" altLang="zh-CN" sz="3200" dirty="0" err="1">
                <a:solidFill>
                  <a:schemeClr val="bg1"/>
                </a:solidFill>
              </a:rPr>
              <a:t>coloured</a:t>
            </a:r>
            <a:r>
              <a:rPr lang="en-US" altLang="zh-CN" sz="3200" dirty="0">
                <a:solidFill>
                  <a:schemeClr val="bg1"/>
                </a:solidFill>
              </a:rPr>
              <a:t> robe. He asked </a:t>
            </a:r>
            <a:r>
              <a:rPr lang="en-US" altLang="zh-CN" sz="3200" dirty="0" err="1">
                <a:solidFill>
                  <a:schemeClr val="bg1"/>
                </a:solidFill>
              </a:rPr>
              <a:t>Channa</a:t>
            </a:r>
            <a:r>
              <a:rPr lang="en-US" altLang="zh-CN" sz="3200" dirty="0">
                <a:solidFill>
                  <a:schemeClr val="bg1"/>
                </a:solidFill>
              </a:rPr>
              <a:t>, "Who is this man wearing an orange robe? His hair is shaved off. Why does he look so happy? How does he live and what does he do for a living?"</a:t>
            </a:r>
          </a:p>
        </p:txBody>
      </p:sp>
      <p:sp>
        <p:nvSpPr>
          <p:cNvPr id="6" name="內容版面配置區 2"/>
          <p:cNvSpPr txBox="1">
            <a:spLocks/>
          </p:cNvSpPr>
          <p:nvPr/>
        </p:nvSpPr>
        <p:spPr>
          <a:xfrm>
            <a:off x="101603" y="3978080"/>
            <a:ext cx="11943645" cy="29942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"That is a monk." replied </a:t>
            </a:r>
            <a:r>
              <a:rPr lang="en-US" altLang="zh-CN" sz="3200" dirty="0" err="1">
                <a:solidFill>
                  <a:schemeClr val="bg1"/>
                </a:solidFill>
              </a:rPr>
              <a:t>Channa</a:t>
            </a:r>
            <a:r>
              <a:rPr lang="en-US" altLang="zh-CN" sz="3200" dirty="0">
                <a:solidFill>
                  <a:schemeClr val="bg1"/>
                </a:solidFill>
              </a:rPr>
              <a:t>, "He lives in a </a:t>
            </a:r>
            <a:r>
              <a:rPr lang="en-US" altLang="zh-CN" sz="3200" dirty="0" smtClean="0">
                <a:solidFill>
                  <a:schemeClr val="bg1"/>
                </a:solidFill>
              </a:rPr>
              <a:t>forest, </a:t>
            </a:r>
            <a:r>
              <a:rPr lang="en-US" altLang="zh-CN" sz="3200" dirty="0">
                <a:solidFill>
                  <a:schemeClr val="bg1"/>
                </a:solidFill>
              </a:rPr>
              <a:t>goes from house to house for his food and goes from place to place telling people how to be peaceful and good." The prince felt very happy now. He thought, "I must become one like that," as he walked through the park.</a:t>
            </a:r>
          </a:p>
        </p:txBody>
      </p:sp>
    </p:spTree>
    <p:extLst>
      <p:ext uri="{BB962C8B-B14F-4D97-AF65-F5344CB8AC3E}">
        <p14:creationId xmlns:p14="http://schemas.microsoft.com/office/powerpoint/2010/main" val="53204862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smtClean="0">
                <a:solidFill>
                  <a:schemeClr val="bg1"/>
                </a:solidFill>
              </a:rPr>
              <a:t>Renunciation</a:t>
            </a:r>
            <a:endParaRPr lang="zh-CN" altLang="en-US" sz="3600" dirty="0">
              <a:solidFill>
                <a:schemeClr val="bg1"/>
              </a:solidFill>
            </a:endParaRPr>
          </a:p>
        </p:txBody>
      </p:sp>
      <p:sp>
        <p:nvSpPr>
          <p:cNvPr id="5" name="內容版面配置區 2"/>
          <p:cNvSpPr txBox="1">
            <a:spLocks/>
          </p:cNvSpPr>
          <p:nvPr/>
        </p:nvSpPr>
        <p:spPr>
          <a:xfrm>
            <a:off x="85792" y="860921"/>
            <a:ext cx="11943645" cy="29118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dirty="0">
                <a:solidFill>
                  <a:schemeClr val="bg1"/>
                </a:solidFill>
              </a:rPr>
              <a:t>Prince </a:t>
            </a:r>
            <a:r>
              <a:rPr lang="en-US" altLang="zh-CN" dirty="0" err="1">
                <a:solidFill>
                  <a:schemeClr val="bg1"/>
                </a:solidFill>
              </a:rPr>
              <a:t>Siddhattha</a:t>
            </a:r>
            <a:r>
              <a:rPr lang="en-US" altLang="zh-CN" dirty="0">
                <a:solidFill>
                  <a:schemeClr val="bg1"/>
                </a:solidFill>
              </a:rPr>
              <a:t> reﬂected thus</a:t>
            </a:r>
            <a:r>
              <a:rPr lang="en-US" altLang="zh-CN" dirty="0" smtClean="0">
                <a:solidFill>
                  <a:schemeClr val="bg1"/>
                </a:solidFill>
              </a:rPr>
              <a:t>: “</a:t>
            </a:r>
            <a:r>
              <a:rPr lang="en-US" altLang="zh-CN" dirty="0">
                <a:solidFill>
                  <a:schemeClr val="bg1"/>
                </a:solidFill>
              </a:rPr>
              <a:t>Why do I, being subject to birth, decay, disease, death, </a:t>
            </a:r>
            <a:r>
              <a:rPr lang="en-US" altLang="zh-CN" dirty="0" smtClean="0">
                <a:solidFill>
                  <a:schemeClr val="bg1"/>
                </a:solidFill>
              </a:rPr>
              <a:t>sorrow and </a:t>
            </a:r>
            <a:r>
              <a:rPr lang="en-US" altLang="zh-CN" dirty="0">
                <a:solidFill>
                  <a:schemeClr val="bg1"/>
                </a:solidFill>
              </a:rPr>
              <a:t>impurities, thus search after things of like nature. How, if I, who am subject to things of such nature, realize their </a:t>
            </a:r>
            <a:r>
              <a:rPr lang="en-US" altLang="zh-CN" dirty="0" smtClean="0">
                <a:solidFill>
                  <a:schemeClr val="bg1"/>
                </a:solidFill>
              </a:rPr>
              <a:t>disadvantages and </a:t>
            </a:r>
            <a:r>
              <a:rPr lang="en-US" altLang="zh-CN" dirty="0">
                <a:solidFill>
                  <a:schemeClr val="bg1"/>
                </a:solidFill>
              </a:rPr>
              <a:t>seek after the </a:t>
            </a:r>
            <a:r>
              <a:rPr lang="en-US" altLang="zh-CN" dirty="0" smtClean="0">
                <a:solidFill>
                  <a:schemeClr val="bg1"/>
                </a:solidFill>
              </a:rPr>
              <a:t>unattained</a:t>
            </a:r>
            <a:r>
              <a:rPr lang="en-US" altLang="zh-CN" dirty="0">
                <a:solidFill>
                  <a:schemeClr val="bg1"/>
                </a:solidFill>
              </a:rPr>
              <a:t>, unsurpassed, perfect security </a:t>
            </a:r>
            <a:r>
              <a:rPr lang="en-US" altLang="zh-CN" dirty="0" smtClean="0">
                <a:solidFill>
                  <a:schemeClr val="bg1"/>
                </a:solidFill>
              </a:rPr>
              <a:t>which is </a:t>
            </a:r>
            <a:r>
              <a:rPr lang="en-US" altLang="zh-CN" dirty="0" err="1">
                <a:solidFill>
                  <a:schemeClr val="bg1"/>
                </a:solidFill>
              </a:rPr>
              <a:t>Nibbāna</a:t>
            </a:r>
            <a:r>
              <a:rPr lang="en-US" altLang="zh-CN" dirty="0" smtClean="0">
                <a:solidFill>
                  <a:schemeClr val="bg1"/>
                </a:solidFill>
              </a:rPr>
              <a:t>!” </a:t>
            </a:r>
            <a:r>
              <a:rPr lang="en-US" altLang="zh-CN" dirty="0">
                <a:solidFill>
                  <a:schemeClr val="bg1"/>
                </a:solidFill>
              </a:rPr>
              <a:t>“Cramped and </a:t>
            </a:r>
            <a:r>
              <a:rPr lang="en-US" altLang="zh-CN" dirty="0" smtClean="0">
                <a:solidFill>
                  <a:schemeClr val="bg1"/>
                </a:solidFill>
              </a:rPr>
              <a:t>confined </a:t>
            </a:r>
            <a:r>
              <a:rPr lang="en-US" altLang="zh-CN" dirty="0">
                <a:solidFill>
                  <a:schemeClr val="bg1"/>
                </a:solidFill>
              </a:rPr>
              <a:t>is household life, a den </a:t>
            </a:r>
            <a:r>
              <a:rPr lang="en-US" altLang="zh-CN" dirty="0" smtClean="0">
                <a:solidFill>
                  <a:schemeClr val="bg1"/>
                </a:solidFill>
              </a:rPr>
              <a:t>of dust</a:t>
            </a:r>
            <a:r>
              <a:rPr lang="en-US" altLang="zh-CN" dirty="0">
                <a:solidFill>
                  <a:schemeClr val="bg1"/>
                </a:solidFill>
              </a:rPr>
              <a:t>, but the life of the homeless one is as the open air of heaven</a:t>
            </a:r>
            <a:r>
              <a:rPr lang="en-US" altLang="zh-CN" dirty="0" smtClean="0">
                <a:solidFill>
                  <a:schemeClr val="bg1"/>
                </a:solidFill>
              </a:rPr>
              <a:t>! Hard </a:t>
            </a:r>
            <a:r>
              <a:rPr lang="en-US" altLang="zh-CN" dirty="0">
                <a:solidFill>
                  <a:schemeClr val="bg1"/>
                </a:solidFill>
              </a:rPr>
              <a:t>is it for him who bides at home to live out as it should be </a:t>
            </a:r>
            <a:r>
              <a:rPr lang="en-US" altLang="zh-CN" dirty="0" smtClean="0">
                <a:solidFill>
                  <a:schemeClr val="bg1"/>
                </a:solidFill>
              </a:rPr>
              <a:t>lived the </a:t>
            </a:r>
            <a:r>
              <a:rPr lang="en-US" altLang="zh-CN" dirty="0">
                <a:solidFill>
                  <a:schemeClr val="bg1"/>
                </a:solidFill>
              </a:rPr>
              <a:t>Holy Life in all its perfection, in all its purity.”</a:t>
            </a:r>
          </a:p>
        </p:txBody>
      </p:sp>
      <p:sp>
        <p:nvSpPr>
          <p:cNvPr id="6" name="內容版面配置區 2"/>
          <p:cNvSpPr txBox="1">
            <a:spLocks/>
          </p:cNvSpPr>
          <p:nvPr/>
        </p:nvSpPr>
        <p:spPr>
          <a:xfrm>
            <a:off x="85792" y="3772733"/>
            <a:ext cx="11943645" cy="255748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dirty="0">
                <a:solidFill>
                  <a:schemeClr val="bg1"/>
                </a:solidFill>
              </a:rPr>
              <a:t>When this </a:t>
            </a:r>
            <a:r>
              <a:rPr lang="en-US" altLang="zh-CN" dirty="0" err="1">
                <a:solidFill>
                  <a:schemeClr val="bg1"/>
                </a:solidFill>
              </a:rPr>
              <a:t>fnal</a:t>
            </a:r>
            <a:r>
              <a:rPr lang="en-US" altLang="zh-CN" dirty="0">
                <a:solidFill>
                  <a:schemeClr val="bg1"/>
                </a:solidFill>
              </a:rPr>
              <a:t> decision was taken after much deliberation, the news of the birth of a son was conveyed to him </a:t>
            </a:r>
            <a:r>
              <a:rPr lang="en-US" altLang="zh-CN" dirty="0" smtClean="0">
                <a:solidFill>
                  <a:schemeClr val="bg1"/>
                </a:solidFill>
              </a:rPr>
              <a:t>while he </a:t>
            </a:r>
            <a:r>
              <a:rPr lang="en-US" altLang="zh-CN" dirty="0">
                <a:solidFill>
                  <a:schemeClr val="bg1"/>
                </a:solidFill>
              </a:rPr>
              <a:t>was about to leave the park. Contrary to expectations, </a:t>
            </a:r>
            <a:r>
              <a:rPr lang="en-US" altLang="zh-CN" dirty="0" smtClean="0">
                <a:solidFill>
                  <a:schemeClr val="bg1"/>
                </a:solidFill>
              </a:rPr>
              <a:t>he was </a:t>
            </a:r>
            <a:r>
              <a:rPr lang="en-US" altLang="zh-CN" dirty="0">
                <a:solidFill>
                  <a:schemeClr val="bg1"/>
                </a:solidFill>
              </a:rPr>
              <a:t>not overjoyed, but regarded his </a:t>
            </a:r>
            <a:r>
              <a:rPr lang="en-US" altLang="zh-CN" dirty="0" smtClean="0">
                <a:solidFill>
                  <a:schemeClr val="bg1"/>
                </a:solidFill>
              </a:rPr>
              <a:t>first </a:t>
            </a:r>
            <a:r>
              <a:rPr lang="en-US" altLang="zh-CN" dirty="0">
                <a:solidFill>
                  <a:schemeClr val="bg1"/>
                </a:solidFill>
              </a:rPr>
              <a:t>and only offspring as an impediment. </a:t>
            </a:r>
            <a:r>
              <a:rPr lang="en-US" altLang="zh-CN" dirty="0" smtClean="0">
                <a:solidFill>
                  <a:schemeClr val="bg1"/>
                </a:solidFill>
              </a:rPr>
              <a:t>He </a:t>
            </a:r>
            <a:r>
              <a:rPr lang="en-US" altLang="zh-CN" dirty="0">
                <a:solidFill>
                  <a:schemeClr val="bg1"/>
                </a:solidFill>
              </a:rPr>
              <a:t>exclaimed – “An impediment (</a:t>
            </a:r>
            <a:r>
              <a:rPr lang="en-US" altLang="zh-CN" dirty="0" err="1">
                <a:solidFill>
                  <a:schemeClr val="bg1"/>
                </a:solidFill>
              </a:rPr>
              <a:t>rāhu</a:t>
            </a:r>
            <a:r>
              <a:rPr lang="en-US" altLang="zh-CN" dirty="0">
                <a:solidFill>
                  <a:schemeClr val="bg1"/>
                </a:solidFill>
              </a:rPr>
              <a:t>) has been born</a:t>
            </a:r>
            <a:r>
              <a:rPr lang="en-US" altLang="zh-CN" dirty="0" smtClean="0">
                <a:solidFill>
                  <a:schemeClr val="bg1"/>
                </a:solidFill>
              </a:rPr>
              <a:t>; a </a:t>
            </a:r>
            <a:r>
              <a:rPr lang="en-US" altLang="zh-CN" dirty="0">
                <a:solidFill>
                  <a:schemeClr val="bg1"/>
                </a:solidFill>
              </a:rPr>
              <a:t>fetter has arisen”. The infant son was accordingly </a:t>
            </a:r>
            <a:r>
              <a:rPr lang="en-US" altLang="zh-CN" dirty="0" smtClean="0">
                <a:solidFill>
                  <a:schemeClr val="bg1"/>
                </a:solidFill>
              </a:rPr>
              <a:t>named </a:t>
            </a:r>
            <a:r>
              <a:rPr lang="en-US" altLang="zh-CN" dirty="0" err="1" smtClean="0">
                <a:solidFill>
                  <a:schemeClr val="bg1"/>
                </a:solidFill>
              </a:rPr>
              <a:t>Rāhula</a:t>
            </a:r>
            <a:r>
              <a:rPr lang="en-US" altLang="zh-CN" dirty="0" smtClean="0">
                <a:solidFill>
                  <a:schemeClr val="bg1"/>
                </a:solidFill>
              </a:rPr>
              <a:t> </a:t>
            </a:r>
            <a:r>
              <a:rPr lang="en-US" altLang="zh-CN" dirty="0">
                <a:solidFill>
                  <a:schemeClr val="bg1"/>
                </a:solidFill>
              </a:rPr>
              <a:t>by his grandfather.</a:t>
            </a:r>
          </a:p>
        </p:txBody>
      </p:sp>
      <p:sp>
        <p:nvSpPr>
          <p:cNvPr id="7" name="內容版面配置區 2"/>
          <p:cNvSpPr txBox="1">
            <a:spLocks/>
          </p:cNvSpPr>
          <p:nvPr/>
        </p:nvSpPr>
        <p:spPr>
          <a:xfrm>
            <a:off x="248355" y="6223342"/>
            <a:ext cx="11943645" cy="17682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dirty="0">
                <a:solidFill>
                  <a:schemeClr val="bg1"/>
                </a:solidFill>
              </a:rPr>
              <a:t>Leaving all behind, he stole away with a light heart </a:t>
            </a:r>
            <a:r>
              <a:rPr lang="en-US" altLang="zh-CN" dirty="0" smtClean="0">
                <a:solidFill>
                  <a:schemeClr val="bg1"/>
                </a:solidFill>
              </a:rPr>
              <a:t>from the </a:t>
            </a:r>
            <a:r>
              <a:rPr lang="en-US" altLang="zh-CN" dirty="0">
                <a:solidFill>
                  <a:schemeClr val="bg1"/>
                </a:solidFill>
              </a:rPr>
              <a:t>palace at </a:t>
            </a:r>
            <a:r>
              <a:rPr lang="en-US" altLang="zh-CN" dirty="0" smtClean="0">
                <a:solidFill>
                  <a:schemeClr val="bg1"/>
                </a:solidFill>
              </a:rPr>
              <a:t>midnight.</a:t>
            </a:r>
            <a:endParaRPr lang="en-US" altLang="zh-CN" dirty="0">
              <a:solidFill>
                <a:schemeClr val="bg1"/>
              </a:solidFill>
            </a:endParaRPr>
          </a:p>
        </p:txBody>
      </p:sp>
    </p:spTree>
    <p:extLst>
      <p:ext uri="{BB962C8B-B14F-4D97-AF65-F5344CB8AC3E}">
        <p14:creationId xmlns:p14="http://schemas.microsoft.com/office/powerpoint/2010/main" val="29887392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smtClean="0">
                <a:solidFill>
                  <a:schemeClr val="bg1"/>
                </a:solidFill>
              </a:rPr>
              <a:t>Search</a:t>
            </a:r>
            <a:endParaRPr lang="zh-CN" altLang="en-US" sz="3600" dirty="0">
              <a:solidFill>
                <a:schemeClr val="bg1"/>
              </a:solidFill>
            </a:endParaRPr>
          </a:p>
        </p:txBody>
      </p:sp>
      <p:sp>
        <p:nvSpPr>
          <p:cNvPr id="5" name="內容版面配置區 2"/>
          <p:cNvSpPr txBox="1">
            <a:spLocks/>
          </p:cNvSpPr>
          <p:nvPr/>
        </p:nvSpPr>
        <p:spPr>
          <a:xfrm>
            <a:off x="85792" y="860921"/>
            <a:ext cx="11943645" cy="219836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Thus as a wanderer, </a:t>
            </a:r>
            <a:r>
              <a:rPr lang="en-US" altLang="zh-CN" sz="3200" dirty="0" smtClean="0">
                <a:solidFill>
                  <a:schemeClr val="bg1"/>
                </a:solidFill>
              </a:rPr>
              <a:t>he learned from </a:t>
            </a:r>
            <a:r>
              <a:rPr lang="en-US" altLang="zh-CN" sz="3200" dirty="0" err="1" smtClean="0">
                <a:solidFill>
                  <a:schemeClr val="bg1"/>
                </a:solidFill>
              </a:rPr>
              <a:t>Ālāra</a:t>
            </a:r>
            <a:r>
              <a:rPr lang="en-US" altLang="zh-CN" sz="3200" dirty="0" smtClean="0">
                <a:solidFill>
                  <a:schemeClr val="bg1"/>
                </a:solidFill>
              </a:rPr>
              <a:t> </a:t>
            </a:r>
            <a:r>
              <a:rPr lang="en-US" altLang="zh-CN" sz="3200" dirty="0" err="1">
                <a:solidFill>
                  <a:schemeClr val="bg1"/>
                </a:solidFill>
              </a:rPr>
              <a:t>Kālāma</a:t>
            </a:r>
            <a:r>
              <a:rPr lang="en-US" altLang="zh-CN" sz="3200" dirty="0">
                <a:solidFill>
                  <a:schemeClr val="bg1"/>
                </a:solidFill>
              </a:rPr>
              <a:t>, a distinguished </a:t>
            </a:r>
            <a:r>
              <a:rPr lang="en-US" altLang="zh-CN" sz="3200" dirty="0" smtClean="0">
                <a:solidFill>
                  <a:schemeClr val="bg1"/>
                </a:solidFill>
              </a:rPr>
              <a:t>ascetic, and </a:t>
            </a:r>
            <a:r>
              <a:rPr lang="en-US" altLang="zh-CN" sz="3200" dirty="0">
                <a:solidFill>
                  <a:schemeClr val="bg1"/>
                </a:solidFill>
              </a:rPr>
              <a:t>attained seventh </a:t>
            </a:r>
            <a:r>
              <a:rPr lang="en-US" altLang="zh-CN" sz="3200" dirty="0" err="1">
                <a:solidFill>
                  <a:schemeClr val="bg1"/>
                </a:solidFill>
              </a:rPr>
              <a:t>jhāna</a:t>
            </a:r>
            <a:r>
              <a:rPr lang="en-US" altLang="zh-CN" sz="3200" dirty="0">
                <a:solidFill>
                  <a:schemeClr val="bg1"/>
                </a:solidFill>
              </a:rPr>
              <a:t>: infinite </a:t>
            </a:r>
            <a:r>
              <a:rPr lang="en-US" altLang="zh-CN" sz="3200" dirty="0" smtClean="0">
                <a:solidFill>
                  <a:schemeClr val="bg1"/>
                </a:solidFill>
              </a:rPr>
              <a:t>nothingness</a:t>
            </a:r>
            <a:r>
              <a:rPr lang="en-US" altLang="zh-CN" sz="3200" dirty="0">
                <a:solidFill>
                  <a:schemeClr val="bg1"/>
                </a:solidFill>
              </a:rPr>
              <a:t>. The ascetic </a:t>
            </a:r>
            <a:r>
              <a:rPr lang="en-US" altLang="zh-CN" sz="3200" dirty="0" err="1">
                <a:solidFill>
                  <a:schemeClr val="bg1"/>
                </a:solidFill>
              </a:rPr>
              <a:t>Gotama</a:t>
            </a:r>
            <a:r>
              <a:rPr lang="en-US" altLang="zh-CN" sz="3200" dirty="0">
                <a:solidFill>
                  <a:schemeClr val="bg1"/>
                </a:solidFill>
              </a:rPr>
              <a:t> was not </a:t>
            </a:r>
            <a:r>
              <a:rPr lang="en-US" altLang="zh-CN" sz="3200" dirty="0" err="1">
                <a:solidFill>
                  <a:schemeClr val="bg1"/>
                </a:solidFill>
              </a:rPr>
              <a:t>satisfed</a:t>
            </a:r>
            <a:r>
              <a:rPr lang="en-US" altLang="zh-CN" sz="3200" dirty="0">
                <a:solidFill>
                  <a:schemeClr val="bg1"/>
                </a:solidFill>
              </a:rPr>
              <a:t> with a discipline </a:t>
            </a:r>
            <a:r>
              <a:rPr lang="en-US" altLang="zh-CN" sz="3200" dirty="0" smtClean="0">
                <a:solidFill>
                  <a:schemeClr val="bg1"/>
                </a:solidFill>
              </a:rPr>
              <a:t>and a </a:t>
            </a:r>
            <a:r>
              <a:rPr lang="en-US" altLang="zh-CN" sz="3200" dirty="0">
                <a:solidFill>
                  <a:schemeClr val="bg1"/>
                </a:solidFill>
              </a:rPr>
              <a:t>doctrine which only led to a high degree of mental concentration, but did not lead to “disgust, detachment, cessation (of suffering), </a:t>
            </a:r>
            <a:r>
              <a:rPr lang="en-US" altLang="zh-CN" sz="3200" dirty="0" smtClean="0">
                <a:solidFill>
                  <a:schemeClr val="bg1"/>
                </a:solidFill>
              </a:rPr>
              <a:t>tranquility</a:t>
            </a:r>
            <a:r>
              <a:rPr lang="en-US" altLang="zh-CN" sz="3200" dirty="0">
                <a:solidFill>
                  <a:schemeClr val="bg1"/>
                </a:solidFill>
              </a:rPr>
              <a:t>; intuition, enlightenment, </a:t>
            </a:r>
            <a:r>
              <a:rPr lang="en-US" altLang="zh-CN" sz="3200" dirty="0" smtClean="0">
                <a:solidFill>
                  <a:schemeClr val="bg1"/>
                </a:solidFill>
              </a:rPr>
              <a:t>and </a:t>
            </a:r>
            <a:r>
              <a:rPr lang="en-US" altLang="zh-CN" sz="3200" dirty="0" err="1" smtClean="0">
                <a:solidFill>
                  <a:schemeClr val="bg1"/>
                </a:solidFill>
              </a:rPr>
              <a:t>Nibbāna</a:t>
            </a:r>
            <a:r>
              <a:rPr lang="en-US" altLang="zh-CN" sz="3200" dirty="0">
                <a:solidFill>
                  <a:schemeClr val="bg1"/>
                </a:solidFill>
              </a:rPr>
              <a:t>.”</a:t>
            </a:r>
          </a:p>
        </p:txBody>
      </p:sp>
      <p:sp>
        <p:nvSpPr>
          <p:cNvPr id="6" name="內容版面配置區 2"/>
          <p:cNvSpPr txBox="1">
            <a:spLocks/>
          </p:cNvSpPr>
          <p:nvPr/>
        </p:nvSpPr>
        <p:spPr>
          <a:xfrm>
            <a:off x="0" y="3818610"/>
            <a:ext cx="11943645" cy="276281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smtClean="0">
                <a:solidFill>
                  <a:schemeClr val="bg1"/>
                </a:solidFill>
              </a:rPr>
              <a:t>Then he </a:t>
            </a:r>
            <a:r>
              <a:rPr lang="en-US" altLang="zh-CN" sz="3200" dirty="0">
                <a:solidFill>
                  <a:schemeClr val="bg1"/>
                </a:solidFill>
              </a:rPr>
              <a:t>approached one </a:t>
            </a:r>
            <a:r>
              <a:rPr lang="en-US" altLang="zh-CN" sz="3200" dirty="0" err="1">
                <a:solidFill>
                  <a:schemeClr val="bg1"/>
                </a:solidFill>
              </a:rPr>
              <a:t>Uddaka</a:t>
            </a:r>
            <a:r>
              <a:rPr lang="en-US" altLang="zh-CN" sz="3200" dirty="0">
                <a:solidFill>
                  <a:schemeClr val="bg1"/>
                </a:solidFill>
              </a:rPr>
              <a:t> </a:t>
            </a:r>
            <a:r>
              <a:rPr lang="en-US" altLang="zh-CN" sz="3200" dirty="0" err="1" smtClean="0">
                <a:solidFill>
                  <a:schemeClr val="bg1"/>
                </a:solidFill>
              </a:rPr>
              <a:t>Rāmaputta</a:t>
            </a:r>
            <a:r>
              <a:rPr lang="en-US" altLang="zh-CN" sz="3200" dirty="0" smtClean="0">
                <a:solidFill>
                  <a:schemeClr val="bg1"/>
                </a:solidFill>
              </a:rPr>
              <a:t> and </a:t>
            </a:r>
            <a:r>
              <a:rPr lang="en-US" altLang="zh-CN" sz="3200" dirty="0">
                <a:solidFill>
                  <a:schemeClr val="bg1"/>
                </a:solidFill>
              </a:rPr>
              <a:t>expressed his desire to lead the Holy Life in his Dispensation. Before long the intelligent ascetic </a:t>
            </a:r>
            <a:r>
              <a:rPr lang="en-US" altLang="zh-CN" sz="3200" dirty="0" err="1">
                <a:solidFill>
                  <a:schemeClr val="bg1"/>
                </a:solidFill>
              </a:rPr>
              <a:t>Gotama</a:t>
            </a:r>
            <a:r>
              <a:rPr lang="en-US" altLang="zh-CN" sz="3200" dirty="0">
                <a:solidFill>
                  <a:schemeClr val="bg1"/>
                </a:solidFill>
              </a:rPr>
              <a:t> mastered </a:t>
            </a:r>
            <a:r>
              <a:rPr lang="en-US" altLang="zh-CN" sz="3200" dirty="0" smtClean="0">
                <a:solidFill>
                  <a:schemeClr val="bg1"/>
                </a:solidFill>
              </a:rPr>
              <a:t>his doctrine </a:t>
            </a:r>
            <a:r>
              <a:rPr lang="en-US" altLang="zh-CN" sz="3200" dirty="0">
                <a:solidFill>
                  <a:schemeClr val="bg1"/>
                </a:solidFill>
              </a:rPr>
              <a:t>and attained the </a:t>
            </a:r>
            <a:r>
              <a:rPr lang="en-US" altLang="zh-CN" sz="3200" dirty="0" smtClean="0">
                <a:solidFill>
                  <a:schemeClr val="bg1"/>
                </a:solidFill>
              </a:rPr>
              <a:t>final </a:t>
            </a:r>
            <a:r>
              <a:rPr lang="en-US" altLang="zh-CN" sz="3200" dirty="0">
                <a:solidFill>
                  <a:schemeClr val="bg1"/>
                </a:solidFill>
              </a:rPr>
              <a:t>stage of mental concentration</a:t>
            </a:r>
            <a:r>
              <a:rPr lang="en-US" altLang="zh-CN" sz="3200" dirty="0" smtClean="0">
                <a:solidFill>
                  <a:schemeClr val="bg1"/>
                </a:solidFill>
              </a:rPr>
              <a:t>, the </a:t>
            </a:r>
            <a:r>
              <a:rPr lang="en-US" altLang="zh-CN" sz="3200" dirty="0">
                <a:solidFill>
                  <a:schemeClr val="bg1"/>
                </a:solidFill>
              </a:rPr>
              <a:t>Realm of Neither Perception nor Non-Perception (“</a:t>
            </a:r>
            <a:r>
              <a:rPr lang="en-US" altLang="zh-CN" sz="3200" dirty="0" err="1" smtClean="0">
                <a:solidFill>
                  <a:schemeClr val="bg1"/>
                </a:solidFill>
              </a:rPr>
              <a:t>N’eva</a:t>
            </a:r>
            <a:r>
              <a:rPr lang="en-US" altLang="zh-CN" sz="3200" dirty="0" smtClean="0">
                <a:solidFill>
                  <a:schemeClr val="bg1"/>
                </a:solidFill>
              </a:rPr>
              <a:t> </a:t>
            </a:r>
            <a:r>
              <a:rPr lang="en-US" altLang="zh-CN" sz="3200" dirty="0" err="1" smtClean="0">
                <a:solidFill>
                  <a:schemeClr val="bg1"/>
                </a:solidFill>
              </a:rPr>
              <a:t>saññā</a:t>
            </a:r>
            <a:r>
              <a:rPr lang="en-US" altLang="zh-CN" sz="3200" dirty="0" smtClean="0">
                <a:solidFill>
                  <a:schemeClr val="bg1"/>
                </a:solidFill>
              </a:rPr>
              <a:t> </a:t>
            </a:r>
            <a:r>
              <a:rPr lang="en-US" altLang="zh-CN" sz="3200" dirty="0" err="1">
                <a:solidFill>
                  <a:schemeClr val="bg1"/>
                </a:solidFill>
              </a:rPr>
              <a:t>N’asaññāyatana</a:t>
            </a:r>
            <a:r>
              <a:rPr lang="en-US" altLang="zh-CN" sz="3200" dirty="0" smtClean="0">
                <a:solidFill>
                  <a:schemeClr val="bg1"/>
                </a:solidFill>
              </a:rPr>
              <a:t>), </a:t>
            </a:r>
            <a:r>
              <a:rPr lang="en-US" altLang="zh-CN" sz="3200" dirty="0">
                <a:solidFill>
                  <a:schemeClr val="bg1"/>
                </a:solidFill>
              </a:rPr>
              <a:t>revealed by his teacher. This was </a:t>
            </a:r>
            <a:r>
              <a:rPr lang="en-US" altLang="zh-CN" sz="3200" dirty="0" smtClean="0">
                <a:solidFill>
                  <a:schemeClr val="bg1"/>
                </a:solidFill>
              </a:rPr>
              <a:t>the highest </a:t>
            </a:r>
            <a:r>
              <a:rPr lang="en-US" altLang="zh-CN" sz="3200" dirty="0">
                <a:solidFill>
                  <a:schemeClr val="bg1"/>
                </a:solidFill>
              </a:rPr>
              <a:t>stage in </a:t>
            </a:r>
            <a:r>
              <a:rPr lang="en-US" altLang="zh-CN" sz="3200" dirty="0" smtClean="0">
                <a:solidFill>
                  <a:schemeClr val="bg1"/>
                </a:solidFill>
              </a:rPr>
              <a:t>worldly. However, </a:t>
            </a:r>
            <a:r>
              <a:rPr lang="en-US" altLang="zh-CN" sz="3200" dirty="0">
                <a:solidFill>
                  <a:schemeClr val="bg1"/>
                </a:solidFill>
              </a:rPr>
              <a:t>The ascetic </a:t>
            </a:r>
            <a:r>
              <a:rPr lang="en-US" altLang="zh-CN" sz="3200" dirty="0" err="1">
                <a:solidFill>
                  <a:schemeClr val="bg1"/>
                </a:solidFill>
              </a:rPr>
              <a:t>Gotama</a:t>
            </a:r>
            <a:r>
              <a:rPr lang="en-US" altLang="zh-CN" sz="3200" dirty="0">
                <a:solidFill>
                  <a:schemeClr val="bg1"/>
                </a:solidFill>
              </a:rPr>
              <a:t> was </a:t>
            </a:r>
            <a:r>
              <a:rPr lang="en-US" altLang="zh-CN" sz="3200" dirty="0" smtClean="0">
                <a:solidFill>
                  <a:schemeClr val="bg1"/>
                </a:solidFill>
              </a:rPr>
              <a:t>not, because it did </a:t>
            </a:r>
            <a:r>
              <a:rPr lang="en-US" altLang="zh-CN" sz="3200" dirty="0">
                <a:solidFill>
                  <a:schemeClr val="bg1"/>
                </a:solidFill>
              </a:rPr>
              <a:t>not lead to </a:t>
            </a:r>
            <a:r>
              <a:rPr lang="en-US" altLang="zh-CN" sz="3200" dirty="0" smtClean="0">
                <a:solidFill>
                  <a:schemeClr val="bg1"/>
                </a:solidFill>
              </a:rPr>
              <a:t>“. . . enlightenment</a:t>
            </a:r>
            <a:r>
              <a:rPr lang="en-US" altLang="zh-CN" sz="3200" dirty="0">
                <a:solidFill>
                  <a:schemeClr val="bg1"/>
                </a:solidFill>
              </a:rPr>
              <a:t>, and </a:t>
            </a:r>
            <a:r>
              <a:rPr lang="en-US" altLang="zh-CN" sz="3200" dirty="0" err="1">
                <a:solidFill>
                  <a:schemeClr val="bg1"/>
                </a:solidFill>
              </a:rPr>
              <a:t>Nibbāna</a:t>
            </a:r>
            <a:r>
              <a:rPr lang="en-US" altLang="zh-CN" sz="3200" dirty="0">
                <a:solidFill>
                  <a:schemeClr val="bg1"/>
                </a:solidFill>
              </a:rPr>
              <a:t>.”</a:t>
            </a:r>
          </a:p>
          <a:p>
            <a:endParaRPr lang="en-US" altLang="zh-CN" dirty="0">
              <a:solidFill>
                <a:schemeClr val="bg1"/>
              </a:solidFill>
            </a:endParaRPr>
          </a:p>
        </p:txBody>
      </p:sp>
    </p:spTree>
    <p:extLst>
      <p:ext uri="{BB962C8B-B14F-4D97-AF65-F5344CB8AC3E}">
        <p14:creationId xmlns:p14="http://schemas.microsoft.com/office/powerpoint/2010/main" val="200880314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Struggle</a:t>
            </a:r>
            <a:endParaRPr lang="zh-CN" altLang="en-US" sz="3600" dirty="0">
              <a:solidFill>
                <a:schemeClr val="bg1"/>
              </a:solidFill>
            </a:endParaRPr>
          </a:p>
        </p:txBody>
      </p:sp>
      <p:sp>
        <p:nvSpPr>
          <p:cNvPr id="5" name="內容版面配置區 2"/>
          <p:cNvSpPr txBox="1">
            <a:spLocks/>
          </p:cNvSpPr>
          <p:nvPr/>
        </p:nvSpPr>
        <p:spPr>
          <a:xfrm>
            <a:off x="209971" y="1031438"/>
            <a:ext cx="7206830" cy="505445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In the ancient days in India, i</a:t>
            </a:r>
            <a:r>
              <a:rPr lang="en-US" altLang="zh-CN" sz="3200" dirty="0" smtClean="0">
                <a:solidFill>
                  <a:schemeClr val="bg1"/>
                </a:solidFill>
              </a:rPr>
              <a:t>t </a:t>
            </a:r>
            <a:r>
              <a:rPr lang="en-US" altLang="zh-CN" sz="3200" dirty="0">
                <a:solidFill>
                  <a:schemeClr val="bg1"/>
                </a:solidFill>
              </a:rPr>
              <a:t>was </a:t>
            </a:r>
            <a:r>
              <a:rPr lang="en-US" altLang="zh-CN" sz="3200" dirty="0" smtClean="0">
                <a:solidFill>
                  <a:schemeClr val="bg1"/>
                </a:solidFill>
              </a:rPr>
              <a:t>a popular </a:t>
            </a:r>
            <a:r>
              <a:rPr lang="en-US" altLang="zh-CN" sz="3200" dirty="0">
                <a:solidFill>
                  <a:schemeClr val="bg1"/>
                </a:solidFill>
              </a:rPr>
              <a:t>belief that no Deliverance could be gained unless </a:t>
            </a:r>
            <a:r>
              <a:rPr lang="en-US" altLang="zh-CN" sz="3200" dirty="0" smtClean="0">
                <a:solidFill>
                  <a:schemeClr val="bg1"/>
                </a:solidFill>
              </a:rPr>
              <a:t>one leads </a:t>
            </a:r>
            <a:r>
              <a:rPr lang="en-US" altLang="zh-CN" sz="3200" dirty="0">
                <a:solidFill>
                  <a:schemeClr val="bg1"/>
                </a:solidFill>
              </a:rPr>
              <a:t>a life of strict asceticism. Accordingly, for six long years the ascetic </a:t>
            </a:r>
            <a:r>
              <a:rPr lang="en-US" altLang="zh-CN" sz="3200" dirty="0" err="1">
                <a:solidFill>
                  <a:schemeClr val="bg1"/>
                </a:solidFill>
              </a:rPr>
              <a:t>Gotama</a:t>
            </a:r>
            <a:r>
              <a:rPr lang="en-US" altLang="zh-CN" sz="3200" dirty="0">
                <a:solidFill>
                  <a:schemeClr val="bg1"/>
                </a:solidFill>
              </a:rPr>
              <a:t> made a </a:t>
            </a:r>
            <a:r>
              <a:rPr lang="en-US" altLang="zh-CN" sz="3200" dirty="0" smtClean="0">
                <a:solidFill>
                  <a:schemeClr val="bg1"/>
                </a:solidFill>
              </a:rPr>
              <a:t>superhuman </a:t>
            </a:r>
            <a:r>
              <a:rPr lang="en-US" altLang="zh-CN" sz="3200" dirty="0">
                <a:solidFill>
                  <a:schemeClr val="bg1"/>
                </a:solidFill>
              </a:rPr>
              <a:t>struggle </a:t>
            </a:r>
            <a:r>
              <a:rPr lang="en-US" altLang="zh-CN" sz="3200" dirty="0" err="1">
                <a:solidFill>
                  <a:schemeClr val="bg1"/>
                </a:solidFill>
              </a:rPr>
              <a:t>practising</a:t>
            </a:r>
            <a:r>
              <a:rPr lang="en-US" altLang="zh-CN" sz="3200" dirty="0">
                <a:solidFill>
                  <a:schemeClr val="bg1"/>
                </a:solidFill>
              </a:rPr>
              <a:t> </a:t>
            </a:r>
            <a:r>
              <a:rPr lang="en-US" altLang="zh-CN" sz="3200" dirty="0" smtClean="0">
                <a:solidFill>
                  <a:schemeClr val="bg1"/>
                </a:solidFill>
              </a:rPr>
              <a:t>all forms </a:t>
            </a:r>
            <a:r>
              <a:rPr lang="en-US" altLang="zh-CN" sz="3200" dirty="0">
                <a:solidFill>
                  <a:schemeClr val="bg1"/>
                </a:solidFill>
              </a:rPr>
              <a:t>of severest austerity. His delicate body was reduced </a:t>
            </a:r>
            <a:r>
              <a:rPr lang="en-US" altLang="zh-CN" sz="3200" dirty="0" smtClean="0">
                <a:solidFill>
                  <a:schemeClr val="bg1"/>
                </a:solidFill>
              </a:rPr>
              <a:t>to almost </a:t>
            </a:r>
            <a:r>
              <a:rPr lang="en-US" altLang="zh-CN" sz="3200" dirty="0">
                <a:solidFill>
                  <a:schemeClr val="bg1"/>
                </a:solidFill>
              </a:rPr>
              <a:t>a skeleton. The more he </a:t>
            </a:r>
            <a:r>
              <a:rPr lang="en-US" altLang="zh-CN" sz="3200" dirty="0" smtClean="0">
                <a:solidFill>
                  <a:schemeClr val="bg1"/>
                </a:solidFill>
              </a:rPr>
              <a:t>tormented </a:t>
            </a:r>
            <a:r>
              <a:rPr lang="en-US" altLang="zh-CN" sz="3200" dirty="0">
                <a:solidFill>
                  <a:schemeClr val="bg1"/>
                </a:solidFill>
              </a:rPr>
              <a:t>his body the farther his goal receded from him.</a:t>
            </a:r>
          </a:p>
        </p:txBody>
      </p:sp>
      <p:pic>
        <p:nvPicPr>
          <p:cNvPr id="6" name="圖片 5"/>
          <p:cNvPicPr>
            <a:picLocks noChangeAspect="1"/>
          </p:cNvPicPr>
          <p:nvPr/>
        </p:nvPicPr>
        <p:blipFill>
          <a:blip r:embed="rId2"/>
          <a:stretch>
            <a:fillRect/>
          </a:stretch>
        </p:blipFill>
        <p:spPr>
          <a:xfrm>
            <a:off x="7640897" y="889130"/>
            <a:ext cx="4413786" cy="5196765"/>
          </a:xfrm>
          <a:prstGeom prst="rect">
            <a:avLst/>
          </a:prstGeom>
        </p:spPr>
      </p:pic>
    </p:spTree>
    <p:extLst>
      <p:ext uri="{BB962C8B-B14F-4D97-AF65-F5344CB8AC3E}">
        <p14:creationId xmlns:p14="http://schemas.microsoft.com/office/powerpoint/2010/main" val="393874709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The Middle Path</a:t>
            </a:r>
            <a:endParaRPr lang="zh-CN" altLang="en-US" sz="3600" dirty="0">
              <a:solidFill>
                <a:schemeClr val="bg1"/>
              </a:solidFill>
            </a:endParaRPr>
          </a:p>
        </p:txBody>
      </p:sp>
      <p:sp>
        <p:nvSpPr>
          <p:cNvPr id="5" name="內容版面配置區 2"/>
          <p:cNvSpPr txBox="1">
            <a:spLocks/>
          </p:cNvSpPr>
          <p:nvPr/>
        </p:nvSpPr>
        <p:spPr>
          <a:xfrm>
            <a:off x="187394" y="1060846"/>
            <a:ext cx="8347007" cy="550482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The ascetic </a:t>
            </a:r>
            <a:r>
              <a:rPr lang="en-US" altLang="zh-CN" sz="3200" dirty="0" err="1">
                <a:solidFill>
                  <a:schemeClr val="bg1"/>
                </a:solidFill>
              </a:rPr>
              <a:t>Gotama</a:t>
            </a:r>
            <a:r>
              <a:rPr lang="en-US" altLang="zh-CN" sz="3200" dirty="0">
                <a:solidFill>
                  <a:schemeClr val="bg1"/>
                </a:solidFill>
              </a:rPr>
              <a:t> was now fully convinced from personal experience of the utter futility of self-mortification. He abandoned for </a:t>
            </a:r>
            <a:r>
              <a:rPr lang="en-US" altLang="zh-CN" sz="3200" dirty="0" smtClean="0">
                <a:solidFill>
                  <a:schemeClr val="bg1"/>
                </a:solidFill>
              </a:rPr>
              <a:t>ever this </a:t>
            </a:r>
            <a:r>
              <a:rPr lang="en-US" altLang="zh-CN" sz="3200" dirty="0">
                <a:solidFill>
                  <a:schemeClr val="bg1"/>
                </a:solidFill>
              </a:rPr>
              <a:t>painful extreme as did he the other extreme of self-indulgence which tends to retard moral progress</a:t>
            </a:r>
            <a:r>
              <a:rPr lang="en-US" altLang="zh-CN" sz="3200" dirty="0" smtClean="0">
                <a:solidFill>
                  <a:schemeClr val="bg1"/>
                </a:solidFill>
              </a:rPr>
              <a:t>.</a:t>
            </a:r>
          </a:p>
          <a:p>
            <a:r>
              <a:rPr lang="en-US" altLang="zh-CN" sz="3200" dirty="0" smtClean="0">
                <a:solidFill>
                  <a:schemeClr val="bg1"/>
                </a:solidFill>
              </a:rPr>
              <a:t>He bathed himself and received a bowl of milk </a:t>
            </a:r>
            <a:r>
              <a:rPr lang="en-US" altLang="zh-CN" sz="3200" dirty="0">
                <a:solidFill>
                  <a:schemeClr val="bg1"/>
                </a:solidFill>
              </a:rPr>
              <a:t>rice. Regaining his lost </a:t>
            </a:r>
            <a:r>
              <a:rPr lang="en-US" altLang="zh-CN" sz="3200" dirty="0" smtClean="0">
                <a:solidFill>
                  <a:schemeClr val="bg1"/>
                </a:solidFill>
              </a:rPr>
              <a:t>strength, sitting under a tree, he easily developed </a:t>
            </a:r>
            <a:r>
              <a:rPr lang="en-US" altLang="zh-CN" sz="3200" dirty="0">
                <a:solidFill>
                  <a:schemeClr val="bg1"/>
                </a:solidFill>
              </a:rPr>
              <a:t>the First </a:t>
            </a:r>
            <a:r>
              <a:rPr lang="en-US" altLang="zh-CN" sz="3200" dirty="0" err="1">
                <a:solidFill>
                  <a:schemeClr val="bg1"/>
                </a:solidFill>
              </a:rPr>
              <a:t>Jhāna</a:t>
            </a:r>
            <a:r>
              <a:rPr lang="en-US" altLang="zh-CN" sz="3200" dirty="0">
                <a:solidFill>
                  <a:schemeClr val="bg1"/>
                </a:solidFill>
              </a:rPr>
              <a:t> which he gained in his youth. </a:t>
            </a:r>
            <a:r>
              <a:rPr lang="en-US" altLang="zh-CN" sz="3200" dirty="0" smtClean="0">
                <a:solidFill>
                  <a:schemeClr val="bg1"/>
                </a:solidFill>
              </a:rPr>
              <a:t>By degrees </a:t>
            </a:r>
            <a:r>
              <a:rPr lang="en-US" altLang="zh-CN" sz="3200" dirty="0">
                <a:solidFill>
                  <a:schemeClr val="bg1"/>
                </a:solidFill>
              </a:rPr>
              <a:t>he developed the second, third and fourth </a:t>
            </a:r>
            <a:r>
              <a:rPr lang="en-US" altLang="zh-CN" sz="3200" dirty="0" err="1">
                <a:solidFill>
                  <a:schemeClr val="bg1"/>
                </a:solidFill>
              </a:rPr>
              <a:t>Jhānas</a:t>
            </a:r>
            <a:r>
              <a:rPr lang="en-US" altLang="zh-CN" sz="3200" dirty="0">
                <a:solidFill>
                  <a:schemeClr val="bg1"/>
                </a:solidFill>
              </a:rPr>
              <a:t> </a:t>
            </a:r>
            <a:r>
              <a:rPr lang="en-US" altLang="zh-CN" sz="3200" dirty="0" smtClean="0">
                <a:solidFill>
                  <a:schemeClr val="bg1"/>
                </a:solidFill>
              </a:rPr>
              <a:t>as well</a:t>
            </a:r>
            <a:r>
              <a:rPr lang="en-US" altLang="zh-CN" sz="3200" dirty="0">
                <a:solidFill>
                  <a:schemeClr val="bg1"/>
                </a:solidFill>
              </a:rPr>
              <a:t>.</a:t>
            </a:r>
            <a:endParaRPr lang="en-US" altLang="zh-CN" sz="3200" dirty="0" smtClean="0">
              <a:solidFill>
                <a:schemeClr val="bg1"/>
              </a:solidFill>
            </a:endParaRPr>
          </a:p>
          <a:p>
            <a:endParaRPr lang="en-US" altLang="zh-CN" sz="3200" dirty="0">
              <a:solidFill>
                <a:schemeClr val="bg1"/>
              </a:solidFill>
            </a:endParaRPr>
          </a:p>
        </p:txBody>
      </p:sp>
      <p:pic>
        <p:nvPicPr>
          <p:cNvPr id="6" name="圖片 5"/>
          <p:cNvPicPr>
            <a:picLocks noChangeAspect="1"/>
          </p:cNvPicPr>
          <p:nvPr/>
        </p:nvPicPr>
        <p:blipFill>
          <a:blip r:embed="rId2"/>
          <a:stretch>
            <a:fillRect/>
          </a:stretch>
        </p:blipFill>
        <p:spPr>
          <a:xfrm>
            <a:off x="8534401" y="1342144"/>
            <a:ext cx="3469158" cy="4460346"/>
          </a:xfrm>
          <a:prstGeom prst="rect">
            <a:avLst/>
          </a:prstGeom>
        </p:spPr>
      </p:pic>
    </p:spTree>
    <p:extLst>
      <p:ext uri="{BB962C8B-B14F-4D97-AF65-F5344CB8AC3E}">
        <p14:creationId xmlns:p14="http://schemas.microsoft.com/office/powerpoint/2010/main" val="148547831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Dawn of Truth</a:t>
            </a:r>
            <a:endParaRPr lang="zh-CN" altLang="en-US" sz="3600" dirty="0">
              <a:solidFill>
                <a:schemeClr val="bg1"/>
              </a:solidFill>
            </a:endParaRPr>
          </a:p>
        </p:txBody>
      </p:sp>
      <p:sp>
        <p:nvSpPr>
          <p:cNvPr id="5" name="內容版面配置區 2"/>
          <p:cNvSpPr txBox="1">
            <a:spLocks/>
          </p:cNvSpPr>
          <p:nvPr/>
        </p:nvSpPr>
        <p:spPr>
          <a:xfrm>
            <a:off x="209970" y="1031438"/>
            <a:ext cx="11564341" cy="531291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By developing the </a:t>
            </a:r>
            <a:r>
              <a:rPr lang="en-US" altLang="zh-CN" sz="3200" dirty="0" err="1">
                <a:solidFill>
                  <a:schemeClr val="bg1"/>
                </a:solidFill>
              </a:rPr>
              <a:t>Jhānas</a:t>
            </a:r>
            <a:r>
              <a:rPr lang="en-US" altLang="zh-CN" sz="3200" dirty="0">
                <a:solidFill>
                  <a:schemeClr val="bg1"/>
                </a:solidFill>
              </a:rPr>
              <a:t> he gained perfect one-pointedness of the mind. His mind was now like a polished </a:t>
            </a:r>
            <a:r>
              <a:rPr lang="en-US" altLang="zh-CN" sz="3200" dirty="0" smtClean="0">
                <a:solidFill>
                  <a:schemeClr val="bg1"/>
                </a:solidFill>
              </a:rPr>
              <a:t>mirror where </a:t>
            </a:r>
            <a:r>
              <a:rPr lang="en-US" altLang="zh-CN" sz="3200" dirty="0">
                <a:solidFill>
                  <a:schemeClr val="bg1"/>
                </a:solidFill>
              </a:rPr>
              <a:t>everything is reﬂected in its true perspective.</a:t>
            </a:r>
          </a:p>
          <a:p>
            <a:r>
              <a:rPr lang="en-US" altLang="zh-CN" sz="3200" dirty="0">
                <a:solidFill>
                  <a:schemeClr val="bg1"/>
                </a:solidFill>
              </a:rPr>
              <a:t>Thus with thoughts tranquillized, </a:t>
            </a:r>
            <a:r>
              <a:rPr lang="en-US" altLang="zh-CN" sz="3200" dirty="0" err="1">
                <a:solidFill>
                  <a:schemeClr val="bg1"/>
                </a:solidFill>
              </a:rPr>
              <a:t>purifed</a:t>
            </a:r>
            <a:r>
              <a:rPr lang="en-US" altLang="zh-CN" sz="3200" dirty="0">
                <a:solidFill>
                  <a:schemeClr val="bg1"/>
                </a:solidFill>
              </a:rPr>
              <a:t>, cleansed, </a:t>
            </a:r>
            <a:r>
              <a:rPr lang="en-US" altLang="zh-CN" sz="3200" dirty="0" smtClean="0">
                <a:solidFill>
                  <a:schemeClr val="bg1"/>
                </a:solidFill>
              </a:rPr>
              <a:t>free from </a:t>
            </a:r>
            <a:r>
              <a:rPr lang="en-US" altLang="zh-CN" sz="3200" dirty="0">
                <a:solidFill>
                  <a:schemeClr val="bg1"/>
                </a:solidFill>
              </a:rPr>
              <a:t>lust and impurity, pliable, alert, steady, and unshakable</a:t>
            </a:r>
            <a:r>
              <a:rPr lang="en-US" altLang="zh-CN" sz="3200" dirty="0" smtClean="0">
                <a:solidFill>
                  <a:schemeClr val="bg1"/>
                </a:solidFill>
              </a:rPr>
              <a:t>, he </a:t>
            </a:r>
            <a:r>
              <a:rPr lang="en-US" altLang="zh-CN" sz="3200" dirty="0">
                <a:solidFill>
                  <a:schemeClr val="bg1"/>
                </a:solidFill>
              </a:rPr>
              <a:t>directed his mind to the knowledge as regards “The Reminiscence of Past Births”. He recalled his varied lots in former existences. Thus he recalled the mode and details of his varied lots </a:t>
            </a:r>
            <a:r>
              <a:rPr lang="en-US" altLang="zh-CN" sz="3200" dirty="0" smtClean="0">
                <a:solidFill>
                  <a:schemeClr val="bg1"/>
                </a:solidFill>
              </a:rPr>
              <a:t>in his </a:t>
            </a:r>
            <a:r>
              <a:rPr lang="en-US" altLang="zh-CN" sz="3200" dirty="0">
                <a:solidFill>
                  <a:schemeClr val="bg1"/>
                </a:solidFill>
              </a:rPr>
              <a:t>former births.</a:t>
            </a:r>
          </a:p>
          <a:p>
            <a:r>
              <a:rPr lang="en-US" altLang="zh-CN" sz="3200" dirty="0">
                <a:solidFill>
                  <a:schemeClr val="bg1"/>
                </a:solidFill>
              </a:rPr>
              <a:t>This, indeed, as the First Knowledge that he realized in the </a:t>
            </a:r>
            <a:r>
              <a:rPr lang="en-US" altLang="zh-CN" sz="3200" dirty="0" smtClean="0">
                <a:solidFill>
                  <a:schemeClr val="bg1"/>
                </a:solidFill>
              </a:rPr>
              <a:t>first watch </a:t>
            </a:r>
            <a:r>
              <a:rPr lang="en-US" altLang="zh-CN" sz="3200" dirty="0">
                <a:solidFill>
                  <a:schemeClr val="bg1"/>
                </a:solidFill>
              </a:rPr>
              <a:t>of the night.</a:t>
            </a:r>
          </a:p>
        </p:txBody>
      </p:sp>
    </p:spTree>
    <p:extLst>
      <p:ext uri="{BB962C8B-B14F-4D97-AF65-F5344CB8AC3E}">
        <p14:creationId xmlns:p14="http://schemas.microsoft.com/office/powerpoint/2010/main" val="123822775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266415" y="433127"/>
            <a:ext cx="11564341" cy="609185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600" dirty="0">
                <a:solidFill>
                  <a:schemeClr val="bg1"/>
                </a:solidFill>
              </a:rPr>
              <a:t>Dispelling thus the ignorance with regard to the past, </a:t>
            </a:r>
            <a:r>
              <a:rPr lang="en-US" altLang="zh-CN" sz="3600" dirty="0" smtClean="0">
                <a:solidFill>
                  <a:schemeClr val="bg1"/>
                </a:solidFill>
              </a:rPr>
              <a:t>he directed </a:t>
            </a:r>
            <a:r>
              <a:rPr lang="en-US" altLang="zh-CN" sz="3600" dirty="0">
                <a:solidFill>
                  <a:schemeClr val="bg1"/>
                </a:solidFill>
              </a:rPr>
              <a:t>his </a:t>
            </a:r>
            <a:r>
              <a:rPr lang="en-US" altLang="zh-CN" sz="3600" dirty="0" err="1">
                <a:solidFill>
                  <a:schemeClr val="bg1"/>
                </a:solidFill>
              </a:rPr>
              <a:t>purifed</a:t>
            </a:r>
            <a:r>
              <a:rPr lang="en-US" altLang="zh-CN" sz="3600" dirty="0">
                <a:solidFill>
                  <a:schemeClr val="bg1"/>
                </a:solidFill>
              </a:rPr>
              <a:t> mind to “The Perception of the Disappearing and Reappearing of Beings” (</a:t>
            </a:r>
            <a:r>
              <a:rPr lang="en-US" altLang="zh-CN" sz="3600" dirty="0" err="1">
                <a:solidFill>
                  <a:schemeClr val="bg1"/>
                </a:solidFill>
              </a:rPr>
              <a:t>Cutūpapāta</a:t>
            </a:r>
            <a:r>
              <a:rPr lang="en-US" altLang="zh-CN" sz="3600" dirty="0">
                <a:solidFill>
                  <a:schemeClr val="bg1"/>
                </a:solidFill>
              </a:rPr>
              <a:t> </a:t>
            </a:r>
            <a:r>
              <a:rPr lang="en-US" altLang="zh-CN" sz="3600" dirty="0" err="1">
                <a:solidFill>
                  <a:schemeClr val="bg1"/>
                </a:solidFill>
              </a:rPr>
              <a:t>māna</a:t>
            </a:r>
            <a:r>
              <a:rPr lang="en-US" altLang="zh-CN" sz="3600" dirty="0">
                <a:solidFill>
                  <a:schemeClr val="bg1"/>
                </a:solidFill>
              </a:rPr>
              <a:t>). With clairvoyant vision, </a:t>
            </a:r>
            <a:r>
              <a:rPr lang="en-US" altLang="zh-CN" sz="3600" dirty="0" err="1">
                <a:solidFill>
                  <a:schemeClr val="bg1"/>
                </a:solidFill>
              </a:rPr>
              <a:t>purifed</a:t>
            </a:r>
            <a:r>
              <a:rPr lang="en-US" altLang="zh-CN" sz="3600" dirty="0">
                <a:solidFill>
                  <a:schemeClr val="bg1"/>
                </a:solidFill>
              </a:rPr>
              <a:t> and supernormal, he perceived beings disappearing from one state of existence and reappearing in another; he beheld the base and the noble, the beautiful and the ugly, the happy and the miserable, all passing according to their deeds. Thus with clairvoyant supernormal vision he beheld </a:t>
            </a:r>
            <a:r>
              <a:rPr lang="en-US" altLang="zh-CN" sz="3600" dirty="0" err="1" smtClean="0">
                <a:solidFill>
                  <a:schemeClr val="bg1"/>
                </a:solidFill>
              </a:rPr>
              <a:t>thedisappearing</a:t>
            </a:r>
            <a:r>
              <a:rPr lang="en-US" altLang="zh-CN" sz="3600" dirty="0" smtClean="0">
                <a:solidFill>
                  <a:schemeClr val="bg1"/>
                </a:solidFill>
              </a:rPr>
              <a:t> </a:t>
            </a:r>
            <a:r>
              <a:rPr lang="en-US" altLang="zh-CN" sz="3600" dirty="0">
                <a:solidFill>
                  <a:schemeClr val="bg1"/>
                </a:solidFill>
              </a:rPr>
              <a:t>and the reappearing of </a:t>
            </a:r>
            <a:r>
              <a:rPr lang="en-US" altLang="zh-CN" sz="3600" dirty="0" err="1" smtClean="0">
                <a:solidFill>
                  <a:schemeClr val="bg1"/>
                </a:solidFill>
              </a:rPr>
              <a:t>beings.This</a:t>
            </a:r>
            <a:r>
              <a:rPr lang="en-US" altLang="zh-CN" sz="3600" dirty="0">
                <a:solidFill>
                  <a:schemeClr val="bg1"/>
                </a:solidFill>
              </a:rPr>
              <a:t>, indeed, was the Second Knowledge that he realized in </a:t>
            </a:r>
            <a:r>
              <a:rPr lang="en-US" altLang="zh-CN" sz="3600" dirty="0" smtClean="0">
                <a:solidFill>
                  <a:schemeClr val="bg1"/>
                </a:solidFill>
              </a:rPr>
              <a:t>the middle </a:t>
            </a:r>
            <a:r>
              <a:rPr lang="en-US" altLang="zh-CN" sz="3600" dirty="0">
                <a:solidFill>
                  <a:schemeClr val="bg1"/>
                </a:solidFill>
              </a:rPr>
              <a:t>watch of the night.</a:t>
            </a:r>
            <a:endParaRPr lang="en-US" altLang="zh-CN" sz="3200" dirty="0">
              <a:solidFill>
                <a:schemeClr val="bg1"/>
              </a:solidFill>
            </a:endParaRPr>
          </a:p>
        </p:txBody>
      </p:sp>
    </p:spTree>
    <p:extLst>
      <p:ext uri="{BB962C8B-B14F-4D97-AF65-F5344CB8AC3E}">
        <p14:creationId xmlns:p14="http://schemas.microsoft.com/office/powerpoint/2010/main" val="30074384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66415" y="433127"/>
            <a:ext cx="11564341" cy="609185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000" dirty="0">
                <a:solidFill>
                  <a:schemeClr val="bg1"/>
                </a:solidFill>
              </a:rPr>
              <a:t>Dispelling thus the ignorance with regard to the future</a:t>
            </a:r>
            <a:r>
              <a:rPr lang="en-US" altLang="zh-CN" sz="3000" dirty="0" smtClean="0">
                <a:solidFill>
                  <a:schemeClr val="bg1"/>
                </a:solidFill>
              </a:rPr>
              <a:t>, he </a:t>
            </a:r>
            <a:r>
              <a:rPr lang="en-US" altLang="zh-CN" sz="3000" dirty="0">
                <a:solidFill>
                  <a:schemeClr val="bg1"/>
                </a:solidFill>
              </a:rPr>
              <a:t>directed his </a:t>
            </a:r>
            <a:r>
              <a:rPr lang="en-US" altLang="zh-CN" sz="3000" dirty="0" err="1">
                <a:solidFill>
                  <a:schemeClr val="bg1"/>
                </a:solidFill>
              </a:rPr>
              <a:t>purifed</a:t>
            </a:r>
            <a:r>
              <a:rPr lang="en-US" altLang="zh-CN" sz="3000" dirty="0">
                <a:solidFill>
                  <a:schemeClr val="bg1"/>
                </a:solidFill>
              </a:rPr>
              <a:t> mind to “The Comprehension of </a:t>
            </a:r>
            <a:r>
              <a:rPr lang="en-US" altLang="zh-CN" sz="3000" dirty="0" smtClean="0">
                <a:solidFill>
                  <a:schemeClr val="bg1"/>
                </a:solidFill>
              </a:rPr>
              <a:t>the Cessation </a:t>
            </a:r>
            <a:r>
              <a:rPr lang="en-US" altLang="zh-CN" sz="3000" dirty="0">
                <a:solidFill>
                  <a:schemeClr val="bg1"/>
                </a:solidFill>
              </a:rPr>
              <a:t>of Corruptions</a:t>
            </a:r>
            <a:r>
              <a:rPr lang="en-US" altLang="zh-CN" sz="3000" dirty="0" smtClean="0">
                <a:solidFill>
                  <a:schemeClr val="bg1"/>
                </a:solidFill>
              </a:rPr>
              <a:t>” </a:t>
            </a:r>
            <a:r>
              <a:rPr lang="en-US" altLang="zh-CN" sz="3000" dirty="0">
                <a:solidFill>
                  <a:schemeClr val="bg1"/>
                </a:solidFill>
              </a:rPr>
              <a:t>(</a:t>
            </a:r>
            <a:r>
              <a:rPr lang="en-US" altLang="zh-CN" sz="3000" dirty="0" err="1">
                <a:solidFill>
                  <a:schemeClr val="bg1"/>
                </a:solidFill>
              </a:rPr>
              <a:t>Āsavakkhaya</a:t>
            </a:r>
            <a:r>
              <a:rPr lang="en-US" altLang="zh-CN" sz="3000" dirty="0">
                <a:solidFill>
                  <a:schemeClr val="bg1"/>
                </a:solidFill>
              </a:rPr>
              <a:t> </a:t>
            </a:r>
            <a:r>
              <a:rPr lang="en-US" altLang="zh-CN" sz="3000" dirty="0" err="1">
                <a:solidFill>
                  <a:schemeClr val="bg1"/>
                </a:solidFill>
              </a:rPr>
              <a:t>māna</a:t>
            </a:r>
            <a:r>
              <a:rPr lang="en-US" altLang="zh-CN" sz="3000" dirty="0" smtClean="0">
                <a:solidFill>
                  <a:schemeClr val="bg1"/>
                </a:solidFill>
              </a:rPr>
              <a:t>). He </a:t>
            </a:r>
            <a:r>
              <a:rPr lang="en-US" altLang="zh-CN" sz="3000" dirty="0">
                <a:solidFill>
                  <a:schemeClr val="bg1"/>
                </a:solidFill>
              </a:rPr>
              <a:t>realized in accordance with fact: “This is </a:t>
            </a:r>
            <a:r>
              <a:rPr lang="en-US" altLang="zh-CN" sz="3000" dirty="0" smtClean="0">
                <a:solidFill>
                  <a:schemeClr val="bg1"/>
                </a:solidFill>
              </a:rPr>
              <a:t>Suffering”, “</a:t>
            </a:r>
            <a:r>
              <a:rPr lang="en-US" altLang="zh-CN" sz="3000" dirty="0">
                <a:solidFill>
                  <a:schemeClr val="bg1"/>
                </a:solidFill>
              </a:rPr>
              <a:t>This, the </a:t>
            </a:r>
            <a:r>
              <a:rPr lang="en-US" altLang="zh-CN" sz="3000" dirty="0" smtClean="0">
                <a:solidFill>
                  <a:schemeClr val="bg1"/>
                </a:solidFill>
              </a:rPr>
              <a:t>Origin </a:t>
            </a:r>
            <a:r>
              <a:rPr lang="en-US" altLang="zh-CN" sz="3000" dirty="0">
                <a:solidFill>
                  <a:schemeClr val="bg1"/>
                </a:solidFill>
              </a:rPr>
              <a:t>of </a:t>
            </a:r>
            <a:r>
              <a:rPr lang="en-US" altLang="zh-CN" sz="3000" dirty="0" smtClean="0">
                <a:solidFill>
                  <a:schemeClr val="bg1"/>
                </a:solidFill>
              </a:rPr>
              <a:t>Suffering”, </a:t>
            </a:r>
            <a:r>
              <a:rPr lang="en-US" altLang="zh-CN" sz="3000" dirty="0">
                <a:solidFill>
                  <a:schemeClr val="bg1"/>
                </a:solidFill>
              </a:rPr>
              <a:t>“This, the Cessation of </a:t>
            </a:r>
            <a:r>
              <a:rPr lang="en-US" altLang="zh-CN" sz="3000" dirty="0" smtClean="0">
                <a:solidFill>
                  <a:schemeClr val="bg1"/>
                </a:solidFill>
              </a:rPr>
              <a:t>Suffering”, “</a:t>
            </a:r>
            <a:r>
              <a:rPr lang="en-US" altLang="zh-CN" sz="3000" dirty="0">
                <a:solidFill>
                  <a:schemeClr val="bg1"/>
                </a:solidFill>
              </a:rPr>
              <a:t>This, the Path leading to the Cessation of </a:t>
            </a:r>
            <a:r>
              <a:rPr lang="en-US" altLang="zh-CN" sz="3000" dirty="0" smtClean="0">
                <a:solidFill>
                  <a:schemeClr val="bg1"/>
                </a:solidFill>
              </a:rPr>
              <a:t>Suffering”. </a:t>
            </a:r>
          </a:p>
          <a:p>
            <a:r>
              <a:rPr lang="en-US" altLang="zh-CN" sz="3000" dirty="0" smtClean="0">
                <a:solidFill>
                  <a:schemeClr val="bg1"/>
                </a:solidFill>
              </a:rPr>
              <a:t>Thus </a:t>
            </a:r>
            <a:r>
              <a:rPr lang="en-US" altLang="zh-CN" sz="3000" dirty="0">
                <a:solidFill>
                  <a:schemeClr val="bg1"/>
                </a:solidFill>
              </a:rPr>
              <a:t>cognizing, thus perceiving, his mind </a:t>
            </a:r>
            <a:r>
              <a:rPr lang="en-US" altLang="zh-CN" sz="3000" dirty="0" smtClean="0">
                <a:solidFill>
                  <a:schemeClr val="bg1"/>
                </a:solidFill>
              </a:rPr>
              <a:t>was delivered </a:t>
            </a:r>
            <a:r>
              <a:rPr lang="en-US" altLang="zh-CN" sz="3000" dirty="0">
                <a:solidFill>
                  <a:schemeClr val="bg1"/>
                </a:solidFill>
              </a:rPr>
              <a:t>from the Corruption of Sensual Craving; from </a:t>
            </a:r>
            <a:r>
              <a:rPr lang="en-US" altLang="zh-CN" sz="3000" dirty="0" smtClean="0">
                <a:solidFill>
                  <a:schemeClr val="bg1"/>
                </a:solidFill>
              </a:rPr>
              <a:t>the Corruption </a:t>
            </a:r>
            <a:r>
              <a:rPr lang="en-US" altLang="zh-CN" sz="3000" dirty="0">
                <a:solidFill>
                  <a:schemeClr val="bg1"/>
                </a:solidFill>
              </a:rPr>
              <a:t>of Craving for Existence; from the Corruption </a:t>
            </a:r>
            <a:r>
              <a:rPr lang="en-US" altLang="zh-CN" sz="3000" dirty="0" smtClean="0">
                <a:solidFill>
                  <a:schemeClr val="bg1"/>
                </a:solidFill>
              </a:rPr>
              <a:t>of Ignorance. Being </a:t>
            </a:r>
            <a:r>
              <a:rPr lang="en-US" altLang="zh-CN" sz="3000" dirty="0">
                <a:solidFill>
                  <a:schemeClr val="bg1"/>
                </a:solidFill>
              </a:rPr>
              <a:t>delivered, He knew, “Delivered am I11 and He realized, “Rebirth is ended; </a:t>
            </a:r>
            <a:r>
              <a:rPr lang="en-US" altLang="zh-CN" sz="3000" dirty="0" err="1">
                <a:solidFill>
                  <a:schemeClr val="bg1"/>
                </a:solidFill>
              </a:rPr>
              <a:t>fulflled</a:t>
            </a:r>
            <a:r>
              <a:rPr lang="en-US" altLang="zh-CN" sz="3000" dirty="0">
                <a:solidFill>
                  <a:schemeClr val="bg1"/>
                </a:solidFill>
              </a:rPr>
              <a:t> the Holy Life; done what was to </a:t>
            </a:r>
            <a:r>
              <a:rPr lang="en-US" altLang="zh-CN" sz="3000" dirty="0" smtClean="0">
                <a:solidFill>
                  <a:schemeClr val="bg1"/>
                </a:solidFill>
              </a:rPr>
              <a:t>be done</a:t>
            </a:r>
            <a:r>
              <a:rPr lang="en-US" altLang="zh-CN" sz="3000" dirty="0">
                <a:solidFill>
                  <a:schemeClr val="bg1"/>
                </a:solidFill>
              </a:rPr>
              <a:t>; there is no more of this state again</a:t>
            </a:r>
            <a:r>
              <a:rPr lang="en-US" altLang="zh-CN" sz="3000" dirty="0" smtClean="0">
                <a:solidFill>
                  <a:schemeClr val="bg1"/>
                </a:solidFill>
              </a:rPr>
              <a:t>.” This </a:t>
            </a:r>
            <a:r>
              <a:rPr lang="en-US" altLang="zh-CN" sz="3000" dirty="0">
                <a:solidFill>
                  <a:schemeClr val="bg1"/>
                </a:solidFill>
              </a:rPr>
              <a:t>was the Third Knowledge that He Realized in the </a:t>
            </a:r>
            <a:r>
              <a:rPr lang="en-US" altLang="zh-CN" sz="3000" dirty="0" smtClean="0">
                <a:solidFill>
                  <a:schemeClr val="bg1"/>
                </a:solidFill>
              </a:rPr>
              <a:t>last watch </a:t>
            </a:r>
            <a:r>
              <a:rPr lang="en-US" altLang="zh-CN" sz="3000" dirty="0">
                <a:solidFill>
                  <a:schemeClr val="bg1"/>
                </a:solidFill>
              </a:rPr>
              <a:t>of the night</a:t>
            </a:r>
            <a:r>
              <a:rPr lang="en-US" altLang="zh-CN" sz="3000" dirty="0" smtClean="0">
                <a:solidFill>
                  <a:schemeClr val="bg1"/>
                </a:solidFill>
              </a:rPr>
              <a:t>. Ignorance </a:t>
            </a:r>
            <a:r>
              <a:rPr lang="en-US" altLang="zh-CN" sz="3000" dirty="0">
                <a:solidFill>
                  <a:schemeClr val="bg1"/>
                </a:solidFill>
              </a:rPr>
              <a:t>was dispelled, and wisdom arose; darkness vanished, and light arose.</a:t>
            </a:r>
          </a:p>
        </p:txBody>
      </p:sp>
    </p:spTree>
    <p:extLst>
      <p:ext uri="{BB962C8B-B14F-4D97-AF65-F5344CB8AC3E}">
        <p14:creationId xmlns:p14="http://schemas.microsoft.com/office/powerpoint/2010/main" val="277485664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smtClean="0">
                <a:solidFill>
                  <a:schemeClr val="bg1"/>
                </a:solidFill>
              </a:rPr>
              <a:t>The Buddhahood</a:t>
            </a:r>
            <a:endParaRPr lang="zh-CN" altLang="en-US" sz="3600" dirty="0">
              <a:solidFill>
                <a:schemeClr val="bg1"/>
              </a:solidFill>
            </a:endParaRPr>
          </a:p>
        </p:txBody>
      </p:sp>
      <p:sp>
        <p:nvSpPr>
          <p:cNvPr id="5" name="內容版面配置區 2"/>
          <p:cNvSpPr txBox="1">
            <a:spLocks/>
          </p:cNvSpPr>
          <p:nvPr/>
        </p:nvSpPr>
        <p:spPr>
          <a:xfrm>
            <a:off x="209970" y="1031438"/>
            <a:ext cx="11564341" cy="531291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After a stupendous struggle of six strenuous years, in His </a:t>
            </a:r>
            <a:r>
              <a:rPr lang="en-US" altLang="zh-CN" sz="3200" dirty="0" smtClean="0">
                <a:solidFill>
                  <a:schemeClr val="bg1"/>
                </a:solidFill>
              </a:rPr>
              <a:t>35</a:t>
            </a:r>
            <a:r>
              <a:rPr lang="en-US" altLang="zh-CN" sz="3200" baseline="30000" dirty="0" smtClean="0">
                <a:solidFill>
                  <a:schemeClr val="bg1"/>
                </a:solidFill>
              </a:rPr>
              <a:t>th</a:t>
            </a:r>
            <a:r>
              <a:rPr lang="en-US" altLang="zh-CN" sz="3200" dirty="0" smtClean="0">
                <a:solidFill>
                  <a:schemeClr val="bg1"/>
                </a:solidFill>
              </a:rPr>
              <a:t> year </a:t>
            </a:r>
            <a:r>
              <a:rPr lang="en-US" altLang="zh-CN" sz="3200" dirty="0">
                <a:solidFill>
                  <a:schemeClr val="bg1"/>
                </a:solidFill>
              </a:rPr>
              <a:t>the ascetic </a:t>
            </a:r>
            <a:r>
              <a:rPr lang="en-US" altLang="zh-CN" sz="3200" dirty="0" err="1">
                <a:solidFill>
                  <a:schemeClr val="bg1"/>
                </a:solidFill>
              </a:rPr>
              <a:t>Gotama</a:t>
            </a:r>
            <a:r>
              <a:rPr lang="en-US" altLang="zh-CN" sz="3200" dirty="0">
                <a:solidFill>
                  <a:schemeClr val="bg1"/>
                </a:solidFill>
              </a:rPr>
              <a:t>, unaided and unguided by any supernatural agency, and solely relying on His own efforts and wisdom, eradicated all </a:t>
            </a:r>
            <a:r>
              <a:rPr lang="en-US" altLang="zh-CN" sz="3200" dirty="0" err="1">
                <a:solidFill>
                  <a:schemeClr val="bg1"/>
                </a:solidFill>
              </a:rPr>
              <a:t>deflements</a:t>
            </a:r>
            <a:r>
              <a:rPr lang="en-US" altLang="zh-CN" sz="3200" dirty="0">
                <a:solidFill>
                  <a:schemeClr val="bg1"/>
                </a:solidFill>
              </a:rPr>
              <a:t>, ended the process of grasping, and, realizing things as they truly are by His own intuitive knowledge, became a Buddha – an Enlightened or Awakened One.</a:t>
            </a:r>
          </a:p>
          <a:p>
            <a:r>
              <a:rPr lang="en-US" altLang="zh-CN" sz="3200" dirty="0">
                <a:solidFill>
                  <a:schemeClr val="bg1"/>
                </a:solidFill>
              </a:rPr>
              <a:t>Thereafter he was known as Buddha Gotama,1 one of a </a:t>
            </a:r>
            <a:r>
              <a:rPr lang="en-US" altLang="zh-CN" sz="3200" dirty="0" smtClean="0">
                <a:solidFill>
                  <a:schemeClr val="bg1"/>
                </a:solidFill>
              </a:rPr>
              <a:t>long series </a:t>
            </a:r>
            <a:r>
              <a:rPr lang="en-US" altLang="zh-CN" sz="3200" dirty="0">
                <a:solidFill>
                  <a:schemeClr val="bg1"/>
                </a:solidFill>
              </a:rPr>
              <a:t>of </a:t>
            </a:r>
            <a:r>
              <a:rPr lang="en-US" altLang="zh-CN" sz="3200" dirty="0" err="1">
                <a:solidFill>
                  <a:schemeClr val="bg1"/>
                </a:solidFill>
              </a:rPr>
              <a:t>Buddhas</a:t>
            </a:r>
            <a:r>
              <a:rPr lang="en-US" altLang="zh-CN" sz="3200" dirty="0">
                <a:solidFill>
                  <a:schemeClr val="bg1"/>
                </a:solidFill>
              </a:rPr>
              <a:t> that appeared in the past and will appear </a:t>
            </a:r>
            <a:r>
              <a:rPr lang="en-US" altLang="zh-CN" sz="3200" dirty="0" smtClean="0">
                <a:solidFill>
                  <a:schemeClr val="bg1"/>
                </a:solidFill>
              </a:rPr>
              <a:t>in the </a:t>
            </a:r>
            <a:r>
              <a:rPr lang="en-US" altLang="zh-CN" sz="3200" dirty="0">
                <a:solidFill>
                  <a:schemeClr val="bg1"/>
                </a:solidFill>
              </a:rPr>
              <a:t>future.</a:t>
            </a:r>
          </a:p>
          <a:p>
            <a:r>
              <a:rPr lang="en-US" altLang="zh-CN" sz="3200" dirty="0">
                <a:solidFill>
                  <a:schemeClr val="bg1"/>
                </a:solidFill>
              </a:rPr>
              <a:t>He was not born a Buddha, but became a Buddha by </a:t>
            </a:r>
            <a:r>
              <a:rPr lang="en-US" altLang="zh-CN" sz="3200" dirty="0" smtClean="0">
                <a:solidFill>
                  <a:schemeClr val="bg1"/>
                </a:solidFill>
              </a:rPr>
              <a:t>His own </a:t>
            </a:r>
            <a:r>
              <a:rPr lang="en-US" altLang="zh-CN" sz="3200" dirty="0">
                <a:solidFill>
                  <a:schemeClr val="bg1"/>
                </a:solidFill>
              </a:rPr>
              <a:t>efforts.</a:t>
            </a:r>
          </a:p>
        </p:txBody>
      </p:sp>
    </p:spTree>
    <p:extLst>
      <p:ext uri="{BB962C8B-B14F-4D97-AF65-F5344CB8AC3E}">
        <p14:creationId xmlns:p14="http://schemas.microsoft.com/office/powerpoint/2010/main" val="214596406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smtClean="0">
                <a:solidFill>
                  <a:schemeClr val="bg1"/>
                </a:solidFill>
              </a:rPr>
              <a:t>The Seven Weeks after Enlightenment</a:t>
            </a:r>
            <a:endParaRPr lang="zh-CN" altLang="en-US" sz="3600" dirty="0">
              <a:solidFill>
                <a:schemeClr val="bg1"/>
              </a:solidFill>
            </a:endParaRPr>
          </a:p>
        </p:txBody>
      </p:sp>
      <p:sp>
        <p:nvSpPr>
          <p:cNvPr id="5" name="內容版面配置區 2"/>
          <p:cNvSpPr txBox="1">
            <a:spLocks/>
          </p:cNvSpPr>
          <p:nvPr/>
        </p:nvSpPr>
        <p:spPr>
          <a:xfrm>
            <a:off x="209970" y="1031438"/>
            <a:ext cx="11564341" cy="531291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smtClean="0">
                <a:solidFill>
                  <a:schemeClr val="bg1"/>
                </a:solidFill>
              </a:rPr>
              <a:t>The </a:t>
            </a:r>
            <a:r>
              <a:rPr lang="en-US" altLang="zh-CN" sz="3200" dirty="0" err="1">
                <a:solidFill>
                  <a:schemeClr val="bg1"/>
                </a:solidFill>
              </a:rPr>
              <a:t>frst</a:t>
            </a:r>
            <a:r>
              <a:rPr lang="en-US" altLang="zh-CN" sz="3200" dirty="0">
                <a:solidFill>
                  <a:schemeClr val="bg1"/>
                </a:solidFill>
              </a:rPr>
              <a:t> week the Buddha sat under the </a:t>
            </a:r>
            <a:r>
              <a:rPr lang="en-US" altLang="zh-CN" sz="3200" dirty="0" smtClean="0">
                <a:solidFill>
                  <a:schemeClr val="bg1"/>
                </a:solidFill>
              </a:rPr>
              <a:t>Bodhi tree </a:t>
            </a:r>
            <a:r>
              <a:rPr lang="en-US" altLang="zh-CN" sz="3200" dirty="0">
                <a:solidFill>
                  <a:schemeClr val="bg1"/>
                </a:solidFill>
              </a:rPr>
              <a:t>in one posture, experiencing the Bliss of </a:t>
            </a:r>
            <a:r>
              <a:rPr lang="en-US" altLang="zh-CN" sz="3200" dirty="0" smtClean="0">
                <a:solidFill>
                  <a:schemeClr val="bg1"/>
                </a:solidFill>
              </a:rPr>
              <a:t>Emancipation (</a:t>
            </a:r>
            <a:r>
              <a:rPr lang="en-US" altLang="zh-CN" sz="3200" dirty="0" err="1">
                <a:solidFill>
                  <a:schemeClr val="bg1"/>
                </a:solidFill>
              </a:rPr>
              <a:t>Vimutti</a:t>
            </a:r>
            <a:r>
              <a:rPr lang="en-US" altLang="zh-CN" sz="3200" dirty="0">
                <a:solidFill>
                  <a:schemeClr val="bg1"/>
                </a:solidFill>
              </a:rPr>
              <a:t> </a:t>
            </a:r>
            <a:r>
              <a:rPr lang="en-US" altLang="zh-CN" sz="3200" dirty="0" err="1">
                <a:solidFill>
                  <a:schemeClr val="bg1"/>
                </a:solidFill>
              </a:rPr>
              <a:t>Sukha</a:t>
            </a:r>
            <a:r>
              <a:rPr lang="en-US" altLang="zh-CN" sz="3200" dirty="0">
                <a:solidFill>
                  <a:schemeClr val="bg1"/>
                </a:solidFill>
              </a:rPr>
              <a:t>, i.e. The Fruit of </a:t>
            </a:r>
            <a:r>
              <a:rPr lang="en-US" altLang="zh-CN" sz="3200" dirty="0" err="1">
                <a:solidFill>
                  <a:schemeClr val="bg1"/>
                </a:solidFill>
              </a:rPr>
              <a:t>Arahantship</a:t>
            </a:r>
            <a:r>
              <a:rPr lang="en-US" altLang="zh-CN" sz="3200" dirty="0" smtClean="0">
                <a:solidFill>
                  <a:schemeClr val="bg1"/>
                </a:solidFill>
              </a:rPr>
              <a:t>).</a:t>
            </a:r>
          </a:p>
          <a:p>
            <a:r>
              <a:rPr lang="en-US" altLang="zh-CN" sz="3200" dirty="0">
                <a:solidFill>
                  <a:schemeClr val="bg1"/>
                </a:solidFill>
              </a:rPr>
              <a:t>After those seven days had elapsed, the Buddha </a:t>
            </a:r>
            <a:r>
              <a:rPr lang="en-US" altLang="zh-CN" sz="3200" dirty="0" smtClean="0">
                <a:solidFill>
                  <a:schemeClr val="bg1"/>
                </a:solidFill>
              </a:rPr>
              <a:t>emerged from </a:t>
            </a:r>
            <a:r>
              <a:rPr lang="en-US" altLang="zh-CN" sz="3200" dirty="0">
                <a:solidFill>
                  <a:schemeClr val="bg1"/>
                </a:solidFill>
              </a:rPr>
              <a:t>the state of concentration, and in the </a:t>
            </a:r>
            <a:r>
              <a:rPr lang="en-US" altLang="zh-CN" sz="3200" dirty="0" err="1">
                <a:solidFill>
                  <a:schemeClr val="bg1"/>
                </a:solidFill>
              </a:rPr>
              <a:t>frst</a:t>
            </a:r>
            <a:r>
              <a:rPr lang="en-US" altLang="zh-CN" sz="3200" dirty="0">
                <a:solidFill>
                  <a:schemeClr val="bg1"/>
                </a:solidFill>
              </a:rPr>
              <a:t> watch of </a:t>
            </a:r>
            <a:r>
              <a:rPr lang="en-US" altLang="zh-CN" sz="3200" dirty="0" smtClean="0">
                <a:solidFill>
                  <a:schemeClr val="bg1"/>
                </a:solidFill>
              </a:rPr>
              <a:t>the night</a:t>
            </a:r>
            <a:r>
              <a:rPr lang="en-US" altLang="zh-CN" sz="3200" dirty="0">
                <a:solidFill>
                  <a:schemeClr val="bg1"/>
                </a:solidFill>
              </a:rPr>
              <a:t>, thoroughly reﬂected on “The Dependent Arising</a:t>
            </a:r>
            <a:r>
              <a:rPr lang="en-US" altLang="zh-CN" sz="3200" dirty="0" smtClean="0">
                <a:solidFill>
                  <a:schemeClr val="bg1"/>
                </a:solidFill>
              </a:rPr>
              <a:t>” (</a:t>
            </a:r>
            <a:r>
              <a:rPr lang="en-US" altLang="zh-CN" sz="3200" dirty="0" err="1">
                <a:solidFill>
                  <a:schemeClr val="bg1"/>
                </a:solidFill>
              </a:rPr>
              <a:t>Paticca</a:t>
            </a:r>
            <a:r>
              <a:rPr lang="en-US" altLang="zh-CN" sz="3200" dirty="0">
                <a:solidFill>
                  <a:schemeClr val="bg1"/>
                </a:solidFill>
              </a:rPr>
              <a:t> </a:t>
            </a:r>
            <a:r>
              <a:rPr lang="en-US" altLang="zh-CN" sz="3200" dirty="0" err="1">
                <a:solidFill>
                  <a:schemeClr val="bg1"/>
                </a:solidFill>
              </a:rPr>
              <a:t>Samuppāda</a:t>
            </a:r>
            <a:r>
              <a:rPr lang="en-US" altLang="zh-CN" sz="3200" dirty="0" smtClean="0">
                <a:solidFill>
                  <a:schemeClr val="bg1"/>
                </a:solidFill>
              </a:rPr>
              <a:t>) </a:t>
            </a:r>
          </a:p>
          <a:p>
            <a:r>
              <a:rPr lang="en-US" altLang="zh-CN" sz="3200" dirty="0">
                <a:solidFill>
                  <a:schemeClr val="bg1"/>
                </a:solidFill>
              </a:rPr>
              <a:t>The second week was uneventful, but He silently taught </a:t>
            </a:r>
            <a:r>
              <a:rPr lang="en-US" altLang="zh-CN" sz="3200" dirty="0" smtClean="0">
                <a:solidFill>
                  <a:schemeClr val="bg1"/>
                </a:solidFill>
              </a:rPr>
              <a:t>a great </a:t>
            </a:r>
            <a:r>
              <a:rPr lang="en-US" altLang="zh-CN" sz="3200" dirty="0">
                <a:solidFill>
                  <a:schemeClr val="bg1"/>
                </a:solidFill>
              </a:rPr>
              <a:t>moral lesson to the world. As a mark of profound gratitude to the inanimate Bodhi tree that sheltered him </a:t>
            </a:r>
            <a:r>
              <a:rPr lang="en-US" altLang="zh-CN" sz="3200" dirty="0" smtClean="0">
                <a:solidFill>
                  <a:schemeClr val="bg1"/>
                </a:solidFill>
              </a:rPr>
              <a:t>during His </a:t>
            </a:r>
            <a:r>
              <a:rPr lang="en-US" altLang="zh-CN" sz="3200" dirty="0">
                <a:solidFill>
                  <a:schemeClr val="bg1"/>
                </a:solidFill>
              </a:rPr>
              <a:t>struggle for Enlightenment, He stood at a certain </a:t>
            </a:r>
            <a:r>
              <a:rPr lang="en-US" altLang="zh-CN" sz="3200" dirty="0" smtClean="0">
                <a:solidFill>
                  <a:schemeClr val="bg1"/>
                </a:solidFill>
              </a:rPr>
              <a:t>distance gazing </a:t>
            </a:r>
            <a:r>
              <a:rPr lang="en-US" altLang="zh-CN" sz="3200" dirty="0">
                <a:solidFill>
                  <a:schemeClr val="bg1"/>
                </a:solidFill>
              </a:rPr>
              <a:t>at the tree with motionless eyes for one whole week.</a:t>
            </a:r>
          </a:p>
        </p:txBody>
      </p:sp>
    </p:spTree>
    <p:extLst>
      <p:ext uri="{BB962C8B-B14F-4D97-AF65-F5344CB8AC3E}">
        <p14:creationId xmlns:p14="http://schemas.microsoft.com/office/powerpoint/2010/main" val="281761393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smtClean="0">
                <a:solidFill>
                  <a:schemeClr val="bg1"/>
                </a:solidFill>
              </a:rPr>
              <a:t>The Seven Weeks after Enlightenment</a:t>
            </a:r>
            <a:endParaRPr lang="zh-CN" altLang="en-US" sz="3600" dirty="0">
              <a:solidFill>
                <a:schemeClr val="bg1"/>
              </a:solidFill>
            </a:endParaRPr>
          </a:p>
        </p:txBody>
      </p:sp>
      <p:sp>
        <p:nvSpPr>
          <p:cNvPr id="5" name="內容版面配置區 2"/>
          <p:cNvSpPr txBox="1">
            <a:spLocks/>
          </p:cNvSpPr>
          <p:nvPr/>
        </p:nvSpPr>
        <p:spPr>
          <a:xfrm>
            <a:off x="209970" y="1031438"/>
            <a:ext cx="11564341" cy="531291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Third </a:t>
            </a:r>
            <a:r>
              <a:rPr lang="en-US" altLang="zh-CN" sz="3200" dirty="0" smtClean="0">
                <a:solidFill>
                  <a:schemeClr val="bg1"/>
                </a:solidFill>
              </a:rPr>
              <a:t>week. As </a:t>
            </a:r>
            <a:r>
              <a:rPr lang="en-US" altLang="zh-CN" sz="3200" dirty="0">
                <a:solidFill>
                  <a:schemeClr val="bg1"/>
                </a:solidFill>
              </a:rPr>
              <a:t>the Buddha had not given up His temporary residence </a:t>
            </a:r>
            <a:r>
              <a:rPr lang="en-US" altLang="zh-CN" sz="3200" dirty="0" smtClean="0">
                <a:solidFill>
                  <a:schemeClr val="bg1"/>
                </a:solidFill>
              </a:rPr>
              <a:t>at the </a:t>
            </a:r>
            <a:r>
              <a:rPr lang="en-US" altLang="zh-CN" sz="3200" dirty="0">
                <a:solidFill>
                  <a:schemeClr val="bg1"/>
                </a:solidFill>
              </a:rPr>
              <a:t>Bodhi tree the Devas doubted His attainment to Buddhahood. The Buddha read their thoughts, and in order to </a:t>
            </a:r>
            <a:r>
              <a:rPr lang="en-US" altLang="zh-CN" sz="3200" dirty="0" smtClean="0">
                <a:solidFill>
                  <a:schemeClr val="bg1"/>
                </a:solidFill>
              </a:rPr>
              <a:t>clear their </a:t>
            </a:r>
            <a:r>
              <a:rPr lang="en-US" altLang="zh-CN" sz="3200" dirty="0">
                <a:solidFill>
                  <a:schemeClr val="bg1"/>
                </a:solidFill>
              </a:rPr>
              <a:t>doubts He created by His psychic powers a </a:t>
            </a:r>
            <a:r>
              <a:rPr lang="en-US" altLang="zh-CN" sz="3200" dirty="0" err="1">
                <a:solidFill>
                  <a:schemeClr val="bg1"/>
                </a:solidFill>
              </a:rPr>
              <a:t>jewelled</a:t>
            </a:r>
            <a:r>
              <a:rPr lang="en-US" altLang="zh-CN" sz="3200" dirty="0">
                <a:solidFill>
                  <a:schemeClr val="bg1"/>
                </a:solidFill>
              </a:rPr>
              <a:t> </a:t>
            </a:r>
            <a:r>
              <a:rPr lang="en-US" altLang="zh-CN" sz="3200" dirty="0" smtClean="0">
                <a:solidFill>
                  <a:schemeClr val="bg1"/>
                </a:solidFill>
              </a:rPr>
              <a:t> ambulatory </a:t>
            </a:r>
            <a:r>
              <a:rPr lang="en-US" altLang="zh-CN" sz="3200" dirty="0">
                <a:solidFill>
                  <a:schemeClr val="bg1"/>
                </a:solidFill>
              </a:rPr>
              <a:t>(</a:t>
            </a:r>
            <a:r>
              <a:rPr lang="en-US" altLang="zh-CN" sz="3200" dirty="0" err="1">
                <a:solidFill>
                  <a:schemeClr val="bg1"/>
                </a:solidFill>
              </a:rPr>
              <a:t>ratana</a:t>
            </a:r>
            <a:r>
              <a:rPr lang="en-US" altLang="zh-CN" sz="3200" dirty="0">
                <a:solidFill>
                  <a:schemeClr val="bg1"/>
                </a:solidFill>
              </a:rPr>
              <a:t> </a:t>
            </a:r>
            <a:r>
              <a:rPr lang="en-US" altLang="zh-CN" sz="3200" dirty="0" err="1">
                <a:solidFill>
                  <a:schemeClr val="bg1"/>
                </a:solidFill>
              </a:rPr>
              <a:t>camkamana</a:t>
            </a:r>
            <a:r>
              <a:rPr lang="en-US" altLang="zh-CN" sz="3200" dirty="0">
                <a:solidFill>
                  <a:schemeClr val="bg1"/>
                </a:solidFill>
              </a:rPr>
              <a:t>) and paced up and down for another week</a:t>
            </a:r>
            <a:r>
              <a:rPr lang="en-US" altLang="zh-CN" sz="3200" dirty="0" smtClean="0">
                <a:solidFill>
                  <a:schemeClr val="bg1"/>
                </a:solidFill>
              </a:rPr>
              <a:t>.</a:t>
            </a:r>
          </a:p>
          <a:p>
            <a:r>
              <a:rPr lang="en-US" altLang="zh-CN" sz="3200" dirty="0">
                <a:solidFill>
                  <a:schemeClr val="bg1"/>
                </a:solidFill>
              </a:rPr>
              <a:t>The fourth week He spent in a </a:t>
            </a:r>
            <a:r>
              <a:rPr lang="en-US" altLang="zh-CN" sz="3200" dirty="0" err="1">
                <a:solidFill>
                  <a:schemeClr val="bg1"/>
                </a:solidFill>
              </a:rPr>
              <a:t>jewelled</a:t>
            </a:r>
            <a:r>
              <a:rPr lang="en-US" altLang="zh-CN" sz="3200" dirty="0">
                <a:solidFill>
                  <a:schemeClr val="bg1"/>
                </a:solidFill>
              </a:rPr>
              <a:t> chamber (</a:t>
            </a:r>
            <a:r>
              <a:rPr lang="en-US" altLang="zh-CN" sz="3200" dirty="0" err="1">
                <a:solidFill>
                  <a:schemeClr val="bg1"/>
                </a:solidFill>
              </a:rPr>
              <a:t>ratanaghara</a:t>
            </a:r>
            <a:r>
              <a:rPr lang="en-US" altLang="zh-CN" sz="3200" dirty="0" smtClean="0">
                <a:solidFill>
                  <a:schemeClr val="bg1"/>
                </a:solidFill>
              </a:rPr>
              <a:t>) contemplating </a:t>
            </a:r>
            <a:r>
              <a:rPr lang="en-US" altLang="zh-CN" sz="3200" dirty="0">
                <a:solidFill>
                  <a:schemeClr val="bg1"/>
                </a:solidFill>
              </a:rPr>
              <a:t>the intricacies of the </a:t>
            </a:r>
            <a:r>
              <a:rPr lang="en-US" altLang="zh-CN" sz="3200" dirty="0" err="1">
                <a:solidFill>
                  <a:schemeClr val="bg1"/>
                </a:solidFill>
              </a:rPr>
              <a:t>Abhidhamma</a:t>
            </a:r>
            <a:r>
              <a:rPr lang="en-US" altLang="zh-CN" sz="3200" dirty="0">
                <a:solidFill>
                  <a:schemeClr val="bg1"/>
                </a:solidFill>
              </a:rPr>
              <a:t> (Higher Teaching). </a:t>
            </a:r>
            <a:endParaRPr lang="en-US" altLang="zh-CN" sz="3200" dirty="0" smtClean="0">
              <a:solidFill>
                <a:schemeClr val="bg1"/>
              </a:solidFill>
            </a:endParaRPr>
          </a:p>
          <a:p>
            <a:r>
              <a:rPr lang="en-US" altLang="zh-CN" sz="3200" dirty="0">
                <a:solidFill>
                  <a:schemeClr val="bg1"/>
                </a:solidFill>
              </a:rPr>
              <a:t>Sixth </a:t>
            </a:r>
            <a:r>
              <a:rPr lang="en-US" altLang="zh-CN" sz="3200" dirty="0" smtClean="0">
                <a:solidFill>
                  <a:schemeClr val="bg1"/>
                </a:solidFill>
              </a:rPr>
              <a:t>week. From </a:t>
            </a:r>
            <a:r>
              <a:rPr lang="en-US" altLang="zh-CN" sz="3200" dirty="0">
                <a:solidFill>
                  <a:schemeClr val="bg1"/>
                </a:solidFill>
              </a:rPr>
              <a:t>the </a:t>
            </a:r>
            <a:r>
              <a:rPr lang="en-US" altLang="zh-CN" sz="3200" dirty="0" err="1">
                <a:solidFill>
                  <a:schemeClr val="bg1"/>
                </a:solidFill>
              </a:rPr>
              <a:t>Ajapāla</a:t>
            </a:r>
            <a:r>
              <a:rPr lang="en-US" altLang="zh-CN" sz="3200" dirty="0">
                <a:solidFill>
                  <a:schemeClr val="bg1"/>
                </a:solidFill>
              </a:rPr>
              <a:t> banyan tree the Buddha proceeded to the </a:t>
            </a:r>
            <a:r>
              <a:rPr lang="en-US" altLang="zh-CN" sz="3200" dirty="0" err="1">
                <a:solidFill>
                  <a:schemeClr val="bg1"/>
                </a:solidFill>
              </a:rPr>
              <a:t>Mucalinda</a:t>
            </a:r>
            <a:r>
              <a:rPr lang="en-US" altLang="zh-CN" sz="3200" dirty="0">
                <a:solidFill>
                  <a:schemeClr val="bg1"/>
                </a:solidFill>
              </a:rPr>
              <a:t> tree, where he spent the sixth week, again enjoying the Bliss of Emancipation. </a:t>
            </a:r>
          </a:p>
        </p:txBody>
      </p:sp>
    </p:spTree>
    <p:extLst>
      <p:ext uri="{BB962C8B-B14F-4D97-AF65-F5344CB8AC3E}">
        <p14:creationId xmlns:p14="http://schemas.microsoft.com/office/powerpoint/2010/main" val="188736248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The Invitation to Expound the </a:t>
            </a:r>
            <a:r>
              <a:rPr lang="en-US" altLang="zh-CN" sz="3600" u="sng" dirty="0" err="1">
                <a:solidFill>
                  <a:schemeClr val="bg1"/>
                </a:solidFill>
              </a:rPr>
              <a:t>Dhamma</a:t>
            </a:r>
            <a:endParaRPr lang="zh-CN" altLang="en-US" sz="3600" dirty="0">
              <a:solidFill>
                <a:schemeClr val="bg1"/>
              </a:solidFill>
            </a:endParaRPr>
          </a:p>
        </p:txBody>
      </p:sp>
      <p:sp>
        <p:nvSpPr>
          <p:cNvPr id="5" name="內容版面配置區 2"/>
          <p:cNvSpPr txBox="1">
            <a:spLocks/>
          </p:cNvSpPr>
          <p:nvPr/>
        </p:nvSpPr>
        <p:spPr>
          <a:xfrm>
            <a:off x="209970" y="1031438"/>
            <a:ext cx="11564341" cy="146340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smtClean="0">
                <a:solidFill>
                  <a:schemeClr val="bg1"/>
                </a:solidFill>
              </a:rPr>
              <a:t>As the Buddha </a:t>
            </a:r>
            <a:r>
              <a:rPr lang="en-US" altLang="zh-CN" sz="3200" dirty="0">
                <a:solidFill>
                  <a:schemeClr val="bg1"/>
                </a:solidFill>
              </a:rPr>
              <a:t>was absorbed in </a:t>
            </a:r>
            <a:r>
              <a:rPr lang="en-US" altLang="zh-CN" sz="3200" dirty="0" smtClean="0">
                <a:solidFill>
                  <a:schemeClr val="bg1"/>
                </a:solidFill>
              </a:rPr>
              <a:t>solitary meditation </a:t>
            </a:r>
            <a:r>
              <a:rPr lang="en-US" altLang="zh-CN" sz="3200" dirty="0">
                <a:solidFill>
                  <a:schemeClr val="bg1"/>
                </a:solidFill>
              </a:rPr>
              <a:t>the following thought occurred to Him.</a:t>
            </a:r>
          </a:p>
          <a:p>
            <a:r>
              <a:rPr lang="en-US" altLang="zh-CN" sz="3200" dirty="0">
                <a:solidFill>
                  <a:schemeClr val="bg1"/>
                </a:solidFill>
              </a:rPr>
              <a:t>“With </a:t>
            </a:r>
            <a:r>
              <a:rPr lang="en-US" altLang="zh-CN" sz="3200" dirty="0" err="1">
                <a:solidFill>
                  <a:schemeClr val="bg1"/>
                </a:solidFill>
              </a:rPr>
              <a:t>diffculty</a:t>
            </a:r>
            <a:r>
              <a:rPr lang="en-US" altLang="zh-CN" sz="3200" dirty="0">
                <a:solidFill>
                  <a:schemeClr val="bg1"/>
                </a:solidFill>
              </a:rPr>
              <a:t> have I comprehended the </a:t>
            </a:r>
            <a:r>
              <a:rPr lang="en-US" altLang="zh-CN" sz="3200" dirty="0" err="1">
                <a:solidFill>
                  <a:schemeClr val="bg1"/>
                </a:solidFill>
              </a:rPr>
              <a:t>Dhamma</a:t>
            </a:r>
            <a:r>
              <a:rPr lang="en-US" altLang="zh-CN" sz="3200" dirty="0">
                <a:solidFill>
                  <a:schemeClr val="bg1"/>
                </a:solidFill>
              </a:rPr>
              <a:t>. </a:t>
            </a:r>
            <a:r>
              <a:rPr lang="en-US" altLang="zh-CN" sz="3200" dirty="0" smtClean="0">
                <a:solidFill>
                  <a:schemeClr val="bg1"/>
                </a:solidFill>
              </a:rPr>
              <a:t>There is </a:t>
            </a:r>
            <a:r>
              <a:rPr lang="en-US" altLang="zh-CN" sz="3200" dirty="0">
                <a:solidFill>
                  <a:schemeClr val="bg1"/>
                </a:solidFill>
              </a:rPr>
              <a:t>no need to proclaim it now. This </a:t>
            </a:r>
            <a:r>
              <a:rPr lang="en-US" altLang="zh-CN" sz="3200" dirty="0" err="1">
                <a:solidFill>
                  <a:schemeClr val="bg1"/>
                </a:solidFill>
              </a:rPr>
              <a:t>Dhamma</a:t>
            </a:r>
            <a:r>
              <a:rPr lang="en-US" altLang="zh-CN" sz="3200" dirty="0">
                <a:solidFill>
                  <a:schemeClr val="bg1"/>
                </a:solidFill>
              </a:rPr>
              <a:t> is not easily understood by those who are dominated by lust and </a:t>
            </a:r>
            <a:r>
              <a:rPr lang="en-US" altLang="zh-CN" sz="3200" dirty="0" smtClean="0">
                <a:solidFill>
                  <a:schemeClr val="bg1"/>
                </a:solidFill>
              </a:rPr>
              <a:t>hatred.”</a:t>
            </a:r>
            <a:endParaRPr lang="en-US" altLang="zh-CN" sz="3200" dirty="0">
              <a:solidFill>
                <a:schemeClr val="bg1"/>
              </a:solidFill>
            </a:endParaRPr>
          </a:p>
        </p:txBody>
      </p:sp>
      <p:sp>
        <p:nvSpPr>
          <p:cNvPr id="6" name="內容版面配置區 2"/>
          <p:cNvSpPr txBox="1">
            <a:spLocks/>
          </p:cNvSpPr>
          <p:nvPr/>
        </p:nvSpPr>
        <p:spPr>
          <a:xfrm>
            <a:off x="209969" y="3599660"/>
            <a:ext cx="11564341" cy="146340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smtClean="0">
                <a:solidFill>
                  <a:schemeClr val="bg1"/>
                </a:solidFill>
              </a:rPr>
              <a:t>Thereupon </a:t>
            </a:r>
            <a:r>
              <a:rPr lang="en-US" altLang="zh-CN" sz="3200" dirty="0">
                <a:solidFill>
                  <a:schemeClr val="bg1"/>
                </a:solidFill>
              </a:rPr>
              <a:t>Brahma </a:t>
            </a:r>
            <a:r>
              <a:rPr lang="en-US" altLang="zh-CN" sz="3200" dirty="0" err="1">
                <a:solidFill>
                  <a:schemeClr val="bg1"/>
                </a:solidFill>
              </a:rPr>
              <a:t>Sahampati</a:t>
            </a:r>
            <a:r>
              <a:rPr lang="en-US" altLang="zh-CN" sz="3200" dirty="0">
                <a:solidFill>
                  <a:schemeClr val="bg1"/>
                </a:solidFill>
              </a:rPr>
              <a:t> read the thoughts of </a:t>
            </a:r>
            <a:r>
              <a:rPr lang="en-US" altLang="zh-CN" sz="3200" dirty="0" smtClean="0">
                <a:solidFill>
                  <a:schemeClr val="bg1"/>
                </a:solidFill>
              </a:rPr>
              <a:t>the Buddha</a:t>
            </a:r>
            <a:r>
              <a:rPr lang="en-US" altLang="zh-CN" sz="3200" dirty="0">
                <a:solidFill>
                  <a:schemeClr val="bg1"/>
                </a:solidFill>
              </a:rPr>
              <a:t>, and, fearing that the world might perish through </a:t>
            </a:r>
            <a:r>
              <a:rPr lang="en-US" altLang="zh-CN" sz="3200" dirty="0" smtClean="0">
                <a:solidFill>
                  <a:schemeClr val="bg1"/>
                </a:solidFill>
              </a:rPr>
              <a:t>not hearing </a:t>
            </a:r>
            <a:r>
              <a:rPr lang="en-US" altLang="zh-CN" sz="3200" dirty="0">
                <a:solidFill>
                  <a:schemeClr val="bg1"/>
                </a:solidFill>
              </a:rPr>
              <a:t>the </a:t>
            </a:r>
            <a:r>
              <a:rPr lang="en-US" altLang="zh-CN" sz="3200" dirty="0" err="1">
                <a:solidFill>
                  <a:schemeClr val="bg1"/>
                </a:solidFill>
              </a:rPr>
              <a:t>Dhamma</a:t>
            </a:r>
            <a:r>
              <a:rPr lang="en-US" altLang="zh-CN" sz="3200" dirty="0">
                <a:solidFill>
                  <a:schemeClr val="bg1"/>
                </a:solidFill>
              </a:rPr>
              <a:t>, approached Him and invited Him </a:t>
            </a:r>
            <a:r>
              <a:rPr lang="en-US" altLang="zh-CN" sz="3200" dirty="0" smtClean="0">
                <a:solidFill>
                  <a:schemeClr val="bg1"/>
                </a:solidFill>
              </a:rPr>
              <a:t>to teach </a:t>
            </a:r>
            <a:r>
              <a:rPr lang="en-US" altLang="zh-CN" sz="3200" dirty="0">
                <a:solidFill>
                  <a:schemeClr val="bg1"/>
                </a:solidFill>
              </a:rPr>
              <a:t>the </a:t>
            </a:r>
            <a:r>
              <a:rPr lang="en-US" altLang="zh-CN" sz="3200" dirty="0" err="1">
                <a:solidFill>
                  <a:schemeClr val="bg1"/>
                </a:solidFill>
              </a:rPr>
              <a:t>Dhamma</a:t>
            </a:r>
            <a:r>
              <a:rPr lang="en-US" altLang="zh-CN" sz="3200" dirty="0">
                <a:solidFill>
                  <a:schemeClr val="bg1"/>
                </a:solidFill>
              </a:rPr>
              <a:t> thus</a:t>
            </a:r>
            <a:r>
              <a:rPr lang="en-US" altLang="zh-CN" sz="3200" dirty="0" smtClean="0">
                <a:solidFill>
                  <a:schemeClr val="bg1"/>
                </a:solidFill>
              </a:rPr>
              <a:t>: “</a:t>
            </a:r>
            <a:r>
              <a:rPr lang="en-US" altLang="zh-CN" sz="3200" dirty="0">
                <a:solidFill>
                  <a:schemeClr val="bg1"/>
                </a:solidFill>
              </a:rPr>
              <a:t>O Lord, may the Exalted One expound the </a:t>
            </a:r>
            <a:r>
              <a:rPr lang="en-US" altLang="zh-CN" sz="3200" dirty="0" err="1">
                <a:solidFill>
                  <a:schemeClr val="bg1"/>
                </a:solidFill>
              </a:rPr>
              <a:t>Dhamma</a:t>
            </a:r>
            <a:r>
              <a:rPr lang="en-US" altLang="zh-CN" sz="3200" dirty="0" smtClean="0">
                <a:solidFill>
                  <a:schemeClr val="bg1"/>
                </a:solidFill>
              </a:rPr>
              <a:t>! There are </a:t>
            </a:r>
            <a:r>
              <a:rPr lang="en-US" altLang="zh-CN" sz="3200" dirty="0">
                <a:solidFill>
                  <a:schemeClr val="bg1"/>
                </a:solidFill>
              </a:rPr>
              <a:t>beings with little dust in their eyes, who, not hearing </a:t>
            </a:r>
            <a:r>
              <a:rPr lang="en-US" altLang="zh-CN" sz="3200" dirty="0" smtClean="0">
                <a:solidFill>
                  <a:schemeClr val="bg1"/>
                </a:solidFill>
              </a:rPr>
              <a:t>the </a:t>
            </a:r>
            <a:r>
              <a:rPr lang="en-US" altLang="zh-CN" sz="3200" dirty="0" err="1" smtClean="0">
                <a:solidFill>
                  <a:schemeClr val="bg1"/>
                </a:solidFill>
              </a:rPr>
              <a:t>Dhamma</a:t>
            </a:r>
            <a:r>
              <a:rPr lang="en-US" altLang="zh-CN" sz="3200" dirty="0">
                <a:solidFill>
                  <a:schemeClr val="bg1"/>
                </a:solidFill>
              </a:rPr>
              <a:t>, will fall away. There will be those who </a:t>
            </a:r>
            <a:r>
              <a:rPr lang="en-US" altLang="zh-CN" sz="3200" dirty="0" smtClean="0">
                <a:solidFill>
                  <a:schemeClr val="bg1"/>
                </a:solidFill>
              </a:rPr>
              <a:t>understand the </a:t>
            </a:r>
            <a:r>
              <a:rPr lang="en-US" altLang="zh-CN" sz="3200" dirty="0" err="1">
                <a:solidFill>
                  <a:schemeClr val="bg1"/>
                </a:solidFill>
              </a:rPr>
              <a:t>Dhamma</a:t>
            </a:r>
            <a:r>
              <a:rPr lang="en-US" altLang="zh-CN" sz="3200" dirty="0" smtClean="0">
                <a:solidFill>
                  <a:schemeClr val="bg1"/>
                </a:solidFill>
              </a:rPr>
              <a:t>. ”</a:t>
            </a:r>
            <a:endParaRPr lang="en-US" altLang="zh-CN" sz="3200" dirty="0">
              <a:solidFill>
                <a:schemeClr val="bg1"/>
              </a:solidFill>
            </a:endParaRPr>
          </a:p>
        </p:txBody>
      </p:sp>
    </p:spTree>
    <p:extLst>
      <p:ext uri="{BB962C8B-B14F-4D97-AF65-F5344CB8AC3E}">
        <p14:creationId xmlns:p14="http://schemas.microsoft.com/office/powerpoint/2010/main" val="388879793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44725" y="90002"/>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The </a:t>
            </a:r>
            <a:r>
              <a:rPr lang="en-US" altLang="zh-CN" sz="3600" u="sng" dirty="0" smtClean="0">
                <a:solidFill>
                  <a:schemeClr val="bg1"/>
                </a:solidFill>
              </a:rPr>
              <a:t>Buddha’s First Teaching</a:t>
            </a:r>
          </a:p>
        </p:txBody>
      </p:sp>
      <p:sp>
        <p:nvSpPr>
          <p:cNvPr id="5" name="內容版面配置區 2"/>
          <p:cNvSpPr txBox="1">
            <a:spLocks/>
          </p:cNvSpPr>
          <p:nvPr/>
        </p:nvSpPr>
        <p:spPr>
          <a:xfrm>
            <a:off x="80010" y="900658"/>
            <a:ext cx="8259375" cy="595734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This discourse was expounded by the Buddha while </a:t>
            </a:r>
            <a:r>
              <a:rPr lang="en-US" altLang="zh-CN" sz="3200" dirty="0" smtClean="0">
                <a:solidFill>
                  <a:schemeClr val="bg1"/>
                </a:solidFill>
              </a:rPr>
              <a:t>He  was </a:t>
            </a:r>
            <a:r>
              <a:rPr lang="en-US" altLang="zh-CN" sz="3200" dirty="0">
                <a:solidFill>
                  <a:schemeClr val="bg1"/>
                </a:solidFill>
              </a:rPr>
              <a:t>residing at the Deer Park in </a:t>
            </a:r>
            <a:r>
              <a:rPr lang="en-US" altLang="zh-CN" sz="3200" dirty="0" err="1">
                <a:solidFill>
                  <a:schemeClr val="bg1"/>
                </a:solidFill>
              </a:rPr>
              <a:t>Isipatana</a:t>
            </a:r>
            <a:r>
              <a:rPr lang="en-US" altLang="zh-CN" sz="3200" dirty="0">
                <a:solidFill>
                  <a:schemeClr val="bg1"/>
                </a:solidFill>
              </a:rPr>
              <a:t> near </a:t>
            </a:r>
            <a:r>
              <a:rPr lang="en-US" altLang="zh-CN" sz="3200" dirty="0" err="1">
                <a:solidFill>
                  <a:schemeClr val="bg1"/>
                </a:solidFill>
              </a:rPr>
              <a:t>Benares.The</a:t>
            </a:r>
            <a:r>
              <a:rPr lang="en-US" altLang="zh-CN" sz="3200" dirty="0">
                <a:solidFill>
                  <a:schemeClr val="bg1"/>
                </a:solidFill>
              </a:rPr>
              <a:t> </a:t>
            </a:r>
            <a:r>
              <a:rPr lang="en-US" altLang="zh-CN" sz="3200" dirty="0" smtClean="0">
                <a:solidFill>
                  <a:schemeClr val="bg1"/>
                </a:solidFill>
              </a:rPr>
              <a:t>Buddha </a:t>
            </a:r>
            <a:r>
              <a:rPr lang="en-US" altLang="zh-CN" sz="3200" dirty="0">
                <a:solidFill>
                  <a:schemeClr val="bg1"/>
                </a:solidFill>
              </a:rPr>
              <a:t>expounded the </a:t>
            </a:r>
            <a:r>
              <a:rPr lang="en-US" altLang="zh-CN" sz="3200" i="1" dirty="0" err="1">
                <a:solidFill>
                  <a:schemeClr val="bg1"/>
                </a:solidFill>
              </a:rPr>
              <a:t>Dhammacakkappavattana</a:t>
            </a:r>
            <a:r>
              <a:rPr lang="en-US" altLang="zh-CN" sz="3200" i="1" dirty="0">
                <a:solidFill>
                  <a:schemeClr val="bg1"/>
                </a:solidFill>
              </a:rPr>
              <a:t> </a:t>
            </a:r>
            <a:r>
              <a:rPr lang="en-US" altLang="zh-CN" sz="3200" i="1" dirty="0" err="1" smtClean="0">
                <a:solidFill>
                  <a:schemeClr val="bg1"/>
                </a:solidFill>
              </a:rPr>
              <a:t>Sutta</a:t>
            </a:r>
            <a:r>
              <a:rPr lang="en-US" altLang="zh-CN" sz="3200" i="1" dirty="0" smtClean="0">
                <a:solidFill>
                  <a:schemeClr val="bg1"/>
                </a:solidFill>
              </a:rPr>
              <a:t> </a:t>
            </a:r>
            <a:r>
              <a:rPr lang="en-US" altLang="zh-CN" sz="3200" dirty="0" smtClean="0">
                <a:solidFill>
                  <a:schemeClr val="bg1"/>
                </a:solidFill>
              </a:rPr>
              <a:t>to His first five disciples</a:t>
            </a:r>
            <a:r>
              <a:rPr lang="en-US" altLang="zh-CN" sz="3200" dirty="0">
                <a:solidFill>
                  <a:schemeClr val="bg1"/>
                </a:solidFill>
              </a:rPr>
              <a:t>, </a:t>
            </a:r>
            <a:r>
              <a:rPr lang="en-US" altLang="zh-CN" sz="3200" dirty="0" err="1">
                <a:solidFill>
                  <a:schemeClr val="bg1"/>
                </a:solidFill>
              </a:rPr>
              <a:t>Kondañña</a:t>
            </a:r>
            <a:r>
              <a:rPr lang="en-US" altLang="zh-CN" sz="3200" dirty="0">
                <a:solidFill>
                  <a:schemeClr val="bg1"/>
                </a:solidFill>
              </a:rPr>
              <a:t>, </a:t>
            </a:r>
            <a:r>
              <a:rPr lang="en-US" altLang="zh-CN" sz="3200" dirty="0" err="1">
                <a:solidFill>
                  <a:schemeClr val="bg1"/>
                </a:solidFill>
              </a:rPr>
              <a:t>Bhaddiya</a:t>
            </a:r>
            <a:r>
              <a:rPr lang="en-US" altLang="zh-CN" sz="3200" dirty="0" smtClean="0">
                <a:solidFill>
                  <a:schemeClr val="bg1"/>
                </a:solidFill>
              </a:rPr>
              <a:t>, </a:t>
            </a:r>
            <a:r>
              <a:rPr lang="en-US" altLang="zh-CN" sz="3200" dirty="0" err="1" smtClean="0">
                <a:solidFill>
                  <a:schemeClr val="bg1"/>
                </a:solidFill>
              </a:rPr>
              <a:t>Vappa</a:t>
            </a:r>
            <a:r>
              <a:rPr lang="en-US" altLang="zh-CN" sz="3200" dirty="0">
                <a:solidFill>
                  <a:schemeClr val="bg1"/>
                </a:solidFill>
              </a:rPr>
              <a:t>, </a:t>
            </a:r>
            <a:r>
              <a:rPr lang="en-US" altLang="zh-CN" sz="3200" dirty="0" err="1">
                <a:solidFill>
                  <a:schemeClr val="bg1"/>
                </a:solidFill>
              </a:rPr>
              <a:t>Mahānāma</a:t>
            </a:r>
            <a:r>
              <a:rPr lang="en-US" altLang="zh-CN" sz="3200" dirty="0">
                <a:solidFill>
                  <a:schemeClr val="bg1"/>
                </a:solidFill>
              </a:rPr>
              <a:t>, and </a:t>
            </a:r>
            <a:r>
              <a:rPr lang="en-US" altLang="zh-CN" sz="3200" dirty="0" err="1">
                <a:solidFill>
                  <a:schemeClr val="bg1"/>
                </a:solidFill>
              </a:rPr>
              <a:t>Assaji</a:t>
            </a:r>
            <a:r>
              <a:rPr lang="en-US" altLang="zh-CN" sz="3200" dirty="0">
                <a:solidFill>
                  <a:schemeClr val="bg1"/>
                </a:solidFill>
              </a:rPr>
              <a:t> of the </a:t>
            </a:r>
            <a:r>
              <a:rPr lang="en-US" altLang="zh-CN" sz="3200" dirty="0" err="1">
                <a:solidFill>
                  <a:schemeClr val="bg1"/>
                </a:solidFill>
              </a:rPr>
              <a:t>brahmin</a:t>
            </a:r>
            <a:r>
              <a:rPr lang="en-US" altLang="zh-CN" sz="3200" dirty="0">
                <a:solidFill>
                  <a:schemeClr val="bg1"/>
                </a:solidFill>
              </a:rPr>
              <a:t> clan</a:t>
            </a:r>
            <a:r>
              <a:rPr lang="en-US" altLang="zh-CN" sz="3200" dirty="0" smtClean="0">
                <a:solidFill>
                  <a:schemeClr val="bg1"/>
                </a:solidFill>
              </a:rPr>
              <a:t>. </a:t>
            </a:r>
            <a:r>
              <a:rPr lang="en-US" altLang="zh-CN" sz="3200" dirty="0" err="1" smtClean="0">
                <a:solidFill>
                  <a:schemeClr val="bg1"/>
                </a:solidFill>
              </a:rPr>
              <a:t>Kondañña</a:t>
            </a:r>
            <a:r>
              <a:rPr lang="en-US" altLang="zh-CN" sz="3200" dirty="0" smtClean="0">
                <a:solidFill>
                  <a:schemeClr val="bg1"/>
                </a:solidFill>
              </a:rPr>
              <a:t> was the first one to </a:t>
            </a:r>
            <a:r>
              <a:rPr lang="en-US" altLang="zh-CN" sz="3200" dirty="0">
                <a:solidFill>
                  <a:schemeClr val="bg1"/>
                </a:solidFill>
              </a:rPr>
              <a:t>attain </a:t>
            </a:r>
            <a:r>
              <a:rPr lang="en-US" altLang="zh-CN" sz="3200" dirty="0" err="1" smtClean="0">
                <a:solidFill>
                  <a:schemeClr val="bg1"/>
                </a:solidFill>
              </a:rPr>
              <a:t>Sotapatti</a:t>
            </a:r>
            <a:r>
              <a:rPr lang="en-US" altLang="zh-CN" sz="3200" dirty="0" smtClean="0">
                <a:solidFill>
                  <a:schemeClr val="bg1"/>
                </a:solidFill>
              </a:rPr>
              <a:t>, first stage of Sainthood. The other four attained </a:t>
            </a:r>
            <a:r>
              <a:rPr lang="en-US" altLang="zh-CN" sz="3200" dirty="0" err="1" smtClean="0">
                <a:solidFill>
                  <a:schemeClr val="bg1"/>
                </a:solidFill>
              </a:rPr>
              <a:t>Sotapatti</a:t>
            </a:r>
            <a:r>
              <a:rPr lang="en-US" altLang="zh-CN" sz="3200" dirty="0" smtClean="0">
                <a:solidFill>
                  <a:schemeClr val="bg1"/>
                </a:solidFill>
              </a:rPr>
              <a:t> later. </a:t>
            </a:r>
          </a:p>
          <a:p>
            <a:r>
              <a:rPr lang="en-US" altLang="zh-CN" sz="3200" dirty="0" smtClean="0">
                <a:solidFill>
                  <a:schemeClr val="bg1"/>
                </a:solidFill>
              </a:rPr>
              <a:t>On </a:t>
            </a:r>
            <a:r>
              <a:rPr lang="en-US" altLang="zh-CN" sz="3200" dirty="0">
                <a:solidFill>
                  <a:schemeClr val="bg1"/>
                </a:solidFill>
              </a:rPr>
              <a:t>hearing the </a:t>
            </a:r>
            <a:r>
              <a:rPr lang="en-US" altLang="zh-CN" sz="3200" i="1" dirty="0" err="1">
                <a:solidFill>
                  <a:schemeClr val="bg1"/>
                </a:solidFill>
              </a:rPr>
              <a:t>Anattalakkhana</a:t>
            </a:r>
            <a:r>
              <a:rPr lang="en-US" altLang="zh-CN" sz="3200" i="1" dirty="0">
                <a:solidFill>
                  <a:schemeClr val="bg1"/>
                </a:solidFill>
              </a:rPr>
              <a:t> </a:t>
            </a:r>
            <a:r>
              <a:rPr lang="en-US" altLang="zh-CN" sz="3200" i="1" dirty="0" err="1">
                <a:solidFill>
                  <a:schemeClr val="bg1"/>
                </a:solidFill>
              </a:rPr>
              <a:t>Sutta</a:t>
            </a:r>
            <a:r>
              <a:rPr lang="en-US" altLang="zh-CN" sz="3200" dirty="0" smtClean="0">
                <a:solidFill>
                  <a:schemeClr val="bg1"/>
                </a:solidFill>
              </a:rPr>
              <a:t>, </a:t>
            </a:r>
            <a:r>
              <a:rPr lang="en-US" altLang="zh-CN" sz="3200" dirty="0">
                <a:solidFill>
                  <a:schemeClr val="bg1"/>
                </a:solidFill>
              </a:rPr>
              <a:t>which deals with soul-</a:t>
            </a:r>
            <a:r>
              <a:rPr lang="en-US" altLang="zh-CN" sz="3200" dirty="0" err="1">
                <a:solidFill>
                  <a:schemeClr val="bg1"/>
                </a:solidFill>
              </a:rPr>
              <a:t>lessness</a:t>
            </a:r>
            <a:r>
              <a:rPr lang="en-US" altLang="zh-CN" sz="3200" dirty="0">
                <a:solidFill>
                  <a:schemeClr val="bg1"/>
                </a:solidFill>
              </a:rPr>
              <a:t>, all the </a:t>
            </a:r>
            <a:r>
              <a:rPr lang="en-US" altLang="zh-CN" sz="3200" dirty="0" smtClean="0">
                <a:solidFill>
                  <a:schemeClr val="bg1"/>
                </a:solidFill>
              </a:rPr>
              <a:t>five attained </a:t>
            </a:r>
            <a:r>
              <a:rPr lang="en-US" altLang="zh-CN" sz="3200" dirty="0" err="1">
                <a:solidFill>
                  <a:schemeClr val="bg1"/>
                </a:solidFill>
              </a:rPr>
              <a:t>Arahantship</a:t>
            </a:r>
            <a:r>
              <a:rPr lang="en-US" altLang="zh-CN" sz="3200" dirty="0">
                <a:solidFill>
                  <a:schemeClr val="bg1"/>
                </a:solidFill>
              </a:rPr>
              <a:t>, the </a:t>
            </a:r>
            <a:r>
              <a:rPr lang="en-US" altLang="zh-CN" sz="3200" dirty="0" smtClean="0">
                <a:solidFill>
                  <a:schemeClr val="bg1"/>
                </a:solidFill>
              </a:rPr>
              <a:t>final </a:t>
            </a:r>
            <a:r>
              <a:rPr lang="en-US" altLang="zh-CN" sz="3200" dirty="0">
                <a:solidFill>
                  <a:schemeClr val="bg1"/>
                </a:solidFill>
              </a:rPr>
              <a:t>stage of Sainthood.</a:t>
            </a:r>
          </a:p>
        </p:txBody>
      </p:sp>
      <p:pic>
        <p:nvPicPr>
          <p:cNvPr id="6" name="圖片 5"/>
          <p:cNvPicPr>
            <a:picLocks noChangeAspect="1"/>
          </p:cNvPicPr>
          <p:nvPr/>
        </p:nvPicPr>
        <p:blipFill>
          <a:blip r:embed="rId2"/>
          <a:stretch>
            <a:fillRect/>
          </a:stretch>
        </p:blipFill>
        <p:spPr>
          <a:xfrm>
            <a:off x="8191500" y="1049248"/>
            <a:ext cx="4000500" cy="4791075"/>
          </a:xfrm>
          <a:prstGeom prst="rect">
            <a:avLst/>
          </a:prstGeom>
        </p:spPr>
      </p:pic>
    </p:spTree>
    <p:extLst>
      <p:ext uri="{BB962C8B-B14F-4D97-AF65-F5344CB8AC3E}">
        <p14:creationId xmlns:p14="http://schemas.microsoft.com/office/powerpoint/2010/main" val="231064471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130948" y="868680"/>
            <a:ext cx="11959452" cy="550954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In this most important discourse the Buddha expounds </a:t>
            </a:r>
            <a:r>
              <a:rPr lang="en-US" altLang="zh-CN" sz="3300" dirty="0" smtClean="0">
                <a:solidFill>
                  <a:schemeClr val="bg1"/>
                </a:solidFill>
              </a:rPr>
              <a:t>the Middle </a:t>
            </a:r>
            <a:r>
              <a:rPr lang="en-US" altLang="zh-CN" sz="3300" dirty="0">
                <a:solidFill>
                  <a:schemeClr val="bg1"/>
                </a:solidFill>
              </a:rPr>
              <a:t>Path which He Himself discovered and which </a:t>
            </a:r>
            <a:r>
              <a:rPr lang="en-US" altLang="zh-CN" sz="3300" dirty="0" smtClean="0">
                <a:solidFill>
                  <a:schemeClr val="bg1"/>
                </a:solidFill>
              </a:rPr>
              <a:t>forms the </a:t>
            </a:r>
            <a:r>
              <a:rPr lang="en-US" altLang="zh-CN" sz="3300" dirty="0">
                <a:solidFill>
                  <a:schemeClr val="bg1"/>
                </a:solidFill>
              </a:rPr>
              <a:t>essence of His new teaching. He opened the discourse </a:t>
            </a:r>
            <a:r>
              <a:rPr lang="en-US" altLang="zh-CN" sz="3300" dirty="0" smtClean="0">
                <a:solidFill>
                  <a:schemeClr val="bg1"/>
                </a:solidFill>
              </a:rPr>
              <a:t>by exhorting </a:t>
            </a:r>
            <a:r>
              <a:rPr lang="en-US" altLang="zh-CN" sz="3300" dirty="0">
                <a:solidFill>
                  <a:schemeClr val="bg1"/>
                </a:solidFill>
              </a:rPr>
              <a:t>the </a:t>
            </a:r>
            <a:r>
              <a:rPr lang="en-US" altLang="zh-CN" sz="3300" dirty="0" err="1">
                <a:solidFill>
                  <a:schemeClr val="bg1"/>
                </a:solidFill>
              </a:rPr>
              <a:t>fve</a:t>
            </a:r>
            <a:r>
              <a:rPr lang="en-US" altLang="zh-CN" sz="3300" dirty="0">
                <a:solidFill>
                  <a:schemeClr val="bg1"/>
                </a:solidFill>
              </a:rPr>
              <a:t> monks who believed in strict asceticism </a:t>
            </a:r>
            <a:r>
              <a:rPr lang="en-US" altLang="zh-CN" sz="3300" dirty="0" smtClean="0">
                <a:solidFill>
                  <a:schemeClr val="bg1"/>
                </a:solidFill>
              </a:rPr>
              <a:t>to avoid </a:t>
            </a:r>
            <a:r>
              <a:rPr lang="en-US" altLang="zh-CN" sz="3300" dirty="0">
                <a:solidFill>
                  <a:schemeClr val="bg1"/>
                </a:solidFill>
              </a:rPr>
              <a:t>the extremes of self-indulgence and </a:t>
            </a:r>
            <a:r>
              <a:rPr lang="en-US" altLang="zh-CN" sz="3300" dirty="0" smtClean="0">
                <a:solidFill>
                  <a:schemeClr val="bg1"/>
                </a:solidFill>
              </a:rPr>
              <a:t>self-mortification as </a:t>
            </a:r>
            <a:r>
              <a:rPr lang="en-US" altLang="zh-CN" sz="3300" dirty="0">
                <a:solidFill>
                  <a:schemeClr val="bg1"/>
                </a:solidFill>
              </a:rPr>
              <a:t>both do not lead to perfect Peace and Enlightenment. </a:t>
            </a:r>
            <a:r>
              <a:rPr lang="en-US" altLang="zh-CN" sz="3300" dirty="0" smtClean="0">
                <a:solidFill>
                  <a:schemeClr val="bg1"/>
                </a:solidFill>
              </a:rPr>
              <a:t>The former </a:t>
            </a:r>
            <a:r>
              <a:rPr lang="en-US" altLang="zh-CN" sz="3300" dirty="0">
                <a:solidFill>
                  <a:schemeClr val="bg1"/>
                </a:solidFill>
              </a:rPr>
              <a:t>retards one’s spiritual progress, the latter </a:t>
            </a:r>
            <a:r>
              <a:rPr lang="en-US" altLang="zh-CN" sz="3300" dirty="0" smtClean="0">
                <a:solidFill>
                  <a:schemeClr val="bg1"/>
                </a:solidFill>
              </a:rPr>
              <a:t>weakens one’s </a:t>
            </a:r>
            <a:r>
              <a:rPr lang="en-US" altLang="zh-CN" sz="3300" dirty="0">
                <a:solidFill>
                  <a:schemeClr val="bg1"/>
                </a:solidFill>
              </a:rPr>
              <a:t>intellect. He criticized both views as He realized by personal experience their futility and enunciated the most practicable, rational and </a:t>
            </a:r>
            <a:r>
              <a:rPr lang="en-US" altLang="zh-CN" sz="3300" dirty="0" smtClean="0">
                <a:solidFill>
                  <a:schemeClr val="bg1"/>
                </a:solidFill>
              </a:rPr>
              <a:t>beneficial </a:t>
            </a:r>
            <a:r>
              <a:rPr lang="en-US" altLang="zh-CN" sz="3300" dirty="0">
                <a:solidFill>
                  <a:schemeClr val="bg1"/>
                </a:solidFill>
              </a:rPr>
              <a:t>path, which alone leads to perfect purity and absolute Deliverance.</a:t>
            </a:r>
          </a:p>
        </p:txBody>
      </p:sp>
    </p:spTree>
    <p:extLst>
      <p:ext uri="{BB962C8B-B14F-4D97-AF65-F5344CB8AC3E}">
        <p14:creationId xmlns:p14="http://schemas.microsoft.com/office/powerpoint/2010/main" val="37657596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32548" y="428414"/>
            <a:ext cx="11959452" cy="619816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500" dirty="0">
                <a:solidFill>
                  <a:schemeClr val="bg1"/>
                </a:solidFill>
              </a:rPr>
              <a:t>At the outset the Buddha cautioned them to avoid the </a:t>
            </a:r>
            <a:r>
              <a:rPr lang="en-US" altLang="zh-CN" sz="3500" dirty="0" smtClean="0">
                <a:solidFill>
                  <a:schemeClr val="bg1"/>
                </a:solidFill>
              </a:rPr>
              <a:t>two extremes</a:t>
            </a:r>
            <a:r>
              <a:rPr lang="en-US" altLang="zh-CN" sz="3500" dirty="0">
                <a:solidFill>
                  <a:schemeClr val="bg1"/>
                </a:solidFill>
              </a:rPr>
              <a:t>. His actual words were: “There are two </a:t>
            </a:r>
            <a:r>
              <a:rPr lang="en-US" altLang="zh-CN" sz="3500" dirty="0" smtClean="0">
                <a:solidFill>
                  <a:schemeClr val="bg1"/>
                </a:solidFill>
              </a:rPr>
              <a:t>extremes (</a:t>
            </a:r>
            <a:r>
              <a:rPr lang="en-US" altLang="zh-CN" sz="3500" dirty="0" err="1">
                <a:solidFill>
                  <a:schemeClr val="bg1"/>
                </a:solidFill>
              </a:rPr>
              <a:t>antā</a:t>
            </a:r>
            <a:r>
              <a:rPr lang="en-US" altLang="zh-CN" sz="3500" dirty="0">
                <a:solidFill>
                  <a:schemeClr val="bg1"/>
                </a:solidFill>
              </a:rPr>
              <a:t>) which should not be resorted to by a recluse (</a:t>
            </a:r>
            <a:r>
              <a:rPr lang="en-US" altLang="zh-CN" sz="3500" dirty="0" err="1">
                <a:solidFill>
                  <a:schemeClr val="bg1"/>
                </a:solidFill>
              </a:rPr>
              <a:t>pabbajitena</a:t>
            </a:r>
            <a:r>
              <a:rPr lang="en-US" altLang="zh-CN" sz="3500" dirty="0">
                <a:solidFill>
                  <a:schemeClr val="bg1"/>
                </a:solidFill>
              </a:rPr>
              <a:t>).” Special emphasis was laid on the two terms “</a:t>
            </a:r>
            <a:r>
              <a:rPr lang="en-US" altLang="zh-CN" sz="3500" dirty="0" err="1">
                <a:solidFill>
                  <a:schemeClr val="bg1"/>
                </a:solidFill>
              </a:rPr>
              <a:t>antā</a:t>
            </a:r>
            <a:r>
              <a:rPr lang="en-US" altLang="zh-CN" sz="3500" dirty="0">
                <a:solidFill>
                  <a:schemeClr val="bg1"/>
                </a:solidFill>
              </a:rPr>
              <a:t>” </a:t>
            </a:r>
            <a:r>
              <a:rPr lang="en-US" altLang="zh-CN" sz="3500" dirty="0" smtClean="0">
                <a:solidFill>
                  <a:schemeClr val="bg1"/>
                </a:solidFill>
              </a:rPr>
              <a:t>which means </a:t>
            </a:r>
            <a:r>
              <a:rPr lang="en-US" altLang="zh-CN" sz="3500" dirty="0">
                <a:solidFill>
                  <a:schemeClr val="bg1"/>
                </a:solidFill>
              </a:rPr>
              <a:t>end or extreme and “</a:t>
            </a:r>
            <a:r>
              <a:rPr lang="en-US" altLang="zh-CN" sz="3500" dirty="0" err="1">
                <a:solidFill>
                  <a:schemeClr val="bg1"/>
                </a:solidFill>
              </a:rPr>
              <a:t>pabbajita</a:t>
            </a:r>
            <a:r>
              <a:rPr lang="en-US" altLang="zh-CN" sz="3500" dirty="0">
                <a:solidFill>
                  <a:schemeClr val="bg1"/>
                </a:solidFill>
              </a:rPr>
              <a:t>” which means one </a:t>
            </a:r>
            <a:r>
              <a:rPr lang="en-US" altLang="zh-CN" sz="3500" dirty="0" smtClean="0">
                <a:solidFill>
                  <a:schemeClr val="bg1"/>
                </a:solidFill>
              </a:rPr>
              <a:t>who has </a:t>
            </a:r>
            <a:r>
              <a:rPr lang="en-US" altLang="zh-CN" sz="3500" dirty="0">
                <a:solidFill>
                  <a:schemeClr val="bg1"/>
                </a:solidFill>
              </a:rPr>
              <a:t>renounced the world</a:t>
            </a:r>
            <a:r>
              <a:rPr lang="en-US" altLang="zh-CN" sz="3500" dirty="0" smtClean="0">
                <a:solidFill>
                  <a:schemeClr val="bg1"/>
                </a:solidFill>
              </a:rPr>
              <a:t>.</a:t>
            </a:r>
          </a:p>
          <a:p>
            <a:endParaRPr lang="en-US" altLang="zh-CN" sz="3500" dirty="0">
              <a:solidFill>
                <a:schemeClr val="bg1"/>
              </a:solidFill>
            </a:endParaRPr>
          </a:p>
          <a:p>
            <a:r>
              <a:rPr lang="en-US" altLang="zh-CN" sz="3500" dirty="0">
                <a:solidFill>
                  <a:schemeClr val="bg1"/>
                </a:solidFill>
              </a:rPr>
              <a:t>One extreme, in the Buddha’s own words, was the constant </a:t>
            </a:r>
            <a:r>
              <a:rPr lang="en-US" altLang="zh-CN" sz="3500" dirty="0" smtClean="0">
                <a:solidFill>
                  <a:schemeClr val="bg1"/>
                </a:solidFill>
              </a:rPr>
              <a:t>attachment </a:t>
            </a:r>
            <a:r>
              <a:rPr lang="en-US" altLang="zh-CN" sz="3500" dirty="0">
                <a:solidFill>
                  <a:schemeClr val="bg1"/>
                </a:solidFill>
              </a:rPr>
              <a:t>to sensual pleasures (</a:t>
            </a:r>
            <a:r>
              <a:rPr lang="en-US" altLang="zh-CN" sz="3500" dirty="0" err="1">
                <a:solidFill>
                  <a:schemeClr val="bg1"/>
                </a:solidFill>
              </a:rPr>
              <a:t>kāmasukhal­likānuyoga</a:t>
            </a:r>
            <a:r>
              <a:rPr lang="en-US" altLang="zh-CN" sz="3500" dirty="0" smtClean="0">
                <a:solidFill>
                  <a:schemeClr val="bg1"/>
                </a:solidFill>
              </a:rPr>
              <a:t>). The </a:t>
            </a:r>
            <a:r>
              <a:rPr lang="en-US" altLang="zh-CN" sz="3500" dirty="0">
                <a:solidFill>
                  <a:schemeClr val="bg1"/>
                </a:solidFill>
              </a:rPr>
              <a:t>Buddha described this extreme as base, vulgar, worldly</a:t>
            </a:r>
            <a:r>
              <a:rPr lang="en-US" altLang="zh-CN" sz="3500" dirty="0" smtClean="0">
                <a:solidFill>
                  <a:schemeClr val="bg1"/>
                </a:solidFill>
              </a:rPr>
              <a:t>, ignoble</a:t>
            </a:r>
            <a:r>
              <a:rPr lang="en-US" altLang="zh-CN" sz="3500" dirty="0">
                <a:solidFill>
                  <a:schemeClr val="bg1"/>
                </a:solidFill>
              </a:rPr>
              <a:t>, and </a:t>
            </a:r>
            <a:r>
              <a:rPr lang="en-US" altLang="zh-CN" sz="3500" dirty="0" smtClean="0">
                <a:solidFill>
                  <a:schemeClr val="bg1"/>
                </a:solidFill>
              </a:rPr>
              <a:t>profitless</a:t>
            </a:r>
            <a:r>
              <a:rPr lang="en-US" altLang="zh-CN" sz="3500" dirty="0">
                <a:solidFill>
                  <a:schemeClr val="bg1"/>
                </a:solidFill>
              </a:rPr>
              <a:t>. </a:t>
            </a:r>
          </a:p>
        </p:txBody>
      </p:sp>
    </p:spTree>
    <p:extLst>
      <p:ext uri="{BB962C8B-B14F-4D97-AF65-F5344CB8AC3E}">
        <p14:creationId xmlns:p14="http://schemas.microsoft.com/office/powerpoint/2010/main" val="1630901322"/>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21259" y="795303"/>
            <a:ext cx="11733674" cy="606269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The other extreme is the constant addiction to </a:t>
            </a:r>
            <a:r>
              <a:rPr lang="en-US" altLang="zh-CN" sz="3300" dirty="0" err="1" smtClean="0">
                <a:solidFill>
                  <a:schemeClr val="bg1"/>
                </a:solidFill>
              </a:rPr>
              <a:t>selfmortification</a:t>
            </a:r>
            <a:r>
              <a:rPr lang="en-US" altLang="zh-CN" sz="3300" dirty="0" smtClean="0">
                <a:solidFill>
                  <a:schemeClr val="bg1"/>
                </a:solidFill>
              </a:rPr>
              <a:t> </a:t>
            </a:r>
            <a:r>
              <a:rPr lang="en-US" altLang="zh-CN" sz="3300" dirty="0">
                <a:solidFill>
                  <a:schemeClr val="bg1"/>
                </a:solidFill>
              </a:rPr>
              <a:t>(</a:t>
            </a:r>
            <a:r>
              <a:rPr lang="en-US" altLang="zh-CN" sz="3300" dirty="0" err="1">
                <a:solidFill>
                  <a:schemeClr val="bg1"/>
                </a:solidFill>
              </a:rPr>
              <a:t>attakilamathānuyoga</a:t>
            </a:r>
            <a:r>
              <a:rPr lang="en-US" altLang="zh-CN" sz="3300" dirty="0">
                <a:solidFill>
                  <a:schemeClr val="bg1"/>
                </a:solidFill>
              </a:rPr>
              <a:t>). Commenting on this extreme, which is not </a:t>
            </a:r>
            <a:r>
              <a:rPr lang="en-US" altLang="zh-CN" sz="3300" dirty="0" err="1">
                <a:solidFill>
                  <a:schemeClr val="bg1"/>
                </a:solidFill>
              </a:rPr>
              <a:t>practised</a:t>
            </a:r>
            <a:r>
              <a:rPr lang="en-US" altLang="zh-CN" sz="3300" dirty="0">
                <a:solidFill>
                  <a:schemeClr val="bg1"/>
                </a:solidFill>
              </a:rPr>
              <a:t> by the ordinary man, the </a:t>
            </a:r>
            <a:r>
              <a:rPr lang="en-US" altLang="zh-CN" sz="3300" dirty="0" smtClean="0">
                <a:solidFill>
                  <a:schemeClr val="bg1"/>
                </a:solidFill>
              </a:rPr>
              <a:t>Buddha remarks </a:t>
            </a:r>
            <a:r>
              <a:rPr lang="en-US" altLang="zh-CN" sz="3300" dirty="0">
                <a:solidFill>
                  <a:schemeClr val="bg1"/>
                </a:solidFill>
              </a:rPr>
              <a:t>that it is painful, ignoble, and </a:t>
            </a:r>
            <a:r>
              <a:rPr lang="en-US" altLang="zh-CN" sz="3300" dirty="0" smtClean="0">
                <a:solidFill>
                  <a:schemeClr val="bg1"/>
                </a:solidFill>
              </a:rPr>
              <a:t>profitless</a:t>
            </a:r>
            <a:r>
              <a:rPr lang="en-US" altLang="zh-CN" sz="3300" dirty="0">
                <a:solidFill>
                  <a:schemeClr val="bg1"/>
                </a:solidFill>
              </a:rPr>
              <a:t>. Unlike </a:t>
            </a:r>
            <a:r>
              <a:rPr lang="en-US" altLang="zh-CN" sz="3300" dirty="0" smtClean="0">
                <a:solidFill>
                  <a:schemeClr val="bg1"/>
                </a:solidFill>
              </a:rPr>
              <a:t>the first </a:t>
            </a:r>
            <a:r>
              <a:rPr lang="en-US" altLang="zh-CN" sz="3300" dirty="0">
                <a:solidFill>
                  <a:schemeClr val="bg1"/>
                </a:solidFill>
              </a:rPr>
              <a:t>extreme this is not described as base, worldly, and vulgar</a:t>
            </a:r>
            <a:r>
              <a:rPr lang="en-US" altLang="zh-CN" sz="3300" dirty="0" smtClean="0">
                <a:solidFill>
                  <a:schemeClr val="bg1"/>
                </a:solidFill>
              </a:rPr>
              <a:t>. The </a:t>
            </a:r>
            <a:r>
              <a:rPr lang="en-US" altLang="zh-CN" sz="3300" dirty="0">
                <a:solidFill>
                  <a:schemeClr val="bg1"/>
                </a:solidFill>
              </a:rPr>
              <a:t>selection of these three terms is very striking. As a </a:t>
            </a:r>
            <a:r>
              <a:rPr lang="en-US" altLang="zh-CN" sz="3300" dirty="0" smtClean="0">
                <a:solidFill>
                  <a:schemeClr val="bg1"/>
                </a:solidFill>
              </a:rPr>
              <a:t>rule it </a:t>
            </a:r>
            <a:r>
              <a:rPr lang="en-US" altLang="zh-CN" sz="3300" dirty="0">
                <a:solidFill>
                  <a:schemeClr val="bg1"/>
                </a:solidFill>
              </a:rPr>
              <a:t>is the sincere recluse who has renounced his attachment </a:t>
            </a:r>
            <a:r>
              <a:rPr lang="en-US" altLang="zh-CN" sz="3300" dirty="0" smtClean="0">
                <a:solidFill>
                  <a:schemeClr val="bg1"/>
                </a:solidFill>
              </a:rPr>
              <a:t>to sensual </a:t>
            </a:r>
            <a:r>
              <a:rPr lang="en-US" altLang="zh-CN" sz="3300" dirty="0">
                <a:solidFill>
                  <a:schemeClr val="bg1"/>
                </a:solidFill>
              </a:rPr>
              <a:t>pleasures that resorts to this painful method, </a:t>
            </a:r>
            <a:r>
              <a:rPr lang="en-US" altLang="zh-CN" sz="3300" dirty="0" smtClean="0">
                <a:solidFill>
                  <a:schemeClr val="bg1"/>
                </a:solidFill>
              </a:rPr>
              <a:t>mainly with </a:t>
            </a:r>
            <a:r>
              <a:rPr lang="en-US" altLang="zh-CN" sz="3300" dirty="0">
                <a:solidFill>
                  <a:schemeClr val="bg1"/>
                </a:solidFill>
              </a:rPr>
              <a:t>the object of gaining his deliverance from the ills of life</a:t>
            </a:r>
            <a:r>
              <a:rPr lang="en-US" altLang="zh-CN" sz="3300" dirty="0" smtClean="0">
                <a:solidFill>
                  <a:schemeClr val="bg1"/>
                </a:solidFill>
              </a:rPr>
              <a:t>. The </a:t>
            </a:r>
            <a:r>
              <a:rPr lang="en-US" altLang="zh-CN" sz="3300" dirty="0">
                <a:solidFill>
                  <a:schemeClr val="bg1"/>
                </a:solidFill>
              </a:rPr>
              <a:t>Buddha, who has had painful experience of this </a:t>
            </a:r>
            <a:r>
              <a:rPr lang="en-US" altLang="zh-CN" sz="3300" dirty="0" smtClean="0">
                <a:solidFill>
                  <a:schemeClr val="bg1"/>
                </a:solidFill>
              </a:rPr>
              <a:t>profitless.</a:t>
            </a:r>
            <a:endParaRPr lang="en-US" altLang="zh-CN" sz="3300" dirty="0">
              <a:solidFill>
                <a:schemeClr val="bg1"/>
              </a:solidFill>
            </a:endParaRPr>
          </a:p>
        </p:txBody>
      </p:sp>
    </p:spTree>
    <p:extLst>
      <p:ext uri="{BB962C8B-B14F-4D97-AF65-F5344CB8AC3E}">
        <p14:creationId xmlns:p14="http://schemas.microsoft.com/office/powerpoint/2010/main" val="254918611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21259" y="795303"/>
            <a:ext cx="11733674" cy="606269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The Buddha says that He (the </a:t>
            </a:r>
            <a:r>
              <a:rPr lang="en-US" altLang="zh-CN" sz="3300" dirty="0" err="1">
                <a:solidFill>
                  <a:schemeClr val="bg1"/>
                </a:solidFill>
              </a:rPr>
              <a:t>Tathāgata</a:t>
            </a:r>
            <a:r>
              <a:rPr lang="en-US" altLang="zh-CN" sz="3300" dirty="0">
                <a:solidFill>
                  <a:schemeClr val="bg1"/>
                </a:solidFill>
              </a:rPr>
              <a:t>), realizing the </a:t>
            </a:r>
            <a:r>
              <a:rPr lang="en-US" altLang="zh-CN" sz="3300" dirty="0" smtClean="0">
                <a:solidFill>
                  <a:schemeClr val="bg1"/>
                </a:solidFill>
              </a:rPr>
              <a:t>error of </a:t>
            </a:r>
            <a:r>
              <a:rPr lang="en-US" altLang="zh-CN" sz="3300" dirty="0">
                <a:solidFill>
                  <a:schemeClr val="bg1"/>
                </a:solidFill>
              </a:rPr>
              <a:t>both these two extremes, followed a middle path. This </a:t>
            </a:r>
            <a:r>
              <a:rPr lang="en-US" altLang="zh-CN" sz="3300" dirty="0" smtClean="0">
                <a:solidFill>
                  <a:schemeClr val="bg1"/>
                </a:solidFill>
              </a:rPr>
              <a:t>new path </a:t>
            </a:r>
            <a:r>
              <a:rPr lang="en-US" altLang="zh-CN" sz="3300" dirty="0">
                <a:solidFill>
                  <a:schemeClr val="bg1"/>
                </a:solidFill>
              </a:rPr>
              <a:t>or way was discovered by Himself. The Buddha </a:t>
            </a:r>
            <a:r>
              <a:rPr lang="en-US" altLang="zh-CN" sz="3300" dirty="0" smtClean="0">
                <a:solidFill>
                  <a:schemeClr val="bg1"/>
                </a:solidFill>
              </a:rPr>
              <a:t>termed His </a:t>
            </a:r>
            <a:r>
              <a:rPr lang="en-US" altLang="zh-CN" sz="3300" dirty="0">
                <a:solidFill>
                  <a:schemeClr val="bg1"/>
                </a:solidFill>
              </a:rPr>
              <a:t>new system </a:t>
            </a:r>
            <a:r>
              <a:rPr lang="en-US" altLang="zh-CN" sz="3300" dirty="0" err="1">
                <a:solidFill>
                  <a:schemeClr val="bg1"/>
                </a:solidFill>
              </a:rPr>
              <a:t>Majjhimā</a:t>
            </a:r>
            <a:r>
              <a:rPr lang="en-US" altLang="zh-CN" sz="3300" dirty="0">
                <a:solidFill>
                  <a:schemeClr val="bg1"/>
                </a:solidFill>
              </a:rPr>
              <a:t> </a:t>
            </a:r>
            <a:r>
              <a:rPr lang="en-US" altLang="zh-CN" sz="3300" dirty="0" err="1">
                <a:solidFill>
                  <a:schemeClr val="bg1"/>
                </a:solidFill>
              </a:rPr>
              <a:t>Patipadā</a:t>
            </a:r>
            <a:r>
              <a:rPr lang="en-US" altLang="zh-CN" sz="3300" dirty="0">
                <a:solidFill>
                  <a:schemeClr val="bg1"/>
                </a:solidFill>
              </a:rPr>
              <a:t> – the Middle Way. To persuade His disciples to give heed to His new path He spoke </a:t>
            </a:r>
            <a:r>
              <a:rPr lang="en-US" altLang="zh-CN" sz="3300" dirty="0" smtClean="0">
                <a:solidFill>
                  <a:schemeClr val="bg1"/>
                </a:solidFill>
              </a:rPr>
              <a:t>of its </a:t>
            </a:r>
            <a:r>
              <a:rPr lang="en-US" altLang="zh-CN" sz="3300" dirty="0">
                <a:solidFill>
                  <a:schemeClr val="bg1"/>
                </a:solidFill>
              </a:rPr>
              <a:t>various blessings. Unlike the two diametrically </a:t>
            </a:r>
            <a:r>
              <a:rPr lang="en-US" altLang="zh-CN" sz="3300" dirty="0" smtClean="0">
                <a:solidFill>
                  <a:schemeClr val="bg1"/>
                </a:solidFill>
              </a:rPr>
              <a:t>opposite extremes </a:t>
            </a:r>
            <a:r>
              <a:rPr lang="en-US" altLang="zh-CN" sz="3300" dirty="0">
                <a:solidFill>
                  <a:schemeClr val="bg1"/>
                </a:solidFill>
              </a:rPr>
              <a:t>this </a:t>
            </a:r>
            <a:r>
              <a:rPr lang="en-US" altLang="zh-CN" sz="3300" dirty="0" smtClean="0">
                <a:solidFill>
                  <a:schemeClr val="bg1"/>
                </a:solidFill>
              </a:rPr>
              <a:t> middle </a:t>
            </a:r>
            <a:r>
              <a:rPr lang="en-US" altLang="zh-CN" sz="3300" dirty="0">
                <a:solidFill>
                  <a:schemeClr val="bg1"/>
                </a:solidFill>
              </a:rPr>
              <a:t>path produces spiritual insight and intellectual wisdom to see things as they truly are. When the insight is </a:t>
            </a:r>
            <a:r>
              <a:rPr lang="en-US" altLang="zh-CN" sz="3300" dirty="0" smtClean="0">
                <a:solidFill>
                  <a:schemeClr val="bg1"/>
                </a:solidFill>
              </a:rPr>
              <a:t>clarified </a:t>
            </a:r>
            <a:r>
              <a:rPr lang="en-US" altLang="zh-CN" sz="3300" dirty="0">
                <a:solidFill>
                  <a:schemeClr val="bg1"/>
                </a:solidFill>
              </a:rPr>
              <a:t>and the </a:t>
            </a:r>
            <a:r>
              <a:rPr lang="en-US" altLang="zh-CN" sz="3300" dirty="0" smtClean="0">
                <a:solidFill>
                  <a:schemeClr val="bg1"/>
                </a:solidFill>
              </a:rPr>
              <a:t>intellect </a:t>
            </a:r>
            <a:r>
              <a:rPr lang="en-US" altLang="zh-CN" sz="3300" dirty="0">
                <a:solidFill>
                  <a:schemeClr val="bg1"/>
                </a:solidFill>
              </a:rPr>
              <a:t>is sharpened everything </a:t>
            </a:r>
            <a:r>
              <a:rPr lang="en-US" altLang="zh-CN" sz="3300" dirty="0" smtClean="0">
                <a:solidFill>
                  <a:schemeClr val="bg1"/>
                </a:solidFill>
              </a:rPr>
              <a:t>is seen </a:t>
            </a:r>
            <a:r>
              <a:rPr lang="en-US" altLang="zh-CN" sz="3300" dirty="0">
                <a:solidFill>
                  <a:schemeClr val="bg1"/>
                </a:solidFill>
              </a:rPr>
              <a:t>in its true perspective.</a:t>
            </a:r>
          </a:p>
        </p:txBody>
      </p:sp>
    </p:spTree>
    <p:extLst>
      <p:ext uri="{BB962C8B-B14F-4D97-AF65-F5344CB8AC3E}">
        <p14:creationId xmlns:p14="http://schemas.microsoft.com/office/powerpoint/2010/main" val="16618765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0" y="411480"/>
            <a:ext cx="12056532" cy="69940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Now, what is the Middle Way? The Buddha replies: It is the Noble Eightfold Path. The eight factors are then enumerated in the </a:t>
            </a:r>
            <a:r>
              <a:rPr lang="en-US" altLang="zh-CN" sz="3200" dirty="0" smtClean="0">
                <a:solidFill>
                  <a:schemeClr val="bg1"/>
                </a:solidFill>
              </a:rPr>
              <a:t>discourse. The first </a:t>
            </a:r>
            <a:r>
              <a:rPr lang="en-US" altLang="zh-CN" sz="3200" dirty="0">
                <a:solidFill>
                  <a:schemeClr val="bg1"/>
                </a:solidFill>
              </a:rPr>
              <a:t>factor is Right Understanding, the keynote </a:t>
            </a:r>
            <a:r>
              <a:rPr lang="en-US" altLang="zh-CN" sz="3200" dirty="0" smtClean="0">
                <a:solidFill>
                  <a:schemeClr val="bg1"/>
                </a:solidFill>
              </a:rPr>
              <a:t>of Buddhism</a:t>
            </a:r>
            <a:r>
              <a:rPr lang="en-US" altLang="zh-CN" sz="3200" dirty="0">
                <a:solidFill>
                  <a:schemeClr val="bg1"/>
                </a:solidFill>
              </a:rPr>
              <a:t>. The Buddha started with Right Understanding </a:t>
            </a:r>
            <a:r>
              <a:rPr lang="en-US" altLang="zh-CN" sz="3200" dirty="0" smtClean="0">
                <a:solidFill>
                  <a:schemeClr val="bg1"/>
                </a:solidFill>
              </a:rPr>
              <a:t>in order </a:t>
            </a:r>
            <a:r>
              <a:rPr lang="en-US" altLang="zh-CN" sz="3200" dirty="0">
                <a:solidFill>
                  <a:schemeClr val="bg1"/>
                </a:solidFill>
              </a:rPr>
              <a:t>to clear the doubts of the monks and guide them on </a:t>
            </a:r>
            <a:r>
              <a:rPr lang="en-US" altLang="zh-CN" sz="3200" dirty="0" smtClean="0">
                <a:solidFill>
                  <a:schemeClr val="bg1"/>
                </a:solidFill>
              </a:rPr>
              <a:t>the right </a:t>
            </a:r>
            <a:r>
              <a:rPr lang="en-US" altLang="zh-CN" sz="3200" dirty="0">
                <a:solidFill>
                  <a:schemeClr val="bg1"/>
                </a:solidFill>
              </a:rPr>
              <a:t>way</a:t>
            </a:r>
            <a:r>
              <a:rPr lang="en-US" altLang="zh-CN" sz="3200" dirty="0" smtClean="0">
                <a:solidFill>
                  <a:schemeClr val="bg1"/>
                </a:solidFill>
              </a:rPr>
              <a:t>.</a:t>
            </a:r>
          </a:p>
          <a:p>
            <a:endParaRPr lang="en-US" altLang="zh-CN" sz="1600" dirty="0">
              <a:solidFill>
                <a:schemeClr val="bg1"/>
              </a:solidFill>
            </a:endParaRPr>
          </a:p>
          <a:p>
            <a:r>
              <a:rPr lang="en-US" altLang="zh-CN" sz="3200" dirty="0">
                <a:solidFill>
                  <a:schemeClr val="bg1"/>
                </a:solidFill>
              </a:rPr>
              <a:t>Right Understanding deals with the knowledge of oneself as one really is; it leads to Right Thoughts of non-attachment or renunciation (</a:t>
            </a:r>
            <a:r>
              <a:rPr lang="en-US" altLang="zh-CN" sz="3200" dirty="0" err="1">
                <a:solidFill>
                  <a:schemeClr val="bg1"/>
                </a:solidFill>
              </a:rPr>
              <a:t>nekkhamma</a:t>
            </a:r>
            <a:r>
              <a:rPr lang="en-US" altLang="zh-CN" sz="3200" dirty="0">
                <a:solidFill>
                  <a:schemeClr val="bg1"/>
                </a:solidFill>
              </a:rPr>
              <a:t> </a:t>
            </a:r>
            <a:r>
              <a:rPr lang="en-US" altLang="zh-CN" sz="3200" dirty="0" err="1">
                <a:solidFill>
                  <a:schemeClr val="bg1"/>
                </a:solidFill>
              </a:rPr>
              <a:t>samkappa</a:t>
            </a:r>
            <a:r>
              <a:rPr lang="en-US" altLang="zh-CN" sz="3200" dirty="0">
                <a:solidFill>
                  <a:schemeClr val="bg1"/>
                </a:solidFill>
              </a:rPr>
              <a:t>), </a:t>
            </a:r>
            <a:r>
              <a:rPr lang="en-US" altLang="zh-CN" sz="3200" dirty="0" smtClean="0">
                <a:solidFill>
                  <a:schemeClr val="bg1"/>
                </a:solidFill>
              </a:rPr>
              <a:t>loving-kindness (</a:t>
            </a:r>
            <a:r>
              <a:rPr lang="en-US" altLang="zh-CN" sz="3200" dirty="0" err="1">
                <a:solidFill>
                  <a:schemeClr val="bg1"/>
                </a:solidFill>
              </a:rPr>
              <a:t>avyāpāda</a:t>
            </a:r>
            <a:r>
              <a:rPr lang="en-US" altLang="zh-CN" sz="3200" dirty="0">
                <a:solidFill>
                  <a:schemeClr val="bg1"/>
                </a:solidFill>
              </a:rPr>
              <a:t> </a:t>
            </a:r>
            <a:r>
              <a:rPr lang="en-US" altLang="zh-CN" sz="3200" dirty="0" err="1">
                <a:solidFill>
                  <a:schemeClr val="bg1"/>
                </a:solidFill>
              </a:rPr>
              <a:t>samkappa</a:t>
            </a:r>
            <a:r>
              <a:rPr lang="en-US" altLang="zh-CN" sz="3200" dirty="0">
                <a:solidFill>
                  <a:schemeClr val="bg1"/>
                </a:solidFill>
              </a:rPr>
              <a:t>), and harmlessness (</a:t>
            </a:r>
            <a:r>
              <a:rPr lang="en-US" altLang="zh-CN" sz="3200" dirty="0" err="1">
                <a:solidFill>
                  <a:schemeClr val="bg1"/>
                </a:solidFill>
              </a:rPr>
              <a:t>avihimsāsamkappa</a:t>
            </a:r>
            <a:r>
              <a:rPr lang="en-US" altLang="zh-CN" sz="3200" dirty="0" smtClean="0">
                <a:solidFill>
                  <a:schemeClr val="bg1"/>
                </a:solidFill>
              </a:rPr>
              <a:t>), which </a:t>
            </a:r>
            <a:r>
              <a:rPr lang="en-US" altLang="zh-CN" sz="3200" dirty="0">
                <a:solidFill>
                  <a:schemeClr val="bg1"/>
                </a:solidFill>
              </a:rPr>
              <a:t>are opposed to </a:t>
            </a:r>
            <a:r>
              <a:rPr lang="en-US" altLang="zh-CN" sz="3200" dirty="0" smtClean="0">
                <a:solidFill>
                  <a:schemeClr val="bg1"/>
                </a:solidFill>
              </a:rPr>
              <a:t>selfishness</a:t>
            </a:r>
            <a:r>
              <a:rPr lang="en-US" altLang="zh-CN" sz="3200" dirty="0">
                <a:solidFill>
                  <a:schemeClr val="bg1"/>
                </a:solidFill>
              </a:rPr>
              <a:t>, </a:t>
            </a:r>
            <a:r>
              <a:rPr lang="en-US" altLang="zh-CN" sz="3200" dirty="0" err="1">
                <a:solidFill>
                  <a:schemeClr val="bg1"/>
                </a:solidFill>
              </a:rPr>
              <a:t>illwill</a:t>
            </a:r>
            <a:r>
              <a:rPr lang="en-US" altLang="zh-CN" sz="3200" dirty="0">
                <a:solidFill>
                  <a:schemeClr val="bg1"/>
                </a:solidFill>
              </a:rPr>
              <a:t>, and cruelty respectively. Right Thoughts result in Right Speech, Right Action</a:t>
            </a:r>
            <a:r>
              <a:rPr lang="en-US" altLang="zh-CN" sz="3200" dirty="0" smtClean="0">
                <a:solidFill>
                  <a:schemeClr val="bg1"/>
                </a:solidFill>
              </a:rPr>
              <a:t>, and </a:t>
            </a:r>
            <a:r>
              <a:rPr lang="en-US" altLang="zh-CN" sz="3200" dirty="0">
                <a:solidFill>
                  <a:schemeClr val="bg1"/>
                </a:solidFill>
              </a:rPr>
              <a:t>Right Livelihood, which three factors perfect one’s morality. </a:t>
            </a:r>
          </a:p>
        </p:txBody>
      </p:sp>
    </p:spTree>
    <p:extLst>
      <p:ext uri="{BB962C8B-B14F-4D97-AF65-F5344CB8AC3E}">
        <p14:creationId xmlns:p14="http://schemas.microsoft.com/office/powerpoint/2010/main" val="11724271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09970" y="1077525"/>
            <a:ext cx="11733674" cy="606269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The sixth factor is Right Effort which deals with the elimination of evil states and the development of good states in oneself. This self-purification is best  one by a careful introspection, for which Right Mindfulness, the seventh factor, is essential. Effort, combined with Mindfulness, produces Right Concentration or one-pointedness of the mind, the eighth factor. A one-pointed mind resembles a polished mirror where everything is clearly reﬂected with no distortion.</a:t>
            </a:r>
          </a:p>
        </p:txBody>
      </p:sp>
    </p:spTree>
    <p:extLst>
      <p:ext uri="{BB962C8B-B14F-4D97-AF65-F5344CB8AC3E}">
        <p14:creationId xmlns:p14="http://schemas.microsoft.com/office/powerpoint/2010/main" val="39080440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21259" y="569525"/>
            <a:ext cx="11733674" cy="400247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Average men are only surface-seers. An </a:t>
            </a:r>
            <a:r>
              <a:rPr lang="en-US" altLang="zh-CN" sz="3300" dirty="0" err="1">
                <a:solidFill>
                  <a:schemeClr val="bg1"/>
                </a:solidFill>
              </a:rPr>
              <a:t>Ariya</a:t>
            </a:r>
            <a:r>
              <a:rPr lang="en-US" altLang="zh-CN" sz="3300" dirty="0">
                <a:solidFill>
                  <a:schemeClr val="bg1"/>
                </a:solidFill>
              </a:rPr>
              <a:t> sees </a:t>
            </a:r>
            <a:r>
              <a:rPr lang="en-US" altLang="zh-CN" sz="3300" dirty="0" smtClean="0">
                <a:solidFill>
                  <a:schemeClr val="bg1"/>
                </a:solidFill>
              </a:rPr>
              <a:t>things as </a:t>
            </a:r>
            <a:r>
              <a:rPr lang="en-US" altLang="zh-CN" sz="3300" dirty="0">
                <a:solidFill>
                  <a:schemeClr val="bg1"/>
                </a:solidFill>
              </a:rPr>
              <a:t>they truly are</a:t>
            </a:r>
            <a:r>
              <a:rPr lang="en-US" altLang="zh-CN" sz="3300" dirty="0" smtClean="0">
                <a:solidFill>
                  <a:schemeClr val="bg1"/>
                </a:solidFill>
              </a:rPr>
              <a:t>. To </a:t>
            </a:r>
            <a:r>
              <a:rPr lang="en-US" altLang="zh-CN" sz="3300" dirty="0">
                <a:solidFill>
                  <a:schemeClr val="bg1"/>
                </a:solidFill>
              </a:rPr>
              <a:t>an </a:t>
            </a:r>
            <a:r>
              <a:rPr lang="en-US" altLang="zh-CN" sz="3300" dirty="0" err="1">
                <a:solidFill>
                  <a:schemeClr val="bg1"/>
                </a:solidFill>
              </a:rPr>
              <a:t>Ariya</a:t>
            </a:r>
            <a:r>
              <a:rPr lang="en-US" altLang="zh-CN" sz="3300" dirty="0">
                <a:solidFill>
                  <a:schemeClr val="bg1"/>
                </a:solidFill>
              </a:rPr>
              <a:t> all life is suffering and he </a:t>
            </a:r>
            <a:r>
              <a:rPr lang="en-US" altLang="zh-CN" sz="3300" dirty="0" err="1">
                <a:solidFill>
                  <a:schemeClr val="bg1"/>
                </a:solidFill>
              </a:rPr>
              <a:t>fnds</a:t>
            </a:r>
            <a:r>
              <a:rPr lang="en-US" altLang="zh-CN" sz="3300" dirty="0">
                <a:solidFill>
                  <a:schemeClr val="bg1"/>
                </a:solidFill>
              </a:rPr>
              <a:t> no real happiness in this world which deceives mankind with </a:t>
            </a:r>
            <a:r>
              <a:rPr lang="en-US" altLang="zh-CN" sz="3300" dirty="0" smtClean="0">
                <a:solidFill>
                  <a:schemeClr val="bg1"/>
                </a:solidFill>
              </a:rPr>
              <a:t>illusory pleasures</a:t>
            </a:r>
            <a:r>
              <a:rPr lang="en-US" altLang="zh-CN" sz="3300" dirty="0">
                <a:solidFill>
                  <a:schemeClr val="bg1"/>
                </a:solidFill>
              </a:rPr>
              <a:t>. Material happiness is merely the </a:t>
            </a:r>
            <a:r>
              <a:rPr lang="en-US" altLang="zh-CN" sz="3300" dirty="0" err="1">
                <a:solidFill>
                  <a:schemeClr val="bg1"/>
                </a:solidFill>
              </a:rPr>
              <a:t>gratifcation</a:t>
            </a:r>
            <a:r>
              <a:rPr lang="en-US" altLang="zh-CN" sz="3300" dirty="0">
                <a:solidFill>
                  <a:schemeClr val="bg1"/>
                </a:solidFill>
              </a:rPr>
              <a:t> </a:t>
            </a:r>
            <a:r>
              <a:rPr lang="en-US" altLang="zh-CN" sz="3300" dirty="0" smtClean="0">
                <a:solidFill>
                  <a:schemeClr val="bg1"/>
                </a:solidFill>
              </a:rPr>
              <a:t>of some </a:t>
            </a:r>
            <a:r>
              <a:rPr lang="en-US" altLang="zh-CN" sz="3300" dirty="0">
                <a:solidFill>
                  <a:schemeClr val="bg1"/>
                </a:solidFill>
              </a:rPr>
              <a:t>desire.</a:t>
            </a:r>
          </a:p>
          <a:p>
            <a:r>
              <a:rPr lang="en-US" altLang="zh-CN" sz="3300" dirty="0">
                <a:solidFill>
                  <a:schemeClr val="bg1"/>
                </a:solidFill>
              </a:rPr>
              <a:t>All are subject to birth (</a:t>
            </a:r>
            <a:r>
              <a:rPr lang="en-US" altLang="zh-CN" sz="3300" dirty="0" err="1">
                <a:solidFill>
                  <a:schemeClr val="bg1"/>
                </a:solidFill>
              </a:rPr>
              <a:t>jāti</a:t>
            </a:r>
            <a:r>
              <a:rPr lang="en-US" altLang="zh-CN" sz="3300" dirty="0">
                <a:solidFill>
                  <a:schemeClr val="bg1"/>
                </a:solidFill>
              </a:rPr>
              <a:t>) and consequently to </a:t>
            </a:r>
            <a:r>
              <a:rPr lang="en-US" altLang="zh-CN" sz="3300" dirty="0" smtClean="0">
                <a:solidFill>
                  <a:schemeClr val="bg1"/>
                </a:solidFill>
              </a:rPr>
              <a:t>decay (</a:t>
            </a:r>
            <a:r>
              <a:rPr lang="en-US" altLang="zh-CN" sz="3300" dirty="0" err="1">
                <a:solidFill>
                  <a:schemeClr val="bg1"/>
                </a:solidFill>
              </a:rPr>
              <a:t>jarā</a:t>
            </a:r>
            <a:r>
              <a:rPr lang="en-US" altLang="zh-CN" sz="3300" dirty="0">
                <a:solidFill>
                  <a:schemeClr val="bg1"/>
                </a:solidFill>
              </a:rPr>
              <a:t>), disease (</a:t>
            </a:r>
            <a:r>
              <a:rPr lang="en-US" altLang="zh-CN" sz="3300" dirty="0" err="1">
                <a:solidFill>
                  <a:schemeClr val="bg1"/>
                </a:solidFill>
              </a:rPr>
              <a:t>vyādhi</a:t>
            </a:r>
            <a:r>
              <a:rPr lang="en-US" altLang="zh-CN" sz="3300" dirty="0">
                <a:solidFill>
                  <a:schemeClr val="bg1"/>
                </a:solidFill>
              </a:rPr>
              <a:t>) and </a:t>
            </a:r>
            <a:r>
              <a:rPr lang="en-US" altLang="zh-CN" sz="3300" dirty="0" err="1">
                <a:solidFill>
                  <a:schemeClr val="bg1"/>
                </a:solidFill>
              </a:rPr>
              <a:t>fnally</a:t>
            </a:r>
            <a:r>
              <a:rPr lang="en-US" altLang="zh-CN" sz="3300" dirty="0">
                <a:solidFill>
                  <a:schemeClr val="bg1"/>
                </a:solidFill>
              </a:rPr>
              <a:t> to death (</a:t>
            </a:r>
            <a:r>
              <a:rPr lang="en-US" altLang="zh-CN" sz="3300" dirty="0" err="1">
                <a:solidFill>
                  <a:schemeClr val="bg1"/>
                </a:solidFill>
              </a:rPr>
              <a:t>marana</a:t>
            </a:r>
            <a:r>
              <a:rPr lang="en-US" altLang="zh-CN" sz="3300" dirty="0">
                <a:solidFill>
                  <a:schemeClr val="bg1"/>
                </a:solidFill>
              </a:rPr>
              <a:t>). No one </a:t>
            </a:r>
            <a:r>
              <a:rPr lang="en-US" altLang="zh-CN" sz="3300" dirty="0" smtClean="0">
                <a:solidFill>
                  <a:schemeClr val="bg1"/>
                </a:solidFill>
              </a:rPr>
              <a:t>is exempt </a:t>
            </a:r>
            <a:r>
              <a:rPr lang="en-US" altLang="zh-CN" sz="3300" dirty="0">
                <a:solidFill>
                  <a:schemeClr val="bg1"/>
                </a:solidFill>
              </a:rPr>
              <a:t>from these four causes of suffering.</a:t>
            </a:r>
          </a:p>
        </p:txBody>
      </p:sp>
    </p:spTree>
    <p:extLst>
      <p:ext uri="{BB962C8B-B14F-4D97-AF65-F5344CB8AC3E}">
        <p14:creationId xmlns:p14="http://schemas.microsoft.com/office/powerpoint/2010/main" val="40648970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21259" y="795303"/>
            <a:ext cx="11733674" cy="392345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Wish </a:t>
            </a:r>
            <a:r>
              <a:rPr lang="en-US" altLang="zh-CN" sz="3300" dirty="0" smtClean="0">
                <a:solidFill>
                  <a:schemeClr val="bg1"/>
                </a:solidFill>
              </a:rPr>
              <a:t>unfulfilled </a:t>
            </a:r>
            <a:r>
              <a:rPr lang="en-US" altLang="zh-CN" sz="3300" dirty="0">
                <a:solidFill>
                  <a:schemeClr val="bg1"/>
                </a:solidFill>
              </a:rPr>
              <a:t>is also suffering. As a rule one does </a:t>
            </a:r>
            <a:r>
              <a:rPr lang="en-US" altLang="zh-CN" sz="3300" dirty="0" smtClean="0">
                <a:solidFill>
                  <a:schemeClr val="bg1"/>
                </a:solidFill>
              </a:rPr>
              <a:t>not wish </a:t>
            </a:r>
            <a:r>
              <a:rPr lang="en-US" altLang="zh-CN" sz="3300" dirty="0">
                <a:solidFill>
                  <a:schemeClr val="bg1"/>
                </a:solidFill>
              </a:rPr>
              <a:t>to be associated with things or persons one detests </a:t>
            </a:r>
            <a:r>
              <a:rPr lang="en-US" altLang="zh-CN" sz="3300" dirty="0" smtClean="0">
                <a:solidFill>
                  <a:schemeClr val="bg1"/>
                </a:solidFill>
              </a:rPr>
              <a:t>nor does </a:t>
            </a:r>
            <a:r>
              <a:rPr lang="en-US" altLang="zh-CN" sz="3300" dirty="0">
                <a:solidFill>
                  <a:schemeClr val="bg1"/>
                </a:solidFill>
              </a:rPr>
              <a:t>one wish to be separated from things or persons </a:t>
            </a:r>
            <a:r>
              <a:rPr lang="en-US" altLang="zh-CN" sz="3300" dirty="0" smtClean="0">
                <a:solidFill>
                  <a:schemeClr val="bg1"/>
                </a:solidFill>
              </a:rPr>
              <a:t>one likes</a:t>
            </a:r>
            <a:r>
              <a:rPr lang="en-US" altLang="zh-CN" sz="3300" dirty="0">
                <a:solidFill>
                  <a:schemeClr val="bg1"/>
                </a:solidFill>
              </a:rPr>
              <a:t>. One’s cherished desires are not however always </a:t>
            </a:r>
            <a:r>
              <a:rPr lang="en-US" altLang="zh-CN" sz="3300" dirty="0" smtClean="0">
                <a:solidFill>
                  <a:schemeClr val="bg1"/>
                </a:solidFill>
              </a:rPr>
              <a:t>gratified</a:t>
            </a:r>
            <a:r>
              <a:rPr lang="en-US" altLang="zh-CN" sz="3300" dirty="0">
                <a:solidFill>
                  <a:schemeClr val="bg1"/>
                </a:solidFill>
              </a:rPr>
              <a:t>. At times what one least expects or what one least desires is thrust on oneself. Such unexpected unpleasant circumstances become so intolerable and painful that weak ignorant people are compelled to commit suicide as if such </a:t>
            </a:r>
            <a:r>
              <a:rPr lang="en-US" altLang="zh-CN" sz="3300" dirty="0" smtClean="0">
                <a:solidFill>
                  <a:schemeClr val="bg1"/>
                </a:solidFill>
              </a:rPr>
              <a:t>an act </a:t>
            </a:r>
            <a:r>
              <a:rPr lang="en-US" altLang="zh-CN" sz="3300" dirty="0">
                <a:solidFill>
                  <a:schemeClr val="bg1"/>
                </a:solidFill>
              </a:rPr>
              <a:t>would solve the problem.</a:t>
            </a:r>
          </a:p>
        </p:txBody>
      </p:sp>
    </p:spTree>
    <p:extLst>
      <p:ext uri="{BB962C8B-B14F-4D97-AF65-F5344CB8AC3E}">
        <p14:creationId xmlns:p14="http://schemas.microsoft.com/office/powerpoint/2010/main" val="84917093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6" name="內容版面配置區 2"/>
          <p:cNvSpPr txBox="1">
            <a:spLocks/>
          </p:cNvSpPr>
          <p:nvPr/>
        </p:nvSpPr>
        <p:spPr>
          <a:xfrm>
            <a:off x="0" y="546946"/>
            <a:ext cx="12056532" cy="699403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zh-CN" sz="3200" dirty="0">
              <a:solidFill>
                <a:schemeClr val="bg1"/>
              </a:solidFill>
            </a:endParaRPr>
          </a:p>
        </p:txBody>
      </p:sp>
      <p:sp>
        <p:nvSpPr>
          <p:cNvPr id="7" name="內容版面配置區 2"/>
          <p:cNvSpPr txBox="1">
            <a:spLocks/>
          </p:cNvSpPr>
          <p:nvPr/>
        </p:nvSpPr>
        <p:spPr>
          <a:xfrm>
            <a:off x="221259" y="795303"/>
            <a:ext cx="11733674" cy="392345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Real happiness is found within, and is not to be </a:t>
            </a:r>
            <a:r>
              <a:rPr lang="en-US" altLang="zh-CN" sz="3300" dirty="0" smtClean="0">
                <a:solidFill>
                  <a:schemeClr val="bg1"/>
                </a:solidFill>
              </a:rPr>
              <a:t>defined in terms </a:t>
            </a:r>
            <a:r>
              <a:rPr lang="en-US" altLang="zh-CN" sz="3300" dirty="0">
                <a:solidFill>
                  <a:schemeClr val="bg1"/>
                </a:solidFill>
              </a:rPr>
              <a:t>of wealth, power, </a:t>
            </a:r>
            <a:r>
              <a:rPr lang="en-US" altLang="zh-CN" sz="3300" dirty="0" err="1">
                <a:solidFill>
                  <a:schemeClr val="bg1"/>
                </a:solidFill>
              </a:rPr>
              <a:t>honours</a:t>
            </a:r>
            <a:r>
              <a:rPr lang="en-US" altLang="zh-CN" sz="3300" dirty="0">
                <a:solidFill>
                  <a:schemeClr val="bg1"/>
                </a:solidFill>
              </a:rPr>
              <a:t> or conquests. If such </a:t>
            </a:r>
            <a:r>
              <a:rPr lang="en-US" altLang="zh-CN" sz="3300" dirty="0" smtClean="0">
                <a:solidFill>
                  <a:schemeClr val="bg1"/>
                </a:solidFill>
              </a:rPr>
              <a:t>worldly possessions </a:t>
            </a:r>
            <a:r>
              <a:rPr lang="en-US" altLang="zh-CN" sz="3300" dirty="0">
                <a:solidFill>
                  <a:schemeClr val="bg1"/>
                </a:solidFill>
              </a:rPr>
              <a:t>are forcibly or unjustly obtained, or are misdirected or even viewed with attachment, they become a </a:t>
            </a:r>
            <a:r>
              <a:rPr lang="en-US" altLang="zh-CN" sz="3300" dirty="0" smtClean="0">
                <a:solidFill>
                  <a:schemeClr val="bg1"/>
                </a:solidFill>
              </a:rPr>
              <a:t>source of </a:t>
            </a:r>
            <a:r>
              <a:rPr lang="en-US" altLang="zh-CN" sz="3300" dirty="0">
                <a:solidFill>
                  <a:schemeClr val="bg1"/>
                </a:solidFill>
              </a:rPr>
              <a:t>pain and sorrow for the possessors</a:t>
            </a:r>
            <a:r>
              <a:rPr lang="en-US" altLang="zh-CN" sz="3300" dirty="0" smtClean="0">
                <a:solidFill>
                  <a:schemeClr val="bg1"/>
                </a:solidFill>
              </a:rPr>
              <a:t>. Normally </a:t>
            </a:r>
            <a:r>
              <a:rPr lang="en-US" altLang="zh-CN" sz="3300" dirty="0">
                <a:solidFill>
                  <a:schemeClr val="bg1"/>
                </a:solidFill>
              </a:rPr>
              <a:t>the enjoyment of sensual pleasures is the </a:t>
            </a:r>
            <a:r>
              <a:rPr lang="en-US" altLang="zh-CN" sz="3300" dirty="0" smtClean="0">
                <a:solidFill>
                  <a:schemeClr val="bg1"/>
                </a:solidFill>
              </a:rPr>
              <a:t>highest and </a:t>
            </a:r>
            <a:r>
              <a:rPr lang="en-US" altLang="zh-CN" sz="3300" dirty="0">
                <a:solidFill>
                  <a:schemeClr val="bg1"/>
                </a:solidFill>
              </a:rPr>
              <a:t>only happiness of the average person. There is no </a:t>
            </a:r>
            <a:r>
              <a:rPr lang="en-US" altLang="zh-CN" sz="3300" dirty="0" smtClean="0">
                <a:solidFill>
                  <a:schemeClr val="bg1"/>
                </a:solidFill>
              </a:rPr>
              <a:t>doubt some </a:t>
            </a:r>
            <a:r>
              <a:rPr lang="en-US" altLang="zh-CN" sz="3300" dirty="0">
                <a:solidFill>
                  <a:schemeClr val="bg1"/>
                </a:solidFill>
              </a:rPr>
              <a:t>momentary happiness in the anticipation, </a:t>
            </a:r>
            <a:r>
              <a:rPr lang="en-US" altLang="zh-CN" sz="3300" dirty="0" smtClean="0">
                <a:solidFill>
                  <a:schemeClr val="bg1"/>
                </a:solidFill>
              </a:rPr>
              <a:t>gratification, and </a:t>
            </a:r>
            <a:r>
              <a:rPr lang="en-US" altLang="zh-CN" sz="3300" dirty="0">
                <a:solidFill>
                  <a:schemeClr val="bg1"/>
                </a:solidFill>
              </a:rPr>
              <a:t>retrospection of such ﬂeeting material pleasures, but </a:t>
            </a:r>
            <a:r>
              <a:rPr lang="en-US" altLang="zh-CN" sz="3300" dirty="0" smtClean="0">
                <a:solidFill>
                  <a:schemeClr val="bg1"/>
                </a:solidFill>
              </a:rPr>
              <a:t>they are </a:t>
            </a:r>
            <a:r>
              <a:rPr lang="en-US" altLang="zh-CN" sz="3300" dirty="0">
                <a:solidFill>
                  <a:schemeClr val="bg1"/>
                </a:solidFill>
              </a:rPr>
              <a:t>illusory and temporary. According to the Buddha non-attachment (</a:t>
            </a:r>
            <a:r>
              <a:rPr lang="en-US" altLang="zh-CN" sz="3300" dirty="0" err="1">
                <a:solidFill>
                  <a:schemeClr val="bg1"/>
                </a:solidFill>
              </a:rPr>
              <a:t>virāgattā</a:t>
            </a:r>
            <a:r>
              <a:rPr lang="en-US" altLang="zh-CN" sz="3300" dirty="0">
                <a:solidFill>
                  <a:schemeClr val="bg1"/>
                </a:solidFill>
              </a:rPr>
              <a:t>) or the transcending of material </a:t>
            </a:r>
            <a:r>
              <a:rPr lang="en-US" altLang="zh-CN" sz="3300" dirty="0" smtClean="0">
                <a:solidFill>
                  <a:schemeClr val="bg1"/>
                </a:solidFill>
              </a:rPr>
              <a:t>pleasures is </a:t>
            </a:r>
            <a:r>
              <a:rPr lang="en-US" altLang="zh-CN" sz="3300" dirty="0">
                <a:solidFill>
                  <a:schemeClr val="bg1"/>
                </a:solidFill>
              </a:rPr>
              <a:t>a greater bliss.</a:t>
            </a:r>
          </a:p>
          <a:p>
            <a:r>
              <a:rPr lang="en-US" altLang="zh-CN" sz="3300" dirty="0">
                <a:solidFill>
                  <a:schemeClr val="bg1"/>
                </a:solidFill>
              </a:rPr>
              <a:t>In brief this composite body (</a:t>
            </a:r>
            <a:r>
              <a:rPr lang="en-US" altLang="zh-CN" sz="3300" dirty="0" err="1">
                <a:solidFill>
                  <a:schemeClr val="bg1"/>
                </a:solidFill>
              </a:rPr>
              <a:t>pañcupādanakkhandha</a:t>
            </a:r>
            <a:r>
              <a:rPr lang="en-US" altLang="zh-CN" sz="3300" dirty="0">
                <a:solidFill>
                  <a:schemeClr val="bg1"/>
                </a:solidFill>
              </a:rPr>
              <a:t>) </a:t>
            </a:r>
            <a:r>
              <a:rPr lang="en-US" altLang="zh-CN" sz="3300" dirty="0" smtClean="0">
                <a:solidFill>
                  <a:schemeClr val="bg1"/>
                </a:solidFill>
              </a:rPr>
              <a:t>itself is </a:t>
            </a:r>
            <a:r>
              <a:rPr lang="en-US" altLang="zh-CN" sz="3300" dirty="0">
                <a:solidFill>
                  <a:schemeClr val="bg1"/>
                </a:solidFill>
              </a:rPr>
              <a:t>a cause of </a:t>
            </a:r>
            <a:r>
              <a:rPr lang="en-US" altLang="zh-CN" sz="3300" dirty="0" smtClean="0">
                <a:solidFill>
                  <a:schemeClr val="bg1"/>
                </a:solidFill>
              </a:rPr>
              <a:t>suffering </a:t>
            </a:r>
            <a:endParaRPr lang="en-US" altLang="zh-CN" sz="3300" dirty="0">
              <a:solidFill>
                <a:schemeClr val="bg1"/>
              </a:solidFill>
            </a:endParaRPr>
          </a:p>
        </p:txBody>
      </p:sp>
    </p:spTree>
    <p:extLst>
      <p:ext uri="{BB962C8B-B14F-4D97-AF65-F5344CB8AC3E}">
        <p14:creationId xmlns:p14="http://schemas.microsoft.com/office/powerpoint/2010/main" val="19412593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21259" y="569525"/>
            <a:ext cx="11733674" cy="392345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There are three kinds of craving. The </a:t>
            </a:r>
            <a:r>
              <a:rPr lang="en-US" altLang="zh-CN" sz="3300" dirty="0" smtClean="0">
                <a:solidFill>
                  <a:schemeClr val="bg1"/>
                </a:solidFill>
              </a:rPr>
              <a:t>first </a:t>
            </a:r>
            <a:r>
              <a:rPr lang="en-US" altLang="zh-CN" sz="3300" dirty="0">
                <a:solidFill>
                  <a:schemeClr val="bg1"/>
                </a:solidFill>
              </a:rPr>
              <a:t>is the grossest form of craving, which is simple attachment to all sensual pleasures (</a:t>
            </a:r>
            <a:r>
              <a:rPr lang="en-US" altLang="zh-CN" sz="3300" dirty="0" err="1">
                <a:solidFill>
                  <a:schemeClr val="bg1"/>
                </a:solidFill>
              </a:rPr>
              <a:t>kāmatanhā</a:t>
            </a:r>
            <a:r>
              <a:rPr lang="en-US" altLang="zh-CN" sz="3300" dirty="0">
                <a:solidFill>
                  <a:schemeClr val="bg1"/>
                </a:solidFill>
              </a:rPr>
              <a:t>). The second is attachment to existence (</a:t>
            </a:r>
            <a:r>
              <a:rPr lang="en-US" altLang="zh-CN" sz="3300" dirty="0" err="1">
                <a:solidFill>
                  <a:schemeClr val="bg1"/>
                </a:solidFill>
              </a:rPr>
              <a:t>bhavatanhā</a:t>
            </a:r>
            <a:r>
              <a:rPr lang="en-US" altLang="zh-CN" sz="3300" dirty="0">
                <a:solidFill>
                  <a:schemeClr val="bg1"/>
                </a:solidFill>
              </a:rPr>
              <a:t>). The third is attachment to non-existence (</a:t>
            </a:r>
            <a:r>
              <a:rPr lang="en-US" altLang="zh-CN" sz="3300" dirty="0" err="1">
                <a:solidFill>
                  <a:schemeClr val="bg1"/>
                </a:solidFill>
              </a:rPr>
              <a:t>vibhavatanhā</a:t>
            </a:r>
            <a:r>
              <a:rPr lang="en-US" altLang="zh-CN" sz="3300" dirty="0">
                <a:solidFill>
                  <a:schemeClr val="bg1"/>
                </a:solidFill>
              </a:rPr>
              <a:t>). </a:t>
            </a:r>
            <a:r>
              <a:rPr lang="en-US" altLang="zh-CN" sz="3300" dirty="0" smtClean="0">
                <a:solidFill>
                  <a:schemeClr val="bg1"/>
                </a:solidFill>
              </a:rPr>
              <a:t> According </a:t>
            </a:r>
            <a:r>
              <a:rPr lang="en-US" altLang="zh-CN" sz="3300" dirty="0">
                <a:solidFill>
                  <a:schemeClr val="bg1"/>
                </a:solidFill>
              </a:rPr>
              <a:t>to the commentaries the </a:t>
            </a:r>
            <a:r>
              <a:rPr lang="en-US" altLang="zh-CN" sz="3300" dirty="0" smtClean="0">
                <a:solidFill>
                  <a:schemeClr val="bg1"/>
                </a:solidFill>
              </a:rPr>
              <a:t>last two </a:t>
            </a:r>
            <a:r>
              <a:rPr lang="en-US" altLang="zh-CN" sz="3300" dirty="0">
                <a:solidFill>
                  <a:schemeClr val="bg1"/>
                </a:solidFill>
              </a:rPr>
              <a:t>kinds of craving are attachment to sensual pleasures connected with the belief of </a:t>
            </a:r>
            <a:r>
              <a:rPr lang="en-US" altLang="zh-CN" sz="3300" dirty="0" err="1">
                <a:solidFill>
                  <a:schemeClr val="bg1"/>
                </a:solidFill>
              </a:rPr>
              <a:t>Eternalism</a:t>
            </a:r>
            <a:r>
              <a:rPr lang="en-US" altLang="zh-CN" sz="3300" dirty="0">
                <a:solidFill>
                  <a:schemeClr val="bg1"/>
                </a:solidFill>
              </a:rPr>
              <a:t> (</a:t>
            </a:r>
            <a:r>
              <a:rPr lang="en-US" altLang="zh-CN" sz="3300" dirty="0" err="1">
                <a:solidFill>
                  <a:schemeClr val="bg1"/>
                </a:solidFill>
              </a:rPr>
              <a:t>sassataditthi</a:t>
            </a:r>
            <a:r>
              <a:rPr lang="en-US" altLang="zh-CN" sz="3300" dirty="0">
                <a:solidFill>
                  <a:schemeClr val="bg1"/>
                </a:solidFill>
              </a:rPr>
              <a:t>) and </a:t>
            </a:r>
            <a:r>
              <a:rPr lang="en-US" altLang="zh-CN" sz="3300" dirty="0" smtClean="0">
                <a:solidFill>
                  <a:schemeClr val="bg1"/>
                </a:solidFill>
              </a:rPr>
              <a:t>that which </a:t>
            </a:r>
            <a:r>
              <a:rPr lang="en-US" altLang="zh-CN" sz="3300" dirty="0">
                <a:solidFill>
                  <a:schemeClr val="bg1"/>
                </a:solidFill>
              </a:rPr>
              <a:t>is connected with the belief of Nihilism (</a:t>
            </a:r>
            <a:r>
              <a:rPr lang="en-US" altLang="zh-CN" sz="3300" dirty="0" err="1">
                <a:solidFill>
                  <a:schemeClr val="bg1"/>
                </a:solidFill>
              </a:rPr>
              <a:t>ucchedaditthi</a:t>
            </a:r>
            <a:r>
              <a:rPr lang="en-US" altLang="zh-CN" sz="3300" dirty="0">
                <a:solidFill>
                  <a:schemeClr val="bg1"/>
                </a:solidFill>
              </a:rPr>
              <a:t>).</a:t>
            </a:r>
          </a:p>
        </p:txBody>
      </p:sp>
    </p:spTree>
    <p:extLst>
      <p:ext uri="{BB962C8B-B14F-4D97-AF65-F5344CB8AC3E}">
        <p14:creationId xmlns:p14="http://schemas.microsoft.com/office/powerpoint/2010/main" val="405866902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21259" y="795304"/>
            <a:ext cx="11733674" cy="163180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err="1">
                <a:solidFill>
                  <a:schemeClr val="bg1"/>
                </a:solidFill>
              </a:rPr>
              <a:t>Bhavatanhā</a:t>
            </a:r>
            <a:r>
              <a:rPr lang="en-US" altLang="zh-CN" sz="3300" dirty="0">
                <a:solidFill>
                  <a:schemeClr val="bg1"/>
                </a:solidFill>
              </a:rPr>
              <a:t> may also be interpreted as attachment to </a:t>
            </a:r>
            <a:r>
              <a:rPr lang="en-US" altLang="zh-CN" sz="3300" dirty="0" smtClean="0">
                <a:solidFill>
                  <a:schemeClr val="bg1"/>
                </a:solidFill>
              </a:rPr>
              <a:t>Realms of </a:t>
            </a:r>
            <a:r>
              <a:rPr lang="en-US" altLang="zh-CN" sz="3300" dirty="0">
                <a:solidFill>
                  <a:schemeClr val="bg1"/>
                </a:solidFill>
              </a:rPr>
              <a:t>Form and </a:t>
            </a:r>
            <a:r>
              <a:rPr lang="en-US" altLang="zh-CN" sz="3300" dirty="0" err="1">
                <a:solidFill>
                  <a:schemeClr val="bg1"/>
                </a:solidFill>
              </a:rPr>
              <a:t>vibhavatanhā</a:t>
            </a:r>
            <a:r>
              <a:rPr lang="en-US" altLang="zh-CN" sz="3300" dirty="0">
                <a:solidFill>
                  <a:schemeClr val="bg1"/>
                </a:solidFill>
              </a:rPr>
              <a:t>, as attachment </a:t>
            </a:r>
            <a:r>
              <a:rPr lang="en-US" altLang="zh-CN" sz="3300" dirty="0" smtClean="0">
                <a:solidFill>
                  <a:schemeClr val="bg1"/>
                </a:solidFill>
              </a:rPr>
              <a:t>to Formless </a:t>
            </a:r>
            <a:r>
              <a:rPr lang="en-US" altLang="zh-CN" sz="3300" dirty="0">
                <a:solidFill>
                  <a:schemeClr val="bg1"/>
                </a:solidFill>
              </a:rPr>
              <a:t>Realms since </a:t>
            </a:r>
            <a:r>
              <a:rPr lang="en-US" altLang="zh-CN" sz="3300" dirty="0" err="1">
                <a:solidFill>
                  <a:schemeClr val="bg1"/>
                </a:solidFill>
              </a:rPr>
              <a:t>Rūparāga</a:t>
            </a:r>
            <a:r>
              <a:rPr lang="en-US" altLang="zh-CN" sz="3300" dirty="0">
                <a:solidFill>
                  <a:schemeClr val="bg1"/>
                </a:solidFill>
              </a:rPr>
              <a:t> and </a:t>
            </a:r>
            <a:r>
              <a:rPr lang="en-US" altLang="zh-CN" sz="3300" dirty="0" err="1">
                <a:solidFill>
                  <a:schemeClr val="bg1"/>
                </a:solidFill>
              </a:rPr>
              <a:t>Arūparāga</a:t>
            </a:r>
            <a:r>
              <a:rPr lang="en-US" altLang="zh-CN" sz="3300" dirty="0">
                <a:solidFill>
                  <a:schemeClr val="bg1"/>
                </a:solidFill>
              </a:rPr>
              <a:t> are </a:t>
            </a:r>
            <a:r>
              <a:rPr lang="en-US" altLang="zh-CN" sz="3300" dirty="0" smtClean="0">
                <a:solidFill>
                  <a:schemeClr val="bg1"/>
                </a:solidFill>
              </a:rPr>
              <a:t>treated as </a:t>
            </a:r>
            <a:r>
              <a:rPr lang="en-US" altLang="zh-CN" sz="3300" dirty="0">
                <a:solidFill>
                  <a:schemeClr val="bg1"/>
                </a:solidFill>
              </a:rPr>
              <a:t>two Fetters (</a:t>
            </a:r>
            <a:r>
              <a:rPr lang="en-US" altLang="zh-CN" sz="3300" dirty="0" err="1">
                <a:solidFill>
                  <a:schemeClr val="bg1"/>
                </a:solidFill>
              </a:rPr>
              <a:t>samyojanas</a:t>
            </a:r>
            <a:r>
              <a:rPr lang="en-US" altLang="zh-CN" sz="3300" dirty="0">
                <a:solidFill>
                  <a:schemeClr val="bg1"/>
                </a:solidFill>
              </a:rPr>
              <a:t>).</a:t>
            </a:r>
          </a:p>
        </p:txBody>
      </p:sp>
      <p:sp>
        <p:nvSpPr>
          <p:cNvPr id="5" name="內容版面配置區 2"/>
          <p:cNvSpPr txBox="1">
            <a:spLocks/>
          </p:cNvSpPr>
          <p:nvPr/>
        </p:nvSpPr>
        <p:spPr>
          <a:xfrm>
            <a:off x="221259" y="3284502"/>
            <a:ext cx="11733674" cy="251798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The Third Noble Truth is that there is a complete </a:t>
            </a:r>
            <a:r>
              <a:rPr lang="en-US" altLang="zh-CN" sz="3300" dirty="0" smtClean="0">
                <a:solidFill>
                  <a:schemeClr val="bg1"/>
                </a:solidFill>
              </a:rPr>
              <a:t>cessation of </a:t>
            </a:r>
            <a:r>
              <a:rPr lang="en-US" altLang="zh-CN" sz="3300" dirty="0">
                <a:solidFill>
                  <a:schemeClr val="bg1"/>
                </a:solidFill>
              </a:rPr>
              <a:t>suffering which is </a:t>
            </a:r>
            <a:r>
              <a:rPr lang="en-US" altLang="zh-CN" sz="3300" dirty="0" err="1">
                <a:solidFill>
                  <a:schemeClr val="bg1"/>
                </a:solidFill>
              </a:rPr>
              <a:t>Nibbāna</a:t>
            </a:r>
            <a:r>
              <a:rPr lang="en-US" altLang="zh-CN" sz="3300" dirty="0">
                <a:solidFill>
                  <a:schemeClr val="bg1"/>
                </a:solidFill>
              </a:rPr>
              <a:t>, the ultimate goal of Buddhists</a:t>
            </a:r>
            <a:r>
              <a:rPr lang="en-US" altLang="zh-CN" sz="3300" dirty="0" smtClean="0">
                <a:solidFill>
                  <a:schemeClr val="bg1"/>
                </a:solidFill>
              </a:rPr>
              <a:t>. It </a:t>
            </a:r>
            <a:r>
              <a:rPr lang="en-US" altLang="zh-CN" sz="3300" dirty="0">
                <a:solidFill>
                  <a:schemeClr val="bg1"/>
                </a:solidFill>
              </a:rPr>
              <a:t>can be achieved in this life itself by the total eradication </a:t>
            </a:r>
            <a:r>
              <a:rPr lang="en-US" altLang="zh-CN" sz="3300" dirty="0" smtClean="0">
                <a:solidFill>
                  <a:schemeClr val="bg1"/>
                </a:solidFill>
              </a:rPr>
              <a:t>of all </a:t>
            </a:r>
            <a:r>
              <a:rPr lang="en-US" altLang="zh-CN" sz="3300" dirty="0">
                <a:solidFill>
                  <a:schemeClr val="bg1"/>
                </a:solidFill>
              </a:rPr>
              <a:t>forms of craving</a:t>
            </a:r>
            <a:r>
              <a:rPr lang="en-US" altLang="zh-CN" sz="3300" dirty="0" smtClean="0">
                <a:solidFill>
                  <a:schemeClr val="bg1"/>
                </a:solidFill>
              </a:rPr>
              <a:t>.</a:t>
            </a:r>
            <a:endParaRPr lang="en-US" altLang="zh-CN" sz="3300" dirty="0">
              <a:solidFill>
                <a:schemeClr val="bg1"/>
              </a:solidFill>
            </a:endParaRPr>
          </a:p>
        </p:txBody>
      </p:sp>
    </p:spTree>
    <p:extLst>
      <p:ext uri="{BB962C8B-B14F-4D97-AF65-F5344CB8AC3E}">
        <p14:creationId xmlns:p14="http://schemas.microsoft.com/office/powerpoint/2010/main" val="85151902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345437" y="823524"/>
            <a:ext cx="11733674" cy="486607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This </a:t>
            </a:r>
            <a:r>
              <a:rPr lang="en-US" altLang="zh-CN" sz="3300" dirty="0" err="1">
                <a:solidFill>
                  <a:schemeClr val="bg1"/>
                </a:solidFill>
              </a:rPr>
              <a:t>Nibbāna</a:t>
            </a:r>
            <a:r>
              <a:rPr lang="en-US" altLang="zh-CN" sz="3300" dirty="0">
                <a:solidFill>
                  <a:schemeClr val="bg1"/>
                </a:solidFill>
              </a:rPr>
              <a:t> is to be comprehended (</a:t>
            </a:r>
            <a:r>
              <a:rPr lang="en-US" altLang="zh-CN" sz="3300" dirty="0" err="1">
                <a:solidFill>
                  <a:schemeClr val="bg1"/>
                </a:solidFill>
              </a:rPr>
              <a:t>sacchikātabba</a:t>
            </a:r>
            <a:r>
              <a:rPr lang="en-US" altLang="zh-CN" sz="3300" dirty="0">
                <a:solidFill>
                  <a:schemeClr val="bg1"/>
                </a:solidFill>
              </a:rPr>
              <a:t>) by the mental eye by renouncing all attachment to the external world. This First Truth of suffering which depends on this </a:t>
            </a:r>
            <a:r>
              <a:rPr lang="en-US" altLang="zh-CN" sz="3300" dirty="0" err="1">
                <a:solidFill>
                  <a:schemeClr val="bg1"/>
                </a:solidFill>
              </a:rPr>
              <a:t>socalled</a:t>
            </a:r>
            <a:r>
              <a:rPr lang="en-US" altLang="zh-CN" sz="3300" dirty="0">
                <a:solidFill>
                  <a:schemeClr val="bg1"/>
                </a:solidFill>
              </a:rPr>
              <a:t> being and various aspects of life, is to be carefully perceived, </a:t>
            </a:r>
            <a:r>
              <a:rPr lang="en-US" altLang="zh-CN" sz="3300" dirty="0" err="1">
                <a:solidFill>
                  <a:schemeClr val="bg1"/>
                </a:solidFill>
              </a:rPr>
              <a:t>analysed</a:t>
            </a:r>
            <a:r>
              <a:rPr lang="en-US" altLang="zh-CN" sz="3300" dirty="0">
                <a:solidFill>
                  <a:schemeClr val="bg1"/>
                </a:solidFill>
              </a:rPr>
              <a:t> and examined (</a:t>
            </a:r>
            <a:r>
              <a:rPr lang="en-US" altLang="zh-CN" sz="3300" dirty="0" err="1">
                <a:solidFill>
                  <a:schemeClr val="bg1"/>
                </a:solidFill>
              </a:rPr>
              <a:t>pariññeyya</a:t>
            </a:r>
            <a:r>
              <a:rPr lang="en-US" altLang="zh-CN" sz="3300" dirty="0">
                <a:solidFill>
                  <a:schemeClr val="bg1"/>
                </a:solidFill>
              </a:rPr>
              <a:t>). This examination leads to a proper understanding of oneself as one really is.</a:t>
            </a:r>
          </a:p>
          <a:p>
            <a:r>
              <a:rPr lang="en-US" altLang="zh-CN" sz="3300" dirty="0">
                <a:solidFill>
                  <a:schemeClr val="bg1"/>
                </a:solidFill>
              </a:rPr>
              <a:t>The cause of this suffering is craving or attachment (</a:t>
            </a:r>
            <a:r>
              <a:rPr lang="en-US" altLang="zh-CN" sz="3300" dirty="0" err="1">
                <a:solidFill>
                  <a:schemeClr val="bg1"/>
                </a:solidFill>
              </a:rPr>
              <a:t>tanhā</a:t>
            </a:r>
            <a:r>
              <a:rPr lang="en-US" altLang="zh-CN" sz="3300" dirty="0" smtClean="0">
                <a:solidFill>
                  <a:schemeClr val="bg1"/>
                </a:solidFill>
              </a:rPr>
              <a:t>). This </a:t>
            </a:r>
            <a:r>
              <a:rPr lang="en-US" altLang="zh-CN" sz="3300" dirty="0">
                <a:solidFill>
                  <a:schemeClr val="bg1"/>
                </a:solidFill>
              </a:rPr>
              <a:t>is the Second Noble Truth</a:t>
            </a:r>
            <a:endParaRPr lang="en-US" altLang="zh-CN" sz="3300" dirty="0">
              <a:solidFill>
                <a:schemeClr val="bg1"/>
              </a:solidFill>
            </a:endParaRPr>
          </a:p>
        </p:txBody>
      </p:sp>
    </p:spTree>
    <p:extLst>
      <p:ext uri="{BB962C8B-B14F-4D97-AF65-F5344CB8AC3E}">
        <p14:creationId xmlns:p14="http://schemas.microsoft.com/office/powerpoint/2010/main" val="19148037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88993" y="501792"/>
            <a:ext cx="11733674" cy="588771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sent and future </a:t>
            </a:r>
            <a:r>
              <a:rPr lang="en-US" altLang="zh-CN" sz="3300" dirty="0" err="1" smtClean="0">
                <a:solidFill>
                  <a:schemeClr val="bg1"/>
                </a:solidFill>
              </a:rPr>
              <a:t>births.This</a:t>
            </a:r>
            <a:r>
              <a:rPr lang="en-US" altLang="zh-CN" sz="3300" dirty="0" smtClean="0">
                <a:solidFill>
                  <a:schemeClr val="bg1"/>
                </a:solidFill>
              </a:rPr>
              <a:t> </a:t>
            </a:r>
            <a:r>
              <a:rPr lang="en-US" altLang="zh-CN" sz="3300" dirty="0">
                <a:solidFill>
                  <a:schemeClr val="bg1"/>
                </a:solidFill>
              </a:rPr>
              <a:t>Third Noble Truth has to be realized by </a:t>
            </a:r>
            <a:r>
              <a:rPr lang="en-US" altLang="zh-CN" sz="3300" dirty="0" smtClean="0">
                <a:solidFill>
                  <a:schemeClr val="bg1"/>
                </a:solidFill>
              </a:rPr>
              <a:t>developing(</a:t>
            </a:r>
            <a:r>
              <a:rPr lang="en-US" altLang="zh-CN" sz="3300" dirty="0" err="1" smtClean="0">
                <a:solidFill>
                  <a:schemeClr val="bg1"/>
                </a:solidFill>
              </a:rPr>
              <a:t>bhāvetabba</a:t>
            </a:r>
            <a:r>
              <a:rPr lang="en-US" altLang="zh-CN" sz="3300" dirty="0">
                <a:solidFill>
                  <a:schemeClr val="bg1"/>
                </a:solidFill>
              </a:rPr>
              <a:t>) the Noble Eightfold Path (</a:t>
            </a:r>
            <a:r>
              <a:rPr lang="en-US" altLang="zh-CN" sz="3300" dirty="0" err="1">
                <a:solidFill>
                  <a:schemeClr val="bg1"/>
                </a:solidFill>
              </a:rPr>
              <a:t>ariyatthangika</a:t>
            </a:r>
            <a:r>
              <a:rPr lang="en-US" altLang="zh-CN" sz="3300" dirty="0">
                <a:solidFill>
                  <a:schemeClr val="bg1"/>
                </a:solidFill>
              </a:rPr>
              <a:t> </a:t>
            </a:r>
            <a:r>
              <a:rPr lang="en-US" altLang="zh-CN" sz="3300" dirty="0" err="1">
                <a:solidFill>
                  <a:schemeClr val="bg1"/>
                </a:solidFill>
              </a:rPr>
              <a:t>magga</a:t>
            </a:r>
            <a:r>
              <a:rPr lang="en-US" altLang="zh-CN" sz="3300" dirty="0" smtClean="0">
                <a:solidFill>
                  <a:schemeClr val="bg1"/>
                </a:solidFill>
              </a:rPr>
              <a:t>).This </a:t>
            </a:r>
            <a:r>
              <a:rPr lang="en-US" altLang="zh-CN" sz="3300" dirty="0">
                <a:solidFill>
                  <a:schemeClr val="bg1"/>
                </a:solidFill>
              </a:rPr>
              <a:t>unique path is the only straight way to </a:t>
            </a:r>
            <a:r>
              <a:rPr lang="en-US" altLang="zh-CN" sz="3300" dirty="0" err="1">
                <a:solidFill>
                  <a:schemeClr val="bg1"/>
                </a:solidFill>
              </a:rPr>
              <a:t>Nibbāna</a:t>
            </a:r>
            <a:r>
              <a:rPr lang="en-US" altLang="zh-CN" sz="3300" dirty="0">
                <a:solidFill>
                  <a:schemeClr val="bg1"/>
                </a:solidFill>
              </a:rPr>
              <a:t>. This </a:t>
            </a:r>
            <a:r>
              <a:rPr lang="en-US" altLang="zh-CN" sz="3300" dirty="0" err="1" smtClean="0">
                <a:solidFill>
                  <a:schemeClr val="bg1"/>
                </a:solidFill>
              </a:rPr>
              <a:t>isthe</a:t>
            </a:r>
            <a:r>
              <a:rPr lang="en-US" altLang="zh-CN" sz="3300" dirty="0" smtClean="0">
                <a:solidFill>
                  <a:schemeClr val="bg1"/>
                </a:solidFill>
              </a:rPr>
              <a:t> </a:t>
            </a:r>
            <a:r>
              <a:rPr lang="en-US" altLang="zh-CN" sz="3300" dirty="0">
                <a:solidFill>
                  <a:schemeClr val="bg1"/>
                </a:solidFill>
              </a:rPr>
              <a:t>Fourth Noble Truth</a:t>
            </a:r>
            <a:r>
              <a:rPr lang="en-US" altLang="zh-CN" sz="3300" dirty="0" smtClean="0">
                <a:solidFill>
                  <a:schemeClr val="bg1"/>
                </a:solidFill>
              </a:rPr>
              <a:t>.</a:t>
            </a:r>
          </a:p>
          <a:p>
            <a:r>
              <a:rPr lang="en-US" altLang="zh-CN" sz="3300" dirty="0" smtClean="0">
                <a:solidFill>
                  <a:schemeClr val="bg1"/>
                </a:solidFill>
              </a:rPr>
              <a:t>At last, the </a:t>
            </a:r>
            <a:r>
              <a:rPr lang="en-US" altLang="zh-CN" sz="3300" dirty="0">
                <a:solidFill>
                  <a:schemeClr val="bg1"/>
                </a:solidFill>
              </a:rPr>
              <a:t>Buddha said, “When the absolute true intuitive knowledge regarding </a:t>
            </a:r>
            <a:r>
              <a:rPr lang="en-US" altLang="zh-CN" sz="3300" dirty="0" smtClean="0">
                <a:solidFill>
                  <a:schemeClr val="bg1"/>
                </a:solidFill>
              </a:rPr>
              <a:t>these Truths </a:t>
            </a:r>
            <a:r>
              <a:rPr lang="en-US" altLang="zh-CN" sz="3300" dirty="0">
                <a:solidFill>
                  <a:schemeClr val="bg1"/>
                </a:solidFill>
              </a:rPr>
              <a:t>became perfectly clear to me, then only did I </a:t>
            </a:r>
            <a:r>
              <a:rPr lang="en-US" altLang="zh-CN" sz="3300" dirty="0" smtClean="0">
                <a:solidFill>
                  <a:schemeClr val="bg1"/>
                </a:solidFill>
              </a:rPr>
              <a:t>acknowledge that </a:t>
            </a:r>
            <a:r>
              <a:rPr lang="en-US" altLang="zh-CN" sz="3300" dirty="0">
                <a:solidFill>
                  <a:schemeClr val="bg1"/>
                </a:solidFill>
              </a:rPr>
              <a:t>I had gained the incomparable Supreme Enlightenment (</a:t>
            </a:r>
            <a:r>
              <a:rPr lang="en-US" altLang="zh-CN" sz="3300" dirty="0" err="1">
                <a:solidFill>
                  <a:schemeClr val="bg1"/>
                </a:solidFill>
              </a:rPr>
              <a:t>anuttara</a:t>
            </a:r>
            <a:r>
              <a:rPr lang="en-US" altLang="zh-CN" sz="3300" dirty="0">
                <a:solidFill>
                  <a:schemeClr val="bg1"/>
                </a:solidFill>
              </a:rPr>
              <a:t> </a:t>
            </a:r>
            <a:r>
              <a:rPr lang="en-US" altLang="zh-CN" sz="3300" dirty="0" err="1">
                <a:solidFill>
                  <a:schemeClr val="bg1"/>
                </a:solidFill>
              </a:rPr>
              <a:t>sammāsambodhi</a:t>
            </a:r>
            <a:r>
              <a:rPr lang="en-US" altLang="zh-CN" sz="3300" dirty="0">
                <a:solidFill>
                  <a:schemeClr val="bg1"/>
                </a:solidFill>
              </a:rPr>
              <a:t>).</a:t>
            </a:r>
          </a:p>
          <a:p>
            <a:r>
              <a:rPr lang="en-US" altLang="zh-CN" sz="3300" dirty="0">
                <a:solidFill>
                  <a:schemeClr val="bg1"/>
                </a:solidFill>
              </a:rPr>
              <a:t>“And there arose in me the knowledge and insight: </a:t>
            </a:r>
            <a:r>
              <a:rPr lang="en-US" altLang="zh-CN" sz="3300" dirty="0" smtClean="0">
                <a:solidFill>
                  <a:schemeClr val="bg1"/>
                </a:solidFill>
              </a:rPr>
              <a:t>Unshakable is </a:t>
            </a:r>
            <a:r>
              <a:rPr lang="en-US" altLang="zh-CN" sz="3300" dirty="0">
                <a:solidFill>
                  <a:schemeClr val="bg1"/>
                </a:solidFill>
              </a:rPr>
              <a:t>the deliverance of my mind, this is my last birth, and now </a:t>
            </a:r>
            <a:r>
              <a:rPr lang="en-US" altLang="zh-CN" sz="3300" dirty="0" smtClean="0">
                <a:solidFill>
                  <a:schemeClr val="bg1"/>
                </a:solidFill>
              </a:rPr>
              <a:t>there is </a:t>
            </a:r>
            <a:r>
              <a:rPr lang="en-US" altLang="zh-CN" sz="3300" dirty="0">
                <a:solidFill>
                  <a:schemeClr val="bg1"/>
                </a:solidFill>
              </a:rPr>
              <a:t>no existence again.</a:t>
            </a:r>
          </a:p>
        </p:txBody>
      </p:sp>
    </p:spTree>
    <p:extLst>
      <p:ext uri="{BB962C8B-B14F-4D97-AF65-F5344CB8AC3E}">
        <p14:creationId xmlns:p14="http://schemas.microsoft.com/office/powerpoint/2010/main" val="24628949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The Conversion of </a:t>
            </a:r>
            <a:r>
              <a:rPr lang="en-US" altLang="zh-CN" sz="3600" u="sng" dirty="0" err="1">
                <a:solidFill>
                  <a:schemeClr val="bg1"/>
                </a:solidFill>
              </a:rPr>
              <a:t>Yasa</a:t>
            </a:r>
            <a:r>
              <a:rPr lang="en-US" altLang="zh-CN" sz="3600" u="sng" dirty="0">
                <a:solidFill>
                  <a:schemeClr val="bg1"/>
                </a:solidFill>
              </a:rPr>
              <a:t> and His Friends</a:t>
            </a:r>
            <a:endParaRPr lang="zh-CN" altLang="en-US" sz="3600" dirty="0">
              <a:solidFill>
                <a:schemeClr val="bg1"/>
              </a:solidFill>
            </a:endParaRPr>
          </a:p>
        </p:txBody>
      </p:sp>
      <p:sp>
        <p:nvSpPr>
          <p:cNvPr id="6" name="內容版面配置區 2"/>
          <p:cNvSpPr txBox="1">
            <a:spLocks/>
          </p:cNvSpPr>
          <p:nvPr/>
        </p:nvSpPr>
        <p:spPr>
          <a:xfrm>
            <a:off x="209970" y="1031437"/>
            <a:ext cx="11564341" cy="57418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In Benares there was a millionaire’s son, named </a:t>
            </a:r>
            <a:r>
              <a:rPr lang="en-US" altLang="zh-CN" sz="3200" dirty="0" err="1">
                <a:solidFill>
                  <a:schemeClr val="bg1"/>
                </a:solidFill>
              </a:rPr>
              <a:t>Yasa</a:t>
            </a:r>
            <a:r>
              <a:rPr lang="en-US" altLang="zh-CN" sz="3200" dirty="0">
                <a:solidFill>
                  <a:schemeClr val="bg1"/>
                </a:solidFill>
              </a:rPr>
              <a:t>, </a:t>
            </a:r>
            <a:r>
              <a:rPr lang="en-US" altLang="zh-CN" sz="3200" dirty="0" smtClean="0">
                <a:solidFill>
                  <a:schemeClr val="bg1"/>
                </a:solidFill>
              </a:rPr>
              <a:t>who led </a:t>
            </a:r>
            <a:r>
              <a:rPr lang="en-US" altLang="zh-CN" sz="3200" dirty="0">
                <a:solidFill>
                  <a:schemeClr val="bg1"/>
                </a:solidFill>
              </a:rPr>
              <a:t>a luxurious life. One morning he rose early and, to </a:t>
            </a:r>
            <a:r>
              <a:rPr lang="en-US" altLang="zh-CN" sz="3200" dirty="0" smtClean="0">
                <a:solidFill>
                  <a:schemeClr val="bg1"/>
                </a:solidFill>
              </a:rPr>
              <a:t>his utter </a:t>
            </a:r>
            <a:r>
              <a:rPr lang="en-US" altLang="zh-CN" sz="3200" dirty="0">
                <a:solidFill>
                  <a:schemeClr val="bg1"/>
                </a:solidFill>
              </a:rPr>
              <a:t>disgust, saw his female attendants and musicians </a:t>
            </a:r>
            <a:r>
              <a:rPr lang="en-US" altLang="zh-CN" sz="3200" dirty="0" smtClean="0">
                <a:solidFill>
                  <a:schemeClr val="bg1"/>
                </a:solidFill>
              </a:rPr>
              <a:t>asleep in </a:t>
            </a:r>
            <a:r>
              <a:rPr lang="en-US" altLang="zh-CN" sz="3200" dirty="0">
                <a:solidFill>
                  <a:schemeClr val="bg1"/>
                </a:solidFill>
              </a:rPr>
              <a:t>repulsive attitudes. </a:t>
            </a:r>
            <a:r>
              <a:rPr lang="en-US" altLang="zh-CN" sz="3200" dirty="0" smtClean="0">
                <a:solidFill>
                  <a:schemeClr val="bg1"/>
                </a:solidFill>
              </a:rPr>
              <a:t>He </a:t>
            </a:r>
            <a:r>
              <a:rPr lang="en-US" altLang="zh-CN" sz="3200" dirty="0">
                <a:solidFill>
                  <a:schemeClr val="bg1"/>
                </a:solidFill>
              </a:rPr>
              <a:t>stole </a:t>
            </a:r>
            <a:r>
              <a:rPr lang="en-US" altLang="zh-CN" sz="3200" dirty="0" smtClean="0">
                <a:solidFill>
                  <a:schemeClr val="bg1"/>
                </a:solidFill>
              </a:rPr>
              <a:t>away from </a:t>
            </a:r>
            <a:r>
              <a:rPr lang="en-US" altLang="zh-CN" sz="3200" dirty="0">
                <a:solidFill>
                  <a:schemeClr val="bg1"/>
                </a:solidFill>
              </a:rPr>
              <a:t>home, saying “Distressed am I, oppressed am </a:t>
            </a:r>
            <a:r>
              <a:rPr lang="en-US" altLang="zh-CN" sz="3200" dirty="0" smtClean="0">
                <a:solidFill>
                  <a:schemeClr val="bg1"/>
                </a:solidFill>
              </a:rPr>
              <a:t>I” . </a:t>
            </a:r>
          </a:p>
          <a:p>
            <a:r>
              <a:rPr lang="en-US" altLang="zh-CN" sz="3200" dirty="0">
                <a:solidFill>
                  <a:schemeClr val="bg1"/>
                </a:solidFill>
              </a:rPr>
              <a:t>At that particular time the Buddha, as usual, was </a:t>
            </a:r>
            <a:r>
              <a:rPr lang="en-US" altLang="zh-CN" sz="3200" dirty="0" smtClean="0">
                <a:solidFill>
                  <a:schemeClr val="bg1"/>
                </a:solidFill>
              </a:rPr>
              <a:t>pacing up </a:t>
            </a:r>
            <a:r>
              <a:rPr lang="en-US" altLang="zh-CN" sz="3200" dirty="0">
                <a:solidFill>
                  <a:schemeClr val="bg1"/>
                </a:solidFill>
              </a:rPr>
              <a:t>and down in an open space. Seeing him coming from afar</a:t>
            </a:r>
            <a:r>
              <a:rPr lang="en-US" altLang="zh-CN" sz="3200" dirty="0" smtClean="0">
                <a:solidFill>
                  <a:schemeClr val="bg1"/>
                </a:solidFill>
              </a:rPr>
              <a:t>, the </a:t>
            </a:r>
            <a:r>
              <a:rPr lang="en-US" altLang="zh-CN" sz="3200" dirty="0">
                <a:solidFill>
                  <a:schemeClr val="bg1"/>
                </a:solidFill>
              </a:rPr>
              <a:t>Buddha came out of His ambulatory and sat on a </a:t>
            </a:r>
            <a:r>
              <a:rPr lang="en-US" altLang="zh-CN" sz="3200" dirty="0" smtClean="0">
                <a:solidFill>
                  <a:schemeClr val="bg1"/>
                </a:solidFill>
              </a:rPr>
              <a:t>prepared seat</a:t>
            </a:r>
            <a:r>
              <a:rPr lang="en-US" altLang="zh-CN" sz="3200" dirty="0">
                <a:solidFill>
                  <a:schemeClr val="bg1"/>
                </a:solidFill>
              </a:rPr>
              <a:t>. Not far from Him stood </a:t>
            </a:r>
            <a:r>
              <a:rPr lang="en-US" altLang="zh-CN" sz="3200" dirty="0" err="1">
                <a:solidFill>
                  <a:schemeClr val="bg1"/>
                </a:solidFill>
              </a:rPr>
              <a:t>Yasa</a:t>
            </a:r>
            <a:r>
              <a:rPr lang="en-US" altLang="zh-CN" sz="3200" dirty="0">
                <a:solidFill>
                  <a:schemeClr val="bg1"/>
                </a:solidFill>
              </a:rPr>
              <a:t>, crying – “O distressed am I</a:t>
            </a:r>
            <a:r>
              <a:rPr lang="en-US" altLang="zh-CN" sz="3200" dirty="0" smtClean="0">
                <a:solidFill>
                  <a:schemeClr val="bg1"/>
                </a:solidFill>
              </a:rPr>
              <a:t>! Oppressed </a:t>
            </a:r>
            <a:r>
              <a:rPr lang="en-US" altLang="zh-CN" sz="3200" dirty="0">
                <a:solidFill>
                  <a:schemeClr val="bg1"/>
                </a:solidFill>
              </a:rPr>
              <a:t>am I!”</a:t>
            </a:r>
          </a:p>
          <a:p>
            <a:r>
              <a:rPr lang="en-US" altLang="zh-CN" sz="3200" dirty="0">
                <a:solidFill>
                  <a:schemeClr val="bg1"/>
                </a:solidFill>
              </a:rPr>
              <a:t>Thereupon the Buddha said – “Here there is no distress</a:t>
            </a:r>
            <a:r>
              <a:rPr lang="en-US" altLang="zh-CN" sz="3200" dirty="0" smtClean="0">
                <a:solidFill>
                  <a:schemeClr val="bg1"/>
                </a:solidFill>
              </a:rPr>
              <a:t>, O </a:t>
            </a:r>
            <a:r>
              <a:rPr lang="en-US" altLang="zh-CN" sz="3200" dirty="0" err="1">
                <a:solidFill>
                  <a:schemeClr val="bg1"/>
                </a:solidFill>
              </a:rPr>
              <a:t>Yasa</a:t>
            </a:r>
            <a:r>
              <a:rPr lang="en-US" altLang="zh-CN" sz="3200" dirty="0">
                <a:solidFill>
                  <a:schemeClr val="bg1"/>
                </a:solidFill>
              </a:rPr>
              <a:t>! Here there is no oppression, O </a:t>
            </a:r>
            <a:r>
              <a:rPr lang="en-US" altLang="zh-CN" sz="3200" dirty="0" err="1">
                <a:solidFill>
                  <a:schemeClr val="bg1"/>
                </a:solidFill>
              </a:rPr>
              <a:t>Yasa</a:t>
            </a:r>
            <a:r>
              <a:rPr lang="en-US" altLang="zh-CN" sz="3200" dirty="0">
                <a:solidFill>
                  <a:schemeClr val="bg1"/>
                </a:solidFill>
              </a:rPr>
              <a:t>! Come hither, </a:t>
            </a:r>
            <a:r>
              <a:rPr lang="en-US" altLang="zh-CN" sz="3200" dirty="0" err="1">
                <a:solidFill>
                  <a:schemeClr val="bg1"/>
                </a:solidFill>
              </a:rPr>
              <a:t>Yasa</a:t>
            </a:r>
            <a:r>
              <a:rPr lang="en-US" altLang="zh-CN" sz="3200" dirty="0" smtClean="0">
                <a:solidFill>
                  <a:schemeClr val="bg1"/>
                </a:solidFill>
              </a:rPr>
              <a:t>! Take </a:t>
            </a:r>
            <a:r>
              <a:rPr lang="en-US" altLang="zh-CN" sz="3200" dirty="0">
                <a:solidFill>
                  <a:schemeClr val="bg1"/>
                </a:solidFill>
              </a:rPr>
              <a:t>a seat. I shall expound the </a:t>
            </a:r>
            <a:r>
              <a:rPr lang="en-US" altLang="zh-CN" sz="3200" dirty="0" err="1">
                <a:solidFill>
                  <a:schemeClr val="bg1"/>
                </a:solidFill>
              </a:rPr>
              <a:t>Dhamma</a:t>
            </a:r>
            <a:r>
              <a:rPr lang="en-US" altLang="zh-CN" sz="3200" dirty="0">
                <a:solidFill>
                  <a:schemeClr val="bg1"/>
                </a:solidFill>
              </a:rPr>
              <a:t> to you</a:t>
            </a:r>
            <a:r>
              <a:rPr lang="en-US" altLang="zh-CN" sz="3200" dirty="0" smtClean="0">
                <a:solidFill>
                  <a:schemeClr val="bg1"/>
                </a:solidFill>
              </a:rPr>
              <a:t>.”</a:t>
            </a:r>
            <a:endParaRPr lang="en-US" altLang="zh-CN" sz="3200" dirty="0">
              <a:solidFill>
                <a:schemeClr val="bg1"/>
              </a:solidFill>
            </a:endParaRPr>
          </a:p>
        </p:txBody>
      </p:sp>
    </p:spTree>
    <p:extLst>
      <p:ext uri="{BB962C8B-B14F-4D97-AF65-F5344CB8AC3E}">
        <p14:creationId xmlns:p14="http://schemas.microsoft.com/office/powerpoint/2010/main" val="29036457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88993" y="501792"/>
            <a:ext cx="11733674" cy="588771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300" dirty="0">
                <a:solidFill>
                  <a:schemeClr val="bg1"/>
                </a:solidFill>
              </a:rPr>
              <a:t>sent and future </a:t>
            </a:r>
            <a:r>
              <a:rPr lang="en-US" altLang="zh-CN" sz="3300" dirty="0" err="1" smtClean="0">
                <a:solidFill>
                  <a:schemeClr val="bg1"/>
                </a:solidFill>
              </a:rPr>
              <a:t>births.This</a:t>
            </a:r>
            <a:r>
              <a:rPr lang="en-US" altLang="zh-CN" sz="3300" dirty="0" smtClean="0">
                <a:solidFill>
                  <a:schemeClr val="bg1"/>
                </a:solidFill>
              </a:rPr>
              <a:t> </a:t>
            </a:r>
            <a:r>
              <a:rPr lang="en-US" altLang="zh-CN" sz="3300" dirty="0">
                <a:solidFill>
                  <a:schemeClr val="bg1"/>
                </a:solidFill>
              </a:rPr>
              <a:t>Third Noble Truth has to be realized by </a:t>
            </a:r>
            <a:r>
              <a:rPr lang="en-US" altLang="zh-CN" sz="3300" dirty="0" smtClean="0">
                <a:solidFill>
                  <a:schemeClr val="bg1"/>
                </a:solidFill>
              </a:rPr>
              <a:t>developing(</a:t>
            </a:r>
            <a:r>
              <a:rPr lang="en-US" altLang="zh-CN" sz="3300" dirty="0" err="1" smtClean="0">
                <a:solidFill>
                  <a:schemeClr val="bg1"/>
                </a:solidFill>
              </a:rPr>
              <a:t>bhāvetabba</a:t>
            </a:r>
            <a:r>
              <a:rPr lang="en-US" altLang="zh-CN" sz="3300" dirty="0">
                <a:solidFill>
                  <a:schemeClr val="bg1"/>
                </a:solidFill>
              </a:rPr>
              <a:t>) the Noble Eightfold Path (</a:t>
            </a:r>
            <a:r>
              <a:rPr lang="en-US" altLang="zh-CN" sz="3300" dirty="0" err="1">
                <a:solidFill>
                  <a:schemeClr val="bg1"/>
                </a:solidFill>
              </a:rPr>
              <a:t>ariyatthangika</a:t>
            </a:r>
            <a:r>
              <a:rPr lang="en-US" altLang="zh-CN" sz="3300" dirty="0">
                <a:solidFill>
                  <a:schemeClr val="bg1"/>
                </a:solidFill>
              </a:rPr>
              <a:t> </a:t>
            </a:r>
            <a:r>
              <a:rPr lang="en-US" altLang="zh-CN" sz="3300" dirty="0" err="1">
                <a:solidFill>
                  <a:schemeClr val="bg1"/>
                </a:solidFill>
              </a:rPr>
              <a:t>magga</a:t>
            </a:r>
            <a:r>
              <a:rPr lang="en-US" altLang="zh-CN" sz="3300" dirty="0" smtClean="0">
                <a:solidFill>
                  <a:schemeClr val="bg1"/>
                </a:solidFill>
              </a:rPr>
              <a:t>).This </a:t>
            </a:r>
            <a:r>
              <a:rPr lang="en-US" altLang="zh-CN" sz="3300" dirty="0">
                <a:solidFill>
                  <a:schemeClr val="bg1"/>
                </a:solidFill>
              </a:rPr>
              <a:t>unique path is the only straight way to </a:t>
            </a:r>
            <a:r>
              <a:rPr lang="en-US" altLang="zh-CN" sz="3300" dirty="0" err="1">
                <a:solidFill>
                  <a:schemeClr val="bg1"/>
                </a:solidFill>
              </a:rPr>
              <a:t>Nibbāna</a:t>
            </a:r>
            <a:r>
              <a:rPr lang="en-US" altLang="zh-CN" sz="3300" dirty="0">
                <a:solidFill>
                  <a:schemeClr val="bg1"/>
                </a:solidFill>
              </a:rPr>
              <a:t>. This </a:t>
            </a:r>
            <a:r>
              <a:rPr lang="en-US" altLang="zh-CN" sz="3300" dirty="0" err="1" smtClean="0">
                <a:solidFill>
                  <a:schemeClr val="bg1"/>
                </a:solidFill>
              </a:rPr>
              <a:t>isthe</a:t>
            </a:r>
            <a:r>
              <a:rPr lang="en-US" altLang="zh-CN" sz="3300" dirty="0" smtClean="0">
                <a:solidFill>
                  <a:schemeClr val="bg1"/>
                </a:solidFill>
              </a:rPr>
              <a:t> </a:t>
            </a:r>
            <a:r>
              <a:rPr lang="en-US" altLang="zh-CN" sz="3300" dirty="0">
                <a:solidFill>
                  <a:schemeClr val="bg1"/>
                </a:solidFill>
              </a:rPr>
              <a:t>Fourth Noble Truth</a:t>
            </a:r>
            <a:r>
              <a:rPr lang="en-US" altLang="zh-CN" sz="3300" dirty="0" smtClean="0">
                <a:solidFill>
                  <a:schemeClr val="bg1"/>
                </a:solidFill>
              </a:rPr>
              <a:t>.</a:t>
            </a:r>
          </a:p>
          <a:p>
            <a:r>
              <a:rPr lang="en-US" altLang="zh-CN" sz="3300" dirty="0" smtClean="0">
                <a:solidFill>
                  <a:schemeClr val="bg1"/>
                </a:solidFill>
              </a:rPr>
              <a:t>At last, the </a:t>
            </a:r>
            <a:r>
              <a:rPr lang="en-US" altLang="zh-CN" sz="3300" dirty="0">
                <a:solidFill>
                  <a:schemeClr val="bg1"/>
                </a:solidFill>
              </a:rPr>
              <a:t>Buddha said, “When the absolute true intuitive knowledge regarding </a:t>
            </a:r>
            <a:r>
              <a:rPr lang="en-US" altLang="zh-CN" sz="3300" dirty="0" smtClean="0">
                <a:solidFill>
                  <a:schemeClr val="bg1"/>
                </a:solidFill>
              </a:rPr>
              <a:t>these Truths </a:t>
            </a:r>
            <a:r>
              <a:rPr lang="en-US" altLang="zh-CN" sz="3300" dirty="0">
                <a:solidFill>
                  <a:schemeClr val="bg1"/>
                </a:solidFill>
              </a:rPr>
              <a:t>became perfectly clear to me, then only did I </a:t>
            </a:r>
            <a:r>
              <a:rPr lang="en-US" altLang="zh-CN" sz="3300" dirty="0" smtClean="0">
                <a:solidFill>
                  <a:schemeClr val="bg1"/>
                </a:solidFill>
              </a:rPr>
              <a:t>acknowledge that </a:t>
            </a:r>
            <a:r>
              <a:rPr lang="en-US" altLang="zh-CN" sz="3300" dirty="0">
                <a:solidFill>
                  <a:schemeClr val="bg1"/>
                </a:solidFill>
              </a:rPr>
              <a:t>I had gained the incomparable Supreme Enlightenment (</a:t>
            </a:r>
            <a:r>
              <a:rPr lang="en-US" altLang="zh-CN" sz="3300" dirty="0" err="1">
                <a:solidFill>
                  <a:schemeClr val="bg1"/>
                </a:solidFill>
              </a:rPr>
              <a:t>anuttara</a:t>
            </a:r>
            <a:r>
              <a:rPr lang="en-US" altLang="zh-CN" sz="3300" dirty="0">
                <a:solidFill>
                  <a:schemeClr val="bg1"/>
                </a:solidFill>
              </a:rPr>
              <a:t> </a:t>
            </a:r>
            <a:r>
              <a:rPr lang="en-US" altLang="zh-CN" sz="3300" dirty="0" err="1">
                <a:solidFill>
                  <a:schemeClr val="bg1"/>
                </a:solidFill>
              </a:rPr>
              <a:t>sammāsambodhi</a:t>
            </a:r>
            <a:r>
              <a:rPr lang="en-US" altLang="zh-CN" sz="3300" dirty="0">
                <a:solidFill>
                  <a:schemeClr val="bg1"/>
                </a:solidFill>
              </a:rPr>
              <a:t>).</a:t>
            </a:r>
          </a:p>
          <a:p>
            <a:r>
              <a:rPr lang="en-US" altLang="zh-CN" sz="3300" dirty="0">
                <a:solidFill>
                  <a:schemeClr val="bg1"/>
                </a:solidFill>
              </a:rPr>
              <a:t>“And there arose in me the knowledge and insight: </a:t>
            </a:r>
            <a:r>
              <a:rPr lang="en-US" altLang="zh-CN" sz="3300" dirty="0" smtClean="0">
                <a:solidFill>
                  <a:schemeClr val="bg1"/>
                </a:solidFill>
              </a:rPr>
              <a:t>Unshakable is </a:t>
            </a:r>
            <a:r>
              <a:rPr lang="en-US" altLang="zh-CN" sz="3300" dirty="0">
                <a:solidFill>
                  <a:schemeClr val="bg1"/>
                </a:solidFill>
              </a:rPr>
              <a:t>the deliverance of my mind, this is my last birth, and now </a:t>
            </a:r>
            <a:r>
              <a:rPr lang="en-US" altLang="zh-CN" sz="3300" dirty="0" smtClean="0">
                <a:solidFill>
                  <a:schemeClr val="bg1"/>
                </a:solidFill>
              </a:rPr>
              <a:t>there is </a:t>
            </a:r>
            <a:r>
              <a:rPr lang="en-US" altLang="zh-CN" sz="3300" dirty="0">
                <a:solidFill>
                  <a:schemeClr val="bg1"/>
                </a:solidFill>
              </a:rPr>
              <a:t>no existence again.</a:t>
            </a:r>
          </a:p>
        </p:txBody>
      </p:sp>
    </p:spTree>
    <p:extLst>
      <p:ext uri="{BB962C8B-B14F-4D97-AF65-F5344CB8AC3E}">
        <p14:creationId xmlns:p14="http://schemas.microsoft.com/office/powerpoint/2010/main" val="15939501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79304" y="692770"/>
            <a:ext cx="11564341" cy="57418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In Benares there was a millionaire’s son, named </a:t>
            </a:r>
            <a:r>
              <a:rPr lang="en-US" altLang="zh-CN" sz="3200" dirty="0" err="1">
                <a:solidFill>
                  <a:schemeClr val="bg1"/>
                </a:solidFill>
              </a:rPr>
              <a:t>Yasa</a:t>
            </a:r>
            <a:r>
              <a:rPr lang="en-US" altLang="zh-CN" sz="3200" dirty="0">
                <a:solidFill>
                  <a:schemeClr val="bg1"/>
                </a:solidFill>
              </a:rPr>
              <a:t>, </a:t>
            </a:r>
            <a:r>
              <a:rPr lang="en-US" altLang="zh-CN" sz="3200" dirty="0" smtClean="0">
                <a:solidFill>
                  <a:schemeClr val="bg1"/>
                </a:solidFill>
              </a:rPr>
              <a:t>who led </a:t>
            </a:r>
            <a:r>
              <a:rPr lang="en-US" altLang="zh-CN" sz="3200" dirty="0">
                <a:solidFill>
                  <a:schemeClr val="bg1"/>
                </a:solidFill>
              </a:rPr>
              <a:t>a luxurious life. One morning he rose early and, to </a:t>
            </a:r>
            <a:r>
              <a:rPr lang="en-US" altLang="zh-CN" sz="3200" dirty="0" smtClean="0">
                <a:solidFill>
                  <a:schemeClr val="bg1"/>
                </a:solidFill>
              </a:rPr>
              <a:t>his utter </a:t>
            </a:r>
            <a:r>
              <a:rPr lang="en-US" altLang="zh-CN" sz="3200" dirty="0">
                <a:solidFill>
                  <a:schemeClr val="bg1"/>
                </a:solidFill>
              </a:rPr>
              <a:t>disgust, saw his female attendants and musicians </a:t>
            </a:r>
            <a:r>
              <a:rPr lang="en-US" altLang="zh-CN" sz="3200" dirty="0" smtClean="0">
                <a:solidFill>
                  <a:schemeClr val="bg1"/>
                </a:solidFill>
              </a:rPr>
              <a:t>asleep in </a:t>
            </a:r>
            <a:r>
              <a:rPr lang="en-US" altLang="zh-CN" sz="3200" dirty="0">
                <a:solidFill>
                  <a:schemeClr val="bg1"/>
                </a:solidFill>
              </a:rPr>
              <a:t>repulsive attitudes. </a:t>
            </a:r>
            <a:r>
              <a:rPr lang="en-US" altLang="zh-CN" sz="3200" dirty="0" smtClean="0">
                <a:solidFill>
                  <a:schemeClr val="bg1"/>
                </a:solidFill>
              </a:rPr>
              <a:t>He </a:t>
            </a:r>
            <a:r>
              <a:rPr lang="en-US" altLang="zh-CN" sz="3200" dirty="0">
                <a:solidFill>
                  <a:schemeClr val="bg1"/>
                </a:solidFill>
              </a:rPr>
              <a:t>stole </a:t>
            </a:r>
            <a:r>
              <a:rPr lang="en-US" altLang="zh-CN" sz="3200" dirty="0" smtClean="0">
                <a:solidFill>
                  <a:schemeClr val="bg1"/>
                </a:solidFill>
              </a:rPr>
              <a:t>away from </a:t>
            </a:r>
            <a:r>
              <a:rPr lang="en-US" altLang="zh-CN" sz="3200" dirty="0">
                <a:solidFill>
                  <a:schemeClr val="bg1"/>
                </a:solidFill>
              </a:rPr>
              <a:t>home, saying “Distressed am I, oppressed am </a:t>
            </a:r>
            <a:r>
              <a:rPr lang="en-US" altLang="zh-CN" sz="3200" dirty="0" smtClean="0">
                <a:solidFill>
                  <a:schemeClr val="bg1"/>
                </a:solidFill>
              </a:rPr>
              <a:t>I” . </a:t>
            </a:r>
          </a:p>
          <a:p>
            <a:r>
              <a:rPr lang="en-US" altLang="zh-CN" sz="3200" dirty="0">
                <a:solidFill>
                  <a:schemeClr val="bg1"/>
                </a:solidFill>
              </a:rPr>
              <a:t>At that particular time the Buddha, as usual, was </a:t>
            </a:r>
            <a:r>
              <a:rPr lang="en-US" altLang="zh-CN" sz="3200" dirty="0" smtClean="0">
                <a:solidFill>
                  <a:schemeClr val="bg1"/>
                </a:solidFill>
              </a:rPr>
              <a:t>pacing up </a:t>
            </a:r>
            <a:r>
              <a:rPr lang="en-US" altLang="zh-CN" sz="3200" dirty="0">
                <a:solidFill>
                  <a:schemeClr val="bg1"/>
                </a:solidFill>
              </a:rPr>
              <a:t>and down in an open space. Seeing him coming from afar</a:t>
            </a:r>
            <a:r>
              <a:rPr lang="en-US" altLang="zh-CN" sz="3200" dirty="0" smtClean="0">
                <a:solidFill>
                  <a:schemeClr val="bg1"/>
                </a:solidFill>
              </a:rPr>
              <a:t>, the </a:t>
            </a:r>
            <a:r>
              <a:rPr lang="en-US" altLang="zh-CN" sz="3200" dirty="0">
                <a:solidFill>
                  <a:schemeClr val="bg1"/>
                </a:solidFill>
              </a:rPr>
              <a:t>Buddha came out of His ambulatory and sat on a </a:t>
            </a:r>
            <a:r>
              <a:rPr lang="en-US" altLang="zh-CN" sz="3200" dirty="0" smtClean="0">
                <a:solidFill>
                  <a:schemeClr val="bg1"/>
                </a:solidFill>
              </a:rPr>
              <a:t>prepared seat</a:t>
            </a:r>
            <a:r>
              <a:rPr lang="en-US" altLang="zh-CN" sz="3200" dirty="0">
                <a:solidFill>
                  <a:schemeClr val="bg1"/>
                </a:solidFill>
              </a:rPr>
              <a:t>. Not far from Him stood </a:t>
            </a:r>
            <a:r>
              <a:rPr lang="en-US" altLang="zh-CN" sz="3200" dirty="0" err="1">
                <a:solidFill>
                  <a:schemeClr val="bg1"/>
                </a:solidFill>
              </a:rPr>
              <a:t>Yasa</a:t>
            </a:r>
            <a:r>
              <a:rPr lang="en-US" altLang="zh-CN" sz="3200" dirty="0">
                <a:solidFill>
                  <a:schemeClr val="bg1"/>
                </a:solidFill>
              </a:rPr>
              <a:t>, crying – “O distressed am I</a:t>
            </a:r>
            <a:r>
              <a:rPr lang="en-US" altLang="zh-CN" sz="3200" dirty="0" smtClean="0">
                <a:solidFill>
                  <a:schemeClr val="bg1"/>
                </a:solidFill>
              </a:rPr>
              <a:t>! Oppressed </a:t>
            </a:r>
            <a:r>
              <a:rPr lang="en-US" altLang="zh-CN" sz="3200" dirty="0">
                <a:solidFill>
                  <a:schemeClr val="bg1"/>
                </a:solidFill>
              </a:rPr>
              <a:t>am I!”</a:t>
            </a:r>
          </a:p>
          <a:p>
            <a:r>
              <a:rPr lang="en-US" altLang="zh-CN" sz="3200" dirty="0">
                <a:solidFill>
                  <a:schemeClr val="bg1"/>
                </a:solidFill>
              </a:rPr>
              <a:t>Thereupon the Buddha said – “Here there is no distress</a:t>
            </a:r>
            <a:r>
              <a:rPr lang="en-US" altLang="zh-CN" sz="3200" dirty="0" smtClean="0">
                <a:solidFill>
                  <a:schemeClr val="bg1"/>
                </a:solidFill>
              </a:rPr>
              <a:t>, O </a:t>
            </a:r>
            <a:r>
              <a:rPr lang="en-US" altLang="zh-CN" sz="3200" dirty="0" err="1">
                <a:solidFill>
                  <a:schemeClr val="bg1"/>
                </a:solidFill>
              </a:rPr>
              <a:t>Yasa</a:t>
            </a:r>
            <a:r>
              <a:rPr lang="en-US" altLang="zh-CN" sz="3200" dirty="0">
                <a:solidFill>
                  <a:schemeClr val="bg1"/>
                </a:solidFill>
              </a:rPr>
              <a:t>! Here there is no oppression, O </a:t>
            </a:r>
            <a:r>
              <a:rPr lang="en-US" altLang="zh-CN" sz="3200" dirty="0" err="1">
                <a:solidFill>
                  <a:schemeClr val="bg1"/>
                </a:solidFill>
              </a:rPr>
              <a:t>Yasa</a:t>
            </a:r>
            <a:r>
              <a:rPr lang="en-US" altLang="zh-CN" sz="3200" dirty="0">
                <a:solidFill>
                  <a:schemeClr val="bg1"/>
                </a:solidFill>
              </a:rPr>
              <a:t>! Come hither, </a:t>
            </a:r>
            <a:r>
              <a:rPr lang="en-US" altLang="zh-CN" sz="3200" dirty="0" err="1">
                <a:solidFill>
                  <a:schemeClr val="bg1"/>
                </a:solidFill>
              </a:rPr>
              <a:t>Yasa</a:t>
            </a:r>
            <a:r>
              <a:rPr lang="en-US" altLang="zh-CN" sz="3200" dirty="0" smtClean="0">
                <a:solidFill>
                  <a:schemeClr val="bg1"/>
                </a:solidFill>
              </a:rPr>
              <a:t>! Take </a:t>
            </a:r>
            <a:r>
              <a:rPr lang="en-US" altLang="zh-CN" sz="3200" dirty="0">
                <a:solidFill>
                  <a:schemeClr val="bg1"/>
                </a:solidFill>
              </a:rPr>
              <a:t>a seat. I shall expound the </a:t>
            </a:r>
            <a:r>
              <a:rPr lang="en-US" altLang="zh-CN" sz="3200" dirty="0" err="1">
                <a:solidFill>
                  <a:schemeClr val="bg1"/>
                </a:solidFill>
              </a:rPr>
              <a:t>Dhamma</a:t>
            </a:r>
            <a:r>
              <a:rPr lang="en-US" altLang="zh-CN" sz="3200" dirty="0">
                <a:solidFill>
                  <a:schemeClr val="bg1"/>
                </a:solidFill>
              </a:rPr>
              <a:t> to you</a:t>
            </a:r>
            <a:r>
              <a:rPr lang="en-US" altLang="zh-CN" sz="3200" dirty="0" smtClean="0">
                <a:solidFill>
                  <a:schemeClr val="bg1"/>
                </a:solidFill>
              </a:rPr>
              <a:t>.”</a:t>
            </a:r>
            <a:endParaRPr lang="en-US" altLang="zh-CN" sz="3200" dirty="0">
              <a:solidFill>
                <a:schemeClr val="bg1"/>
              </a:solidFill>
            </a:endParaRPr>
          </a:p>
        </p:txBody>
      </p:sp>
    </p:spTree>
    <p:extLst>
      <p:ext uri="{BB962C8B-B14F-4D97-AF65-F5344CB8AC3E}">
        <p14:creationId xmlns:p14="http://schemas.microsoft.com/office/powerpoint/2010/main" val="25930405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26904" y="464170"/>
            <a:ext cx="11965096" cy="671387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The Buddha expounded the doctrine to him, and he attained the </a:t>
            </a:r>
            <a:r>
              <a:rPr lang="en-US" altLang="zh-CN" sz="3200" dirty="0" smtClean="0">
                <a:solidFill>
                  <a:schemeClr val="bg1"/>
                </a:solidFill>
              </a:rPr>
              <a:t>first </a:t>
            </a:r>
            <a:r>
              <a:rPr lang="en-US" altLang="zh-CN" sz="3200" dirty="0">
                <a:solidFill>
                  <a:schemeClr val="bg1"/>
                </a:solidFill>
              </a:rPr>
              <a:t>stage of Sainthood (</a:t>
            </a:r>
            <a:r>
              <a:rPr lang="en-US" altLang="zh-CN" sz="3200" dirty="0" err="1">
                <a:solidFill>
                  <a:schemeClr val="bg1"/>
                </a:solidFill>
              </a:rPr>
              <a:t>Sotāpatti</a:t>
            </a:r>
            <a:r>
              <a:rPr lang="en-US" altLang="zh-CN" sz="3200" dirty="0" smtClean="0">
                <a:solidFill>
                  <a:schemeClr val="bg1"/>
                </a:solidFill>
              </a:rPr>
              <a:t>). </a:t>
            </a:r>
          </a:p>
          <a:p>
            <a:r>
              <a:rPr lang="en-US" altLang="zh-CN" sz="3200" dirty="0" err="1">
                <a:solidFill>
                  <a:schemeClr val="bg1"/>
                </a:solidFill>
              </a:rPr>
              <a:t>Yasa’s</a:t>
            </a:r>
            <a:r>
              <a:rPr lang="en-US" altLang="zh-CN" sz="3200" dirty="0">
                <a:solidFill>
                  <a:schemeClr val="bg1"/>
                </a:solidFill>
              </a:rPr>
              <a:t> </a:t>
            </a:r>
            <a:r>
              <a:rPr lang="en-US" altLang="zh-CN" sz="3200" dirty="0" smtClean="0">
                <a:solidFill>
                  <a:schemeClr val="bg1"/>
                </a:solidFill>
              </a:rPr>
              <a:t>father following </a:t>
            </a:r>
            <a:r>
              <a:rPr lang="en-US" altLang="zh-CN" sz="3200" dirty="0">
                <a:solidFill>
                  <a:schemeClr val="bg1"/>
                </a:solidFill>
              </a:rPr>
              <a:t>the imprint of </a:t>
            </a:r>
            <a:r>
              <a:rPr lang="en-US" altLang="zh-CN" sz="3200" dirty="0" err="1" smtClean="0">
                <a:solidFill>
                  <a:schemeClr val="bg1"/>
                </a:solidFill>
              </a:rPr>
              <a:t>Yasa’s</a:t>
            </a:r>
            <a:r>
              <a:rPr lang="en-US" altLang="zh-CN" sz="3200" dirty="0" smtClean="0">
                <a:solidFill>
                  <a:schemeClr val="bg1"/>
                </a:solidFill>
              </a:rPr>
              <a:t> golden slippers. The Buddha saw him coming from afar and, by </a:t>
            </a:r>
            <a:r>
              <a:rPr lang="en-US" altLang="zh-CN" sz="3200" dirty="0">
                <a:solidFill>
                  <a:schemeClr val="bg1"/>
                </a:solidFill>
              </a:rPr>
              <a:t>His psychic powers, willed that he should not be able </a:t>
            </a:r>
            <a:r>
              <a:rPr lang="en-US" altLang="zh-CN" sz="3200" dirty="0" smtClean="0">
                <a:solidFill>
                  <a:schemeClr val="bg1"/>
                </a:solidFill>
              </a:rPr>
              <a:t>to see </a:t>
            </a:r>
            <a:r>
              <a:rPr lang="en-US" altLang="zh-CN" sz="3200" dirty="0">
                <a:solidFill>
                  <a:schemeClr val="bg1"/>
                </a:solidFill>
              </a:rPr>
              <a:t>his son.</a:t>
            </a:r>
          </a:p>
          <a:p>
            <a:r>
              <a:rPr lang="en-US" altLang="zh-CN" sz="3200" dirty="0">
                <a:solidFill>
                  <a:schemeClr val="bg1"/>
                </a:solidFill>
              </a:rPr>
              <a:t>The millionaire approached the Buddha and </a:t>
            </a:r>
            <a:r>
              <a:rPr lang="en-US" altLang="zh-CN" sz="3200" dirty="0" smtClean="0">
                <a:solidFill>
                  <a:schemeClr val="bg1"/>
                </a:solidFill>
              </a:rPr>
              <a:t>respectfully inquired </a:t>
            </a:r>
            <a:r>
              <a:rPr lang="en-US" altLang="zh-CN" sz="3200" dirty="0">
                <a:solidFill>
                  <a:schemeClr val="bg1"/>
                </a:solidFill>
              </a:rPr>
              <a:t>whether He had seen his son </a:t>
            </a:r>
            <a:r>
              <a:rPr lang="en-US" altLang="zh-CN" sz="3200" dirty="0" err="1">
                <a:solidFill>
                  <a:schemeClr val="bg1"/>
                </a:solidFill>
              </a:rPr>
              <a:t>Yasa</a:t>
            </a:r>
            <a:r>
              <a:rPr lang="en-US" altLang="zh-CN" sz="3200" dirty="0">
                <a:solidFill>
                  <a:schemeClr val="bg1"/>
                </a:solidFill>
              </a:rPr>
              <a:t>.</a:t>
            </a:r>
          </a:p>
          <a:p>
            <a:r>
              <a:rPr lang="en-US" altLang="zh-CN" sz="3200" dirty="0">
                <a:solidFill>
                  <a:schemeClr val="bg1"/>
                </a:solidFill>
              </a:rPr>
              <a:t>“Well, then, sit down here please. You would be able to </a:t>
            </a:r>
            <a:r>
              <a:rPr lang="en-US" altLang="zh-CN" sz="3200" dirty="0" smtClean="0">
                <a:solidFill>
                  <a:schemeClr val="bg1"/>
                </a:solidFill>
              </a:rPr>
              <a:t>see your </a:t>
            </a:r>
            <a:r>
              <a:rPr lang="en-US" altLang="zh-CN" sz="3200" dirty="0">
                <a:solidFill>
                  <a:schemeClr val="bg1"/>
                </a:solidFill>
              </a:rPr>
              <a:t>son,” said the Buddha. Pleased with the happy news, </a:t>
            </a:r>
            <a:r>
              <a:rPr lang="en-US" altLang="zh-CN" sz="3200" dirty="0" smtClean="0">
                <a:solidFill>
                  <a:schemeClr val="bg1"/>
                </a:solidFill>
              </a:rPr>
              <a:t>he sat </a:t>
            </a:r>
            <a:r>
              <a:rPr lang="en-US" altLang="zh-CN" sz="3200" dirty="0">
                <a:solidFill>
                  <a:schemeClr val="bg1"/>
                </a:solidFill>
              </a:rPr>
              <a:t>down. The Buddha delivered a discourse to him, and </a:t>
            </a:r>
            <a:r>
              <a:rPr lang="en-US" altLang="zh-CN" sz="3200" dirty="0" smtClean="0">
                <a:solidFill>
                  <a:schemeClr val="bg1"/>
                </a:solidFill>
              </a:rPr>
              <a:t>he was </a:t>
            </a:r>
            <a:r>
              <a:rPr lang="en-US" altLang="zh-CN" sz="3200" dirty="0">
                <a:solidFill>
                  <a:schemeClr val="bg1"/>
                </a:solidFill>
              </a:rPr>
              <a:t>so delighted that he exclaimed: “Excellent, O Lord, excellent! </a:t>
            </a:r>
            <a:r>
              <a:rPr lang="en-US" altLang="zh-CN" sz="3200" dirty="0" smtClean="0">
                <a:solidFill>
                  <a:schemeClr val="bg1"/>
                </a:solidFill>
              </a:rPr>
              <a:t>I take </a:t>
            </a:r>
            <a:r>
              <a:rPr lang="en-US" altLang="zh-CN" sz="3200" dirty="0">
                <a:solidFill>
                  <a:schemeClr val="bg1"/>
                </a:solidFill>
              </a:rPr>
              <a:t>refuge in the Buddha, the Doctrine and </a:t>
            </a:r>
            <a:r>
              <a:rPr lang="en-US" altLang="zh-CN" sz="3200" dirty="0" smtClean="0">
                <a:solidFill>
                  <a:schemeClr val="bg1"/>
                </a:solidFill>
              </a:rPr>
              <a:t>the Order</a:t>
            </a:r>
            <a:r>
              <a:rPr lang="en-US" altLang="zh-CN" sz="3200" dirty="0">
                <a:solidFill>
                  <a:schemeClr val="bg1"/>
                </a:solidFill>
              </a:rPr>
              <a:t>. May the Lord receive me as a follower”</a:t>
            </a:r>
          </a:p>
        </p:txBody>
      </p:sp>
    </p:spTree>
    <p:extLst>
      <p:ext uri="{BB962C8B-B14F-4D97-AF65-F5344CB8AC3E}">
        <p14:creationId xmlns:p14="http://schemas.microsoft.com/office/powerpoint/2010/main" val="42571927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26904" y="464170"/>
            <a:ext cx="11965096" cy="671387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On hearing the discourse delivered to his father, </a:t>
            </a:r>
            <a:r>
              <a:rPr lang="en-US" altLang="zh-CN" sz="3200" dirty="0" err="1">
                <a:solidFill>
                  <a:schemeClr val="bg1"/>
                </a:solidFill>
              </a:rPr>
              <a:t>Yasa</a:t>
            </a:r>
            <a:r>
              <a:rPr lang="en-US" altLang="zh-CN" sz="3200" dirty="0">
                <a:solidFill>
                  <a:schemeClr val="bg1"/>
                </a:solidFill>
              </a:rPr>
              <a:t> attained </a:t>
            </a:r>
            <a:r>
              <a:rPr lang="en-US" altLang="zh-CN" sz="3200" dirty="0" err="1">
                <a:solidFill>
                  <a:schemeClr val="bg1"/>
                </a:solidFill>
              </a:rPr>
              <a:t>Arahantship</a:t>
            </a:r>
            <a:r>
              <a:rPr lang="en-US" altLang="zh-CN" sz="3200" dirty="0">
                <a:solidFill>
                  <a:schemeClr val="bg1"/>
                </a:solidFill>
              </a:rPr>
              <a:t>. </a:t>
            </a:r>
            <a:r>
              <a:rPr lang="en-US" altLang="zh-CN" sz="3200" dirty="0" err="1" smtClean="0">
                <a:solidFill>
                  <a:schemeClr val="bg1"/>
                </a:solidFill>
              </a:rPr>
              <a:t>Yasa’s</a:t>
            </a:r>
            <a:r>
              <a:rPr lang="en-US" altLang="zh-CN" sz="3200" dirty="0" smtClean="0">
                <a:solidFill>
                  <a:schemeClr val="bg1"/>
                </a:solidFill>
              </a:rPr>
              <a:t> father invited the Buddha and his five disciples to lunch the </a:t>
            </a:r>
            <a:r>
              <a:rPr lang="en-US" altLang="zh-CN" sz="3200" dirty="0">
                <a:solidFill>
                  <a:schemeClr val="bg1"/>
                </a:solidFill>
              </a:rPr>
              <a:t>next day. </a:t>
            </a:r>
            <a:r>
              <a:rPr lang="en-US" altLang="zh-CN" sz="3200" dirty="0" err="1">
                <a:solidFill>
                  <a:schemeClr val="bg1"/>
                </a:solidFill>
              </a:rPr>
              <a:t>Yasa’s</a:t>
            </a:r>
            <a:r>
              <a:rPr lang="en-US" altLang="zh-CN" sz="3200" dirty="0">
                <a:solidFill>
                  <a:schemeClr val="bg1"/>
                </a:solidFill>
              </a:rPr>
              <a:t> mother and his former wife heard </a:t>
            </a:r>
            <a:r>
              <a:rPr lang="en-US" altLang="zh-CN" sz="3200" dirty="0" smtClean="0">
                <a:solidFill>
                  <a:schemeClr val="bg1"/>
                </a:solidFill>
              </a:rPr>
              <a:t>the doctrine </a:t>
            </a:r>
            <a:r>
              <a:rPr lang="en-US" altLang="zh-CN" sz="3200" dirty="0">
                <a:solidFill>
                  <a:schemeClr val="bg1"/>
                </a:solidFill>
              </a:rPr>
              <a:t>expounded by the Buddha and, having </a:t>
            </a:r>
            <a:r>
              <a:rPr lang="en-US" altLang="zh-CN" sz="3200" dirty="0" smtClean="0">
                <a:solidFill>
                  <a:schemeClr val="bg1"/>
                </a:solidFill>
              </a:rPr>
              <a:t>attained the </a:t>
            </a:r>
            <a:r>
              <a:rPr lang="en-US" altLang="zh-CN" sz="3200" dirty="0" err="1">
                <a:solidFill>
                  <a:schemeClr val="bg1"/>
                </a:solidFill>
              </a:rPr>
              <a:t>frst</a:t>
            </a:r>
            <a:r>
              <a:rPr lang="en-US" altLang="zh-CN" sz="3200" dirty="0">
                <a:solidFill>
                  <a:schemeClr val="bg1"/>
                </a:solidFill>
              </a:rPr>
              <a:t> stage of Sainthood, became His </a:t>
            </a:r>
            <a:r>
              <a:rPr lang="en-US" altLang="zh-CN" sz="3200" dirty="0" smtClean="0">
                <a:solidFill>
                  <a:schemeClr val="bg1"/>
                </a:solidFill>
              </a:rPr>
              <a:t>first </a:t>
            </a:r>
            <a:r>
              <a:rPr lang="en-US" altLang="zh-CN" sz="3200" dirty="0">
                <a:solidFill>
                  <a:schemeClr val="bg1"/>
                </a:solidFill>
              </a:rPr>
              <a:t>two lay </a:t>
            </a:r>
            <a:r>
              <a:rPr lang="en-US" altLang="zh-CN" sz="3200" dirty="0" smtClean="0">
                <a:solidFill>
                  <a:schemeClr val="bg1"/>
                </a:solidFill>
              </a:rPr>
              <a:t>female followers.</a:t>
            </a:r>
          </a:p>
          <a:p>
            <a:r>
              <a:rPr lang="en-US" altLang="zh-CN" sz="3200" dirty="0" err="1" smtClean="0">
                <a:solidFill>
                  <a:schemeClr val="bg1"/>
                </a:solidFill>
              </a:rPr>
              <a:t>Yasa</a:t>
            </a:r>
            <a:r>
              <a:rPr lang="en-US" altLang="zh-CN" sz="3200" dirty="0" smtClean="0">
                <a:solidFill>
                  <a:schemeClr val="bg1"/>
                </a:solidFill>
              </a:rPr>
              <a:t> introduced his four distinguished friends and later fifty </a:t>
            </a:r>
            <a:r>
              <a:rPr lang="en-US" altLang="zh-CN" sz="3200" dirty="0">
                <a:solidFill>
                  <a:schemeClr val="bg1"/>
                </a:solidFill>
              </a:rPr>
              <a:t>more </a:t>
            </a:r>
            <a:r>
              <a:rPr lang="en-US" altLang="zh-CN" sz="3200" dirty="0" smtClean="0">
                <a:solidFill>
                  <a:schemeClr val="bg1"/>
                </a:solidFill>
              </a:rPr>
              <a:t>worthy friends, </a:t>
            </a:r>
            <a:r>
              <a:rPr lang="en-US" altLang="zh-CN" sz="3200" dirty="0">
                <a:solidFill>
                  <a:schemeClr val="bg1"/>
                </a:solidFill>
              </a:rPr>
              <a:t>who </a:t>
            </a:r>
            <a:r>
              <a:rPr lang="en-US" altLang="zh-CN" sz="3200" dirty="0" smtClean="0">
                <a:solidFill>
                  <a:schemeClr val="bg1"/>
                </a:solidFill>
              </a:rPr>
              <a:t>belonged to </a:t>
            </a:r>
            <a:r>
              <a:rPr lang="en-US" altLang="zh-CN" sz="3200" dirty="0">
                <a:solidFill>
                  <a:schemeClr val="bg1"/>
                </a:solidFill>
              </a:rPr>
              <a:t>leading families of various districts, also receiving instructions from the </a:t>
            </a:r>
            <a:r>
              <a:rPr lang="en-US" altLang="zh-CN" sz="3200" dirty="0" smtClean="0">
                <a:solidFill>
                  <a:schemeClr val="bg1"/>
                </a:solidFill>
              </a:rPr>
              <a:t> Buddha</a:t>
            </a:r>
            <a:r>
              <a:rPr lang="en-US" altLang="zh-CN" sz="3200" dirty="0">
                <a:solidFill>
                  <a:schemeClr val="bg1"/>
                </a:solidFill>
              </a:rPr>
              <a:t>, attained </a:t>
            </a:r>
            <a:r>
              <a:rPr lang="en-US" altLang="zh-CN" sz="3200" dirty="0" err="1">
                <a:solidFill>
                  <a:schemeClr val="bg1"/>
                </a:solidFill>
              </a:rPr>
              <a:t>Arahantship</a:t>
            </a:r>
            <a:r>
              <a:rPr lang="en-US" altLang="zh-CN" sz="3200" dirty="0">
                <a:solidFill>
                  <a:schemeClr val="bg1"/>
                </a:solidFill>
              </a:rPr>
              <a:t> and entered </a:t>
            </a:r>
            <a:r>
              <a:rPr lang="en-US" altLang="zh-CN" sz="3200" dirty="0" smtClean="0">
                <a:solidFill>
                  <a:schemeClr val="bg1"/>
                </a:solidFill>
              </a:rPr>
              <a:t>the Holy </a:t>
            </a:r>
            <a:r>
              <a:rPr lang="en-US" altLang="zh-CN" sz="3200" dirty="0">
                <a:solidFill>
                  <a:schemeClr val="bg1"/>
                </a:solidFill>
              </a:rPr>
              <a:t>Order.</a:t>
            </a:r>
          </a:p>
        </p:txBody>
      </p:sp>
    </p:spTree>
    <p:extLst>
      <p:ext uri="{BB962C8B-B14F-4D97-AF65-F5344CB8AC3E}">
        <p14:creationId xmlns:p14="http://schemas.microsoft.com/office/powerpoint/2010/main" val="378042715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The First Messengers of Truth (</a:t>
            </a:r>
            <a:r>
              <a:rPr lang="en-US" altLang="zh-CN" sz="3600" u="sng" dirty="0" err="1">
                <a:solidFill>
                  <a:schemeClr val="bg1"/>
                </a:solidFill>
              </a:rPr>
              <a:t>Dhammadūta</a:t>
            </a:r>
            <a:r>
              <a:rPr lang="en-US" altLang="zh-CN" sz="3600" u="sng" dirty="0">
                <a:solidFill>
                  <a:schemeClr val="bg1"/>
                </a:solidFill>
              </a:rPr>
              <a:t>)</a:t>
            </a:r>
            <a:endParaRPr lang="zh-CN" altLang="en-US" sz="3600" dirty="0">
              <a:solidFill>
                <a:schemeClr val="bg1"/>
              </a:solidFill>
            </a:endParaRPr>
          </a:p>
        </p:txBody>
      </p:sp>
      <p:sp>
        <p:nvSpPr>
          <p:cNvPr id="5" name="內容版面配置區 2"/>
          <p:cNvSpPr txBox="1">
            <a:spLocks/>
          </p:cNvSpPr>
          <p:nvPr/>
        </p:nvSpPr>
        <p:spPr>
          <a:xfrm>
            <a:off x="209970" y="1031437"/>
            <a:ext cx="11564341" cy="57418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The Buddha who, before long, succeeded in enlightening </a:t>
            </a:r>
            <a:r>
              <a:rPr lang="en-US" altLang="zh-CN" sz="3200" dirty="0" smtClean="0">
                <a:solidFill>
                  <a:schemeClr val="bg1"/>
                </a:solidFill>
              </a:rPr>
              <a:t>sixty disciples</a:t>
            </a:r>
            <a:r>
              <a:rPr lang="en-US" altLang="zh-CN" sz="3200" dirty="0">
                <a:solidFill>
                  <a:schemeClr val="bg1"/>
                </a:solidFill>
              </a:rPr>
              <a:t>, decided to send them as messengers of Truth </a:t>
            </a:r>
            <a:r>
              <a:rPr lang="en-US" altLang="zh-CN" sz="3200" dirty="0" smtClean="0">
                <a:solidFill>
                  <a:schemeClr val="bg1"/>
                </a:solidFill>
              </a:rPr>
              <a:t>to teach </a:t>
            </a:r>
            <a:r>
              <a:rPr lang="en-US" altLang="zh-CN" sz="3200" dirty="0">
                <a:solidFill>
                  <a:schemeClr val="bg1"/>
                </a:solidFill>
              </a:rPr>
              <a:t>His new </a:t>
            </a:r>
            <a:r>
              <a:rPr lang="en-US" altLang="zh-CN" sz="3200" dirty="0" err="1">
                <a:solidFill>
                  <a:schemeClr val="bg1"/>
                </a:solidFill>
              </a:rPr>
              <a:t>Dhamma</a:t>
            </a:r>
            <a:r>
              <a:rPr lang="en-US" altLang="zh-CN" sz="3200" dirty="0">
                <a:solidFill>
                  <a:schemeClr val="bg1"/>
                </a:solidFill>
              </a:rPr>
              <a:t> to all without any distinction. </a:t>
            </a:r>
            <a:r>
              <a:rPr lang="en-US" altLang="zh-CN" sz="3200" dirty="0" smtClean="0">
                <a:solidFill>
                  <a:schemeClr val="bg1"/>
                </a:solidFill>
              </a:rPr>
              <a:t>Before dispatching </a:t>
            </a:r>
            <a:r>
              <a:rPr lang="en-US" altLang="zh-CN" sz="3200" dirty="0">
                <a:solidFill>
                  <a:schemeClr val="bg1"/>
                </a:solidFill>
              </a:rPr>
              <a:t>them in various directions He exhorted them </a:t>
            </a:r>
            <a:r>
              <a:rPr lang="en-US" altLang="zh-CN" sz="3200" dirty="0" smtClean="0">
                <a:solidFill>
                  <a:schemeClr val="bg1"/>
                </a:solidFill>
              </a:rPr>
              <a:t>as follows:</a:t>
            </a:r>
            <a:endParaRPr lang="en-US" altLang="zh-CN" sz="3200" dirty="0">
              <a:solidFill>
                <a:schemeClr val="bg1"/>
              </a:solidFill>
            </a:endParaRPr>
          </a:p>
          <a:p>
            <a:r>
              <a:rPr lang="en-US" altLang="zh-CN" sz="3200" dirty="0">
                <a:solidFill>
                  <a:schemeClr val="bg1"/>
                </a:solidFill>
              </a:rPr>
              <a:t>“Freed am I, O </a:t>
            </a:r>
            <a:r>
              <a:rPr lang="en-US" altLang="zh-CN" sz="3200" dirty="0" err="1">
                <a:solidFill>
                  <a:schemeClr val="bg1"/>
                </a:solidFill>
              </a:rPr>
              <a:t>Bhikkhus</a:t>
            </a:r>
            <a:r>
              <a:rPr lang="en-US" altLang="zh-CN" sz="3200" dirty="0">
                <a:solidFill>
                  <a:schemeClr val="bg1"/>
                </a:solidFill>
              </a:rPr>
              <a:t>, from all bonds, whether </a:t>
            </a:r>
            <a:r>
              <a:rPr lang="en-US" altLang="zh-CN" sz="3200" dirty="0" smtClean="0">
                <a:solidFill>
                  <a:schemeClr val="bg1"/>
                </a:solidFill>
              </a:rPr>
              <a:t>divine or </a:t>
            </a:r>
            <a:r>
              <a:rPr lang="en-US" altLang="zh-CN" sz="3200" dirty="0">
                <a:solidFill>
                  <a:schemeClr val="bg1"/>
                </a:solidFill>
              </a:rPr>
              <a:t>human</a:t>
            </a:r>
            <a:r>
              <a:rPr lang="en-US" altLang="zh-CN" sz="3200" dirty="0" smtClean="0">
                <a:solidFill>
                  <a:schemeClr val="bg1"/>
                </a:solidFill>
              </a:rPr>
              <a:t>. “</a:t>
            </a:r>
            <a:r>
              <a:rPr lang="en-US" altLang="zh-CN" sz="3200" dirty="0">
                <a:solidFill>
                  <a:schemeClr val="bg1"/>
                </a:solidFill>
              </a:rPr>
              <a:t>You, too, O </a:t>
            </a:r>
            <a:r>
              <a:rPr lang="en-US" altLang="zh-CN" sz="3200" dirty="0" err="1">
                <a:solidFill>
                  <a:schemeClr val="bg1"/>
                </a:solidFill>
              </a:rPr>
              <a:t>Bhikkhus</a:t>
            </a:r>
            <a:r>
              <a:rPr lang="en-US" altLang="zh-CN" sz="3200" dirty="0">
                <a:solidFill>
                  <a:schemeClr val="bg1"/>
                </a:solidFill>
              </a:rPr>
              <a:t>, are freed from all bonds, </a:t>
            </a:r>
            <a:r>
              <a:rPr lang="en-US" altLang="zh-CN" sz="3200" dirty="0" smtClean="0">
                <a:solidFill>
                  <a:schemeClr val="bg1"/>
                </a:solidFill>
              </a:rPr>
              <a:t>whether divine </a:t>
            </a:r>
            <a:r>
              <a:rPr lang="en-US" altLang="zh-CN" sz="3200" dirty="0">
                <a:solidFill>
                  <a:schemeClr val="bg1"/>
                </a:solidFill>
              </a:rPr>
              <a:t>or human</a:t>
            </a:r>
            <a:r>
              <a:rPr lang="en-US" altLang="zh-CN" sz="3200" dirty="0" smtClean="0">
                <a:solidFill>
                  <a:schemeClr val="bg1"/>
                </a:solidFill>
              </a:rPr>
              <a:t>. “</a:t>
            </a:r>
            <a:r>
              <a:rPr lang="en-US" altLang="zh-CN" sz="3200" dirty="0">
                <a:solidFill>
                  <a:schemeClr val="bg1"/>
                </a:solidFill>
              </a:rPr>
              <a:t>Go forth, O </a:t>
            </a:r>
            <a:r>
              <a:rPr lang="en-US" altLang="zh-CN" sz="3200" dirty="0" err="1">
                <a:solidFill>
                  <a:schemeClr val="bg1"/>
                </a:solidFill>
              </a:rPr>
              <a:t>Bhikkhus</a:t>
            </a:r>
            <a:r>
              <a:rPr lang="en-US" altLang="zh-CN" sz="3200" dirty="0">
                <a:solidFill>
                  <a:schemeClr val="bg1"/>
                </a:solidFill>
              </a:rPr>
              <a:t>, for the good of the many, for </a:t>
            </a:r>
            <a:r>
              <a:rPr lang="en-US" altLang="zh-CN" sz="3200" dirty="0" smtClean="0">
                <a:solidFill>
                  <a:schemeClr val="bg1"/>
                </a:solidFill>
              </a:rPr>
              <a:t>the happiness </a:t>
            </a:r>
            <a:r>
              <a:rPr lang="en-US" altLang="zh-CN" sz="3200" dirty="0">
                <a:solidFill>
                  <a:schemeClr val="bg1"/>
                </a:solidFill>
              </a:rPr>
              <a:t>of the many, out of compassion for the world, </a:t>
            </a:r>
            <a:r>
              <a:rPr lang="en-US" altLang="zh-CN" sz="3200" dirty="0" smtClean="0">
                <a:solidFill>
                  <a:schemeClr val="bg1"/>
                </a:solidFill>
              </a:rPr>
              <a:t>for the </a:t>
            </a:r>
            <a:r>
              <a:rPr lang="en-US" altLang="zh-CN" sz="3200" dirty="0">
                <a:solidFill>
                  <a:schemeClr val="bg1"/>
                </a:solidFill>
              </a:rPr>
              <a:t>good, </a:t>
            </a:r>
            <a:r>
              <a:rPr lang="en-US" altLang="zh-CN" sz="3200" dirty="0" smtClean="0">
                <a:solidFill>
                  <a:schemeClr val="bg1"/>
                </a:solidFill>
              </a:rPr>
              <a:t>benefit</a:t>
            </a:r>
            <a:r>
              <a:rPr lang="en-US" altLang="zh-CN" sz="3200" dirty="0">
                <a:solidFill>
                  <a:schemeClr val="bg1"/>
                </a:solidFill>
              </a:rPr>
              <a:t>, and happiness of </a:t>
            </a:r>
            <a:r>
              <a:rPr lang="en-US" altLang="zh-CN" sz="3200" dirty="0" smtClean="0">
                <a:solidFill>
                  <a:schemeClr val="bg1"/>
                </a:solidFill>
              </a:rPr>
              <a:t>gods </a:t>
            </a:r>
            <a:r>
              <a:rPr lang="en-US" altLang="zh-CN" sz="3200" dirty="0">
                <a:solidFill>
                  <a:schemeClr val="bg1"/>
                </a:solidFill>
              </a:rPr>
              <a:t>and men</a:t>
            </a:r>
            <a:r>
              <a:rPr lang="en-US" altLang="zh-CN" sz="3200" dirty="0" smtClean="0">
                <a:solidFill>
                  <a:schemeClr val="bg1"/>
                </a:solidFill>
              </a:rPr>
              <a:t>. </a:t>
            </a:r>
            <a:r>
              <a:rPr lang="en-US" altLang="zh-CN" sz="3200" u="sng" dirty="0" smtClean="0">
                <a:solidFill>
                  <a:schemeClr val="bg1"/>
                </a:solidFill>
              </a:rPr>
              <a:t>Let </a:t>
            </a:r>
            <a:r>
              <a:rPr lang="en-US" altLang="zh-CN" sz="3200" u="sng" dirty="0">
                <a:solidFill>
                  <a:schemeClr val="bg1"/>
                </a:solidFill>
              </a:rPr>
              <a:t>not two go by one way</a:t>
            </a:r>
            <a:r>
              <a:rPr lang="en-US" altLang="zh-CN" sz="3200" dirty="0">
                <a:solidFill>
                  <a:schemeClr val="bg1"/>
                </a:solidFill>
              </a:rPr>
              <a:t>: Preach, O </a:t>
            </a:r>
            <a:r>
              <a:rPr lang="en-US" altLang="zh-CN" sz="3200" dirty="0" err="1">
                <a:solidFill>
                  <a:schemeClr val="bg1"/>
                </a:solidFill>
              </a:rPr>
              <a:t>Bhikkhus</a:t>
            </a:r>
            <a:r>
              <a:rPr lang="en-US" altLang="zh-CN" sz="3200" dirty="0">
                <a:solidFill>
                  <a:schemeClr val="bg1"/>
                </a:solidFill>
              </a:rPr>
              <a:t>, </a:t>
            </a:r>
            <a:r>
              <a:rPr lang="en-US" altLang="zh-CN" sz="3200" dirty="0" smtClean="0">
                <a:solidFill>
                  <a:schemeClr val="bg1"/>
                </a:solidFill>
              </a:rPr>
              <a:t>the </a:t>
            </a:r>
            <a:r>
              <a:rPr lang="en-US" altLang="zh-CN" sz="3200" dirty="0" err="1" smtClean="0">
                <a:solidFill>
                  <a:schemeClr val="bg1"/>
                </a:solidFill>
              </a:rPr>
              <a:t>Dhamma</a:t>
            </a:r>
            <a:r>
              <a:rPr lang="en-US" altLang="zh-CN" sz="3200" dirty="0">
                <a:solidFill>
                  <a:schemeClr val="bg1"/>
                </a:solidFill>
              </a:rPr>
              <a:t>, excellent in the beginning, excellent in the middle</a:t>
            </a:r>
            <a:r>
              <a:rPr lang="en-US" altLang="zh-CN" sz="3200" dirty="0" smtClean="0">
                <a:solidFill>
                  <a:schemeClr val="bg1"/>
                </a:solidFill>
              </a:rPr>
              <a:t>, excellent </a:t>
            </a:r>
            <a:r>
              <a:rPr lang="en-US" altLang="zh-CN" sz="3200" dirty="0">
                <a:solidFill>
                  <a:schemeClr val="bg1"/>
                </a:solidFill>
              </a:rPr>
              <a:t>in the end, both in the spirit and in the </a:t>
            </a:r>
            <a:r>
              <a:rPr lang="en-US" altLang="zh-CN" sz="3200" dirty="0" smtClean="0">
                <a:solidFill>
                  <a:schemeClr val="bg1"/>
                </a:solidFill>
              </a:rPr>
              <a:t>letter . . .”</a:t>
            </a:r>
            <a:endParaRPr lang="en-US" altLang="zh-CN" sz="3200" dirty="0">
              <a:solidFill>
                <a:schemeClr val="bg1"/>
              </a:solidFill>
            </a:endParaRPr>
          </a:p>
        </p:txBody>
      </p:sp>
    </p:spTree>
    <p:extLst>
      <p:ext uri="{BB962C8B-B14F-4D97-AF65-F5344CB8AC3E}">
        <p14:creationId xmlns:p14="http://schemas.microsoft.com/office/powerpoint/2010/main" val="7021416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34067" y="101600"/>
            <a:ext cx="10684360" cy="95924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Conversion of the Three </a:t>
            </a:r>
            <a:r>
              <a:rPr lang="en-US" altLang="zh-CN" sz="3600" u="sng" dirty="0" err="1">
                <a:solidFill>
                  <a:schemeClr val="bg1"/>
                </a:solidFill>
              </a:rPr>
              <a:t>Kassapa</a:t>
            </a:r>
            <a:r>
              <a:rPr lang="en-US" altLang="zh-CN" sz="3600" u="sng" dirty="0">
                <a:solidFill>
                  <a:schemeClr val="bg1"/>
                </a:solidFill>
              </a:rPr>
              <a:t> Brothers</a:t>
            </a:r>
            <a:endParaRPr lang="zh-CN" altLang="en-US" sz="3600" dirty="0">
              <a:solidFill>
                <a:schemeClr val="bg1"/>
              </a:solidFill>
            </a:endParaRPr>
          </a:p>
        </p:txBody>
      </p:sp>
      <p:sp>
        <p:nvSpPr>
          <p:cNvPr id="5" name="內容版面配置區 2"/>
          <p:cNvSpPr txBox="1">
            <a:spLocks/>
          </p:cNvSpPr>
          <p:nvPr/>
        </p:nvSpPr>
        <p:spPr>
          <a:xfrm>
            <a:off x="300281" y="952415"/>
            <a:ext cx="11564341" cy="57418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smtClean="0">
                <a:solidFill>
                  <a:schemeClr val="bg1"/>
                </a:solidFill>
              </a:rPr>
              <a:t>The </a:t>
            </a:r>
            <a:r>
              <a:rPr lang="en-US" altLang="zh-CN" sz="3200" dirty="0">
                <a:solidFill>
                  <a:schemeClr val="bg1"/>
                </a:solidFill>
              </a:rPr>
              <a:t>Buddha arrived at </a:t>
            </a:r>
            <a:r>
              <a:rPr lang="en-US" altLang="zh-CN" sz="3200" dirty="0" err="1">
                <a:solidFill>
                  <a:schemeClr val="bg1"/>
                </a:solidFill>
              </a:rPr>
              <a:t>Uruvelā</a:t>
            </a:r>
            <a:r>
              <a:rPr lang="en-US" altLang="zh-CN" sz="3200" dirty="0">
                <a:solidFill>
                  <a:schemeClr val="bg1"/>
                </a:solidFill>
              </a:rPr>
              <a:t>. Here lived three (</a:t>
            </a:r>
            <a:r>
              <a:rPr lang="en-US" altLang="zh-CN" sz="3200" dirty="0" err="1">
                <a:solidFill>
                  <a:schemeClr val="bg1"/>
                </a:solidFill>
              </a:rPr>
              <a:t>Jatila</a:t>
            </a:r>
            <a:r>
              <a:rPr lang="en-US" altLang="zh-CN" sz="3200" dirty="0">
                <a:solidFill>
                  <a:schemeClr val="bg1"/>
                </a:solidFill>
              </a:rPr>
              <a:t>) ascetics with </a:t>
            </a:r>
            <a:r>
              <a:rPr lang="en-US" altLang="zh-CN" sz="3200" dirty="0" smtClean="0">
                <a:solidFill>
                  <a:schemeClr val="bg1"/>
                </a:solidFill>
              </a:rPr>
              <a:t>matted hair </a:t>
            </a:r>
            <a:r>
              <a:rPr lang="en-US" altLang="zh-CN" sz="3200" dirty="0">
                <a:solidFill>
                  <a:schemeClr val="bg1"/>
                </a:solidFill>
              </a:rPr>
              <a:t>known as </a:t>
            </a:r>
            <a:r>
              <a:rPr lang="en-US" altLang="zh-CN" sz="3200" dirty="0" err="1">
                <a:solidFill>
                  <a:schemeClr val="bg1"/>
                </a:solidFill>
              </a:rPr>
              <a:t>Uruvela</a:t>
            </a:r>
            <a:r>
              <a:rPr lang="en-US" altLang="zh-CN" sz="3200" dirty="0">
                <a:solidFill>
                  <a:schemeClr val="bg1"/>
                </a:solidFill>
              </a:rPr>
              <a:t> </a:t>
            </a:r>
            <a:r>
              <a:rPr lang="en-US" altLang="zh-CN" sz="3200" dirty="0" err="1">
                <a:solidFill>
                  <a:schemeClr val="bg1"/>
                </a:solidFill>
              </a:rPr>
              <a:t>Kassapa</a:t>
            </a:r>
            <a:r>
              <a:rPr lang="en-US" altLang="zh-CN" sz="3200" dirty="0">
                <a:solidFill>
                  <a:schemeClr val="bg1"/>
                </a:solidFill>
              </a:rPr>
              <a:t>, </a:t>
            </a:r>
            <a:r>
              <a:rPr lang="en-US" altLang="zh-CN" sz="3200" dirty="0" err="1">
                <a:solidFill>
                  <a:schemeClr val="bg1"/>
                </a:solidFill>
              </a:rPr>
              <a:t>Nadī</a:t>
            </a:r>
            <a:r>
              <a:rPr lang="en-US" altLang="zh-CN" sz="3200" dirty="0">
                <a:solidFill>
                  <a:schemeClr val="bg1"/>
                </a:solidFill>
              </a:rPr>
              <a:t> </a:t>
            </a:r>
            <a:r>
              <a:rPr lang="en-US" altLang="zh-CN" sz="3200" dirty="0" err="1">
                <a:solidFill>
                  <a:schemeClr val="bg1"/>
                </a:solidFill>
              </a:rPr>
              <a:t>Kassapa</a:t>
            </a:r>
            <a:r>
              <a:rPr lang="en-US" altLang="zh-CN" sz="3200" dirty="0">
                <a:solidFill>
                  <a:schemeClr val="bg1"/>
                </a:solidFill>
              </a:rPr>
              <a:t>, and </a:t>
            </a:r>
            <a:r>
              <a:rPr lang="en-US" altLang="zh-CN" sz="3200" dirty="0" err="1">
                <a:solidFill>
                  <a:schemeClr val="bg1"/>
                </a:solidFill>
              </a:rPr>
              <a:t>Gayā</a:t>
            </a:r>
            <a:r>
              <a:rPr lang="en-US" altLang="zh-CN" sz="3200" dirty="0">
                <a:solidFill>
                  <a:schemeClr val="bg1"/>
                </a:solidFill>
              </a:rPr>
              <a:t> </a:t>
            </a:r>
            <a:r>
              <a:rPr lang="en-US" altLang="zh-CN" sz="3200" dirty="0" err="1">
                <a:solidFill>
                  <a:schemeClr val="bg1"/>
                </a:solidFill>
              </a:rPr>
              <a:t>Kassapa</a:t>
            </a:r>
            <a:r>
              <a:rPr lang="en-US" altLang="zh-CN" sz="3200" dirty="0">
                <a:solidFill>
                  <a:schemeClr val="bg1"/>
                </a:solidFill>
              </a:rPr>
              <a:t>. They were all brothers living separately with 500, </a:t>
            </a:r>
            <a:r>
              <a:rPr lang="en-US" altLang="zh-CN" sz="3200" dirty="0" smtClean="0">
                <a:solidFill>
                  <a:schemeClr val="bg1"/>
                </a:solidFill>
              </a:rPr>
              <a:t>300 and </a:t>
            </a:r>
            <a:r>
              <a:rPr lang="en-US" altLang="zh-CN" sz="3200" dirty="0">
                <a:solidFill>
                  <a:schemeClr val="bg1"/>
                </a:solidFill>
              </a:rPr>
              <a:t>200 disciples respectively. The eldest was infatuated </a:t>
            </a:r>
            <a:r>
              <a:rPr lang="en-US" altLang="zh-CN" sz="3200" dirty="0" smtClean="0">
                <a:solidFill>
                  <a:schemeClr val="bg1"/>
                </a:solidFill>
              </a:rPr>
              <a:t>by his </a:t>
            </a:r>
            <a:r>
              <a:rPr lang="en-US" altLang="zh-CN" sz="3200" dirty="0">
                <a:solidFill>
                  <a:schemeClr val="bg1"/>
                </a:solidFill>
              </a:rPr>
              <a:t>own spiritual attainments and was </a:t>
            </a:r>
            <a:r>
              <a:rPr lang="en-US" altLang="zh-CN" sz="3200" dirty="0" err="1">
                <a:solidFill>
                  <a:schemeClr val="bg1"/>
                </a:solidFill>
              </a:rPr>
              <a:t>labouring</a:t>
            </a:r>
            <a:r>
              <a:rPr lang="en-US" altLang="zh-CN" sz="3200" dirty="0">
                <a:solidFill>
                  <a:schemeClr val="bg1"/>
                </a:solidFill>
              </a:rPr>
              <a:t> under a </a:t>
            </a:r>
            <a:r>
              <a:rPr lang="en-US" altLang="zh-CN" sz="3200" dirty="0" smtClean="0">
                <a:solidFill>
                  <a:schemeClr val="bg1"/>
                </a:solidFill>
              </a:rPr>
              <a:t> misconception </a:t>
            </a:r>
            <a:r>
              <a:rPr lang="en-US" altLang="zh-CN" sz="3200" dirty="0">
                <a:solidFill>
                  <a:schemeClr val="bg1"/>
                </a:solidFill>
              </a:rPr>
              <a:t>that he was an Arahant. The Buddha </a:t>
            </a:r>
            <a:r>
              <a:rPr lang="en-US" altLang="zh-CN" sz="3200" dirty="0" smtClean="0">
                <a:solidFill>
                  <a:schemeClr val="bg1"/>
                </a:solidFill>
              </a:rPr>
              <a:t>approached him first </a:t>
            </a:r>
            <a:r>
              <a:rPr lang="en-US" altLang="zh-CN" sz="3200" dirty="0">
                <a:solidFill>
                  <a:schemeClr val="bg1"/>
                </a:solidFill>
              </a:rPr>
              <a:t>and sought his permission to spend the night in </a:t>
            </a:r>
            <a:r>
              <a:rPr lang="en-US" altLang="zh-CN" sz="3200" dirty="0" smtClean="0">
                <a:solidFill>
                  <a:schemeClr val="bg1"/>
                </a:solidFill>
              </a:rPr>
              <a:t>his fire-chamber </a:t>
            </a:r>
            <a:r>
              <a:rPr lang="en-US" altLang="zh-CN" sz="3200" dirty="0">
                <a:solidFill>
                  <a:schemeClr val="bg1"/>
                </a:solidFill>
              </a:rPr>
              <a:t>where dwelt a </a:t>
            </a:r>
            <a:r>
              <a:rPr lang="en-US" altLang="zh-CN" sz="3200" dirty="0" smtClean="0">
                <a:solidFill>
                  <a:schemeClr val="bg1"/>
                </a:solidFill>
              </a:rPr>
              <a:t>fierce </a:t>
            </a:r>
            <a:r>
              <a:rPr lang="en-US" altLang="zh-CN" sz="3200" dirty="0">
                <a:solidFill>
                  <a:schemeClr val="bg1"/>
                </a:solidFill>
              </a:rPr>
              <a:t>serpent-king. By His psychic powers the Buddha subdued the serpent. This </a:t>
            </a:r>
            <a:r>
              <a:rPr lang="en-US" altLang="zh-CN" sz="3200" dirty="0" smtClean="0">
                <a:solidFill>
                  <a:schemeClr val="bg1"/>
                </a:solidFill>
              </a:rPr>
              <a:t>pleased </a:t>
            </a:r>
            <a:r>
              <a:rPr lang="en-US" altLang="zh-CN" sz="3200" dirty="0" err="1" smtClean="0">
                <a:solidFill>
                  <a:schemeClr val="bg1"/>
                </a:solidFill>
              </a:rPr>
              <a:t>Uruvela</a:t>
            </a:r>
            <a:r>
              <a:rPr lang="en-US" altLang="zh-CN" sz="3200" dirty="0" smtClean="0">
                <a:solidFill>
                  <a:schemeClr val="bg1"/>
                </a:solidFill>
              </a:rPr>
              <a:t> </a:t>
            </a:r>
            <a:r>
              <a:rPr lang="en-US" altLang="zh-CN" sz="3200" dirty="0" err="1">
                <a:solidFill>
                  <a:schemeClr val="bg1"/>
                </a:solidFill>
              </a:rPr>
              <a:t>Kassapa</a:t>
            </a:r>
            <a:r>
              <a:rPr lang="en-US" altLang="zh-CN" sz="3200" dirty="0">
                <a:solidFill>
                  <a:schemeClr val="bg1"/>
                </a:solidFill>
              </a:rPr>
              <a:t> and he invited the Buddha to stay there </a:t>
            </a:r>
            <a:r>
              <a:rPr lang="en-US" altLang="zh-CN" sz="3200" dirty="0" smtClean="0">
                <a:solidFill>
                  <a:schemeClr val="bg1"/>
                </a:solidFill>
              </a:rPr>
              <a:t>as his </a:t>
            </a:r>
            <a:r>
              <a:rPr lang="en-US" altLang="zh-CN" sz="3200" dirty="0">
                <a:solidFill>
                  <a:schemeClr val="bg1"/>
                </a:solidFill>
              </a:rPr>
              <a:t>guest. The Buddha was compelled to exhibit His </a:t>
            </a:r>
            <a:r>
              <a:rPr lang="en-US" altLang="zh-CN" sz="3200" dirty="0" smtClean="0">
                <a:solidFill>
                  <a:schemeClr val="bg1"/>
                </a:solidFill>
              </a:rPr>
              <a:t>psychic powers </a:t>
            </a:r>
            <a:r>
              <a:rPr lang="en-US" altLang="zh-CN" sz="3200" dirty="0">
                <a:solidFill>
                  <a:schemeClr val="bg1"/>
                </a:solidFill>
              </a:rPr>
              <a:t>on several other occasions to impress the </a:t>
            </a:r>
            <a:r>
              <a:rPr lang="en-US" altLang="zh-CN" sz="3200" dirty="0" smtClean="0">
                <a:solidFill>
                  <a:schemeClr val="bg1"/>
                </a:solidFill>
              </a:rPr>
              <a:t>ascetic. </a:t>
            </a:r>
            <a:endParaRPr lang="en-US" altLang="zh-CN" sz="3200" dirty="0">
              <a:solidFill>
                <a:schemeClr val="bg1"/>
              </a:solidFill>
            </a:endParaRPr>
          </a:p>
        </p:txBody>
      </p:sp>
    </p:spTree>
    <p:extLst>
      <p:ext uri="{BB962C8B-B14F-4D97-AF65-F5344CB8AC3E}">
        <p14:creationId xmlns:p14="http://schemas.microsoft.com/office/powerpoint/2010/main" val="7503974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00281" y="952415"/>
            <a:ext cx="11564341" cy="57418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Finally the Buddha was able to convince </a:t>
            </a:r>
            <a:r>
              <a:rPr lang="en-US" altLang="zh-CN" sz="3200" dirty="0" smtClean="0">
                <a:solidFill>
                  <a:schemeClr val="bg1"/>
                </a:solidFill>
              </a:rPr>
              <a:t>him. Thereupon </a:t>
            </a:r>
            <a:r>
              <a:rPr lang="en-US" altLang="zh-CN" sz="3200" dirty="0">
                <a:solidFill>
                  <a:schemeClr val="bg1"/>
                </a:solidFill>
              </a:rPr>
              <a:t>he and his followers entered the Order and obtained the Higher Ordination</a:t>
            </a:r>
            <a:r>
              <a:rPr lang="en-US" altLang="zh-CN" sz="3200" dirty="0" smtClean="0">
                <a:solidFill>
                  <a:schemeClr val="bg1"/>
                </a:solidFill>
              </a:rPr>
              <a:t>.</a:t>
            </a:r>
          </a:p>
          <a:p>
            <a:r>
              <a:rPr lang="en-US" altLang="zh-CN" sz="3200" dirty="0">
                <a:solidFill>
                  <a:schemeClr val="bg1"/>
                </a:solidFill>
              </a:rPr>
              <a:t>His brothers and their followers also followed his example.</a:t>
            </a:r>
          </a:p>
          <a:p>
            <a:r>
              <a:rPr lang="en-US" altLang="zh-CN" sz="3200" dirty="0">
                <a:solidFill>
                  <a:schemeClr val="bg1"/>
                </a:solidFill>
              </a:rPr>
              <a:t>Accompanied by the three </a:t>
            </a:r>
            <a:r>
              <a:rPr lang="en-US" altLang="zh-CN" sz="3200" dirty="0" err="1">
                <a:solidFill>
                  <a:schemeClr val="bg1"/>
                </a:solidFill>
              </a:rPr>
              <a:t>Kassapa</a:t>
            </a:r>
            <a:r>
              <a:rPr lang="en-US" altLang="zh-CN" sz="3200" dirty="0">
                <a:solidFill>
                  <a:schemeClr val="bg1"/>
                </a:solidFill>
              </a:rPr>
              <a:t> brothers and their thousand followers, the Buddha repaired to </a:t>
            </a:r>
            <a:r>
              <a:rPr lang="en-US" altLang="zh-CN" sz="3200" dirty="0" err="1">
                <a:solidFill>
                  <a:schemeClr val="bg1"/>
                </a:solidFill>
              </a:rPr>
              <a:t>Gayā</a:t>
            </a:r>
            <a:r>
              <a:rPr lang="en-US" altLang="zh-CN" sz="3200" dirty="0">
                <a:solidFill>
                  <a:schemeClr val="bg1"/>
                </a:solidFill>
              </a:rPr>
              <a:t> </a:t>
            </a:r>
            <a:r>
              <a:rPr lang="en-US" altLang="zh-CN" sz="3200" dirty="0" err="1">
                <a:solidFill>
                  <a:schemeClr val="bg1"/>
                </a:solidFill>
              </a:rPr>
              <a:t>Sīsa</a:t>
            </a:r>
            <a:r>
              <a:rPr lang="en-US" altLang="zh-CN" sz="3200" dirty="0">
                <a:solidFill>
                  <a:schemeClr val="bg1"/>
                </a:solidFill>
              </a:rPr>
              <a:t>, not far from</a:t>
            </a:r>
          </a:p>
          <a:p>
            <a:r>
              <a:rPr lang="en-US" altLang="zh-CN" sz="3200" dirty="0" err="1">
                <a:solidFill>
                  <a:schemeClr val="bg1"/>
                </a:solidFill>
              </a:rPr>
              <a:t>Uruvelā</a:t>
            </a:r>
            <a:r>
              <a:rPr lang="en-US" altLang="zh-CN" sz="3200" dirty="0">
                <a:solidFill>
                  <a:schemeClr val="bg1"/>
                </a:solidFill>
              </a:rPr>
              <a:t>. Here He preached the </a:t>
            </a:r>
            <a:r>
              <a:rPr lang="en-US" altLang="zh-CN" sz="3200" i="1" dirty="0" err="1">
                <a:solidFill>
                  <a:schemeClr val="bg1"/>
                </a:solidFill>
              </a:rPr>
              <a:t>Āditta­Pariyāya</a:t>
            </a:r>
            <a:r>
              <a:rPr lang="en-US" altLang="zh-CN" sz="3200" i="1" dirty="0">
                <a:solidFill>
                  <a:schemeClr val="bg1"/>
                </a:solidFill>
              </a:rPr>
              <a:t> </a:t>
            </a:r>
            <a:r>
              <a:rPr lang="en-US" altLang="zh-CN" sz="3200" i="1" dirty="0" err="1" smtClean="0">
                <a:solidFill>
                  <a:schemeClr val="bg1"/>
                </a:solidFill>
              </a:rPr>
              <a:t>Sutta</a:t>
            </a:r>
            <a:r>
              <a:rPr lang="en-US" altLang="zh-CN" sz="3200" dirty="0" smtClean="0">
                <a:solidFill>
                  <a:schemeClr val="bg1"/>
                </a:solidFill>
              </a:rPr>
              <a:t> </a:t>
            </a:r>
            <a:r>
              <a:rPr lang="en-US" altLang="zh-CN" sz="3200" dirty="0">
                <a:solidFill>
                  <a:schemeClr val="bg1"/>
                </a:solidFill>
              </a:rPr>
              <a:t>“All in Flames</a:t>
            </a:r>
            <a:r>
              <a:rPr lang="en-US" altLang="zh-CN" sz="3200" dirty="0" smtClean="0">
                <a:solidFill>
                  <a:schemeClr val="bg1"/>
                </a:solidFill>
              </a:rPr>
              <a:t>”</a:t>
            </a:r>
            <a:r>
              <a:rPr lang="en-US" altLang="zh-CN" sz="3200" dirty="0">
                <a:solidFill>
                  <a:schemeClr val="bg1"/>
                </a:solidFill>
              </a:rPr>
              <a:t> ,</a:t>
            </a:r>
            <a:r>
              <a:rPr lang="en-US" altLang="zh-CN" sz="3200" dirty="0" smtClean="0">
                <a:solidFill>
                  <a:schemeClr val="bg1"/>
                </a:solidFill>
              </a:rPr>
              <a:t> hearing which </a:t>
            </a:r>
            <a:r>
              <a:rPr lang="en-US" altLang="zh-CN" sz="3200" dirty="0">
                <a:solidFill>
                  <a:schemeClr val="bg1"/>
                </a:solidFill>
              </a:rPr>
              <a:t>all attained </a:t>
            </a:r>
            <a:r>
              <a:rPr lang="en-US" altLang="zh-CN" sz="3200" dirty="0" err="1">
                <a:solidFill>
                  <a:schemeClr val="bg1"/>
                </a:solidFill>
              </a:rPr>
              <a:t>Arahantship</a:t>
            </a:r>
            <a:r>
              <a:rPr lang="en-US" altLang="zh-CN" sz="3200" dirty="0">
                <a:solidFill>
                  <a:schemeClr val="bg1"/>
                </a:solidFill>
              </a:rPr>
              <a:t>.</a:t>
            </a:r>
          </a:p>
        </p:txBody>
      </p:sp>
    </p:spTree>
    <p:extLst>
      <p:ext uri="{BB962C8B-B14F-4D97-AF65-F5344CB8AC3E}">
        <p14:creationId xmlns:p14="http://schemas.microsoft.com/office/powerpoint/2010/main" val="192298111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1" y="101600"/>
            <a:ext cx="12767733" cy="16586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Conversion of </a:t>
            </a:r>
            <a:r>
              <a:rPr lang="en-US" altLang="zh-CN" sz="3600" u="sng" dirty="0" err="1">
                <a:solidFill>
                  <a:schemeClr val="bg1"/>
                </a:solidFill>
              </a:rPr>
              <a:t>Sāriputta</a:t>
            </a:r>
            <a:r>
              <a:rPr lang="en-US" altLang="zh-CN" sz="3600" u="sng" dirty="0">
                <a:solidFill>
                  <a:schemeClr val="bg1"/>
                </a:solidFill>
              </a:rPr>
              <a:t> and </a:t>
            </a:r>
            <a:r>
              <a:rPr lang="en-US" altLang="zh-CN" sz="3600" u="sng" dirty="0" err="1">
                <a:solidFill>
                  <a:schemeClr val="bg1"/>
                </a:solidFill>
              </a:rPr>
              <a:t>Moggallāna</a:t>
            </a:r>
            <a:r>
              <a:rPr lang="en-US" altLang="zh-CN" sz="3600" u="sng" dirty="0">
                <a:solidFill>
                  <a:schemeClr val="bg1"/>
                </a:solidFill>
              </a:rPr>
              <a:t>, </a:t>
            </a:r>
            <a:endParaRPr lang="en-US" altLang="zh-CN" sz="3600" u="sng" dirty="0" smtClean="0">
              <a:solidFill>
                <a:schemeClr val="bg1"/>
              </a:solidFill>
            </a:endParaRPr>
          </a:p>
          <a:p>
            <a:pPr marL="0" indent="0" algn="ctr">
              <a:lnSpc>
                <a:spcPct val="100000"/>
              </a:lnSpc>
              <a:buNone/>
            </a:pPr>
            <a:r>
              <a:rPr lang="en-US" altLang="zh-CN" sz="3600" u="sng" dirty="0" smtClean="0">
                <a:solidFill>
                  <a:schemeClr val="bg1"/>
                </a:solidFill>
              </a:rPr>
              <a:t>the </a:t>
            </a:r>
            <a:r>
              <a:rPr lang="en-US" altLang="zh-CN" sz="3600" u="sng" dirty="0">
                <a:solidFill>
                  <a:schemeClr val="bg1"/>
                </a:solidFill>
              </a:rPr>
              <a:t>two </a:t>
            </a:r>
            <a:r>
              <a:rPr lang="en-US" altLang="zh-CN" sz="3600" u="sng" dirty="0" err="1" smtClean="0">
                <a:solidFill>
                  <a:schemeClr val="bg1"/>
                </a:solidFill>
              </a:rPr>
              <a:t>ChiefDisciples</a:t>
            </a:r>
            <a:endParaRPr lang="zh-CN" altLang="en-US" sz="3600" dirty="0">
              <a:solidFill>
                <a:schemeClr val="bg1"/>
              </a:solidFill>
            </a:endParaRPr>
          </a:p>
        </p:txBody>
      </p:sp>
      <p:sp>
        <p:nvSpPr>
          <p:cNvPr id="5" name="內容版面配置區 2"/>
          <p:cNvSpPr txBox="1">
            <a:spLocks/>
          </p:cNvSpPr>
          <p:nvPr/>
        </p:nvSpPr>
        <p:spPr>
          <a:xfrm>
            <a:off x="300281" y="1863089"/>
            <a:ext cx="11564341" cy="483122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err="1">
                <a:solidFill>
                  <a:schemeClr val="bg1"/>
                </a:solidFill>
              </a:rPr>
              <a:t>Sāriputta</a:t>
            </a:r>
            <a:r>
              <a:rPr lang="en-US" altLang="zh-CN" sz="3200" dirty="0">
                <a:solidFill>
                  <a:schemeClr val="bg1"/>
                </a:solidFill>
              </a:rPr>
              <a:t> and </a:t>
            </a:r>
            <a:r>
              <a:rPr lang="en-US" altLang="zh-CN" sz="3200" dirty="0" err="1" smtClean="0">
                <a:solidFill>
                  <a:schemeClr val="bg1"/>
                </a:solidFill>
              </a:rPr>
              <a:t>Moggallāna</a:t>
            </a:r>
            <a:r>
              <a:rPr lang="en-US" altLang="zh-CN" sz="3200" dirty="0">
                <a:solidFill>
                  <a:schemeClr val="bg1"/>
                </a:solidFill>
              </a:rPr>
              <a:t>: </a:t>
            </a:r>
            <a:endParaRPr lang="en-US" altLang="zh-CN" sz="3200" dirty="0" smtClean="0">
              <a:solidFill>
                <a:schemeClr val="bg1"/>
              </a:solidFill>
            </a:endParaRPr>
          </a:p>
          <a:p>
            <a:endParaRPr lang="en-US" altLang="zh-CN" sz="3200" dirty="0">
              <a:solidFill>
                <a:schemeClr val="bg1"/>
              </a:solidFill>
            </a:endParaRPr>
          </a:p>
          <a:p>
            <a:r>
              <a:rPr lang="en-US" altLang="zh-CN" sz="3200" dirty="0" smtClean="0">
                <a:solidFill>
                  <a:schemeClr val="bg1"/>
                </a:solidFill>
              </a:rPr>
              <a:t>The </a:t>
            </a:r>
            <a:r>
              <a:rPr lang="en-US" altLang="zh-CN" sz="3200" dirty="0">
                <a:solidFill>
                  <a:schemeClr val="bg1"/>
                </a:solidFill>
              </a:rPr>
              <a:t>Venerable </a:t>
            </a:r>
            <a:r>
              <a:rPr lang="en-US" altLang="zh-CN" sz="3200" dirty="0" err="1">
                <a:solidFill>
                  <a:schemeClr val="bg1"/>
                </a:solidFill>
              </a:rPr>
              <a:t>Assaji</a:t>
            </a:r>
            <a:r>
              <a:rPr lang="en-US" altLang="zh-CN" sz="3200" dirty="0">
                <a:solidFill>
                  <a:schemeClr val="bg1"/>
                </a:solidFill>
              </a:rPr>
              <a:t> : </a:t>
            </a:r>
            <a:endParaRPr lang="en-US" altLang="zh-CN" sz="3200" dirty="0" smtClean="0">
              <a:solidFill>
                <a:schemeClr val="bg1"/>
              </a:solidFill>
            </a:endParaRPr>
          </a:p>
          <a:p>
            <a:r>
              <a:rPr lang="en-US" altLang="zh-CN" sz="3200" dirty="0" smtClean="0">
                <a:solidFill>
                  <a:schemeClr val="bg1"/>
                </a:solidFill>
              </a:rPr>
              <a:t>Of </a:t>
            </a:r>
            <a:r>
              <a:rPr lang="en-US" altLang="zh-CN" sz="3200" dirty="0">
                <a:solidFill>
                  <a:schemeClr val="bg1"/>
                </a:solidFill>
              </a:rPr>
              <a:t>things that proceed from a cause,</a:t>
            </a:r>
          </a:p>
          <a:p>
            <a:r>
              <a:rPr lang="en-US" altLang="zh-CN" sz="3200" dirty="0">
                <a:solidFill>
                  <a:schemeClr val="bg1"/>
                </a:solidFill>
              </a:rPr>
              <a:t>Their cause the </a:t>
            </a:r>
            <a:r>
              <a:rPr lang="en-US" altLang="zh-CN" sz="3200" dirty="0" err="1">
                <a:solidFill>
                  <a:schemeClr val="bg1"/>
                </a:solidFill>
              </a:rPr>
              <a:t>Tathāgata</a:t>
            </a:r>
            <a:r>
              <a:rPr lang="en-US" altLang="zh-CN" sz="3200" dirty="0">
                <a:solidFill>
                  <a:schemeClr val="bg1"/>
                </a:solidFill>
              </a:rPr>
              <a:t> has told,</a:t>
            </a:r>
          </a:p>
          <a:p>
            <a:r>
              <a:rPr lang="en-US" altLang="zh-CN" sz="3200" dirty="0">
                <a:solidFill>
                  <a:schemeClr val="bg1"/>
                </a:solidFill>
              </a:rPr>
              <a:t>And also their cessation:</a:t>
            </a:r>
          </a:p>
          <a:p>
            <a:r>
              <a:rPr lang="en-US" altLang="zh-CN" sz="3200" dirty="0">
                <a:solidFill>
                  <a:schemeClr val="bg1"/>
                </a:solidFill>
              </a:rPr>
              <a:t>Thus teaches the Great Ascetic.</a:t>
            </a:r>
          </a:p>
        </p:txBody>
      </p:sp>
    </p:spTree>
    <p:extLst>
      <p:ext uri="{BB962C8B-B14F-4D97-AF65-F5344CB8AC3E}">
        <p14:creationId xmlns:p14="http://schemas.microsoft.com/office/powerpoint/2010/main" val="3905486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24459" y="880956"/>
            <a:ext cx="11564341" cy="483122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A fortnight later, the Venerable </a:t>
            </a:r>
            <a:r>
              <a:rPr lang="en-US" altLang="zh-CN" sz="3200" dirty="0" err="1">
                <a:solidFill>
                  <a:schemeClr val="bg1"/>
                </a:solidFill>
              </a:rPr>
              <a:t>Sāriputta</a:t>
            </a:r>
            <a:r>
              <a:rPr lang="en-US" altLang="zh-CN" sz="3200" dirty="0">
                <a:solidFill>
                  <a:schemeClr val="bg1"/>
                </a:solidFill>
              </a:rPr>
              <a:t>, attained </a:t>
            </a:r>
            <a:r>
              <a:rPr lang="en-US" altLang="zh-CN" sz="3200" dirty="0" err="1">
                <a:solidFill>
                  <a:schemeClr val="bg1"/>
                </a:solidFill>
              </a:rPr>
              <a:t>Arahantship</a:t>
            </a:r>
            <a:r>
              <a:rPr lang="en-US" altLang="zh-CN" sz="3200" dirty="0">
                <a:solidFill>
                  <a:schemeClr val="bg1"/>
                </a:solidFill>
              </a:rPr>
              <a:t> on hearing the Buddha expound the </a:t>
            </a:r>
            <a:r>
              <a:rPr lang="en-US" altLang="zh-CN" sz="3200" dirty="0" err="1">
                <a:solidFill>
                  <a:schemeClr val="bg1"/>
                </a:solidFill>
              </a:rPr>
              <a:t>Vedanā</a:t>
            </a:r>
            <a:r>
              <a:rPr lang="en-US" altLang="zh-CN" sz="3200" dirty="0">
                <a:solidFill>
                  <a:schemeClr val="bg1"/>
                </a:solidFill>
              </a:rPr>
              <a:t> </a:t>
            </a:r>
            <a:r>
              <a:rPr lang="en-US" altLang="zh-CN" sz="3200" dirty="0" err="1">
                <a:solidFill>
                  <a:schemeClr val="bg1"/>
                </a:solidFill>
              </a:rPr>
              <a:t>Pariggaha</a:t>
            </a:r>
            <a:r>
              <a:rPr lang="en-US" altLang="zh-CN" sz="3200" dirty="0">
                <a:solidFill>
                  <a:schemeClr val="bg1"/>
                </a:solidFill>
              </a:rPr>
              <a:t> </a:t>
            </a:r>
            <a:r>
              <a:rPr lang="en-US" altLang="zh-CN" sz="3200" dirty="0" err="1">
                <a:solidFill>
                  <a:schemeClr val="bg1"/>
                </a:solidFill>
              </a:rPr>
              <a:t>Sutta</a:t>
            </a:r>
            <a:r>
              <a:rPr lang="en-US" altLang="zh-CN" sz="3200" dirty="0">
                <a:solidFill>
                  <a:schemeClr val="bg1"/>
                </a:solidFill>
              </a:rPr>
              <a:t> to the wandering ascetic </a:t>
            </a:r>
            <a:r>
              <a:rPr lang="en-US" altLang="zh-CN" sz="3200" dirty="0" err="1">
                <a:solidFill>
                  <a:schemeClr val="bg1"/>
                </a:solidFill>
              </a:rPr>
              <a:t>Dīghanakha</a:t>
            </a:r>
            <a:r>
              <a:rPr lang="en-US" altLang="zh-CN" sz="3200" dirty="0">
                <a:solidFill>
                  <a:schemeClr val="bg1"/>
                </a:solidFill>
              </a:rPr>
              <a:t>. On the </a:t>
            </a:r>
            <a:r>
              <a:rPr lang="en-US" altLang="zh-CN" sz="3200" dirty="0" smtClean="0">
                <a:solidFill>
                  <a:schemeClr val="bg1"/>
                </a:solidFill>
              </a:rPr>
              <a:t>very same </a:t>
            </a:r>
            <a:r>
              <a:rPr lang="en-US" altLang="zh-CN" sz="3200" dirty="0">
                <a:solidFill>
                  <a:schemeClr val="bg1"/>
                </a:solidFill>
              </a:rPr>
              <a:t>day in the evening the Buddha gathered round </a:t>
            </a:r>
            <a:r>
              <a:rPr lang="en-US" altLang="zh-CN" sz="3200" dirty="0" smtClean="0">
                <a:solidFill>
                  <a:schemeClr val="bg1"/>
                </a:solidFill>
              </a:rPr>
              <a:t>Him His </a:t>
            </a:r>
            <a:r>
              <a:rPr lang="en-US" altLang="zh-CN" sz="3200" dirty="0">
                <a:solidFill>
                  <a:schemeClr val="bg1"/>
                </a:solidFill>
              </a:rPr>
              <a:t>disciples and the exalted positions of the </a:t>
            </a:r>
            <a:r>
              <a:rPr lang="en-US" altLang="zh-CN" sz="3200" dirty="0" err="1">
                <a:solidFill>
                  <a:schemeClr val="bg1"/>
                </a:solidFill>
              </a:rPr>
              <a:t>frst</a:t>
            </a:r>
            <a:r>
              <a:rPr lang="en-US" altLang="zh-CN" sz="3200" dirty="0">
                <a:solidFill>
                  <a:schemeClr val="bg1"/>
                </a:solidFill>
              </a:rPr>
              <a:t> and </a:t>
            </a:r>
            <a:r>
              <a:rPr lang="en-US" altLang="zh-CN" sz="3200" dirty="0" smtClean="0">
                <a:solidFill>
                  <a:schemeClr val="bg1"/>
                </a:solidFill>
              </a:rPr>
              <a:t>second disciples </a:t>
            </a:r>
            <a:r>
              <a:rPr lang="en-US" altLang="zh-CN" sz="3200" dirty="0">
                <a:solidFill>
                  <a:schemeClr val="bg1"/>
                </a:solidFill>
              </a:rPr>
              <a:t>in the Sangha were respectively conferred upon </a:t>
            </a:r>
            <a:r>
              <a:rPr lang="en-US" altLang="zh-CN" sz="3200" dirty="0" smtClean="0">
                <a:solidFill>
                  <a:schemeClr val="bg1"/>
                </a:solidFill>
              </a:rPr>
              <a:t>the </a:t>
            </a:r>
            <a:r>
              <a:rPr lang="en-US" altLang="zh-CN" sz="3200" dirty="0" err="1" smtClean="0">
                <a:solidFill>
                  <a:schemeClr val="bg1"/>
                </a:solidFill>
              </a:rPr>
              <a:t>Theras</a:t>
            </a:r>
            <a:r>
              <a:rPr lang="en-US" altLang="zh-CN" sz="3200" dirty="0" smtClean="0">
                <a:solidFill>
                  <a:schemeClr val="bg1"/>
                </a:solidFill>
              </a:rPr>
              <a:t> </a:t>
            </a:r>
            <a:r>
              <a:rPr lang="en-US" altLang="zh-CN" sz="3200" dirty="0" err="1">
                <a:solidFill>
                  <a:schemeClr val="bg1"/>
                </a:solidFill>
              </a:rPr>
              <a:t>Upatissa</a:t>
            </a:r>
            <a:r>
              <a:rPr lang="en-US" altLang="zh-CN" sz="3200" dirty="0">
                <a:solidFill>
                  <a:schemeClr val="bg1"/>
                </a:solidFill>
              </a:rPr>
              <a:t> (</a:t>
            </a:r>
            <a:r>
              <a:rPr lang="en-US" altLang="zh-CN" sz="3200" dirty="0" err="1">
                <a:solidFill>
                  <a:schemeClr val="bg1"/>
                </a:solidFill>
              </a:rPr>
              <a:t>Sāriputta</a:t>
            </a:r>
            <a:r>
              <a:rPr lang="en-US" altLang="zh-CN" sz="3200" dirty="0">
                <a:solidFill>
                  <a:schemeClr val="bg1"/>
                </a:solidFill>
              </a:rPr>
              <a:t>) and </a:t>
            </a:r>
            <a:r>
              <a:rPr lang="en-US" altLang="zh-CN" sz="3200" dirty="0" err="1">
                <a:solidFill>
                  <a:schemeClr val="bg1"/>
                </a:solidFill>
              </a:rPr>
              <a:t>Kolita</a:t>
            </a:r>
            <a:r>
              <a:rPr lang="en-US" altLang="zh-CN" sz="3200" dirty="0">
                <a:solidFill>
                  <a:schemeClr val="bg1"/>
                </a:solidFill>
              </a:rPr>
              <a:t> (</a:t>
            </a:r>
            <a:r>
              <a:rPr lang="en-US" altLang="zh-CN" sz="3200" dirty="0" err="1">
                <a:solidFill>
                  <a:schemeClr val="bg1"/>
                </a:solidFill>
              </a:rPr>
              <a:t>Moggallāna</a:t>
            </a:r>
            <a:r>
              <a:rPr lang="en-US" altLang="zh-CN" sz="3200" dirty="0">
                <a:solidFill>
                  <a:schemeClr val="bg1"/>
                </a:solidFill>
              </a:rPr>
              <a:t>), who </a:t>
            </a:r>
            <a:r>
              <a:rPr lang="en-US" altLang="zh-CN" sz="3200" dirty="0" smtClean="0">
                <a:solidFill>
                  <a:schemeClr val="bg1"/>
                </a:solidFill>
              </a:rPr>
              <a:t>also had </a:t>
            </a:r>
            <a:r>
              <a:rPr lang="en-US" altLang="zh-CN" sz="3200" dirty="0">
                <a:solidFill>
                  <a:schemeClr val="bg1"/>
                </a:solidFill>
              </a:rPr>
              <a:t>attained </a:t>
            </a:r>
            <a:r>
              <a:rPr lang="en-US" altLang="zh-CN" sz="3200" dirty="0" err="1">
                <a:solidFill>
                  <a:schemeClr val="bg1"/>
                </a:solidFill>
              </a:rPr>
              <a:t>Arahantship</a:t>
            </a:r>
            <a:r>
              <a:rPr lang="en-US" altLang="zh-CN" sz="3200" dirty="0">
                <a:solidFill>
                  <a:schemeClr val="bg1"/>
                </a:solidFill>
              </a:rPr>
              <a:t> a week earlier</a:t>
            </a:r>
            <a:r>
              <a:rPr lang="en-US" altLang="zh-CN" sz="3200" dirty="0" smtClean="0">
                <a:solidFill>
                  <a:schemeClr val="bg1"/>
                </a:solidFill>
              </a:rPr>
              <a:t>.</a:t>
            </a:r>
          </a:p>
          <a:p>
            <a:endParaRPr lang="en-US" altLang="zh-CN" sz="3200" dirty="0">
              <a:solidFill>
                <a:schemeClr val="bg1"/>
              </a:solidFill>
            </a:endParaRPr>
          </a:p>
          <a:p>
            <a:r>
              <a:rPr lang="en-US" altLang="zh-CN" sz="3200" dirty="0" smtClean="0">
                <a:solidFill>
                  <a:schemeClr val="bg1"/>
                </a:solidFill>
              </a:rPr>
              <a:t>5+55+1000+200=1260</a:t>
            </a:r>
            <a:endParaRPr lang="en-US" altLang="zh-CN" sz="3200" dirty="0">
              <a:solidFill>
                <a:schemeClr val="bg1"/>
              </a:solidFill>
            </a:endParaRPr>
          </a:p>
        </p:txBody>
      </p:sp>
    </p:spTree>
    <p:extLst>
      <p:ext uri="{BB962C8B-B14F-4D97-AF65-F5344CB8AC3E}">
        <p14:creationId xmlns:p14="http://schemas.microsoft.com/office/powerpoint/2010/main" val="5829409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0" y="387350"/>
            <a:ext cx="12767733" cy="16586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King </a:t>
            </a:r>
            <a:r>
              <a:rPr lang="en-US" altLang="zh-CN" sz="3600" u="sng" dirty="0" err="1">
                <a:solidFill>
                  <a:schemeClr val="bg1"/>
                </a:solidFill>
              </a:rPr>
              <a:t>Suddhodana</a:t>
            </a:r>
            <a:r>
              <a:rPr lang="en-US" altLang="zh-CN" sz="3600" u="sng" dirty="0">
                <a:solidFill>
                  <a:schemeClr val="bg1"/>
                </a:solidFill>
              </a:rPr>
              <a:t> desires to see the Buddha</a:t>
            </a:r>
            <a:endParaRPr lang="zh-CN" altLang="en-US" sz="3600" dirty="0">
              <a:solidFill>
                <a:schemeClr val="bg1"/>
              </a:solidFill>
            </a:endParaRPr>
          </a:p>
        </p:txBody>
      </p:sp>
      <p:sp>
        <p:nvSpPr>
          <p:cNvPr id="5" name="內容版面配置區 2"/>
          <p:cNvSpPr txBox="1">
            <a:spLocks/>
          </p:cNvSpPr>
          <p:nvPr/>
        </p:nvSpPr>
        <p:spPr>
          <a:xfrm>
            <a:off x="277421" y="1623059"/>
            <a:ext cx="11564341" cy="483122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King </a:t>
            </a:r>
            <a:r>
              <a:rPr lang="en-US" altLang="zh-CN" sz="3200" dirty="0" err="1">
                <a:solidFill>
                  <a:schemeClr val="bg1"/>
                </a:solidFill>
              </a:rPr>
              <a:t>Suddhodana’s</a:t>
            </a:r>
            <a:r>
              <a:rPr lang="en-US" altLang="zh-CN" sz="3200" dirty="0">
                <a:solidFill>
                  <a:schemeClr val="bg1"/>
                </a:solidFill>
              </a:rPr>
              <a:t> </a:t>
            </a:r>
            <a:r>
              <a:rPr lang="en-US" altLang="zh-CN" sz="3200" dirty="0" smtClean="0">
                <a:solidFill>
                  <a:schemeClr val="bg1"/>
                </a:solidFill>
              </a:rPr>
              <a:t>Conversion</a:t>
            </a:r>
          </a:p>
          <a:p>
            <a:r>
              <a:rPr lang="en-US" altLang="zh-CN" sz="3200" dirty="0">
                <a:solidFill>
                  <a:schemeClr val="bg1"/>
                </a:solidFill>
              </a:rPr>
              <a:t>The </a:t>
            </a:r>
            <a:r>
              <a:rPr lang="en-US" altLang="zh-CN" sz="3200" dirty="0" smtClean="0">
                <a:solidFill>
                  <a:schemeClr val="bg1"/>
                </a:solidFill>
              </a:rPr>
              <a:t>Buddha, </a:t>
            </a:r>
            <a:r>
              <a:rPr lang="en-US" altLang="zh-CN" sz="3200" dirty="0" err="1" smtClean="0">
                <a:solidFill>
                  <a:schemeClr val="bg1"/>
                </a:solidFill>
              </a:rPr>
              <a:t>Yasodharā</a:t>
            </a:r>
            <a:r>
              <a:rPr lang="en-US" altLang="zh-CN" sz="3200" dirty="0" smtClean="0">
                <a:solidFill>
                  <a:schemeClr val="bg1"/>
                </a:solidFill>
              </a:rPr>
              <a:t> and </a:t>
            </a:r>
            <a:r>
              <a:rPr lang="en-US" altLang="zh-CN" sz="3200" dirty="0" err="1" smtClean="0">
                <a:solidFill>
                  <a:schemeClr val="bg1"/>
                </a:solidFill>
              </a:rPr>
              <a:t>Rahula</a:t>
            </a:r>
            <a:endParaRPr lang="en-US" altLang="zh-CN" sz="3200" dirty="0" smtClean="0">
              <a:solidFill>
                <a:schemeClr val="bg1"/>
              </a:solidFill>
            </a:endParaRPr>
          </a:p>
          <a:p>
            <a:r>
              <a:rPr lang="en-US" altLang="zh-CN" sz="3200" dirty="0">
                <a:solidFill>
                  <a:schemeClr val="bg1"/>
                </a:solidFill>
              </a:rPr>
              <a:t>The Buddha and His step-brother </a:t>
            </a:r>
            <a:r>
              <a:rPr lang="en-US" altLang="zh-CN" sz="3200" dirty="0" smtClean="0">
                <a:solidFill>
                  <a:schemeClr val="bg1"/>
                </a:solidFill>
              </a:rPr>
              <a:t>Nanda</a:t>
            </a:r>
          </a:p>
          <a:p>
            <a:r>
              <a:rPr lang="en-US" altLang="zh-CN" sz="3200" dirty="0">
                <a:solidFill>
                  <a:schemeClr val="bg1"/>
                </a:solidFill>
              </a:rPr>
              <a:t>The Buddha and </a:t>
            </a:r>
            <a:r>
              <a:rPr lang="en-US" altLang="zh-CN" sz="3200" dirty="0" err="1" smtClean="0">
                <a:solidFill>
                  <a:schemeClr val="bg1"/>
                </a:solidFill>
              </a:rPr>
              <a:t>Ānanda</a:t>
            </a:r>
            <a:endParaRPr lang="en-US" altLang="zh-CN" sz="3200" dirty="0" smtClean="0">
              <a:solidFill>
                <a:schemeClr val="bg1"/>
              </a:solidFill>
            </a:endParaRPr>
          </a:p>
          <a:p>
            <a:r>
              <a:rPr lang="en-US" altLang="zh-CN" sz="3200" dirty="0">
                <a:solidFill>
                  <a:schemeClr val="bg1"/>
                </a:solidFill>
              </a:rPr>
              <a:t>The Buddha and </a:t>
            </a:r>
            <a:r>
              <a:rPr lang="en-US" altLang="zh-CN" sz="3200" dirty="0" err="1">
                <a:solidFill>
                  <a:schemeClr val="bg1"/>
                </a:solidFill>
              </a:rPr>
              <a:t>Mahā</a:t>
            </a:r>
            <a:r>
              <a:rPr lang="en-US" altLang="zh-CN" sz="3200" dirty="0">
                <a:solidFill>
                  <a:schemeClr val="bg1"/>
                </a:solidFill>
              </a:rPr>
              <a:t> </a:t>
            </a:r>
            <a:r>
              <a:rPr lang="en-US" altLang="zh-CN" sz="3200" dirty="0" err="1">
                <a:solidFill>
                  <a:schemeClr val="bg1"/>
                </a:solidFill>
              </a:rPr>
              <a:t>Pajāpati</a:t>
            </a:r>
            <a:r>
              <a:rPr lang="en-US" altLang="zh-CN" sz="3200" dirty="0">
                <a:solidFill>
                  <a:schemeClr val="bg1"/>
                </a:solidFill>
              </a:rPr>
              <a:t> </a:t>
            </a:r>
            <a:r>
              <a:rPr lang="en-US" altLang="zh-CN" sz="3200" dirty="0" err="1">
                <a:solidFill>
                  <a:schemeClr val="bg1"/>
                </a:solidFill>
              </a:rPr>
              <a:t>Gotami</a:t>
            </a:r>
            <a:endParaRPr lang="en-US" altLang="zh-CN" sz="3200" dirty="0">
              <a:solidFill>
                <a:schemeClr val="bg1"/>
              </a:solidFill>
            </a:endParaRPr>
          </a:p>
        </p:txBody>
      </p:sp>
    </p:spTree>
    <p:extLst>
      <p:ext uri="{BB962C8B-B14F-4D97-AF65-F5344CB8AC3E}">
        <p14:creationId xmlns:p14="http://schemas.microsoft.com/office/powerpoint/2010/main" val="12103775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57200" y="478790"/>
            <a:ext cx="12767733" cy="16586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3600" u="sng" dirty="0" smtClean="0">
                <a:solidFill>
                  <a:schemeClr val="bg1"/>
                </a:solidFill>
              </a:rPr>
              <a:t>Buddha’s Chief Opponents and Supporters</a:t>
            </a:r>
            <a:endParaRPr lang="zh-CN" altLang="en-US" sz="3600" dirty="0">
              <a:solidFill>
                <a:schemeClr val="bg1"/>
              </a:solidFill>
            </a:endParaRPr>
          </a:p>
        </p:txBody>
      </p:sp>
      <p:sp>
        <p:nvSpPr>
          <p:cNvPr id="5" name="內容版面配置區 2"/>
          <p:cNvSpPr txBox="1">
            <a:spLocks/>
          </p:cNvSpPr>
          <p:nvPr/>
        </p:nvSpPr>
        <p:spPr>
          <a:xfrm>
            <a:off x="277421" y="1623059"/>
            <a:ext cx="11564341" cy="483122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a:solidFill>
                  <a:schemeClr val="bg1"/>
                </a:solidFill>
              </a:rPr>
              <a:t>The Buddha and </a:t>
            </a:r>
            <a:r>
              <a:rPr lang="en-US" altLang="zh-CN" sz="3200" dirty="0" err="1">
                <a:solidFill>
                  <a:schemeClr val="bg1"/>
                </a:solidFill>
              </a:rPr>
              <a:t>Devadatta</a:t>
            </a:r>
            <a:endParaRPr lang="en-US" altLang="zh-CN" sz="3200" dirty="0">
              <a:solidFill>
                <a:schemeClr val="bg1"/>
              </a:solidFill>
            </a:endParaRPr>
          </a:p>
          <a:p>
            <a:r>
              <a:rPr lang="en-US" altLang="zh-CN" sz="3200" dirty="0" err="1" smtClean="0">
                <a:solidFill>
                  <a:schemeClr val="bg1"/>
                </a:solidFill>
              </a:rPr>
              <a:t>Anāthapindika</a:t>
            </a:r>
            <a:endParaRPr lang="en-US" altLang="zh-CN" sz="3200" dirty="0" smtClean="0">
              <a:solidFill>
                <a:schemeClr val="bg1"/>
              </a:solidFill>
            </a:endParaRPr>
          </a:p>
          <a:p>
            <a:r>
              <a:rPr lang="en-US" altLang="zh-CN" sz="3200" dirty="0" err="1" smtClean="0">
                <a:solidFill>
                  <a:schemeClr val="bg1"/>
                </a:solidFill>
              </a:rPr>
              <a:t>Visākhā</a:t>
            </a:r>
            <a:endParaRPr lang="en-US" altLang="zh-CN" sz="3200" dirty="0" smtClean="0">
              <a:solidFill>
                <a:schemeClr val="bg1"/>
              </a:solidFill>
            </a:endParaRPr>
          </a:p>
          <a:p>
            <a:r>
              <a:rPr lang="en-US" altLang="zh-CN" sz="3200" dirty="0" err="1">
                <a:solidFill>
                  <a:schemeClr val="bg1"/>
                </a:solidFill>
              </a:rPr>
              <a:t>Jīvaka</a:t>
            </a:r>
            <a:r>
              <a:rPr lang="en-US" altLang="zh-CN" sz="3200" dirty="0">
                <a:solidFill>
                  <a:schemeClr val="bg1"/>
                </a:solidFill>
              </a:rPr>
              <a:t> the Fosterling</a:t>
            </a:r>
            <a:endParaRPr lang="en-US" altLang="zh-CN" sz="3200" dirty="0" smtClean="0">
              <a:solidFill>
                <a:schemeClr val="bg1"/>
              </a:solidFill>
            </a:endParaRPr>
          </a:p>
          <a:p>
            <a:endParaRPr lang="en-US" altLang="zh-CN" sz="3200" dirty="0">
              <a:solidFill>
                <a:schemeClr val="bg1"/>
              </a:solidFill>
            </a:endParaRPr>
          </a:p>
          <a:p>
            <a:pPr marL="0" indent="0">
              <a:buNone/>
            </a:pPr>
            <a:r>
              <a:rPr lang="en-US" altLang="zh-CN" sz="3200" u="sng" dirty="0">
                <a:solidFill>
                  <a:schemeClr val="bg1"/>
                </a:solidFill>
              </a:rPr>
              <a:t>The Buddha’s Royal </a:t>
            </a:r>
            <a:r>
              <a:rPr lang="en-US" altLang="zh-CN" sz="3200" u="sng" dirty="0" smtClean="0">
                <a:solidFill>
                  <a:schemeClr val="bg1"/>
                </a:solidFill>
              </a:rPr>
              <a:t>Patrons</a:t>
            </a:r>
          </a:p>
          <a:p>
            <a:r>
              <a:rPr lang="en-US" altLang="zh-CN" sz="3200" dirty="0">
                <a:solidFill>
                  <a:schemeClr val="bg1"/>
                </a:solidFill>
              </a:rPr>
              <a:t>King </a:t>
            </a:r>
            <a:r>
              <a:rPr lang="en-US" altLang="zh-CN" sz="3200" dirty="0" err="1" smtClean="0">
                <a:solidFill>
                  <a:schemeClr val="bg1"/>
                </a:solidFill>
              </a:rPr>
              <a:t>Bimbisāra</a:t>
            </a:r>
            <a:endParaRPr lang="en-US" altLang="zh-CN" sz="3200" dirty="0" smtClean="0">
              <a:solidFill>
                <a:schemeClr val="bg1"/>
              </a:solidFill>
            </a:endParaRPr>
          </a:p>
          <a:p>
            <a:r>
              <a:rPr lang="en-US" altLang="zh-CN" sz="3200" dirty="0">
                <a:solidFill>
                  <a:schemeClr val="bg1"/>
                </a:solidFill>
              </a:rPr>
              <a:t>King </a:t>
            </a:r>
            <a:r>
              <a:rPr lang="en-US" altLang="zh-CN" sz="3200" dirty="0" err="1">
                <a:solidFill>
                  <a:schemeClr val="bg1"/>
                </a:solidFill>
              </a:rPr>
              <a:t>Pasenadi</a:t>
            </a:r>
            <a:r>
              <a:rPr lang="en-US" altLang="zh-CN" sz="3200" dirty="0">
                <a:solidFill>
                  <a:schemeClr val="bg1"/>
                </a:solidFill>
              </a:rPr>
              <a:t> </a:t>
            </a:r>
            <a:r>
              <a:rPr lang="en-US" altLang="zh-CN" sz="3200" dirty="0" err="1">
                <a:solidFill>
                  <a:schemeClr val="bg1"/>
                </a:solidFill>
              </a:rPr>
              <a:t>Kosala</a:t>
            </a:r>
            <a:endParaRPr lang="en-US" altLang="zh-CN" sz="3200" dirty="0">
              <a:solidFill>
                <a:schemeClr val="bg1"/>
              </a:solidFill>
            </a:endParaRPr>
          </a:p>
          <a:p>
            <a:endParaRPr lang="en-US" altLang="zh-CN" sz="3200" dirty="0">
              <a:solidFill>
                <a:schemeClr val="bg1"/>
              </a:solidFill>
            </a:endParaRPr>
          </a:p>
          <a:p>
            <a:endParaRPr lang="en-US" altLang="zh-CN" sz="3200" dirty="0" err="1">
              <a:solidFill>
                <a:schemeClr val="bg1"/>
              </a:solidFill>
            </a:endParaRPr>
          </a:p>
        </p:txBody>
      </p:sp>
    </p:spTree>
    <p:extLst>
      <p:ext uri="{BB962C8B-B14F-4D97-AF65-F5344CB8AC3E}">
        <p14:creationId xmlns:p14="http://schemas.microsoft.com/office/powerpoint/2010/main" val="15815528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57200" y="478790"/>
            <a:ext cx="12767733" cy="16586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3600" u="sng" dirty="0">
                <a:solidFill>
                  <a:schemeClr val="bg1"/>
                </a:solidFill>
              </a:rPr>
              <a:t>Buddha and </a:t>
            </a:r>
            <a:r>
              <a:rPr lang="en-US" altLang="zh-CN" sz="3600" u="sng" dirty="0" err="1">
                <a:solidFill>
                  <a:schemeClr val="bg1"/>
                </a:solidFill>
              </a:rPr>
              <a:t>Angulimāla</a:t>
            </a:r>
            <a:endParaRPr lang="zh-CN" altLang="en-US" sz="3600" dirty="0">
              <a:solidFill>
                <a:schemeClr val="bg1"/>
              </a:solidFill>
            </a:endParaRPr>
          </a:p>
        </p:txBody>
      </p:sp>
      <p:sp>
        <p:nvSpPr>
          <p:cNvPr id="5" name="內容版面配置區 2"/>
          <p:cNvSpPr txBox="1">
            <a:spLocks/>
          </p:cNvSpPr>
          <p:nvPr/>
        </p:nvSpPr>
        <p:spPr>
          <a:xfrm>
            <a:off x="277421" y="1623059"/>
            <a:ext cx="11564341" cy="483122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dirty="0" err="1" smtClean="0">
                <a:solidFill>
                  <a:schemeClr val="bg1"/>
                </a:solidFill>
              </a:rPr>
              <a:t>Anāthapindika</a:t>
            </a:r>
            <a:endParaRPr lang="en-US" altLang="zh-CN" sz="3200" dirty="0" smtClean="0">
              <a:solidFill>
                <a:schemeClr val="bg1"/>
              </a:solidFill>
            </a:endParaRPr>
          </a:p>
          <a:p>
            <a:r>
              <a:rPr lang="en-US" altLang="zh-CN" sz="3200" dirty="0" err="1" smtClean="0">
                <a:solidFill>
                  <a:schemeClr val="bg1"/>
                </a:solidFill>
              </a:rPr>
              <a:t>Visākhā</a:t>
            </a:r>
            <a:endParaRPr lang="en-US" altLang="zh-CN" sz="3200" dirty="0" smtClean="0">
              <a:solidFill>
                <a:schemeClr val="bg1"/>
              </a:solidFill>
            </a:endParaRPr>
          </a:p>
          <a:p>
            <a:endParaRPr lang="en-US" altLang="zh-CN" sz="3200" dirty="0" smtClean="0">
              <a:solidFill>
                <a:schemeClr val="bg1"/>
              </a:solidFill>
            </a:endParaRPr>
          </a:p>
          <a:p>
            <a:endParaRPr lang="en-US" altLang="zh-CN" sz="3200" dirty="0">
              <a:solidFill>
                <a:schemeClr val="bg1"/>
              </a:solidFill>
            </a:endParaRPr>
          </a:p>
          <a:p>
            <a:pPr marL="0" indent="0">
              <a:buNone/>
            </a:pPr>
            <a:r>
              <a:rPr lang="en-US" altLang="zh-CN" sz="3200" u="sng" dirty="0">
                <a:solidFill>
                  <a:schemeClr val="bg1"/>
                </a:solidFill>
              </a:rPr>
              <a:t>The Buddha’s Royal </a:t>
            </a:r>
            <a:r>
              <a:rPr lang="en-US" altLang="zh-CN" sz="3200" u="sng" dirty="0" smtClean="0">
                <a:solidFill>
                  <a:schemeClr val="bg1"/>
                </a:solidFill>
              </a:rPr>
              <a:t>Patrons</a:t>
            </a:r>
          </a:p>
          <a:p>
            <a:r>
              <a:rPr lang="en-US" altLang="zh-CN" sz="3200" dirty="0">
                <a:solidFill>
                  <a:schemeClr val="bg1"/>
                </a:solidFill>
              </a:rPr>
              <a:t>King </a:t>
            </a:r>
            <a:r>
              <a:rPr lang="en-US" altLang="zh-CN" sz="3200" dirty="0" err="1" smtClean="0">
                <a:solidFill>
                  <a:schemeClr val="bg1"/>
                </a:solidFill>
              </a:rPr>
              <a:t>Bimbisāra</a:t>
            </a:r>
            <a:endParaRPr lang="en-US" altLang="zh-CN" sz="3200" dirty="0" smtClean="0">
              <a:solidFill>
                <a:schemeClr val="bg1"/>
              </a:solidFill>
            </a:endParaRPr>
          </a:p>
          <a:p>
            <a:r>
              <a:rPr lang="en-US" altLang="zh-CN" sz="3200" dirty="0">
                <a:solidFill>
                  <a:schemeClr val="bg1"/>
                </a:solidFill>
              </a:rPr>
              <a:t>King </a:t>
            </a:r>
            <a:r>
              <a:rPr lang="en-US" altLang="zh-CN" sz="3200" dirty="0" err="1">
                <a:solidFill>
                  <a:schemeClr val="bg1"/>
                </a:solidFill>
              </a:rPr>
              <a:t>Pasenadi</a:t>
            </a:r>
            <a:r>
              <a:rPr lang="en-US" altLang="zh-CN" sz="3200" dirty="0">
                <a:solidFill>
                  <a:schemeClr val="bg1"/>
                </a:solidFill>
              </a:rPr>
              <a:t> </a:t>
            </a:r>
            <a:r>
              <a:rPr lang="en-US" altLang="zh-CN" sz="3200" dirty="0" err="1">
                <a:solidFill>
                  <a:schemeClr val="bg1"/>
                </a:solidFill>
              </a:rPr>
              <a:t>Kosala</a:t>
            </a:r>
            <a:endParaRPr lang="en-US" altLang="zh-CN" sz="3200" dirty="0">
              <a:solidFill>
                <a:schemeClr val="bg1"/>
              </a:solidFill>
            </a:endParaRPr>
          </a:p>
          <a:p>
            <a:endParaRPr lang="en-US" altLang="zh-CN" sz="3200" dirty="0">
              <a:solidFill>
                <a:schemeClr val="bg1"/>
              </a:solidFill>
            </a:endParaRPr>
          </a:p>
          <a:p>
            <a:endParaRPr lang="en-US" altLang="zh-CN" sz="3200" dirty="0" err="1">
              <a:solidFill>
                <a:schemeClr val="bg1"/>
              </a:solidFill>
            </a:endParaRPr>
          </a:p>
        </p:txBody>
      </p:sp>
    </p:spTree>
    <p:extLst>
      <p:ext uri="{BB962C8B-B14F-4D97-AF65-F5344CB8AC3E}">
        <p14:creationId xmlns:p14="http://schemas.microsoft.com/office/powerpoint/2010/main" val="13640669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57200" y="318770"/>
            <a:ext cx="12767733" cy="16586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r>
              <a:rPr lang="en-US" altLang="zh-CN" sz="3600" u="sng" dirty="0">
                <a:solidFill>
                  <a:schemeClr val="bg1"/>
                </a:solidFill>
              </a:rPr>
              <a:t>The Buddha’s </a:t>
            </a:r>
            <a:r>
              <a:rPr lang="en-US" altLang="zh-CN" sz="3600" u="sng" dirty="0" err="1">
                <a:solidFill>
                  <a:schemeClr val="bg1"/>
                </a:solidFill>
              </a:rPr>
              <a:t>Parinibbāna</a:t>
            </a:r>
            <a:r>
              <a:rPr lang="en-US" altLang="zh-CN" sz="3600" u="sng" dirty="0">
                <a:solidFill>
                  <a:schemeClr val="bg1"/>
                </a:solidFill>
              </a:rPr>
              <a:t> (Death)</a:t>
            </a:r>
            <a:endParaRPr lang="zh-CN" altLang="en-US" sz="3600" dirty="0">
              <a:solidFill>
                <a:schemeClr val="bg1"/>
              </a:solidFill>
            </a:endParaRPr>
          </a:p>
        </p:txBody>
      </p:sp>
      <p:sp>
        <p:nvSpPr>
          <p:cNvPr id="5" name="內容版面配置區 2"/>
          <p:cNvSpPr txBox="1">
            <a:spLocks/>
          </p:cNvSpPr>
          <p:nvPr/>
        </p:nvSpPr>
        <p:spPr>
          <a:xfrm>
            <a:off x="457200" y="1148080"/>
            <a:ext cx="11564341" cy="483122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u="sng" dirty="0">
                <a:solidFill>
                  <a:schemeClr val="bg1"/>
                </a:solidFill>
              </a:rPr>
              <a:t>The Buddha’s Last </a:t>
            </a:r>
            <a:r>
              <a:rPr lang="en-US" altLang="zh-CN" sz="3200" u="sng" dirty="0" smtClean="0">
                <a:solidFill>
                  <a:schemeClr val="bg1"/>
                </a:solidFill>
              </a:rPr>
              <a:t>Words</a:t>
            </a:r>
          </a:p>
          <a:p>
            <a:r>
              <a:rPr lang="en-US" altLang="zh-CN" sz="3200" dirty="0">
                <a:solidFill>
                  <a:schemeClr val="bg1"/>
                </a:solidFill>
              </a:rPr>
              <a:t>“Behold, O </a:t>
            </a:r>
            <a:r>
              <a:rPr lang="en-US" altLang="zh-CN" sz="3200" dirty="0" err="1">
                <a:solidFill>
                  <a:schemeClr val="bg1"/>
                </a:solidFill>
              </a:rPr>
              <a:t>Bhikkhus</a:t>
            </a:r>
            <a:r>
              <a:rPr lang="en-US" altLang="zh-CN" sz="3200" dirty="0">
                <a:solidFill>
                  <a:schemeClr val="bg1"/>
                </a:solidFill>
              </a:rPr>
              <a:t>, now I speak to you. Transient are </a:t>
            </a:r>
            <a:r>
              <a:rPr lang="en-US" altLang="zh-CN" sz="3200" dirty="0" smtClean="0">
                <a:solidFill>
                  <a:schemeClr val="bg1"/>
                </a:solidFill>
              </a:rPr>
              <a:t>all conditioned </a:t>
            </a:r>
            <a:r>
              <a:rPr lang="en-US" altLang="zh-CN" sz="3200" dirty="0">
                <a:solidFill>
                  <a:schemeClr val="bg1"/>
                </a:solidFill>
              </a:rPr>
              <a:t>things. Strive on with diligence</a:t>
            </a:r>
            <a:r>
              <a:rPr lang="en-US" altLang="zh-CN" sz="3200" dirty="0" smtClean="0">
                <a:solidFill>
                  <a:schemeClr val="bg1"/>
                </a:solidFill>
              </a:rPr>
              <a:t>. </a:t>
            </a:r>
            <a:r>
              <a:rPr lang="en-US" altLang="zh-CN" sz="3200" dirty="0">
                <a:solidFill>
                  <a:schemeClr val="bg1"/>
                </a:solidFill>
              </a:rPr>
              <a:t>The </a:t>
            </a:r>
            <a:r>
              <a:rPr lang="en-US" altLang="zh-CN" sz="3200" dirty="0" smtClean="0">
                <a:solidFill>
                  <a:schemeClr val="bg1"/>
                </a:solidFill>
              </a:rPr>
              <a:t>passing away </a:t>
            </a:r>
            <a:r>
              <a:rPr lang="en-US" altLang="zh-CN" sz="3200" dirty="0">
                <a:solidFill>
                  <a:schemeClr val="bg1"/>
                </a:solidFill>
              </a:rPr>
              <a:t>of the </a:t>
            </a:r>
            <a:r>
              <a:rPr lang="en-US" altLang="zh-CN" sz="3200" dirty="0" err="1">
                <a:solidFill>
                  <a:schemeClr val="bg1"/>
                </a:solidFill>
              </a:rPr>
              <a:t>Tathāgata</a:t>
            </a:r>
            <a:r>
              <a:rPr lang="en-US" altLang="zh-CN" sz="3200" dirty="0">
                <a:solidFill>
                  <a:schemeClr val="bg1"/>
                </a:solidFill>
              </a:rPr>
              <a:t> will take place before long. At the </a:t>
            </a:r>
            <a:r>
              <a:rPr lang="en-US" altLang="zh-CN" sz="3200" dirty="0" smtClean="0">
                <a:solidFill>
                  <a:schemeClr val="bg1"/>
                </a:solidFill>
              </a:rPr>
              <a:t>end of </a:t>
            </a:r>
            <a:r>
              <a:rPr lang="en-US" altLang="zh-CN" sz="3200" dirty="0">
                <a:solidFill>
                  <a:schemeClr val="bg1"/>
                </a:solidFill>
              </a:rPr>
              <a:t>three months from now the </a:t>
            </a:r>
            <a:r>
              <a:rPr lang="en-US" altLang="zh-CN" sz="3200" dirty="0" err="1">
                <a:solidFill>
                  <a:schemeClr val="bg1"/>
                </a:solidFill>
              </a:rPr>
              <a:t>Tathāgata</a:t>
            </a:r>
            <a:r>
              <a:rPr lang="en-US" altLang="zh-CN" sz="3200" dirty="0">
                <a:solidFill>
                  <a:schemeClr val="bg1"/>
                </a:solidFill>
              </a:rPr>
              <a:t> will pass away.”</a:t>
            </a:r>
          </a:p>
          <a:p>
            <a:r>
              <a:rPr lang="en-US" altLang="zh-CN" sz="3200" dirty="0">
                <a:solidFill>
                  <a:schemeClr val="bg1"/>
                </a:solidFill>
              </a:rPr>
              <a:t>“Ripe is my age. Short is my life. Leaving you I shall depart. I have made myself my refuge. O </a:t>
            </a:r>
            <a:r>
              <a:rPr lang="en-US" altLang="zh-CN" sz="3200" dirty="0" err="1">
                <a:solidFill>
                  <a:schemeClr val="bg1"/>
                </a:solidFill>
              </a:rPr>
              <a:t>Bhikkhus</a:t>
            </a:r>
            <a:r>
              <a:rPr lang="en-US" altLang="zh-CN" sz="3200" dirty="0">
                <a:solidFill>
                  <a:schemeClr val="bg1"/>
                </a:solidFill>
              </a:rPr>
              <a:t>, be diligent</a:t>
            </a:r>
            <a:r>
              <a:rPr lang="en-US" altLang="zh-CN" sz="3200" dirty="0" smtClean="0">
                <a:solidFill>
                  <a:schemeClr val="bg1"/>
                </a:solidFill>
              </a:rPr>
              <a:t>, mindful </a:t>
            </a:r>
            <a:r>
              <a:rPr lang="en-US" altLang="zh-CN" sz="3200" dirty="0">
                <a:solidFill>
                  <a:schemeClr val="bg1"/>
                </a:solidFill>
              </a:rPr>
              <a:t>and </a:t>
            </a:r>
            <a:r>
              <a:rPr lang="en-US" altLang="zh-CN" sz="3200" dirty="0" smtClean="0">
                <a:solidFill>
                  <a:schemeClr val="bg1"/>
                </a:solidFill>
              </a:rPr>
              <a:t> virtuous</a:t>
            </a:r>
            <a:r>
              <a:rPr lang="en-US" altLang="zh-CN" sz="3200" dirty="0">
                <a:solidFill>
                  <a:schemeClr val="bg1"/>
                </a:solidFill>
              </a:rPr>
              <a:t>. With well-directed thoughts </a:t>
            </a:r>
            <a:r>
              <a:rPr lang="en-US" altLang="zh-CN" sz="3200" dirty="0" smtClean="0">
                <a:solidFill>
                  <a:schemeClr val="bg1"/>
                </a:solidFill>
              </a:rPr>
              <a:t>guard your </a:t>
            </a:r>
            <a:r>
              <a:rPr lang="en-US" altLang="zh-CN" sz="3200" dirty="0">
                <a:solidFill>
                  <a:schemeClr val="bg1"/>
                </a:solidFill>
              </a:rPr>
              <a:t>mind. He who lives heedfully in this Dispensation </a:t>
            </a:r>
            <a:r>
              <a:rPr lang="en-US" altLang="zh-CN" sz="3200" dirty="0" smtClean="0">
                <a:solidFill>
                  <a:schemeClr val="bg1"/>
                </a:solidFill>
              </a:rPr>
              <a:t>will escape </a:t>
            </a:r>
            <a:r>
              <a:rPr lang="en-US" altLang="zh-CN" sz="3200" dirty="0">
                <a:solidFill>
                  <a:schemeClr val="bg1"/>
                </a:solidFill>
              </a:rPr>
              <a:t>life’s wandering and put an end to suffering</a:t>
            </a:r>
            <a:r>
              <a:rPr lang="en-US" altLang="zh-CN" sz="3200" dirty="0" smtClean="0">
                <a:solidFill>
                  <a:schemeClr val="bg1"/>
                </a:solidFill>
              </a:rPr>
              <a:t>.”</a:t>
            </a:r>
          </a:p>
          <a:p>
            <a:endParaRPr lang="en-US" altLang="zh-CN" sz="3200" dirty="0">
              <a:solidFill>
                <a:schemeClr val="bg1"/>
              </a:solidFill>
            </a:endParaRPr>
          </a:p>
          <a:p>
            <a:endParaRPr lang="en-US" altLang="zh-CN" sz="3200" dirty="0">
              <a:solidFill>
                <a:schemeClr val="bg1"/>
              </a:solidFill>
            </a:endParaRPr>
          </a:p>
          <a:p>
            <a:endParaRPr lang="en-US" altLang="zh-CN" sz="3200" dirty="0" err="1">
              <a:solidFill>
                <a:schemeClr val="bg1"/>
              </a:solidFill>
            </a:endParaRPr>
          </a:p>
        </p:txBody>
      </p:sp>
    </p:spTree>
    <p:extLst>
      <p:ext uri="{BB962C8B-B14F-4D97-AF65-F5344CB8AC3E}">
        <p14:creationId xmlns:p14="http://schemas.microsoft.com/office/powerpoint/2010/main" val="245638321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57200" y="318770"/>
            <a:ext cx="12767733" cy="16586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00000"/>
              </a:lnSpc>
              <a:buNone/>
            </a:pPr>
            <a:endParaRPr lang="zh-CN" altLang="en-US" sz="3600" dirty="0">
              <a:solidFill>
                <a:schemeClr val="bg1"/>
              </a:solidFill>
            </a:endParaRPr>
          </a:p>
        </p:txBody>
      </p:sp>
      <p:sp>
        <p:nvSpPr>
          <p:cNvPr id="5" name="內容版面配置區 2"/>
          <p:cNvSpPr txBox="1">
            <a:spLocks/>
          </p:cNvSpPr>
          <p:nvPr/>
        </p:nvSpPr>
        <p:spPr>
          <a:xfrm>
            <a:off x="457200" y="427990"/>
            <a:ext cx="11564341" cy="584708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u="sng" dirty="0">
                <a:solidFill>
                  <a:schemeClr val="bg1"/>
                </a:solidFill>
              </a:rPr>
              <a:t>Conversion of </a:t>
            </a:r>
            <a:r>
              <a:rPr lang="en-US" altLang="zh-CN" sz="3200" u="sng" dirty="0" err="1" smtClean="0">
                <a:solidFill>
                  <a:schemeClr val="bg1"/>
                </a:solidFill>
              </a:rPr>
              <a:t>Subhadda</a:t>
            </a:r>
            <a:endParaRPr lang="en-US" altLang="zh-CN" sz="3200" u="sng" dirty="0" smtClean="0">
              <a:solidFill>
                <a:schemeClr val="bg1"/>
              </a:solidFill>
            </a:endParaRPr>
          </a:p>
          <a:p>
            <a:endParaRPr lang="en-US" altLang="zh-CN" sz="1200" u="sng" dirty="0">
              <a:solidFill>
                <a:schemeClr val="bg1"/>
              </a:solidFill>
            </a:endParaRPr>
          </a:p>
          <a:p>
            <a:r>
              <a:rPr lang="en-US" altLang="zh-CN" sz="3200" dirty="0">
                <a:solidFill>
                  <a:schemeClr val="bg1"/>
                </a:solidFill>
              </a:rPr>
              <a:t>At that time a wandering ascetic, named Subhadda,25 was living at </a:t>
            </a:r>
            <a:r>
              <a:rPr lang="en-US" altLang="zh-CN" sz="3200" dirty="0" err="1">
                <a:solidFill>
                  <a:schemeClr val="bg1"/>
                </a:solidFill>
              </a:rPr>
              <a:t>Kusinārā</a:t>
            </a:r>
            <a:r>
              <a:rPr lang="en-US" altLang="zh-CN" sz="3200" dirty="0">
                <a:solidFill>
                  <a:schemeClr val="bg1"/>
                </a:solidFill>
              </a:rPr>
              <a:t>. He heard the news that the Ascetic </a:t>
            </a:r>
            <a:r>
              <a:rPr lang="en-US" altLang="zh-CN" sz="3200" dirty="0" err="1" smtClean="0">
                <a:solidFill>
                  <a:schemeClr val="bg1"/>
                </a:solidFill>
              </a:rPr>
              <a:t>Gotama</a:t>
            </a:r>
            <a:r>
              <a:rPr lang="en-US" altLang="zh-CN" sz="3200" dirty="0" smtClean="0">
                <a:solidFill>
                  <a:schemeClr val="bg1"/>
                </a:solidFill>
              </a:rPr>
              <a:t> would </a:t>
            </a:r>
            <a:r>
              <a:rPr lang="en-US" altLang="zh-CN" sz="3200" dirty="0">
                <a:solidFill>
                  <a:schemeClr val="bg1"/>
                </a:solidFill>
              </a:rPr>
              <a:t>attain </a:t>
            </a:r>
            <a:r>
              <a:rPr lang="en-US" altLang="zh-CN" sz="3200" dirty="0" err="1">
                <a:solidFill>
                  <a:schemeClr val="bg1"/>
                </a:solidFill>
              </a:rPr>
              <a:t>Parinibbāna</a:t>
            </a:r>
            <a:r>
              <a:rPr lang="en-US" altLang="zh-CN" sz="3200" dirty="0">
                <a:solidFill>
                  <a:schemeClr val="bg1"/>
                </a:solidFill>
              </a:rPr>
              <a:t> in the last watch of the night. </a:t>
            </a:r>
            <a:r>
              <a:rPr lang="en-US" altLang="zh-CN" sz="3200" dirty="0" smtClean="0">
                <a:solidFill>
                  <a:schemeClr val="bg1"/>
                </a:solidFill>
              </a:rPr>
              <a:t>And he </a:t>
            </a:r>
            <a:r>
              <a:rPr lang="en-US" altLang="zh-CN" sz="3200" dirty="0">
                <a:solidFill>
                  <a:schemeClr val="bg1"/>
                </a:solidFill>
              </a:rPr>
              <a:t>thought – I have heard grown-up and elderly teachers, </a:t>
            </a:r>
            <a:r>
              <a:rPr lang="en-US" altLang="zh-CN" sz="3200" dirty="0" smtClean="0">
                <a:solidFill>
                  <a:schemeClr val="bg1"/>
                </a:solidFill>
              </a:rPr>
              <a:t>and their </a:t>
            </a:r>
            <a:r>
              <a:rPr lang="en-US" altLang="zh-CN" sz="3200" dirty="0">
                <a:solidFill>
                  <a:schemeClr val="bg1"/>
                </a:solidFill>
              </a:rPr>
              <a:t>teachers, the wandering ascetics, say that seldom </a:t>
            </a:r>
            <a:r>
              <a:rPr lang="en-US" altLang="zh-CN" sz="3200" dirty="0" smtClean="0">
                <a:solidFill>
                  <a:schemeClr val="bg1"/>
                </a:solidFill>
              </a:rPr>
              <a:t>and very </a:t>
            </a:r>
            <a:r>
              <a:rPr lang="en-US" altLang="zh-CN" sz="3200" dirty="0">
                <a:solidFill>
                  <a:schemeClr val="bg1"/>
                </a:solidFill>
              </a:rPr>
              <a:t>seldom, indeed, do Exalted, Fully Enlightened </a:t>
            </a:r>
            <a:r>
              <a:rPr lang="en-US" altLang="zh-CN" sz="3200" dirty="0" smtClean="0">
                <a:solidFill>
                  <a:schemeClr val="bg1"/>
                </a:solidFill>
              </a:rPr>
              <a:t>Arahants arise </a:t>
            </a:r>
            <a:r>
              <a:rPr lang="en-US" altLang="zh-CN" sz="3200" dirty="0">
                <a:solidFill>
                  <a:schemeClr val="bg1"/>
                </a:solidFill>
              </a:rPr>
              <a:t>in this world. Tonight in the last watch the </a:t>
            </a:r>
            <a:r>
              <a:rPr lang="en-US" altLang="zh-CN" sz="3200" dirty="0" smtClean="0">
                <a:solidFill>
                  <a:schemeClr val="bg1"/>
                </a:solidFill>
              </a:rPr>
              <a:t>Ascetic </a:t>
            </a:r>
            <a:r>
              <a:rPr lang="en-US" altLang="zh-CN" sz="3200" dirty="0" err="1" smtClean="0">
                <a:solidFill>
                  <a:schemeClr val="bg1"/>
                </a:solidFill>
              </a:rPr>
              <a:t>Gotama</a:t>
            </a:r>
            <a:r>
              <a:rPr lang="en-US" altLang="zh-CN" sz="3200" dirty="0" smtClean="0">
                <a:solidFill>
                  <a:schemeClr val="bg1"/>
                </a:solidFill>
              </a:rPr>
              <a:t> </a:t>
            </a:r>
            <a:r>
              <a:rPr lang="en-US" altLang="zh-CN" sz="3200" dirty="0">
                <a:solidFill>
                  <a:schemeClr val="bg1"/>
                </a:solidFill>
              </a:rPr>
              <a:t>will attain </a:t>
            </a:r>
            <a:r>
              <a:rPr lang="en-US" altLang="zh-CN" sz="3200" dirty="0" err="1">
                <a:solidFill>
                  <a:schemeClr val="bg1"/>
                </a:solidFill>
              </a:rPr>
              <a:t>Parinibbāna</a:t>
            </a:r>
            <a:r>
              <a:rPr lang="en-US" altLang="zh-CN" sz="3200" dirty="0">
                <a:solidFill>
                  <a:schemeClr val="bg1"/>
                </a:solidFill>
              </a:rPr>
              <a:t>. A doubt has arisen in me, and I have </a:t>
            </a:r>
            <a:r>
              <a:rPr lang="en-US" altLang="zh-CN" sz="3200" dirty="0" err="1">
                <a:solidFill>
                  <a:schemeClr val="bg1"/>
                </a:solidFill>
              </a:rPr>
              <a:t>confdence</a:t>
            </a:r>
            <a:r>
              <a:rPr lang="en-US" altLang="zh-CN" sz="3200" dirty="0">
                <a:solidFill>
                  <a:schemeClr val="bg1"/>
                </a:solidFill>
              </a:rPr>
              <a:t> in the Ascetic </a:t>
            </a:r>
            <a:r>
              <a:rPr lang="en-US" altLang="zh-CN" sz="3200" dirty="0" err="1">
                <a:solidFill>
                  <a:schemeClr val="bg1"/>
                </a:solidFill>
              </a:rPr>
              <a:t>Gotama</a:t>
            </a:r>
            <a:r>
              <a:rPr lang="en-US" altLang="zh-CN" sz="3200" dirty="0">
                <a:solidFill>
                  <a:schemeClr val="bg1"/>
                </a:solidFill>
              </a:rPr>
              <a:t>. Capable, indeed, </a:t>
            </a:r>
            <a:r>
              <a:rPr lang="en-US" altLang="zh-CN" sz="3200" dirty="0" smtClean="0">
                <a:solidFill>
                  <a:schemeClr val="bg1"/>
                </a:solidFill>
              </a:rPr>
              <a:t>is the </a:t>
            </a:r>
            <a:r>
              <a:rPr lang="en-US" altLang="zh-CN" sz="3200" dirty="0">
                <a:solidFill>
                  <a:schemeClr val="bg1"/>
                </a:solidFill>
              </a:rPr>
              <a:t>Ascetic </a:t>
            </a:r>
            <a:r>
              <a:rPr lang="en-US" altLang="zh-CN" sz="3200" dirty="0" err="1">
                <a:solidFill>
                  <a:schemeClr val="bg1"/>
                </a:solidFill>
              </a:rPr>
              <a:t>Gotama</a:t>
            </a:r>
            <a:r>
              <a:rPr lang="en-US" altLang="zh-CN" sz="3200" dirty="0">
                <a:solidFill>
                  <a:schemeClr val="bg1"/>
                </a:solidFill>
              </a:rPr>
              <a:t> to teach the doctrine so that I may </a:t>
            </a:r>
            <a:r>
              <a:rPr lang="en-US" altLang="zh-CN" sz="3200" dirty="0" smtClean="0">
                <a:solidFill>
                  <a:schemeClr val="bg1"/>
                </a:solidFill>
              </a:rPr>
              <a:t>dispel my doubt . . </a:t>
            </a:r>
            <a:r>
              <a:rPr lang="en-US" altLang="zh-CN" sz="3200" dirty="0">
                <a:solidFill>
                  <a:schemeClr val="bg1"/>
                </a:solidFill>
              </a:rPr>
              <a:t>. And the Venerable </a:t>
            </a:r>
            <a:r>
              <a:rPr lang="en-US" altLang="zh-CN" sz="3200" dirty="0" err="1">
                <a:solidFill>
                  <a:schemeClr val="bg1"/>
                </a:solidFill>
              </a:rPr>
              <a:t>Subhadda</a:t>
            </a:r>
            <a:r>
              <a:rPr lang="en-US" altLang="zh-CN" sz="3200" dirty="0">
                <a:solidFill>
                  <a:schemeClr val="bg1"/>
                </a:solidFill>
              </a:rPr>
              <a:t> became one of the Arahants</a:t>
            </a:r>
            <a:r>
              <a:rPr lang="en-US" altLang="zh-CN" sz="3200" dirty="0" smtClean="0">
                <a:solidFill>
                  <a:schemeClr val="bg1"/>
                </a:solidFill>
              </a:rPr>
              <a:t>. He </a:t>
            </a:r>
            <a:r>
              <a:rPr lang="en-US" altLang="zh-CN" sz="3200" dirty="0">
                <a:solidFill>
                  <a:schemeClr val="bg1"/>
                </a:solidFill>
              </a:rPr>
              <a:t>was the last personal convert of the </a:t>
            </a:r>
            <a:r>
              <a:rPr lang="en-US" altLang="zh-CN" sz="3200" dirty="0" smtClean="0">
                <a:solidFill>
                  <a:schemeClr val="bg1"/>
                </a:solidFill>
              </a:rPr>
              <a:t>Buddha.</a:t>
            </a:r>
            <a:endParaRPr lang="en-US" altLang="zh-CN" sz="3200" dirty="0">
              <a:solidFill>
                <a:schemeClr val="bg1"/>
              </a:solidFill>
            </a:endParaRPr>
          </a:p>
          <a:p>
            <a:endParaRPr lang="en-US" altLang="zh-CN" sz="3200" dirty="0" err="1">
              <a:solidFill>
                <a:schemeClr val="bg1"/>
              </a:solidFill>
            </a:endParaRPr>
          </a:p>
        </p:txBody>
      </p:sp>
    </p:spTree>
    <p:extLst>
      <p:ext uri="{BB962C8B-B14F-4D97-AF65-F5344CB8AC3E}">
        <p14:creationId xmlns:p14="http://schemas.microsoft.com/office/powerpoint/2010/main" val="13220620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57200" y="427990"/>
            <a:ext cx="11564341" cy="584708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3200" u="sng" dirty="0">
                <a:solidFill>
                  <a:schemeClr val="bg1"/>
                </a:solidFill>
              </a:rPr>
              <a:t>The Last Scene</a:t>
            </a:r>
          </a:p>
          <a:p>
            <a:pPr marL="0" indent="0">
              <a:buNone/>
            </a:pPr>
            <a:r>
              <a:rPr lang="en-US" altLang="zh-CN" sz="3200" dirty="0">
                <a:solidFill>
                  <a:schemeClr val="bg1"/>
                </a:solidFill>
              </a:rPr>
              <a:t>Then the Blessed One addressed </a:t>
            </a:r>
            <a:r>
              <a:rPr lang="en-US" altLang="zh-CN" sz="3200" dirty="0" err="1">
                <a:solidFill>
                  <a:schemeClr val="bg1"/>
                </a:solidFill>
              </a:rPr>
              <a:t>Ānanda</a:t>
            </a:r>
            <a:r>
              <a:rPr lang="en-US" altLang="zh-CN" sz="3200" dirty="0">
                <a:solidFill>
                  <a:schemeClr val="bg1"/>
                </a:solidFill>
              </a:rPr>
              <a:t> and said</a:t>
            </a:r>
            <a:r>
              <a:rPr lang="en-US" altLang="zh-CN" sz="3200" dirty="0" smtClean="0">
                <a:solidFill>
                  <a:schemeClr val="bg1"/>
                </a:solidFill>
              </a:rPr>
              <a:t>: “</a:t>
            </a:r>
            <a:r>
              <a:rPr lang="en-US" altLang="zh-CN" sz="3200" dirty="0">
                <a:solidFill>
                  <a:schemeClr val="bg1"/>
                </a:solidFill>
              </a:rPr>
              <a:t>It may be, </a:t>
            </a:r>
            <a:r>
              <a:rPr lang="en-US" altLang="zh-CN" sz="3200" dirty="0" err="1">
                <a:solidFill>
                  <a:schemeClr val="bg1"/>
                </a:solidFill>
              </a:rPr>
              <a:t>Ānanda</a:t>
            </a:r>
            <a:r>
              <a:rPr lang="en-US" altLang="zh-CN" sz="3200" dirty="0">
                <a:solidFill>
                  <a:schemeClr val="bg1"/>
                </a:solidFill>
              </a:rPr>
              <a:t>, that you will say thus: ‘Without </a:t>
            </a:r>
            <a:r>
              <a:rPr lang="en-US" altLang="zh-CN" sz="3200" dirty="0" smtClean="0">
                <a:solidFill>
                  <a:schemeClr val="bg1"/>
                </a:solidFill>
              </a:rPr>
              <a:t>the Teacher </a:t>
            </a:r>
            <a:r>
              <a:rPr lang="en-US" altLang="zh-CN" sz="3200" dirty="0">
                <a:solidFill>
                  <a:schemeClr val="bg1"/>
                </a:solidFill>
              </a:rPr>
              <a:t>is the Sublime Teaching! There is no Teacher for us</a:t>
            </a:r>
            <a:r>
              <a:rPr lang="en-US" altLang="zh-CN" sz="3200" dirty="0" smtClean="0">
                <a:solidFill>
                  <a:schemeClr val="bg1"/>
                </a:solidFill>
              </a:rPr>
              <a:t>.’ Nay</a:t>
            </a:r>
            <a:r>
              <a:rPr lang="en-US" altLang="zh-CN" sz="3200" dirty="0">
                <a:solidFill>
                  <a:schemeClr val="bg1"/>
                </a:solidFill>
              </a:rPr>
              <a:t>, </a:t>
            </a:r>
            <a:r>
              <a:rPr lang="en-US" altLang="zh-CN" sz="3200" dirty="0" err="1">
                <a:solidFill>
                  <a:schemeClr val="bg1"/>
                </a:solidFill>
              </a:rPr>
              <a:t>Ānanda</a:t>
            </a:r>
            <a:r>
              <a:rPr lang="en-US" altLang="zh-CN" sz="3200" dirty="0">
                <a:solidFill>
                  <a:schemeClr val="bg1"/>
                </a:solidFill>
              </a:rPr>
              <a:t>, you should not think thus. Whatever </a:t>
            </a:r>
            <a:r>
              <a:rPr lang="en-US" altLang="zh-CN" sz="3200" dirty="0" smtClean="0">
                <a:solidFill>
                  <a:schemeClr val="bg1"/>
                </a:solidFill>
              </a:rPr>
              <a:t>Doctrine and </a:t>
            </a:r>
            <a:r>
              <a:rPr lang="en-US" altLang="zh-CN" sz="3200" dirty="0">
                <a:solidFill>
                  <a:schemeClr val="bg1"/>
                </a:solidFill>
              </a:rPr>
              <a:t>Discipline have been taught and promulgated by me, </a:t>
            </a:r>
            <a:r>
              <a:rPr lang="en-US" altLang="zh-CN" sz="3200" dirty="0" err="1">
                <a:solidFill>
                  <a:schemeClr val="bg1"/>
                </a:solidFill>
              </a:rPr>
              <a:t>Ānanda</a:t>
            </a:r>
            <a:r>
              <a:rPr lang="en-US" altLang="zh-CN" sz="3200" dirty="0">
                <a:solidFill>
                  <a:schemeClr val="bg1"/>
                </a:solidFill>
              </a:rPr>
              <a:t>, they will be your Teacher when I am gone.”</a:t>
            </a:r>
          </a:p>
        </p:txBody>
      </p:sp>
    </p:spTree>
    <p:extLst>
      <p:ext uri="{BB962C8B-B14F-4D97-AF65-F5344CB8AC3E}">
        <p14:creationId xmlns:p14="http://schemas.microsoft.com/office/powerpoint/2010/main" val="12589796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3038</TotalTime>
  <Words>6411</Words>
  <Application>Microsoft Office PowerPoint</Application>
  <PresentationFormat>寬螢幕</PresentationFormat>
  <Paragraphs>265</Paragraphs>
  <Slides>69</Slides>
  <Notes>6</Notes>
  <HiddenSlides>0</HiddenSlides>
  <MMClips>0</MMClips>
  <ScaleCrop>false</ScaleCrop>
  <HeadingPairs>
    <vt:vector size="6" baseType="variant">
      <vt:variant>
        <vt:lpstr>使用字型</vt:lpstr>
      </vt:variant>
      <vt:variant>
        <vt:i4>6</vt:i4>
      </vt:variant>
      <vt:variant>
        <vt:lpstr>佈景主題</vt:lpstr>
      </vt:variant>
      <vt:variant>
        <vt:i4>1</vt:i4>
      </vt:variant>
      <vt:variant>
        <vt:lpstr>投影片標題</vt:lpstr>
      </vt:variant>
      <vt:variant>
        <vt:i4>69</vt:i4>
      </vt:variant>
    </vt:vector>
  </HeadingPairs>
  <TitlesOfParts>
    <vt:vector size="76" baseType="lpstr">
      <vt:lpstr>宋体</vt:lpstr>
      <vt:lpstr>宋体</vt:lpstr>
      <vt:lpstr>新細明體</vt:lpstr>
      <vt:lpstr>Arial</vt:lpstr>
      <vt:lpstr>Calibri</vt:lpstr>
      <vt:lpstr>Calibri Light</vt:lpstr>
      <vt:lpstr>Office 佈景主題</vt:lpstr>
      <vt:lpstr>The Story of the Buddha’s Life and Its Significance for Followers of the Buddhist Path.   </vt:lpstr>
      <vt:lpstr>An Overview of Buddhism</vt:lpstr>
      <vt:lpstr>Saṃsāra- wandering in six realms of rebirth</vt:lpstr>
      <vt:lpstr>PowerPoint 簡報</vt:lpstr>
      <vt:lpstr>PowerPoint 簡報</vt:lpstr>
      <vt:lpstr>The Three Major Branches of Buddhism</vt:lpstr>
      <vt:lpstr>The Three Major Branches of Buddhism</vt:lpstr>
      <vt:lpstr>The Three Major Branches of Buddhism</vt:lpstr>
      <vt:lpstr>Ten Weeks of Lecture</vt:lpstr>
      <vt:lpstr>Ten Weeks of Lecture</vt:lpstr>
      <vt:lpstr>Ten Weeks of Lecture</vt:lpstr>
      <vt:lpstr> Story of Gautama Buddha (Shakyamuni)</vt:lpstr>
      <vt:lpstr>PowerPoint 簡報</vt:lpstr>
      <vt:lpstr>Seven Past Buddhas and One Future Buddha:   1. Vipassī Buddha: 91 kalpas ago.     (毗婆尸佛) 2. Sikhī Buddha : 31 kalpas ago.     (尸棄佛) 3. Vessabhū Buddha: 31 kalpas ago.     (毗舍浮佛)  ◎ 1 kalpa (aeon): 4.32 billion years.      </vt:lpstr>
      <vt:lpstr>PowerPoint 簡報</vt:lpstr>
      <vt:lpstr>7. Gautama Buddha: the fourth and present   (釋迦牟尼佛)  Buddha of this bhadra kalpa.  8. Maitreya Buddha: the fifth and future     (彌勒佛)  Buddha of the bhadra kalpa. </vt:lpstr>
      <vt:lpstr>Profile of Gautama Buddha</vt:lpstr>
      <vt:lpstr>Profile of Gautama Buddha</vt:lpstr>
      <vt:lpstr>Birth</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shengmiao shi</dc:creator>
  <cp:lastModifiedBy>shengmiao shi</cp:lastModifiedBy>
  <cp:revision>140</cp:revision>
  <dcterms:created xsi:type="dcterms:W3CDTF">2020-01-01T14:34:00Z</dcterms:created>
  <dcterms:modified xsi:type="dcterms:W3CDTF">2020-02-04T12:21:06Z</dcterms:modified>
</cp:coreProperties>
</file>