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0E1008-39F5-0A10-1807-753250DC4C2B}" v="879" dt="2023-11-20T13:04:53.660"/>
    <p1510:client id="{8065264F-3C08-6DAB-35AD-4D0B6B382188}" v="7" dt="2023-11-22T12:08:48.606"/>
    <p1510:client id="{96EC26C6-08A4-B4E8-521C-5BEB182B6173}" v="131" dt="2023-11-21T20:23:51.490"/>
    <p1510:client id="{B1143F56-4BBC-9072-4C2A-FB10B57E3051}" v="767" dt="2023-11-22T15:21:45.865"/>
    <p1510:client id="{B647D8D2-D170-152D-E377-703171B30AFD}" v="40" dt="2023-11-22T13:56:59.774"/>
    <p1510:client id="{BFA022DB-B9A4-2CBD-1A19-F324D80040F1}" v="1099" dt="2023-11-21T16:26:49.546"/>
    <p1510:client id="{C1417299-8943-4A82-BDFC-E0FD25816AC0}" v="6" dt="2023-11-22T12:06:03.069"/>
    <p1510:client id="{D1B9C8EF-16CB-8145-A935-FBF87E6BC329}" v="773" dt="2023-11-22T10:04:04.408"/>
    <p1510:client id="{D29D80B9-23A3-C8B1-4AE9-3A03B365D194}" v="605" dt="2023-11-22T12:24:40.074"/>
    <p1510:client id="{D788E6A2-939D-94CC-B5A7-6D8634833AA7}" v="598" dt="2023-11-22T11:43:00.5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B2746C-DC69-4C04-BC4D-B01D6207FF7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1B59604-6728-4C6D-9B50-5C3A6EAB3C69}">
      <dgm:prSet/>
      <dgm:spPr/>
      <dgm:t>
        <a:bodyPr/>
        <a:lstStyle/>
        <a:p>
          <a:r>
            <a:rPr lang="en-US" b="1"/>
            <a:t>Business Ethics</a:t>
          </a:r>
          <a:endParaRPr lang="en-US"/>
        </a:p>
      </dgm:t>
    </dgm:pt>
    <dgm:pt modelId="{C3355DC5-1A44-46CE-BD52-374FFC7D59AC}" type="parTrans" cxnId="{DC5969F5-D13E-497C-8A16-EC50E466643F}">
      <dgm:prSet/>
      <dgm:spPr/>
      <dgm:t>
        <a:bodyPr/>
        <a:lstStyle/>
        <a:p>
          <a:endParaRPr lang="en-US"/>
        </a:p>
      </dgm:t>
    </dgm:pt>
    <dgm:pt modelId="{BB37B0C8-75FD-4480-A256-88D4E38D17DD}" type="sibTrans" cxnId="{DC5969F5-D13E-497C-8A16-EC50E466643F}">
      <dgm:prSet/>
      <dgm:spPr/>
      <dgm:t>
        <a:bodyPr/>
        <a:lstStyle/>
        <a:p>
          <a:endParaRPr lang="en-US"/>
        </a:p>
      </dgm:t>
    </dgm:pt>
    <dgm:pt modelId="{7D5C52BA-F955-4610-8565-D24865BCCD42}">
      <dgm:prSet/>
      <dgm:spPr/>
      <dgm:t>
        <a:bodyPr/>
        <a:lstStyle/>
        <a:p>
          <a:r>
            <a:rPr lang="en-US" b="1"/>
            <a:t>- ''Standard of conduct and moral behavior''</a:t>
          </a:r>
          <a:endParaRPr lang="en-US"/>
        </a:p>
      </dgm:t>
    </dgm:pt>
    <dgm:pt modelId="{6C8D433F-B539-4BF6-9DDE-4C4926B82C5E}" type="parTrans" cxnId="{5151303E-B47D-4C7F-832C-85D7D3F72841}">
      <dgm:prSet/>
      <dgm:spPr/>
      <dgm:t>
        <a:bodyPr/>
        <a:lstStyle/>
        <a:p>
          <a:endParaRPr lang="en-US"/>
        </a:p>
      </dgm:t>
    </dgm:pt>
    <dgm:pt modelId="{4688D2FA-EEE2-45D7-B093-30ABF2BD006A}" type="sibTrans" cxnId="{5151303E-B47D-4C7F-832C-85D7D3F72841}">
      <dgm:prSet/>
      <dgm:spPr/>
      <dgm:t>
        <a:bodyPr/>
        <a:lstStyle/>
        <a:p>
          <a:endParaRPr lang="en-US"/>
        </a:p>
      </dgm:t>
    </dgm:pt>
    <dgm:pt modelId="{71D56980-A149-429C-B9CB-C240B7588E67}">
      <dgm:prSet/>
      <dgm:spPr/>
      <dgm:t>
        <a:bodyPr/>
        <a:lstStyle/>
        <a:p>
          <a:r>
            <a:rPr lang="en-US" b="1"/>
            <a:t>- ''A company's attitude and conduct  towards its employees, customers, community and stockholders''</a:t>
          </a:r>
          <a:endParaRPr lang="en-US"/>
        </a:p>
      </dgm:t>
    </dgm:pt>
    <dgm:pt modelId="{89DB9BDE-93C1-4456-A66A-2CA06D00CC18}" type="parTrans" cxnId="{46AC213B-B8CC-4715-BA20-924CFA51E5D2}">
      <dgm:prSet/>
      <dgm:spPr/>
      <dgm:t>
        <a:bodyPr/>
        <a:lstStyle/>
        <a:p>
          <a:endParaRPr lang="en-US"/>
        </a:p>
      </dgm:t>
    </dgm:pt>
    <dgm:pt modelId="{38DA2DBE-D4E0-4FD4-8BB1-89F8E9849A6D}" type="sibTrans" cxnId="{46AC213B-B8CC-4715-BA20-924CFA51E5D2}">
      <dgm:prSet/>
      <dgm:spPr/>
      <dgm:t>
        <a:bodyPr/>
        <a:lstStyle/>
        <a:p>
          <a:endParaRPr lang="en-US"/>
        </a:p>
      </dgm:t>
    </dgm:pt>
    <dgm:pt modelId="{E80CD817-ABC9-4126-B777-EA61920254EF}">
      <dgm:prSet/>
      <dgm:spPr/>
      <dgm:t>
        <a:bodyPr/>
        <a:lstStyle/>
        <a:p>
          <a:r>
            <a:rPr lang="en-US" b="1"/>
            <a:t>(Fundamentals of Financial Management. Brigham and</a:t>
          </a:r>
          <a:endParaRPr lang="en-US"/>
        </a:p>
      </dgm:t>
    </dgm:pt>
    <dgm:pt modelId="{ECD3FB55-E8E5-447E-B380-B7C17F086044}" type="parTrans" cxnId="{9B95265E-E3B6-4205-A9D4-F3DA72A9EBD2}">
      <dgm:prSet/>
      <dgm:spPr/>
      <dgm:t>
        <a:bodyPr/>
        <a:lstStyle/>
        <a:p>
          <a:endParaRPr lang="en-US"/>
        </a:p>
      </dgm:t>
    </dgm:pt>
    <dgm:pt modelId="{3E92C726-12C7-4D0C-A1C2-30CE8AC443C0}" type="sibTrans" cxnId="{9B95265E-E3B6-4205-A9D4-F3DA72A9EBD2}">
      <dgm:prSet/>
      <dgm:spPr/>
      <dgm:t>
        <a:bodyPr/>
        <a:lstStyle/>
        <a:p>
          <a:endParaRPr lang="en-US"/>
        </a:p>
      </dgm:t>
    </dgm:pt>
    <dgm:pt modelId="{DED08353-628E-422D-8FD0-BD9187FD7323}">
      <dgm:prSet/>
      <dgm:spPr/>
      <dgm:t>
        <a:bodyPr/>
        <a:lstStyle/>
        <a:p>
          <a:r>
            <a:rPr lang="en-US" b="1"/>
            <a:t>Houston- 10th Edition)</a:t>
          </a:r>
          <a:endParaRPr lang="en-US"/>
        </a:p>
      </dgm:t>
    </dgm:pt>
    <dgm:pt modelId="{E5F01E81-AFAA-41E8-A2DE-BC5B717DA8E2}" type="parTrans" cxnId="{12566B0B-0DC3-415E-86C7-991EFD82A0B8}">
      <dgm:prSet/>
      <dgm:spPr/>
      <dgm:t>
        <a:bodyPr/>
        <a:lstStyle/>
        <a:p>
          <a:endParaRPr lang="en-US"/>
        </a:p>
      </dgm:t>
    </dgm:pt>
    <dgm:pt modelId="{071C549F-72B4-4387-8FD0-93C02CED832B}" type="sibTrans" cxnId="{12566B0B-0DC3-415E-86C7-991EFD82A0B8}">
      <dgm:prSet/>
      <dgm:spPr/>
      <dgm:t>
        <a:bodyPr/>
        <a:lstStyle/>
        <a:p>
          <a:endParaRPr lang="en-US"/>
        </a:p>
      </dgm:t>
    </dgm:pt>
    <dgm:pt modelId="{24762EBA-A176-487B-B4B9-D3391EF086C1}">
      <dgm:prSet/>
      <dgm:spPr/>
      <dgm:t>
        <a:bodyPr/>
        <a:lstStyle/>
        <a:p>
          <a:r>
            <a:rPr lang="en-US" b="1"/>
            <a:t>Social Responsibility</a:t>
          </a:r>
          <a:endParaRPr lang="en-US"/>
        </a:p>
      </dgm:t>
    </dgm:pt>
    <dgm:pt modelId="{4B8AB9DF-66E4-4AEA-9002-33920B88FD22}" type="parTrans" cxnId="{B65939F0-EFB6-46E7-BC17-AECF458D9D8B}">
      <dgm:prSet/>
      <dgm:spPr/>
      <dgm:t>
        <a:bodyPr/>
        <a:lstStyle/>
        <a:p>
          <a:endParaRPr lang="en-US"/>
        </a:p>
      </dgm:t>
    </dgm:pt>
    <dgm:pt modelId="{A1483C7C-E32F-400A-9A3D-802BA5094620}" type="sibTrans" cxnId="{B65939F0-EFB6-46E7-BC17-AECF458D9D8B}">
      <dgm:prSet/>
      <dgm:spPr/>
      <dgm:t>
        <a:bodyPr/>
        <a:lstStyle/>
        <a:p>
          <a:endParaRPr lang="en-US"/>
        </a:p>
      </dgm:t>
    </dgm:pt>
    <dgm:pt modelId="{27E539C5-2E43-4FC3-9F63-96EA4438DB1E}">
      <dgm:prSet/>
      <dgm:spPr/>
      <dgm:t>
        <a:bodyPr/>
        <a:lstStyle/>
        <a:p>
          <a:r>
            <a:rPr lang="en-US" b="1"/>
            <a:t>Only shareholders' interests or welfare of employees and society as well?</a:t>
          </a:r>
          <a:endParaRPr lang="en-US"/>
        </a:p>
      </dgm:t>
    </dgm:pt>
    <dgm:pt modelId="{575D949A-F6E2-46F7-895D-6CD5D39D9A7F}" type="parTrans" cxnId="{507B7984-957F-4E8A-8DB0-7F2DD97B2BEF}">
      <dgm:prSet/>
      <dgm:spPr/>
      <dgm:t>
        <a:bodyPr/>
        <a:lstStyle/>
        <a:p>
          <a:endParaRPr lang="en-US"/>
        </a:p>
      </dgm:t>
    </dgm:pt>
    <dgm:pt modelId="{CEF9D917-4351-466F-8D65-21285F1801ED}" type="sibTrans" cxnId="{507B7984-957F-4E8A-8DB0-7F2DD97B2BEF}">
      <dgm:prSet/>
      <dgm:spPr/>
      <dgm:t>
        <a:bodyPr/>
        <a:lstStyle/>
        <a:p>
          <a:endParaRPr lang="en-US"/>
        </a:p>
      </dgm:t>
    </dgm:pt>
    <dgm:pt modelId="{EF4AFB75-341D-4A8B-8FC5-B7C1B32787C7}" type="pres">
      <dgm:prSet presAssocID="{8DB2746C-DC69-4C04-BC4D-B01D6207FF7C}" presName="root" presStyleCnt="0">
        <dgm:presLayoutVars>
          <dgm:dir/>
          <dgm:resizeHandles val="exact"/>
        </dgm:presLayoutVars>
      </dgm:prSet>
      <dgm:spPr/>
    </dgm:pt>
    <dgm:pt modelId="{183B208D-FDF4-4DC7-9E4A-A23C6DF0F3AA}" type="pres">
      <dgm:prSet presAssocID="{A1B59604-6728-4C6D-9B50-5C3A6EAB3C69}" presName="compNode" presStyleCnt="0"/>
      <dgm:spPr/>
    </dgm:pt>
    <dgm:pt modelId="{ACA49EBE-8FCA-46D0-98E7-A99079871D25}" type="pres">
      <dgm:prSet presAssocID="{A1B59604-6728-4C6D-9B50-5C3A6EAB3C69}" presName="bgRect" presStyleLbl="bgShp" presStyleIdx="0" presStyleCnt="6"/>
      <dgm:spPr/>
    </dgm:pt>
    <dgm:pt modelId="{7E3FEFC4-2156-47E3-93BB-F72CD21BE7F9}" type="pres">
      <dgm:prSet presAssocID="{A1B59604-6728-4C6D-9B50-5C3A6EAB3C6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A24CAB4-533A-4071-A77E-A523C8588F40}" type="pres">
      <dgm:prSet presAssocID="{A1B59604-6728-4C6D-9B50-5C3A6EAB3C69}" presName="spaceRect" presStyleCnt="0"/>
      <dgm:spPr/>
    </dgm:pt>
    <dgm:pt modelId="{50D9EDD0-F2AB-423D-88AC-21D0AA88DBC4}" type="pres">
      <dgm:prSet presAssocID="{A1B59604-6728-4C6D-9B50-5C3A6EAB3C69}" presName="parTx" presStyleLbl="revTx" presStyleIdx="0" presStyleCnt="7">
        <dgm:presLayoutVars>
          <dgm:chMax val="0"/>
          <dgm:chPref val="0"/>
        </dgm:presLayoutVars>
      </dgm:prSet>
      <dgm:spPr/>
    </dgm:pt>
    <dgm:pt modelId="{2B3C7A50-D0F3-487C-B6EA-BECDD76D17BF}" type="pres">
      <dgm:prSet presAssocID="{BB37B0C8-75FD-4480-A256-88D4E38D17DD}" presName="sibTrans" presStyleCnt="0"/>
      <dgm:spPr/>
    </dgm:pt>
    <dgm:pt modelId="{2B11EF1E-C15F-4096-BAD9-E3CB5C5EBA6D}" type="pres">
      <dgm:prSet presAssocID="{7D5C52BA-F955-4610-8565-D24865BCCD42}" presName="compNode" presStyleCnt="0"/>
      <dgm:spPr/>
    </dgm:pt>
    <dgm:pt modelId="{EC1C9E07-3E58-4749-9AC1-9A76ECF07435}" type="pres">
      <dgm:prSet presAssocID="{7D5C52BA-F955-4610-8565-D24865BCCD42}" presName="bgRect" presStyleLbl="bgShp" presStyleIdx="1" presStyleCnt="6"/>
      <dgm:spPr/>
    </dgm:pt>
    <dgm:pt modelId="{D2E92C8A-0218-4121-BC23-B1CE3AAC980B}" type="pres">
      <dgm:prSet presAssocID="{7D5C52BA-F955-4610-8565-D24865BCCD4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0C5C264-97CC-4E67-9ADB-D938652B89AC}" type="pres">
      <dgm:prSet presAssocID="{7D5C52BA-F955-4610-8565-D24865BCCD42}" presName="spaceRect" presStyleCnt="0"/>
      <dgm:spPr/>
    </dgm:pt>
    <dgm:pt modelId="{0CA57A59-37AA-4303-BDB9-36832F601DB2}" type="pres">
      <dgm:prSet presAssocID="{7D5C52BA-F955-4610-8565-D24865BCCD42}" presName="parTx" presStyleLbl="revTx" presStyleIdx="1" presStyleCnt="7">
        <dgm:presLayoutVars>
          <dgm:chMax val="0"/>
          <dgm:chPref val="0"/>
        </dgm:presLayoutVars>
      </dgm:prSet>
      <dgm:spPr/>
    </dgm:pt>
    <dgm:pt modelId="{2EF92959-36CF-4AE4-80A2-66BB373FC091}" type="pres">
      <dgm:prSet presAssocID="{4688D2FA-EEE2-45D7-B093-30ABF2BD006A}" presName="sibTrans" presStyleCnt="0"/>
      <dgm:spPr/>
    </dgm:pt>
    <dgm:pt modelId="{09621BFC-D224-49E9-BA35-11825725969E}" type="pres">
      <dgm:prSet presAssocID="{71D56980-A149-429C-B9CB-C240B7588E67}" presName="compNode" presStyleCnt="0"/>
      <dgm:spPr/>
    </dgm:pt>
    <dgm:pt modelId="{384A474E-159D-44BD-989D-F8D47CA722E7}" type="pres">
      <dgm:prSet presAssocID="{71D56980-A149-429C-B9CB-C240B7588E67}" presName="bgRect" presStyleLbl="bgShp" presStyleIdx="2" presStyleCnt="6"/>
      <dgm:spPr/>
    </dgm:pt>
    <dgm:pt modelId="{5A35DD69-1096-4F86-BDAA-5329050E8862}" type="pres">
      <dgm:prSet presAssocID="{71D56980-A149-429C-B9CB-C240B7588E6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ffic cone"/>
        </a:ext>
      </dgm:extLst>
    </dgm:pt>
    <dgm:pt modelId="{96D73CB7-30EC-492A-BF08-A89D57B5A27C}" type="pres">
      <dgm:prSet presAssocID="{71D56980-A149-429C-B9CB-C240B7588E67}" presName="spaceRect" presStyleCnt="0"/>
      <dgm:spPr/>
    </dgm:pt>
    <dgm:pt modelId="{8FEB9FA0-D0CB-4BA5-800D-157F42B9F8CA}" type="pres">
      <dgm:prSet presAssocID="{71D56980-A149-429C-B9CB-C240B7588E67}" presName="parTx" presStyleLbl="revTx" presStyleIdx="2" presStyleCnt="7">
        <dgm:presLayoutVars>
          <dgm:chMax val="0"/>
          <dgm:chPref val="0"/>
        </dgm:presLayoutVars>
      </dgm:prSet>
      <dgm:spPr/>
    </dgm:pt>
    <dgm:pt modelId="{CCA21028-1672-4EEA-AE52-D4FFD6170C79}" type="pres">
      <dgm:prSet presAssocID="{38DA2DBE-D4E0-4FD4-8BB1-89F8E9849A6D}" presName="sibTrans" presStyleCnt="0"/>
      <dgm:spPr/>
    </dgm:pt>
    <dgm:pt modelId="{41D95EC3-862F-4BDC-B716-5A6E3A53413E}" type="pres">
      <dgm:prSet presAssocID="{E80CD817-ABC9-4126-B777-EA61920254EF}" presName="compNode" presStyleCnt="0"/>
      <dgm:spPr/>
    </dgm:pt>
    <dgm:pt modelId="{E0E13E1F-EFDB-48E7-83BC-A157B926E08E}" type="pres">
      <dgm:prSet presAssocID="{E80CD817-ABC9-4126-B777-EA61920254EF}" presName="bgRect" presStyleLbl="bgShp" presStyleIdx="3" presStyleCnt="6"/>
      <dgm:spPr/>
    </dgm:pt>
    <dgm:pt modelId="{1DF4A9E0-211A-4CF7-B2C7-4E0590607501}" type="pres">
      <dgm:prSet presAssocID="{E80CD817-ABC9-4126-B777-EA61920254E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04AA2D3D-D0F1-4FE6-8725-7EDB8C304DFD}" type="pres">
      <dgm:prSet presAssocID="{E80CD817-ABC9-4126-B777-EA61920254EF}" presName="spaceRect" presStyleCnt="0"/>
      <dgm:spPr/>
    </dgm:pt>
    <dgm:pt modelId="{9719C228-2415-4143-B997-27F502931B23}" type="pres">
      <dgm:prSet presAssocID="{E80CD817-ABC9-4126-B777-EA61920254EF}" presName="parTx" presStyleLbl="revTx" presStyleIdx="3" presStyleCnt="7">
        <dgm:presLayoutVars>
          <dgm:chMax val="0"/>
          <dgm:chPref val="0"/>
        </dgm:presLayoutVars>
      </dgm:prSet>
      <dgm:spPr/>
    </dgm:pt>
    <dgm:pt modelId="{8B11349F-EF1E-48A0-9727-14600B77673F}" type="pres">
      <dgm:prSet presAssocID="{3E92C726-12C7-4D0C-A1C2-30CE8AC443C0}" presName="sibTrans" presStyleCnt="0"/>
      <dgm:spPr/>
    </dgm:pt>
    <dgm:pt modelId="{887B0048-785F-4397-8438-67FB171456B3}" type="pres">
      <dgm:prSet presAssocID="{DED08353-628E-422D-8FD0-BD9187FD7323}" presName="compNode" presStyleCnt="0"/>
      <dgm:spPr/>
    </dgm:pt>
    <dgm:pt modelId="{EBE369F5-53B3-436E-A97D-58985647A377}" type="pres">
      <dgm:prSet presAssocID="{DED08353-628E-422D-8FD0-BD9187FD7323}" presName="bgRect" presStyleLbl="bgShp" presStyleIdx="4" presStyleCnt="6"/>
      <dgm:spPr/>
    </dgm:pt>
    <dgm:pt modelId="{EED67330-F96A-403D-B781-0DBC94161CF6}" type="pres">
      <dgm:prSet presAssocID="{DED08353-628E-422D-8FD0-BD9187FD732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C46A381A-F62F-4A4C-B822-F58B04D97F9D}" type="pres">
      <dgm:prSet presAssocID="{DED08353-628E-422D-8FD0-BD9187FD7323}" presName="spaceRect" presStyleCnt="0"/>
      <dgm:spPr/>
    </dgm:pt>
    <dgm:pt modelId="{2C32623E-18EF-472B-A50A-F3916A996C6F}" type="pres">
      <dgm:prSet presAssocID="{DED08353-628E-422D-8FD0-BD9187FD7323}" presName="parTx" presStyleLbl="revTx" presStyleIdx="4" presStyleCnt="7">
        <dgm:presLayoutVars>
          <dgm:chMax val="0"/>
          <dgm:chPref val="0"/>
        </dgm:presLayoutVars>
      </dgm:prSet>
      <dgm:spPr/>
    </dgm:pt>
    <dgm:pt modelId="{FB50BB6C-5122-441E-BFB6-CCE5725E4244}" type="pres">
      <dgm:prSet presAssocID="{DED08353-628E-422D-8FD0-BD9187FD7323}" presName="desTx" presStyleLbl="revTx" presStyleIdx="5" presStyleCnt="7">
        <dgm:presLayoutVars/>
      </dgm:prSet>
      <dgm:spPr/>
    </dgm:pt>
    <dgm:pt modelId="{F7B1C9D6-287E-4258-ACE2-F5ABAF7DE577}" type="pres">
      <dgm:prSet presAssocID="{071C549F-72B4-4387-8FD0-93C02CED832B}" presName="sibTrans" presStyleCnt="0"/>
      <dgm:spPr/>
    </dgm:pt>
    <dgm:pt modelId="{8FA81538-FE89-47C0-9B27-15950E2101DD}" type="pres">
      <dgm:prSet presAssocID="{27E539C5-2E43-4FC3-9F63-96EA4438DB1E}" presName="compNode" presStyleCnt="0"/>
      <dgm:spPr/>
    </dgm:pt>
    <dgm:pt modelId="{96689CE1-FF53-41D6-9AB5-93E97671CD66}" type="pres">
      <dgm:prSet presAssocID="{27E539C5-2E43-4FC3-9F63-96EA4438DB1E}" presName="bgRect" presStyleLbl="bgShp" presStyleIdx="5" presStyleCnt="6"/>
      <dgm:spPr/>
    </dgm:pt>
    <dgm:pt modelId="{BB320644-55ED-4E01-B2A9-27FEAC48AF45}" type="pres">
      <dgm:prSet presAssocID="{27E539C5-2E43-4FC3-9F63-96EA4438DB1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E63BA2A-230D-445D-8CFF-2671DADCF330}" type="pres">
      <dgm:prSet presAssocID="{27E539C5-2E43-4FC3-9F63-96EA4438DB1E}" presName="spaceRect" presStyleCnt="0"/>
      <dgm:spPr/>
    </dgm:pt>
    <dgm:pt modelId="{D6AF078A-06D1-4A28-8D10-7DF89B120639}" type="pres">
      <dgm:prSet presAssocID="{27E539C5-2E43-4FC3-9F63-96EA4438DB1E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12566B0B-0DC3-415E-86C7-991EFD82A0B8}" srcId="{8DB2746C-DC69-4C04-BC4D-B01D6207FF7C}" destId="{DED08353-628E-422D-8FD0-BD9187FD7323}" srcOrd="4" destOrd="0" parTransId="{E5F01E81-AFAA-41E8-A2DE-BC5B717DA8E2}" sibTransId="{071C549F-72B4-4387-8FD0-93C02CED832B}"/>
    <dgm:cxn modelId="{B8635212-35F8-4FA5-94F3-F20C14F4C621}" type="presOf" srcId="{DED08353-628E-422D-8FD0-BD9187FD7323}" destId="{2C32623E-18EF-472B-A50A-F3916A996C6F}" srcOrd="0" destOrd="0" presId="urn:microsoft.com/office/officeart/2018/2/layout/IconVerticalSolidList"/>
    <dgm:cxn modelId="{46AC213B-B8CC-4715-BA20-924CFA51E5D2}" srcId="{8DB2746C-DC69-4C04-BC4D-B01D6207FF7C}" destId="{71D56980-A149-429C-B9CB-C240B7588E67}" srcOrd="2" destOrd="0" parTransId="{89DB9BDE-93C1-4456-A66A-2CA06D00CC18}" sibTransId="{38DA2DBE-D4E0-4FD4-8BB1-89F8E9849A6D}"/>
    <dgm:cxn modelId="{5151303E-B47D-4C7F-832C-85D7D3F72841}" srcId="{8DB2746C-DC69-4C04-BC4D-B01D6207FF7C}" destId="{7D5C52BA-F955-4610-8565-D24865BCCD42}" srcOrd="1" destOrd="0" parTransId="{6C8D433F-B539-4BF6-9DDE-4C4926B82C5E}" sibTransId="{4688D2FA-EEE2-45D7-B093-30ABF2BD006A}"/>
    <dgm:cxn modelId="{9B95265E-E3B6-4205-A9D4-F3DA72A9EBD2}" srcId="{8DB2746C-DC69-4C04-BC4D-B01D6207FF7C}" destId="{E80CD817-ABC9-4126-B777-EA61920254EF}" srcOrd="3" destOrd="0" parTransId="{ECD3FB55-E8E5-447E-B380-B7C17F086044}" sibTransId="{3E92C726-12C7-4D0C-A1C2-30CE8AC443C0}"/>
    <dgm:cxn modelId="{DCD26D42-ECE7-463F-91A0-E328A640372F}" type="presOf" srcId="{71D56980-A149-429C-B9CB-C240B7588E67}" destId="{8FEB9FA0-D0CB-4BA5-800D-157F42B9F8CA}" srcOrd="0" destOrd="0" presId="urn:microsoft.com/office/officeart/2018/2/layout/IconVerticalSolidList"/>
    <dgm:cxn modelId="{507B7984-957F-4E8A-8DB0-7F2DD97B2BEF}" srcId="{8DB2746C-DC69-4C04-BC4D-B01D6207FF7C}" destId="{27E539C5-2E43-4FC3-9F63-96EA4438DB1E}" srcOrd="5" destOrd="0" parTransId="{575D949A-F6E2-46F7-895D-6CD5D39D9A7F}" sibTransId="{CEF9D917-4351-466F-8D65-21285F1801ED}"/>
    <dgm:cxn modelId="{CDB23D85-85A7-45E9-9ADC-2CBC50BD9480}" type="presOf" srcId="{E80CD817-ABC9-4126-B777-EA61920254EF}" destId="{9719C228-2415-4143-B997-27F502931B23}" srcOrd="0" destOrd="0" presId="urn:microsoft.com/office/officeart/2018/2/layout/IconVerticalSolidList"/>
    <dgm:cxn modelId="{3B1DBF87-DA91-45FE-8F4B-7543B1469078}" type="presOf" srcId="{A1B59604-6728-4C6D-9B50-5C3A6EAB3C69}" destId="{50D9EDD0-F2AB-423D-88AC-21D0AA88DBC4}" srcOrd="0" destOrd="0" presId="urn:microsoft.com/office/officeart/2018/2/layout/IconVerticalSolidList"/>
    <dgm:cxn modelId="{D5F8E594-ECD2-47A7-B483-745C7B85E9DF}" type="presOf" srcId="{24762EBA-A176-487B-B4B9-D3391EF086C1}" destId="{FB50BB6C-5122-441E-BFB6-CCE5725E4244}" srcOrd="0" destOrd="0" presId="urn:microsoft.com/office/officeart/2018/2/layout/IconVerticalSolidList"/>
    <dgm:cxn modelId="{E08442D4-6157-49DE-8CF4-2710183EEF77}" type="presOf" srcId="{27E539C5-2E43-4FC3-9F63-96EA4438DB1E}" destId="{D6AF078A-06D1-4A28-8D10-7DF89B120639}" srcOrd="0" destOrd="0" presId="urn:microsoft.com/office/officeart/2018/2/layout/IconVerticalSolidList"/>
    <dgm:cxn modelId="{FBD1F7D4-7BA2-4C60-858B-FBF8BD0EDCE8}" type="presOf" srcId="{8DB2746C-DC69-4C04-BC4D-B01D6207FF7C}" destId="{EF4AFB75-341D-4A8B-8FC5-B7C1B32787C7}" srcOrd="0" destOrd="0" presId="urn:microsoft.com/office/officeart/2018/2/layout/IconVerticalSolidList"/>
    <dgm:cxn modelId="{069C7EEB-FDF4-491C-8A59-89ACA0B55653}" type="presOf" srcId="{7D5C52BA-F955-4610-8565-D24865BCCD42}" destId="{0CA57A59-37AA-4303-BDB9-36832F601DB2}" srcOrd="0" destOrd="0" presId="urn:microsoft.com/office/officeart/2018/2/layout/IconVerticalSolidList"/>
    <dgm:cxn modelId="{B65939F0-EFB6-46E7-BC17-AECF458D9D8B}" srcId="{DED08353-628E-422D-8FD0-BD9187FD7323}" destId="{24762EBA-A176-487B-B4B9-D3391EF086C1}" srcOrd="0" destOrd="0" parTransId="{4B8AB9DF-66E4-4AEA-9002-33920B88FD22}" sibTransId="{A1483C7C-E32F-400A-9A3D-802BA5094620}"/>
    <dgm:cxn modelId="{DC5969F5-D13E-497C-8A16-EC50E466643F}" srcId="{8DB2746C-DC69-4C04-BC4D-B01D6207FF7C}" destId="{A1B59604-6728-4C6D-9B50-5C3A6EAB3C69}" srcOrd="0" destOrd="0" parTransId="{C3355DC5-1A44-46CE-BD52-374FFC7D59AC}" sibTransId="{BB37B0C8-75FD-4480-A256-88D4E38D17DD}"/>
    <dgm:cxn modelId="{5BE51521-10BB-47AD-8372-D8EFE28B9AE1}" type="presParOf" srcId="{EF4AFB75-341D-4A8B-8FC5-B7C1B32787C7}" destId="{183B208D-FDF4-4DC7-9E4A-A23C6DF0F3AA}" srcOrd="0" destOrd="0" presId="urn:microsoft.com/office/officeart/2018/2/layout/IconVerticalSolidList"/>
    <dgm:cxn modelId="{4B3F06AA-1DE3-4B3E-9714-061666D9BC93}" type="presParOf" srcId="{183B208D-FDF4-4DC7-9E4A-A23C6DF0F3AA}" destId="{ACA49EBE-8FCA-46D0-98E7-A99079871D25}" srcOrd="0" destOrd="0" presId="urn:microsoft.com/office/officeart/2018/2/layout/IconVerticalSolidList"/>
    <dgm:cxn modelId="{EFD2DBFC-FFBA-4DF5-9103-CE28A7C5871A}" type="presParOf" srcId="{183B208D-FDF4-4DC7-9E4A-A23C6DF0F3AA}" destId="{7E3FEFC4-2156-47E3-93BB-F72CD21BE7F9}" srcOrd="1" destOrd="0" presId="urn:microsoft.com/office/officeart/2018/2/layout/IconVerticalSolidList"/>
    <dgm:cxn modelId="{02040EB2-B954-460F-9259-5F73F49F2812}" type="presParOf" srcId="{183B208D-FDF4-4DC7-9E4A-A23C6DF0F3AA}" destId="{3A24CAB4-533A-4071-A77E-A523C8588F40}" srcOrd="2" destOrd="0" presId="urn:microsoft.com/office/officeart/2018/2/layout/IconVerticalSolidList"/>
    <dgm:cxn modelId="{579A800B-441B-40D8-8D77-F0EE23EE426A}" type="presParOf" srcId="{183B208D-FDF4-4DC7-9E4A-A23C6DF0F3AA}" destId="{50D9EDD0-F2AB-423D-88AC-21D0AA88DBC4}" srcOrd="3" destOrd="0" presId="urn:microsoft.com/office/officeart/2018/2/layout/IconVerticalSolidList"/>
    <dgm:cxn modelId="{DCDBBEC3-4C0E-4F3D-A49A-94738B1617C0}" type="presParOf" srcId="{EF4AFB75-341D-4A8B-8FC5-B7C1B32787C7}" destId="{2B3C7A50-D0F3-487C-B6EA-BECDD76D17BF}" srcOrd="1" destOrd="0" presId="urn:microsoft.com/office/officeart/2018/2/layout/IconVerticalSolidList"/>
    <dgm:cxn modelId="{405DBD56-5410-4E9C-8E6D-0919A23555F8}" type="presParOf" srcId="{EF4AFB75-341D-4A8B-8FC5-B7C1B32787C7}" destId="{2B11EF1E-C15F-4096-BAD9-E3CB5C5EBA6D}" srcOrd="2" destOrd="0" presId="urn:microsoft.com/office/officeart/2018/2/layout/IconVerticalSolidList"/>
    <dgm:cxn modelId="{CE5BC7C2-A16C-46B0-98AD-08E7717B17BC}" type="presParOf" srcId="{2B11EF1E-C15F-4096-BAD9-E3CB5C5EBA6D}" destId="{EC1C9E07-3E58-4749-9AC1-9A76ECF07435}" srcOrd="0" destOrd="0" presId="urn:microsoft.com/office/officeart/2018/2/layout/IconVerticalSolidList"/>
    <dgm:cxn modelId="{1A2C03AE-A949-4F17-A248-75E3C0BD9A71}" type="presParOf" srcId="{2B11EF1E-C15F-4096-BAD9-E3CB5C5EBA6D}" destId="{D2E92C8A-0218-4121-BC23-B1CE3AAC980B}" srcOrd="1" destOrd="0" presId="urn:microsoft.com/office/officeart/2018/2/layout/IconVerticalSolidList"/>
    <dgm:cxn modelId="{75699046-4C82-4230-8A6D-B86FBD5A3D6E}" type="presParOf" srcId="{2B11EF1E-C15F-4096-BAD9-E3CB5C5EBA6D}" destId="{50C5C264-97CC-4E67-9ADB-D938652B89AC}" srcOrd="2" destOrd="0" presId="urn:microsoft.com/office/officeart/2018/2/layout/IconVerticalSolidList"/>
    <dgm:cxn modelId="{1E52A4C3-2657-4F4E-9F56-ED0F3D6CFAAE}" type="presParOf" srcId="{2B11EF1E-C15F-4096-BAD9-E3CB5C5EBA6D}" destId="{0CA57A59-37AA-4303-BDB9-36832F601DB2}" srcOrd="3" destOrd="0" presId="urn:microsoft.com/office/officeart/2018/2/layout/IconVerticalSolidList"/>
    <dgm:cxn modelId="{9FF00427-8582-4786-8F30-5A8355913523}" type="presParOf" srcId="{EF4AFB75-341D-4A8B-8FC5-B7C1B32787C7}" destId="{2EF92959-36CF-4AE4-80A2-66BB373FC091}" srcOrd="3" destOrd="0" presId="urn:microsoft.com/office/officeart/2018/2/layout/IconVerticalSolidList"/>
    <dgm:cxn modelId="{CBD943C9-E36B-43DC-82CB-A92854242B7C}" type="presParOf" srcId="{EF4AFB75-341D-4A8B-8FC5-B7C1B32787C7}" destId="{09621BFC-D224-49E9-BA35-11825725969E}" srcOrd="4" destOrd="0" presId="urn:microsoft.com/office/officeart/2018/2/layout/IconVerticalSolidList"/>
    <dgm:cxn modelId="{D0E76E85-9D5B-44B7-B546-070A8D501740}" type="presParOf" srcId="{09621BFC-D224-49E9-BA35-11825725969E}" destId="{384A474E-159D-44BD-989D-F8D47CA722E7}" srcOrd="0" destOrd="0" presId="urn:microsoft.com/office/officeart/2018/2/layout/IconVerticalSolidList"/>
    <dgm:cxn modelId="{6664D013-8B41-43BD-852D-5073094AC848}" type="presParOf" srcId="{09621BFC-D224-49E9-BA35-11825725969E}" destId="{5A35DD69-1096-4F86-BDAA-5329050E8862}" srcOrd="1" destOrd="0" presId="urn:microsoft.com/office/officeart/2018/2/layout/IconVerticalSolidList"/>
    <dgm:cxn modelId="{F168B947-B773-4564-A987-B85A46DD0736}" type="presParOf" srcId="{09621BFC-D224-49E9-BA35-11825725969E}" destId="{96D73CB7-30EC-492A-BF08-A89D57B5A27C}" srcOrd="2" destOrd="0" presId="urn:microsoft.com/office/officeart/2018/2/layout/IconVerticalSolidList"/>
    <dgm:cxn modelId="{0F9E8A0B-A5CB-4034-93C8-2E4BA3F407A5}" type="presParOf" srcId="{09621BFC-D224-49E9-BA35-11825725969E}" destId="{8FEB9FA0-D0CB-4BA5-800D-157F42B9F8CA}" srcOrd="3" destOrd="0" presId="urn:microsoft.com/office/officeart/2018/2/layout/IconVerticalSolidList"/>
    <dgm:cxn modelId="{55F765B0-4B58-43BC-863B-1F360F69CE65}" type="presParOf" srcId="{EF4AFB75-341D-4A8B-8FC5-B7C1B32787C7}" destId="{CCA21028-1672-4EEA-AE52-D4FFD6170C79}" srcOrd="5" destOrd="0" presId="urn:microsoft.com/office/officeart/2018/2/layout/IconVerticalSolidList"/>
    <dgm:cxn modelId="{883A31A3-0F90-4333-BA5E-7AAB917FC134}" type="presParOf" srcId="{EF4AFB75-341D-4A8B-8FC5-B7C1B32787C7}" destId="{41D95EC3-862F-4BDC-B716-5A6E3A53413E}" srcOrd="6" destOrd="0" presId="urn:microsoft.com/office/officeart/2018/2/layout/IconVerticalSolidList"/>
    <dgm:cxn modelId="{53AD9F18-D3EB-4225-A47D-02E0DBE47F95}" type="presParOf" srcId="{41D95EC3-862F-4BDC-B716-5A6E3A53413E}" destId="{E0E13E1F-EFDB-48E7-83BC-A157B926E08E}" srcOrd="0" destOrd="0" presId="urn:microsoft.com/office/officeart/2018/2/layout/IconVerticalSolidList"/>
    <dgm:cxn modelId="{CBF42557-64C0-4281-B3AC-8D31D710880C}" type="presParOf" srcId="{41D95EC3-862F-4BDC-B716-5A6E3A53413E}" destId="{1DF4A9E0-211A-4CF7-B2C7-4E0590607501}" srcOrd="1" destOrd="0" presId="urn:microsoft.com/office/officeart/2018/2/layout/IconVerticalSolidList"/>
    <dgm:cxn modelId="{23A773C6-F4A8-436A-AF31-35F6FC491ECF}" type="presParOf" srcId="{41D95EC3-862F-4BDC-B716-5A6E3A53413E}" destId="{04AA2D3D-D0F1-4FE6-8725-7EDB8C304DFD}" srcOrd="2" destOrd="0" presId="urn:microsoft.com/office/officeart/2018/2/layout/IconVerticalSolidList"/>
    <dgm:cxn modelId="{1C790A19-BA5B-454F-A1A9-5D31B33D0DDA}" type="presParOf" srcId="{41D95EC3-862F-4BDC-B716-5A6E3A53413E}" destId="{9719C228-2415-4143-B997-27F502931B23}" srcOrd="3" destOrd="0" presId="urn:microsoft.com/office/officeart/2018/2/layout/IconVerticalSolidList"/>
    <dgm:cxn modelId="{8D71153A-E787-4F66-891A-49C1100CDFAB}" type="presParOf" srcId="{EF4AFB75-341D-4A8B-8FC5-B7C1B32787C7}" destId="{8B11349F-EF1E-48A0-9727-14600B77673F}" srcOrd="7" destOrd="0" presId="urn:microsoft.com/office/officeart/2018/2/layout/IconVerticalSolidList"/>
    <dgm:cxn modelId="{DFAA3200-D72A-48AF-ACA7-1AE8D21B25BE}" type="presParOf" srcId="{EF4AFB75-341D-4A8B-8FC5-B7C1B32787C7}" destId="{887B0048-785F-4397-8438-67FB171456B3}" srcOrd="8" destOrd="0" presId="urn:microsoft.com/office/officeart/2018/2/layout/IconVerticalSolidList"/>
    <dgm:cxn modelId="{172D4EF5-8D66-4100-9EE0-C4F0DDFD5370}" type="presParOf" srcId="{887B0048-785F-4397-8438-67FB171456B3}" destId="{EBE369F5-53B3-436E-A97D-58985647A377}" srcOrd="0" destOrd="0" presId="urn:microsoft.com/office/officeart/2018/2/layout/IconVerticalSolidList"/>
    <dgm:cxn modelId="{28C8C7BD-BC08-4297-A5EB-C81E86804F85}" type="presParOf" srcId="{887B0048-785F-4397-8438-67FB171456B3}" destId="{EED67330-F96A-403D-B781-0DBC94161CF6}" srcOrd="1" destOrd="0" presId="urn:microsoft.com/office/officeart/2018/2/layout/IconVerticalSolidList"/>
    <dgm:cxn modelId="{2FB0FCE9-9DF8-4269-8117-E2A0702E96C8}" type="presParOf" srcId="{887B0048-785F-4397-8438-67FB171456B3}" destId="{C46A381A-F62F-4A4C-B822-F58B04D97F9D}" srcOrd="2" destOrd="0" presId="urn:microsoft.com/office/officeart/2018/2/layout/IconVerticalSolidList"/>
    <dgm:cxn modelId="{C3D03D2B-61F5-4B92-BB15-0030FAD33270}" type="presParOf" srcId="{887B0048-785F-4397-8438-67FB171456B3}" destId="{2C32623E-18EF-472B-A50A-F3916A996C6F}" srcOrd="3" destOrd="0" presId="urn:microsoft.com/office/officeart/2018/2/layout/IconVerticalSolidList"/>
    <dgm:cxn modelId="{3B98D193-411C-45F9-A612-2C261AD64707}" type="presParOf" srcId="{887B0048-785F-4397-8438-67FB171456B3}" destId="{FB50BB6C-5122-441E-BFB6-CCE5725E4244}" srcOrd="4" destOrd="0" presId="urn:microsoft.com/office/officeart/2018/2/layout/IconVerticalSolidList"/>
    <dgm:cxn modelId="{986746C8-6CED-402A-8DFA-BE01C9B3BA62}" type="presParOf" srcId="{EF4AFB75-341D-4A8B-8FC5-B7C1B32787C7}" destId="{F7B1C9D6-287E-4258-ACE2-F5ABAF7DE577}" srcOrd="9" destOrd="0" presId="urn:microsoft.com/office/officeart/2018/2/layout/IconVerticalSolidList"/>
    <dgm:cxn modelId="{C39DC382-A74D-4D5D-8962-3842E8407367}" type="presParOf" srcId="{EF4AFB75-341D-4A8B-8FC5-B7C1B32787C7}" destId="{8FA81538-FE89-47C0-9B27-15950E2101DD}" srcOrd="10" destOrd="0" presId="urn:microsoft.com/office/officeart/2018/2/layout/IconVerticalSolidList"/>
    <dgm:cxn modelId="{18C40583-C4A4-48AF-9D15-921EEBA28E22}" type="presParOf" srcId="{8FA81538-FE89-47C0-9B27-15950E2101DD}" destId="{96689CE1-FF53-41D6-9AB5-93E97671CD66}" srcOrd="0" destOrd="0" presId="urn:microsoft.com/office/officeart/2018/2/layout/IconVerticalSolidList"/>
    <dgm:cxn modelId="{9639FFE6-CA6F-45D3-A015-3C63C4EFBCE1}" type="presParOf" srcId="{8FA81538-FE89-47C0-9B27-15950E2101DD}" destId="{BB320644-55ED-4E01-B2A9-27FEAC48AF45}" srcOrd="1" destOrd="0" presId="urn:microsoft.com/office/officeart/2018/2/layout/IconVerticalSolidList"/>
    <dgm:cxn modelId="{2B9B859F-91CF-479D-917F-37F8D02B38AC}" type="presParOf" srcId="{8FA81538-FE89-47C0-9B27-15950E2101DD}" destId="{9E63BA2A-230D-445D-8CFF-2671DADCF330}" srcOrd="2" destOrd="0" presId="urn:microsoft.com/office/officeart/2018/2/layout/IconVerticalSolidList"/>
    <dgm:cxn modelId="{6D567888-D56A-4EA5-82C3-F3AD5C6B5A68}" type="presParOf" srcId="{8FA81538-FE89-47C0-9B27-15950E2101DD}" destId="{D6AF078A-06D1-4A28-8D10-7DF89B12063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A49EBE-8FCA-46D0-98E7-A99079871D25}">
      <dsp:nvSpPr>
        <dsp:cNvPr id="0" name=""/>
        <dsp:cNvSpPr/>
      </dsp:nvSpPr>
      <dsp:spPr>
        <a:xfrm>
          <a:off x="0" y="1808"/>
          <a:ext cx="6558415" cy="77044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3FEFC4-2156-47E3-93BB-F72CD21BE7F9}">
      <dsp:nvSpPr>
        <dsp:cNvPr id="0" name=""/>
        <dsp:cNvSpPr/>
      </dsp:nvSpPr>
      <dsp:spPr>
        <a:xfrm>
          <a:off x="233059" y="175158"/>
          <a:ext cx="423745" cy="4237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D9EDD0-F2AB-423D-88AC-21D0AA88DBC4}">
      <dsp:nvSpPr>
        <dsp:cNvPr id="0" name=""/>
        <dsp:cNvSpPr/>
      </dsp:nvSpPr>
      <dsp:spPr>
        <a:xfrm>
          <a:off x="889864" y="1808"/>
          <a:ext cx="566855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Business Ethics</a:t>
          </a:r>
          <a:endParaRPr lang="en-US" sz="1900" kern="1200"/>
        </a:p>
      </dsp:txBody>
      <dsp:txXfrm>
        <a:off x="889864" y="1808"/>
        <a:ext cx="5668550" cy="770445"/>
      </dsp:txXfrm>
    </dsp:sp>
    <dsp:sp modelId="{EC1C9E07-3E58-4749-9AC1-9A76ECF07435}">
      <dsp:nvSpPr>
        <dsp:cNvPr id="0" name=""/>
        <dsp:cNvSpPr/>
      </dsp:nvSpPr>
      <dsp:spPr>
        <a:xfrm>
          <a:off x="0" y="964865"/>
          <a:ext cx="6558415" cy="77044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E92C8A-0218-4121-BC23-B1CE3AAC980B}">
      <dsp:nvSpPr>
        <dsp:cNvPr id="0" name=""/>
        <dsp:cNvSpPr/>
      </dsp:nvSpPr>
      <dsp:spPr>
        <a:xfrm>
          <a:off x="233059" y="1138215"/>
          <a:ext cx="423745" cy="4237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57A59-37AA-4303-BDB9-36832F601DB2}">
      <dsp:nvSpPr>
        <dsp:cNvPr id="0" name=""/>
        <dsp:cNvSpPr/>
      </dsp:nvSpPr>
      <dsp:spPr>
        <a:xfrm>
          <a:off x="889864" y="964865"/>
          <a:ext cx="566855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- ''Standard of conduct and moral behavior''</a:t>
          </a:r>
          <a:endParaRPr lang="en-US" sz="1900" kern="1200"/>
        </a:p>
      </dsp:txBody>
      <dsp:txXfrm>
        <a:off x="889864" y="964865"/>
        <a:ext cx="5668550" cy="770445"/>
      </dsp:txXfrm>
    </dsp:sp>
    <dsp:sp modelId="{384A474E-159D-44BD-989D-F8D47CA722E7}">
      <dsp:nvSpPr>
        <dsp:cNvPr id="0" name=""/>
        <dsp:cNvSpPr/>
      </dsp:nvSpPr>
      <dsp:spPr>
        <a:xfrm>
          <a:off x="0" y="1927922"/>
          <a:ext cx="6558415" cy="77044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35DD69-1096-4F86-BDAA-5329050E8862}">
      <dsp:nvSpPr>
        <dsp:cNvPr id="0" name=""/>
        <dsp:cNvSpPr/>
      </dsp:nvSpPr>
      <dsp:spPr>
        <a:xfrm>
          <a:off x="233059" y="2101272"/>
          <a:ext cx="423745" cy="4237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EB9FA0-D0CB-4BA5-800D-157F42B9F8CA}">
      <dsp:nvSpPr>
        <dsp:cNvPr id="0" name=""/>
        <dsp:cNvSpPr/>
      </dsp:nvSpPr>
      <dsp:spPr>
        <a:xfrm>
          <a:off x="889864" y="1927922"/>
          <a:ext cx="566855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- ''A company's attitude and conduct  towards its employees, customers, community and stockholders''</a:t>
          </a:r>
          <a:endParaRPr lang="en-US" sz="1900" kern="1200"/>
        </a:p>
      </dsp:txBody>
      <dsp:txXfrm>
        <a:off x="889864" y="1927922"/>
        <a:ext cx="5668550" cy="770445"/>
      </dsp:txXfrm>
    </dsp:sp>
    <dsp:sp modelId="{E0E13E1F-EFDB-48E7-83BC-A157B926E08E}">
      <dsp:nvSpPr>
        <dsp:cNvPr id="0" name=""/>
        <dsp:cNvSpPr/>
      </dsp:nvSpPr>
      <dsp:spPr>
        <a:xfrm>
          <a:off x="0" y="2890979"/>
          <a:ext cx="6558415" cy="77044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F4A9E0-211A-4CF7-B2C7-4E0590607501}">
      <dsp:nvSpPr>
        <dsp:cNvPr id="0" name=""/>
        <dsp:cNvSpPr/>
      </dsp:nvSpPr>
      <dsp:spPr>
        <a:xfrm>
          <a:off x="233059" y="3064329"/>
          <a:ext cx="423745" cy="4237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19C228-2415-4143-B997-27F502931B23}">
      <dsp:nvSpPr>
        <dsp:cNvPr id="0" name=""/>
        <dsp:cNvSpPr/>
      </dsp:nvSpPr>
      <dsp:spPr>
        <a:xfrm>
          <a:off x="889864" y="2890979"/>
          <a:ext cx="566855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(Fundamentals of Financial Management. Brigham and</a:t>
          </a:r>
          <a:endParaRPr lang="en-US" sz="1900" kern="1200"/>
        </a:p>
      </dsp:txBody>
      <dsp:txXfrm>
        <a:off x="889864" y="2890979"/>
        <a:ext cx="5668550" cy="770445"/>
      </dsp:txXfrm>
    </dsp:sp>
    <dsp:sp modelId="{EBE369F5-53B3-436E-A97D-58985647A377}">
      <dsp:nvSpPr>
        <dsp:cNvPr id="0" name=""/>
        <dsp:cNvSpPr/>
      </dsp:nvSpPr>
      <dsp:spPr>
        <a:xfrm>
          <a:off x="0" y="3854036"/>
          <a:ext cx="6558415" cy="7704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D67330-F96A-403D-B781-0DBC94161CF6}">
      <dsp:nvSpPr>
        <dsp:cNvPr id="0" name=""/>
        <dsp:cNvSpPr/>
      </dsp:nvSpPr>
      <dsp:spPr>
        <a:xfrm>
          <a:off x="233059" y="4027386"/>
          <a:ext cx="423745" cy="4237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32623E-18EF-472B-A50A-F3916A996C6F}">
      <dsp:nvSpPr>
        <dsp:cNvPr id="0" name=""/>
        <dsp:cNvSpPr/>
      </dsp:nvSpPr>
      <dsp:spPr>
        <a:xfrm>
          <a:off x="889864" y="3854036"/>
          <a:ext cx="2951286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Houston- 10th Edition)</a:t>
          </a:r>
          <a:endParaRPr lang="en-US" sz="1900" kern="1200"/>
        </a:p>
      </dsp:txBody>
      <dsp:txXfrm>
        <a:off x="889864" y="3854036"/>
        <a:ext cx="2951286" cy="770445"/>
      </dsp:txXfrm>
    </dsp:sp>
    <dsp:sp modelId="{FB50BB6C-5122-441E-BFB6-CCE5725E4244}">
      <dsp:nvSpPr>
        <dsp:cNvPr id="0" name=""/>
        <dsp:cNvSpPr/>
      </dsp:nvSpPr>
      <dsp:spPr>
        <a:xfrm>
          <a:off x="3841151" y="3854036"/>
          <a:ext cx="2717263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Social Responsibility</a:t>
          </a:r>
          <a:endParaRPr lang="en-US" sz="1400" kern="1200"/>
        </a:p>
      </dsp:txBody>
      <dsp:txXfrm>
        <a:off x="3841151" y="3854036"/>
        <a:ext cx="2717263" cy="770445"/>
      </dsp:txXfrm>
    </dsp:sp>
    <dsp:sp modelId="{96689CE1-FF53-41D6-9AB5-93E97671CD66}">
      <dsp:nvSpPr>
        <dsp:cNvPr id="0" name=""/>
        <dsp:cNvSpPr/>
      </dsp:nvSpPr>
      <dsp:spPr>
        <a:xfrm>
          <a:off x="0" y="4817093"/>
          <a:ext cx="6558415" cy="77044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20644-55ED-4E01-B2A9-27FEAC48AF45}">
      <dsp:nvSpPr>
        <dsp:cNvPr id="0" name=""/>
        <dsp:cNvSpPr/>
      </dsp:nvSpPr>
      <dsp:spPr>
        <a:xfrm>
          <a:off x="233059" y="4990443"/>
          <a:ext cx="423745" cy="4237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F078A-06D1-4A28-8D10-7DF89B120639}">
      <dsp:nvSpPr>
        <dsp:cNvPr id="0" name=""/>
        <dsp:cNvSpPr/>
      </dsp:nvSpPr>
      <dsp:spPr>
        <a:xfrm>
          <a:off x="889864" y="4817093"/>
          <a:ext cx="566855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Only shareholders' interests or welfare of employees and society as well?</a:t>
          </a:r>
          <a:endParaRPr lang="en-US" sz="1900" kern="1200"/>
        </a:p>
      </dsp:txBody>
      <dsp:txXfrm>
        <a:off x="889864" y="4817093"/>
        <a:ext cx="5668550" cy="770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" TargetMode="External"/><Relationship Id="rId2" Type="http://schemas.openxmlformats.org/officeDocument/2006/relationships/hyperlink" Target="http://www.amazon.com/exec/obidos/subst/misc/company-info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11631" y="-391550"/>
            <a:ext cx="5949673" cy="45391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000" b="1" dirty="0">
                <a:latin typeface="Arial Nova"/>
              </a:rPr>
              <a:t>     </a:t>
            </a:r>
            <a:r>
              <a:rPr lang="en-US" sz="3200" b="1" dirty="0">
                <a:latin typeface="Arial Nova"/>
              </a:rPr>
              <a:t> Internal Operations and </a:t>
            </a:r>
            <a:br>
              <a:rPr lang="en-US" sz="3200" b="1" dirty="0">
                <a:latin typeface="Arial Nova"/>
              </a:rPr>
            </a:br>
            <a:br>
              <a:rPr lang="en-US" sz="3200" b="1" dirty="0">
                <a:latin typeface="Arial Nova"/>
              </a:rPr>
            </a:br>
            <a:r>
              <a:rPr lang="en-US" sz="3200" b="1" dirty="0">
                <a:latin typeface="Arial Nova"/>
              </a:rPr>
              <a:t>      External Environment of</a:t>
            </a:r>
            <a:br>
              <a:rPr lang="en-US" sz="3200" b="1" dirty="0">
                <a:latin typeface="Arial Nova"/>
              </a:rPr>
            </a:br>
            <a:br>
              <a:rPr lang="en-US" sz="3200" b="1" dirty="0">
                <a:latin typeface="Arial Nova"/>
              </a:rPr>
            </a:br>
            <a:r>
              <a:rPr lang="en-US" sz="3200" b="1" dirty="0">
                <a:latin typeface="Arial Nova"/>
              </a:rPr>
              <a:t>                  AMAZON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7951" y="4636008"/>
            <a:ext cx="4985058" cy="19367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 Nova"/>
              </a:rPr>
              <a:t>STUDENT ID: 2315021</a:t>
            </a:r>
            <a:endParaRPr lang="en-US" sz="2000" b="1">
              <a:latin typeface="Arial Nova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 Nova"/>
              </a:rPr>
              <a:t>Presented by: Ana Maria Haba</a:t>
            </a:r>
            <a:endParaRPr lang="en-US" sz="2000" b="1">
              <a:latin typeface="Arial Nova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 Nova"/>
              </a:rPr>
              <a:t>COMPANY NAME : AMAZON</a:t>
            </a:r>
            <a:endParaRPr lang="en-US" sz="2000" b="1">
              <a:latin typeface="Arial Nova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 Nova"/>
              </a:rPr>
              <a:t>Lecturer: Zahida Khan</a:t>
            </a:r>
            <a:endParaRPr lang="en-US" sz="2000" b="1">
              <a:latin typeface="Arial Nova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ign on a brick building&#10;&#10;Description automatically generated">
            <a:extLst>
              <a:ext uri="{FF2B5EF4-FFF2-40B4-BE49-F238E27FC236}">
                <a16:creationId xmlns:a16="http://schemas.microsoft.com/office/drawing/2014/main" id="{4C9C8A80-D20B-3CC9-0D3C-3E01696683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31" r="2226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497A70-4C69-99F3-5CFE-EEFA7E3CF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3200" b="1" u="sng" dirty="0">
                <a:solidFill>
                  <a:schemeClr val="accent2"/>
                </a:solidFill>
                <a:latin typeface="Arial Nova"/>
                <a:cs typeface="Calibri Light"/>
              </a:rPr>
              <a:t>CONTENT</a:t>
            </a:r>
            <a:endParaRPr lang="en-US" sz="3200" b="1" u="sng" dirty="0">
              <a:solidFill>
                <a:schemeClr val="accent2"/>
              </a:solidFill>
              <a:latin typeface="Arial Nova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E2413-4899-658D-3ABA-BA662C5775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900" b="1" dirty="0">
                <a:latin typeface="Arial Nova"/>
                <a:cs typeface="Calibri"/>
              </a:rPr>
              <a:t>COMPANY OVERVIEW;</a:t>
            </a:r>
          </a:p>
          <a:p>
            <a:r>
              <a:rPr lang="en-US" sz="1900" b="1">
                <a:latin typeface="Arial Nova"/>
                <a:cs typeface="Calibri"/>
              </a:rPr>
              <a:t>PESTLE ANALYSIS;</a:t>
            </a:r>
          </a:p>
          <a:p>
            <a:r>
              <a:rPr lang="en-US" sz="1900" b="1">
                <a:latin typeface="Arial Nova"/>
                <a:cs typeface="Calibri"/>
              </a:rPr>
              <a:t>SWOT ANALYSIS;</a:t>
            </a:r>
          </a:p>
          <a:p>
            <a:r>
              <a:rPr lang="en-US" sz="1900" b="1" dirty="0">
                <a:latin typeface="Arial Nova"/>
                <a:cs typeface="Calibri"/>
              </a:rPr>
              <a:t>ORGANIZATIONAL STRUCTURE;</a:t>
            </a:r>
          </a:p>
          <a:p>
            <a:r>
              <a:rPr lang="en-US" sz="1900" b="1">
                <a:latin typeface="Arial Nova"/>
                <a:cs typeface="Calibri"/>
              </a:rPr>
              <a:t>CORPORATE SOCIAL RESPONSIBILITY;</a:t>
            </a:r>
          </a:p>
          <a:p>
            <a:r>
              <a:rPr lang="en-US" sz="1900" b="1">
                <a:latin typeface="Arial Nova"/>
                <a:cs typeface="Calibri"/>
              </a:rPr>
              <a:t>CONCLUSION;</a:t>
            </a:r>
          </a:p>
          <a:p>
            <a:r>
              <a:rPr lang="en-US" sz="1900" b="1">
                <a:latin typeface="Arial Nova"/>
                <a:cs typeface="Calibri"/>
              </a:rPr>
              <a:t>REFERENCE.</a:t>
            </a:r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06549CC5-2550-FAA4-9F1C-EC64C4BD8A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07" r="24538" b="-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81627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0F376-8FD2-47AF-C68B-EF5A47366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48" y="669046"/>
            <a:ext cx="3786744" cy="7488146"/>
          </a:xfrm>
        </p:spPr>
        <p:txBody>
          <a:bodyPr anchor="ctr">
            <a:normAutofit fontScale="90000"/>
          </a:bodyPr>
          <a:lstStyle/>
          <a:p>
            <a:br>
              <a:rPr lang="en-US" sz="1400" b="1">
                <a:latin typeface="Arial Nova"/>
                <a:cs typeface="Calibri Light"/>
              </a:rPr>
            </a:br>
            <a:br>
              <a:rPr lang="en-US" sz="1400" b="1">
                <a:latin typeface="Arial Nova"/>
                <a:cs typeface="Calibri Light"/>
              </a:rPr>
            </a:br>
            <a:br>
              <a:rPr lang="en-US" sz="2000" b="1">
                <a:latin typeface="Arial Nova"/>
                <a:cs typeface="Calibri Light"/>
              </a:rPr>
            </a:br>
            <a:r>
              <a:rPr lang="en-US" sz="2000" b="1">
                <a:latin typeface="Arial Nova"/>
                <a:cs typeface="Calibri Light"/>
              </a:rPr>
              <a:t>Currently, Amazon is the global leader in e-commerce;</a:t>
            </a:r>
            <a:br>
              <a:rPr lang="en-US" sz="2000" b="1">
                <a:latin typeface="Arial Nova"/>
                <a:cs typeface="Calibri Light"/>
              </a:rPr>
            </a:br>
            <a:r>
              <a:rPr lang="en-US" sz="2000" b="1">
                <a:latin typeface="Arial Nova"/>
                <a:cs typeface="Calibri Light"/>
              </a:rPr>
              <a:t>-Incorporated in 1994,and opened in July 1995;</a:t>
            </a:r>
            <a:br>
              <a:rPr lang="en-US" sz="2000" b="1">
                <a:latin typeface="Arial Nova"/>
                <a:cs typeface="Calibri Light"/>
              </a:rPr>
            </a:br>
            <a:br>
              <a:rPr lang="en-US" sz="2000" b="1">
                <a:latin typeface="Arial Nova"/>
                <a:cs typeface="Calibri Light"/>
              </a:rPr>
            </a:br>
            <a:r>
              <a:rPr lang="en-US" sz="2000" b="1">
                <a:latin typeface="Arial Nova"/>
                <a:cs typeface="Calibri Light"/>
              </a:rPr>
              <a:t>-Is an  </a:t>
            </a:r>
            <a:r>
              <a:rPr lang="en-US" sz="2000" b="1" err="1">
                <a:latin typeface="Arial Nova"/>
                <a:cs typeface="Calibri Light"/>
              </a:rPr>
              <a:t>influental</a:t>
            </a:r>
            <a:r>
              <a:rPr lang="en-US" sz="2000" b="1">
                <a:latin typeface="Arial Nova"/>
                <a:cs typeface="Calibri Light"/>
              </a:rPr>
              <a:t>, web-based company.</a:t>
            </a:r>
            <a:br>
              <a:rPr lang="en-US" sz="2000" b="1">
                <a:latin typeface="Arial Nova"/>
                <a:cs typeface="Calibri Light"/>
              </a:rPr>
            </a:br>
            <a:r>
              <a:rPr lang="en-US" sz="2000" b="1">
                <a:latin typeface="Arial Nova"/>
                <a:cs typeface="Calibri Light"/>
              </a:rPr>
              <a:t>-They sell: Novels, music, movies, household goods, toys, technology, and much more are available from the enormous online shop AMAZON.</a:t>
            </a:r>
            <a:br>
              <a:rPr lang="en-US" sz="2000" b="1">
                <a:latin typeface="Arial Nova"/>
                <a:cs typeface="Calibri Light"/>
              </a:rPr>
            </a:br>
            <a:br>
              <a:rPr lang="en-US" sz="2000" b="1">
                <a:latin typeface="Arial Nova"/>
                <a:cs typeface="Calibri Light"/>
              </a:rPr>
            </a:br>
            <a:r>
              <a:rPr lang="en-US" sz="2000" b="1">
                <a:latin typeface="Arial Nova"/>
                <a:cs typeface="Calibri Light"/>
              </a:rPr>
              <a:t>- Bezos inspired by the internet;</a:t>
            </a:r>
            <a:br>
              <a:rPr lang="en-US" sz="2000" b="1">
                <a:latin typeface="Arial Nova"/>
                <a:cs typeface="Calibri Light"/>
              </a:rPr>
            </a:br>
            <a:r>
              <a:rPr lang="en-US" sz="2000" b="1">
                <a:latin typeface="Arial Nova"/>
                <a:cs typeface="Calibri Light"/>
              </a:rPr>
              <a:t>-entered the market in 1994 as a -bookseller,</a:t>
            </a:r>
            <a:br>
              <a:rPr lang="en-US" sz="2000" b="1">
                <a:latin typeface="Arial Nova"/>
                <a:cs typeface="Calibri Light"/>
              </a:rPr>
            </a:br>
            <a:r>
              <a:rPr lang="en-US" sz="2000" b="1">
                <a:latin typeface="Arial Nova"/>
                <a:cs typeface="Calibri Light"/>
              </a:rPr>
              <a:t>Instant Market Response</a:t>
            </a:r>
            <a:br>
              <a:rPr lang="en-US" sz="2000" b="1">
                <a:latin typeface="Arial Nova"/>
                <a:cs typeface="Calibri Light"/>
              </a:rPr>
            </a:br>
            <a:r>
              <a:rPr lang="en-US" sz="2000" b="1">
                <a:latin typeface="Arial Nova"/>
                <a:cs typeface="Calibri Light"/>
              </a:rPr>
              <a:t>-Low Price;</a:t>
            </a:r>
            <a:br>
              <a:rPr lang="en-US" sz="2000" b="1">
                <a:latin typeface="Arial Nova"/>
                <a:cs typeface="Calibri Light"/>
              </a:rPr>
            </a:br>
            <a:r>
              <a:rPr lang="en-US" sz="2000" b="1">
                <a:latin typeface="Arial Nova"/>
                <a:cs typeface="Calibri Light"/>
              </a:rPr>
              <a:t>-Quick delivery.</a:t>
            </a:r>
            <a:br>
              <a:rPr lang="en-US" sz="2000" b="1">
                <a:latin typeface="Arial Nova"/>
                <a:cs typeface="Calibri Light"/>
              </a:rPr>
            </a:br>
            <a:r>
              <a:rPr lang="en-US" sz="2000" b="1">
                <a:latin typeface="Arial Nova"/>
                <a:cs typeface="Calibri Light"/>
              </a:rPr>
              <a:t>-Industry Disruption;</a:t>
            </a:r>
            <a:br>
              <a:rPr lang="en-US" sz="2000" b="1">
                <a:latin typeface="Arial Nova"/>
                <a:cs typeface="Calibri Light"/>
              </a:rPr>
            </a:br>
            <a:r>
              <a:rPr lang="en-US" sz="2000" b="1">
                <a:latin typeface="Arial Nova"/>
                <a:cs typeface="Calibri Light"/>
              </a:rPr>
              <a:t>-Largest selection on Earth.</a:t>
            </a:r>
            <a:br>
              <a:rPr lang="en-US" sz="2000" b="1">
                <a:latin typeface="Arial Nova"/>
                <a:cs typeface="Calibri Light"/>
              </a:rPr>
            </a:br>
            <a:br>
              <a:rPr lang="en-US" sz="2000" b="1">
                <a:latin typeface="Arial Nova"/>
                <a:cs typeface="Calibri Light"/>
              </a:rPr>
            </a:br>
            <a:br>
              <a:rPr lang="en-US" sz="1400" b="1">
                <a:latin typeface="Arial Nova"/>
                <a:cs typeface="Calibri Light"/>
              </a:rPr>
            </a:br>
            <a:br>
              <a:rPr lang="en-US" sz="1400" b="1">
                <a:latin typeface="Arial Nova"/>
                <a:cs typeface="Calibri Light"/>
              </a:rPr>
            </a:br>
            <a:br>
              <a:rPr lang="en-US" sz="1400" b="1">
                <a:latin typeface="Arial Nova"/>
                <a:cs typeface="Calibri Light"/>
              </a:rPr>
            </a:br>
            <a:br>
              <a:rPr lang="en-US" sz="1400" b="1">
                <a:latin typeface="Arial Nova"/>
                <a:cs typeface="Calibri Light"/>
              </a:rPr>
            </a:br>
            <a:br>
              <a:rPr lang="en-US" sz="1400" b="1">
                <a:latin typeface="Arial Nova"/>
                <a:cs typeface="Calibri Light"/>
              </a:rPr>
            </a:br>
            <a:br>
              <a:rPr lang="en-US" sz="1400" b="1">
                <a:latin typeface="Arial Nova"/>
                <a:cs typeface="Calibri Light"/>
              </a:rPr>
            </a:br>
            <a:br>
              <a:rPr lang="en-US" sz="1400" b="1">
                <a:latin typeface="Arial Nova"/>
                <a:cs typeface="Calibri Light"/>
              </a:rPr>
            </a:br>
            <a:br>
              <a:rPr lang="en-US" sz="1400" b="1">
                <a:latin typeface="Arial Nova"/>
                <a:cs typeface="Calibri Light"/>
              </a:rPr>
            </a:br>
            <a:endParaRPr lang="en-US" sz="1400">
              <a:ea typeface="Calibri Light" panose="020F0302020204030204"/>
              <a:cs typeface="Calibri Light"/>
            </a:endParaRPr>
          </a:p>
        </p:txBody>
      </p:sp>
      <p:sp>
        <p:nvSpPr>
          <p:cNvPr id="7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Boxes on a conveyor belt&#10;&#10;Description automatically generated">
            <a:extLst>
              <a:ext uri="{FF2B5EF4-FFF2-40B4-BE49-F238E27FC236}">
                <a16:creationId xmlns:a16="http://schemas.microsoft.com/office/drawing/2014/main" id="{AC3A7DB9-B74C-8927-B6BA-36E53D6A60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518" y="2920541"/>
            <a:ext cx="6894576" cy="3878199"/>
          </a:xfrm>
          <a:prstGeom prst="rect">
            <a:avLst/>
          </a:prstGeom>
        </p:spPr>
      </p:pic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B3426F09-549F-4BA7-1BF8-70D4EF557E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074" y="198355"/>
            <a:ext cx="7757866" cy="539488"/>
          </a:xfrm>
        </p:spPr>
        <p:txBody>
          <a:bodyPr anchor="t">
            <a:noAutofit/>
          </a:bodyPr>
          <a:lstStyle/>
          <a:p>
            <a:r>
              <a:rPr lang="en-US" sz="3200" b="1" u="sng" dirty="0">
                <a:solidFill>
                  <a:schemeClr val="accent2"/>
                </a:solidFill>
                <a:cs typeface="Calibri"/>
              </a:rPr>
              <a:t>COMPANY OVERVIEW</a:t>
            </a:r>
            <a:endParaRPr lang="en-US" sz="3200" u="sng" dirty="0">
              <a:solidFill>
                <a:schemeClr val="accent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27819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E7C08-D5DB-B502-1E07-D5A8BE9E2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br>
              <a:rPr lang="en-US" sz="4600" b="1">
                <a:cs typeface="Calibri Light"/>
              </a:rPr>
            </a:br>
            <a:endParaRPr lang="en-US" sz="4600" b="1"/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1F9EB-1E3E-F784-B603-B438E06F1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064" y="1719172"/>
            <a:ext cx="8674362" cy="513853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US" sz="2000" b="1" dirty="0">
              <a:latin typeface="Arial Nova"/>
              <a:cs typeface="Calibri"/>
            </a:endParaRPr>
          </a:p>
          <a:p>
            <a:pPr marL="0" indent="0">
              <a:buNone/>
            </a:pPr>
            <a:endParaRPr lang="en-US" sz="2000" b="1">
              <a:latin typeface="Arial Nova"/>
              <a:cs typeface="Calibri"/>
            </a:endParaRPr>
          </a:p>
          <a:p>
            <a:r>
              <a:rPr lang="en-US" sz="2000" b="1" dirty="0">
                <a:latin typeface="Arial Nova"/>
                <a:cs typeface="Calibri"/>
              </a:rPr>
              <a:t>An organization's macro-environmental(external marketing environment) elements can be analyzed and tracked using a framework or methodology called a PESTLE study.</a:t>
            </a:r>
            <a:endParaRPr lang="en-US" sz="2000" b="1">
              <a:latin typeface="Arial Nova"/>
              <a:cs typeface="Calibri" panose="020F0502020204030204"/>
            </a:endParaRPr>
          </a:p>
          <a:p>
            <a:r>
              <a:rPr lang="en-US" sz="2000" b="1" dirty="0">
                <a:latin typeface="Arial Nova"/>
                <a:cs typeface="Calibri" panose="020F0502020204030204"/>
              </a:rPr>
              <a:t>This </a:t>
            </a:r>
            <a:r>
              <a:rPr lang="en-US" sz="2000" b="1" dirty="0" err="1">
                <a:latin typeface="Arial Nova"/>
                <a:cs typeface="Calibri"/>
              </a:rPr>
              <a:t>yelds</a:t>
            </a:r>
            <a:r>
              <a:rPr lang="en-US" sz="2000" b="1" dirty="0">
                <a:latin typeface="Arial Nova"/>
                <a:cs typeface="Calibri"/>
              </a:rPr>
              <a:t>  information that is utilized in a SWOT analysis to determine vulnerabilities and threats.</a:t>
            </a:r>
            <a:endParaRPr lang="en-US" sz="2000" b="1">
              <a:latin typeface="Arial Nova"/>
              <a:cs typeface="Calibri"/>
            </a:endParaRPr>
          </a:p>
          <a:p>
            <a:r>
              <a:rPr lang="en-US" sz="2000" b="1" u="sng" dirty="0">
                <a:latin typeface="Arial Nova"/>
                <a:cs typeface="Calibri"/>
              </a:rPr>
              <a:t>Political :</a:t>
            </a:r>
            <a:endParaRPr lang="en-US" sz="2000" b="1" u="sng">
              <a:latin typeface="Arial Nova"/>
              <a:cs typeface="Calibri"/>
            </a:endParaRPr>
          </a:p>
          <a:p>
            <a:r>
              <a:rPr lang="en-US" sz="2000" b="1" dirty="0">
                <a:latin typeface="Arial Nova"/>
                <a:cs typeface="Calibri"/>
              </a:rPr>
              <a:t> e-commerce and other service rules from the government, various jurisdiction's laws and regulations pertaining to international investments and commerce.</a:t>
            </a:r>
            <a:endParaRPr lang="en-US" sz="2000" b="1">
              <a:latin typeface="Arial Nova"/>
              <a:cs typeface="Calibri"/>
            </a:endParaRPr>
          </a:p>
          <a:p>
            <a:r>
              <a:rPr lang="en-US" sz="2000" b="1" dirty="0">
                <a:latin typeface="Arial Nova"/>
                <a:cs typeface="Calibri"/>
              </a:rPr>
              <a:t>Global regulations prevent Amazon from expanding its reach across borders.</a:t>
            </a:r>
            <a:endParaRPr lang="en-US" sz="2000" b="1">
              <a:latin typeface="Arial Nova"/>
              <a:cs typeface="Calibri"/>
            </a:endParaRPr>
          </a:p>
          <a:p>
            <a:r>
              <a:rPr lang="en-US" sz="2000" b="1" u="sng" dirty="0">
                <a:latin typeface="Arial Nova"/>
                <a:cs typeface="Calibri"/>
              </a:rPr>
              <a:t>Economic;</a:t>
            </a:r>
            <a:endParaRPr lang="en-US" sz="2000" b="1" u="sng">
              <a:latin typeface="Arial Nova"/>
              <a:cs typeface="Calibri"/>
            </a:endParaRPr>
          </a:p>
          <a:p>
            <a:r>
              <a:rPr lang="en-US" sz="2000" b="1" dirty="0">
                <a:latin typeface="Arial Nova"/>
                <a:cs typeface="Calibri"/>
              </a:rPr>
              <a:t>Amazon </a:t>
            </a:r>
            <a:r>
              <a:rPr lang="en-US" sz="2000" b="1" err="1">
                <a:latin typeface="Arial Nova"/>
                <a:cs typeface="Calibri"/>
              </a:rPr>
              <a:t>primarly</a:t>
            </a:r>
            <a:r>
              <a:rPr lang="en-US" sz="2000" b="1" dirty="0">
                <a:latin typeface="Arial Nova"/>
                <a:cs typeface="Calibri"/>
              </a:rPr>
              <a:t> keeps marketable securities and cash equivalents in many currencies. As a result, translation may be considerably less than anticipated if the US $ strengthens relative to these currencies, and vice versa.</a:t>
            </a:r>
            <a:endParaRPr lang="en-US" sz="2000" b="1">
              <a:latin typeface="Arial Nova"/>
              <a:cs typeface="Calibri"/>
            </a:endParaRPr>
          </a:p>
        </p:txBody>
      </p:sp>
      <p:pic>
        <p:nvPicPr>
          <p:cNvPr id="4" name="Picture 3" descr="A diagram of a company&#10;&#10;Description automatically generated">
            <a:extLst>
              <a:ext uri="{FF2B5EF4-FFF2-40B4-BE49-F238E27FC236}">
                <a16:creationId xmlns:a16="http://schemas.microsoft.com/office/drawing/2014/main" id="{00BE73E7-962B-657B-F046-EADF2F95FD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81" r="15826" b="2"/>
          <a:stretch/>
        </p:blipFill>
        <p:spPr>
          <a:xfrm>
            <a:off x="8129110" y="1670010"/>
            <a:ext cx="3701176" cy="38425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F59A69-66A0-2075-182B-F711DFA5AEF2}"/>
              </a:ext>
            </a:extLst>
          </p:cNvPr>
          <p:cNvSpPr txBox="1"/>
          <p:nvPr/>
        </p:nvSpPr>
        <p:spPr>
          <a:xfrm>
            <a:off x="892791" y="494731"/>
            <a:ext cx="521116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u="sng" dirty="0">
                <a:solidFill>
                  <a:schemeClr val="accent2"/>
                </a:solidFill>
                <a:latin typeface="Arial Nova"/>
                <a:cs typeface="Calibri"/>
              </a:rPr>
              <a:t>PESTLE ANALYSIS FOR AMAZON</a:t>
            </a:r>
            <a:endParaRPr lang="en-US" sz="3200" b="1" u="sng" dirty="0">
              <a:solidFill>
                <a:schemeClr val="accent2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210948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3FF98-23DC-2851-6E27-D388173C7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 u="sng">
                <a:solidFill>
                  <a:srgbClr val="FFFFFF"/>
                </a:solidFill>
                <a:latin typeface="Arial Nova"/>
                <a:cs typeface="Calibri Light" panose="020F0302020204030204"/>
              </a:rPr>
              <a:t>PESTLE ANALYSIS</a:t>
            </a:r>
            <a:br>
              <a:rPr lang="en-US" b="1">
                <a:latin typeface="Arial Nova"/>
                <a:cs typeface="Calibri Light" panose="020F0302020204030204"/>
              </a:rPr>
            </a:br>
            <a:endParaRPr lang="en-US" b="1">
              <a:solidFill>
                <a:srgbClr val="FFFFFF"/>
              </a:solidFill>
              <a:latin typeface="Arial Nova"/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7AD9F-91A4-C7E9-FC92-1C3821937C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 u="sng">
                <a:latin typeface="Arial Nova"/>
                <a:cs typeface="Calibri"/>
              </a:rPr>
              <a:t>Social;</a:t>
            </a:r>
          </a:p>
          <a:p>
            <a:r>
              <a:rPr lang="en-US" sz="2000" b="1">
                <a:latin typeface="Arial Nova"/>
                <a:cs typeface="Calibri"/>
              </a:rPr>
              <a:t>With the rate of internet growth increasing, Amazon has a chance to grow its market share.</a:t>
            </a:r>
          </a:p>
          <a:p>
            <a:r>
              <a:rPr lang="en-US" sz="2000" b="1" u="sng">
                <a:latin typeface="Arial Nova"/>
                <a:cs typeface="Calibri"/>
              </a:rPr>
              <a:t>Technological;</a:t>
            </a:r>
          </a:p>
          <a:p>
            <a:r>
              <a:rPr lang="en-US" sz="2000" b="1">
                <a:latin typeface="Arial Nova"/>
                <a:cs typeface="Calibri"/>
              </a:rPr>
              <a:t>Media application usage has surged as a result of advancements in high-speed internet access.</a:t>
            </a:r>
          </a:p>
          <a:p>
            <a:r>
              <a:rPr lang="en-US" sz="2000" b="1">
                <a:latin typeface="Arial Nova"/>
                <a:cs typeface="Calibri"/>
              </a:rPr>
              <a:t>When it comes to innovation, Amazon, an online retailer, must outperform its rivals.#</a:t>
            </a:r>
          </a:p>
          <a:p>
            <a:r>
              <a:rPr lang="en-US" sz="2000" b="1" u="sng">
                <a:latin typeface="Arial Nova"/>
                <a:cs typeface="Calibri"/>
              </a:rPr>
              <a:t>Environmental;</a:t>
            </a:r>
          </a:p>
          <a:p>
            <a:r>
              <a:rPr lang="en-US" sz="2000" b="1">
                <a:latin typeface="Arial Nova"/>
                <a:cs typeface="Calibri"/>
              </a:rPr>
              <a:t>Earth's warming. The general public may no longer require hardware and storage devices thanks to Amazon's cloud computing and storage services.</a:t>
            </a:r>
          </a:p>
          <a:p>
            <a:r>
              <a:rPr lang="en-US" sz="2000" b="1" u="sng">
                <a:latin typeface="Arial Nova"/>
                <a:cs typeface="Calibri"/>
              </a:rPr>
              <a:t>Legal;</a:t>
            </a:r>
          </a:p>
          <a:p>
            <a:r>
              <a:rPr lang="en-US" sz="2000" b="1">
                <a:latin typeface="Arial Nova"/>
                <a:cs typeface="Calibri"/>
              </a:rPr>
              <a:t>Lack of consistent national laws regulating e-commerce it is imperative that Amazon is cognizant of both national and global legal requirements.</a:t>
            </a:r>
          </a:p>
          <a:p>
            <a:endParaRPr lang="en-US" sz="2000" b="1" u="sng">
              <a:latin typeface="Arial Nov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326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eriod"/>
            </a:pPr>
            <a:endParaRPr lang="en-US">
              <a:cs typeface="Calibri" panose="020F0502020204030204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615DF-8BBA-F7E6-10FE-B465EE7CD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 u="sng">
                <a:solidFill>
                  <a:srgbClr val="FFFFFF"/>
                </a:solidFill>
                <a:cs typeface="Calibri Light"/>
              </a:rPr>
              <a:t>SWOT </a:t>
            </a:r>
            <a:br>
              <a:rPr lang="en-US" b="1" u="sng">
                <a:solidFill>
                  <a:srgbClr val="FFFFFF"/>
                </a:solidFill>
                <a:cs typeface="Calibri Light"/>
              </a:rPr>
            </a:br>
            <a:r>
              <a:rPr lang="en-US" b="1" u="sng">
                <a:solidFill>
                  <a:srgbClr val="FFFFFF"/>
                </a:solidFill>
                <a:cs typeface="Calibri Light"/>
              </a:rPr>
              <a:t>ANALYSIS</a:t>
            </a: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0EE0F-8256-0734-BF88-B21B301F9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8474" y="2046902"/>
            <a:ext cx="4337959" cy="453949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u="sng">
                <a:latin typeface="Arial Nova"/>
              </a:rPr>
              <a:t>STRENGHTS</a:t>
            </a:r>
            <a:endParaRPr lang="en-US" sz="2000" u="sng">
              <a:latin typeface="Arial Nova"/>
              <a:cs typeface="Calibri" panose="020F0502020204030204"/>
            </a:endParaRP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 panose="020F0502020204030204"/>
              </a:rPr>
              <a:t>A cost-leading approach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 panose="020F0502020204030204"/>
              </a:rPr>
              <a:t>High quality goods and services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 panose="020F0502020204030204"/>
              </a:rPr>
              <a:t>Strategic purchases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 panose="020F0502020204030204"/>
              </a:rPr>
              <a:t>Strategically partnerships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 panose="020F0502020204030204"/>
              </a:rPr>
              <a:t>Sustainable logistics and distribution network.</a:t>
            </a:r>
          </a:p>
          <a:p>
            <a:pPr marL="457200" indent="-457200">
              <a:buAutoNum type="arabicPeriod"/>
            </a:pPr>
            <a:endParaRPr lang="en-US" sz="2000" b="1">
              <a:latin typeface="Arial Nova"/>
              <a:cs typeface="Calibri" panose="020F0502020204030204"/>
            </a:endParaRPr>
          </a:p>
          <a:p>
            <a:pPr marL="457200" indent="-457200">
              <a:buAutoNum type="arabicPeriod"/>
            </a:pPr>
            <a:endParaRPr lang="en-US" sz="2000" b="1" u="sng">
              <a:latin typeface="Arial Nova"/>
              <a:cs typeface="Calibri" panose="020F0502020204030204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  <a:p>
            <a:pPr marL="0" indent="0">
              <a:buNone/>
            </a:pPr>
            <a:endParaRPr lang="en-US" sz="2000" b="1">
              <a:latin typeface="Arial Nova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F733839-1E8D-A908-77AB-59934DAA3928}"/>
              </a:ext>
            </a:extLst>
          </p:cNvPr>
          <p:cNvSpPr txBox="1"/>
          <p:nvPr/>
        </p:nvSpPr>
        <p:spPr>
          <a:xfrm>
            <a:off x="6704462" y="223482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64D54D7-A2DB-977A-831C-09987C8B3B27}"/>
              </a:ext>
            </a:extLst>
          </p:cNvPr>
          <p:cNvSpPr txBox="1"/>
          <p:nvPr/>
        </p:nvSpPr>
        <p:spPr>
          <a:xfrm>
            <a:off x="8930303" y="193343"/>
            <a:ext cx="325818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u="sng">
                <a:latin typeface="Arial Nova"/>
                <a:cs typeface="Calibri"/>
              </a:rPr>
              <a:t>WEAKNESSES</a:t>
            </a:r>
          </a:p>
          <a:p>
            <a:endParaRPr lang="en-US" sz="2000" b="1" u="sng">
              <a:latin typeface="Arial Nova"/>
              <a:cs typeface="Calibri"/>
            </a:endParaRP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/>
              </a:rPr>
              <a:t>Negative publicity;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/>
              </a:rPr>
              <a:t>Selling at zero margins;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/>
              </a:rPr>
              <a:t>Only online presence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0776F65-72DC-613A-A013-B6A2DE7FDFDC}"/>
              </a:ext>
            </a:extLst>
          </p:cNvPr>
          <p:cNvSpPr txBox="1"/>
          <p:nvPr/>
        </p:nvSpPr>
        <p:spPr>
          <a:xfrm>
            <a:off x="3874448" y="3296513"/>
            <a:ext cx="3799224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u="sng">
                <a:latin typeface="Arial Nova"/>
                <a:cs typeface="Calibri"/>
              </a:rPr>
              <a:t>OPPORTUNITIES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/>
              </a:rPr>
              <a:t>Internet payment system;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/>
              </a:rPr>
              <a:t>Expand its service and product portfolio through acquisitions;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/>
              </a:rPr>
              <a:t>Releases additional goods under its own brand;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/>
              </a:rPr>
              <a:t>Establishes physical presence and direct-to consumer internet stores abroad.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4BEDF8E-E421-EC68-01C9-537166951B16}"/>
              </a:ext>
            </a:extLst>
          </p:cNvPr>
          <p:cNvSpPr txBox="1"/>
          <p:nvPr/>
        </p:nvSpPr>
        <p:spPr>
          <a:xfrm>
            <a:off x="8924618" y="3295915"/>
            <a:ext cx="387352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 u="sng">
                <a:latin typeface="Arial Nova"/>
                <a:cs typeface="Calibri"/>
              </a:rPr>
              <a:t>THREATS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/>
              </a:rPr>
              <a:t>Internet security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/>
              </a:rPr>
              <a:t>Lawsuits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/>
              </a:rPr>
              <a:t>Strategic partnerships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Arial Nova"/>
                <a:cs typeface="Calibri"/>
              </a:rPr>
              <a:t>Local internet low-cost merchants</a:t>
            </a:r>
          </a:p>
        </p:txBody>
      </p:sp>
    </p:spTree>
    <p:extLst>
      <p:ext uri="{BB962C8B-B14F-4D97-AF65-F5344CB8AC3E}">
        <p14:creationId xmlns:p14="http://schemas.microsoft.com/office/powerpoint/2010/main" val="2251306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CC6D9-0EAB-D8B4-95D2-51707909A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0050" y="58051"/>
            <a:ext cx="6432646" cy="1234578"/>
          </a:xfrm>
        </p:spPr>
        <p:txBody>
          <a:bodyPr>
            <a:normAutofit/>
          </a:bodyPr>
          <a:lstStyle/>
          <a:p>
            <a:r>
              <a:rPr lang="en-US" sz="3600" b="1" u="sng">
                <a:solidFill>
                  <a:schemeClr val="accent2"/>
                </a:solidFill>
                <a:latin typeface="Arial Nova"/>
                <a:cs typeface="Calibri Light"/>
              </a:rPr>
              <a:t>Organizational structure</a:t>
            </a:r>
            <a:endParaRPr lang="en-US" sz="3600" b="1">
              <a:solidFill>
                <a:schemeClr val="accent2"/>
              </a:solidFill>
              <a:latin typeface="Arial Nova"/>
            </a:endParaRPr>
          </a:p>
        </p:txBody>
      </p:sp>
      <p:pic>
        <p:nvPicPr>
          <p:cNvPr id="4" name="Content Placeholder 3" descr="A group of people with their names&#10;&#10;Description automatically generated">
            <a:extLst>
              <a:ext uri="{FF2B5EF4-FFF2-40B4-BE49-F238E27FC236}">
                <a16:creationId xmlns:a16="http://schemas.microsoft.com/office/drawing/2014/main" id="{9ECFBE7F-3A16-703D-8F01-9750139FBA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4926" y="1378557"/>
            <a:ext cx="11282149" cy="3607745"/>
          </a:xfrm>
        </p:spPr>
      </p:pic>
    </p:spTree>
    <p:extLst>
      <p:ext uri="{BB962C8B-B14F-4D97-AF65-F5344CB8AC3E}">
        <p14:creationId xmlns:p14="http://schemas.microsoft.com/office/powerpoint/2010/main" val="32503050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843B4-069D-3B8A-773B-923EC6903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680" y="1325454"/>
            <a:ext cx="3281818" cy="5406960"/>
          </a:xfrm>
        </p:spPr>
        <p:txBody>
          <a:bodyPr>
            <a:normAutofit/>
          </a:bodyPr>
          <a:lstStyle/>
          <a:p>
            <a:r>
              <a:rPr lang="en-US" sz="3600" b="1" u="sng">
                <a:solidFill>
                  <a:schemeClr val="accent2"/>
                </a:solidFill>
                <a:latin typeface="Arial Nova"/>
                <a:cs typeface="Calibri Light"/>
              </a:rPr>
              <a:t>Corporate</a:t>
            </a:r>
            <a:r>
              <a:rPr lang="en-US" sz="3600" b="1">
                <a:solidFill>
                  <a:schemeClr val="accent2"/>
                </a:solidFill>
                <a:latin typeface="Arial Nova"/>
                <a:cs typeface="Calibri Light"/>
              </a:rPr>
              <a:t> </a:t>
            </a:r>
            <a:r>
              <a:rPr lang="en-US" sz="3600" b="1" u="sng">
                <a:solidFill>
                  <a:schemeClr val="accent2"/>
                </a:solidFill>
                <a:latin typeface="Arial Nova"/>
                <a:cs typeface="Calibri Light"/>
              </a:rPr>
              <a:t>Social Responsibility</a:t>
            </a:r>
            <a:endParaRPr lang="en-US" sz="3600" b="1" u="sng" err="1">
              <a:solidFill>
                <a:schemeClr val="accent2"/>
              </a:solidFill>
              <a:latin typeface="Arial Nova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ACF1D89-99CD-8038-5BFC-DFB5C5E23C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84526" y="536732"/>
            <a:ext cx="6194924" cy="5793359"/>
          </a:xfrm>
        </p:spPr>
      </p:pic>
    </p:spTree>
    <p:extLst>
      <p:ext uri="{BB962C8B-B14F-4D97-AF65-F5344CB8AC3E}">
        <p14:creationId xmlns:p14="http://schemas.microsoft.com/office/powerpoint/2010/main" val="2853119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7684E8-9F09-DB6A-534E-18CFFD2FF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3" y="1383950"/>
            <a:ext cx="3142634" cy="5280414"/>
          </a:xfrm>
        </p:spPr>
        <p:txBody>
          <a:bodyPr>
            <a:normAutofit/>
          </a:bodyPr>
          <a:lstStyle/>
          <a:p>
            <a:pPr algn="r"/>
            <a:r>
              <a:rPr lang="en-US" sz="3200" b="1" u="sng" dirty="0">
                <a:solidFill>
                  <a:schemeClr val="accent2"/>
                </a:solidFill>
                <a:latin typeface="Arial Nova"/>
                <a:cs typeface="Calibri Light"/>
              </a:rPr>
              <a:t>Ethics &amp; Social</a:t>
            </a:r>
            <a:br>
              <a:rPr lang="en-US" sz="3200" b="1" u="sng" dirty="0">
                <a:latin typeface="Arial Nova"/>
                <a:cs typeface="Calibri Light"/>
              </a:rPr>
            </a:br>
            <a:br>
              <a:rPr lang="en-US" sz="2600" b="1" u="sng" dirty="0">
                <a:latin typeface="Arial Nova"/>
                <a:cs typeface="Calibri Light"/>
              </a:rPr>
            </a:br>
            <a:r>
              <a:rPr lang="en-US" sz="2600" b="1" u="sng" dirty="0">
                <a:solidFill>
                  <a:schemeClr val="accent2"/>
                </a:solidFill>
                <a:latin typeface="Arial Nova"/>
                <a:cs typeface="Calibri Light"/>
              </a:rPr>
              <a:t> </a:t>
            </a:r>
            <a:r>
              <a:rPr lang="en-US" sz="3200" b="1" u="sng" dirty="0">
                <a:solidFill>
                  <a:schemeClr val="accent2"/>
                </a:solidFill>
                <a:latin typeface="Arial Nova"/>
                <a:cs typeface="Calibri Light"/>
              </a:rPr>
              <a:t> Responsibility</a:t>
            </a:r>
            <a:endParaRPr lang="en-US" sz="3200" b="1" u="sng">
              <a:solidFill>
                <a:schemeClr val="accent2"/>
              </a:solidFill>
              <a:latin typeface="Arial Nova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516E3E-ADF2-9704-CF61-C3F062E7CF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7606545"/>
              </p:ext>
            </p:extLst>
          </p:nvPr>
        </p:nvGraphicFramePr>
        <p:xfrm>
          <a:off x="4795385" y="1070800"/>
          <a:ext cx="655841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90052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9C9D6-CDCA-D73F-0F0E-01A7AE6A9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9186" y="417317"/>
            <a:ext cx="5557381" cy="1346439"/>
          </a:xfrm>
        </p:spPr>
        <p:txBody>
          <a:bodyPr/>
          <a:lstStyle/>
          <a:p>
            <a:r>
              <a:rPr lang="en-US" b="1" u="sng" dirty="0">
                <a:solidFill>
                  <a:schemeClr val="accent2"/>
                </a:solidFill>
                <a:latin typeface="Arial Nova"/>
                <a:cs typeface="Calibri Light"/>
              </a:rPr>
              <a:t>Conclusion</a:t>
            </a:r>
            <a:endParaRPr lang="en-US" b="1" u="sng" dirty="0">
              <a:solidFill>
                <a:schemeClr val="accent2"/>
              </a:solidFill>
              <a:latin typeface="Arial Nova"/>
            </a:endParaRPr>
          </a:p>
        </p:txBody>
      </p:sp>
      <p:pic>
        <p:nvPicPr>
          <p:cNvPr id="4" name="Content Placeholder 3" descr="A black and orange logo&#10;&#10;Description automatically generated">
            <a:extLst>
              <a:ext uri="{FF2B5EF4-FFF2-40B4-BE49-F238E27FC236}">
                <a16:creationId xmlns:a16="http://schemas.microsoft.com/office/drawing/2014/main" id="{0D3E483B-C1C1-690B-F42A-FEB7C1A6B3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305814" b="-72269"/>
          <a:stretch/>
        </p:blipFill>
        <p:spPr>
          <a:xfrm>
            <a:off x="135150" y="2489600"/>
            <a:ext cx="11777273" cy="4148704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C957F5E-3AC3-993D-FBF7-C6835529EE67}"/>
              </a:ext>
            </a:extLst>
          </p:cNvPr>
          <p:cNvSpPr txBox="1"/>
          <p:nvPr/>
        </p:nvSpPr>
        <p:spPr>
          <a:xfrm>
            <a:off x="3424270" y="2080846"/>
            <a:ext cx="563180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 Nova"/>
                <a:cs typeface="Calibri"/>
              </a:rPr>
              <a:t>Evolution – Logical path</a:t>
            </a:r>
          </a:p>
          <a:p>
            <a:r>
              <a:rPr lang="en-US" sz="2000" b="1" dirty="0">
                <a:latin typeface="Arial Nova"/>
                <a:cs typeface="Calibri"/>
              </a:rPr>
              <a:t>                   -Resources &amp; Channels</a:t>
            </a:r>
          </a:p>
          <a:p>
            <a:r>
              <a:rPr lang="en-US" sz="2000" b="1" dirty="0">
                <a:latin typeface="Arial Nova"/>
                <a:cs typeface="Calibri"/>
              </a:rPr>
              <a:t>                   -B</a:t>
            </a:r>
            <a:r>
              <a:rPr lang="en-US" sz="1600" b="1" dirty="0">
                <a:latin typeface="Arial Nova"/>
                <a:cs typeface="Calibri"/>
              </a:rPr>
              <a:t>2</a:t>
            </a:r>
            <a:r>
              <a:rPr lang="en-US" sz="2000" b="1" dirty="0">
                <a:latin typeface="Arial Nova"/>
                <a:cs typeface="Calibri"/>
              </a:rPr>
              <a:t>C, B</a:t>
            </a:r>
            <a:r>
              <a:rPr lang="en-US" sz="1600" b="1" dirty="0">
                <a:latin typeface="Arial Nova"/>
                <a:cs typeface="Calibri"/>
              </a:rPr>
              <a:t>2</a:t>
            </a:r>
            <a:r>
              <a:rPr lang="en-US" sz="2000" b="1" dirty="0">
                <a:latin typeface="Arial Nova"/>
                <a:cs typeface="Calibri"/>
              </a:rPr>
              <a:t>B.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07F24C-2B62-2094-DE67-E09E9BCB14CB}"/>
              </a:ext>
            </a:extLst>
          </p:cNvPr>
          <p:cNvSpPr txBox="1"/>
          <p:nvPr/>
        </p:nvSpPr>
        <p:spPr>
          <a:xfrm>
            <a:off x="3494813" y="3815861"/>
            <a:ext cx="537369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 Nova"/>
                <a:cs typeface="Calibri"/>
              </a:rPr>
              <a:t>Expansion –New markets;</a:t>
            </a:r>
          </a:p>
          <a:p>
            <a:r>
              <a:rPr lang="en-US" sz="2000" b="1" dirty="0">
                <a:latin typeface="Arial Nova"/>
                <a:cs typeface="Calibri"/>
              </a:rPr>
              <a:t>                     -Strengths of Brand;</a:t>
            </a:r>
          </a:p>
          <a:p>
            <a:r>
              <a:rPr lang="en-US" dirty="0">
                <a:cs typeface="Calibri"/>
              </a:rPr>
              <a:t>                     </a:t>
            </a:r>
            <a:r>
              <a:rPr lang="en-US" sz="2000" b="1" dirty="0">
                <a:latin typeface="Arial Nova"/>
                <a:cs typeface="Calibri"/>
              </a:rPr>
              <a:t>    -''Earth's biggest selection''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3C941E-839E-BD69-4CFA-628FC581379B}"/>
              </a:ext>
            </a:extLst>
          </p:cNvPr>
          <p:cNvSpPr txBox="1"/>
          <p:nvPr/>
        </p:nvSpPr>
        <p:spPr>
          <a:xfrm>
            <a:off x="6506308" y="6066692"/>
            <a:ext cx="703384" cy="2461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8206EB-D313-9DFC-0007-C9B840F806E0}"/>
              </a:ext>
            </a:extLst>
          </p:cNvPr>
          <p:cNvSpPr txBox="1"/>
          <p:nvPr/>
        </p:nvSpPr>
        <p:spPr>
          <a:xfrm>
            <a:off x="3492449" y="5181600"/>
            <a:ext cx="622598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 Nova"/>
                <a:cs typeface="Calibri"/>
              </a:rPr>
              <a:t>Attention Economy –Community &amp; Stickiness;</a:t>
            </a:r>
          </a:p>
          <a:p>
            <a:r>
              <a:rPr lang="en-US" sz="2000" b="1" dirty="0">
                <a:latin typeface="Arial Nova"/>
                <a:cs typeface="Calibri"/>
              </a:rPr>
              <a:t>                                      -Trust;</a:t>
            </a:r>
          </a:p>
          <a:p>
            <a:r>
              <a:rPr lang="en-US" sz="2000" b="1" dirty="0">
                <a:latin typeface="Arial Nova"/>
                <a:cs typeface="Calibri"/>
              </a:rPr>
              <a:t>                                     -Customer Experience.</a:t>
            </a:r>
          </a:p>
        </p:txBody>
      </p:sp>
    </p:spTree>
    <p:extLst>
      <p:ext uri="{BB962C8B-B14F-4D97-AF65-F5344CB8AC3E}">
        <p14:creationId xmlns:p14="http://schemas.microsoft.com/office/powerpoint/2010/main" val="17937027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15EE4-AF64-2B76-E5CB-B0E15D13F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166818" cy="1038339"/>
          </a:xfrm>
        </p:spPr>
        <p:txBody>
          <a:bodyPr anchor="t">
            <a:normAutofit/>
          </a:bodyPr>
          <a:lstStyle/>
          <a:p>
            <a:r>
              <a:rPr lang="en-US" sz="3600" b="1" dirty="0">
                <a:solidFill>
                  <a:srgbClr val="FFFFFF"/>
                </a:solidFill>
                <a:latin typeface="Arial Nova"/>
                <a:cs typeface="Calibri Light"/>
              </a:rPr>
              <a:t>Reference</a:t>
            </a:r>
            <a:endParaRPr lang="en-US" sz="3600" b="1" dirty="0">
              <a:solidFill>
                <a:srgbClr val="FFFFFF"/>
              </a:solidFill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DF23D-0B54-A178-A3BD-05A44DD51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8925" y="268166"/>
            <a:ext cx="6323827" cy="590879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b="1" i="1" dirty="0">
                <a:latin typeface="Arial Nova"/>
                <a:cs typeface="Calibri"/>
              </a:rPr>
              <a:t>Concerning Amazon.com .</a:t>
            </a:r>
            <a:r>
              <a:rPr lang="en-US" sz="2000" b="1" i="1" dirty="0" err="1">
                <a:latin typeface="Arial Nova"/>
                <a:cs typeface="Calibri"/>
              </a:rPr>
              <a:t>N.p.</a:t>
            </a:r>
            <a:r>
              <a:rPr lang="en-US" sz="2000" b="1" i="1" dirty="0">
                <a:latin typeface="Arial Nova"/>
                <a:cs typeface="Calibri"/>
              </a:rPr>
              <a:t>, not yet published. Web 20 Apr.2017;</a:t>
            </a:r>
          </a:p>
          <a:p>
            <a:r>
              <a:rPr lang="en-US" sz="2000" b="1" i="1" dirty="0">
                <a:latin typeface="Arial Nova"/>
                <a:cs typeface="Calibri"/>
                <a:hlinkClick r:id="rId2"/>
              </a:rPr>
              <a:t>http://www.amazon.com/exec/obidos/subst//misc/company-info.html</a:t>
            </a:r>
            <a:r>
              <a:rPr lang="en-US" sz="2000" b="1" i="1" dirty="0">
                <a:latin typeface="Arial Nova"/>
                <a:cs typeface="Calibri"/>
              </a:rPr>
              <a:t> web.archive.org/web/20000229045453/Overview of Amazon. AWS. Seattle: Amazon, April 2017.Web.d0.awsstatic.com/whitepapers/aws-overview.pdf</a:t>
            </a:r>
          </a:p>
          <a:p>
            <a:r>
              <a:rPr lang="en-US" sz="2000" b="1" i="1" dirty="0">
                <a:latin typeface="Arial Nova"/>
                <a:cs typeface="Calibri"/>
              </a:rPr>
              <a:t>Dave Chaffey. ''Amazon.com case study: Smart Insights advice for digital marketing'' June 30,2014,Smart Insights, www.smartinsights.com/digital-marketing-strategy/online-business-revenue-models/amazon-case-study/.accessed April 18, 2017.</a:t>
            </a:r>
          </a:p>
          <a:p>
            <a:r>
              <a:rPr lang="en-US" sz="2000" b="1" i="1" dirty="0">
                <a:latin typeface="Arial Nova"/>
                <a:cs typeface="Calibri"/>
              </a:rPr>
              <a:t>Brad Stone .The Amazon era and Jeff Bezos'' everything store. 2014;London:Corgi.Wasserman,Steve. Print. ''The Effect of Amazon'' Feb. 10,2016,The Nation. 20 April 2017 Web. </a:t>
            </a:r>
            <a:r>
              <a:rPr lang="en-US" sz="2000" b="1" i="1" dirty="0">
                <a:latin typeface="Arial Nova"/>
                <a:cs typeface="Calibri"/>
                <a:hlinkClick r:id="rId3"/>
              </a:rPr>
              <a:t>www.the</a:t>
            </a:r>
            <a:r>
              <a:rPr lang="en-US" sz="2000" b="1" i="1" dirty="0">
                <a:latin typeface="Arial Nova"/>
                <a:cs typeface="Calibri"/>
              </a:rPr>
              <a:t>nation.com/article/amazon-effect/</a:t>
            </a:r>
          </a:p>
        </p:txBody>
      </p:sp>
    </p:spTree>
    <p:extLst>
      <p:ext uri="{BB962C8B-B14F-4D97-AF65-F5344CB8AC3E}">
        <p14:creationId xmlns:p14="http://schemas.microsoft.com/office/powerpoint/2010/main" val="34024872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      Internal Operations and         External Environment of                    AMAZON</vt:lpstr>
      <vt:lpstr>CONTENT</vt:lpstr>
      <vt:lpstr>   Currently, Amazon is the global leader in e-commerce; -Incorporated in 1994,and opened in July 1995;  -Is an  influental, web-based company. -They sell: Novels, music, movies, household goods, toys, technology, and much more are available from the enormous online shop AMAZON.  - Bezos inspired by the internet; -entered the market in 1994 as a -bookseller, Instant Market Response -Low Price; -Quick delivery. -Industry Disruption; -Largest selection on Earth.          </vt:lpstr>
      <vt:lpstr> </vt:lpstr>
      <vt:lpstr>PESTLE ANALYSIS </vt:lpstr>
      <vt:lpstr>SWOT  ANALYSIS</vt:lpstr>
      <vt:lpstr>Organizational structure</vt:lpstr>
      <vt:lpstr>Corporate Social Responsibility</vt:lpstr>
      <vt:lpstr>Ethics &amp; Social    Responsibility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241</cp:revision>
  <dcterms:created xsi:type="dcterms:W3CDTF">2023-11-20T10:16:28Z</dcterms:created>
  <dcterms:modified xsi:type="dcterms:W3CDTF">2023-11-22T15:41:07Z</dcterms:modified>
</cp:coreProperties>
</file>