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8"/>
  </p:notesMasterIdLst>
  <p:sldIdLst>
    <p:sldId id="256" r:id="rId2"/>
    <p:sldId id="280" r:id="rId3"/>
    <p:sldId id="257" r:id="rId4"/>
    <p:sldId id="281" r:id="rId5"/>
    <p:sldId id="258" r:id="rId6"/>
    <p:sldId id="270" r:id="rId7"/>
    <p:sldId id="259" r:id="rId8"/>
    <p:sldId id="260" r:id="rId9"/>
    <p:sldId id="261" r:id="rId10"/>
    <p:sldId id="262" r:id="rId11"/>
    <p:sldId id="263" r:id="rId12"/>
    <p:sldId id="272" r:id="rId13"/>
    <p:sldId id="271" r:id="rId14"/>
    <p:sldId id="265" r:id="rId15"/>
    <p:sldId id="266" r:id="rId16"/>
    <p:sldId id="273" r:id="rId17"/>
    <p:sldId id="268" r:id="rId18"/>
    <p:sldId id="269" r:id="rId19"/>
    <p:sldId id="274" r:id="rId20"/>
    <p:sldId id="275" r:id="rId21"/>
    <p:sldId id="282" r:id="rId22"/>
    <p:sldId id="276" r:id="rId23"/>
    <p:sldId id="277" r:id="rId24"/>
    <p:sldId id="278" r:id="rId25"/>
    <p:sldId id="279" r:id="rId26"/>
    <p:sldId id="28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D8F174-093E-4545-9166-1D5AA3241F5C}" v="1" dt="2024-02-06T20:04:16.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8773" autoAdjust="0"/>
  </p:normalViewPr>
  <p:slideViewPr>
    <p:cSldViewPr snapToGrid="0">
      <p:cViewPr varScale="1">
        <p:scale>
          <a:sx n="73" d="100"/>
          <a:sy n="73" d="100"/>
        </p:scale>
        <p:origin x="840" y="62"/>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63D8F174-093E-4545-9166-1D5AA3241F5C}"/>
    <pc:docChg chg="undo custSel addSld delSld modSld">
      <pc:chgData name="Cerys Davies" userId="61e71dc1-9594-4277-b52b-4420989f68ee" providerId="ADAL" clId="{63D8F174-093E-4545-9166-1D5AA3241F5C}" dt="2024-02-07T21:53:19.238" v="5315" actId="47"/>
      <pc:docMkLst>
        <pc:docMk/>
      </pc:docMkLst>
      <pc:sldChg chg="addSp delSp modSp mod">
        <pc:chgData name="Cerys Davies" userId="61e71dc1-9594-4277-b52b-4420989f68ee" providerId="ADAL" clId="{63D8F174-093E-4545-9166-1D5AA3241F5C}" dt="2024-02-06T22:19:14.848" v="5314" actId="14100"/>
        <pc:sldMkLst>
          <pc:docMk/>
          <pc:sldMk cId="50137747" sldId="256"/>
        </pc:sldMkLst>
        <pc:spChg chg="add del mod">
          <ac:chgData name="Cerys Davies" userId="61e71dc1-9594-4277-b52b-4420989f68ee" providerId="ADAL" clId="{63D8F174-093E-4545-9166-1D5AA3241F5C}" dt="2024-02-06T22:19:14.848" v="5314" actId="14100"/>
          <ac:spMkLst>
            <pc:docMk/>
            <pc:sldMk cId="50137747" sldId="256"/>
            <ac:spMk id="2" creationId="{5BF3BA62-DEB1-A696-DC3F-271259F1ABAF}"/>
          </ac:spMkLst>
        </pc:spChg>
        <pc:spChg chg="del">
          <ac:chgData name="Cerys Davies" userId="61e71dc1-9594-4277-b52b-4420989f68ee" providerId="ADAL" clId="{63D8F174-093E-4545-9166-1D5AA3241F5C}" dt="2024-02-06T19:34:51.239" v="536" actId="478"/>
          <ac:spMkLst>
            <pc:docMk/>
            <pc:sldMk cId="50137747" sldId="256"/>
            <ac:spMk id="3" creationId="{8AC00DE1-8015-6DBE-D9F1-A65B04DD4CCB}"/>
          </ac:spMkLst>
        </pc:spChg>
        <pc:spChg chg="add del mod">
          <ac:chgData name="Cerys Davies" userId="61e71dc1-9594-4277-b52b-4420989f68ee" providerId="ADAL" clId="{63D8F174-093E-4545-9166-1D5AA3241F5C}" dt="2024-02-06T22:19:10.040" v="5313" actId="478"/>
          <ac:spMkLst>
            <pc:docMk/>
            <pc:sldMk cId="50137747" sldId="256"/>
            <ac:spMk id="5" creationId="{EA65D906-B16F-3AA5-83DA-9747A2FF04AC}"/>
          </ac:spMkLst>
        </pc:spChg>
      </pc:sldChg>
      <pc:sldChg chg="modSp new mod">
        <pc:chgData name="Cerys Davies" userId="61e71dc1-9594-4277-b52b-4420989f68ee" providerId="ADAL" clId="{63D8F174-093E-4545-9166-1D5AA3241F5C}" dt="2024-01-31T19:01:53.538" v="2" actId="27636"/>
        <pc:sldMkLst>
          <pc:docMk/>
          <pc:sldMk cId="3903572922" sldId="257"/>
        </pc:sldMkLst>
        <pc:spChg chg="mod">
          <ac:chgData name="Cerys Davies" userId="61e71dc1-9594-4277-b52b-4420989f68ee" providerId="ADAL" clId="{63D8F174-093E-4545-9166-1D5AA3241F5C}" dt="2024-01-31T19:01:53.538" v="2" actId="27636"/>
          <ac:spMkLst>
            <pc:docMk/>
            <pc:sldMk cId="3903572922" sldId="257"/>
            <ac:spMk id="3" creationId="{F8EE66E2-D084-05B7-53D1-2DE7FB231903}"/>
          </ac:spMkLst>
        </pc:spChg>
      </pc:sldChg>
      <pc:sldChg chg="modSp new mod">
        <pc:chgData name="Cerys Davies" userId="61e71dc1-9594-4277-b52b-4420989f68ee" providerId="ADAL" clId="{63D8F174-093E-4545-9166-1D5AA3241F5C}" dt="2024-01-31T19:08:20.598" v="58"/>
        <pc:sldMkLst>
          <pc:docMk/>
          <pc:sldMk cId="2544407716" sldId="258"/>
        </pc:sldMkLst>
        <pc:spChg chg="mod">
          <ac:chgData name="Cerys Davies" userId="61e71dc1-9594-4277-b52b-4420989f68ee" providerId="ADAL" clId="{63D8F174-093E-4545-9166-1D5AA3241F5C}" dt="2024-01-31T19:04:26.840" v="6" actId="27636"/>
          <ac:spMkLst>
            <pc:docMk/>
            <pc:sldMk cId="2544407716" sldId="258"/>
            <ac:spMk id="2" creationId="{8E317E92-180C-20D9-C966-BD8148EF5DE5}"/>
          </ac:spMkLst>
        </pc:spChg>
        <pc:spChg chg="mod">
          <ac:chgData name="Cerys Davies" userId="61e71dc1-9594-4277-b52b-4420989f68ee" providerId="ADAL" clId="{63D8F174-093E-4545-9166-1D5AA3241F5C}" dt="2024-01-31T19:08:20.598" v="58"/>
          <ac:spMkLst>
            <pc:docMk/>
            <pc:sldMk cId="2544407716" sldId="258"/>
            <ac:spMk id="3" creationId="{25D718C9-2BB8-A5A2-9214-99AC91ECACF7}"/>
          </ac:spMkLst>
        </pc:spChg>
      </pc:sldChg>
      <pc:sldChg chg="modSp new mod">
        <pc:chgData name="Cerys Davies" userId="61e71dc1-9594-4277-b52b-4420989f68ee" providerId="ADAL" clId="{63D8F174-093E-4545-9166-1D5AA3241F5C}" dt="2024-01-31T19:07:48.252" v="57" actId="5793"/>
        <pc:sldMkLst>
          <pc:docMk/>
          <pc:sldMk cId="1353024765" sldId="259"/>
        </pc:sldMkLst>
        <pc:spChg chg="mod">
          <ac:chgData name="Cerys Davies" userId="61e71dc1-9594-4277-b52b-4420989f68ee" providerId="ADAL" clId="{63D8F174-093E-4545-9166-1D5AA3241F5C}" dt="2024-01-31T19:07:39.856" v="54" actId="20577"/>
          <ac:spMkLst>
            <pc:docMk/>
            <pc:sldMk cId="1353024765" sldId="259"/>
            <ac:spMk id="2" creationId="{37678B10-FDC8-6B07-4359-6B897F74F6D5}"/>
          </ac:spMkLst>
        </pc:spChg>
        <pc:spChg chg="mod">
          <ac:chgData name="Cerys Davies" userId="61e71dc1-9594-4277-b52b-4420989f68ee" providerId="ADAL" clId="{63D8F174-093E-4545-9166-1D5AA3241F5C}" dt="2024-01-31T19:07:48.252" v="57" actId="5793"/>
          <ac:spMkLst>
            <pc:docMk/>
            <pc:sldMk cId="1353024765" sldId="259"/>
            <ac:spMk id="3" creationId="{4777CD2A-F1E6-44EF-FBA0-C192A95A13B1}"/>
          </ac:spMkLst>
        </pc:spChg>
      </pc:sldChg>
      <pc:sldChg chg="addSp new mod">
        <pc:chgData name="Cerys Davies" userId="61e71dc1-9594-4277-b52b-4420989f68ee" providerId="ADAL" clId="{63D8F174-093E-4545-9166-1D5AA3241F5C}" dt="2024-01-31T19:13:03.273" v="60" actId="22"/>
        <pc:sldMkLst>
          <pc:docMk/>
          <pc:sldMk cId="2151644951" sldId="260"/>
        </pc:sldMkLst>
        <pc:picChg chg="add">
          <ac:chgData name="Cerys Davies" userId="61e71dc1-9594-4277-b52b-4420989f68ee" providerId="ADAL" clId="{63D8F174-093E-4545-9166-1D5AA3241F5C}" dt="2024-01-31T19:13:03.273" v="60" actId="22"/>
          <ac:picMkLst>
            <pc:docMk/>
            <pc:sldMk cId="2151644951" sldId="260"/>
            <ac:picMk id="3" creationId="{D8AA4E1E-8619-34E4-6EDD-35CB007885ED}"/>
          </ac:picMkLst>
        </pc:picChg>
      </pc:sldChg>
      <pc:sldChg chg="addSp delSp modSp new mod">
        <pc:chgData name="Cerys Davies" userId="61e71dc1-9594-4277-b52b-4420989f68ee" providerId="ADAL" clId="{63D8F174-093E-4545-9166-1D5AA3241F5C}" dt="2024-01-31T19:26:35.922" v="178" actId="27636"/>
        <pc:sldMkLst>
          <pc:docMk/>
          <pc:sldMk cId="3582662726" sldId="261"/>
        </pc:sldMkLst>
        <pc:spChg chg="mod">
          <ac:chgData name="Cerys Davies" userId="61e71dc1-9594-4277-b52b-4420989f68ee" providerId="ADAL" clId="{63D8F174-093E-4545-9166-1D5AA3241F5C}" dt="2024-01-31T19:19:26.924" v="76" actId="20577"/>
          <ac:spMkLst>
            <pc:docMk/>
            <pc:sldMk cId="3582662726" sldId="261"/>
            <ac:spMk id="2" creationId="{4FBE7565-6818-6608-776A-F9F28560618A}"/>
          </ac:spMkLst>
        </pc:spChg>
        <pc:spChg chg="mod">
          <ac:chgData name="Cerys Davies" userId="61e71dc1-9594-4277-b52b-4420989f68ee" providerId="ADAL" clId="{63D8F174-093E-4545-9166-1D5AA3241F5C}" dt="2024-01-31T19:26:35.922" v="178" actId="27636"/>
          <ac:spMkLst>
            <pc:docMk/>
            <pc:sldMk cId="3582662726" sldId="261"/>
            <ac:spMk id="3" creationId="{57C3DD74-CBC5-66BD-0AD5-7C65611D949F}"/>
          </ac:spMkLst>
        </pc:spChg>
        <pc:picChg chg="add del">
          <ac:chgData name="Cerys Davies" userId="61e71dc1-9594-4277-b52b-4420989f68ee" providerId="ADAL" clId="{63D8F174-093E-4545-9166-1D5AA3241F5C}" dt="2024-01-31T19:26:22.140" v="174" actId="478"/>
          <ac:picMkLst>
            <pc:docMk/>
            <pc:sldMk cId="3582662726" sldId="261"/>
            <ac:picMk id="5" creationId="{6D425390-9C20-D3E4-DE70-C65DA950C43D}"/>
          </ac:picMkLst>
        </pc:picChg>
      </pc:sldChg>
      <pc:sldChg chg="modSp new mod modNotes">
        <pc:chgData name="Cerys Davies" userId="61e71dc1-9594-4277-b52b-4420989f68ee" providerId="ADAL" clId="{63D8F174-093E-4545-9166-1D5AA3241F5C}" dt="2024-01-31T19:35:46.981" v="339" actId="6549"/>
        <pc:sldMkLst>
          <pc:docMk/>
          <pc:sldMk cId="911358520" sldId="262"/>
        </pc:sldMkLst>
        <pc:spChg chg="mod">
          <ac:chgData name="Cerys Davies" userId="61e71dc1-9594-4277-b52b-4420989f68ee" providerId="ADAL" clId="{63D8F174-093E-4545-9166-1D5AA3241F5C}" dt="2024-01-31T19:27:47.447" v="204" actId="20577"/>
          <ac:spMkLst>
            <pc:docMk/>
            <pc:sldMk cId="911358520" sldId="262"/>
            <ac:spMk id="2" creationId="{BDC1A46A-4683-E157-DDEF-92C748188D1B}"/>
          </ac:spMkLst>
        </pc:spChg>
        <pc:spChg chg="mod">
          <ac:chgData name="Cerys Davies" userId="61e71dc1-9594-4277-b52b-4420989f68ee" providerId="ADAL" clId="{63D8F174-093E-4545-9166-1D5AA3241F5C}" dt="2024-01-31T19:35:46.981" v="339" actId="6549"/>
          <ac:spMkLst>
            <pc:docMk/>
            <pc:sldMk cId="911358520" sldId="262"/>
            <ac:spMk id="3" creationId="{69B7A60E-8E2B-10AD-B680-A3560E065E95}"/>
          </ac:spMkLst>
        </pc:spChg>
      </pc:sldChg>
      <pc:sldChg chg="addSp delSp modSp new mod modNotes">
        <pc:chgData name="Cerys Davies" userId="61e71dc1-9594-4277-b52b-4420989f68ee" providerId="ADAL" clId="{63D8F174-093E-4545-9166-1D5AA3241F5C}" dt="2024-01-31T19:40:07.468" v="346" actId="14100"/>
        <pc:sldMkLst>
          <pc:docMk/>
          <pc:sldMk cId="941137622" sldId="263"/>
        </pc:sldMkLst>
        <pc:spChg chg="del">
          <ac:chgData name="Cerys Davies" userId="61e71dc1-9594-4277-b52b-4420989f68ee" providerId="ADAL" clId="{63D8F174-093E-4545-9166-1D5AA3241F5C}" dt="2024-01-31T19:38:38.211" v="341" actId="22"/>
          <ac:spMkLst>
            <pc:docMk/>
            <pc:sldMk cId="941137622" sldId="263"/>
            <ac:spMk id="3" creationId="{D4CEB081-FE99-394D-4336-3AF3BF07C624}"/>
          </ac:spMkLst>
        </pc:spChg>
        <pc:picChg chg="add mod ord">
          <ac:chgData name="Cerys Davies" userId="61e71dc1-9594-4277-b52b-4420989f68ee" providerId="ADAL" clId="{63D8F174-093E-4545-9166-1D5AA3241F5C}" dt="2024-01-31T19:38:38.211" v="341" actId="22"/>
          <ac:picMkLst>
            <pc:docMk/>
            <pc:sldMk cId="941137622" sldId="263"/>
            <ac:picMk id="5" creationId="{F2F1D215-D2A5-319C-3593-70CF3B1C961C}"/>
          </ac:picMkLst>
        </pc:picChg>
      </pc:sldChg>
      <pc:sldChg chg="addSp delSp modSp new mod">
        <pc:chgData name="Cerys Davies" userId="61e71dc1-9594-4277-b52b-4420989f68ee" providerId="ADAL" clId="{63D8F174-093E-4545-9166-1D5AA3241F5C}" dt="2024-01-31T19:47:24.557" v="444" actId="20577"/>
        <pc:sldMkLst>
          <pc:docMk/>
          <pc:sldMk cId="1144042026" sldId="264"/>
        </pc:sldMkLst>
        <pc:spChg chg="mod">
          <ac:chgData name="Cerys Davies" userId="61e71dc1-9594-4277-b52b-4420989f68ee" providerId="ADAL" clId="{63D8F174-093E-4545-9166-1D5AA3241F5C}" dt="2024-01-31T19:47:09.282" v="397" actId="20577"/>
          <ac:spMkLst>
            <pc:docMk/>
            <pc:sldMk cId="1144042026" sldId="264"/>
            <ac:spMk id="2" creationId="{F33DAD19-CD86-48F4-9B0E-2C6EA93A2A70}"/>
          </ac:spMkLst>
        </pc:spChg>
        <pc:spChg chg="add del mod">
          <ac:chgData name="Cerys Davies" userId="61e71dc1-9594-4277-b52b-4420989f68ee" providerId="ADAL" clId="{63D8F174-093E-4545-9166-1D5AA3241F5C}" dt="2024-01-31T19:43:58.426" v="371" actId="478"/>
          <ac:spMkLst>
            <pc:docMk/>
            <pc:sldMk cId="1144042026" sldId="264"/>
            <ac:spMk id="4" creationId="{9142A8CE-BB29-F9F5-461C-BFAA15C7ADD0}"/>
          </ac:spMkLst>
        </pc:spChg>
        <pc:spChg chg="add mod">
          <ac:chgData name="Cerys Davies" userId="61e71dc1-9594-4277-b52b-4420989f68ee" providerId="ADAL" clId="{63D8F174-093E-4545-9166-1D5AA3241F5C}" dt="2024-01-31T19:47:24.557" v="444" actId="20577"/>
          <ac:spMkLst>
            <pc:docMk/>
            <pc:sldMk cId="1144042026" sldId="264"/>
            <ac:spMk id="6" creationId="{F6971B3F-D3FD-5944-90C2-B2ED051666F8}"/>
          </ac:spMkLst>
        </pc:spChg>
      </pc:sldChg>
      <pc:sldChg chg="modSp new mod">
        <pc:chgData name="Cerys Davies" userId="61e71dc1-9594-4277-b52b-4420989f68ee" providerId="ADAL" clId="{63D8F174-093E-4545-9166-1D5AA3241F5C}" dt="2024-01-31T19:48:26.286" v="461" actId="20577"/>
        <pc:sldMkLst>
          <pc:docMk/>
          <pc:sldMk cId="1239770395" sldId="265"/>
        </pc:sldMkLst>
        <pc:spChg chg="mod">
          <ac:chgData name="Cerys Davies" userId="61e71dc1-9594-4277-b52b-4420989f68ee" providerId="ADAL" clId="{63D8F174-093E-4545-9166-1D5AA3241F5C}" dt="2024-01-31T19:48:26.286" v="461" actId="20577"/>
          <ac:spMkLst>
            <pc:docMk/>
            <pc:sldMk cId="1239770395" sldId="265"/>
            <ac:spMk id="2" creationId="{A5C9587B-2101-29B2-7C28-04194C15C749}"/>
          </ac:spMkLst>
        </pc:spChg>
      </pc:sldChg>
      <pc:sldChg chg="modSp new mod">
        <pc:chgData name="Cerys Davies" userId="61e71dc1-9594-4277-b52b-4420989f68ee" providerId="ADAL" clId="{63D8F174-093E-4545-9166-1D5AA3241F5C}" dt="2024-01-31T19:52:34.600" v="477" actId="27636"/>
        <pc:sldMkLst>
          <pc:docMk/>
          <pc:sldMk cId="1468401307" sldId="266"/>
        </pc:sldMkLst>
        <pc:spChg chg="mod">
          <ac:chgData name="Cerys Davies" userId="61e71dc1-9594-4277-b52b-4420989f68ee" providerId="ADAL" clId="{63D8F174-093E-4545-9166-1D5AA3241F5C}" dt="2024-01-31T19:49:11.531" v="475" actId="20577"/>
          <ac:spMkLst>
            <pc:docMk/>
            <pc:sldMk cId="1468401307" sldId="266"/>
            <ac:spMk id="2" creationId="{F40E2E4E-AAD7-262A-FDF7-ABB5017578EC}"/>
          </ac:spMkLst>
        </pc:spChg>
        <pc:spChg chg="mod">
          <ac:chgData name="Cerys Davies" userId="61e71dc1-9594-4277-b52b-4420989f68ee" providerId="ADAL" clId="{63D8F174-093E-4545-9166-1D5AA3241F5C}" dt="2024-01-31T19:52:34.600" v="477" actId="27636"/>
          <ac:spMkLst>
            <pc:docMk/>
            <pc:sldMk cId="1468401307" sldId="266"/>
            <ac:spMk id="3" creationId="{2C9A92AE-83D0-A948-AD21-2C9763562D7D}"/>
          </ac:spMkLst>
        </pc:spChg>
      </pc:sldChg>
      <pc:sldChg chg="modSp new del mod">
        <pc:chgData name="Cerys Davies" userId="61e71dc1-9594-4277-b52b-4420989f68ee" providerId="ADAL" clId="{63D8F174-093E-4545-9166-1D5AA3241F5C}" dt="2024-02-07T21:53:19.238" v="5315" actId="47"/>
        <pc:sldMkLst>
          <pc:docMk/>
          <pc:sldMk cId="40947741" sldId="267"/>
        </pc:sldMkLst>
        <pc:spChg chg="mod">
          <ac:chgData name="Cerys Davies" userId="61e71dc1-9594-4277-b52b-4420989f68ee" providerId="ADAL" clId="{63D8F174-093E-4545-9166-1D5AA3241F5C}" dt="2024-01-31T19:58:14.399" v="499" actId="20577"/>
          <ac:spMkLst>
            <pc:docMk/>
            <pc:sldMk cId="40947741" sldId="267"/>
            <ac:spMk id="2" creationId="{1B25054B-1918-DD9A-B987-9C017C3D8CE7}"/>
          </ac:spMkLst>
        </pc:spChg>
        <pc:spChg chg="mod">
          <ac:chgData name="Cerys Davies" userId="61e71dc1-9594-4277-b52b-4420989f68ee" providerId="ADAL" clId="{63D8F174-093E-4545-9166-1D5AA3241F5C}" dt="2024-01-31T20:00:15.147" v="501" actId="27636"/>
          <ac:spMkLst>
            <pc:docMk/>
            <pc:sldMk cId="40947741" sldId="267"/>
            <ac:spMk id="3" creationId="{63B41107-2AFB-FDAE-02E3-8BADCFD6DFD8}"/>
          </ac:spMkLst>
        </pc:spChg>
      </pc:sldChg>
      <pc:sldChg chg="modSp new mod">
        <pc:chgData name="Cerys Davies" userId="61e71dc1-9594-4277-b52b-4420989f68ee" providerId="ADAL" clId="{63D8F174-093E-4545-9166-1D5AA3241F5C}" dt="2024-02-06T19:53:39.165" v="1758" actId="20577"/>
        <pc:sldMkLst>
          <pc:docMk/>
          <pc:sldMk cId="3720987972" sldId="268"/>
        </pc:sldMkLst>
        <pc:spChg chg="mod">
          <ac:chgData name="Cerys Davies" userId="61e71dc1-9594-4277-b52b-4420989f68ee" providerId="ADAL" clId="{63D8F174-093E-4545-9166-1D5AA3241F5C}" dt="2024-02-06T19:52:27.231" v="1694" actId="1076"/>
          <ac:spMkLst>
            <pc:docMk/>
            <pc:sldMk cId="3720987972" sldId="268"/>
            <ac:spMk id="2" creationId="{3A767078-09BE-26FB-17D5-396A28A8EBA2}"/>
          </ac:spMkLst>
        </pc:spChg>
        <pc:spChg chg="mod">
          <ac:chgData name="Cerys Davies" userId="61e71dc1-9594-4277-b52b-4420989f68ee" providerId="ADAL" clId="{63D8F174-093E-4545-9166-1D5AA3241F5C}" dt="2024-02-06T19:53:39.165" v="1758" actId="20577"/>
          <ac:spMkLst>
            <pc:docMk/>
            <pc:sldMk cId="3720987972" sldId="268"/>
            <ac:spMk id="3" creationId="{088FD65F-7289-517D-E57B-C4BD56D7B4FF}"/>
          </ac:spMkLst>
        </pc:spChg>
      </pc:sldChg>
      <pc:sldChg chg="modSp new mod">
        <pc:chgData name="Cerys Davies" userId="61e71dc1-9594-4277-b52b-4420989f68ee" providerId="ADAL" clId="{63D8F174-093E-4545-9166-1D5AA3241F5C}" dt="2024-02-06T20:04:47.080" v="2626" actId="27636"/>
        <pc:sldMkLst>
          <pc:docMk/>
          <pc:sldMk cId="1835775013" sldId="269"/>
        </pc:sldMkLst>
        <pc:spChg chg="mod">
          <ac:chgData name="Cerys Davies" userId="61e71dc1-9594-4277-b52b-4420989f68ee" providerId="ADAL" clId="{63D8F174-093E-4545-9166-1D5AA3241F5C}" dt="2024-02-06T19:54:50.001" v="1793" actId="20577"/>
          <ac:spMkLst>
            <pc:docMk/>
            <pc:sldMk cId="1835775013" sldId="269"/>
            <ac:spMk id="2" creationId="{7EFE788F-CA90-2E0E-3845-402D6EC03C6B}"/>
          </ac:spMkLst>
        </pc:spChg>
        <pc:spChg chg="mod">
          <ac:chgData name="Cerys Davies" userId="61e71dc1-9594-4277-b52b-4420989f68ee" providerId="ADAL" clId="{63D8F174-093E-4545-9166-1D5AA3241F5C}" dt="2024-02-06T20:04:47.080" v="2626" actId="27636"/>
          <ac:spMkLst>
            <pc:docMk/>
            <pc:sldMk cId="1835775013" sldId="269"/>
            <ac:spMk id="3" creationId="{938AC896-3C98-F8CF-6754-D61A0598BCF7}"/>
          </ac:spMkLst>
        </pc:spChg>
      </pc:sldChg>
      <pc:sldChg chg="modSp mod">
        <pc:chgData name="Cerys Davies" userId="61e71dc1-9594-4277-b52b-4420989f68ee" providerId="ADAL" clId="{63D8F174-093E-4545-9166-1D5AA3241F5C}" dt="2024-02-06T19:41:17.382" v="1039" actId="20577"/>
        <pc:sldMkLst>
          <pc:docMk/>
          <pc:sldMk cId="3280030740" sldId="273"/>
        </pc:sldMkLst>
        <pc:spChg chg="mod">
          <ac:chgData name="Cerys Davies" userId="61e71dc1-9594-4277-b52b-4420989f68ee" providerId="ADAL" clId="{63D8F174-093E-4545-9166-1D5AA3241F5C}" dt="2024-02-06T19:41:17.382" v="1039" actId="20577"/>
          <ac:spMkLst>
            <pc:docMk/>
            <pc:sldMk cId="3280030740" sldId="273"/>
            <ac:spMk id="3" creationId="{31875C03-9C3A-C7BF-2183-ED99769BC304}"/>
          </ac:spMkLst>
        </pc:spChg>
      </pc:sldChg>
      <pc:sldChg chg="modSp add mod">
        <pc:chgData name="Cerys Davies" userId="61e71dc1-9594-4277-b52b-4420989f68ee" providerId="ADAL" clId="{63D8F174-093E-4545-9166-1D5AA3241F5C}" dt="2024-02-06T20:05:28.747" v="2646" actId="14100"/>
        <pc:sldMkLst>
          <pc:docMk/>
          <pc:sldMk cId="3304216912" sldId="274"/>
        </pc:sldMkLst>
        <pc:spChg chg="mod">
          <ac:chgData name="Cerys Davies" userId="61e71dc1-9594-4277-b52b-4420989f68ee" providerId="ADAL" clId="{63D8F174-093E-4545-9166-1D5AA3241F5C}" dt="2024-02-06T20:05:06.991" v="2640" actId="20577"/>
          <ac:spMkLst>
            <pc:docMk/>
            <pc:sldMk cId="3304216912" sldId="274"/>
            <ac:spMk id="2" creationId="{7EFE788F-CA90-2E0E-3845-402D6EC03C6B}"/>
          </ac:spMkLst>
        </pc:spChg>
        <pc:spChg chg="mod">
          <ac:chgData name="Cerys Davies" userId="61e71dc1-9594-4277-b52b-4420989f68ee" providerId="ADAL" clId="{63D8F174-093E-4545-9166-1D5AA3241F5C}" dt="2024-02-06T20:05:28.747" v="2646" actId="14100"/>
          <ac:spMkLst>
            <pc:docMk/>
            <pc:sldMk cId="3304216912" sldId="274"/>
            <ac:spMk id="3" creationId="{938AC896-3C98-F8CF-6754-D61A0598BCF7}"/>
          </ac:spMkLst>
        </pc:spChg>
      </pc:sldChg>
      <pc:sldChg chg="modSp new mod">
        <pc:chgData name="Cerys Davies" userId="61e71dc1-9594-4277-b52b-4420989f68ee" providerId="ADAL" clId="{63D8F174-093E-4545-9166-1D5AA3241F5C}" dt="2024-02-06T20:13:43.747" v="3283" actId="14100"/>
        <pc:sldMkLst>
          <pc:docMk/>
          <pc:sldMk cId="1661205737" sldId="275"/>
        </pc:sldMkLst>
        <pc:spChg chg="mod">
          <ac:chgData name="Cerys Davies" userId="61e71dc1-9594-4277-b52b-4420989f68ee" providerId="ADAL" clId="{63D8F174-093E-4545-9166-1D5AA3241F5C}" dt="2024-02-06T20:05:55.142" v="2657" actId="20577"/>
          <ac:spMkLst>
            <pc:docMk/>
            <pc:sldMk cId="1661205737" sldId="275"/>
            <ac:spMk id="2" creationId="{9AFA3CEF-3AF8-0358-3163-8D8BA858D5BB}"/>
          </ac:spMkLst>
        </pc:spChg>
        <pc:spChg chg="mod">
          <ac:chgData name="Cerys Davies" userId="61e71dc1-9594-4277-b52b-4420989f68ee" providerId="ADAL" clId="{63D8F174-093E-4545-9166-1D5AA3241F5C}" dt="2024-02-06T20:13:43.747" v="3283" actId="14100"/>
          <ac:spMkLst>
            <pc:docMk/>
            <pc:sldMk cId="1661205737" sldId="275"/>
            <ac:spMk id="3" creationId="{9A0FA55A-2F57-0FEE-14C9-AC36B6426932}"/>
          </ac:spMkLst>
        </pc:spChg>
      </pc:sldChg>
      <pc:sldChg chg="modSp new mod">
        <pc:chgData name="Cerys Davies" userId="61e71dc1-9594-4277-b52b-4420989f68ee" providerId="ADAL" clId="{63D8F174-093E-4545-9166-1D5AA3241F5C}" dt="2024-02-06T20:16:45.250" v="3702" actId="14100"/>
        <pc:sldMkLst>
          <pc:docMk/>
          <pc:sldMk cId="1558477532" sldId="276"/>
        </pc:sldMkLst>
        <pc:spChg chg="mod">
          <ac:chgData name="Cerys Davies" userId="61e71dc1-9594-4277-b52b-4420989f68ee" providerId="ADAL" clId="{63D8F174-093E-4545-9166-1D5AA3241F5C}" dt="2024-02-06T20:14:03.295" v="3302" actId="20577"/>
          <ac:spMkLst>
            <pc:docMk/>
            <pc:sldMk cId="1558477532" sldId="276"/>
            <ac:spMk id="2" creationId="{8B1B3125-D7E2-4C6F-C255-2342755EA351}"/>
          </ac:spMkLst>
        </pc:spChg>
        <pc:spChg chg="mod">
          <ac:chgData name="Cerys Davies" userId="61e71dc1-9594-4277-b52b-4420989f68ee" providerId="ADAL" clId="{63D8F174-093E-4545-9166-1D5AA3241F5C}" dt="2024-02-06T20:16:45.250" v="3702" actId="14100"/>
          <ac:spMkLst>
            <pc:docMk/>
            <pc:sldMk cId="1558477532" sldId="276"/>
            <ac:spMk id="3" creationId="{B0745138-B6F5-E7CD-C0B0-9A1609F404E3}"/>
          </ac:spMkLst>
        </pc:spChg>
      </pc:sldChg>
      <pc:sldChg chg="modSp new mod">
        <pc:chgData name="Cerys Davies" userId="61e71dc1-9594-4277-b52b-4420989f68ee" providerId="ADAL" clId="{63D8F174-093E-4545-9166-1D5AA3241F5C}" dt="2024-02-06T20:21:13.426" v="4147" actId="14100"/>
        <pc:sldMkLst>
          <pc:docMk/>
          <pc:sldMk cId="746458423" sldId="277"/>
        </pc:sldMkLst>
        <pc:spChg chg="mod">
          <ac:chgData name="Cerys Davies" userId="61e71dc1-9594-4277-b52b-4420989f68ee" providerId="ADAL" clId="{63D8F174-093E-4545-9166-1D5AA3241F5C}" dt="2024-02-06T20:17:21.500" v="3740" actId="20577"/>
          <ac:spMkLst>
            <pc:docMk/>
            <pc:sldMk cId="746458423" sldId="277"/>
            <ac:spMk id="2" creationId="{02768461-0A46-0FB4-229E-4F5DBD21F59C}"/>
          </ac:spMkLst>
        </pc:spChg>
        <pc:spChg chg="mod">
          <ac:chgData name="Cerys Davies" userId="61e71dc1-9594-4277-b52b-4420989f68ee" providerId="ADAL" clId="{63D8F174-093E-4545-9166-1D5AA3241F5C}" dt="2024-02-06T20:21:13.426" v="4147" actId="14100"/>
          <ac:spMkLst>
            <pc:docMk/>
            <pc:sldMk cId="746458423" sldId="277"/>
            <ac:spMk id="3" creationId="{4965181B-5954-C503-22BD-BA9208201465}"/>
          </ac:spMkLst>
        </pc:spChg>
      </pc:sldChg>
      <pc:sldChg chg="modSp new mod">
        <pc:chgData name="Cerys Davies" userId="61e71dc1-9594-4277-b52b-4420989f68ee" providerId="ADAL" clId="{63D8F174-093E-4545-9166-1D5AA3241F5C}" dt="2024-02-06T20:27:30.539" v="4707" actId="14100"/>
        <pc:sldMkLst>
          <pc:docMk/>
          <pc:sldMk cId="3549320723" sldId="278"/>
        </pc:sldMkLst>
        <pc:spChg chg="mod">
          <ac:chgData name="Cerys Davies" userId="61e71dc1-9594-4277-b52b-4420989f68ee" providerId="ADAL" clId="{63D8F174-093E-4545-9166-1D5AA3241F5C}" dt="2024-02-06T20:26:41.675" v="4669" actId="1076"/>
          <ac:spMkLst>
            <pc:docMk/>
            <pc:sldMk cId="3549320723" sldId="278"/>
            <ac:spMk id="2" creationId="{6B38ABD2-E528-26CE-6493-C79D0E2BF9FE}"/>
          </ac:spMkLst>
        </pc:spChg>
        <pc:spChg chg="mod">
          <ac:chgData name="Cerys Davies" userId="61e71dc1-9594-4277-b52b-4420989f68ee" providerId="ADAL" clId="{63D8F174-093E-4545-9166-1D5AA3241F5C}" dt="2024-02-06T20:27:30.539" v="4707" actId="14100"/>
          <ac:spMkLst>
            <pc:docMk/>
            <pc:sldMk cId="3549320723" sldId="278"/>
            <ac:spMk id="3" creationId="{78BF21D0-8547-6F7F-469B-521117049654}"/>
          </ac:spMkLst>
        </pc:spChg>
      </pc:sldChg>
      <pc:sldChg chg="modSp new mod">
        <pc:chgData name="Cerys Davies" userId="61e71dc1-9594-4277-b52b-4420989f68ee" providerId="ADAL" clId="{63D8F174-093E-4545-9166-1D5AA3241F5C}" dt="2024-02-06T20:37:35.451" v="5294" actId="1076"/>
        <pc:sldMkLst>
          <pc:docMk/>
          <pc:sldMk cId="2737172402" sldId="279"/>
        </pc:sldMkLst>
        <pc:spChg chg="mod">
          <ac:chgData name="Cerys Davies" userId="61e71dc1-9594-4277-b52b-4420989f68ee" providerId="ADAL" clId="{63D8F174-093E-4545-9166-1D5AA3241F5C}" dt="2024-02-06T20:37:31.532" v="5293" actId="14100"/>
          <ac:spMkLst>
            <pc:docMk/>
            <pc:sldMk cId="2737172402" sldId="279"/>
            <ac:spMk id="2" creationId="{2C0ED2CE-C38F-2A60-83B0-9E99CE7CECBA}"/>
          </ac:spMkLst>
        </pc:spChg>
        <pc:spChg chg="mod">
          <ac:chgData name="Cerys Davies" userId="61e71dc1-9594-4277-b52b-4420989f68ee" providerId="ADAL" clId="{63D8F174-093E-4545-9166-1D5AA3241F5C}" dt="2024-02-06T20:37:35.451" v="5294" actId="1076"/>
          <ac:spMkLst>
            <pc:docMk/>
            <pc:sldMk cId="2737172402" sldId="279"/>
            <ac:spMk id="3" creationId="{EFA63E26-C0D6-B408-F10F-A12B5B75158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7C1D77-B094-478C-9FFB-5EAAAC0728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00B69D-B0A5-45A7-BACC-C42DEDABDDDB}">
      <dgm:prSet/>
      <dgm:spPr/>
      <dgm:t>
        <a:bodyPr/>
        <a:lstStyle/>
        <a:p>
          <a:r>
            <a:rPr lang="en-GB"/>
            <a:t>What is the difference between a contract and a deed?</a:t>
          </a:r>
          <a:endParaRPr lang="en-US"/>
        </a:p>
      </dgm:t>
    </dgm:pt>
    <dgm:pt modelId="{4EB1DEAA-3D70-4EDA-A986-BEFA1892607F}" type="parTrans" cxnId="{DECB677E-6F5F-47FF-851A-E905CD579F76}">
      <dgm:prSet/>
      <dgm:spPr/>
      <dgm:t>
        <a:bodyPr/>
        <a:lstStyle/>
        <a:p>
          <a:endParaRPr lang="en-US"/>
        </a:p>
      </dgm:t>
    </dgm:pt>
    <dgm:pt modelId="{4541EE17-C2F7-4996-8E26-3EF8B381A3E5}" type="sibTrans" cxnId="{DECB677E-6F5F-47FF-851A-E905CD579F76}">
      <dgm:prSet/>
      <dgm:spPr/>
      <dgm:t>
        <a:bodyPr/>
        <a:lstStyle/>
        <a:p>
          <a:endParaRPr lang="en-US"/>
        </a:p>
      </dgm:t>
    </dgm:pt>
    <dgm:pt modelId="{1A2F69D9-5AAF-40C2-933F-05EB8662941D}">
      <dgm:prSet/>
      <dgm:spPr/>
      <dgm:t>
        <a:bodyPr/>
        <a:lstStyle/>
        <a:p>
          <a:r>
            <a:rPr lang="en-GB"/>
            <a:t>Can you provide an example?</a:t>
          </a:r>
          <a:endParaRPr lang="en-US"/>
        </a:p>
      </dgm:t>
    </dgm:pt>
    <dgm:pt modelId="{DACDA220-EADA-4919-BC8B-9128616F80EF}" type="parTrans" cxnId="{1C1E72BD-DFB9-410F-AC23-931D17D4F392}">
      <dgm:prSet/>
      <dgm:spPr/>
      <dgm:t>
        <a:bodyPr/>
        <a:lstStyle/>
        <a:p>
          <a:endParaRPr lang="en-US"/>
        </a:p>
      </dgm:t>
    </dgm:pt>
    <dgm:pt modelId="{450E7943-F914-4E53-86A5-6550EE324797}" type="sibTrans" cxnId="{1C1E72BD-DFB9-410F-AC23-931D17D4F392}">
      <dgm:prSet/>
      <dgm:spPr/>
      <dgm:t>
        <a:bodyPr/>
        <a:lstStyle/>
        <a:p>
          <a:endParaRPr lang="en-US"/>
        </a:p>
      </dgm:t>
    </dgm:pt>
    <dgm:pt modelId="{D95AADE4-E28D-4A99-A90B-81241C2608EA}" type="pres">
      <dgm:prSet presAssocID="{CC7C1D77-B094-478C-9FFB-5EAAAC0728C6}" presName="root" presStyleCnt="0">
        <dgm:presLayoutVars>
          <dgm:dir/>
          <dgm:resizeHandles val="exact"/>
        </dgm:presLayoutVars>
      </dgm:prSet>
      <dgm:spPr/>
    </dgm:pt>
    <dgm:pt modelId="{684C3F51-144D-49E9-97D8-8417B34A0806}" type="pres">
      <dgm:prSet presAssocID="{AF00B69D-B0A5-45A7-BACC-C42DEDABDDDB}" presName="compNode" presStyleCnt="0"/>
      <dgm:spPr/>
    </dgm:pt>
    <dgm:pt modelId="{F51CBD6E-371F-421B-8667-99CEA2659CC3}" type="pres">
      <dgm:prSet presAssocID="{AF00B69D-B0A5-45A7-BACC-C42DEDABDDDB}" presName="bgRect" presStyleLbl="bgShp" presStyleIdx="0" presStyleCnt="2"/>
      <dgm:spPr/>
    </dgm:pt>
    <dgm:pt modelId="{767B5165-45C9-48AA-BF05-46FA8E87B5BD}" type="pres">
      <dgm:prSet presAssocID="{AF00B69D-B0A5-45A7-BACC-C42DEDABDD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D58BA0A7-695B-4CEB-8E87-28F3FF661DDE}" type="pres">
      <dgm:prSet presAssocID="{AF00B69D-B0A5-45A7-BACC-C42DEDABDDDB}" presName="spaceRect" presStyleCnt="0"/>
      <dgm:spPr/>
    </dgm:pt>
    <dgm:pt modelId="{A88DD30C-A75C-4429-9E54-B5A894E34B71}" type="pres">
      <dgm:prSet presAssocID="{AF00B69D-B0A5-45A7-BACC-C42DEDABDDDB}" presName="parTx" presStyleLbl="revTx" presStyleIdx="0" presStyleCnt="2">
        <dgm:presLayoutVars>
          <dgm:chMax val="0"/>
          <dgm:chPref val="0"/>
        </dgm:presLayoutVars>
      </dgm:prSet>
      <dgm:spPr/>
    </dgm:pt>
    <dgm:pt modelId="{EEFDA166-C7E6-4B85-BEC4-2A97F8D37C51}" type="pres">
      <dgm:prSet presAssocID="{4541EE17-C2F7-4996-8E26-3EF8B381A3E5}" presName="sibTrans" presStyleCnt="0"/>
      <dgm:spPr/>
    </dgm:pt>
    <dgm:pt modelId="{603E0170-D258-4D1A-83E3-AD959A401DEF}" type="pres">
      <dgm:prSet presAssocID="{1A2F69D9-5AAF-40C2-933F-05EB8662941D}" presName="compNode" presStyleCnt="0"/>
      <dgm:spPr/>
    </dgm:pt>
    <dgm:pt modelId="{B903078F-47E8-407C-B490-75EEC7A611F2}" type="pres">
      <dgm:prSet presAssocID="{1A2F69D9-5AAF-40C2-933F-05EB8662941D}" presName="bgRect" presStyleLbl="bgShp" presStyleIdx="1" presStyleCnt="2"/>
      <dgm:spPr/>
    </dgm:pt>
    <dgm:pt modelId="{89D48CC2-20BE-437C-842D-D631D75FD7EF}" type="pres">
      <dgm:prSet presAssocID="{1A2F69D9-5AAF-40C2-933F-05EB8662941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828A7006-8254-4484-A900-82BDD352DB83}" type="pres">
      <dgm:prSet presAssocID="{1A2F69D9-5AAF-40C2-933F-05EB8662941D}" presName="spaceRect" presStyleCnt="0"/>
      <dgm:spPr/>
    </dgm:pt>
    <dgm:pt modelId="{F3F741A5-5266-4CC3-A27B-956D123B51A3}" type="pres">
      <dgm:prSet presAssocID="{1A2F69D9-5AAF-40C2-933F-05EB8662941D}" presName="parTx" presStyleLbl="revTx" presStyleIdx="1" presStyleCnt="2">
        <dgm:presLayoutVars>
          <dgm:chMax val="0"/>
          <dgm:chPref val="0"/>
        </dgm:presLayoutVars>
      </dgm:prSet>
      <dgm:spPr/>
    </dgm:pt>
  </dgm:ptLst>
  <dgm:cxnLst>
    <dgm:cxn modelId="{6AC70E5C-3F02-4ADB-B248-E5D90706C32B}" type="presOf" srcId="{CC7C1D77-B094-478C-9FFB-5EAAAC0728C6}" destId="{D95AADE4-E28D-4A99-A90B-81241C2608EA}" srcOrd="0" destOrd="0" presId="urn:microsoft.com/office/officeart/2018/2/layout/IconVerticalSolidList"/>
    <dgm:cxn modelId="{DECB677E-6F5F-47FF-851A-E905CD579F76}" srcId="{CC7C1D77-B094-478C-9FFB-5EAAAC0728C6}" destId="{AF00B69D-B0A5-45A7-BACC-C42DEDABDDDB}" srcOrd="0" destOrd="0" parTransId="{4EB1DEAA-3D70-4EDA-A986-BEFA1892607F}" sibTransId="{4541EE17-C2F7-4996-8E26-3EF8B381A3E5}"/>
    <dgm:cxn modelId="{AF69E5A4-AFF0-495B-8110-231EF4B8C067}" type="presOf" srcId="{AF00B69D-B0A5-45A7-BACC-C42DEDABDDDB}" destId="{A88DD30C-A75C-4429-9E54-B5A894E34B71}" srcOrd="0" destOrd="0" presId="urn:microsoft.com/office/officeart/2018/2/layout/IconVerticalSolidList"/>
    <dgm:cxn modelId="{1C1E72BD-DFB9-410F-AC23-931D17D4F392}" srcId="{CC7C1D77-B094-478C-9FFB-5EAAAC0728C6}" destId="{1A2F69D9-5AAF-40C2-933F-05EB8662941D}" srcOrd="1" destOrd="0" parTransId="{DACDA220-EADA-4919-BC8B-9128616F80EF}" sibTransId="{450E7943-F914-4E53-86A5-6550EE324797}"/>
    <dgm:cxn modelId="{A70605E6-0ECE-4BB9-AF88-2506045AA2CE}" type="presOf" srcId="{1A2F69D9-5AAF-40C2-933F-05EB8662941D}" destId="{F3F741A5-5266-4CC3-A27B-956D123B51A3}" srcOrd="0" destOrd="0" presId="urn:microsoft.com/office/officeart/2018/2/layout/IconVerticalSolidList"/>
    <dgm:cxn modelId="{62DAD859-9325-4137-BC5F-8BD620A660BD}" type="presParOf" srcId="{D95AADE4-E28D-4A99-A90B-81241C2608EA}" destId="{684C3F51-144D-49E9-97D8-8417B34A0806}" srcOrd="0" destOrd="0" presId="urn:microsoft.com/office/officeart/2018/2/layout/IconVerticalSolidList"/>
    <dgm:cxn modelId="{422CC621-C230-4959-84E9-2D38FF0F05CA}" type="presParOf" srcId="{684C3F51-144D-49E9-97D8-8417B34A0806}" destId="{F51CBD6E-371F-421B-8667-99CEA2659CC3}" srcOrd="0" destOrd="0" presId="urn:microsoft.com/office/officeart/2018/2/layout/IconVerticalSolidList"/>
    <dgm:cxn modelId="{F947B9E1-CD04-4510-BAF5-85DF2DF78341}" type="presParOf" srcId="{684C3F51-144D-49E9-97D8-8417B34A0806}" destId="{767B5165-45C9-48AA-BF05-46FA8E87B5BD}" srcOrd="1" destOrd="0" presId="urn:microsoft.com/office/officeart/2018/2/layout/IconVerticalSolidList"/>
    <dgm:cxn modelId="{A3D76332-F620-4D6A-8A8C-40F74CB310C2}" type="presParOf" srcId="{684C3F51-144D-49E9-97D8-8417B34A0806}" destId="{D58BA0A7-695B-4CEB-8E87-28F3FF661DDE}" srcOrd="2" destOrd="0" presId="urn:microsoft.com/office/officeart/2018/2/layout/IconVerticalSolidList"/>
    <dgm:cxn modelId="{AB936420-DDC3-42F5-8F63-4F865D4C3A15}" type="presParOf" srcId="{684C3F51-144D-49E9-97D8-8417B34A0806}" destId="{A88DD30C-A75C-4429-9E54-B5A894E34B71}" srcOrd="3" destOrd="0" presId="urn:microsoft.com/office/officeart/2018/2/layout/IconVerticalSolidList"/>
    <dgm:cxn modelId="{44C31B5D-3927-4823-98D3-B99EB5429E69}" type="presParOf" srcId="{D95AADE4-E28D-4A99-A90B-81241C2608EA}" destId="{EEFDA166-C7E6-4B85-BEC4-2A97F8D37C51}" srcOrd="1" destOrd="0" presId="urn:microsoft.com/office/officeart/2018/2/layout/IconVerticalSolidList"/>
    <dgm:cxn modelId="{426FB9DE-3BEA-4926-B072-0C834AA52C5F}" type="presParOf" srcId="{D95AADE4-E28D-4A99-A90B-81241C2608EA}" destId="{603E0170-D258-4D1A-83E3-AD959A401DEF}" srcOrd="2" destOrd="0" presId="urn:microsoft.com/office/officeart/2018/2/layout/IconVerticalSolidList"/>
    <dgm:cxn modelId="{E9D0138D-F6F5-43BE-AF55-944D9DB06C19}" type="presParOf" srcId="{603E0170-D258-4D1A-83E3-AD959A401DEF}" destId="{B903078F-47E8-407C-B490-75EEC7A611F2}" srcOrd="0" destOrd="0" presId="urn:microsoft.com/office/officeart/2018/2/layout/IconVerticalSolidList"/>
    <dgm:cxn modelId="{84E115E7-C6DC-4006-9214-1C2176032654}" type="presParOf" srcId="{603E0170-D258-4D1A-83E3-AD959A401DEF}" destId="{89D48CC2-20BE-437C-842D-D631D75FD7EF}" srcOrd="1" destOrd="0" presId="urn:microsoft.com/office/officeart/2018/2/layout/IconVerticalSolidList"/>
    <dgm:cxn modelId="{0C0BBD72-DA1E-4C8E-B62C-163893CB7189}" type="presParOf" srcId="{603E0170-D258-4D1A-83E3-AD959A401DEF}" destId="{828A7006-8254-4484-A900-82BDD352DB83}" srcOrd="2" destOrd="0" presId="urn:microsoft.com/office/officeart/2018/2/layout/IconVerticalSolidList"/>
    <dgm:cxn modelId="{9C6B8E7C-314F-4465-95F4-7649F2CD3F16}" type="presParOf" srcId="{603E0170-D258-4D1A-83E3-AD959A401DEF}" destId="{F3F741A5-5266-4CC3-A27B-956D123B51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939DCA-169A-40EA-B050-970912C148A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24C90AF-4575-4227-A705-B12F2A00E63F}">
      <dgm:prSet/>
      <dgm:spPr/>
      <dgm:t>
        <a:bodyPr/>
        <a:lstStyle/>
        <a:p>
          <a:r>
            <a:rPr lang="en-GB" dirty="0"/>
            <a:t>Expression of willingness to contract</a:t>
          </a:r>
          <a:br>
            <a:rPr lang="en-GB" dirty="0"/>
          </a:br>
          <a:endParaRPr lang="en-US" dirty="0"/>
        </a:p>
      </dgm:t>
    </dgm:pt>
    <dgm:pt modelId="{9F348E11-A7EC-4693-B847-709DFEF27795}" type="parTrans" cxnId="{97D1E84C-C324-4780-8AD9-C747B33C2794}">
      <dgm:prSet/>
      <dgm:spPr/>
      <dgm:t>
        <a:bodyPr/>
        <a:lstStyle/>
        <a:p>
          <a:endParaRPr lang="en-US"/>
        </a:p>
      </dgm:t>
    </dgm:pt>
    <dgm:pt modelId="{A5E35F00-9BD9-4BBC-976A-A945400F3E7F}" type="sibTrans" cxnId="{97D1E84C-C324-4780-8AD9-C747B33C2794}">
      <dgm:prSet/>
      <dgm:spPr/>
      <dgm:t>
        <a:bodyPr/>
        <a:lstStyle/>
        <a:p>
          <a:endParaRPr lang="en-US"/>
        </a:p>
      </dgm:t>
    </dgm:pt>
    <dgm:pt modelId="{C6EAD324-3B5B-4B3E-B779-39A88699C0D1}">
      <dgm:prSet/>
      <dgm:spPr/>
      <dgm:t>
        <a:bodyPr/>
        <a:lstStyle/>
        <a:p>
          <a:r>
            <a:rPr lang="en-GB"/>
            <a:t>Can be oral, in writing or by conduct</a:t>
          </a:r>
          <a:br>
            <a:rPr lang="en-GB"/>
          </a:br>
          <a:endParaRPr lang="en-US"/>
        </a:p>
      </dgm:t>
    </dgm:pt>
    <dgm:pt modelId="{B20CD0A5-9CA3-4F43-A932-96AC034EA63B}" type="parTrans" cxnId="{BAF25D55-806C-4033-9D9B-FF61AD2E24C9}">
      <dgm:prSet/>
      <dgm:spPr/>
      <dgm:t>
        <a:bodyPr/>
        <a:lstStyle/>
        <a:p>
          <a:endParaRPr lang="en-US"/>
        </a:p>
      </dgm:t>
    </dgm:pt>
    <dgm:pt modelId="{D82647BC-6AAE-4513-9063-C92A6FFCBB19}" type="sibTrans" cxnId="{BAF25D55-806C-4033-9D9B-FF61AD2E24C9}">
      <dgm:prSet/>
      <dgm:spPr/>
      <dgm:t>
        <a:bodyPr/>
        <a:lstStyle/>
        <a:p>
          <a:endParaRPr lang="en-US"/>
        </a:p>
      </dgm:t>
    </dgm:pt>
    <dgm:pt modelId="{C259A505-3CD0-47F9-9851-87390A719F2F}">
      <dgm:prSet/>
      <dgm:spPr/>
      <dgm:t>
        <a:bodyPr/>
        <a:lstStyle/>
        <a:p>
          <a:r>
            <a:rPr lang="en-GB"/>
            <a:t>Must indicate offeror is willing to be bound if accepted</a:t>
          </a:r>
          <a:br>
            <a:rPr lang="en-GB"/>
          </a:br>
          <a:endParaRPr lang="en-US"/>
        </a:p>
      </dgm:t>
    </dgm:pt>
    <dgm:pt modelId="{0410A3B3-8B8D-48CA-8430-978210C56627}" type="parTrans" cxnId="{2F4C71F2-DEE4-4011-BA0A-C450C961290F}">
      <dgm:prSet/>
      <dgm:spPr/>
      <dgm:t>
        <a:bodyPr/>
        <a:lstStyle/>
        <a:p>
          <a:endParaRPr lang="en-US"/>
        </a:p>
      </dgm:t>
    </dgm:pt>
    <dgm:pt modelId="{FB5D1D70-8E44-40A6-A36B-20C4DA76923E}" type="sibTrans" cxnId="{2F4C71F2-DEE4-4011-BA0A-C450C961290F}">
      <dgm:prSet/>
      <dgm:spPr/>
      <dgm:t>
        <a:bodyPr/>
        <a:lstStyle/>
        <a:p>
          <a:endParaRPr lang="en-US"/>
        </a:p>
      </dgm:t>
    </dgm:pt>
    <dgm:pt modelId="{F2AFA2E7-535B-47C4-8A2F-38DCDB3528B4}">
      <dgm:prSet/>
      <dgm:spPr/>
      <dgm:t>
        <a:bodyPr/>
        <a:lstStyle/>
        <a:p>
          <a:r>
            <a:rPr lang="en-GB"/>
            <a:t>Offeree must have knowledge of the offer</a:t>
          </a:r>
          <a:endParaRPr lang="en-US"/>
        </a:p>
      </dgm:t>
    </dgm:pt>
    <dgm:pt modelId="{606AFF7C-2E34-48F7-A57E-FC84638D820E}" type="parTrans" cxnId="{E549B675-544F-47E8-AC39-DA2907BC932E}">
      <dgm:prSet/>
      <dgm:spPr/>
      <dgm:t>
        <a:bodyPr/>
        <a:lstStyle/>
        <a:p>
          <a:endParaRPr lang="en-US"/>
        </a:p>
      </dgm:t>
    </dgm:pt>
    <dgm:pt modelId="{72599D7A-8F56-40CD-8CAD-6C6584DD0DBC}" type="sibTrans" cxnId="{E549B675-544F-47E8-AC39-DA2907BC932E}">
      <dgm:prSet/>
      <dgm:spPr/>
      <dgm:t>
        <a:bodyPr/>
        <a:lstStyle/>
        <a:p>
          <a:endParaRPr lang="en-US"/>
        </a:p>
      </dgm:t>
    </dgm:pt>
    <dgm:pt modelId="{57E7D498-627E-4DEC-996C-1D8162A31DCA}" type="pres">
      <dgm:prSet presAssocID="{1F939DCA-169A-40EA-B050-970912C148A1}" presName="linear" presStyleCnt="0">
        <dgm:presLayoutVars>
          <dgm:animLvl val="lvl"/>
          <dgm:resizeHandles val="exact"/>
        </dgm:presLayoutVars>
      </dgm:prSet>
      <dgm:spPr/>
    </dgm:pt>
    <dgm:pt modelId="{963A1F19-C351-4A4A-AED4-90B16389CD66}" type="pres">
      <dgm:prSet presAssocID="{D24C90AF-4575-4227-A705-B12F2A00E63F}" presName="parentText" presStyleLbl="node1" presStyleIdx="0" presStyleCnt="4">
        <dgm:presLayoutVars>
          <dgm:chMax val="0"/>
          <dgm:bulletEnabled val="1"/>
        </dgm:presLayoutVars>
      </dgm:prSet>
      <dgm:spPr/>
    </dgm:pt>
    <dgm:pt modelId="{DD4E69E4-CD43-44F1-8020-450D9E90513F}" type="pres">
      <dgm:prSet presAssocID="{A5E35F00-9BD9-4BBC-976A-A945400F3E7F}" presName="spacer" presStyleCnt="0"/>
      <dgm:spPr/>
    </dgm:pt>
    <dgm:pt modelId="{2AE4EAD2-4EC1-4549-BEF6-E14FAF779603}" type="pres">
      <dgm:prSet presAssocID="{C6EAD324-3B5B-4B3E-B779-39A88699C0D1}" presName="parentText" presStyleLbl="node1" presStyleIdx="1" presStyleCnt="4">
        <dgm:presLayoutVars>
          <dgm:chMax val="0"/>
          <dgm:bulletEnabled val="1"/>
        </dgm:presLayoutVars>
      </dgm:prSet>
      <dgm:spPr/>
    </dgm:pt>
    <dgm:pt modelId="{653BC66E-7728-4182-BA88-90E718789D61}" type="pres">
      <dgm:prSet presAssocID="{D82647BC-6AAE-4513-9063-C92A6FFCBB19}" presName="spacer" presStyleCnt="0"/>
      <dgm:spPr/>
    </dgm:pt>
    <dgm:pt modelId="{B425EE67-A5A0-4FE9-A4D7-9A52C7A42F3E}" type="pres">
      <dgm:prSet presAssocID="{C259A505-3CD0-47F9-9851-87390A719F2F}" presName="parentText" presStyleLbl="node1" presStyleIdx="2" presStyleCnt="4">
        <dgm:presLayoutVars>
          <dgm:chMax val="0"/>
          <dgm:bulletEnabled val="1"/>
        </dgm:presLayoutVars>
      </dgm:prSet>
      <dgm:spPr/>
    </dgm:pt>
    <dgm:pt modelId="{CE1BD4DC-0F41-44A9-BA8D-BE84F269CB18}" type="pres">
      <dgm:prSet presAssocID="{FB5D1D70-8E44-40A6-A36B-20C4DA76923E}" presName="spacer" presStyleCnt="0"/>
      <dgm:spPr/>
    </dgm:pt>
    <dgm:pt modelId="{1CE43B48-A446-4B96-BCF7-E4C6168683E8}" type="pres">
      <dgm:prSet presAssocID="{F2AFA2E7-535B-47C4-8A2F-38DCDB3528B4}" presName="parentText" presStyleLbl="node1" presStyleIdx="3" presStyleCnt="4">
        <dgm:presLayoutVars>
          <dgm:chMax val="0"/>
          <dgm:bulletEnabled val="1"/>
        </dgm:presLayoutVars>
      </dgm:prSet>
      <dgm:spPr/>
    </dgm:pt>
  </dgm:ptLst>
  <dgm:cxnLst>
    <dgm:cxn modelId="{B3DF1833-8FB0-4DD5-9383-E26E4A8F5956}" type="presOf" srcId="{1F939DCA-169A-40EA-B050-970912C148A1}" destId="{57E7D498-627E-4DEC-996C-1D8162A31DCA}" srcOrd="0" destOrd="0" presId="urn:microsoft.com/office/officeart/2005/8/layout/vList2"/>
    <dgm:cxn modelId="{FAD6543B-C0D3-41F2-8DD4-AF0761F14770}" type="presOf" srcId="{C259A505-3CD0-47F9-9851-87390A719F2F}" destId="{B425EE67-A5A0-4FE9-A4D7-9A52C7A42F3E}" srcOrd="0" destOrd="0" presId="urn:microsoft.com/office/officeart/2005/8/layout/vList2"/>
    <dgm:cxn modelId="{97D1E84C-C324-4780-8AD9-C747B33C2794}" srcId="{1F939DCA-169A-40EA-B050-970912C148A1}" destId="{D24C90AF-4575-4227-A705-B12F2A00E63F}" srcOrd="0" destOrd="0" parTransId="{9F348E11-A7EC-4693-B847-709DFEF27795}" sibTransId="{A5E35F00-9BD9-4BBC-976A-A945400F3E7F}"/>
    <dgm:cxn modelId="{BAF25D55-806C-4033-9D9B-FF61AD2E24C9}" srcId="{1F939DCA-169A-40EA-B050-970912C148A1}" destId="{C6EAD324-3B5B-4B3E-B779-39A88699C0D1}" srcOrd="1" destOrd="0" parTransId="{B20CD0A5-9CA3-4F43-A932-96AC034EA63B}" sibTransId="{D82647BC-6AAE-4513-9063-C92A6FFCBB19}"/>
    <dgm:cxn modelId="{E549B675-544F-47E8-AC39-DA2907BC932E}" srcId="{1F939DCA-169A-40EA-B050-970912C148A1}" destId="{F2AFA2E7-535B-47C4-8A2F-38DCDB3528B4}" srcOrd="3" destOrd="0" parTransId="{606AFF7C-2E34-48F7-A57E-FC84638D820E}" sibTransId="{72599D7A-8F56-40CD-8CAD-6C6584DD0DBC}"/>
    <dgm:cxn modelId="{DE73507D-223E-4B70-824F-8CA546B0DD93}" type="presOf" srcId="{D24C90AF-4575-4227-A705-B12F2A00E63F}" destId="{963A1F19-C351-4A4A-AED4-90B16389CD66}" srcOrd="0" destOrd="0" presId="urn:microsoft.com/office/officeart/2005/8/layout/vList2"/>
    <dgm:cxn modelId="{A7A500BB-50E3-4F76-8640-1F4DF05D06F1}" type="presOf" srcId="{C6EAD324-3B5B-4B3E-B779-39A88699C0D1}" destId="{2AE4EAD2-4EC1-4549-BEF6-E14FAF779603}" srcOrd="0" destOrd="0" presId="urn:microsoft.com/office/officeart/2005/8/layout/vList2"/>
    <dgm:cxn modelId="{1546E4C7-3C5F-48D2-A544-1D7D40AB6592}" type="presOf" srcId="{F2AFA2E7-535B-47C4-8A2F-38DCDB3528B4}" destId="{1CE43B48-A446-4B96-BCF7-E4C6168683E8}" srcOrd="0" destOrd="0" presId="urn:microsoft.com/office/officeart/2005/8/layout/vList2"/>
    <dgm:cxn modelId="{2F4C71F2-DEE4-4011-BA0A-C450C961290F}" srcId="{1F939DCA-169A-40EA-B050-970912C148A1}" destId="{C259A505-3CD0-47F9-9851-87390A719F2F}" srcOrd="2" destOrd="0" parTransId="{0410A3B3-8B8D-48CA-8430-978210C56627}" sibTransId="{FB5D1D70-8E44-40A6-A36B-20C4DA76923E}"/>
    <dgm:cxn modelId="{36B38A30-E5A4-43F1-81B9-BA73CCFF1AD8}" type="presParOf" srcId="{57E7D498-627E-4DEC-996C-1D8162A31DCA}" destId="{963A1F19-C351-4A4A-AED4-90B16389CD66}" srcOrd="0" destOrd="0" presId="urn:microsoft.com/office/officeart/2005/8/layout/vList2"/>
    <dgm:cxn modelId="{020D7D0F-5028-41FD-A2D5-1D8834A46158}" type="presParOf" srcId="{57E7D498-627E-4DEC-996C-1D8162A31DCA}" destId="{DD4E69E4-CD43-44F1-8020-450D9E90513F}" srcOrd="1" destOrd="0" presId="urn:microsoft.com/office/officeart/2005/8/layout/vList2"/>
    <dgm:cxn modelId="{0785206F-9971-4A30-B20D-A45651FEFA27}" type="presParOf" srcId="{57E7D498-627E-4DEC-996C-1D8162A31DCA}" destId="{2AE4EAD2-4EC1-4549-BEF6-E14FAF779603}" srcOrd="2" destOrd="0" presId="urn:microsoft.com/office/officeart/2005/8/layout/vList2"/>
    <dgm:cxn modelId="{0BA6D626-6C1F-46AC-9BB9-5E99AA3A49D0}" type="presParOf" srcId="{57E7D498-627E-4DEC-996C-1D8162A31DCA}" destId="{653BC66E-7728-4182-BA88-90E718789D61}" srcOrd="3" destOrd="0" presId="urn:microsoft.com/office/officeart/2005/8/layout/vList2"/>
    <dgm:cxn modelId="{CE54D487-A9F3-4553-B3DB-009915771548}" type="presParOf" srcId="{57E7D498-627E-4DEC-996C-1D8162A31DCA}" destId="{B425EE67-A5A0-4FE9-A4D7-9A52C7A42F3E}" srcOrd="4" destOrd="0" presId="urn:microsoft.com/office/officeart/2005/8/layout/vList2"/>
    <dgm:cxn modelId="{5B865B85-B833-495F-8520-CB7AACF72599}" type="presParOf" srcId="{57E7D498-627E-4DEC-996C-1D8162A31DCA}" destId="{CE1BD4DC-0F41-44A9-BA8D-BE84F269CB18}" srcOrd="5" destOrd="0" presId="urn:microsoft.com/office/officeart/2005/8/layout/vList2"/>
    <dgm:cxn modelId="{BB7328CC-FF6B-4AF5-A182-800E5D511FC1}" type="presParOf" srcId="{57E7D498-627E-4DEC-996C-1D8162A31DCA}" destId="{1CE43B48-A446-4B96-BCF7-E4C6168683E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CBD6E-371F-421B-8667-99CEA2659CC3}">
      <dsp:nvSpPr>
        <dsp:cNvPr id="0" name=""/>
        <dsp:cNvSpPr/>
      </dsp:nvSpPr>
      <dsp:spPr>
        <a:xfrm>
          <a:off x="0" y="783768"/>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B5165-45C9-48AA-BF05-46FA8E87B5BD}">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8DD30C-A75C-4429-9E54-B5A894E34B71}">
      <dsp:nvSpPr>
        <dsp:cNvPr id="0" name=""/>
        <dsp:cNvSpPr/>
      </dsp:nvSpPr>
      <dsp:spPr>
        <a:xfrm>
          <a:off x="1671235" y="783768"/>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What is the difference between a contract and a deed?</a:t>
          </a:r>
          <a:endParaRPr lang="en-US" sz="2500" kern="1200"/>
        </a:p>
      </dsp:txBody>
      <dsp:txXfrm>
        <a:off x="1671235" y="783768"/>
        <a:ext cx="5021578" cy="1446957"/>
      </dsp:txXfrm>
    </dsp:sp>
    <dsp:sp modelId="{B903078F-47E8-407C-B490-75EEC7A611F2}">
      <dsp:nvSpPr>
        <dsp:cNvPr id="0" name=""/>
        <dsp:cNvSpPr/>
      </dsp:nvSpPr>
      <dsp:spPr>
        <a:xfrm>
          <a:off x="0" y="2592464"/>
          <a:ext cx="6692813" cy="1446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48CC2-20BE-437C-842D-D631D75FD7EF}">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F741A5-5266-4CC3-A27B-956D123B51A3}">
      <dsp:nvSpPr>
        <dsp:cNvPr id="0" name=""/>
        <dsp:cNvSpPr/>
      </dsp:nvSpPr>
      <dsp:spPr>
        <a:xfrm>
          <a:off x="1671235" y="2592464"/>
          <a:ext cx="5021578"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a:t>Can you provide an example?</a:t>
          </a:r>
          <a:endParaRPr lang="en-US" sz="2500" kern="1200"/>
        </a:p>
      </dsp:txBody>
      <dsp:txXfrm>
        <a:off x="1671235" y="2592464"/>
        <a:ext cx="5021578" cy="144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A1F19-C351-4A4A-AED4-90B16389CD66}">
      <dsp:nvSpPr>
        <dsp:cNvPr id="0" name=""/>
        <dsp:cNvSpPr/>
      </dsp:nvSpPr>
      <dsp:spPr>
        <a:xfrm>
          <a:off x="0" y="91147"/>
          <a:ext cx="6692813" cy="1114863"/>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Expression of willingness to contract</a:t>
          </a:r>
          <a:br>
            <a:rPr lang="en-GB" sz="2100" kern="1200" dirty="0"/>
          </a:br>
          <a:endParaRPr lang="en-US" sz="2100" kern="1200" dirty="0"/>
        </a:p>
      </dsp:txBody>
      <dsp:txXfrm>
        <a:off x="54423" y="145570"/>
        <a:ext cx="6583967" cy="1006017"/>
      </dsp:txXfrm>
    </dsp:sp>
    <dsp:sp modelId="{2AE4EAD2-4EC1-4549-BEF6-E14FAF779603}">
      <dsp:nvSpPr>
        <dsp:cNvPr id="0" name=""/>
        <dsp:cNvSpPr/>
      </dsp:nvSpPr>
      <dsp:spPr>
        <a:xfrm>
          <a:off x="0" y="1266491"/>
          <a:ext cx="6692813" cy="1114863"/>
        </a:xfrm>
        <a:prstGeom prst="roundRect">
          <a:avLst/>
        </a:prstGeom>
        <a:gradFill rotWithShape="0">
          <a:gsLst>
            <a:gs pos="0">
              <a:schemeClr val="accent2">
                <a:hueOff val="37813"/>
                <a:satOff val="4346"/>
                <a:lumOff val="-3464"/>
                <a:alphaOff val="0"/>
                <a:tint val="96000"/>
                <a:lumMod val="100000"/>
              </a:schemeClr>
            </a:gs>
            <a:gs pos="78000">
              <a:schemeClr val="accent2">
                <a:hueOff val="37813"/>
                <a:satOff val="4346"/>
                <a:lumOff val="-346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Can be oral, in writing or by conduct</a:t>
          </a:r>
          <a:br>
            <a:rPr lang="en-GB" sz="2100" kern="1200"/>
          </a:br>
          <a:endParaRPr lang="en-US" sz="2100" kern="1200"/>
        </a:p>
      </dsp:txBody>
      <dsp:txXfrm>
        <a:off x="54423" y="1320914"/>
        <a:ext cx="6583967" cy="1006017"/>
      </dsp:txXfrm>
    </dsp:sp>
    <dsp:sp modelId="{B425EE67-A5A0-4FE9-A4D7-9A52C7A42F3E}">
      <dsp:nvSpPr>
        <dsp:cNvPr id="0" name=""/>
        <dsp:cNvSpPr/>
      </dsp:nvSpPr>
      <dsp:spPr>
        <a:xfrm>
          <a:off x="0" y="2441835"/>
          <a:ext cx="6692813" cy="1114863"/>
        </a:xfrm>
        <a:prstGeom prst="roundRect">
          <a:avLst/>
        </a:prstGeom>
        <a:gradFill rotWithShape="0">
          <a:gsLst>
            <a:gs pos="0">
              <a:schemeClr val="accent2">
                <a:hueOff val="75626"/>
                <a:satOff val="8693"/>
                <a:lumOff val="-6929"/>
                <a:alphaOff val="0"/>
                <a:tint val="96000"/>
                <a:lumMod val="100000"/>
              </a:schemeClr>
            </a:gs>
            <a:gs pos="78000">
              <a:schemeClr val="accent2">
                <a:hueOff val="75626"/>
                <a:satOff val="8693"/>
                <a:lumOff val="-692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Must indicate offeror is willing to be bound if accepted</a:t>
          </a:r>
          <a:br>
            <a:rPr lang="en-GB" sz="2100" kern="1200"/>
          </a:br>
          <a:endParaRPr lang="en-US" sz="2100" kern="1200"/>
        </a:p>
      </dsp:txBody>
      <dsp:txXfrm>
        <a:off x="54423" y="2496258"/>
        <a:ext cx="6583967" cy="1006017"/>
      </dsp:txXfrm>
    </dsp:sp>
    <dsp:sp modelId="{1CE43B48-A446-4B96-BCF7-E4C6168683E8}">
      <dsp:nvSpPr>
        <dsp:cNvPr id="0" name=""/>
        <dsp:cNvSpPr/>
      </dsp:nvSpPr>
      <dsp:spPr>
        <a:xfrm>
          <a:off x="0" y="3617178"/>
          <a:ext cx="6692813" cy="1114863"/>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Offeree must have knowledge of the offer</a:t>
          </a:r>
          <a:endParaRPr lang="en-US" sz="2100" kern="1200"/>
        </a:p>
      </dsp:txBody>
      <dsp:txXfrm>
        <a:off x="54423" y="3671601"/>
        <a:ext cx="6583967" cy="10060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5:47.7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1,'917'0,"-900"0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5:56.62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18,'150'-7,"-51"1,535 2,-383 5,346-1,-491 8,-12 0,-45-8,-29-1,0 2,0 0,0 1,38 8,-35-4,1-1,-1-1,1-1,0-1,36-2,-39 0,-1 2,31 5,-29-4,30 1,-34-4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6:00.7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0 164,'39'-1,"-1"-2,63-12,73-29,-10 2,-52 20,0 6,201-5,511 24,-579-3,-233 1,0 1,0 0,0 0,-1 1,22 9,-17-7,-1 0,23 4,45-1,16 2,-87-8,-1 1,1 0,-1 0,0 1,0 1,13 7,-15-6,0-1,0 0,0-1,1 0,0 0,0-1,0 0,0-1,20 2,-15-2,0 0,0 1,1 1,22 9,-15-6,-4-2,-1 0,0-2,1 0,19 0,76-4,-42-1,-54 2,-4-1,-1 1,23 4,-21-1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6:05.72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83,'471'0,"-420"3,61 10,13 1,125-11,33 3,-258-3,1 1,32 9,46 20,-96-30,10 2,1 0,0-1,0-1,26 1,79-5,-60 0,561 0,-590 0,-1-1,37-8,66-21,-104 23,1 2,64-3,70 10,-64 0,-43 0,69-2,-118-1,1 0,-1 0,1-2,-1 1,15-8,-14 6,0 0,1 1,26-5,30 5,-45 4,32-4,28-14,17-2,-87 17,-1 0,25-9,-26 8,0 0,0 0,21-2,135 5,-87 2,984-1,-1041 2,0 0,43 11,-39-7,52 4,-21-9,-29-1,52 6,-78-5,60 9,119 5,873-17,-594 3,-317-9,8 0,-53 9,-85-1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114DF5-8DF6-4FE5-BDDA-9974111053DC}" type="datetimeFigureOut">
              <a:rPr lang="en-GB" smtClean="0"/>
              <a:t>19/01/2026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Requirements for a valid deed</a:t>
            </a:r>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1918469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Electronic signatures are only as secure as the business processes and technology used to create them. High-value transactions need better quality electronic signatures – signatures used for these transactions need to be more securely linked to the owner in order to provide the level of assurance needed and to ensure trust in the underlying system.</a:t>
            </a:r>
          </a:p>
          <a:p>
            <a:r>
              <a:rPr lang="en-GB" sz="1100" dirty="0"/>
              <a:t>Better quality electronic signatures can offer:</a:t>
            </a:r>
          </a:p>
          <a:p>
            <a:endParaRPr lang="en-GB" sz="1100" dirty="0"/>
          </a:p>
          <a:p>
            <a:r>
              <a:rPr lang="en-GB" sz="1100" dirty="0"/>
              <a:t>authentication – linking the signatory to the information;</a:t>
            </a:r>
          </a:p>
          <a:p>
            <a:endParaRPr lang="en-GB" sz="1100" dirty="0"/>
          </a:p>
          <a:p>
            <a:r>
              <a:rPr lang="en-GB" sz="1100" dirty="0"/>
              <a:t>integrity – allowing any changes to the information provided to be detected more easily; and</a:t>
            </a:r>
          </a:p>
          <a:p>
            <a:endParaRPr lang="en-GB" sz="1100" dirty="0"/>
          </a:p>
          <a:p>
            <a:r>
              <a:rPr lang="en-GB" sz="1100" dirty="0"/>
              <a:t>non-repudiation – ensuring satisfaction (in a legal sense) about where the electronic signature has come from.</a:t>
            </a:r>
          </a:p>
          <a:p>
            <a:endParaRPr lang="en-GB" sz="1100" dirty="0"/>
          </a:p>
          <a:p>
            <a:r>
              <a:rPr lang="en-GB" sz="1100" dirty="0"/>
              <a:t>Contracts for the sale of land can be signed using an electronic signature. The key point is for the conveyancer to be satisfied that it is their client who has signed the contract and is agreeing to the terms of the document. There is case law confirming that contracts for the sale of land signed electronically are valid.</a:t>
            </a:r>
          </a:p>
          <a:p>
            <a:endParaRPr lang="en-GB" sz="1100" dirty="0"/>
          </a:p>
          <a:p>
            <a:r>
              <a:rPr lang="en-GB" sz="1100" dirty="0"/>
              <a:t>The development of the signature of deeds in the conveyancing context by electronic means is interesting. There is no definitive case law confirming that a deed signed by electronic means is valid, but the Law Commission produced a report in 2019 by which it concluded that providing the signature of a deed has been properly witnessed, there is no reason to assume that an electronic signature and a deed by the signatory would not be valid.</a:t>
            </a:r>
          </a:p>
          <a:p>
            <a:endParaRPr lang="en-GB" sz="1100" dirty="0"/>
          </a:p>
          <a:p>
            <a:r>
              <a:rPr lang="en-GB" sz="1100" dirty="0"/>
              <a:t>HMLR has moved this discussion along. It announced that from 27 July 2020, it would accept for registration deeds that have been signed using a “witnessed electronic signature” process.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10</a:t>
            </a:fld>
            <a:endParaRPr lang="en-GB"/>
          </a:p>
        </p:txBody>
      </p:sp>
    </p:spTree>
    <p:extLst>
      <p:ext uri="{BB962C8B-B14F-4D97-AF65-F5344CB8AC3E}">
        <p14:creationId xmlns:p14="http://schemas.microsoft.com/office/powerpoint/2010/main" val="3926052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01863" y="265113"/>
            <a:ext cx="2287587" cy="1287462"/>
          </a:xfrm>
        </p:spPr>
      </p:sp>
      <p:sp>
        <p:nvSpPr>
          <p:cNvPr id="3" name="Notes Placeholder 2"/>
          <p:cNvSpPr>
            <a:spLocks noGrp="1"/>
          </p:cNvSpPr>
          <p:nvPr>
            <p:ph type="body" idx="1"/>
          </p:nvPr>
        </p:nvSpPr>
        <p:spPr>
          <a:xfrm>
            <a:off x="685800" y="1683465"/>
            <a:ext cx="5486400" cy="7254644"/>
          </a:xfrm>
        </p:spPr>
        <p:txBody>
          <a:bodyPr/>
          <a:lstStyle/>
          <a:p>
            <a:r>
              <a:rPr lang="en-GB" dirty="0"/>
              <a:t>4.2.3     Requirements of a valid contract</a:t>
            </a:r>
          </a:p>
          <a:p>
            <a:r>
              <a:rPr lang="en-GB" dirty="0"/>
              <a:t>Now let’s move on to consider the key elements required to create a valid contract:</a:t>
            </a:r>
          </a:p>
          <a:p>
            <a:endParaRPr lang="en-GB" dirty="0"/>
          </a:p>
          <a:p>
            <a:r>
              <a:rPr lang="en-GB" dirty="0"/>
              <a:t>offer;</a:t>
            </a:r>
          </a:p>
          <a:p>
            <a:endParaRPr lang="en-GB" dirty="0"/>
          </a:p>
          <a:p>
            <a:r>
              <a:rPr lang="en-GB" dirty="0"/>
              <a:t>acceptance;</a:t>
            </a:r>
          </a:p>
          <a:p>
            <a:endParaRPr lang="en-GB" dirty="0"/>
          </a:p>
          <a:p>
            <a:r>
              <a:rPr lang="en-GB" dirty="0"/>
              <a:t>intention to create legal relations; and</a:t>
            </a:r>
          </a:p>
          <a:p>
            <a:endParaRPr lang="en-GB" dirty="0"/>
          </a:p>
          <a:p>
            <a:r>
              <a:rPr lang="en-GB" dirty="0"/>
              <a:t>in writing (for the sale of land).</a:t>
            </a:r>
          </a:p>
          <a:p>
            <a:endParaRPr lang="en-GB" dirty="0"/>
          </a:p>
          <a:p>
            <a:r>
              <a:rPr lang="en-GB" dirty="0"/>
              <a:t>4.2.4     Offer</a:t>
            </a:r>
          </a:p>
          <a:p>
            <a:r>
              <a:rPr lang="en-GB" dirty="0"/>
              <a:t>The party making the offer is called the offeror, and the person to whom the offer is made is called the offeree.</a:t>
            </a:r>
          </a:p>
          <a:p>
            <a:endParaRPr lang="en-GB" dirty="0"/>
          </a:p>
          <a:p>
            <a:r>
              <a:rPr lang="en-GB" dirty="0"/>
              <a:t>An offer is an expression of willingness to contract on certain terms on which the offeror is prepared to be legally bound following acceptance. It may be made orally, in writing or by conduct.</a:t>
            </a:r>
          </a:p>
          <a:p>
            <a:endParaRPr lang="en-GB" dirty="0"/>
          </a:p>
          <a:p>
            <a:r>
              <a:rPr lang="en-GB" dirty="0"/>
              <a:t>The offer provides the terms that the offeror proposes to contract on. The law requires that the offer must be sufficiently certain. This is done for practical reasons; the offeree cannot be sure about what they were agreeing to if the offer lacks certainty. For example, if I say to you, “I will sell you a book”, the term “a book” is uncertain. Which book are you agreeing to buy from me?</a:t>
            </a:r>
          </a:p>
          <a:p>
            <a:endParaRPr lang="en-GB" dirty="0"/>
          </a:p>
          <a:p>
            <a:r>
              <a:rPr lang="en-GB" dirty="0"/>
              <a:t>4.2.5     Making an offer</a:t>
            </a:r>
          </a:p>
          <a:p>
            <a:r>
              <a:rPr lang="en-GB" dirty="0"/>
              <a:t>An offer can be made orally, in writing or even by conduct, as long as it indicates that the offeror is willing to be bound if their terms are accepted. When shopping during her lunch break, for example, Emma did not actually exchange any words with the sales assistant in the newsagents, but it was clear from her actions that she was making an offer to buy (i.e. selecting goods and taking them to the cash register). The offer to buy the hamster, however, was made orally.</a:t>
            </a:r>
          </a:p>
          <a:p>
            <a:endParaRPr lang="en-GB" dirty="0"/>
          </a:p>
          <a:p>
            <a:r>
              <a:rPr lang="en-GB" dirty="0"/>
              <a:t>Further, the offeree must have knowledge of the offer, as a party clearly cannot accept something of which they are not aware.</a:t>
            </a:r>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3458880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1593808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2680344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where the terms of advertisements are regarded as “mere puffs” – extravagant claims not intended to be binding – it is not possible to sue if claims such as “sensational” or “delicious” turn out not to be true. Specific promises like “free from preservatives” are enforceable, and in Carlill v Carbolic Smoke Ball Co Ltd [1893] the court enforced the company’s promise to a user of its product.</a:t>
            </a:r>
          </a:p>
          <a:p>
            <a:endParaRPr lang="en-GB" dirty="0"/>
          </a:p>
          <a:p>
            <a:r>
              <a:rPr lang="en-GB" dirty="0"/>
              <a:t>Another possible example is a letter of comfort, which might be issued when a supplier is considering selling goods to a company, that is, a subsidiary of a rich parent company (in law, each company is a separate legal person). To persuade the supplier to sell goods on credit to the smaller subsidiary company, which may have few assets, the parent company may send a letter of comfort to the supplier. In so doing, the parent company does not make any legally binding promise to guarantee its subsidiary’s debt to the supplier, but may indicate that it considers itself morally obliged to pay. Many suppliers might accept this letter and supply the goods on credit to the subsidiary company in the belief that, to maintain its commercial reputation, the parent company will not revoke its promise, irrespective of the fact that it cannot be sued.</a:t>
            </a:r>
          </a:p>
          <a:p>
            <a:endParaRPr lang="en-GB" dirty="0"/>
          </a:p>
          <a:p>
            <a:r>
              <a:rPr lang="en-GB" dirty="0"/>
              <a:t>Sometimes parties will enter into contractual negotiations and will ultimately reach a point where an agreement is reached but will then mark the correspondence expressing that agreement as being subject to contract.</a:t>
            </a:r>
          </a:p>
          <a:p>
            <a:endParaRPr lang="en-GB" dirty="0"/>
          </a:p>
          <a:p>
            <a:r>
              <a:rPr lang="en-GB" dirty="0"/>
              <a:t>Where the parties (or usually their lawyers) mark their correspondence as subject to contract, this will be taken to indicate that, although an agreement has been reached, the parties do not intend for it to be binding on the parties until there is a formal contract exchanged between them. These are especially useful in contracts relating to the sale and purchase of land, where parties will often reach an agreement on price but will then wish to conduct surveys and other investigations before legally committing themselves to the transaction.</a:t>
            </a:r>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1050437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 ST3 – statement of truth in support of an application for registration of land based on lost or destroyed title deeds; and</a:t>
            </a:r>
          </a:p>
          <a:p>
            <a:endParaRPr lang="en-GB" dirty="0"/>
          </a:p>
          <a:p>
            <a:r>
              <a:rPr lang="en-GB" dirty="0"/>
              <a:t>Form ST4 – statement of truth in support of an application for registration and/or noting of a prescriptive easement.</a:t>
            </a:r>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3853140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significance of original documents</a:t>
            </a:r>
          </a:p>
          <a:p>
            <a:r>
              <a:rPr lang="en-GB" dirty="0"/>
              <a:t>The importance of original documents in conveyancing cannot be overstated. As you have seen, if the title to a piece of land is unregistered, that is not registered with HMLR, then the documents of title are the only evidence of the seller’s ownership of the land in question. If they are lost, an application for title to the land must be made to HMLR based on lost title deeds. The likely outcome is the award of possessory title rather than title absolute.</a:t>
            </a:r>
          </a:p>
          <a:p>
            <a:endParaRPr lang="en-GB" dirty="0"/>
          </a:p>
          <a:p>
            <a:r>
              <a:rPr lang="en-GB" dirty="0"/>
              <a:t>The significance of an original will is similarly important. When a person dies, their will must be located if they have made one. This is the document which sets out how the deceased wishes their estate to be divided. If the will is destroyed or lost whilst in the custody of a law firm, it is likely that the firm will be negligent if beneficiaries named in the will missed out on their entitlement due to the loss of the will. If a person dies and has not left a valid will, their estate will be divided in accordance with the intestacy rules. This is a strict list of entitlement and, broadly, follows the bloodline of the deceased. You can see, therefore, that the beneficiaries under a person’s will could be very different to the people entitled under the intestacy rules.</a:t>
            </a:r>
          </a:p>
          <a:p>
            <a:endParaRPr lang="en-GB" dirty="0"/>
          </a:p>
          <a:p>
            <a:r>
              <a:rPr lang="en-GB" dirty="0"/>
              <a:t>It is thus vital for a law firm to ensure that original documents are kept safe and this will often involve the documents being properly catalogued and kept in a deeds strong room which must be fireproof.</a:t>
            </a:r>
          </a:p>
          <a:p>
            <a:endParaRPr lang="en-GB" dirty="0"/>
          </a:p>
          <a:p>
            <a:r>
              <a:rPr lang="en-GB" dirty="0"/>
              <a:t>In addition, if a firm holds an original will, it is important to ensure that it is not damaged, for example, by having something stapled to it or attached with the paperclip. If this happens, it could lead to difficulties as and when a grant of probate is applied for. If the probate registry thinks that something else has been attached to a will, they may require further information as to what was attached to be provided. This would usually be explained in a document called an “affidavit of plight”.</a:t>
            </a:r>
          </a:p>
        </p:txBody>
      </p:sp>
      <p:sp>
        <p:nvSpPr>
          <p:cNvPr id="4" name="Slide Number Placeholder 3"/>
          <p:cNvSpPr>
            <a:spLocks noGrp="1"/>
          </p:cNvSpPr>
          <p:nvPr>
            <p:ph type="sldNum" sz="quarter" idx="5"/>
          </p:nvPr>
        </p:nvSpPr>
        <p:spPr/>
        <p:txBody>
          <a:bodyPr/>
          <a:lstStyle/>
          <a:p>
            <a:fld id="{304967E0-0B8F-4EE9-9A9D-C66EA18D06E4}" type="slidenum">
              <a:rPr lang="en-GB" smtClean="0"/>
              <a:t>23</a:t>
            </a:fld>
            <a:endParaRPr lang="en-GB"/>
          </a:p>
        </p:txBody>
      </p:sp>
    </p:spTree>
    <p:extLst>
      <p:ext uri="{BB962C8B-B14F-4D97-AF65-F5344CB8AC3E}">
        <p14:creationId xmlns:p14="http://schemas.microsoft.com/office/powerpoint/2010/main" val="696028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even older practice which you might come across in relation to unregistered conveyancing is an abstract of title. Before photocopiers were commonplace, conveyancers acting on the sale of unregistered land had the same problem that we have today namely that original documents cannot be sent to the buyer’s conveyancer with the draft contract. The conveyancer acting for the seller would therefore prepare an abstract of the title which is a written summary of the documents of title. These used to be hand written but were typed in later years. An abstract of title is a difficult document to interpret because a strange conveyancing “shorthand” is used.</a:t>
            </a:r>
          </a:p>
          <a:p>
            <a:endParaRPr lang="en-GB" dirty="0"/>
          </a:p>
          <a:p>
            <a:r>
              <a:rPr lang="en-GB" dirty="0"/>
              <a:t>If an abstract of title is being used as a link in an unregistered chain of ownership, it is necessary to ensure that it is an “examined abstract” meaning that the abstract must be noted as having been examined against the original documents as above.</a:t>
            </a:r>
          </a:p>
        </p:txBody>
      </p:sp>
      <p:sp>
        <p:nvSpPr>
          <p:cNvPr id="4" name="Slide Number Placeholder 3"/>
          <p:cNvSpPr>
            <a:spLocks noGrp="1"/>
          </p:cNvSpPr>
          <p:nvPr>
            <p:ph type="sldNum" sz="quarter" idx="5"/>
          </p:nvPr>
        </p:nvSpPr>
        <p:spPr/>
        <p:txBody>
          <a:bodyPr/>
          <a:lstStyle/>
          <a:p>
            <a:fld id="{304967E0-0B8F-4EE9-9A9D-C66EA18D06E4}" type="slidenum">
              <a:rPr lang="en-GB" smtClean="0"/>
              <a:t>24</a:t>
            </a:fld>
            <a:endParaRPr lang="en-GB"/>
          </a:p>
        </p:txBody>
      </p:sp>
    </p:spTree>
    <p:extLst>
      <p:ext uri="{BB962C8B-B14F-4D97-AF65-F5344CB8AC3E}">
        <p14:creationId xmlns:p14="http://schemas.microsoft.com/office/powerpoint/2010/main" val="582972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a:t>
            </a:r>
          </a:p>
          <a:p>
            <a:pPr marL="0" indent="0">
              <a:buNone/>
            </a:pPr>
            <a:r>
              <a:rPr lang="en-GB" dirty="0"/>
              <a:t>Under s1 Law of Property (Miscellaneous Provisions) Act 1989 the only requirements are that the document must make clear on the face of the document that it is intended to be a deed, it must be in writing and it must be validly executed.</a:t>
            </a:r>
          </a:p>
          <a:p>
            <a:r>
              <a:rPr lang="en-GB" dirty="0"/>
              <a:t>2. A</a:t>
            </a:r>
          </a:p>
          <a:p>
            <a:r>
              <a:rPr lang="en-GB" dirty="0"/>
              <a:t>When a bid is made, that is an offer by the bidder which is accepted when the hammer comes down.</a:t>
            </a:r>
          </a:p>
          <a:p>
            <a:r>
              <a:rPr lang="en-GB" dirty="0"/>
              <a:t>3. A, B and D</a:t>
            </a:r>
          </a:p>
        </p:txBody>
      </p:sp>
      <p:sp>
        <p:nvSpPr>
          <p:cNvPr id="4" name="Slide Number Placeholder 3"/>
          <p:cNvSpPr>
            <a:spLocks noGrp="1"/>
          </p:cNvSpPr>
          <p:nvPr>
            <p:ph type="sldNum" sz="quarter" idx="5"/>
          </p:nvPr>
        </p:nvSpPr>
        <p:spPr/>
        <p:txBody>
          <a:bodyPr/>
          <a:lstStyle/>
          <a:p>
            <a:fld id="{304967E0-0B8F-4EE9-9A9D-C66EA18D06E4}" type="slidenum">
              <a:rPr lang="en-GB" smtClean="0"/>
              <a:t>26</a:t>
            </a:fld>
            <a:endParaRPr lang="en-GB"/>
          </a:p>
        </p:txBody>
      </p:sp>
    </p:spTree>
    <p:extLst>
      <p:ext uri="{BB962C8B-B14F-4D97-AF65-F5344CB8AC3E}">
        <p14:creationId xmlns:p14="http://schemas.microsoft.com/office/powerpoint/2010/main" val="272139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19/01/2026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19/01/2026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6.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60.png"/><Relationship Id="rId5" Type="http://schemas.openxmlformats.org/officeDocument/2006/relationships/image" Target="../media/image30.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50.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fontScale="90000"/>
          </a:bodyPr>
          <a:lstStyle/>
          <a:p>
            <a:pPr algn="ctr"/>
            <a:r>
              <a:rPr lang="en-GB" dirty="0"/>
              <a:t>Week 2</a:t>
            </a:r>
            <a:br>
              <a:rPr lang="en-GB" dirty="0"/>
            </a:br>
            <a:r>
              <a:rPr lang="en-GB" dirty="0"/>
              <a:t>Technical Basics </a:t>
            </a:r>
            <a:br>
              <a:rPr lang="en-GB" dirty="0"/>
            </a:br>
            <a:r>
              <a:rPr lang="en-GB" dirty="0"/>
              <a:t>Property documents</a:t>
            </a:r>
            <a:br>
              <a:rPr lang="en-GB" dirty="0"/>
            </a:br>
            <a:r>
              <a:rPr lang="en-GB" sz="3600" dirty="0"/>
              <a:t>(see Chapter 4)</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5CE766-2ED2-7932-5B8C-EBA1F82BA31F}"/>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Booking your exam</a:t>
            </a:r>
          </a:p>
        </p:txBody>
      </p:sp>
      <p:sp>
        <p:nvSpPr>
          <p:cNvPr id="3" name="Content Placeholder 2">
            <a:extLst>
              <a:ext uri="{FF2B5EF4-FFF2-40B4-BE49-F238E27FC236}">
                <a16:creationId xmlns:a16="http://schemas.microsoft.com/office/drawing/2014/main" id="{19E5F11E-4A77-1354-0FF2-F0E7296ACD97}"/>
              </a:ext>
            </a:extLst>
          </p:cNvPr>
          <p:cNvSpPr>
            <a:spLocks noGrp="1"/>
          </p:cNvSpPr>
          <p:nvPr>
            <p:ph idx="1"/>
          </p:nvPr>
        </p:nvSpPr>
        <p:spPr>
          <a:xfrm>
            <a:off x="6116084" y="609600"/>
            <a:ext cx="5511296" cy="5545667"/>
          </a:xfrm>
        </p:spPr>
        <p:txBody>
          <a:bodyPr anchor="ctr">
            <a:normAutofit/>
          </a:bodyPr>
          <a:lstStyle/>
          <a:p>
            <a:pPr>
              <a:lnSpc>
                <a:spcPct val="90000"/>
              </a:lnSpc>
            </a:pPr>
            <a:r>
              <a:rPr lang="en-GB" sz="1400">
                <a:solidFill>
                  <a:srgbClr val="FFFFFF"/>
                </a:solidFill>
              </a:rPr>
              <a:t>Booking is now open (as of 2</a:t>
            </a:r>
            <a:r>
              <a:rPr lang="en-GB" sz="1400" baseline="30000">
                <a:solidFill>
                  <a:srgbClr val="FFFFFF"/>
                </a:solidFill>
              </a:rPr>
              <a:t>nd</a:t>
            </a:r>
            <a:r>
              <a:rPr lang="en-GB" sz="1400">
                <a:solidFill>
                  <a:srgbClr val="FFFFFF"/>
                </a:solidFill>
              </a:rPr>
              <a:t> February) for your exams</a:t>
            </a:r>
          </a:p>
          <a:p>
            <a:pPr>
              <a:lnSpc>
                <a:spcPct val="90000"/>
              </a:lnSpc>
            </a:pPr>
            <a:r>
              <a:rPr lang="en-GB" sz="1400">
                <a:solidFill>
                  <a:srgbClr val="FFFFFF"/>
                </a:solidFill>
              </a:rPr>
              <a:t>Your exam date is on the </a:t>
            </a:r>
            <a:r>
              <a:rPr lang="en-GB" sz="1400" b="1">
                <a:solidFill>
                  <a:srgbClr val="FFFFFF"/>
                </a:solidFill>
              </a:rPr>
              <a:t>17</a:t>
            </a:r>
            <a:r>
              <a:rPr lang="en-GB" sz="1400" b="1" baseline="30000">
                <a:solidFill>
                  <a:srgbClr val="FFFFFF"/>
                </a:solidFill>
              </a:rPr>
              <a:t>th</a:t>
            </a:r>
            <a:r>
              <a:rPr lang="en-GB" sz="1400" b="1">
                <a:solidFill>
                  <a:srgbClr val="FFFFFF"/>
                </a:solidFill>
              </a:rPr>
              <a:t> June 2026</a:t>
            </a:r>
          </a:p>
          <a:p>
            <a:pPr>
              <a:lnSpc>
                <a:spcPct val="90000"/>
              </a:lnSpc>
            </a:pPr>
            <a:r>
              <a:rPr lang="en-GB" sz="1400">
                <a:solidFill>
                  <a:srgbClr val="FFFFFF"/>
                </a:solidFill>
              </a:rPr>
              <a:t>You must go to your CILEX account and book your CPQ exam</a:t>
            </a:r>
          </a:p>
          <a:p>
            <a:pPr>
              <a:lnSpc>
                <a:spcPct val="90000"/>
              </a:lnSpc>
            </a:pPr>
            <a:r>
              <a:rPr lang="en-GB" sz="1400">
                <a:solidFill>
                  <a:srgbClr val="FFFFFF"/>
                </a:solidFill>
              </a:rPr>
              <a:t>Once you have booked your exam, you will be able to see that it is booked under My CPQ exam and project bookings</a:t>
            </a:r>
          </a:p>
          <a:p>
            <a:pPr>
              <a:lnSpc>
                <a:spcPct val="90000"/>
              </a:lnSpc>
            </a:pPr>
            <a:r>
              <a:rPr lang="en-GB" sz="1400">
                <a:solidFill>
                  <a:srgbClr val="FFFFFF"/>
                </a:solidFill>
              </a:rPr>
              <a:t>You must book your exam no later than 2</a:t>
            </a:r>
            <a:r>
              <a:rPr lang="en-GB" sz="1400" baseline="30000">
                <a:solidFill>
                  <a:srgbClr val="FFFFFF"/>
                </a:solidFill>
              </a:rPr>
              <a:t>nd</a:t>
            </a:r>
            <a:r>
              <a:rPr lang="en-GB" sz="1400">
                <a:solidFill>
                  <a:srgbClr val="FFFFFF"/>
                </a:solidFill>
              </a:rPr>
              <a:t> April at 12 noon – beyond this, nothing can be done to enter you into the examination</a:t>
            </a:r>
          </a:p>
          <a:p>
            <a:pPr>
              <a:lnSpc>
                <a:spcPct val="90000"/>
              </a:lnSpc>
            </a:pPr>
            <a:r>
              <a:rPr lang="en-GB" sz="1400">
                <a:solidFill>
                  <a:srgbClr val="FFFFFF"/>
                </a:solidFill>
              </a:rPr>
              <a:t>Booking takes around 2 minutes so please do not leave it to the last minute as again, you may not be entered in time</a:t>
            </a:r>
          </a:p>
          <a:p>
            <a:pPr>
              <a:lnSpc>
                <a:spcPct val="90000"/>
              </a:lnSpc>
            </a:pPr>
            <a:r>
              <a:rPr lang="en-GB" sz="1400">
                <a:solidFill>
                  <a:srgbClr val="FFFFFF"/>
                </a:solidFill>
              </a:rPr>
              <a:t>Approximately 4 weeks before your exam, you will receive emails from Test Reach to book your invigilation slot, you must do this no later than 5 working days before your exam – again, nothing can be done after this time</a:t>
            </a:r>
          </a:p>
          <a:p>
            <a:pPr>
              <a:lnSpc>
                <a:spcPct val="90000"/>
              </a:lnSpc>
            </a:pPr>
            <a:r>
              <a:rPr lang="en-GB" sz="1400">
                <a:solidFill>
                  <a:srgbClr val="FFFFFF"/>
                </a:solidFill>
              </a:rPr>
              <a:t>It may be worth putting a reminder in your calendar 4 weeks before your exam to contact Test Reach if you are yet to hear from them</a:t>
            </a:r>
          </a:p>
          <a:p>
            <a:pPr>
              <a:lnSpc>
                <a:spcPct val="90000"/>
              </a:lnSpc>
            </a:pPr>
            <a:r>
              <a:rPr lang="en-GB" sz="1400">
                <a:solidFill>
                  <a:srgbClr val="FFFFFF"/>
                </a:solidFill>
              </a:rPr>
              <a:t>If you need reasonable adjustments, you can request them through your CILEX account</a:t>
            </a:r>
          </a:p>
          <a:p>
            <a:pPr>
              <a:lnSpc>
                <a:spcPct val="90000"/>
              </a:lnSpc>
            </a:pPr>
            <a:endParaRPr lang="en-GB" sz="1400">
              <a:solidFill>
                <a:srgbClr val="FFFFFF"/>
              </a:solidFill>
            </a:endParaRPr>
          </a:p>
        </p:txBody>
      </p:sp>
    </p:spTree>
    <p:extLst>
      <p:ext uri="{BB962C8B-B14F-4D97-AF65-F5344CB8AC3E}">
        <p14:creationId xmlns:p14="http://schemas.microsoft.com/office/powerpoint/2010/main" val="384350750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p:txBody>
          <a:bodyPr>
            <a:noAutofit/>
          </a:bodyPr>
          <a:lstStyle/>
          <a:p>
            <a:r>
              <a:rPr lang="en-GB" sz="2800" dirty="0"/>
              <a:t>contracts and deeds</a:t>
            </a:r>
          </a:p>
          <a:p>
            <a:r>
              <a:rPr lang="en-GB" sz="2800" dirty="0"/>
              <a:t>signature of documents (“execution”)</a:t>
            </a:r>
          </a:p>
          <a:p>
            <a:r>
              <a:rPr lang="en-GB" sz="2800" dirty="0"/>
              <a:t>requirements for a valid contract</a:t>
            </a:r>
          </a:p>
          <a:p>
            <a:r>
              <a:rPr lang="en-GB" sz="2800" dirty="0"/>
              <a:t>contracts for the sale of land</a:t>
            </a:r>
          </a:p>
          <a:p>
            <a:r>
              <a:rPr lang="en-GB" sz="2800" dirty="0"/>
              <a:t>different types of conveyancing document, and</a:t>
            </a:r>
          </a:p>
          <a:p>
            <a:r>
              <a:rPr lang="en-GB" sz="2800" dirty="0"/>
              <a:t>documents – the significance of originals and copies.</a:t>
            </a:r>
          </a:p>
        </p:txBody>
      </p:sp>
    </p:spTree>
    <p:extLst>
      <p:ext uri="{BB962C8B-B14F-4D97-AF65-F5344CB8AC3E}">
        <p14:creationId xmlns:p14="http://schemas.microsoft.com/office/powerpoint/2010/main" val="3903572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A78BF17-4354-3658-A16A-C2EB8351BED9}"/>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Activity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4FF137-4FA1-AE96-30FF-256D4136EA7A}"/>
              </a:ext>
            </a:extLst>
          </p:cNvPr>
          <p:cNvGraphicFramePr>
            <a:graphicFrameLocks noGrp="1"/>
          </p:cNvGraphicFramePr>
          <p:nvPr>
            <p:ph idx="1"/>
            <p:extLst>
              <p:ext uri="{D42A27DB-BD31-4B8C-83A1-F6EECF244321}">
                <p14:modId xmlns:p14="http://schemas.microsoft.com/office/powerpoint/2010/main" val="385955922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192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677333" y="609600"/>
            <a:ext cx="9864475" cy="1320800"/>
          </a:xfrm>
        </p:spPr>
        <p:txBody>
          <a:bodyPr>
            <a:normAutofit fontScale="90000"/>
          </a:bodyPr>
          <a:lstStyle/>
          <a:p>
            <a:r>
              <a:rPr lang="en-GB" dirty="0"/>
              <a:t>The difference between a contract and a deed</a:t>
            </a:r>
            <a:br>
              <a:rPr lang="en-GB" dirty="0"/>
            </a:br>
            <a:r>
              <a:rPr lang="en-GB" dirty="0"/>
              <a:t>What is a Contract?</a:t>
            </a:r>
            <a:br>
              <a:rPr lang="en-GB" dirty="0"/>
            </a:br>
            <a:endParaRPr lang="en-GB" dirty="0"/>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677334" y="2160589"/>
            <a:ext cx="9608210" cy="3880773"/>
          </a:xfrm>
        </p:spPr>
        <p:txBody>
          <a:bodyPr>
            <a:normAutofit/>
          </a:bodyPr>
          <a:lstStyle/>
          <a:p>
            <a:r>
              <a:rPr lang="en-GB" sz="2800" dirty="0"/>
              <a:t>A contract is an agreement giving rise to obligations which are enforceable or recognised by the law. This means that the parties must be in agreement, and their agreement must be of a kind that the law will recognise and enforce.</a:t>
            </a:r>
          </a:p>
        </p:txBody>
      </p:sp>
    </p:spTree>
    <p:extLst>
      <p:ext uri="{BB962C8B-B14F-4D97-AF65-F5344CB8AC3E}">
        <p14:creationId xmlns:p14="http://schemas.microsoft.com/office/powerpoint/2010/main" val="2544407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357002" y="405753"/>
            <a:ext cx="10079971" cy="1320800"/>
          </a:xfrm>
        </p:spPr>
        <p:txBody>
          <a:bodyPr>
            <a:normAutofit fontScale="90000"/>
          </a:bodyPr>
          <a:lstStyle/>
          <a:p>
            <a:r>
              <a:rPr lang="en-GB" dirty="0"/>
              <a:t>The difference between a contract and a deed</a:t>
            </a:r>
            <a:br>
              <a:rPr lang="en-GB" dirty="0"/>
            </a:br>
            <a:r>
              <a:rPr lang="en-GB" dirty="0"/>
              <a:t>What is a Deed?</a:t>
            </a:r>
            <a:br>
              <a:rPr lang="en-GB" dirty="0"/>
            </a:br>
            <a:endParaRPr lang="en-GB" dirty="0"/>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287113" y="1726553"/>
            <a:ext cx="10650742" cy="4883918"/>
          </a:xfrm>
        </p:spPr>
        <p:txBody>
          <a:bodyPr>
            <a:noAutofit/>
          </a:bodyPr>
          <a:lstStyle/>
          <a:p>
            <a:r>
              <a:rPr lang="en-GB" sz="2400" dirty="0"/>
              <a:t>A deed is a  formal document required when transferring legal title (ownership) to land.</a:t>
            </a:r>
            <a:br>
              <a:rPr lang="en-GB" sz="2400" dirty="0"/>
            </a:br>
            <a:endParaRPr lang="en-GB" sz="2400" dirty="0"/>
          </a:p>
          <a:p>
            <a:r>
              <a:rPr lang="en-GB" sz="2400" dirty="0"/>
              <a:t>s52 LPA 1925 : Deed is a legal requirement for transactions such as:</a:t>
            </a:r>
          </a:p>
          <a:p>
            <a:pPr lvl="1"/>
            <a:r>
              <a:rPr lang="en-GB" sz="2400" dirty="0"/>
              <a:t>the transfer of a legal estate;</a:t>
            </a:r>
          </a:p>
          <a:p>
            <a:pPr lvl="1"/>
            <a:r>
              <a:rPr lang="en-GB" sz="2400" dirty="0"/>
              <a:t>the creation of sub-leases; and</a:t>
            </a:r>
          </a:p>
          <a:p>
            <a:pPr lvl="1"/>
            <a:r>
              <a:rPr lang="en-GB" sz="2400" dirty="0"/>
              <a:t>the creation of a mortgage.</a:t>
            </a:r>
            <a:br>
              <a:rPr lang="en-GB" sz="2400" dirty="0"/>
            </a:br>
            <a:endParaRPr lang="en-GB" sz="2400" dirty="0"/>
          </a:p>
          <a:p>
            <a:r>
              <a:rPr lang="en-GB" sz="2400" dirty="0"/>
              <a:t>Exceptions for requirement for a deed</a:t>
            </a:r>
          </a:p>
          <a:p>
            <a:pPr lvl="1"/>
            <a:r>
              <a:rPr lang="en-GB" sz="2200" dirty="0"/>
              <a:t>s54(2) LPA 1925: lease for three years or less; and</a:t>
            </a:r>
          </a:p>
          <a:p>
            <a:pPr lvl="1"/>
            <a:r>
              <a:rPr lang="en-GB" sz="2400" dirty="0"/>
              <a:t>s53(1) LPA 1925: equitable interests.</a:t>
            </a:r>
          </a:p>
          <a:p>
            <a:endParaRPr lang="en-GB" sz="2400" dirty="0"/>
          </a:p>
          <a:p>
            <a:pPr lvl="1"/>
            <a:endParaRPr lang="en-GB" sz="2200" dirty="0"/>
          </a:p>
        </p:txBody>
      </p:sp>
    </p:spTree>
    <p:extLst>
      <p:ext uri="{BB962C8B-B14F-4D97-AF65-F5344CB8AC3E}">
        <p14:creationId xmlns:p14="http://schemas.microsoft.com/office/powerpoint/2010/main" val="1594251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310408" y="370808"/>
            <a:ext cx="10219751" cy="1320800"/>
          </a:xfrm>
        </p:spPr>
        <p:txBody>
          <a:bodyPr/>
          <a:lstStyle/>
          <a:p>
            <a:r>
              <a:rPr lang="en-GB" dirty="0"/>
              <a:t>Deed requirements</a:t>
            </a:r>
          </a:p>
        </p:txBody>
      </p: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421068" y="1031208"/>
            <a:ext cx="10842942" cy="5154096"/>
          </a:xfrm>
        </p:spPr>
        <p:txBody>
          <a:bodyPr>
            <a:normAutofit fontScale="92500" lnSpcReduction="20000"/>
          </a:bodyPr>
          <a:lstStyle/>
          <a:p>
            <a:pPr marL="0" indent="0">
              <a:buNone/>
            </a:pPr>
            <a:endParaRPr lang="en-GB" dirty="0"/>
          </a:p>
          <a:p>
            <a:r>
              <a:rPr lang="en-GB" sz="3800" dirty="0"/>
              <a:t>Governed by s1 Law of Property (Miscellaneous Provisions) Act 1989. </a:t>
            </a:r>
          </a:p>
          <a:p>
            <a:r>
              <a:rPr lang="en-GB" sz="3800" dirty="0"/>
              <a:t>A deed must:</a:t>
            </a:r>
          </a:p>
          <a:p>
            <a:pPr lvl="1"/>
            <a:r>
              <a:rPr lang="en-GB" sz="3800" dirty="0"/>
              <a:t>be in writing;</a:t>
            </a:r>
          </a:p>
          <a:p>
            <a:pPr lvl="1"/>
            <a:r>
              <a:rPr lang="en-GB" sz="3800" dirty="0"/>
              <a:t>make it clear on its face that it is intended to be a deed (e.g. by expressing it to be executed as a deed); and</a:t>
            </a:r>
          </a:p>
          <a:p>
            <a:pPr lvl="1"/>
            <a:r>
              <a:rPr lang="en-GB" sz="3800" dirty="0"/>
              <a:t>be validly executed as a deed by the parties to it.</a:t>
            </a:r>
          </a:p>
        </p:txBody>
      </p:sp>
    </p:spTree>
    <p:extLst>
      <p:ext uri="{BB962C8B-B14F-4D97-AF65-F5344CB8AC3E}">
        <p14:creationId xmlns:p14="http://schemas.microsoft.com/office/powerpoint/2010/main" val="1353024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AA4E1E-8619-34E4-6EDD-35CB007885ED}"/>
              </a:ext>
            </a:extLst>
          </p:cNvPr>
          <p:cNvPicPr>
            <a:picLocks noChangeAspect="1"/>
          </p:cNvPicPr>
          <p:nvPr/>
        </p:nvPicPr>
        <p:blipFill>
          <a:blip r:embed="rId3"/>
          <a:stretch>
            <a:fillRect/>
          </a:stretch>
        </p:blipFill>
        <p:spPr>
          <a:xfrm>
            <a:off x="1305455" y="924707"/>
            <a:ext cx="9581089" cy="5008585"/>
          </a:xfrm>
          <a:prstGeom prst="rect">
            <a:avLst/>
          </a:prstGeom>
        </p:spPr>
      </p:pic>
    </p:spTree>
    <p:extLst>
      <p:ext uri="{BB962C8B-B14F-4D97-AF65-F5344CB8AC3E}">
        <p14:creationId xmlns:p14="http://schemas.microsoft.com/office/powerpoint/2010/main" val="2151644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643467" y="816638"/>
            <a:ext cx="3367359" cy="5224724"/>
          </a:xfrm>
        </p:spPr>
        <p:txBody>
          <a:bodyPr anchor="ctr">
            <a:normAutofit/>
          </a:bodyPr>
          <a:lstStyle/>
          <a:p>
            <a:r>
              <a:rPr lang="en-GB" dirty="0"/>
              <a:t>Signing…..</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4654295" y="816638"/>
            <a:ext cx="4619706" cy="5224724"/>
          </a:xfrm>
        </p:spPr>
        <p:txBody>
          <a:bodyPr anchor="ctr">
            <a:normAutofit/>
          </a:bodyPr>
          <a:lstStyle/>
          <a:p>
            <a:pPr>
              <a:lnSpc>
                <a:spcPct val="90000"/>
              </a:lnSpc>
            </a:pPr>
            <a:r>
              <a:rPr lang="en-GB" sz="1500"/>
              <a:t>A Contract</a:t>
            </a:r>
          </a:p>
          <a:p>
            <a:pPr lvl="1">
              <a:lnSpc>
                <a:spcPct val="90000"/>
              </a:lnSpc>
            </a:pPr>
            <a:r>
              <a:rPr lang="en-GB" sz="1500"/>
              <a:t>No particular formalities required</a:t>
            </a:r>
          </a:p>
          <a:p>
            <a:pPr lvl="1">
              <a:lnSpc>
                <a:spcPct val="90000"/>
              </a:lnSpc>
            </a:pPr>
            <a:r>
              <a:rPr lang="en-GB" sz="1500"/>
              <a:t>Signature does not need to be witnessed</a:t>
            </a:r>
          </a:p>
          <a:p>
            <a:pPr marL="457200" lvl="1" indent="0">
              <a:lnSpc>
                <a:spcPct val="90000"/>
              </a:lnSpc>
              <a:buNone/>
            </a:pPr>
            <a:endParaRPr lang="en-GB" sz="1500"/>
          </a:p>
          <a:p>
            <a:pPr>
              <a:lnSpc>
                <a:spcPct val="90000"/>
              </a:lnSpc>
            </a:pPr>
            <a:r>
              <a:rPr lang="en-GB" sz="1500"/>
              <a:t>A Deed - Valid execution requires the deed to be:</a:t>
            </a:r>
          </a:p>
          <a:p>
            <a:pPr lvl="1">
              <a:lnSpc>
                <a:spcPct val="90000"/>
              </a:lnSpc>
            </a:pPr>
            <a:r>
              <a:rPr lang="en-GB" sz="1500" b="1" u="sng"/>
              <a:t>signed</a:t>
            </a:r>
            <a:r>
              <a:rPr lang="en-GB" sz="1500"/>
              <a:t> by the individual in the presence of a witness who attests (i.e. signs to confirm that they have witnessed) the signature; or</a:t>
            </a:r>
          </a:p>
          <a:p>
            <a:pPr lvl="1">
              <a:lnSpc>
                <a:spcPct val="90000"/>
              </a:lnSpc>
            </a:pPr>
            <a:r>
              <a:rPr lang="en-GB" sz="1500"/>
              <a:t>signed at the direction and in the presence of the individual if attested by two witnesses who are present; and</a:t>
            </a:r>
          </a:p>
          <a:p>
            <a:pPr lvl="1">
              <a:lnSpc>
                <a:spcPct val="90000"/>
              </a:lnSpc>
            </a:pPr>
            <a:endParaRPr lang="en-GB" sz="1500"/>
          </a:p>
          <a:p>
            <a:pPr lvl="1">
              <a:lnSpc>
                <a:spcPct val="90000"/>
              </a:lnSpc>
            </a:pPr>
            <a:r>
              <a:rPr lang="en-GB" sz="1500" b="1" u="sng"/>
              <a:t>delivered</a:t>
            </a:r>
            <a:r>
              <a:rPr lang="en-GB" sz="1500"/>
              <a:t> by the individual, or by someone authorised by them, to the other party. By s1(5), if a lawyer or their agent or employee delivers the deed in the course of the transaction, they are presumed to act on behalf of the client.</a:t>
            </a:r>
          </a:p>
          <a:p>
            <a:pPr lvl="1">
              <a:lnSpc>
                <a:spcPct val="90000"/>
              </a:lnSpc>
            </a:pPr>
            <a:endParaRPr lang="en-GB" sz="1500"/>
          </a:p>
        </p:txBody>
      </p:sp>
    </p:spTree>
    <p:extLst>
      <p:ext uri="{BB962C8B-B14F-4D97-AF65-F5344CB8AC3E}">
        <p14:creationId xmlns:p14="http://schemas.microsoft.com/office/powerpoint/2010/main" val="3582662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1A46A-4683-E157-DDEF-92C748188D1B}"/>
              </a:ext>
            </a:extLst>
          </p:cNvPr>
          <p:cNvSpPr>
            <a:spLocks noGrp="1"/>
          </p:cNvSpPr>
          <p:nvPr>
            <p:ph type="title"/>
          </p:nvPr>
        </p:nvSpPr>
        <p:spPr/>
        <p:txBody>
          <a:bodyPr/>
          <a:lstStyle/>
          <a:p>
            <a:r>
              <a:rPr lang="en-GB" dirty="0"/>
              <a:t>Wet ink or e-signature</a:t>
            </a:r>
          </a:p>
        </p:txBody>
      </p:sp>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362826" y="1316080"/>
            <a:ext cx="10662391" cy="3880773"/>
          </a:xfrm>
        </p:spPr>
        <p:txBody>
          <a:bodyPr>
            <a:normAutofit fontScale="25000" lnSpcReduction="20000"/>
          </a:bodyPr>
          <a:lstStyle/>
          <a:p>
            <a:r>
              <a:rPr lang="en-GB" sz="9600" dirty="0"/>
              <a:t>Wet ink  = traditional signature</a:t>
            </a:r>
          </a:p>
          <a:p>
            <a:r>
              <a:rPr lang="en-GB" sz="9600" dirty="0"/>
              <a:t>Electronic signatures e.g. typewritten/electronic representation of a handwritten signature/fingerprint or retina scan/ signature created by cryptographic means.</a:t>
            </a:r>
          </a:p>
          <a:p>
            <a:r>
              <a:rPr lang="en-GB" sz="9600" dirty="0"/>
              <a:t>Electronic signatures can be divided into three groups:</a:t>
            </a:r>
          </a:p>
          <a:p>
            <a:r>
              <a:rPr lang="en-GB" sz="9600" dirty="0"/>
              <a:t>Simple electronic signatures –scanned or </a:t>
            </a:r>
            <a:r>
              <a:rPr lang="en-GB" sz="9600" dirty="0" err="1"/>
              <a:t>tickbox</a:t>
            </a:r>
            <a:r>
              <a:rPr lang="en-GB" sz="9600" dirty="0"/>
              <a:t> </a:t>
            </a:r>
          </a:p>
          <a:p>
            <a:r>
              <a:rPr lang="en-GB" sz="9600" dirty="0"/>
              <a:t>Advanced electronic signatures: uniquely linked to the signatory, are capable of identifying the signatory and are linked to data within the signature that can detect any changes made.</a:t>
            </a:r>
          </a:p>
          <a:p>
            <a:r>
              <a:rPr lang="en-GB" sz="9600" dirty="0"/>
              <a:t>Qualified electronic signatures – an advanced electronic signature that is created by a qualified electronic signature creation device, </a:t>
            </a:r>
          </a:p>
          <a:p>
            <a:r>
              <a:rPr lang="en-GB" sz="9600" dirty="0"/>
              <a:t>How secure?</a:t>
            </a:r>
          </a:p>
          <a:p>
            <a:endParaRPr lang="en-GB" sz="9600" dirty="0"/>
          </a:p>
        </p:txBody>
      </p:sp>
    </p:spTree>
    <p:extLst>
      <p:ext uri="{BB962C8B-B14F-4D97-AF65-F5344CB8AC3E}">
        <p14:creationId xmlns:p14="http://schemas.microsoft.com/office/powerpoint/2010/main" val="911358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F3C3C-B0F5-A78C-FFCB-8B587E7E3027}"/>
              </a:ext>
            </a:extLst>
          </p:cNvPr>
          <p:cNvSpPr>
            <a:spLocks noGrp="1"/>
          </p:cNvSpPr>
          <p:nvPr>
            <p:ph type="title"/>
          </p:nvPr>
        </p:nvSpPr>
        <p:spPr/>
        <p:txBody>
          <a:bodyPr/>
          <a:lstStyle/>
          <a:p>
            <a:r>
              <a:rPr lang="en-GB" dirty="0"/>
              <a:t>What is required for a valid Contract?</a:t>
            </a:r>
          </a:p>
        </p:txBody>
      </p:sp>
      <p:pic>
        <p:nvPicPr>
          <p:cNvPr id="5" name="Content Placeholder 4">
            <a:extLst>
              <a:ext uri="{FF2B5EF4-FFF2-40B4-BE49-F238E27FC236}">
                <a16:creationId xmlns:a16="http://schemas.microsoft.com/office/drawing/2014/main" id="{F2F1D215-D2A5-319C-3593-70CF3B1C961C}"/>
              </a:ext>
            </a:extLst>
          </p:cNvPr>
          <p:cNvPicPr>
            <a:picLocks noGrp="1" noChangeAspect="1"/>
          </p:cNvPicPr>
          <p:nvPr>
            <p:ph idx="1"/>
          </p:nvPr>
        </p:nvPicPr>
        <p:blipFill>
          <a:blip r:embed="rId3"/>
          <a:stretch>
            <a:fillRect/>
          </a:stretch>
        </p:blipFill>
        <p:spPr>
          <a:xfrm>
            <a:off x="515594" y="1270000"/>
            <a:ext cx="11484042" cy="4833766"/>
          </a:xfr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8DDAEB9E-DEE9-08C3-F756-7D307C5A9272}"/>
                  </a:ext>
                </a:extLst>
              </p14:cNvPr>
              <p14:cNvContentPartPr/>
              <p14:nvPr/>
            </p14:nvContentPartPr>
            <p14:xfrm>
              <a:off x="5323026" y="3639756"/>
              <a:ext cx="336600" cy="360"/>
            </p14:xfrm>
          </p:contentPart>
        </mc:Choice>
        <mc:Fallback xmlns="">
          <p:pic>
            <p:nvPicPr>
              <p:cNvPr id="3" name="Ink 2">
                <a:extLst>
                  <a:ext uri="{FF2B5EF4-FFF2-40B4-BE49-F238E27FC236}">
                    <a16:creationId xmlns:a16="http://schemas.microsoft.com/office/drawing/2014/main" id="{8DDAEB9E-DEE9-08C3-F756-7D307C5A9272}"/>
                  </a:ext>
                </a:extLst>
              </p:cNvPr>
              <p:cNvPicPr/>
              <p:nvPr/>
            </p:nvPicPr>
            <p:blipFill>
              <a:blip r:embed="rId5"/>
              <a:stretch>
                <a:fillRect/>
              </a:stretch>
            </p:blipFill>
            <p:spPr>
              <a:xfrm>
                <a:off x="5269026" y="3532116"/>
                <a:ext cx="44424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95DF433B-0420-6D07-BF10-E920A6A93D28}"/>
                  </a:ext>
                </a:extLst>
              </p14:cNvPr>
              <p14:cNvContentPartPr/>
              <p14:nvPr/>
            </p14:nvContentPartPr>
            <p14:xfrm>
              <a:off x="6365586" y="3622116"/>
              <a:ext cx="893160" cy="24480"/>
            </p14:xfrm>
          </p:contentPart>
        </mc:Choice>
        <mc:Fallback xmlns="">
          <p:pic>
            <p:nvPicPr>
              <p:cNvPr id="4" name="Ink 3">
                <a:extLst>
                  <a:ext uri="{FF2B5EF4-FFF2-40B4-BE49-F238E27FC236}">
                    <a16:creationId xmlns:a16="http://schemas.microsoft.com/office/drawing/2014/main" id="{95DF433B-0420-6D07-BF10-E920A6A93D28}"/>
                  </a:ext>
                </a:extLst>
              </p:cNvPr>
              <p:cNvPicPr/>
              <p:nvPr/>
            </p:nvPicPr>
            <p:blipFill>
              <a:blip r:embed="rId7"/>
              <a:stretch>
                <a:fillRect/>
              </a:stretch>
            </p:blipFill>
            <p:spPr>
              <a:xfrm>
                <a:off x="6311586" y="3514476"/>
                <a:ext cx="1000800" cy="2401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ABBF8FBE-DD9B-3830-7BAF-4E0FE061B894}"/>
                  </a:ext>
                </a:extLst>
              </p14:cNvPr>
              <p14:cNvContentPartPr/>
              <p14:nvPr/>
            </p14:nvContentPartPr>
            <p14:xfrm>
              <a:off x="1723746" y="3866196"/>
              <a:ext cx="1148400" cy="67680"/>
            </p14:xfrm>
          </p:contentPart>
        </mc:Choice>
        <mc:Fallback xmlns="">
          <p:pic>
            <p:nvPicPr>
              <p:cNvPr id="6" name="Ink 5">
                <a:extLst>
                  <a:ext uri="{FF2B5EF4-FFF2-40B4-BE49-F238E27FC236}">
                    <a16:creationId xmlns:a16="http://schemas.microsoft.com/office/drawing/2014/main" id="{ABBF8FBE-DD9B-3830-7BAF-4E0FE061B894}"/>
                  </a:ext>
                </a:extLst>
              </p:cNvPr>
              <p:cNvPicPr/>
              <p:nvPr/>
            </p:nvPicPr>
            <p:blipFill>
              <a:blip r:embed="rId9"/>
              <a:stretch>
                <a:fillRect/>
              </a:stretch>
            </p:blipFill>
            <p:spPr>
              <a:xfrm>
                <a:off x="1669746" y="3758196"/>
                <a:ext cx="1256040" cy="283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0D20E957-0F1B-BE1F-DE23-78466D3E6B18}"/>
                  </a:ext>
                </a:extLst>
              </p14:cNvPr>
              <p14:cNvContentPartPr/>
              <p14:nvPr/>
            </p14:nvContentPartPr>
            <p14:xfrm>
              <a:off x="1950546" y="4239156"/>
              <a:ext cx="2847960" cy="71640"/>
            </p14:xfrm>
          </p:contentPart>
        </mc:Choice>
        <mc:Fallback xmlns="">
          <p:pic>
            <p:nvPicPr>
              <p:cNvPr id="7" name="Ink 6">
                <a:extLst>
                  <a:ext uri="{FF2B5EF4-FFF2-40B4-BE49-F238E27FC236}">
                    <a16:creationId xmlns:a16="http://schemas.microsoft.com/office/drawing/2014/main" id="{0D20E957-0F1B-BE1F-DE23-78466D3E6B18}"/>
                  </a:ext>
                </a:extLst>
              </p:cNvPr>
              <p:cNvPicPr/>
              <p:nvPr/>
            </p:nvPicPr>
            <p:blipFill>
              <a:blip r:embed="rId11"/>
              <a:stretch>
                <a:fillRect/>
              </a:stretch>
            </p:blipFill>
            <p:spPr>
              <a:xfrm>
                <a:off x="1896546" y="4131516"/>
                <a:ext cx="2955600" cy="287280"/>
              </a:xfrm>
              <a:prstGeom prst="rect">
                <a:avLst/>
              </a:prstGeom>
            </p:spPr>
          </p:pic>
        </mc:Fallback>
      </mc:AlternateContent>
    </p:spTree>
    <p:extLst>
      <p:ext uri="{BB962C8B-B14F-4D97-AF65-F5344CB8AC3E}">
        <p14:creationId xmlns:p14="http://schemas.microsoft.com/office/powerpoint/2010/main" val="941137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3B48FEA-0B83-91B7-B57A-AC105ED0B0A7}"/>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Offer</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A33D20-3C56-E324-912F-BA1C5E8CE03D}"/>
              </a:ext>
            </a:extLst>
          </p:cNvPr>
          <p:cNvGraphicFramePr>
            <a:graphicFrameLocks noGrp="1"/>
          </p:cNvGraphicFramePr>
          <p:nvPr>
            <p:ph idx="1"/>
            <p:extLst>
              <p:ext uri="{D42A27DB-BD31-4B8C-83A1-F6EECF244321}">
                <p14:modId xmlns:p14="http://schemas.microsoft.com/office/powerpoint/2010/main" val="22480451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6436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D904-4501-961A-05B6-38D2E395CB91}"/>
              </a:ext>
            </a:extLst>
          </p:cNvPr>
          <p:cNvSpPr>
            <a:spLocks noGrp="1"/>
          </p:cNvSpPr>
          <p:nvPr>
            <p:ph type="title"/>
          </p:nvPr>
        </p:nvSpPr>
        <p:spPr/>
        <p:txBody>
          <a:bodyPr/>
          <a:lstStyle/>
          <a:p>
            <a:r>
              <a:rPr lang="en-GB" dirty="0"/>
              <a:t>Offer or Invitation to Treat</a:t>
            </a:r>
          </a:p>
        </p:txBody>
      </p:sp>
      <p:sp>
        <p:nvSpPr>
          <p:cNvPr id="3" name="Content Placeholder 2">
            <a:extLst>
              <a:ext uri="{FF2B5EF4-FFF2-40B4-BE49-F238E27FC236}">
                <a16:creationId xmlns:a16="http://schemas.microsoft.com/office/drawing/2014/main" id="{C8BF9B27-D191-DF26-A3C1-8C1845529870}"/>
              </a:ext>
            </a:extLst>
          </p:cNvPr>
          <p:cNvSpPr>
            <a:spLocks noGrp="1"/>
          </p:cNvSpPr>
          <p:nvPr>
            <p:ph idx="1"/>
          </p:nvPr>
        </p:nvSpPr>
        <p:spPr>
          <a:xfrm>
            <a:off x="456013" y="1630586"/>
            <a:ext cx="9235461" cy="4531422"/>
          </a:xfrm>
        </p:spPr>
        <p:txBody>
          <a:bodyPr>
            <a:normAutofit/>
          </a:bodyPr>
          <a:lstStyle/>
          <a:p>
            <a:r>
              <a:rPr lang="en-GB" sz="2400" dirty="0"/>
              <a:t>Invitations to treat include: </a:t>
            </a:r>
          </a:p>
          <a:p>
            <a:pPr lvl="1"/>
            <a:r>
              <a:rPr lang="en-GB" sz="2400" dirty="0"/>
              <a:t>advertisements;</a:t>
            </a:r>
          </a:p>
          <a:p>
            <a:pPr lvl="1"/>
            <a:r>
              <a:rPr lang="en-GB" sz="2400" dirty="0"/>
              <a:t>auctions;</a:t>
            </a:r>
          </a:p>
          <a:p>
            <a:pPr lvl="1"/>
            <a:r>
              <a:rPr lang="en-GB" sz="2400" dirty="0"/>
              <a:t>requests for tenders;</a:t>
            </a:r>
          </a:p>
          <a:p>
            <a:pPr lvl="1"/>
            <a:r>
              <a:rPr lang="en-GB" sz="2400" dirty="0"/>
              <a:t>displays of goods for sale; and </a:t>
            </a:r>
          </a:p>
          <a:p>
            <a:pPr lvl="1"/>
            <a:r>
              <a:rPr lang="en-GB" sz="2400" dirty="0"/>
              <a:t>mere statements of price.</a:t>
            </a:r>
          </a:p>
          <a:p>
            <a:endParaRPr lang="en-GB" sz="2400" dirty="0"/>
          </a:p>
          <a:p>
            <a:endParaRPr lang="en-GB" sz="2400" dirty="0"/>
          </a:p>
          <a:p>
            <a:r>
              <a:rPr lang="en-GB" sz="2400" dirty="0"/>
              <a:t>Auctions? – with reserve or without reserve</a:t>
            </a:r>
          </a:p>
          <a:p>
            <a:endParaRPr lang="en-GB" dirty="0"/>
          </a:p>
        </p:txBody>
      </p:sp>
    </p:spTree>
    <p:extLst>
      <p:ext uri="{BB962C8B-B14F-4D97-AF65-F5344CB8AC3E}">
        <p14:creationId xmlns:p14="http://schemas.microsoft.com/office/powerpoint/2010/main" val="3824012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587B-2101-29B2-7C28-04194C15C749}"/>
              </a:ext>
            </a:extLst>
          </p:cNvPr>
          <p:cNvSpPr>
            <a:spLocks noGrp="1"/>
          </p:cNvSpPr>
          <p:nvPr>
            <p:ph type="title"/>
          </p:nvPr>
        </p:nvSpPr>
        <p:spPr/>
        <p:txBody>
          <a:bodyPr/>
          <a:lstStyle/>
          <a:p>
            <a:r>
              <a:rPr lang="en-GB" dirty="0"/>
              <a:t>Acceptance</a:t>
            </a:r>
          </a:p>
        </p:txBody>
      </p:sp>
      <p:sp>
        <p:nvSpPr>
          <p:cNvPr id="3" name="Content Placeholder 2">
            <a:extLst>
              <a:ext uri="{FF2B5EF4-FFF2-40B4-BE49-F238E27FC236}">
                <a16:creationId xmlns:a16="http://schemas.microsoft.com/office/drawing/2014/main" id="{526FD0F4-89F0-F284-24E8-FE308D2AC08B}"/>
              </a:ext>
            </a:extLst>
          </p:cNvPr>
          <p:cNvSpPr>
            <a:spLocks noGrp="1"/>
          </p:cNvSpPr>
          <p:nvPr>
            <p:ph idx="1"/>
          </p:nvPr>
        </p:nvSpPr>
        <p:spPr>
          <a:xfrm>
            <a:off x="677334" y="2160589"/>
            <a:ext cx="9847002" cy="3880773"/>
          </a:xfrm>
        </p:spPr>
        <p:txBody>
          <a:bodyPr>
            <a:normAutofit/>
          </a:bodyPr>
          <a:lstStyle/>
          <a:p>
            <a:r>
              <a:rPr lang="en-GB" sz="2400" dirty="0"/>
              <a:t>Acceptance = final and unqualified agreement to all the terms of the offer</a:t>
            </a:r>
          </a:p>
          <a:p>
            <a:r>
              <a:rPr lang="en-GB" sz="2400" dirty="0"/>
              <a:t>If there is valid acceptance                    binding contractual relationship</a:t>
            </a:r>
          </a:p>
          <a:p>
            <a:r>
              <a:rPr lang="en-GB" sz="2400" dirty="0"/>
              <a:t>Acceptance must mirror image the terms = meeting of mind</a:t>
            </a:r>
          </a:p>
          <a:p>
            <a:r>
              <a:rPr lang="en-GB" sz="2400" dirty="0"/>
              <a:t>If no ‘mirror’ then no acceptance ( might be a counter offer)</a:t>
            </a:r>
          </a:p>
          <a:p>
            <a:r>
              <a:rPr lang="en-GB" sz="2400" dirty="0"/>
              <a:t>Communication of the acceptance is essential</a:t>
            </a:r>
          </a:p>
        </p:txBody>
      </p:sp>
      <p:sp>
        <p:nvSpPr>
          <p:cNvPr id="5" name="Arrow: Right 4">
            <a:extLst>
              <a:ext uri="{FF2B5EF4-FFF2-40B4-BE49-F238E27FC236}">
                <a16:creationId xmlns:a16="http://schemas.microsoft.com/office/drawing/2014/main" id="{DC4ED224-03EE-7F90-60CC-FDF5C4CFB785}"/>
              </a:ext>
            </a:extLst>
          </p:cNvPr>
          <p:cNvSpPr/>
          <p:nvPr/>
        </p:nvSpPr>
        <p:spPr>
          <a:xfrm>
            <a:off x="5224311" y="3145070"/>
            <a:ext cx="1100775" cy="2329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9770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2E4E-AAD7-262A-FDF7-ABB5017578EC}"/>
              </a:ext>
            </a:extLst>
          </p:cNvPr>
          <p:cNvSpPr>
            <a:spLocks noGrp="1"/>
          </p:cNvSpPr>
          <p:nvPr>
            <p:ph type="title"/>
          </p:nvPr>
        </p:nvSpPr>
        <p:spPr/>
        <p:txBody>
          <a:bodyPr/>
          <a:lstStyle/>
          <a:p>
            <a:r>
              <a:rPr lang="en-GB" dirty="0"/>
              <a:t>Consideration:</a:t>
            </a:r>
          </a:p>
        </p:txBody>
      </p:sp>
      <p:sp>
        <p:nvSpPr>
          <p:cNvPr id="3" name="Content Placeholder 2">
            <a:extLst>
              <a:ext uri="{FF2B5EF4-FFF2-40B4-BE49-F238E27FC236}">
                <a16:creationId xmlns:a16="http://schemas.microsoft.com/office/drawing/2014/main" id="{2C9A92AE-83D0-A948-AD21-2C9763562D7D}"/>
              </a:ext>
            </a:extLst>
          </p:cNvPr>
          <p:cNvSpPr>
            <a:spLocks noGrp="1"/>
          </p:cNvSpPr>
          <p:nvPr>
            <p:ph idx="1"/>
          </p:nvPr>
        </p:nvSpPr>
        <p:spPr>
          <a:xfrm>
            <a:off x="432717" y="1339376"/>
            <a:ext cx="10237224" cy="3880773"/>
          </a:xfrm>
        </p:spPr>
        <p:txBody>
          <a:bodyPr>
            <a:noAutofit/>
          </a:bodyPr>
          <a:lstStyle/>
          <a:p>
            <a:r>
              <a:rPr lang="en-GB" sz="2400" dirty="0"/>
              <a:t>(a)   may be executed ( promise performed at time of entering the contract) or executory ( promise to perform in the future);</a:t>
            </a:r>
          </a:p>
          <a:p>
            <a:endParaRPr lang="en-GB" sz="2400" dirty="0"/>
          </a:p>
          <a:p>
            <a:r>
              <a:rPr lang="en-GB" sz="2400" dirty="0"/>
              <a:t>(b)   must move from the promise themselves ( not a 3</a:t>
            </a:r>
            <a:r>
              <a:rPr lang="en-GB" sz="2400" baseline="30000" dirty="0"/>
              <a:t>rd</a:t>
            </a:r>
            <a:r>
              <a:rPr lang="en-GB" sz="2400" dirty="0"/>
              <a:t> party);</a:t>
            </a:r>
          </a:p>
          <a:p>
            <a:endParaRPr lang="en-GB" sz="2400" dirty="0"/>
          </a:p>
          <a:p>
            <a:r>
              <a:rPr lang="en-GB" sz="2400" dirty="0"/>
              <a:t>(c)   must not be past;</a:t>
            </a:r>
          </a:p>
          <a:p>
            <a:endParaRPr lang="en-GB" sz="2400" dirty="0"/>
          </a:p>
          <a:p>
            <a:r>
              <a:rPr lang="en-GB" sz="2400" dirty="0"/>
              <a:t>(d)   need not be adequate but must be </a:t>
            </a:r>
            <a:r>
              <a:rPr lang="en-GB" sz="2400" b="1" dirty="0"/>
              <a:t>sufficient.</a:t>
            </a:r>
          </a:p>
        </p:txBody>
      </p:sp>
    </p:spTree>
    <p:extLst>
      <p:ext uri="{BB962C8B-B14F-4D97-AF65-F5344CB8AC3E}">
        <p14:creationId xmlns:p14="http://schemas.microsoft.com/office/powerpoint/2010/main" val="1468401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47A3D-C664-15C8-B7BD-E1AF8AF9E4A7}"/>
              </a:ext>
            </a:extLst>
          </p:cNvPr>
          <p:cNvSpPr>
            <a:spLocks noGrp="1"/>
          </p:cNvSpPr>
          <p:nvPr>
            <p:ph type="title"/>
          </p:nvPr>
        </p:nvSpPr>
        <p:spPr/>
        <p:txBody>
          <a:bodyPr/>
          <a:lstStyle/>
          <a:p>
            <a:r>
              <a:rPr lang="en-GB" dirty="0"/>
              <a:t>Intention to create legal relations and </a:t>
            </a:r>
            <a:r>
              <a:rPr lang="en-GB"/>
              <a:t>some presumptions….</a:t>
            </a:r>
          </a:p>
        </p:txBody>
      </p:sp>
      <p:sp>
        <p:nvSpPr>
          <p:cNvPr id="3" name="Content Placeholder 2">
            <a:extLst>
              <a:ext uri="{FF2B5EF4-FFF2-40B4-BE49-F238E27FC236}">
                <a16:creationId xmlns:a16="http://schemas.microsoft.com/office/drawing/2014/main" id="{31875C03-9C3A-C7BF-2183-ED99769BC304}"/>
              </a:ext>
            </a:extLst>
          </p:cNvPr>
          <p:cNvSpPr>
            <a:spLocks noGrp="1"/>
          </p:cNvSpPr>
          <p:nvPr>
            <p:ph idx="1"/>
          </p:nvPr>
        </p:nvSpPr>
        <p:spPr/>
        <p:txBody>
          <a:bodyPr/>
          <a:lstStyle/>
          <a:p>
            <a:r>
              <a:rPr lang="en-GB" dirty="0"/>
              <a:t>Family or Social agreement presumed NOT to amount to an intent to create legal relations</a:t>
            </a:r>
          </a:p>
          <a:p>
            <a:r>
              <a:rPr lang="en-GB" dirty="0"/>
              <a:t>Business/Commercial agreement presumed TO amount to an intent to create legal relations</a:t>
            </a:r>
          </a:p>
          <a:p>
            <a:r>
              <a:rPr lang="en-GB" dirty="0"/>
              <a:t>Presumptions are REBUTTABLE</a:t>
            </a:r>
          </a:p>
          <a:p>
            <a:pPr lvl="1"/>
            <a:r>
              <a:rPr lang="en-GB" dirty="0"/>
              <a:t>If clearly a ‘mere puff’ </a:t>
            </a:r>
            <a:r>
              <a:rPr lang="en-GB" dirty="0" err="1"/>
              <a:t>cf</a:t>
            </a:r>
            <a:r>
              <a:rPr lang="en-GB" dirty="0"/>
              <a:t> </a:t>
            </a:r>
            <a:r>
              <a:rPr lang="en-GB" i="1" dirty="0"/>
              <a:t>Carlill v Carbolic Smoke Ball Co Ltd </a:t>
            </a:r>
            <a:r>
              <a:rPr lang="en-GB" dirty="0"/>
              <a:t>[1893]</a:t>
            </a:r>
          </a:p>
          <a:p>
            <a:pPr lvl="1"/>
            <a:r>
              <a:rPr lang="en-GB" b="1" dirty="0"/>
              <a:t>Activity – what happened in the case of Carlill?</a:t>
            </a:r>
          </a:p>
          <a:p>
            <a:pPr lvl="1"/>
            <a:r>
              <a:rPr lang="en-GB" dirty="0"/>
              <a:t>‘letter of comfort’ = not intended to be a guarantee</a:t>
            </a:r>
          </a:p>
          <a:p>
            <a:pPr lvl="1"/>
            <a:r>
              <a:rPr lang="en-GB" dirty="0"/>
              <a:t>‘subject to contract’ (agreement has been reached but is not intended to be legally binding at this stage)</a:t>
            </a:r>
          </a:p>
          <a:p>
            <a:pPr lvl="1"/>
            <a:endParaRPr lang="en-GB" dirty="0"/>
          </a:p>
        </p:txBody>
      </p:sp>
    </p:spTree>
    <p:extLst>
      <p:ext uri="{BB962C8B-B14F-4D97-AF65-F5344CB8AC3E}">
        <p14:creationId xmlns:p14="http://schemas.microsoft.com/office/powerpoint/2010/main" val="3280030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767078-09BE-26FB-17D5-396A28A8EBA2}"/>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Special considerations on agreements to buy or sell interests in Land</a:t>
            </a:r>
          </a:p>
        </p:txBody>
      </p:sp>
      <p:sp>
        <p:nvSpPr>
          <p:cNvPr id="3" name="Content Placeholder 2">
            <a:extLst>
              <a:ext uri="{FF2B5EF4-FFF2-40B4-BE49-F238E27FC236}">
                <a16:creationId xmlns:a16="http://schemas.microsoft.com/office/drawing/2014/main" id="{088FD65F-7289-517D-E57B-C4BD56D7B4FF}"/>
              </a:ext>
            </a:extLst>
          </p:cNvPr>
          <p:cNvSpPr>
            <a:spLocks noGrp="1"/>
          </p:cNvSpPr>
          <p:nvPr>
            <p:ph idx="1"/>
          </p:nvPr>
        </p:nvSpPr>
        <p:spPr>
          <a:xfrm>
            <a:off x="6116084" y="609600"/>
            <a:ext cx="5511296" cy="5545667"/>
          </a:xfrm>
        </p:spPr>
        <p:txBody>
          <a:bodyPr anchor="ctr">
            <a:normAutofit/>
          </a:bodyPr>
          <a:lstStyle/>
          <a:p>
            <a:r>
              <a:rPr lang="en-GB" dirty="0">
                <a:solidFill>
                  <a:srgbClr val="FFFFFF"/>
                </a:solidFill>
              </a:rPr>
              <a:t>Must be in writing s2 Law of Property (Miscellaneous Provisions) Act 1989</a:t>
            </a:r>
          </a:p>
          <a:p>
            <a:r>
              <a:rPr lang="en-GB" dirty="0">
                <a:solidFill>
                  <a:srgbClr val="FFFFFF"/>
                </a:solidFill>
              </a:rPr>
              <a:t>Agreement must incorporate all agreed terms</a:t>
            </a:r>
          </a:p>
          <a:p>
            <a:r>
              <a:rPr lang="en-GB" dirty="0">
                <a:solidFill>
                  <a:srgbClr val="FFFFFF"/>
                </a:solidFill>
              </a:rPr>
              <a:t>Agreement document must be signed by both parties (buyer and seller)</a:t>
            </a:r>
          </a:p>
          <a:p>
            <a:r>
              <a:rPr lang="en-GB" dirty="0">
                <a:solidFill>
                  <a:srgbClr val="FFFFFF"/>
                </a:solidFill>
              </a:rPr>
              <a:t>If failure to incorporate all agreed terms it will be void</a:t>
            </a:r>
          </a:p>
          <a:p>
            <a:r>
              <a:rPr lang="en-GB" dirty="0">
                <a:solidFill>
                  <a:srgbClr val="FFFFFF"/>
                </a:solidFill>
              </a:rPr>
              <a:t>Note: contracts for associated items </a:t>
            </a:r>
            <a:r>
              <a:rPr lang="en-GB" dirty="0" err="1">
                <a:solidFill>
                  <a:srgbClr val="FFFFFF"/>
                </a:solidFill>
              </a:rPr>
              <a:t>e.g</a:t>
            </a:r>
            <a:r>
              <a:rPr lang="en-GB" dirty="0">
                <a:solidFill>
                  <a:srgbClr val="FFFFFF"/>
                </a:solidFill>
              </a:rPr>
              <a:t> fittings, curtains etc do not have to comply with s2</a:t>
            </a:r>
          </a:p>
          <a:p>
            <a:r>
              <a:rPr lang="en-GB" dirty="0">
                <a:solidFill>
                  <a:srgbClr val="FFFFFF"/>
                </a:solidFill>
              </a:rPr>
              <a:t>Note also: contracts relating to sale of land DO NOT transfer the land itself –the contract is the agreement to buy/sell the land</a:t>
            </a:r>
          </a:p>
        </p:txBody>
      </p:sp>
    </p:spTree>
    <p:extLst>
      <p:ext uri="{BB962C8B-B14F-4D97-AF65-F5344CB8AC3E}">
        <p14:creationId xmlns:p14="http://schemas.microsoft.com/office/powerpoint/2010/main" val="372098797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788F-CA90-2E0E-3845-402D6EC03C6B}"/>
              </a:ext>
            </a:extLst>
          </p:cNvPr>
          <p:cNvSpPr>
            <a:spLocks noGrp="1"/>
          </p:cNvSpPr>
          <p:nvPr>
            <p:ph type="title"/>
          </p:nvPr>
        </p:nvSpPr>
        <p:spPr/>
        <p:txBody>
          <a:bodyPr/>
          <a:lstStyle/>
          <a:p>
            <a:r>
              <a:rPr lang="en-GB" dirty="0"/>
              <a:t>Types of document in conveyancing</a:t>
            </a:r>
          </a:p>
        </p:txBody>
      </p:sp>
      <p:sp>
        <p:nvSpPr>
          <p:cNvPr id="3" name="Content Placeholder 2">
            <a:extLst>
              <a:ext uri="{FF2B5EF4-FFF2-40B4-BE49-F238E27FC236}">
                <a16:creationId xmlns:a16="http://schemas.microsoft.com/office/drawing/2014/main" id="{938AC896-3C98-F8CF-6754-D61A0598BCF7}"/>
              </a:ext>
            </a:extLst>
          </p:cNvPr>
          <p:cNvSpPr>
            <a:spLocks noGrp="1"/>
          </p:cNvSpPr>
          <p:nvPr>
            <p:ph idx="1"/>
          </p:nvPr>
        </p:nvSpPr>
        <p:spPr>
          <a:xfrm>
            <a:off x="502608" y="1601465"/>
            <a:ext cx="8596668" cy="4508125"/>
          </a:xfrm>
        </p:spPr>
        <p:txBody>
          <a:bodyPr>
            <a:normAutofit/>
          </a:bodyPr>
          <a:lstStyle/>
          <a:p>
            <a:r>
              <a:rPr lang="en-GB" sz="2400" dirty="0"/>
              <a:t>Documents to prove title to Unregistered Land: title documents/deeds</a:t>
            </a:r>
          </a:p>
          <a:p>
            <a:r>
              <a:rPr lang="en-GB" sz="2400" dirty="0"/>
              <a:t>Conveyance: document which transfers title to unregistered land</a:t>
            </a:r>
          </a:p>
          <a:p>
            <a:r>
              <a:rPr lang="en-GB" sz="2400" dirty="0"/>
              <a:t>Transfer: document which transfers title to Registered Land (</a:t>
            </a:r>
            <a:r>
              <a:rPr lang="en-GB" sz="2400" dirty="0" err="1"/>
              <a:t>e.g</a:t>
            </a:r>
            <a:r>
              <a:rPr lang="en-GB" sz="2400" dirty="0"/>
              <a:t> TR1 document if whole of land transferred)</a:t>
            </a:r>
          </a:p>
          <a:p>
            <a:r>
              <a:rPr lang="en-GB" sz="2400" dirty="0"/>
              <a:t>Transfer: as above but if </a:t>
            </a:r>
            <a:r>
              <a:rPr lang="en-GB" sz="2400" u="sng" dirty="0"/>
              <a:t>part only </a:t>
            </a:r>
            <a:r>
              <a:rPr lang="en-GB" sz="2400" dirty="0"/>
              <a:t>of land transferred the document is  TP1</a:t>
            </a:r>
          </a:p>
          <a:p>
            <a:pPr marL="0" indent="0">
              <a:buNone/>
            </a:pPr>
            <a:r>
              <a:rPr lang="en-GB" sz="2400" dirty="0"/>
              <a:t>(Download the above TR1 and TP1)</a:t>
            </a:r>
          </a:p>
          <a:p>
            <a:pPr marL="0" indent="0">
              <a:buNone/>
            </a:pPr>
            <a:endParaRPr lang="en-GB" dirty="0"/>
          </a:p>
        </p:txBody>
      </p:sp>
    </p:spTree>
    <p:extLst>
      <p:ext uri="{BB962C8B-B14F-4D97-AF65-F5344CB8AC3E}">
        <p14:creationId xmlns:p14="http://schemas.microsoft.com/office/powerpoint/2010/main" val="1835775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788F-CA90-2E0E-3845-402D6EC03C6B}"/>
              </a:ext>
            </a:extLst>
          </p:cNvPr>
          <p:cNvSpPr>
            <a:spLocks noGrp="1"/>
          </p:cNvSpPr>
          <p:nvPr>
            <p:ph type="title"/>
          </p:nvPr>
        </p:nvSpPr>
        <p:spPr/>
        <p:txBody>
          <a:bodyPr/>
          <a:lstStyle/>
          <a:p>
            <a:r>
              <a:rPr lang="en-GB" dirty="0"/>
              <a:t>Types of document in conveyancing </a:t>
            </a:r>
            <a:r>
              <a:rPr lang="en-GB" dirty="0" err="1"/>
              <a:t>contd</a:t>
            </a:r>
            <a:r>
              <a:rPr lang="en-GB" dirty="0"/>
              <a:t>….</a:t>
            </a:r>
          </a:p>
        </p:txBody>
      </p:sp>
      <p:sp>
        <p:nvSpPr>
          <p:cNvPr id="3" name="Content Placeholder 2">
            <a:extLst>
              <a:ext uri="{FF2B5EF4-FFF2-40B4-BE49-F238E27FC236}">
                <a16:creationId xmlns:a16="http://schemas.microsoft.com/office/drawing/2014/main" id="{938AC896-3C98-F8CF-6754-D61A0598BCF7}"/>
              </a:ext>
            </a:extLst>
          </p:cNvPr>
          <p:cNvSpPr>
            <a:spLocks noGrp="1"/>
          </p:cNvSpPr>
          <p:nvPr>
            <p:ph idx="1"/>
          </p:nvPr>
        </p:nvSpPr>
        <p:spPr>
          <a:xfrm>
            <a:off x="514256" y="1930400"/>
            <a:ext cx="9375241" cy="4219959"/>
          </a:xfrm>
        </p:spPr>
        <p:txBody>
          <a:bodyPr>
            <a:normAutofit/>
          </a:bodyPr>
          <a:lstStyle/>
          <a:p>
            <a:r>
              <a:rPr lang="en-GB" sz="2800" dirty="0"/>
              <a:t>Declaration of Trust: for tenants in common to confirm the agreed shares of proceeds etc</a:t>
            </a:r>
          </a:p>
          <a:p>
            <a:r>
              <a:rPr lang="en-GB" sz="2800" dirty="0"/>
              <a:t>Mortgage Deed: obligations between borrower and lender (</a:t>
            </a:r>
            <a:r>
              <a:rPr lang="en-GB" sz="2800" dirty="0" err="1"/>
              <a:t>eg</a:t>
            </a:r>
            <a:r>
              <a:rPr lang="en-GB" sz="2800" dirty="0"/>
              <a:t> payment schedule) – sent to HMLR to register borrower’s legal charge against the property</a:t>
            </a:r>
          </a:p>
          <a:p>
            <a:r>
              <a:rPr lang="en-GB" sz="2800" dirty="0"/>
              <a:t>Assent: used by Personal Representative to transfer title to the beneficiary under a will (even if PR is the beneficiary)</a:t>
            </a:r>
          </a:p>
          <a:p>
            <a:endParaRPr lang="en-GB" dirty="0"/>
          </a:p>
        </p:txBody>
      </p:sp>
    </p:spTree>
    <p:extLst>
      <p:ext uri="{BB962C8B-B14F-4D97-AF65-F5344CB8AC3E}">
        <p14:creationId xmlns:p14="http://schemas.microsoft.com/office/powerpoint/2010/main" val="3304216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A3CEF-3AF8-0358-3163-8D8BA858D5BB}"/>
              </a:ext>
            </a:extLst>
          </p:cNvPr>
          <p:cNvSpPr>
            <a:spLocks noGrp="1"/>
          </p:cNvSpPr>
          <p:nvPr>
            <p:ph type="title"/>
          </p:nvPr>
        </p:nvSpPr>
        <p:spPr/>
        <p:txBody>
          <a:bodyPr/>
          <a:lstStyle/>
          <a:p>
            <a:r>
              <a:rPr lang="en-GB" dirty="0"/>
              <a:t>Documents:</a:t>
            </a:r>
          </a:p>
        </p:txBody>
      </p:sp>
      <p:sp>
        <p:nvSpPr>
          <p:cNvPr id="3" name="Content Placeholder 2">
            <a:extLst>
              <a:ext uri="{FF2B5EF4-FFF2-40B4-BE49-F238E27FC236}">
                <a16:creationId xmlns:a16="http://schemas.microsoft.com/office/drawing/2014/main" id="{9A0FA55A-2F57-0FEE-14C9-AC36B6426932}"/>
              </a:ext>
            </a:extLst>
          </p:cNvPr>
          <p:cNvSpPr>
            <a:spLocks noGrp="1"/>
          </p:cNvSpPr>
          <p:nvPr>
            <p:ph idx="1"/>
          </p:nvPr>
        </p:nvSpPr>
        <p:spPr>
          <a:xfrm>
            <a:off x="409420" y="1444212"/>
            <a:ext cx="9835355" cy="4560542"/>
          </a:xfrm>
        </p:spPr>
        <p:txBody>
          <a:bodyPr>
            <a:normAutofit/>
          </a:bodyPr>
          <a:lstStyle/>
          <a:p>
            <a:r>
              <a:rPr lang="en-GB" sz="2000" dirty="0"/>
              <a:t>Statutory Declaration = written statement of fact (signed in presence of solicitor, notary, JP, commissioner for oaths and qualified chartered legal execs)</a:t>
            </a:r>
          </a:p>
          <a:p>
            <a:pPr lvl="1"/>
            <a:r>
              <a:rPr lang="en-GB" sz="2000" dirty="0"/>
              <a:t>Used to confirm a state of affairs</a:t>
            </a:r>
          </a:p>
          <a:p>
            <a:pPr lvl="1"/>
            <a:r>
              <a:rPr lang="en-GB" sz="2000" dirty="0"/>
              <a:t>See example in your text</a:t>
            </a:r>
          </a:p>
          <a:p>
            <a:pPr marL="0" indent="0">
              <a:buNone/>
            </a:pPr>
            <a:endParaRPr lang="en-GB" sz="2000" dirty="0"/>
          </a:p>
          <a:p>
            <a:r>
              <a:rPr lang="en-GB" sz="2000" dirty="0"/>
              <a:t>Statement of Truth – different to Stat Dec and accepted as an alternative means of providing evidence in support of an application to HMLR</a:t>
            </a:r>
          </a:p>
          <a:p>
            <a:pPr lvl="1"/>
            <a:r>
              <a:rPr lang="en-GB" sz="2000" dirty="0" err="1"/>
              <a:t>Eg</a:t>
            </a:r>
            <a:r>
              <a:rPr lang="en-GB" sz="2000" dirty="0"/>
              <a:t> application based on adverse possession</a:t>
            </a:r>
          </a:p>
          <a:p>
            <a:pPr lvl="1"/>
            <a:r>
              <a:rPr lang="en-GB" sz="2000" dirty="0"/>
              <a:t>Application to register a right based on prescription</a:t>
            </a:r>
          </a:p>
          <a:p>
            <a:pPr lvl="1"/>
            <a:r>
              <a:rPr lang="en-GB" sz="2000" dirty="0"/>
              <a:t>No need to have this sworn or affirmed</a:t>
            </a:r>
          </a:p>
          <a:p>
            <a:pPr marL="457200" lvl="1" indent="0">
              <a:buNone/>
            </a:pPr>
            <a:endParaRPr lang="en-GB" dirty="0"/>
          </a:p>
        </p:txBody>
      </p:sp>
    </p:spTree>
    <p:extLst>
      <p:ext uri="{BB962C8B-B14F-4D97-AF65-F5344CB8AC3E}">
        <p14:creationId xmlns:p14="http://schemas.microsoft.com/office/powerpoint/2010/main" val="16612057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D8C3-39F0-6A64-5C4F-D469E4D2F64B}"/>
              </a:ext>
            </a:extLst>
          </p:cNvPr>
          <p:cNvSpPr>
            <a:spLocks noGrp="1"/>
          </p:cNvSpPr>
          <p:nvPr>
            <p:ph type="title"/>
          </p:nvPr>
        </p:nvSpPr>
        <p:spPr/>
        <p:txBody>
          <a:bodyPr/>
          <a:lstStyle/>
          <a:p>
            <a:r>
              <a:rPr lang="en-GB" dirty="0"/>
              <a:t>Statutory Declaration Example</a:t>
            </a:r>
          </a:p>
        </p:txBody>
      </p:sp>
      <p:pic>
        <p:nvPicPr>
          <p:cNvPr id="5" name="Content Placeholder 4" descr="A close-up of a document&#10;&#10;AI-generated content may be incorrect.">
            <a:extLst>
              <a:ext uri="{FF2B5EF4-FFF2-40B4-BE49-F238E27FC236}">
                <a16:creationId xmlns:a16="http://schemas.microsoft.com/office/drawing/2014/main" id="{01BEDC03-D731-B33E-56A3-B24811DFA96C}"/>
              </a:ext>
            </a:extLst>
          </p:cNvPr>
          <p:cNvPicPr>
            <a:picLocks noGrp="1" noChangeAspect="1"/>
          </p:cNvPicPr>
          <p:nvPr>
            <p:ph idx="1"/>
          </p:nvPr>
        </p:nvPicPr>
        <p:blipFill>
          <a:blip r:embed="rId2"/>
          <a:stretch>
            <a:fillRect/>
          </a:stretch>
        </p:blipFill>
        <p:spPr>
          <a:xfrm>
            <a:off x="677334" y="1471448"/>
            <a:ext cx="8710446" cy="3282797"/>
          </a:xfrm>
          <a:prstGeom prst="rect">
            <a:avLst/>
          </a:prstGeom>
        </p:spPr>
      </p:pic>
    </p:spTree>
    <p:extLst>
      <p:ext uri="{BB962C8B-B14F-4D97-AF65-F5344CB8AC3E}">
        <p14:creationId xmlns:p14="http://schemas.microsoft.com/office/powerpoint/2010/main" val="42638507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3125-D7E2-4C6F-C255-2342755EA351}"/>
              </a:ext>
            </a:extLst>
          </p:cNvPr>
          <p:cNvSpPr>
            <a:spLocks noGrp="1"/>
          </p:cNvSpPr>
          <p:nvPr>
            <p:ph type="title"/>
          </p:nvPr>
        </p:nvSpPr>
        <p:spPr/>
        <p:txBody>
          <a:bodyPr/>
          <a:lstStyle/>
          <a:p>
            <a:r>
              <a:rPr lang="en-GB" dirty="0"/>
              <a:t>Statement of Truth</a:t>
            </a:r>
          </a:p>
        </p:txBody>
      </p:sp>
      <p:sp>
        <p:nvSpPr>
          <p:cNvPr id="3" name="Content Placeholder 2">
            <a:extLst>
              <a:ext uri="{FF2B5EF4-FFF2-40B4-BE49-F238E27FC236}">
                <a16:creationId xmlns:a16="http://schemas.microsoft.com/office/drawing/2014/main" id="{B0745138-B6F5-E7CD-C0B0-9A1609F404E3}"/>
              </a:ext>
            </a:extLst>
          </p:cNvPr>
          <p:cNvSpPr>
            <a:spLocks noGrp="1"/>
          </p:cNvSpPr>
          <p:nvPr>
            <p:ph idx="1"/>
          </p:nvPr>
        </p:nvSpPr>
        <p:spPr>
          <a:xfrm>
            <a:off x="613268" y="1578169"/>
            <a:ext cx="8596668" cy="4537245"/>
          </a:xfrm>
        </p:spPr>
        <p:txBody>
          <a:bodyPr>
            <a:noAutofit/>
          </a:bodyPr>
          <a:lstStyle/>
          <a:p>
            <a:r>
              <a:rPr lang="en-GB" sz="2400" dirty="0"/>
              <a:t>Must be in writing</a:t>
            </a:r>
          </a:p>
          <a:p>
            <a:r>
              <a:rPr lang="en-GB" sz="2400" dirty="0"/>
              <a:t>Must be signed in ‘wet ink’</a:t>
            </a:r>
          </a:p>
          <a:p>
            <a:r>
              <a:rPr lang="en-GB" sz="2400" dirty="0"/>
              <a:t>Must contain a declaration of truth “I believe that the facts and matters contained in this statement are true”</a:t>
            </a:r>
          </a:p>
          <a:p>
            <a:r>
              <a:rPr lang="en-GB" sz="2400" dirty="0"/>
              <a:t>Different forms for different situations</a:t>
            </a:r>
          </a:p>
          <a:p>
            <a:pPr lvl="1"/>
            <a:r>
              <a:rPr lang="en-GB" sz="2400" dirty="0"/>
              <a:t>ST3: supports application for registration of land where title deeds lost or destroyed</a:t>
            </a:r>
          </a:p>
          <a:p>
            <a:pPr lvl="1"/>
            <a:r>
              <a:rPr lang="en-GB" sz="2400" dirty="0"/>
              <a:t>ST4: supports application noting a prescriptive easement</a:t>
            </a:r>
          </a:p>
        </p:txBody>
      </p:sp>
    </p:spTree>
    <p:extLst>
      <p:ext uri="{BB962C8B-B14F-4D97-AF65-F5344CB8AC3E}">
        <p14:creationId xmlns:p14="http://schemas.microsoft.com/office/powerpoint/2010/main" val="1558477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8461-0A46-0FB4-229E-4F5DBD21F59C}"/>
              </a:ext>
            </a:extLst>
          </p:cNvPr>
          <p:cNvSpPr>
            <a:spLocks noGrp="1"/>
          </p:cNvSpPr>
          <p:nvPr>
            <p:ph type="title"/>
          </p:nvPr>
        </p:nvSpPr>
        <p:spPr/>
        <p:txBody>
          <a:bodyPr/>
          <a:lstStyle/>
          <a:p>
            <a:r>
              <a:rPr lang="en-GB" dirty="0"/>
              <a:t>Documents: Originals and Copies</a:t>
            </a:r>
          </a:p>
        </p:txBody>
      </p:sp>
      <p:sp>
        <p:nvSpPr>
          <p:cNvPr id="3" name="Content Placeholder 2">
            <a:extLst>
              <a:ext uri="{FF2B5EF4-FFF2-40B4-BE49-F238E27FC236}">
                <a16:creationId xmlns:a16="http://schemas.microsoft.com/office/drawing/2014/main" id="{4965181B-5954-C503-22BD-BA9208201465}"/>
              </a:ext>
            </a:extLst>
          </p:cNvPr>
          <p:cNvSpPr>
            <a:spLocks noGrp="1"/>
          </p:cNvSpPr>
          <p:nvPr>
            <p:ph idx="1"/>
          </p:nvPr>
        </p:nvSpPr>
        <p:spPr>
          <a:xfrm>
            <a:off x="630740" y="1589817"/>
            <a:ext cx="9078208" cy="4572191"/>
          </a:xfrm>
        </p:spPr>
        <p:txBody>
          <a:bodyPr>
            <a:noAutofit/>
          </a:bodyPr>
          <a:lstStyle/>
          <a:p>
            <a:r>
              <a:rPr lang="en-GB" sz="2400" dirty="0"/>
              <a:t>Originals are important</a:t>
            </a:r>
          </a:p>
          <a:p>
            <a:r>
              <a:rPr lang="en-GB" sz="2400" dirty="0"/>
              <a:t>Original deeds often held by a lender where there is a mortgage of unregistered land</a:t>
            </a:r>
          </a:p>
          <a:p>
            <a:r>
              <a:rPr lang="en-GB" sz="2400" dirty="0"/>
              <a:t>Held until lender has their debt repaid</a:t>
            </a:r>
          </a:p>
          <a:p>
            <a:r>
              <a:rPr lang="en-GB" sz="2400" dirty="0"/>
              <a:t>In the meantime, Seller’s conveyancer has to demonstrate Seller’s right to dispose of the land and produces an ‘epitome’ of title which may include photocopies</a:t>
            </a:r>
          </a:p>
          <a:p>
            <a:r>
              <a:rPr lang="en-GB" sz="2400" dirty="0"/>
              <a:t>Originals are then handed over on completion once released by lender</a:t>
            </a:r>
          </a:p>
        </p:txBody>
      </p:sp>
    </p:spTree>
    <p:extLst>
      <p:ext uri="{BB962C8B-B14F-4D97-AF65-F5344CB8AC3E}">
        <p14:creationId xmlns:p14="http://schemas.microsoft.com/office/powerpoint/2010/main" val="746458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ABD2-E528-26CE-6493-C79D0E2BF9FE}"/>
              </a:ext>
            </a:extLst>
          </p:cNvPr>
          <p:cNvSpPr>
            <a:spLocks noGrp="1"/>
          </p:cNvSpPr>
          <p:nvPr>
            <p:ph type="title"/>
          </p:nvPr>
        </p:nvSpPr>
        <p:spPr>
          <a:xfrm>
            <a:off x="496782" y="260148"/>
            <a:ext cx="8596668" cy="1320800"/>
          </a:xfrm>
        </p:spPr>
        <p:txBody>
          <a:bodyPr/>
          <a:lstStyle/>
          <a:p>
            <a:r>
              <a:rPr lang="en-GB" dirty="0"/>
              <a:t>‘Certified copy’</a:t>
            </a:r>
          </a:p>
        </p:txBody>
      </p:sp>
      <p:sp>
        <p:nvSpPr>
          <p:cNvPr id="3" name="Content Placeholder 2">
            <a:extLst>
              <a:ext uri="{FF2B5EF4-FFF2-40B4-BE49-F238E27FC236}">
                <a16:creationId xmlns:a16="http://schemas.microsoft.com/office/drawing/2014/main" id="{78BF21D0-8547-6F7F-469B-521117049654}"/>
              </a:ext>
            </a:extLst>
          </p:cNvPr>
          <p:cNvSpPr>
            <a:spLocks noGrp="1"/>
          </p:cNvSpPr>
          <p:nvPr>
            <p:ph idx="1"/>
          </p:nvPr>
        </p:nvSpPr>
        <p:spPr>
          <a:xfrm>
            <a:off x="391947" y="1269485"/>
            <a:ext cx="10097444" cy="5271096"/>
          </a:xfrm>
        </p:spPr>
        <p:txBody>
          <a:bodyPr>
            <a:noAutofit/>
          </a:bodyPr>
          <a:lstStyle/>
          <a:p>
            <a:r>
              <a:rPr lang="en-GB" sz="2400" dirty="0"/>
              <a:t>Substitute for the original document</a:t>
            </a:r>
          </a:p>
          <a:p>
            <a:r>
              <a:rPr lang="en-GB" sz="2400" dirty="0"/>
              <a:t>Certified with the words “I certify that this is a true and complete copy of the original”</a:t>
            </a:r>
          </a:p>
          <a:p>
            <a:r>
              <a:rPr lang="en-GB" sz="2400" dirty="0"/>
              <a:t>Must be certified by a professional person/person of ‘good standing’ (</a:t>
            </a:r>
            <a:r>
              <a:rPr lang="en-GB" sz="2400" dirty="0" err="1"/>
              <a:t>eg</a:t>
            </a:r>
            <a:r>
              <a:rPr lang="en-GB" sz="2400" dirty="0"/>
              <a:t> solicitor, legal exec, teacher, lecturer, doctor etc)</a:t>
            </a:r>
          </a:p>
          <a:p>
            <a:r>
              <a:rPr lang="en-GB" sz="2400" dirty="0"/>
              <a:t>Solicitors’ firms often asked to do this</a:t>
            </a:r>
          </a:p>
          <a:p>
            <a:r>
              <a:rPr lang="en-GB" sz="2400" dirty="0"/>
              <a:t>Older versions of acceptable ‘copies’  include:</a:t>
            </a:r>
          </a:p>
          <a:p>
            <a:pPr lvl="1"/>
            <a:r>
              <a:rPr lang="en-GB" sz="2200" dirty="0"/>
              <a:t>‘examined copy’ ‘Examined against the original at the offices of [insert firm name]’</a:t>
            </a:r>
          </a:p>
          <a:p>
            <a:pPr lvl="1"/>
            <a:r>
              <a:rPr lang="en-GB" sz="2200" dirty="0"/>
              <a:t>An abstract</a:t>
            </a:r>
            <a:endParaRPr lang="en-GB" sz="2400" dirty="0"/>
          </a:p>
          <a:p>
            <a:r>
              <a:rPr lang="en-GB" sz="2400" dirty="0"/>
              <a:t>Office copy: an official copy </a:t>
            </a:r>
            <a:r>
              <a:rPr lang="en-GB" sz="2400" dirty="0" err="1"/>
              <a:t>eg</a:t>
            </a:r>
            <a:r>
              <a:rPr lang="en-GB" sz="2400" dirty="0"/>
              <a:t> of the grant of probate which has the imprint of the court seal</a:t>
            </a:r>
          </a:p>
        </p:txBody>
      </p:sp>
    </p:spTree>
    <p:extLst>
      <p:ext uri="{BB962C8B-B14F-4D97-AF65-F5344CB8AC3E}">
        <p14:creationId xmlns:p14="http://schemas.microsoft.com/office/powerpoint/2010/main" val="3549320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D2CE-C38F-2A60-83B0-9E99CE7CECBA}"/>
              </a:ext>
            </a:extLst>
          </p:cNvPr>
          <p:cNvSpPr>
            <a:spLocks noGrp="1"/>
          </p:cNvSpPr>
          <p:nvPr>
            <p:ph type="title"/>
          </p:nvPr>
        </p:nvSpPr>
        <p:spPr>
          <a:xfrm>
            <a:off x="351178" y="260148"/>
            <a:ext cx="9305352" cy="1320800"/>
          </a:xfrm>
        </p:spPr>
        <p:txBody>
          <a:bodyPr/>
          <a:lstStyle/>
          <a:p>
            <a:r>
              <a:rPr lang="en-GB" dirty="0"/>
              <a:t>HMLR Portal – what it does with documents sent to it.</a:t>
            </a:r>
          </a:p>
        </p:txBody>
      </p:sp>
      <p:sp>
        <p:nvSpPr>
          <p:cNvPr id="3" name="Content Placeholder 2">
            <a:extLst>
              <a:ext uri="{FF2B5EF4-FFF2-40B4-BE49-F238E27FC236}">
                <a16:creationId xmlns:a16="http://schemas.microsoft.com/office/drawing/2014/main" id="{EFA63E26-C0D6-B408-F10F-A12B5B75158E}"/>
              </a:ext>
            </a:extLst>
          </p:cNvPr>
          <p:cNvSpPr>
            <a:spLocks noGrp="1"/>
          </p:cNvSpPr>
          <p:nvPr>
            <p:ph idx="1"/>
          </p:nvPr>
        </p:nvSpPr>
        <p:spPr>
          <a:xfrm>
            <a:off x="444365" y="1668311"/>
            <a:ext cx="9351945" cy="3880773"/>
          </a:xfrm>
        </p:spPr>
        <p:txBody>
          <a:bodyPr>
            <a:noAutofit/>
          </a:bodyPr>
          <a:lstStyle/>
          <a:p>
            <a:r>
              <a:rPr lang="en-GB" sz="2400" dirty="0"/>
              <a:t>Portal used to submit applications and registrations, apply for searches, apply to change the register, download official copies and title plans</a:t>
            </a:r>
          </a:p>
          <a:p>
            <a:r>
              <a:rPr lang="en-GB" sz="2400" dirty="0"/>
              <a:t>Scans of documents uploaded to the portal with the relevant forms</a:t>
            </a:r>
          </a:p>
          <a:p>
            <a:r>
              <a:rPr lang="en-GB" sz="2400" dirty="0"/>
              <a:t>Documents uploaded must be certified copies of </a:t>
            </a:r>
            <a:r>
              <a:rPr lang="en-GB" sz="2400" dirty="0" err="1"/>
              <a:t>orginals</a:t>
            </a:r>
            <a:r>
              <a:rPr lang="en-GB" sz="2400" dirty="0"/>
              <a:t> ( not photocopies)</a:t>
            </a:r>
          </a:p>
          <a:p>
            <a:r>
              <a:rPr lang="en-GB" sz="2400" dirty="0"/>
              <a:t>Part of the electronic Document Registration Service ( e-DRS)</a:t>
            </a:r>
          </a:p>
          <a:p>
            <a:r>
              <a:rPr lang="en-GB" sz="2400" dirty="0"/>
              <a:t>Whatever method used, original documents should not be sent as HMLR destroys documents once dealt with or uploaded</a:t>
            </a:r>
          </a:p>
        </p:txBody>
      </p:sp>
    </p:spTree>
    <p:extLst>
      <p:ext uri="{BB962C8B-B14F-4D97-AF65-F5344CB8AC3E}">
        <p14:creationId xmlns:p14="http://schemas.microsoft.com/office/powerpoint/2010/main" val="2737172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65254-4667-1606-02FC-BA82470FD604}"/>
              </a:ext>
            </a:extLst>
          </p:cNvPr>
          <p:cNvSpPr>
            <a:spLocks noGrp="1"/>
          </p:cNvSpPr>
          <p:nvPr>
            <p:ph type="title"/>
          </p:nvPr>
        </p:nvSpPr>
        <p:spPr/>
        <p:txBody>
          <a:bodyPr/>
          <a:lstStyle/>
          <a:p>
            <a:r>
              <a:rPr lang="en-GB" dirty="0"/>
              <a:t>Knowledge Checks</a:t>
            </a:r>
          </a:p>
        </p:txBody>
      </p:sp>
      <p:pic>
        <p:nvPicPr>
          <p:cNvPr id="5" name="Picture 4" descr="A close-up of a document&#10;&#10;AI-generated content may be incorrect.">
            <a:extLst>
              <a:ext uri="{FF2B5EF4-FFF2-40B4-BE49-F238E27FC236}">
                <a16:creationId xmlns:a16="http://schemas.microsoft.com/office/drawing/2014/main" id="{2767B6A2-2427-C9A6-3714-AD8AE7C0ADD1}"/>
              </a:ext>
            </a:extLst>
          </p:cNvPr>
          <p:cNvPicPr>
            <a:picLocks noChangeAspect="1"/>
          </p:cNvPicPr>
          <p:nvPr/>
        </p:nvPicPr>
        <p:blipFill>
          <a:blip r:embed="rId3"/>
          <a:stretch>
            <a:fillRect/>
          </a:stretch>
        </p:blipFill>
        <p:spPr>
          <a:xfrm>
            <a:off x="504986" y="1492468"/>
            <a:ext cx="8513984" cy="4092205"/>
          </a:xfrm>
          <a:prstGeom prst="rect">
            <a:avLst/>
          </a:prstGeom>
        </p:spPr>
      </p:pic>
    </p:spTree>
    <p:extLst>
      <p:ext uri="{BB962C8B-B14F-4D97-AF65-F5344CB8AC3E}">
        <p14:creationId xmlns:p14="http://schemas.microsoft.com/office/powerpoint/2010/main" val="376325102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3358</Words>
  <Application>Microsoft Office PowerPoint</Application>
  <PresentationFormat>Widescreen</PresentationFormat>
  <Paragraphs>224</Paragraphs>
  <Slides>26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Trebuchet MS</vt:lpstr>
      <vt:lpstr>Wingdings 3</vt:lpstr>
      <vt:lpstr>Facet</vt:lpstr>
      <vt:lpstr>Week 2 Technical Basics  Property documents (see Chapter 4)</vt:lpstr>
      <vt:lpstr>Booking your exam</vt:lpstr>
      <vt:lpstr>Aims: to understand……..</vt:lpstr>
      <vt:lpstr>Activity </vt:lpstr>
      <vt:lpstr>The difference between a contract and a deed What is a Contract? </vt:lpstr>
      <vt:lpstr>The difference between a contract and a deed What is a Deed? </vt:lpstr>
      <vt:lpstr>Deed requirements</vt:lpstr>
      <vt:lpstr>PowerPoint Presentation</vt:lpstr>
      <vt:lpstr>Signing…..</vt:lpstr>
      <vt:lpstr>Wet ink or e-signature</vt:lpstr>
      <vt:lpstr>What is required for a valid Contract?</vt:lpstr>
      <vt:lpstr>Offer</vt:lpstr>
      <vt:lpstr>Offer or Invitation to Treat</vt:lpstr>
      <vt:lpstr>Acceptance</vt:lpstr>
      <vt:lpstr>Consideration:</vt:lpstr>
      <vt:lpstr>Intention to create legal relations and some presumptions….</vt:lpstr>
      <vt:lpstr>Special considerations on agreements to buy or sell interests in Land</vt:lpstr>
      <vt:lpstr>Types of document in conveyancing</vt:lpstr>
      <vt:lpstr>Types of document in conveyancing contd….</vt:lpstr>
      <vt:lpstr>Documents:</vt:lpstr>
      <vt:lpstr>Statutory Declaration Example</vt:lpstr>
      <vt:lpstr>Statement of Truth</vt:lpstr>
      <vt:lpstr>Documents: Originals and Copies</vt:lpstr>
      <vt:lpstr>‘Certified copy’</vt:lpstr>
      <vt:lpstr>HMLR Portal – what it does with documents sent to it.</vt:lpstr>
      <vt:lpstr>Knowledge Checks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33</cp:revision>
  <dcterms:created xsi:type="dcterms:W3CDTF">2024-01-31T18:59:05Z</dcterms:created>
  <dcterms:modified xsi:type="dcterms:W3CDTF">2026-01-22T11:32:36Z</dcterms:modified>
</cp:coreProperties>
</file>