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org&amp;utm_campaign=index&amp;utm_content=thumbnail&amp;_=20200808220243" ContentType="image/pn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77" r:id="rId2"/>
    <p:sldId id="481" r:id="rId3"/>
    <p:sldId id="482" r:id="rId4"/>
    <p:sldId id="483" r:id="rId5"/>
    <p:sldId id="472" r:id="rId6"/>
    <p:sldId id="473" r:id="rId7"/>
    <p:sldId id="474" r:id="rId8"/>
    <p:sldId id="475" r:id="rId9"/>
    <p:sldId id="476" r:id="rId10"/>
    <p:sldId id="477" r:id="rId11"/>
    <p:sldId id="478" r:id="rId12"/>
    <p:sldId id="484" r:id="rId13"/>
    <p:sldId id="479" r:id="rId14"/>
    <p:sldId id="480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456" autoAdjust="0"/>
    <p:restoredTop sz="94576" autoAdjust="0"/>
  </p:normalViewPr>
  <p:slideViewPr>
    <p:cSldViewPr showGuides="1">
      <p:cViewPr varScale="1">
        <p:scale>
          <a:sx n="62" d="100"/>
          <a:sy n="62" d="100"/>
        </p:scale>
        <p:origin x="120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E13517-A709-471D-BBEA-6B2ED3C0CCD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E94E1A4-7D43-4AA4-8D45-C4B8AAE8C869}" type="pres">
      <dgm:prSet presAssocID="{EEE13517-A709-471D-BBEA-6B2ED3C0CCD0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32F09B38-BA81-42BC-B0C0-EF4F979E2F29}" type="presOf" srcId="{EEE13517-A709-471D-BBEA-6B2ED3C0CCD0}" destId="{FE94E1A4-7D43-4AA4-8D45-C4B8AAE8C86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F93323-E81E-497D-9564-E32691DC45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1624065-E830-4A72-80C6-005BF27CA90A}">
      <dgm:prSet/>
      <dgm:spPr>
        <a:solidFill>
          <a:schemeClr val="accent5"/>
        </a:solidFill>
        <a:ln>
          <a:solidFill>
            <a:schemeClr val="bg2"/>
          </a:solidFill>
        </a:ln>
      </dgm:spPr>
      <dgm:t>
        <a:bodyPr/>
        <a:lstStyle/>
        <a:p>
          <a:r>
            <a:rPr lang="en-GB" b="1"/>
            <a:t>Occupational</a:t>
          </a:r>
          <a:endParaRPr lang="en-US"/>
        </a:p>
      </dgm:t>
    </dgm:pt>
    <dgm:pt modelId="{78E24EC0-C34D-420B-9D5E-0FC035CA050B}" type="parTrans" cxnId="{BF3034D4-5E82-49BD-894E-8093215AB538}">
      <dgm:prSet/>
      <dgm:spPr/>
      <dgm:t>
        <a:bodyPr/>
        <a:lstStyle/>
        <a:p>
          <a:endParaRPr lang="en-US"/>
        </a:p>
      </dgm:t>
    </dgm:pt>
    <dgm:pt modelId="{1693192A-6662-4189-A4A2-8AA9BA426C7D}" type="sibTrans" cxnId="{BF3034D4-5E82-49BD-894E-8093215AB538}">
      <dgm:prSet/>
      <dgm:spPr/>
      <dgm:t>
        <a:bodyPr/>
        <a:lstStyle/>
        <a:p>
          <a:endParaRPr lang="en-US"/>
        </a:p>
      </dgm:t>
    </dgm:pt>
    <dgm:pt modelId="{A3F07451-DC9E-42BD-9872-A70C01E6FB29}">
      <dgm:prSet/>
      <dgm:spPr/>
      <dgm:t>
        <a:bodyPr/>
        <a:lstStyle/>
        <a:p>
          <a:r>
            <a:rPr lang="en-GB"/>
            <a:t>Demands of her role as a commercial pilot </a:t>
          </a:r>
          <a:endParaRPr lang="en-US"/>
        </a:p>
      </dgm:t>
    </dgm:pt>
    <dgm:pt modelId="{B4992006-7B10-427B-AB21-66268168823A}" type="parTrans" cxnId="{F3489AD7-9B98-4AB2-8E18-0A18B79ED84A}">
      <dgm:prSet/>
      <dgm:spPr/>
      <dgm:t>
        <a:bodyPr/>
        <a:lstStyle/>
        <a:p>
          <a:endParaRPr lang="en-US"/>
        </a:p>
      </dgm:t>
    </dgm:pt>
    <dgm:pt modelId="{4EBFF7A4-265C-4B96-8C22-CAF4780DC113}" type="sibTrans" cxnId="{F3489AD7-9B98-4AB2-8E18-0A18B79ED84A}">
      <dgm:prSet/>
      <dgm:spPr/>
      <dgm:t>
        <a:bodyPr/>
        <a:lstStyle/>
        <a:p>
          <a:endParaRPr lang="en-US"/>
        </a:p>
      </dgm:t>
    </dgm:pt>
    <dgm:pt modelId="{F38882F5-D8CA-4946-9AA4-92407D1F200B}">
      <dgm:prSet/>
      <dgm:spPr/>
      <dgm:t>
        <a:bodyPr/>
        <a:lstStyle/>
        <a:p>
          <a:r>
            <a:rPr lang="en-GB"/>
            <a:t>Potential impact of symptoms on safety-critical duties </a:t>
          </a:r>
          <a:endParaRPr lang="en-US"/>
        </a:p>
      </dgm:t>
    </dgm:pt>
    <dgm:pt modelId="{33C28C32-252E-43D4-B4C7-272415516D0C}" type="parTrans" cxnId="{16E2A12F-38DF-41A4-8274-2A3379FBE8D9}">
      <dgm:prSet/>
      <dgm:spPr/>
      <dgm:t>
        <a:bodyPr/>
        <a:lstStyle/>
        <a:p>
          <a:endParaRPr lang="en-US"/>
        </a:p>
      </dgm:t>
    </dgm:pt>
    <dgm:pt modelId="{5C5EC5D1-C7D2-4893-B6DD-FB95DA5A68A5}" type="sibTrans" cxnId="{16E2A12F-38DF-41A4-8274-2A3379FBE8D9}">
      <dgm:prSet/>
      <dgm:spPr/>
      <dgm:t>
        <a:bodyPr/>
        <a:lstStyle/>
        <a:p>
          <a:endParaRPr lang="en-US"/>
        </a:p>
      </dgm:t>
    </dgm:pt>
    <dgm:pt modelId="{365D90E4-4AE8-4B21-96ED-70EFDCEB9F40}">
      <dgm:prSet/>
      <dgm:spPr/>
      <dgm:t>
        <a:bodyPr/>
        <a:lstStyle/>
        <a:p>
          <a:r>
            <a:rPr lang="en-GB"/>
            <a:t>Appropriate occupational assessment </a:t>
          </a:r>
          <a:endParaRPr lang="en-US"/>
        </a:p>
      </dgm:t>
    </dgm:pt>
    <dgm:pt modelId="{DDD08635-242C-40CC-8FFB-F6170B44C320}" type="parTrans" cxnId="{80357C57-81E8-42CE-BA48-8FFC0FB50BF8}">
      <dgm:prSet/>
      <dgm:spPr/>
      <dgm:t>
        <a:bodyPr/>
        <a:lstStyle/>
        <a:p>
          <a:endParaRPr lang="en-US"/>
        </a:p>
      </dgm:t>
    </dgm:pt>
    <dgm:pt modelId="{F1C11EED-8E30-429E-82D3-4F96BF2BFC41}" type="sibTrans" cxnId="{80357C57-81E8-42CE-BA48-8FFC0FB50BF8}">
      <dgm:prSet/>
      <dgm:spPr/>
      <dgm:t>
        <a:bodyPr/>
        <a:lstStyle/>
        <a:p>
          <a:endParaRPr lang="en-US"/>
        </a:p>
      </dgm:t>
    </dgm:pt>
    <dgm:pt modelId="{90814733-2E3B-4B9D-98ED-9F222ADECFD2}">
      <dgm:prSet/>
      <dgm:spPr>
        <a:solidFill>
          <a:schemeClr val="accent5"/>
        </a:solidFill>
      </dgm:spPr>
      <dgm:t>
        <a:bodyPr/>
        <a:lstStyle/>
        <a:p>
          <a:r>
            <a:rPr lang="en-GB" b="1"/>
            <a:t>sychological &amp; Social</a:t>
          </a:r>
          <a:endParaRPr lang="en-US"/>
        </a:p>
      </dgm:t>
    </dgm:pt>
    <dgm:pt modelId="{F23F8371-AF1D-4CED-AAF4-288954AD820F}" type="parTrans" cxnId="{4C8F7DBB-1F85-4864-809D-888199DDE7FD}">
      <dgm:prSet/>
      <dgm:spPr/>
      <dgm:t>
        <a:bodyPr/>
        <a:lstStyle/>
        <a:p>
          <a:endParaRPr lang="en-US"/>
        </a:p>
      </dgm:t>
    </dgm:pt>
    <dgm:pt modelId="{40512E97-9B7B-4628-9D04-7C10E3901BA6}" type="sibTrans" cxnId="{4C8F7DBB-1F85-4864-809D-888199DDE7FD}">
      <dgm:prSet/>
      <dgm:spPr/>
      <dgm:t>
        <a:bodyPr/>
        <a:lstStyle/>
        <a:p>
          <a:endParaRPr lang="en-US"/>
        </a:p>
      </dgm:t>
    </dgm:pt>
    <dgm:pt modelId="{53C65A71-18A2-434B-9862-6580749EC0A2}">
      <dgm:prSet/>
      <dgm:spPr/>
      <dgm:t>
        <a:bodyPr/>
        <a:lstStyle/>
        <a:p>
          <a:r>
            <a:rPr lang="en-GB"/>
            <a:t>Emotional response to diagnosis </a:t>
          </a:r>
          <a:endParaRPr lang="en-US"/>
        </a:p>
      </dgm:t>
    </dgm:pt>
    <dgm:pt modelId="{2EBA6185-95F1-47BE-817A-CAB27CF1BA12}" type="parTrans" cxnId="{1E75CD23-892B-4CDF-8847-8864A7BD88AF}">
      <dgm:prSet/>
      <dgm:spPr/>
      <dgm:t>
        <a:bodyPr/>
        <a:lstStyle/>
        <a:p>
          <a:endParaRPr lang="en-US"/>
        </a:p>
      </dgm:t>
    </dgm:pt>
    <dgm:pt modelId="{0E016A38-642A-41CA-A058-C7EFD8998FBF}" type="sibTrans" cxnId="{1E75CD23-892B-4CDF-8847-8864A7BD88AF}">
      <dgm:prSet/>
      <dgm:spPr/>
      <dgm:t>
        <a:bodyPr/>
        <a:lstStyle/>
        <a:p>
          <a:endParaRPr lang="en-US"/>
        </a:p>
      </dgm:t>
    </dgm:pt>
    <dgm:pt modelId="{31BBBFC8-1EE6-4C80-9095-4834999B8D44}">
      <dgm:prSet/>
      <dgm:spPr/>
      <dgm:t>
        <a:bodyPr/>
        <a:lstStyle/>
        <a:p>
          <a:r>
            <a:rPr lang="en-GB"/>
            <a:t>Anxiety and wellbeing </a:t>
          </a:r>
          <a:endParaRPr lang="en-US"/>
        </a:p>
      </dgm:t>
    </dgm:pt>
    <dgm:pt modelId="{5D090B3A-23BE-44CA-9B9B-F27260C86317}" type="parTrans" cxnId="{5752C190-E1A4-47D1-9EA7-81AB1AD1AB27}">
      <dgm:prSet/>
      <dgm:spPr/>
      <dgm:t>
        <a:bodyPr/>
        <a:lstStyle/>
        <a:p>
          <a:endParaRPr lang="en-US"/>
        </a:p>
      </dgm:t>
    </dgm:pt>
    <dgm:pt modelId="{BF64C6CE-0EF2-43FF-B4D4-305DBE73690A}" type="sibTrans" cxnId="{5752C190-E1A4-47D1-9EA7-81AB1AD1AB27}">
      <dgm:prSet/>
      <dgm:spPr/>
      <dgm:t>
        <a:bodyPr/>
        <a:lstStyle/>
        <a:p>
          <a:endParaRPr lang="en-US"/>
        </a:p>
      </dgm:t>
    </dgm:pt>
    <dgm:pt modelId="{BEA2E942-E440-4D3D-8051-FFB7367C0258}">
      <dgm:prSet/>
      <dgm:spPr/>
      <dgm:t>
        <a:bodyPr/>
        <a:lstStyle/>
        <a:p>
          <a:r>
            <a:rPr lang="en-GB"/>
            <a:t>Relationships and future goals </a:t>
          </a:r>
          <a:endParaRPr lang="en-US"/>
        </a:p>
      </dgm:t>
    </dgm:pt>
    <dgm:pt modelId="{2163C1E8-4820-4A20-936A-780FFED5F658}" type="parTrans" cxnId="{9429A702-2228-4D1F-97D9-6588FABF8D9A}">
      <dgm:prSet/>
      <dgm:spPr/>
      <dgm:t>
        <a:bodyPr/>
        <a:lstStyle/>
        <a:p>
          <a:endParaRPr lang="en-US"/>
        </a:p>
      </dgm:t>
    </dgm:pt>
    <dgm:pt modelId="{1C249D35-C92E-4CB9-9909-E227BC7C0BFE}" type="sibTrans" cxnId="{9429A702-2228-4D1F-97D9-6588FABF8D9A}">
      <dgm:prSet/>
      <dgm:spPr/>
      <dgm:t>
        <a:bodyPr/>
        <a:lstStyle/>
        <a:p>
          <a:endParaRPr lang="en-US"/>
        </a:p>
      </dgm:t>
    </dgm:pt>
    <dgm:pt modelId="{B91612BE-91A7-4EE5-8C4D-954006FD91BB}" type="pres">
      <dgm:prSet presAssocID="{EEF93323-E81E-497D-9564-E32691DC4599}" presName="linear" presStyleCnt="0">
        <dgm:presLayoutVars>
          <dgm:animLvl val="lvl"/>
          <dgm:resizeHandles val="exact"/>
        </dgm:presLayoutVars>
      </dgm:prSet>
      <dgm:spPr/>
    </dgm:pt>
    <dgm:pt modelId="{6FCE1808-B799-4EAA-A13C-0C39112E19DA}" type="pres">
      <dgm:prSet presAssocID="{41624065-E830-4A72-80C6-005BF27CA90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D38AD9B-CDC3-48EA-944C-123276D2B107}" type="pres">
      <dgm:prSet presAssocID="{41624065-E830-4A72-80C6-005BF27CA90A}" presName="childText" presStyleLbl="revTx" presStyleIdx="0" presStyleCnt="2">
        <dgm:presLayoutVars>
          <dgm:bulletEnabled val="1"/>
        </dgm:presLayoutVars>
      </dgm:prSet>
      <dgm:spPr/>
    </dgm:pt>
    <dgm:pt modelId="{7A19D31B-9B0F-4D07-A217-D9A3F114F645}" type="pres">
      <dgm:prSet presAssocID="{90814733-2E3B-4B9D-98ED-9F222ADECFD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D3E3F2E-6957-4F28-A08A-A41793A9FB92}" type="pres">
      <dgm:prSet presAssocID="{90814733-2E3B-4B9D-98ED-9F222ADECFD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429A702-2228-4D1F-97D9-6588FABF8D9A}" srcId="{90814733-2E3B-4B9D-98ED-9F222ADECFD2}" destId="{BEA2E942-E440-4D3D-8051-FFB7367C0258}" srcOrd="2" destOrd="0" parTransId="{2163C1E8-4820-4A20-936A-780FFED5F658}" sibTransId="{1C249D35-C92E-4CB9-9909-E227BC7C0BFE}"/>
    <dgm:cxn modelId="{A1F4391A-A919-48AD-92E4-9203BF6DDC65}" type="presOf" srcId="{F38882F5-D8CA-4946-9AA4-92407D1F200B}" destId="{0D38AD9B-CDC3-48EA-944C-123276D2B107}" srcOrd="0" destOrd="1" presId="urn:microsoft.com/office/officeart/2005/8/layout/vList2"/>
    <dgm:cxn modelId="{2386771E-8CB1-4355-8B6C-9DA21B7E960B}" type="presOf" srcId="{EEF93323-E81E-497D-9564-E32691DC4599}" destId="{B91612BE-91A7-4EE5-8C4D-954006FD91BB}" srcOrd="0" destOrd="0" presId="urn:microsoft.com/office/officeart/2005/8/layout/vList2"/>
    <dgm:cxn modelId="{78C14C1F-60CC-4BC3-9D31-0004065359C6}" type="presOf" srcId="{90814733-2E3B-4B9D-98ED-9F222ADECFD2}" destId="{7A19D31B-9B0F-4D07-A217-D9A3F114F645}" srcOrd="0" destOrd="0" presId="urn:microsoft.com/office/officeart/2005/8/layout/vList2"/>
    <dgm:cxn modelId="{1E75CD23-892B-4CDF-8847-8864A7BD88AF}" srcId="{90814733-2E3B-4B9D-98ED-9F222ADECFD2}" destId="{53C65A71-18A2-434B-9862-6580749EC0A2}" srcOrd="0" destOrd="0" parTransId="{2EBA6185-95F1-47BE-817A-CAB27CF1BA12}" sibTransId="{0E016A38-642A-41CA-A058-C7EFD8998FBF}"/>
    <dgm:cxn modelId="{16E2A12F-38DF-41A4-8274-2A3379FBE8D9}" srcId="{41624065-E830-4A72-80C6-005BF27CA90A}" destId="{F38882F5-D8CA-4946-9AA4-92407D1F200B}" srcOrd="1" destOrd="0" parTransId="{33C28C32-252E-43D4-B4C7-272415516D0C}" sibTransId="{5C5EC5D1-C7D2-4893-B6DD-FB95DA5A68A5}"/>
    <dgm:cxn modelId="{F1C5375B-B8F7-4F50-BCAE-9F2E8B5E87D6}" type="presOf" srcId="{BEA2E942-E440-4D3D-8051-FFB7367C0258}" destId="{5D3E3F2E-6957-4F28-A08A-A41793A9FB92}" srcOrd="0" destOrd="2" presId="urn:microsoft.com/office/officeart/2005/8/layout/vList2"/>
    <dgm:cxn modelId="{0C8BDF55-0BC7-47D0-987C-2B89E1C8ECC9}" type="presOf" srcId="{31BBBFC8-1EE6-4C80-9095-4834999B8D44}" destId="{5D3E3F2E-6957-4F28-A08A-A41793A9FB92}" srcOrd="0" destOrd="1" presId="urn:microsoft.com/office/officeart/2005/8/layout/vList2"/>
    <dgm:cxn modelId="{80357C57-81E8-42CE-BA48-8FFC0FB50BF8}" srcId="{41624065-E830-4A72-80C6-005BF27CA90A}" destId="{365D90E4-4AE8-4B21-96ED-70EFDCEB9F40}" srcOrd="2" destOrd="0" parTransId="{DDD08635-242C-40CC-8FFB-F6170B44C320}" sibTransId="{F1C11EED-8E30-429E-82D3-4F96BF2BFC41}"/>
    <dgm:cxn modelId="{5752C190-E1A4-47D1-9EA7-81AB1AD1AB27}" srcId="{90814733-2E3B-4B9D-98ED-9F222ADECFD2}" destId="{31BBBFC8-1EE6-4C80-9095-4834999B8D44}" srcOrd="1" destOrd="0" parTransId="{5D090B3A-23BE-44CA-9B9B-F27260C86317}" sibTransId="{BF64C6CE-0EF2-43FF-B4D4-305DBE73690A}"/>
    <dgm:cxn modelId="{3FC1E092-D39E-4C6D-94E3-3E4115C34970}" type="presOf" srcId="{365D90E4-4AE8-4B21-96ED-70EFDCEB9F40}" destId="{0D38AD9B-CDC3-48EA-944C-123276D2B107}" srcOrd="0" destOrd="2" presId="urn:microsoft.com/office/officeart/2005/8/layout/vList2"/>
    <dgm:cxn modelId="{4C8F7DBB-1F85-4864-809D-888199DDE7FD}" srcId="{EEF93323-E81E-497D-9564-E32691DC4599}" destId="{90814733-2E3B-4B9D-98ED-9F222ADECFD2}" srcOrd="1" destOrd="0" parTransId="{F23F8371-AF1D-4CED-AAF4-288954AD820F}" sibTransId="{40512E97-9B7B-4628-9D04-7C10E3901BA6}"/>
    <dgm:cxn modelId="{526559C8-622A-4565-8AD3-83C5457A1864}" type="presOf" srcId="{41624065-E830-4A72-80C6-005BF27CA90A}" destId="{6FCE1808-B799-4EAA-A13C-0C39112E19DA}" srcOrd="0" destOrd="0" presId="urn:microsoft.com/office/officeart/2005/8/layout/vList2"/>
    <dgm:cxn modelId="{BF3034D4-5E82-49BD-894E-8093215AB538}" srcId="{EEF93323-E81E-497D-9564-E32691DC4599}" destId="{41624065-E830-4A72-80C6-005BF27CA90A}" srcOrd="0" destOrd="0" parTransId="{78E24EC0-C34D-420B-9D5E-0FC035CA050B}" sibTransId="{1693192A-6662-4189-A4A2-8AA9BA426C7D}"/>
    <dgm:cxn modelId="{F3489AD7-9B98-4AB2-8E18-0A18B79ED84A}" srcId="{41624065-E830-4A72-80C6-005BF27CA90A}" destId="{A3F07451-DC9E-42BD-9872-A70C01E6FB29}" srcOrd="0" destOrd="0" parTransId="{B4992006-7B10-427B-AB21-66268168823A}" sibTransId="{4EBFF7A4-265C-4B96-8C22-CAF4780DC113}"/>
    <dgm:cxn modelId="{192149E6-A7BE-4AF1-B2B4-A71EA8A5B03C}" type="presOf" srcId="{A3F07451-DC9E-42BD-9872-A70C01E6FB29}" destId="{0D38AD9B-CDC3-48EA-944C-123276D2B107}" srcOrd="0" destOrd="0" presId="urn:microsoft.com/office/officeart/2005/8/layout/vList2"/>
    <dgm:cxn modelId="{193CE5EC-7DC2-4F5B-A2EB-C5127FAA7205}" type="presOf" srcId="{53C65A71-18A2-434B-9862-6580749EC0A2}" destId="{5D3E3F2E-6957-4F28-A08A-A41793A9FB92}" srcOrd="0" destOrd="0" presId="urn:microsoft.com/office/officeart/2005/8/layout/vList2"/>
    <dgm:cxn modelId="{35A515D5-AB90-4BCF-B15C-43CA558A9625}" type="presParOf" srcId="{B91612BE-91A7-4EE5-8C4D-954006FD91BB}" destId="{6FCE1808-B799-4EAA-A13C-0C39112E19DA}" srcOrd="0" destOrd="0" presId="urn:microsoft.com/office/officeart/2005/8/layout/vList2"/>
    <dgm:cxn modelId="{1169741E-F32B-4700-AF0E-4D0354E60987}" type="presParOf" srcId="{B91612BE-91A7-4EE5-8C4D-954006FD91BB}" destId="{0D38AD9B-CDC3-48EA-944C-123276D2B107}" srcOrd="1" destOrd="0" presId="urn:microsoft.com/office/officeart/2005/8/layout/vList2"/>
    <dgm:cxn modelId="{AF0C3E92-97CC-4F5E-95F3-DCA5871191C7}" type="presParOf" srcId="{B91612BE-91A7-4EE5-8C4D-954006FD91BB}" destId="{7A19D31B-9B0F-4D07-A217-D9A3F114F645}" srcOrd="2" destOrd="0" presId="urn:microsoft.com/office/officeart/2005/8/layout/vList2"/>
    <dgm:cxn modelId="{9F609C1C-D6AB-4903-9C6A-EB0C55CF279E}" type="presParOf" srcId="{B91612BE-91A7-4EE5-8C4D-954006FD91BB}" destId="{5D3E3F2E-6957-4F28-A08A-A41793A9FB9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33C8A8-F6B2-4CA1-B058-EEBBB9E4A473}" type="doc">
      <dgm:prSet loTypeId="urn:microsoft.com/office/officeart/2016/7/layout/RepeatingBendingProcessNew" loCatId="process" qsTypeId="urn:microsoft.com/office/officeart/2005/8/quickstyle/3d4" qsCatId="3D" csTypeId="urn:microsoft.com/office/officeart/2005/8/colors/accent3_5" csCatId="accent3"/>
      <dgm:spPr/>
      <dgm:t>
        <a:bodyPr/>
        <a:lstStyle/>
        <a:p>
          <a:endParaRPr lang="en-US"/>
        </a:p>
      </dgm:t>
    </dgm:pt>
    <dgm:pt modelId="{10B264C0-D9F9-440E-A6BE-8CD3C7511945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Elanor's Goal</a:t>
          </a:r>
          <a:endParaRPr lang="en-US" dirty="0">
            <a:solidFill>
              <a:schemeClr val="tx1"/>
            </a:solidFill>
          </a:endParaRPr>
        </a:p>
      </dgm:t>
    </dgm:pt>
    <dgm:pt modelId="{548ED859-D992-4BC4-91C7-F982E1C6482A}" type="parTrans" cxnId="{ED47D58D-616F-4445-B9A5-BC8B1B1D6E4E}">
      <dgm:prSet/>
      <dgm:spPr/>
      <dgm:t>
        <a:bodyPr/>
        <a:lstStyle/>
        <a:p>
          <a:endParaRPr lang="en-US"/>
        </a:p>
      </dgm:t>
    </dgm:pt>
    <dgm:pt modelId="{408033AF-E3C5-4606-85E1-1684B5812672}" type="sibTrans" cxnId="{ED47D58D-616F-4445-B9A5-BC8B1B1D6E4E}">
      <dgm:prSet/>
      <dgm:spPr/>
      <dgm:t>
        <a:bodyPr/>
        <a:lstStyle/>
        <a:p>
          <a:endParaRPr lang="en-US"/>
        </a:p>
      </dgm:t>
    </dgm:pt>
    <dgm:pt modelId="{C4FF391F-2E96-442D-8228-4193BDB98580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Managing Fatigue</a:t>
          </a:r>
          <a:br>
            <a:rPr lang="en-GB" dirty="0">
              <a:solidFill>
                <a:schemeClr val="tx1"/>
              </a:solidFill>
            </a:rPr>
          </a:br>
          <a:r>
            <a:rPr lang="en-GB" dirty="0">
              <a:solidFill>
                <a:schemeClr val="tx1"/>
              </a:solidFill>
            </a:rPr>
            <a:t>Develop strategies to manage her energy while maintaining meaningful daily activities.</a:t>
          </a:r>
          <a:endParaRPr lang="en-US" dirty="0">
            <a:solidFill>
              <a:schemeClr val="tx1"/>
            </a:solidFill>
          </a:endParaRPr>
        </a:p>
      </dgm:t>
    </dgm:pt>
    <dgm:pt modelId="{84898772-E93E-435A-A06F-CE32FB63F97C}" type="parTrans" cxnId="{29C38048-A65B-4496-BFFB-9E763CA58088}">
      <dgm:prSet/>
      <dgm:spPr/>
      <dgm:t>
        <a:bodyPr/>
        <a:lstStyle/>
        <a:p>
          <a:endParaRPr lang="en-US"/>
        </a:p>
      </dgm:t>
    </dgm:pt>
    <dgm:pt modelId="{6B7968AD-28FE-4E51-B8E2-8FF0FD77432E}" type="sibTrans" cxnId="{29C38048-A65B-4496-BFFB-9E763CA58088}">
      <dgm:prSet/>
      <dgm:spPr/>
      <dgm:t>
        <a:bodyPr/>
        <a:lstStyle/>
        <a:p>
          <a:endParaRPr lang="en-US"/>
        </a:p>
      </dgm:t>
    </dgm:pt>
    <dgm:pt modelId="{34209F3A-4E8C-4431-A12B-11447F4987A0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Visual Symptoms</a:t>
          </a:r>
          <a:br>
            <a:rPr lang="en-GB" dirty="0">
              <a:solidFill>
                <a:schemeClr val="tx1"/>
              </a:solidFill>
            </a:rPr>
          </a:br>
          <a:r>
            <a:rPr lang="en-GB" dirty="0">
              <a:solidFill>
                <a:schemeClr val="tx1"/>
              </a:solidFill>
            </a:rPr>
            <a:t>Manage changes in vision and access appropriate assessment and support.</a:t>
          </a:r>
          <a:endParaRPr lang="en-US" dirty="0">
            <a:solidFill>
              <a:schemeClr val="tx1"/>
            </a:solidFill>
          </a:endParaRPr>
        </a:p>
      </dgm:t>
    </dgm:pt>
    <dgm:pt modelId="{B8104162-01AD-484B-9257-B0792CF1D3C6}" type="parTrans" cxnId="{434978FB-8547-4A26-B7FA-7DCF1FA77B13}">
      <dgm:prSet/>
      <dgm:spPr/>
      <dgm:t>
        <a:bodyPr/>
        <a:lstStyle/>
        <a:p>
          <a:endParaRPr lang="en-US"/>
        </a:p>
      </dgm:t>
    </dgm:pt>
    <dgm:pt modelId="{F39D40EC-DA23-4094-8D65-77A15199771B}" type="sibTrans" cxnId="{434978FB-8547-4A26-B7FA-7DCF1FA77B13}">
      <dgm:prSet/>
      <dgm:spPr/>
      <dgm:t>
        <a:bodyPr/>
        <a:lstStyle/>
        <a:p>
          <a:endParaRPr lang="en-US"/>
        </a:p>
      </dgm:t>
    </dgm:pt>
    <dgm:pt modelId="{BF442F2B-4382-4E5F-9805-E54A88253E9B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Mobility and Physical Functioning</a:t>
          </a:r>
          <a:br>
            <a:rPr lang="en-GB" dirty="0">
              <a:solidFill>
                <a:schemeClr val="tx1"/>
              </a:solidFill>
            </a:rPr>
          </a:br>
          <a:r>
            <a:rPr lang="en-GB" dirty="0">
              <a:solidFill>
                <a:schemeClr val="tx1"/>
              </a:solidFill>
            </a:rPr>
            <a:t>Maintain safe mobility, physical strength and independence.</a:t>
          </a:r>
          <a:endParaRPr lang="en-US" dirty="0">
            <a:solidFill>
              <a:schemeClr val="tx1"/>
            </a:solidFill>
          </a:endParaRPr>
        </a:p>
      </dgm:t>
    </dgm:pt>
    <dgm:pt modelId="{40821406-7897-4409-8834-4FE84AA66DE6}" type="parTrans" cxnId="{E95AB568-A416-461F-B23E-790A1ED5CF4B}">
      <dgm:prSet/>
      <dgm:spPr/>
      <dgm:t>
        <a:bodyPr/>
        <a:lstStyle/>
        <a:p>
          <a:endParaRPr lang="en-US"/>
        </a:p>
      </dgm:t>
    </dgm:pt>
    <dgm:pt modelId="{53D0A95A-F2D5-4840-A358-FD5CC89F03C5}" type="sibTrans" cxnId="{E95AB568-A416-461F-B23E-790A1ED5CF4B}">
      <dgm:prSet/>
      <dgm:spPr/>
      <dgm:t>
        <a:bodyPr/>
        <a:lstStyle/>
        <a:p>
          <a:endParaRPr lang="en-US"/>
        </a:p>
      </dgm:t>
    </dgm:pt>
    <dgm:pt modelId="{C7A363F3-CA95-49C6-AEC5-3F3BE0A8CA64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Occupational Concerns</a:t>
          </a:r>
          <a:br>
            <a:rPr lang="en-GB" dirty="0">
              <a:solidFill>
                <a:schemeClr val="tx1"/>
              </a:solidFill>
            </a:rPr>
          </a:br>
          <a:r>
            <a:rPr lang="en-GB" dirty="0">
              <a:solidFill>
                <a:schemeClr val="tx1"/>
              </a:solidFill>
            </a:rPr>
            <a:t>Explore how MS symptoms may affect her professional role and access appropriate specialist assessment.</a:t>
          </a:r>
          <a:endParaRPr lang="en-US" dirty="0">
            <a:solidFill>
              <a:schemeClr val="tx1"/>
            </a:solidFill>
          </a:endParaRPr>
        </a:p>
      </dgm:t>
    </dgm:pt>
    <dgm:pt modelId="{E0867D3D-DBED-4B27-9B28-47B0FA2A0EA0}" type="parTrans" cxnId="{5027EFBA-ACC8-499D-866B-38B617E45C8E}">
      <dgm:prSet/>
      <dgm:spPr/>
      <dgm:t>
        <a:bodyPr/>
        <a:lstStyle/>
        <a:p>
          <a:endParaRPr lang="en-US"/>
        </a:p>
      </dgm:t>
    </dgm:pt>
    <dgm:pt modelId="{19AA44A3-07C8-4C03-85D3-24092A8F96D4}" type="sibTrans" cxnId="{5027EFBA-ACC8-499D-866B-38B617E45C8E}">
      <dgm:prSet/>
      <dgm:spPr/>
      <dgm:t>
        <a:bodyPr/>
        <a:lstStyle/>
        <a:p>
          <a:endParaRPr lang="en-US"/>
        </a:p>
      </dgm:t>
    </dgm:pt>
    <dgm:pt modelId="{4903574A-9E3C-45E1-BD2A-4029751D7D7C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Emotional Wellbeing</a:t>
          </a:r>
          <a:br>
            <a:rPr lang="en-GB" dirty="0">
              <a:solidFill>
                <a:schemeClr val="tx1"/>
              </a:solidFill>
            </a:rPr>
          </a:br>
          <a:r>
            <a:rPr lang="en-GB" dirty="0">
              <a:solidFill>
                <a:schemeClr val="tx1"/>
              </a:solidFill>
            </a:rPr>
            <a:t>Develop confidence and coping strategies while adjusting to her diagnosis</a:t>
          </a:r>
          <a:endParaRPr lang="en-US" dirty="0">
            <a:solidFill>
              <a:schemeClr val="tx1"/>
            </a:solidFill>
          </a:endParaRPr>
        </a:p>
      </dgm:t>
    </dgm:pt>
    <dgm:pt modelId="{9D165615-A08D-4641-9682-111B1FFC21BE}" type="parTrans" cxnId="{1B7702E4-C2D2-4E60-905D-E1E7C791721F}">
      <dgm:prSet/>
      <dgm:spPr/>
      <dgm:t>
        <a:bodyPr/>
        <a:lstStyle/>
        <a:p>
          <a:endParaRPr lang="en-US"/>
        </a:p>
      </dgm:t>
    </dgm:pt>
    <dgm:pt modelId="{DACCD547-72F1-4B72-BE8E-221D9E334AE5}" type="sibTrans" cxnId="{1B7702E4-C2D2-4E60-905D-E1E7C791721F}">
      <dgm:prSet/>
      <dgm:spPr/>
      <dgm:t>
        <a:bodyPr/>
        <a:lstStyle/>
        <a:p>
          <a:endParaRPr lang="en-US"/>
        </a:p>
      </dgm:t>
    </dgm:pt>
    <dgm:pt modelId="{06D6339F-63BB-4FB8-8EFD-7496269AC886}" type="pres">
      <dgm:prSet presAssocID="{4E33C8A8-F6B2-4CA1-B058-EEBBB9E4A473}" presName="Name0" presStyleCnt="0">
        <dgm:presLayoutVars>
          <dgm:dir/>
          <dgm:resizeHandles val="exact"/>
        </dgm:presLayoutVars>
      </dgm:prSet>
      <dgm:spPr/>
    </dgm:pt>
    <dgm:pt modelId="{E0D21375-7FE8-4333-8BE0-8AA7DB602F16}" type="pres">
      <dgm:prSet presAssocID="{10B264C0-D9F9-440E-A6BE-8CD3C7511945}" presName="node" presStyleLbl="node1" presStyleIdx="0" presStyleCnt="6">
        <dgm:presLayoutVars>
          <dgm:bulletEnabled val="1"/>
        </dgm:presLayoutVars>
      </dgm:prSet>
      <dgm:spPr/>
    </dgm:pt>
    <dgm:pt modelId="{BAAE1615-1CA3-4C78-AC45-7F74953116F2}" type="pres">
      <dgm:prSet presAssocID="{408033AF-E3C5-4606-85E1-1684B5812672}" presName="sibTrans" presStyleLbl="sibTrans1D1" presStyleIdx="0" presStyleCnt="5"/>
      <dgm:spPr/>
    </dgm:pt>
    <dgm:pt modelId="{46782FE6-5440-4A97-B915-0DE33396ED91}" type="pres">
      <dgm:prSet presAssocID="{408033AF-E3C5-4606-85E1-1684B5812672}" presName="connectorText" presStyleLbl="sibTrans1D1" presStyleIdx="0" presStyleCnt="5"/>
      <dgm:spPr/>
    </dgm:pt>
    <dgm:pt modelId="{45939225-BCA3-4BF8-8C65-860998FF545D}" type="pres">
      <dgm:prSet presAssocID="{C4FF391F-2E96-442D-8228-4193BDB98580}" presName="node" presStyleLbl="node1" presStyleIdx="1" presStyleCnt="6">
        <dgm:presLayoutVars>
          <dgm:bulletEnabled val="1"/>
        </dgm:presLayoutVars>
      </dgm:prSet>
      <dgm:spPr/>
    </dgm:pt>
    <dgm:pt modelId="{13711EE8-A27F-4D60-B1B5-537F095226A6}" type="pres">
      <dgm:prSet presAssocID="{6B7968AD-28FE-4E51-B8E2-8FF0FD77432E}" presName="sibTrans" presStyleLbl="sibTrans1D1" presStyleIdx="1" presStyleCnt="5"/>
      <dgm:spPr/>
    </dgm:pt>
    <dgm:pt modelId="{19F4006F-1368-4C8C-B2FA-74516BA4D9DF}" type="pres">
      <dgm:prSet presAssocID="{6B7968AD-28FE-4E51-B8E2-8FF0FD77432E}" presName="connectorText" presStyleLbl="sibTrans1D1" presStyleIdx="1" presStyleCnt="5"/>
      <dgm:spPr/>
    </dgm:pt>
    <dgm:pt modelId="{999E3EAE-D634-416C-971C-36F728DD16C0}" type="pres">
      <dgm:prSet presAssocID="{34209F3A-4E8C-4431-A12B-11447F4987A0}" presName="node" presStyleLbl="node1" presStyleIdx="2" presStyleCnt="6">
        <dgm:presLayoutVars>
          <dgm:bulletEnabled val="1"/>
        </dgm:presLayoutVars>
      </dgm:prSet>
      <dgm:spPr/>
    </dgm:pt>
    <dgm:pt modelId="{62C6CF51-74CA-40C8-A141-D548A14AC8B9}" type="pres">
      <dgm:prSet presAssocID="{F39D40EC-DA23-4094-8D65-77A15199771B}" presName="sibTrans" presStyleLbl="sibTrans1D1" presStyleIdx="2" presStyleCnt="5"/>
      <dgm:spPr/>
    </dgm:pt>
    <dgm:pt modelId="{37A80C2A-7CB2-452F-A654-31E0F3458A05}" type="pres">
      <dgm:prSet presAssocID="{F39D40EC-DA23-4094-8D65-77A15199771B}" presName="connectorText" presStyleLbl="sibTrans1D1" presStyleIdx="2" presStyleCnt="5"/>
      <dgm:spPr/>
    </dgm:pt>
    <dgm:pt modelId="{989E42B4-CF7E-40A2-A1BA-413DB99684E3}" type="pres">
      <dgm:prSet presAssocID="{BF442F2B-4382-4E5F-9805-E54A88253E9B}" presName="node" presStyleLbl="node1" presStyleIdx="3" presStyleCnt="6">
        <dgm:presLayoutVars>
          <dgm:bulletEnabled val="1"/>
        </dgm:presLayoutVars>
      </dgm:prSet>
      <dgm:spPr/>
    </dgm:pt>
    <dgm:pt modelId="{0F4876A9-7CC5-46AB-8747-EFAE5890AB33}" type="pres">
      <dgm:prSet presAssocID="{53D0A95A-F2D5-4840-A358-FD5CC89F03C5}" presName="sibTrans" presStyleLbl="sibTrans1D1" presStyleIdx="3" presStyleCnt="5"/>
      <dgm:spPr/>
    </dgm:pt>
    <dgm:pt modelId="{EE4E3E4D-034E-40D7-9757-6BA449527392}" type="pres">
      <dgm:prSet presAssocID="{53D0A95A-F2D5-4840-A358-FD5CC89F03C5}" presName="connectorText" presStyleLbl="sibTrans1D1" presStyleIdx="3" presStyleCnt="5"/>
      <dgm:spPr/>
    </dgm:pt>
    <dgm:pt modelId="{CC506727-A891-4EFB-ACE0-5031387D6E4A}" type="pres">
      <dgm:prSet presAssocID="{C7A363F3-CA95-49C6-AEC5-3F3BE0A8CA64}" presName="node" presStyleLbl="node1" presStyleIdx="4" presStyleCnt="6">
        <dgm:presLayoutVars>
          <dgm:bulletEnabled val="1"/>
        </dgm:presLayoutVars>
      </dgm:prSet>
      <dgm:spPr/>
    </dgm:pt>
    <dgm:pt modelId="{12D80E99-53DD-432B-A2C6-FC94F3FE226B}" type="pres">
      <dgm:prSet presAssocID="{19AA44A3-07C8-4C03-85D3-24092A8F96D4}" presName="sibTrans" presStyleLbl="sibTrans1D1" presStyleIdx="4" presStyleCnt="5"/>
      <dgm:spPr/>
    </dgm:pt>
    <dgm:pt modelId="{1EF0272B-2DAE-4213-9778-F1BF1E8FF569}" type="pres">
      <dgm:prSet presAssocID="{19AA44A3-07C8-4C03-85D3-24092A8F96D4}" presName="connectorText" presStyleLbl="sibTrans1D1" presStyleIdx="4" presStyleCnt="5"/>
      <dgm:spPr/>
    </dgm:pt>
    <dgm:pt modelId="{940102E1-91B6-4F64-A284-C884D53FCB4D}" type="pres">
      <dgm:prSet presAssocID="{4903574A-9E3C-45E1-BD2A-4029751D7D7C}" presName="node" presStyleLbl="node1" presStyleIdx="5" presStyleCnt="6">
        <dgm:presLayoutVars>
          <dgm:bulletEnabled val="1"/>
        </dgm:presLayoutVars>
      </dgm:prSet>
      <dgm:spPr/>
    </dgm:pt>
  </dgm:ptLst>
  <dgm:cxnLst>
    <dgm:cxn modelId="{791CE100-828E-4E4E-85D9-7A8C097FBD03}" type="presOf" srcId="{53D0A95A-F2D5-4840-A358-FD5CC89F03C5}" destId="{EE4E3E4D-034E-40D7-9757-6BA449527392}" srcOrd="1" destOrd="0" presId="urn:microsoft.com/office/officeart/2016/7/layout/RepeatingBendingProcessNew"/>
    <dgm:cxn modelId="{7698401E-C29C-440F-B0A5-7483805B7D47}" type="presOf" srcId="{4903574A-9E3C-45E1-BD2A-4029751D7D7C}" destId="{940102E1-91B6-4F64-A284-C884D53FCB4D}" srcOrd="0" destOrd="0" presId="urn:microsoft.com/office/officeart/2016/7/layout/RepeatingBendingProcessNew"/>
    <dgm:cxn modelId="{692FC522-8274-46F4-9532-CEE0EE3EAE4A}" type="presOf" srcId="{408033AF-E3C5-4606-85E1-1684B5812672}" destId="{BAAE1615-1CA3-4C78-AC45-7F74953116F2}" srcOrd="0" destOrd="0" presId="urn:microsoft.com/office/officeart/2016/7/layout/RepeatingBendingProcessNew"/>
    <dgm:cxn modelId="{DDD31B25-911F-4166-BD6D-69524D8D297E}" type="presOf" srcId="{F39D40EC-DA23-4094-8D65-77A15199771B}" destId="{37A80C2A-7CB2-452F-A654-31E0F3458A05}" srcOrd="1" destOrd="0" presId="urn:microsoft.com/office/officeart/2016/7/layout/RepeatingBendingProcessNew"/>
    <dgm:cxn modelId="{3DB3FC28-A6FB-44AA-BAB3-F1D72C7797DE}" type="presOf" srcId="{6B7968AD-28FE-4E51-B8E2-8FF0FD77432E}" destId="{19F4006F-1368-4C8C-B2FA-74516BA4D9DF}" srcOrd="1" destOrd="0" presId="urn:microsoft.com/office/officeart/2016/7/layout/RepeatingBendingProcessNew"/>
    <dgm:cxn modelId="{8271EE3B-68EB-41A8-B133-709B5D99A7D3}" type="presOf" srcId="{BF442F2B-4382-4E5F-9805-E54A88253E9B}" destId="{989E42B4-CF7E-40A2-A1BA-413DB99684E3}" srcOrd="0" destOrd="0" presId="urn:microsoft.com/office/officeart/2016/7/layout/RepeatingBendingProcessNew"/>
    <dgm:cxn modelId="{C1B21F5D-9B91-4276-9FBA-C77BB0344295}" type="presOf" srcId="{6B7968AD-28FE-4E51-B8E2-8FF0FD77432E}" destId="{13711EE8-A27F-4D60-B1B5-537F095226A6}" srcOrd="0" destOrd="0" presId="urn:microsoft.com/office/officeart/2016/7/layout/RepeatingBendingProcessNew"/>
    <dgm:cxn modelId="{29C38048-A65B-4496-BFFB-9E763CA58088}" srcId="{4E33C8A8-F6B2-4CA1-B058-EEBBB9E4A473}" destId="{C4FF391F-2E96-442D-8228-4193BDB98580}" srcOrd="1" destOrd="0" parTransId="{84898772-E93E-435A-A06F-CE32FB63F97C}" sibTransId="{6B7968AD-28FE-4E51-B8E2-8FF0FD77432E}"/>
    <dgm:cxn modelId="{E95AB568-A416-461F-B23E-790A1ED5CF4B}" srcId="{4E33C8A8-F6B2-4CA1-B058-EEBBB9E4A473}" destId="{BF442F2B-4382-4E5F-9805-E54A88253E9B}" srcOrd="3" destOrd="0" parTransId="{40821406-7897-4409-8834-4FE84AA66DE6}" sibTransId="{53D0A95A-F2D5-4840-A358-FD5CC89F03C5}"/>
    <dgm:cxn modelId="{4075046A-E0BB-4BC9-BFCE-4E41B47F4646}" type="presOf" srcId="{34209F3A-4E8C-4431-A12B-11447F4987A0}" destId="{999E3EAE-D634-416C-971C-36F728DD16C0}" srcOrd="0" destOrd="0" presId="urn:microsoft.com/office/officeart/2016/7/layout/RepeatingBendingProcessNew"/>
    <dgm:cxn modelId="{9E6BF64A-A2D3-4CE0-9D00-DCF9A2D42652}" type="presOf" srcId="{19AA44A3-07C8-4C03-85D3-24092A8F96D4}" destId="{1EF0272B-2DAE-4213-9778-F1BF1E8FF569}" srcOrd="1" destOrd="0" presId="urn:microsoft.com/office/officeart/2016/7/layout/RepeatingBendingProcessNew"/>
    <dgm:cxn modelId="{7470AA51-9BB1-4B14-9210-22545287E079}" type="presOf" srcId="{53D0A95A-F2D5-4840-A358-FD5CC89F03C5}" destId="{0F4876A9-7CC5-46AB-8747-EFAE5890AB33}" srcOrd="0" destOrd="0" presId="urn:microsoft.com/office/officeart/2016/7/layout/RepeatingBendingProcessNew"/>
    <dgm:cxn modelId="{52985F52-BFD3-4EA2-94F3-A55797F9F4AC}" type="presOf" srcId="{F39D40EC-DA23-4094-8D65-77A15199771B}" destId="{62C6CF51-74CA-40C8-A141-D548A14AC8B9}" srcOrd="0" destOrd="0" presId="urn:microsoft.com/office/officeart/2016/7/layout/RepeatingBendingProcessNew"/>
    <dgm:cxn modelId="{3087C355-660C-4124-A9F3-B9961587A12D}" type="presOf" srcId="{C4FF391F-2E96-442D-8228-4193BDB98580}" destId="{45939225-BCA3-4BF8-8C65-860998FF545D}" srcOrd="0" destOrd="0" presId="urn:microsoft.com/office/officeart/2016/7/layout/RepeatingBendingProcessNew"/>
    <dgm:cxn modelId="{7C917980-C3CE-4FDD-AE06-4163D86CAFD0}" type="presOf" srcId="{4E33C8A8-F6B2-4CA1-B058-EEBBB9E4A473}" destId="{06D6339F-63BB-4FB8-8EFD-7496269AC886}" srcOrd="0" destOrd="0" presId="urn:microsoft.com/office/officeart/2016/7/layout/RepeatingBendingProcessNew"/>
    <dgm:cxn modelId="{ED47D58D-616F-4445-B9A5-BC8B1B1D6E4E}" srcId="{4E33C8A8-F6B2-4CA1-B058-EEBBB9E4A473}" destId="{10B264C0-D9F9-440E-A6BE-8CD3C7511945}" srcOrd="0" destOrd="0" parTransId="{548ED859-D992-4BC4-91C7-F982E1C6482A}" sibTransId="{408033AF-E3C5-4606-85E1-1684B5812672}"/>
    <dgm:cxn modelId="{294234AD-17C2-46D1-A782-4FE76C2C4F76}" type="presOf" srcId="{C7A363F3-CA95-49C6-AEC5-3F3BE0A8CA64}" destId="{CC506727-A891-4EFB-ACE0-5031387D6E4A}" srcOrd="0" destOrd="0" presId="urn:microsoft.com/office/officeart/2016/7/layout/RepeatingBendingProcessNew"/>
    <dgm:cxn modelId="{5027EFBA-ACC8-499D-866B-38B617E45C8E}" srcId="{4E33C8A8-F6B2-4CA1-B058-EEBBB9E4A473}" destId="{C7A363F3-CA95-49C6-AEC5-3F3BE0A8CA64}" srcOrd="4" destOrd="0" parTransId="{E0867D3D-DBED-4B27-9B28-47B0FA2A0EA0}" sibTransId="{19AA44A3-07C8-4C03-85D3-24092A8F96D4}"/>
    <dgm:cxn modelId="{F301D5CB-E138-40A0-990A-10254941D645}" type="presOf" srcId="{19AA44A3-07C8-4C03-85D3-24092A8F96D4}" destId="{12D80E99-53DD-432B-A2C6-FC94F3FE226B}" srcOrd="0" destOrd="0" presId="urn:microsoft.com/office/officeart/2016/7/layout/RepeatingBendingProcessNew"/>
    <dgm:cxn modelId="{1B7702E4-C2D2-4E60-905D-E1E7C791721F}" srcId="{4E33C8A8-F6B2-4CA1-B058-EEBBB9E4A473}" destId="{4903574A-9E3C-45E1-BD2A-4029751D7D7C}" srcOrd="5" destOrd="0" parTransId="{9D165615-A08D-4641-9682-111B1FFC21BE}" sibTransId="{DACCD547-72F1-4B72-BE8E-221D9E334AE5}"/>
    <dgm:cxn modelId="{266907E8-2E66-48F8-82E2-259B8CBBB801}" type="presOf" srcId="{10B264C0-D9F9-440E-A6BE-8CD3C7511945}" destId="{E0D21375-7FE8-4333-8BE0-8AA7DB602F16}" srcOrd="0" destOrd="0" presId="urn:microsoft.com/office/officeart/2016/7/layout/RepeatingBendingProcessNew"/>
    <dgm:cxn modelId="{50FAD1F7-106E-4B6C-8EB7-22D0F91B31F3}" type="presOf" srcId="{408033AF-E3C5-4606-85E1-1684B5812672}" destId="{46782FE6-5440-4A97-B915-0DE33396ED91}" srcOrd="1" destOrd="0" presId="urn:microsoft.com/office/officeart/2016/7/layout/RepeatingBendingProcessNew"/>
    <dgm:cxn modelId="{434978FB-8547-4A26-B7FA-7DCF1FA77B13}" srcId="{4E33C8A8-F6B2-4CA1-B058-EEBBB9E4A473}" destId="{34209F3A-4E8C-4431-A12B-11447F4987A0}" srcOrd="2" destOrd="0" parTransId="{B8104162-01AD-484B-9257-B0792CF1D3C6}" sibTransId="{F39D40EC-DA23-4094-8D65-77A15199771B}"/>
    <dgm:cxn modelId="{8813BE74-B02A-4C9B-9A3B-5C099D0F2476}" type="presParOf" srcId="{06D6339F-63BB-4FB8-8EFD-7496269AC886}" destId="{E0D21375-7FE8-4333-8BE0-8AA7DB602F16}" srcOrd="0" destOrd="0" presId="urn:microsoft.com/office/officeart/2016/7/layout/RepeatingBendingProcessNew"/>
    <dgm:cxn modelId="{8E53D7E3-BE96-480F-8031-95DFEB3FD34C}" type="presParOf" srcId="{06D6339F-63BB-4FB8-8EFD-7496269AC886}" destId="{BAAE1615-1CA3-4C78-AC45-7F74953116F2}" srcOrd="1" destOrd="0" presId="urn:microsoft.com/office/officeart/2016/7/layout/RepeatingBendingProcessNew"/>
    <dgm:cxn modelId="{3F625E1D-0CAD-463A-B706-9C608AEF8A1B}" type="presParOf" srcId="{BAAE1615-1CA3-4C78-AC45-7F74953116F2}" destId="{46782FE6-5440-4A97-B915-0DE33396ED91}" srcOrd="0" destOrd="0" presId="urn:microsoft.com/office/officeart/2016/7/layout/RepeatingBendingProcessNew"/>
    <dgm:cxn modelId="{A0B10771-2C0B-4F51-8FA3-C7E41785D6D7}" type="presParOf" srcId="{06D6339F-63BB-4FB8-8EFD-7496269AC886}" destId="{45939225-BCA3-4BF8-8C65-860998FF545D}" srcOrd="2" destOrd="0" presId="urn:microsoft.com/office/officeart/2016/7/layout/RepeatingBendingProcessNew"/>
    <dgm:cxn modelId="{6169291B-A934-4230-B6D3-8DB6D057B65A}" type="presParOf" srcId="{06D6339F-63BB-4FB8-8EFD-7496269AC886}" destId="{13711EE8-A27F-4D60-B1B5-537F095226A6}" srcOrd="3" destOrd="0" presId="urn:microsoft.com/office/officeart/2016/7/layout/RepeatingBendingProcessNew"/>
    <dgm:cxn modelId="{5CB947E7-FBDC-48B2-B7E2-81B64DDAEA62}" type="presParOf" srcId="{13711EE8-A27F-4D60-B1B5-537F095226A6}" destId="{19F4006F-1368-4C8C-B2FA-74516BA4D9DF}" srcOrd="0" destOrd="0" presId="urn:microsoft.com/office/officeart/2016/7/layout/RepeatingBendingProcessNew"/>
    <dgm:cxn modelId="{5BA2CC24-9EEC-4F36-B371-4C999F798BCC}" type="presParOf" srcId="{06D6339F-63BB-4FB8-8EFD-7496269AC886}" destId="{999E3EAE-D634-416C-971C-36F728DD16C0}" srcOrd="4" destOrd="0" presId="urn:microsoft.com/office/officeart/2016/7/layout/RepeatingBendingProcessNew"/>
    <dgm:cxn modelId="{77D1B688-9B44-42FB-B87C-4B8B8B8CF4DB}" type="presParOf" srcId="{06D6339F-63BB-4FB8-8EFD-7496269AC886}" destId="{62C6CF51-74CA-40C8-A141-D548A14AC8B9}" srcOrd="5" destOrd="0" presId="urn:microsoft.com/office/officeart/2016/7/layout/RepeatingBendingProcessNew"/>
    <dgm:cxn modelId="{84F32DCE-AACE-4125-AA1F-656F8F82E7E4}" type="presParOf" srcId="{62C6CF51-74CA-40C8-A141-D548A14AC8B9}" destId="{37A80C2A-7CB2-452F-A654-31E0F3458A05}" srcOrd="0" destOrd="0" presId="urn:microsoft.com/office/officeart/2016/7/layout/RepeatingBendingProcessNew"/>
    <dgm:cxn modelId="{14016605-88DA-4030-9B5E-1D1FDF691F89}" type="presParOf" srcId="{06D6339F-63BB-4FB8-8EFD-7496269AC886}" destId="{989E42B4-CF7E-40A2-A1BA-413DB99684E3}" srcOrd="6" destOrd="0" presId="urn:microsoft.com/office/officeart/2016/7/layout/RepeatingBendingProcessNew"/>
    <dgm:cxn modelId="{E1AE5127-070D-4E88-A482-2524CB269762}" type="presParOf" srcId="{06D6339F-63BB-4FB8-8EFD-7496269AC886}" destId="{0F4876A9-7CC5-46AB-8747-EFAE5890AB33}" srcOrd="7" destOrd="0" presId="urn:microsoft.com/office/officeart/2016/7/layout/RepeatingBendingProcessNew"/>
    <dgm:cxn modelId="{CA897226-EA16-468F-AA7E-EEB759F0A6F4}" type="presParOf" srcId="{0F4876A9-7CC5-46AB-8747-EFAE5890AB33}" destId="{EE4E3E4D-034E-40D7-9757-6BA449527392}" srcOrd="0" destOrd="0" presId="urn:microsoft.com/office/officeart/2016/7/layout/RepeatingBendingProcessNew"/>
    <dgm:cxn modelId="{753CF3A3-8EE8-4D5B-98AE-4956FA5E279C}" type="presParOf" srcId="{06D6339F-63BB-4FB8-8EFD-7496269AC886}" destId="{CC506727-A891-4EFB-ACE0-5031387D6E4A}" srcOrd="8" destOrd="0" presId="urn:microsoft.com/office/officeart/2016/7/layout/RepeatingBendingProcessNew"/>
    <dgm:cxn modelId="{B2A95B29-669E-46A9-9B26-B0D1B55CA6F5}" type="presParOf" srcId="{06D6339F-63BB-4FB8-8EFD-7496269AC886}" destId="{12D80E99-53DD-432B-A2C6-FC94F3FE226B}" srcOrd="9" destOrd="0" presId="urn:microsoft.com/office/officeart/2016/7/layout/RepeatingBendingProcessNew"/>
    <dgm:cxn modelId="{158F7601-A2A2-4455-A4A0-3356439182CB}" type="presParOf" srcId="{12D80E99-53DD-432B-A2C6-FC94F3FE226B}" destId="{1EF0272B-2DAE-4213-9778-F1BF1E8FF569}" srcOrd="0" destOrd="0" presId="urn:microsoft.com/office/officeart/2016/7/layout/RepeatingBendingProcessNew"/>
    <dgm:cxn modelId="{96B54867-8395-4162-94CB-5FE1D7544B5D}" type="presParOf" srcId="{06D6339F-63BB-4FB8-8EFD-7496269AC886}" destId="{940102E1-91B6-4F64-A284-C884D53FCB4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769D32-4D84-470A-8F42-0D0F2696648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01DE790-3D3F-4BCD-BDF6-DE739D68A7BC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591121A3-291A-47F1-8026-1BF054477B3F}" type="parTrans" cxnId="{A6509EB6-AF39-48F4-BA74-6DE883B51A9F}">
      <dgm:prSet/>
      <dgm:spPr/>
      <dgm:t>
        <a:bodyPr/>
        <a:lstStyle/>
        <a:p>
          <a:endParaRPr lang="en-US"/>
        </a:p>
      </dgm:t>
    </dgm:pt>
    <dgm:pt modelId="{7482FDD4-4B5C-4B68-BAE4-FA3445A9FC7A}" type="sibTrans" cxnId="{A6509EB6-AF39-48F4-BA74-6DE883B51A9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8A13432-B952-4DF7-BD8F-8A2CFFE02162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772AF3C1-DFF9-40CA-90A0-122565EFEC6C}" type="parTrans" cxnId="{428ABC77-3890-4BD6-94DB-4D5337753BAC}">
      <dgm:prSet/>
      <dgm:spPr/>
      <dgm:t>
        <a:bodyPr/>
        <a:lstStyle/>
        <a:p>
          <a:endParaRPr lang="en-US"/>
        </a:p>
      </dgm:t>
    </dgm:pt>
    <dgm:pt modelId="{0971808E-3CEA-422E-9883-D48E1B408A07}" type="sibTrans" cxnId="{428ABC77-3890-4BD6-94DB-4D5337753BAC}">
      <dgm:prSet/>
      <dgm:spPr/>
      <dgm:t>
        <a:bodyPr/>
        <a:lstStyle/>
        <a:p>
          <a:endParaRPr lang="en-US"/>
        </a:p>
      </dgm:t>
    </dgm:pt>
    <dgm:pt modelId="{E6B1857F-DC2A-4BDB-928C-976BCC1480D4}" type="pres">
      <dgm:prSet presAssocID="{D0769D32-4D84-470A-8F42-0D0F26966482}" presName="root" presStyleCnt="0">
        <dgm:presLayoutVars>
          <dgm:dir/>
          <dgm:resizeHandles val="exact"/>
        </dgm:presLayoutVars>
      </dgm:prSet>
      <dgm:spPr/>
    </dgm:pt>
    <dgm:pt modelId="{33767238-E372-47D5-BC4A-0715A84490AA}" type="pres">
      <dgm:prSet presAssocID="{D0769D32-4D84-470A-8F42-0D0F26966482}" presName="container" presStyleCnt="0">
        <dgm:presLayoutVars>
          <dgm:dir/>
          <dgm:resizeHandles val="exact"/>
        </dgm:presLayoutVars>
      </dgm:prSet>
      <dgm:spPr/>
    </dgm:pt>
    <dgm:pt modelId="{E8D248CA-6F07-4034-913F-F880B75FC568}" type="pres">
      <dgm:prSet presAssocID="{D01DE790-3D3F-4BCD-BDF6-DE739D68A7BC}" presName="compNode" presStyleCnt="0"/>
      <dgm:spPr/>
    </dgm:pt>
    <dgm:pt modelId="{A304D640-5433-4B99-896E-4B5648EBC798}" type="pres">
      <dgm:prSet presAssocID="{D01DE790-3D3F-4BCD-BDF6-DE739D68A7BC}" presName="iconBgRect" presStyleLbl="bgShp" presStyleIdx="0" presStyleCnt="2" custLinFactX="-124698" custLinFactNeighborX="-200000" custLinFactNeighborY="-39067"/>
      <dgm:spPr/>
    </dgm:pt>
    <dgm:pt modelId="{53C92A64-A5AB-4B1D-BE80-091AF44965B5}" type="pres">
      <dgm:prSet presAssocID="{D01DE790-3D3F-4BCD-BDF6-DE739D68A7BC}" presName="iconRect" presStyleLbl="node1" presStyleIdx="0" presStyleCnt="2" custLinFactX="-239478" custLinFactNeighborX="-300000" custLinFactNeighborY="-6242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E98F8FD-3A4D-47B5-9591-40EE46674046}" type="pres">
      <dgm:prSet presAssocID="{D01DE790-3D3F-4BCD-BDF6-DE739D68A7BC}" presName="spaceRect" presStyleCnt="0"/>
      <dgm:spPr/>
    </dgm:pt>
    <dgm:pt modelId="{51A5E72F-EEFC-46AB-B6E3-68EFACA25CCD}" type="pres">
      <dgm:prSet presAssocID="{D01DE790-3D3F-4BCD-BDF6-DE739D68A7BC}" presName="textRect" presStyleLbl="revTx" presStyleIdx="0" presStyleCnt="2">
        <dgm:presLayoutVars>
          <dgm:chMax val="1"/>
          <dgm:chPref val="1"/>
        </dgm:presLayoutVars>
      </dgm:prSet>
      <dgm:spPr/>
    </dgm:pt>
    <dgm:pt modelId="{596C2C3F-80AB-4DA5-B961-8FB60C65DCEB}" type="pres">
      <dgm:prSet presAssocID="{7482FDD4-4B5C-4B68-BAE4-FA3445A9FC7A}" presName="sibTrans" presStyleLbl="sibTrans2D1" presStyleIdx="0" presStyleCnt="0"/>
      <dgm:spPr/>
    </dgm:pt>
    <dgm:pt modelId="{941F61D2-7380-403D-9309-9C35559B13AF}" type="pres">
      <dgm:prSet presAssocID="{38A13432-B952-4DF7-BD8F-8A2CFFE02162}" presName="compNode" presStyleCnt="0"/>
      <dgm:spPr/>
    </dgm:pt>
    <dgm:pt modelId="{DCAD9EDE-BD3E-493A-A843-90C8B78509B2}" type="pres">
      <dgm:prSet presAssocID="{38A13432-B952-4DF7-BD8F-8A2CFFE02162}" presName="iconBgRect" presStyleLbl="bgShp" presStyleIdx="1" presStyleCnt="2"/>
      <dgm:spPr/>
    </dgm:pt>
    <dgm:pt modelId="{F68ADBFB-43A9-479A-AEA6-2C86AEE0E9F5}" type="pres">
      <dgm:prSet presAssocID="{38A13432-B952-4DF7-BD8F-8A2CFFE02162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BC390EC-BDE2-4BD0-8167-934DA65C0348}" type="pres">
      <dgm:prSet presAssocID="{38A13432-B952-4DF7-BD8F-8A2CFFE02162}" presName="spaceRect" presStyleCnt="0"/>
      <dgm:spPr/>
    </dgm:pt>
    <dgm:pt modelId="{AAE8123B-0912-4A09-B128-DFE2973BD559}" type="pres">
      <dgm:prSet presAssocID="{38A13432-B952-4DF7-BD8F-8A2CFFE0216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9DFD861-F6E4-4DAA-8ECD-1AAEF8A60FF1}" type="presOf" srcId="{D01DE790-3D3F-4BCD-BDF6-DE739D68A7BC}" destId="{51A5E72F-EEFC-46AB-B6E3-68EFACA25CCD}" srcOrd="0" destOrd="0" presId="urn:microsoft.com/office/officeart/2018/2/layout/IconCircleList"/>
    <dgm:cxn modelId="{83267E46-FD90-4467-97CC-3E95FBE5F88E}" type="presOf" srcId="{38A13432-B952-4DF7-BD8F-8A2CFFE02162}" destId="{AAE8123B-0912-4A09-B128-DFE2973BD559}" srcOrd="0" destOrd="0" presId="urn:microsoft.com/office/officeart/2018/2/layout/IconCircleList"/>
    <dgm:cxn modelId="{428ABC77-3890-4BD6-94DB-4D5337753BAC}" srcId="{D0769D32-4D84-470A-8F42-0D0F26966482}" destId="{38A13432-B952-4DF7-BD8F-8A2CFFE02162}" srcOrd="1" destOrd="0" parTransId="{772AF3C1-DFF9-40CA-90A0-122565EFEC6C}" sibTransId="{0971808E-3CEA-422E-9883-D48E1B408A07}"/>
    <dgm:cxn modelId="{A6509EB6-AF39-48F4-BA74-6DE883B51A9F}" srcId="{D0769D32-4D84-470A-8F42-0D0F26966482}" destId="{D01DE790-3D3F-4BCD-BDF6-DE739D68A7BC}" srcOrd="0" destOrd="0" parTransId="{591121A3-291A-47F1-8026-1BF054477B3F}" sibTransId="{7482FDD4-4B5C-4B68-BAE4-FA3445A9FC7A}"/>
    <dgm:cxn modelId="{39ECEACB-DE8F-4C45-B17E-E6C34651954E}" type="presOf" srcId="{7482FDD4-4B5C-4B68-BAE4-FA3445A9FC7A}" destId="{596C2C3F-80AB-4DA5-B961-8FB60C65DCEB}" srcOrd="0" destOrd="0" presId="urn:microsoft.com/office/officeart/2018/2/layout/IconCircleList"/>
    <dgm:cxn modelId="{D3A559F7-A932-4BFF-97E0-B3E847158CEB}" type="presOf" srcId="{D0769D32-4D84-470A-8F42-0D0F26966482}" destId="{E6B1857F-DC2A-4BDB-928C-976BCC1480D4}" srcOrd="0" destOrd="0" presId="urn:microsoft.com/office/officeart/2018/2/layout/IconCircleList"/>
    <dgm:cxn modelId="{0DB14128-1F46-43CD-A5AD-2AF69459718D}" type="presParOf" srcId="{E6B1857F-DC2A-4BDB-928C-976BCC1480D4}" destId="{33767238-E372-47D5-BC4A-0715A84490AA}" srcOrd="0" destOrd="0" presId="urn:microsoft.com/office/officeart/2018/2/layout/IconCircleList"/>
    <dgm:cxn modelId="{70ABAC5D-0B66-4EB9-BDB8-2808A9B54D4E}" type="presParOf" srcId="{33767238-E372-47D5-BC4A-0715A84490AA}" destId="{E8D248CA-6F07-4034-913F-F880B75FC568}" srcOrd="0" destOrd="0" presId="urn:microsoft.com/office/officeart/2018/2/layout/IconCircleList"/>
    <dgm:cxn modelId="{4C890A5B-BFD2-41FE-88BE-1EF9B9334E17}" type="presParOf" srcId="{E8D248CA-6F07-4034-913F-F880B75FC568}" destId="{A304D640-5433-4B99-896E-4B5648EBC798}" srcOrd="0" destOrd="0" presId="urn:microsoft.com/office/officeart/2018/2/layout/IconCircleList"/>
    <dgm:cxn modelId="{7AA00F75-A3FC-48E4-B2FC-4D4302382FD1}" type="presParOf" srcId="{E8D248CA-6F07-4034-913F-F880B75FC568}" destId="{53C92A64-A5AB-4B1D-BE80-091AF44965B5}" srcOrd="1" destOrd="0" presId="urn:microsoft.com/office/officeart/2018/2/layout/IconCircleList"/>
    <dgm:cxn modelId="{25174D7C-D89B-4B0C-A46D-468A7329AF3D}" type="presParOf" srcId="{E8D248CA-6F07-4034-913F-F880B75FC568}" destId="{AE98F8FD-3A4D-47B5-9591-40EE46674046}" srcOrd="2" destOrd="0" presId="urn:microsoft.com/office/officeart/2018/2/layout/IconCircleList"/>
    <dgm:cxn modelId="{954A6B65-5160-4088-A1C7-CA30434C2CF9}" type="presParOf" srcId="{E8D248CA-6F07-4034-913F-F880B75FC568}" destId="{51A5E72F-EEFC-46AB-B6E3-68EFACA25CCD}" srcOrd="3" destOrd="0" presId="urn:microsoft.com/office/officeart/2018/2/layout/IconCircleList"/>
    <dgm:cxn modelId="{46F84519-633E-4D1D-ACD7-171A765E7F11}" type="presParOf" srcId="{33767238-E372-47D5-BC4A-0715A84490AA}" destId="{596C2C3F-80AB-4DA5-B961-8FB60C65DCEB}" srcOrd="1" destOrd="0" presId="urn:microsoft.com/office/officeart/2018/2/layout/IconCircleList"/>
    <dgm:cxn modelId="{241BF4BA-133E-4F48-BEFD-1D59DDBF4CE9}" type="presParOf" srcId="{33767238-E372-47D5-BC4A-0715A84490AA}" destId="{941F61D2-7380-403D-9309-9C35559B13AF}" srcOrd="2" destOrd="0" presId="urn:microsoft.com/office/officeart/2018/2/layout/IconCircleList"/>
    <dgm:cxn modelId="{E49C24DC-2699-4A9D-93A2-5CE0E4B2D7E7}" type="presParOf" srcId="{941F61D2-7380-403D-9309-9C35559B13AF}" destId="{DCAD9EDE-BD3E-493A-A843-90C8B78509B2}" srcOrd="0" destOrd="0" presId="urn:microsoft.com/office/officeart/2018/2/layout/IconCircleList"/>
    <dgm:cxn modelId="{D43A892F-DB91-48EF-85CD-629172C1900E}" type="presParOf" srcId="{941F61D2-7380-403D-9309-9C35559B13AF}" destId="{F68ADBFB-43A9-479A-AEA6-2C86AEE0E9F5}" srcOrd="1" destOrd="0" presId="urn:microsoft.com/office/officeart/2018/2/layout/IconCircleList"/>
    <dgm:cxn modelId="{D318842D-2EF9-4EE2-AEA1-4E6202F768F9}" type="presParOf" srcId="{941F61D2-7380-403D-9309-9C35559B13AF}" destId="{2BC390EC-BDE2-4BD0-8167-934DA65C0348}" srcOrd="2" destOrd="0" presId="urn:microsoft.com/office/officeart/2018/2/layout/IconCircleList"/>
    <dgm:cxn modelId="{F2440C82-1D3C-4ED5-A618-A30B45698591}" type="presParOf" srcId="{941F61D2-7380-403D-9309-9C35559B13AF}" destId="{AAE8123B-0912-4A09-B128-DFE2973BD55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CE1808-B799-4EAA-A13C-0C39112E19DA}">
      <dsp:nvSpPr>
        <dsp:cNvPr id="0" name=""/>
        <dsp:cNvSpPr/>
      </dsp:nvSpPr>
      <dsp:spPr>
        <a:xfrm>
          <a:off x="0" y="88087"/>
          <a:ext cx="4176464" cy="540540"/>
        </a:xfrm>
        <a:prstGeom prst="roundRect">
          <a:avLst/>
        </a:prstGeom>
        <a:solidFill>
          <a:schemeClr val="accent5"/>
        </a:solidFill>
        <a:ln w="25400" cap="flat" cmpd="sng" algn="ctr">
          <a:solidFill>
            <a:schemeClr val="bg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Occupational</a:t>
          </a:r>
          <a:endParaRPr lang="en-US" sz="2100" kern="1200"/>
        </a:p>
      </dsp:txBody>
      <dsp:txXfrm>
        <a:off x="26387" y="114474"/>
        <a:ext cx="4123690" cy="487766"/>
      </dsp:txXfrm>
    </dsp:sp>
    <dsp:sp modelId="{0D38AD9B-CDC3-48EA-944C-123276D2B107}">
      <dsp:nvSpPr>
        <dsp:cNvPr id="0" name=""/>
        <dsp:cNvSpPr/>
      </dsp:nvSpPr>
      <dsp:spPr>
        <a:xfrm>
          <a:off x="0" y="628627"/>
          <a:ext cx="4176464" cy="1391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603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Demands of her role as a commercial pilot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Potential impact of symptoms on safety-critical duties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Appropriate occupational assessment </a:t>
          </a:r>
          <a:endParaRPr lang="en-US" sz="1600" kern="1200"/>
        </a:p>
      </dsp:txBody>
      <dsp:txXfrm>
        <a:off x="0" y="628627"/>
        <a:ext cx="4176464" cy="1391040"/>
      </dsp:txXfrm>
    </dsp:sp>
    <dsp:sp modelId="{7A19D31B-9B0F-4D07-A217-D9A3F114F645}">
      <dsp:nvSpPr>
        <dsp:cNvPr id="0" name=""/>
        <dsp:cNvSpPr/>
      </dsp:nvSpPr>
      <dsp:spPr>
        <a:xfrm>
          <a:off x="0" y="2019667"/>
          <a:ext cx="4176464" cy="540540"/>
        </a:xfrm>
        <a:prstGeom prst="roundRect">
          <a:avLst/>
        </a:prstGeom>
        <a:solidFill>
          <a:schemeClr val="accent5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sychological &amp; Social</a:t>
          </a:r>
          <a:endParaRPr lang="en-US" sz="2100" kern="1200"/>
        </a:p>
      </dsp:txBody>
      <dsp:txXfrm>
        <a:off x="26387" y="2046054"/>
        <a:ext cx="4123690" cy="487766"/>
      </dsp:txXfrm>
    </dsp:sp>
    <dsp:sp modelId="{5D3E3F2E-6957-4F28-A08A-A41793A9FB92}">
      <dsp:nvSpPr>
        <dsp:cNvPr id="0" name=""/>
        <dsp:cNvSpPr/>
      </dsp:nvSpPr>
      <dsp:spPr>
        <a:xfrm>
          <a:off x="0" y="2560207"/>
          <a:ext cx="4176464" cy="89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603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Emotional response to diagnosis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Anxiety and wellbeing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Relationships and future goals </a:t>
          </a:r>
          <a:endParaRPr lang="en-US" sz="1600" kern="1200"/>
        </a:p>
      </dsp:txBody>
      <dsp:txXfrm>
        <a:off x="0" y="2560207"/>
        <a:ext cx="4176464" cy="8911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AE1615-1CA3-4C78-AC45-7F74953116F2}">
      <dsp:nvSpPr>
        <dsp:cNvPr id="0" name=""/>
        <dsp:cNvSpPr/>
      </dsp:nvSpPr>
      <dsp:spPr>
        <a:xfrm>
          <a:off x="3483700" y="703725"/>
          <a:ext cx="5421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2102" y="45720"/>
              </a:lnTo>
            </a:path>
          </a:pathLst>
        </a:custGeom>
        <a:noFill/>
        <a:ln w="9525" cap="flat" cmpd="sng" algn="ctr">
          <a:solidFill>
            <a:schemeClr val="accent3">
              <a:shade val="90000"/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40434" y="746582"/>
        <a:ext cx="28635" cy="5727"/>
      </dsp:txXfrm>
    </dsp:sp>
    <dsp:sp modelId="{E0D21375-7FE8-4333-8BE0-8AA7DB602F16}">
      <dsp:nvSpPr>
        <dsp:cNvPr id="0" name=""/>
        <dsp:cNvSpPr/>
      </dsp:nvSpPr>
      <dsp:spPr>
        <a:xfrm>
          <a:off x="995488" y="2442"/>
          <a:ext cx="2490011" cy="1494007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013" tIns="128074" rIns="122013" bIns="12807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Elanor's Goal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995488" y="2442"/>
        <a:ext cx="2490011" cy="1494007"/>
      </dsp:txXfrm>
    </dsp:sp>
    <dsp:sp modelId="{13711EE8-A27F-4D60-B1B5-537F095226A6}">
      <dsp:nvSpPr>
        <dsp:cNvPr id="0" name=""/>
        <dsp:cNvSpPr/>
      </dsp:nvSpPr>
      <dsp:spPr>
        <a:xfrm>
          <a:off x="2240494" y="1494649"/>
          <a:ext cx="3062714" cy="542102"/>
        </a:xfrm>
        <a:custGeom>
          <a:avLst/>
          <a:gdLst/>
          <a:ahLst/>
          <a:cxnLst/>
          <a:rect l="0" t="0" r="0" b="0"/>
          <a:pathLst>
            <a:path>
              <a:moveTo>
                <a:pt x="3062714" y="0"/>
              </a:moveTo>
              <a:lnTo>
                <a:pt x="3062714" y="288151"/>
              </a:lnTo>
              <a:lnTo>
                <a:pt x="0" y="288151"/>
              </a:lnTo>
              <a:lnTo>
                <a:pt x="0" y="542102"/>
              </a:lnTo>
            </a:path>
          </a:pathLst>
        </a:custGeom>
        <a:noFill/>
        <a:ln w="9525" cap="flat" cmpd="sng" algn="ctr">
          <a:solidFill>
            <a:schemeClr val="accent3">
              <a:shade val="90000"/>
              <a:hueOff val="70085"/>
              <a:satOff val="-1502"/>
              <a:lumOff val="7703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93957" y="1762837"/>
        <a:ext cx="155789" cy="5727"/>
      </dsp:txXfrm>
    </dsp:sp>
    <dsp:sp modelId="{45939225-BCA3-4BF8-8C65-860998FF545D}">
      <dsp:nvSpPr>
        <dsp:cNvPr id="0" name=""/>
        <dsp:cNvSpPr/>
      </dsp:nvSpPr>
      <dsp:spPr>
        <a:xfrm>
          <a:off x="4058203" y="2442"/>
          <a:ext cx="2490011" cy="1494007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8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013" tIns="128074" rIns="122013" bIns="12807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Managing Fatigue</a:t>
          </a:r>
          <a:br>
            <a:rPr lang="en-GB" sz="1400" kern="1200" dirty="0">
              <a:solidFill>
                <a:schemeClr val="tx1"/>
              </a:solidFill>
            </a:rPr>
          </a:br>
          <a:r>
            <a:rPr lang="en-GB" sz="1400" kern="1200" dirty="0">
              <a:solidFill>
                <a:schemeClr val="tx1"/>
              </a:solidFill>
            </a:rPr>
            <a:t>Develop strategies to manage her energy while maintaining meaningful daily activities.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4058203" y="2442"/>
        <a:ext cx="2490011" cy="1494007"/>
      </dsp:txXfrm>
    </dsp:sp>
    <dsp:sp modelId="{62C6CF51-74CA-40C8-A141-D548A14AC8B9}">
      <dsp:nvSpPr>
        <dsp:cNvPr id="0" name=""/>
        <dsp:cNvSpPr/>
      </dsp:nvSpPr>
      <dsp:spPr>
        <a:xfrm>
          <a:off x="3483700" y="2770435"/>
          <a:ext cx="5421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2102" y="45720"/>
              </a:lnTo>
            </a:path>
          </a:pathLst>
        </a:custGeom>
        <a:noFill/>
        <a:ln w="9525" cap="flat" cmpd="sng" algn="ctr">
          <a:solidFill>
            <a:schemeClr val="accent3">
              <a:shade val="90000"/>
              <a:hueOff val="140170"/>
              <a:satOff val="-3004"/>
              <a:lumOff val="15406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40434" y="2813291"/>
        <a:ext cx="28635" cy="5727"/>
      </dsp:txXfrm>
    </dsp:sp>
    <dsp:sp modelId="{999E3EAE-D634-416C-971C-36F728DD16C0}">
      <dsp:nvSpPr>
        <dsp:cNvPr id="0" name=""/>
        <dsp:cNvSpPr/>
      </dsp:nvSpPr>
      <dsp:spPr>
        <a:xfrm>
          <a:off x="995488" y="2069151"/>
          <a:ext cx="2490011" cy="1494007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16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013" tIns="128074" rIns="122013" bIns="12807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Visual Symptoms</a:t>
          </a:r>
          <a:br>
            <a:rPr lang="en-GB" sz="1400" kern="1200" dirty="0">
              <a:solidFill>
                <a:schemeClr val="tx1"/>
              </a:solidFill>
            </a:rPr>
          </a:br>
          <a:r>
            <a:rPr lang="en-GB" sz="1400" kern="1200" dirty="0">
              <a:solidFill>
                <a:schemeClr val="tx1"/>
              </a:solidFill>
            </a:rPr>
            <a:t>Manage changes in vision and access appropriate assessment and support.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995488" y="2069151"/>
        <a:ext cx="2490011" cy="1494007"/>
      </dsp:txXfrm>
    </dsp:sp>
    <dsp:sp modelId="{0F4876A9-7CC5-46AB-8747-EFAE5890AB33}">
      <dsp:nvSpPr>
        <dsp:cNvPr id="0" name=""/>
        <dsp:cNvSpPr/>
      </dsp:nvSpPr>
      <dsp:spPr>
        <a:xfrm>
          <a:off x="2240494" y="3561359"/>
          <a:ext cx="3062714" cy="542102"/>
        </a:xfrm>
        <a:custGeom>
          <a:avLst/>
          <a:gdLst/>
          <a:ahLst/>
          <a:cxnLst/>
          <a:rect l="0" t="0" r="0" b="0"/>
          <a:pathLst>
            <a:path>
              <a:moveTo>
                <a:pt x="3062714" y="0"/>
              </a:moveTo>
              <a:lnTo>
                <a:pt x="3062714" y="288151"/>
              </a:lnTo>
              <a:lnTo>
                <a:pt x="0" y="288151"/>
              </a:lnTo>
              <a:lnTo>
                <a:pt x="0" y="542102"/>
              </a:lnTo>
            </a:path>
          </a:pathLst>
        </a:custGeom>
        <a:noFill/>
        <a:ln w="9525" cap="flat" cmpd="sng" algn="ctr">
          <a:solidFill>
            <a:schemeClr val="accent3">
              <a:shade val="90000"/>
              <a:hueOff val="210255"/>
              <a:satOff val="-4505"/>
              <a:lumOff val="23109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93957" y="3829546"/>
        <a:ext cx="155789" cy="5727"/>
      </dsp:txXfrm>
    </dsp:sp>
    <dsp:sp modelId="{989E42B4-CF7E-40A2-A1BA-413DB99684E3}">
      <dsp:nvSpPr>
        <dsp:cNvPr id="0" name=""/>
        <dsp:cNvSpPr/>
      </dsp:nvSpPr>
      <dsp:spPr>
        <a:xfrm>
          <a:off x="4058203" y="2069151"/>
          <a:ext cx="2490011" cy="1494007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24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013" tIns="128074" rIns="122013" bIns="12807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Mobility and Physical Functioning</a:t>
          </a:r>
          <a:br>
            <a:rPr lang="en-GB" sz="1400" kern="1200" dirty="0">
              <a:solidFill>
                <a:schemeClr val="tx1"/>
              </a:solidFill>
            </a:rPr>
          </a:br>
          <a:r>
            <a:rPr lang="en-GB" sz="1400" kern="1200" dirty="0">
              <a:solidFill>
                <a:schemeClr val="tx1"/>
              </a:solidFill>
            </a:rPr>
            <a:t>Maintain safe mobility, physical strength and independence.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4058203" y="2069151"/>
        <a:ext cx="2490011" cy="1494007"/>
      </dsp:txXfrm>
    </dsp:sp>
    <dsp:sp modelId="{12D80E99-53DD-432B-A2C6-FC94F3FE226B}">
      <dsp:nvSpPr>
        <dsp:cNvPr id="0" name=""/>
        <dsp:cNvSpPr/>
      </dsp:nvSpPr>
      <dsp:spPr>
        <a:xfrm>
          <a:off x="3483700" y="4837145"/>
          <a:ext cx="5421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2102" y="45720"/>
              </a:lnTo>
            </a:path>
          </a:pathLst>
        </a:custGeom>
        <a:noFill/>
        <a:ln w="9525" cap="flat" cmpd="sng" algn="ctr">
          <a:solidFill>
            <a:schemeClr val="accent3">
              <a:shade val="90000"/>
              <a:hueOff val="280340"/>
              <a:satOff val="-6007"/>
              <a:lumOff val="30812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40434" y="4880001"/>
        <a:ext cx="28635" cy="5727"/>
      </dsp:txXfrm>
    </dsp:sp>
    <dsp:sp modelId="{CC506727-A891-4EFB-ACE0-5031387D6E4A}">
      <dsp:nvSpPr>
        <dsp:cNvPr id="0" name=""/>
        <dsp:cNvSpPr/>
      </dsp:nvSpPr>
      <dsp:spPr>
        <a:xfrm>
          <a:off x="995488" y="4135861"/>
          <a:ext cx="2490011" cy="1494007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32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013" tIns="128074" rIns="122013" bIns="12807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Occupational Concerns</a:t>
          </a:r>
          <a:br>
            <a:rPr lang="en-GB" sz="1400" kern="1200" dirty="0">
              <a:solidFill>
                <a:schemeClr val="tx1"/>
              </a:solidFill>
            </a:rPr>
          </a:br>
          <a:r>
            <a:rPr lang="en-GB" sz="1400" kern="1200" dirty="0">
              <a:solidFill>
                <a:schemeClr val="tx1"/>
              </a:solidFill>
            </a:rPr>
            <a:t>Explore how MS symptoms may affect her professional role and access appropriate specialist assessment.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995488" y="4135861"/>
        <a:ext cx="2490011" cy="1494007"/>
      </dsp:txXfrm>
    </dsp:sp>
    <dsp:sp modelId="{940102E1-91B6-4F64-A284-C884D53FCB4D}">
      <dsp:nvSpPr>
        <dsp:cNvPr id="0" name=""/>
        <dsp:cNvSpPr/>
      </dsp:nvSpPr>
      <dsp:spPr>
        <a:xfrm>
          <a:off x="4058203" y="4135861"/>
          <a:ext cx="2490011" cy="1494007"/>
        </a:xfrm>
        <a:prstGeom prst="rect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013" tIns="128074" rIns="122013" bIns="12807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Emotional Wellbeing</a:t>
          </a:r>
          <a:br>
            <a:rPr lang="en-GB" sz="1400" kern="1200" dirty="0">
              <a:solidFill>
                <a:schemeClr val="tx1"/>
              </a:solidFill>
            </a:rPr>
          </a:br>
          <a:r>
            <a:rPr lang="en-GB" sz="1400" kern="1200" dirty="0">
              <a:solidFill>
                <a:schemeClr val="tx1"/>
              </a:solidFill>
            </a:rPr>
            <a:t>Develop confidence and coping strategies while adjusting to her diagnosis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4058203" y="4135861"/>
        <a:ext cx="2490011" cy="14940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04D640-5433-4B99-896E-4B5648EBC798}">
      <dsp:nvSpPr>
        <dsp:cNvPr id="0" name=""/>
        <dsp:cNvSpPr/>
      </dsp:nvSpPr>
      <dsp:spPr>
        <a:xfrm>
          <a:off x="41674" y="246152"/>
          <a:ext cx="604800" cy="6048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C92A64-A5AB-4B1D-BE80-091AF44965B5}">
      <dsp:nvSpPr>
        <dsp:cNvPr id="0" name=""/>
        <dsp:cNvSpPr/>
      </dsp:nvSpPr>
      <dsp:spPr>
        <a:xfrm>
          <a:off x="240053" y="390454"/>
          <a:ext cx="350784" cy="3507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A5E72F-EEFC-46AB-B6E3-68EFACA25CCD}">
      <dsp:nvSpPr>
        <dsp:cNvPr id="0" name=""/>
        <dsp:cNvSpPr/>
      </dsp:nvSpPr>
      <dsp:spPr>
        <a:xfrm>
          <a:off x="2739848" y="482430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2739848" y="482430"/>
        <a:ext cx="1425599" cy="604800"/>
      </dsp:txXfrm>
    </dsp:sp>
    <dsp:sp modelId="{DCAD9EDE-BD3E-493A-A843-90C8B78509B2}">
      <dsp:nvSpPr>
        <dsp:cNvPr id="0" name=""/>
        <dsp:cNvSpPr/>
      </dsp:nvSpPr>
      <dsp:spPr>
        <a:xfrm>
          <a:off x="4413848" y="482430"/>
          <a:ext cx="604800" cy="6048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8ADBFB-43A9-479A-AEA6-2C86AEE0E9F5}">
      <dsp:nvSpPr>
        <dsp:cNvPr id="0" name=""/>
        <dsp:cNvSpPr/>
      </dsp:nvSpPr>
      <dsp:spPr>
        <a:xfrm>
          <a:off x="4540856" y="609437"/>
          <a:ext cx="350784" cy="3507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E8123B-0912-4A09-B128-DFE2973BD559}">
      <dsp:nvSpPr>
        <dsp:cNvPr id="0" name=""/>
        <dsp:cNvSpPr/>
      </dsp:nvSpPr>
      <dsp:spPr>
        <a:xfrm>
          <a:off x="5148248" y="482430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5148248" y="482430"/>
        <a:ext cx="1425599" cy="604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/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8-09T18:26:13.481"/>
    </inkml:context>
    <inkml:brush xml:id="br0">
      <inkml:brushProperty name="width" value="0.05" units="cm"/>
      <inkml:brushProperty name="height" value="0.05" units="cm"/>
      <inkml:brushProperty name="color" value="#AE198D"/>
      <inkml:brushProperty name="inkEffects" value="galaxy"/>
      <inkml:brushProperty name="anchorX" value="-26604.79688"/>
      <inkml:brushProperty name="anchorY" value="-5560.05371"/>
      <inkml:brushProperty name="scaleFactor" value="0.5"/>
    </inkml:brush>
  </inkml:definitions>
  <inkml:trace contextRef="#ctx0" brushRef="#br0">0 1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/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/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t>14/08/2026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t>14/08/2026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t>14/08/2026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t>14/08/2026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t>14/08/2026</a:t>
            </a:fld>
            <a:endParaRPr lang="en-GB" alt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t>14/08/2026</a:t>
            </a:fld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t>14/08/2026</a:t>
            </a:fld>
            <a:endParaRPr lang="en-GB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t>14/08/2026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t>14/08/2026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t>14/08/2026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t>14/08/2026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t>14/08/2026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jpeg"/><Relationship Id="rId5" Type="http://schemas.openxmlformats.org/officeDocument/2006/relationships/hyperlink" Target="https://foodbrats.com/multiple-sclerosis-meaning-multiple-sclerosis-symptoms/" TargetMode="Externa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5.pn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org&amp;utm_campaign=index&amp;utm_content=thumbnail&amp;_=20200808220243"/><Relationship Id="rId5" Type="http://schemas.openxmlformats.org/officeDocument/2006/relationships/image" Target="../media/image9.png"/><Relationship Id="rId4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5.pn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12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2.png"/><Relationship Id="rId11" Type="http://schemas.openxmlformats.org/officeDocument/2006/relationships/diagramQuickStyle" Target="../diagrams/quickStyle1.xml"/><Relationship Id="rId5" Type="http://schemas.openxmlformats.org/officeDocument/2006/relationships/hyperlink" Target="https://www.caa.co.uk/newsroom/news/uk-aviation-industry-sees-highest-number-of-licences-issued-to-women-but-mountain-still-to-climb/" TargetMode="External"/><Relationship Id="rId10" Type="http://schemas.openxmlformats.org/officeDocument/2006/relationships/diagramLayout" Target="../diagrams/layout1.xml"/><Relationship Id="rId4" Type="http://schemas.openxmlformats.org/officeDocument/2006/relationships/image" Target="../media/image11.jpeg"/><Relationship Id="rId9" Type="http://schemas.openxmlformats.org/officeDocument/2006/relationships/diagramData" Target="../diagrams/data1.xml"/><Relationship Id="rId1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5.png"/><Relationship Id="rId5" Type="http://schemas.openxmlformats.org/officeDocument/2006/relationships/diagramLayout" Target="../diagrams/layout2.xml"/><Relationship Id="rId10" Type="http://schemas.openxmlformats.org/officeDocument/2006/relationships/hyperlink" Target="https://fity.club/lists/o/open-hand-png/" TargetMode="External"/><Relationship Id="rId4" Type="http://schemas.openxmlformats.org/officeDocument/2006/relationships/diagramData" Target="../diagrams/data2.xml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5.png"/><Relationship Id="rId4" Type="http://schemas.openxmlformats.org/officeDocument/2006/relationships/image" Target="../media/image16.png"/><Relationship Id="rId9" Type="http://schemas.microsoft.com/office/2007/relationships/diagramDrawing" Target="../diagrams/drawing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5.png"/><Relationship Id="rId4" Type="http://schemas.openxmlformats.org/officeDocument/2006/relationships/image" Target="../media/image17.jpg"/><Relationship Id="rId9" Type="http://schemas.microsoft.com/office/2007/relationships/diagramDrawing" Target="../diagrams/drawing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5.png"/><Relationship Id="rId5" Type="http://schemas.openxmlformats.org/officeDocument/2006/relationships/hyperlink" Target="https://pixabay.com/es/trabajo-en-equipo-equipo-artes-2198961/" TargetMode="Externa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5.png"/><Relationship Id="rId4" Type="http://schemas.openxmlformats.org/officeDocument/2006/relationships/image" Target="../media/image2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5.pn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5.png"/><Relationship Id="rId5" Type="http://schemas.openxmlformats.org/officeDocument/2006/relationships/hyperlink" Target="https://hawkeyeswire.usatoday.com/story/life/2017/02/27/multiple-sclerosis-facts-symptoms-diagnosis-manitowoc-wisconsin/98487370/" TargetMode="External"/><Relationship Id="rId4" Type="http://schemas.openxmlformats.org/officeDocument/2006/relationships/image" Target="../media/image23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ce.org.uk/guidance/ng2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6" name="Rectangle 6195">
            <a:extLst>
              <a:ext uri="{FF2B5EF4-FFF2-40B4-BE49-F238E27FC236}">
                <a16:creationId xmlns:a16="http://schemas.microsoft.com/office/drawing/2014/main" id="{9C6777B5-64F4-4200-B099-34168B69F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DBB8BB-101A-14F9-6F2D-998DDEF42E3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281" r="11343" b="-1"/>
          <a:stretch>
            <a:fillRect/>
          </a:stretch>
        </p:blipFill>
        <p:spPr>
          <a:xfrm>
            <a:off x="20" y="10"/>
            <a:ext cx="9143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6198" name="Rectangle 41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8762" cy="6038850"/>
          </a:xfrm>
          <a:custGeom>
            <a:avLst/>
            <a:gdLst>
              <a:gd name="connsiteX0" fmla="*/ 0 w 12192000"/>
              <a:gd name="connsiteY0" fmla="*/ 0 h 5835650"/>
              <a:gd name="connsiteX1" fmla="*/ 12192000 w 12192000"/>
              <a:gd name="connsiteY1" fmla="*/ 0 h 5835650"/>
              <a:gd name="connsiteX2" fmla="*/ 12192000 w 12192000"/>
              <a:gd name="connsiteY2" fmla="*/ 5835650 h 5835650"/>
              <a:gd name="connsiteX3" fmla="*/ 0 w 12192000"/>
              <a:gd name="connsiteY3" fmla="*/ 5835650 h 5835650"/>
              <a:gd name="connsiteX4" fmla="*/ 0 w 12192000"/>
              <a:gd name="connsiteY4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0 w 12198350"/>
              <a:gd name="connsiteY4" fmla="*/ 5835650 h 5835650"/>
              <a:gd name="connsiteX5" fmla="*/ 0 w 12198350"/>
              <a:gd name="connsiteY5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0 w 12198350"/>
              <a:gd name="connsiteY5" fmla="*/ 5835650 h 5835650"/>
              <a:gd name="connsiteX6" fmla="*/ 0 w 12198350"/>
              <a:gd name="connsiteY6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822450 w 12198350"/>
              <a:gd name="connsiteY5" fmla="*/ 58293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727200 w 12198350"/>
              <a:gd name="connsiteY5" fmla="*/ 54864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3854450 w 12198350"/>
              <a:gd name="connsiteY5" fmla="*/ 5695950 h 5835650"/>
              <a:gd name="connsiteX6" fmla="*/ 1727200 w 12198350"/>
              <a:gd name="connsiteY6" fmla="*/ 5486400 h 5835650"/>
              <a:gd name="connsiteX7" fmla="*/ 0 w 12198350"/>
              <a:gd name="connsiteY7" fmla="*/ 5835650 h 5835650"/>
              <a:gd name="connsiteX8" fmla="*/ 0 w 12198350"/>
              <a:gd name="connsiteY8" fmla="*/ 0 h 5835650"/>
              <a:gd name="connsiteX0" fmla="*/ 0 w 12198350"/>
              <a:gd name="connsiteY0" fmla="*/ 0 h 5842000"/>
              <a:gd name="connsiteX1" fmla="*/ 12192000 w 12198350"/>
              <a:gd name="connsiteY1" fmla="*/ 0 h 5842000"/>
              <a:gd name="connsiteX2" fmla="*/ 12198350 w 12198350"/>
              <a:gd name="connsiteY2" fmla="*/ 3505200 h 5842000"/>
              <a:gd name="connsiteX3" fmla="*/ 12192000 w 12198350"/>
              <a:gd name="connsiteY3" fmla="*/ 5835650 h 5842000"/>
              <a:gd name="connsiteX4" fmla="*/ 5060950 w 12198350"/>
              <a:gd name="connsiteY4" fmla="*/ 5835650 h 5842000"/>
              <a:gd name="connsiteX5" fmla="*/ 3663950 w 12198350"/>
              <a:gd name="connsiteY5" fmla="*/ 5842000 h 5842000"/>
              <a:gd name="connsiteX6" fmla="*/ 1727200 w 12198350"/>
              <a:gd name="connsiteY6" fmla="*/ 5486400 h 5842000"/>
              <a:gd name="connsiteX7" fmla="*/ 0 w 12198350"/>
              <a:gd name="connsiteY7" fmla="*/ 5835650 h 5842000"/>
              <a:gd name="connsiteX8" fmla="*/ 0 w 12198350"/>
              <a:gd name="connsiteY8" fmla="*/ 0 h 584200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4883150 w 12198350"/>
              <a:gd name="connsiteY4" fmla="*/ 5924550 h 5924550"/>
              <a:gd name="connsiteX5" fmla="*/ 3663950 w 12198350"/>
              <a:gd name="connsiteY5" fmla="*/ 5842000 h 5924550"/>
              <a:gd name="connsiteX6" fmla="*/ 1727200 w 12198350"/>
              <a:gd name="connsiteY6" fmla="*/ 5486400 h 5924550"/>
              <a:gd name="connsiteX7" fmla="*/ 0 w 12198350"/>
              <a:gd name="connsiteY7" fmla="*/ 5835650 h 5924550"/>
              <a:gd name="connsiteX8" fmla="*/ 0 w 12198350"/>
              <a:gd name="connsiteY8" fmla="*/ 0 h 592455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8318500 w 12198350"/>
              <a:gd name="connsiteY4" fmla="*/ 5867400 h 5924550"/>
              <a:gd name="connsiteX5" fmla="*/ 4883150 w 12198350"/>
              <a:gd name="connsiteY5" fmla="*/ 5924550 h 5924550"/>
              <a:gd name="connsiteX6" fmla="*/ 3663950 w 12198350"/>
              <a:gd name="connsiteY6" fmla="*/ 5842000 h 5924550"/>
              <a:gd name="connsiteX7" fmla="*/ 1727200 w 12198350"/>
              <a:gd name="connsiteY7" fmla="*/ 5486400 h 5924550"/>
              <a:gd name="connsiteX8" fmla="*/ 0 w 12198350"/>
              <a:gd name="connsiteY8" fmla="*/ 5835650 h 5924550"/>
              <a:gd name="connsiteX9" fmla="*/ 0 w 12198350"/>
              <a:gd name="connsiteY9" fmla="*/ 0 h 59245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9766300 w 12198350"/>
              <a:gd name="connsiteY4" fmla="*/ 59245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25525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8813800 w 12198350"/>
              <a:gd name="connsiteY3" fmla="*/ 57467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623550 w 12198350"/>
              <a:gd name="connsiteY3" fmla="*/ 48006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18540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766550 w 12198350"/>
              <a:gd name="connsiteY3" fmla="*/ 410845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8350" h="6038850">
                <a:moveTo>
                  <a:pt x="0" y="0"/>
                </a:moveTo>
                <a:lnTo>
                  <a:pt x="12192000" y="0"/>
                </a:lnTo>
                <a:cubicBezTo>
                  <a:pt x="12194117" y="1168400"/>
                  <a:pt x="12196233" y="2336800"/>
                  <a:pt x="12198350" y="3505200"/>
                </a:cubicBezTo>
                <a:cubicBezTo>
                  <a:pt x="11828992" y="3872442"/>
                  <a:pt x="11606741" y="4015317"/>
                  <a:pt x="11341100" y="4267200"/>
                </a:cubicBezTo>
                <a:cubicBezTo>
                  <a:pt x="11005609" y="4512733"/>
                  <a:pt x="10677525" y="4705350"/>
                  <a:pt x="10185400" y="4978400"/>
                </a:cubicBezTo>
                <a:cubicBezTo>
                  <a:pt x="9693275" y="5251450"/>
                  <a:pt x="9381067" y="5540375"/>
                  <a:pt x="8813800" y="5746750"/>
                </a:cubicBezTo>
                <a:lnTo>
                  <a:pt x="7219950" y="6038850"/>
                </a:lnTo>
                <a:lnTo>
                  <a:pt x="4883150" y="5924550"/>
                </a:lnTo>
                <a:lnTo>
                  <a:pt x="3663950" y="5842000"/>
                </a:lnTo>
                <a:lnTo>
                  <a:pt x="1727200" y="5486400"/>
                </a:lnTo>
                <a:lnTo>
                  <a:pt x="0" y="58356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000000">
                  <a:alpha val="60000"/>
                </a:srgbClr>
              </a:gs>
              <a:gs pos="100000">
                <a:srgbClr val="000000">
                  <a:alpha val="0"/>
                </a:srgbClr>
              </a:gs>
              <a:gs pos="68000">
                <a:srgbClr val="000000">
                  <a:alpha val="4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6200" name="Group 6199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8" y="3296010"/>
            <a:ext cx="9143592" cy="2849976"/>
            <a:chOff x="476" y="-3923157"/>
            <a:chExt cx="10667524" cy="2493729"/>
          </a:xfrm>
        </p:grpSpPr>
        <p:sp>
          <p:nvSpPr>
            <p:cNvPr id="6201" name="Freeform: Shape 6200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06" name="Freeform: Shape 6205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6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07504" y="2204864"/>
            <a:ext cx="5269314" cy="1419201"/>
          </a:xfrm>
        </p:spPr>
        <p:txBody>
          <a:bodyPr>
            <a:normAutofit fontScale="25000" lnSpcReduction="20000"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GB" altLang="en-US" sz="7200" b="1" dirty="0">
                <a:solidFill>
                  <a:srgbClr val="FFFFFF"/>
                </a:solidFill>
              </a:rPr>
              <a:t>BMHP5023 Introduction to Physiology</a:t>
            </a:r>
          </a:p>
          <a:p>
            <a:pPr algn="l" eaLnBrk="1" hangingPunct="1">
              <a:lnSpc>
                <a:spcPct val="90000"/>
              </a:lnSpc>
            </a:pPr>
            <a:endParaRPr lang="en-GB" altLang="en-US" sz="7200" b="1" dirty="0">
              <a:solidFill>
                <a:srgbClr val="FFFFFF"/>
              </a:solidFill>
            </a:endParaRPr>
          </a:p>
          <a:p>
            <a:pPr algn="l" eaLnBrk="1" hangingPunct="1">
              <a:lnSpc>
                <a:spcPct val="90000"/>
              </a:lnSpc>
            </a:pPr>
            <a:r>
              <a:rPr lang="en-GB" altLang="en-US" sz="7200" b="1" dirty="0">
                <a:solidFill>
                  <a:srgbClr val="FFFFFF"/>
                </a:solidFill>
              </a:rPr>
              <a:t> </a:t>
            </a:r>
            <a:r>
              <a:rPr lang="en-US" altLang="en-US" sz="7200" b="1" dirty="0">
                <a:solidFill>
                  <a:srgbClr val="FFFFFF"/>
                </a:solidFill>
              </a:rPr>
              <a:t>Component 2 – Care Plan Presentation</a:t>
            </a:r>
          </a:p>
          <a:p>
            <a:pPr algn="l"/>
            <a:r>
              <a:rPr lang="en-GB" sz="7200" b="1" dirty="0">
                <a:solidFill>
                  <a:srgbClr val="FFFFFF"/>
                </a:solidFill>
              </a:rPr>
              <a:t>Multiple Sclerosis (MS)</a:t>
            </a:r>
          </a:p>
          <a:p>
            <a:pPr algn="l"/>
            <a:r>
              <a:rPr lang="en-GB" sz="7200" b="1" dirty="0">
                <a:solidFill>
                  <a:srgbClr val="FFFFFF"/>
                </a:solidFill>
              </a:rPr>
              <a:t>Neurological / Central Nervous System Condition</a:t>
            </a:r>
          </a:p>
          <a:p>
            <a:pPr algn="l" eaLnBrk="1" hangingPunct="1">
              <a:lnSpc>
                <a:spcPct val="90000"/>
              </a:lnSpc>
            </a:pPr>
            <a:endParaRPr lang="en-US" altLang="en-US" sz="7200" b="1" dirty="0">
              <a:solidFill>
                <a:srgbClr val="FFFFFF"/>
              </a:solidFill>
            </a:endParaRPr>
          </a:p>
          <a:p>
            <a:pPr algn="l" eaLnBrk="1" hangingPunct="1">
              <a:lnSpc>
                <a:spcPct val="90000"/>
              </a:lnSpc>
            </a:pPr>
            <a:r>
              <a:rPr lang="en-GB" altLang="en-US" sz="7200" b="1" dirty="0">
                <a:solidFill>
                  <a:srgbClr val="FFFFFF"/>
                </a:solidFill>
              </a:rPr>
              <a:t>Student ID: 2442621</a:t>
            </a:r>
          </a:p>
          <a:p>
            <a:pPr algn="l" eaLnBrk="1" hangingPunct="1">
              <a:lnSpc>
                <a:spcPct val="90000"/>
              </a:lnSpc>
            </a:pPr>
            <a:endParaRPr lang="en-GB" altLang="en-US" sz="7200" b="1" dirty="0">
              <a:solidFill>
                <a:srgbClr val="FFFFFF"/>
              </a:solidFill>
            </a:endParaRPr>
          </a:p>
          <a:p>
            <a:pPr algn="l" eaLnBrk="1" hangingPunct="1">
              <a:lnSpc>
                <a:spcPct val="90000"/>
              </a:lnSpc>
            </a:pPr>
            <a:r>
              <a:rPr lang="en-GB" altLang="en-US" sz="7200" b="1" dirty="0">
                <a:solidFill>
                  <a:srgbClr val="FFFFFF"/>
                </a:solidFill>
              </a:rPr>
              <a:t>Student name: Fatemeh Kazeminojehdeh</a:t>
            </a:r>
          </a:p>
          <a:p>
            <a:pPr algn="l" eaLnBrk="1" hangingPunct="1">
              <a:lnSpc>
                <a:spcPct val="90000"/>
              </a:lnSpc>
            </a:pPr>
            <a:endParaRPr lang="en-GB" altLang="en-US" sz="7200" b="1" dirty="0">
              <a:solidFill>
                <a:srgbClr val="FFFFFF"/>
              </a:solidFill>
            </a:endParaRPr>
          </a:p>
          <a:p>
            <a:pPr algn="l" eaLnBrk="1" hangingPunct="1">
              <a:lnSpc>
                <a:spcPct val="90000"/>
              </a:lnSpc>
            </a:pPr>
            <a:r>
              <a:rPr lang="en-GB" altLang="en-US" sz="7200" b="1" dirty="0">
                <a:solidFill>
                  <a:srgbClr val="FFFFFF"/>
                </a:solidFill>
              </a:rPr>
              <a:t>Lecturer Name: Ms Shaila Hussain </a:t>
            </a:r>
          </a:p>
          <a:p>
            <a:pPr algn="l" eaLnBrk="1" hangingPunct="1">
              <a:lnSpc>
                <a:spcPct val="90000"/>
              </a:lnSpc>
            </a:pPr>
            <a:endParaRPr lang="en-GB" altLang="en-US" sz="800" b="1" dirty="0">
              <a:solidFill>
                <a:srgbClr val="FFFFFF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466933"/>
            <a:ext cx="1976437" cy="70788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B6282CF4-F11D-4118-ADBB-5F84001E3BD5}" type="slidenum">
              <a:rPr lang="en-GB" altLang="en-US" sz="4200">
                <a:solidFill>
                  <a:srgbClr val="FFFFFF"/>
                </a:solidFill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</a:t>
            </a:fld>
            <a:endParaRPr lang="en-GB" altLang="en-US" sz="4200">
              <a:solidFill>
                <a:srgbClr val="FFFFFF"/>
              </a:solidFill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730131F0-8E01-3F57-873C-10A95B9C1A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70779" t="-370779" r="-370779" b="-370779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481"/>
    </mc:Choice>
    <mc:Fallback xmlns="">
      <p:transition spd="slow" advTm="324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Molecule may help halt MS progression - Monash University">
            <a:extLst>
              <a:ext uri="{FF2B5EF4-FFF2-40B4-BE49-F238E27FC236}">
                <a16:creationId xmlns:a16="http://schemas.microsoft.com/office/drawing/2014/main" id="{C5D58B9E-AE91-708C-AD9D-66F9C1D7A15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</a:blip>
          <a:srcRect l="5737" r="22354" b="-1"/>
          <a:stretch>
            <a:fillRect/>
          </a:stretch>
        </p:blipFill>
        <p:spPr>
          <a:xfrm>
            <a:off x="29708" y="10"/>
            <a:ext cx="7252212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61B85-6010-BDFE-BCBC-E3141BC5A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098" y="620688"/>
            <a:ext cx="5300233" cy="504056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5600" b="1" dirty="0"/>
              <a:t>WHAT IS MULTIPLE SCLEROSIS?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b="1" dirty="0"/>
          </a:p>
          <a:p>
            <a:pPr>
              <a:lnSpc>
                <a:spcPct val="170000"/>
              </a:lnSpc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Multiple sclerosis (MS) is a chronic immune-mediated inflammatory disease affecting the </a:t>
            </a:r>
            <a:r>
              <a:rPr lang="en-GB" sz="56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central nervous system (CNS). It involves inflammation, demyelination and neurodegeneration,</a:t>
            </a: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 which can disrupt neurological function and produce a range of symptoms (NICE, 2026; Perera Molligoda Arachchige et al., 2025)</a:t>
            </a:r>
          </a:p>
          <a:p>
            <a:pPr marL="0" indent="0">
              <a:lnSpc>
                <a:spcPct val="170000"/>
              </a:lnSpc>
              <a:buNone/>
            </a:pPr>
            <a:endParaRPr lang="en-GB" sz="5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500" dirty="0"/>
          </a:p>
          <a:p>
            <a:pPr lvl="0">
              <a:lnSpc>
                <a:spcPct val="170000"/>
              </a:lnSpc>
            </a:pPr>
            <a:r>
              <a:rPr lang="en-GB" sz="4800" b="1" dirty="0"/>
              <a:t>The location and extent of lesions contribute to the wide variation in neurological symptoms and functional effects experienced by individuals (Perera Molligoda Arachchige et al., 2025). </a:t>
            </a:r>
          </a:p>
          <a:p>
            <a:pPr marL="0" lvl="0" indent="0">
              <a:lnSpc>
                <a:spcPct val="170000"/>
              </a:lnSpc>
              <a:buNone/>
            </a:pPr>
            <a:endParaRPr lang="en-GB" sz="4800" b="1" dirty="0"/>
          </a:p>
          <a:p>
            <a:pPr lvl="0">
              <a:lnSpc>
                <a:spcPct val="90000"/>
              </a:lnSpc>
            </a:pPr>
            <a:endParaRPr lang="en-GB" sz="4800" b="1" dirty="0"/>
          </a:p>
          <a:p>
            <a:pPr lvl="0">
              <a:lnSpc>
                <a:spcPct val="170000"/>
              </a:lnSpc>
            </a:pPr>
            <a:r>
              <a:rPr lang="en-GB" sz="4800" b="1" dirty="0">
                <a:highlight>
                  <a:srgbClr val="FFFF00"/>
                </a:highlight>
              </a:rPr>
              <a:t>Relapsing-remitting MS (RRMS</a:t>
            </a:r>
            <a:r>
              <a:rPr lang="en-GB" sz="4800" b="1" dirty="0"/>
              <a:t>) is the most common disease course at onset (Perera Molligoda Arachchige et al., 2025).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9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33AE5F-E4EB-3353-F82F-FC8349940E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GB" sz="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Image source: Stem Cell Transplant Institute (2020)</a:t>
            </a:r>
            <a:endParaRPr lang="en-GB" altLang="en-US" sz="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56C904-102E-0641-4693-F74D829D6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 dirty="0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41C76B36-E091-F678-86E3-835345D8E9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70779" t="-370779" r="-370779" b="-370779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64475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188"/>
    </mc:Choice>
    <mc:Fallback xmlns="">
      <p:transition spd="slow" advTm="491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08C8DE-CECD-C249-86BA-4BE00F163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37DEB6-9E5C-4A96-0DFD-4FB52C1A1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3</a:t>
            </a:fld>
            <a:endParaRPr lang="en-GB" altLang="en-US"/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4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2AB39127-DBC6-40EB-8683-E49F293C5718}"/>
                  </a:ext>
                </a:extLst>
              </p14:cNvPr>
              <p14:cNvContentPartPr/>
              <p14:nvPr/>
            </p14:nvContentPartPr>
            <p14:xfrm>
              <a:off x="-2086057" y="5491825"/>
              <a:ext cx="360" cy="36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2AB39127-DBC6-40EB-8683-E49F293C571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-2095057" y="5483185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445A37BA-2169-94D9-F61D-0383F3F2FAA8}"/>
              </a:ext>
            </a:extLst>
          </p:cNvPr>
          <p:cNvSpPr txBox="1"/>
          <p:nvPr/>
        </p:nvSpPr>
        <p:spPr>
          <a:xfrm>
            <a:off x="539726" y="54317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Normal Anatomy &amp; Physiology of the Nervous System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EFC8295-1A87-EC9D-D408-E155E2A47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590" y="1147322"/>
            <a:ext cx="4618856" cy="1396751"/>
          </a:xfrm>
        </p:spPr>
        <p:txBody>
          <a:bodyPr/>
          <a:lstStyle/>
          <a:p>
            <a:pPr marL="0" indent="0">
              <a:buNone/>
            </a:pPr>
            <a:r>
              <a:rPr lang="en-GB" sz="1400" b="1" dirty="0">
                <a:solidFill>
                  <a:schemeClr val="accent6">
                    <a:lumMod val="75000"/>
                  </a:schemeClr>
                </a:solidFill>
              </a:rPr>
              <a:t>Central Nervous System (CNS)</a:t>
            </a:r>
            <a:endParaRPr lang="en-GB" sz="1400" dirty="0">
              <a:solidFill>
                <a:schemeClr val="accent6">
                  <a:lumMod val="75000"/>
                </a:schemeClr>
              </a:solidFill>
            </a:endParaRPr>
          </a:p>
          <a:p>
            <a:pPr lvl="0"/>
            <a:r>
              <a:rPr lang="en-GB" sz="1400" dirty="0"/>
              <a:t>The </a:t>
            </a:r>
            <a:r>
              <a:rPr lang="en-GB" sz="1400" b="1" dirty="0"/>
              <a:t>brain and spinal cord</a:t>
            </a:r>
            <a:r>
              <a:rPr lang="en-GB" sz="1400" dirty="0"/>
              <a:t> form the central nervous system. </a:t>
            </a:r>
          </a:p>
          <a:p>
            <a:pPr lvl="0"/>
            <a:r>
              <a:rPr lang="en-GB" sz="1400" dirty="0"/>
              <a:t>The CNS receives, processes and coordinates information throughout the body (Waugh and Grant, 2022).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5CBA695-14E0-D716-8C40-815015A7358A}"/>
              </a:ext>
            </a:extLst>
          </p:cNvPr>
          <p:cNvSpPr txBox="1"/>
          <p:nvPr/>
        </p:nvSpPr>
        <p:spPr>
          <a:xfrm>
            <a:off x="277292" y="462320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How does the nervous system normally work?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BF3184-B582-3332-E28C-4E8B92CC8E44}"/>
              </a:ext>
            </a:extLst>
          </p:cNvPr>
          <p:cNvSpPr txBox="1"/>
          <p:nvPr/>
        </p:nvSpPr>
        <p:spPr>
          <a:xfrm>
            <a:off x="208267" y="2644976"/>
            <a:ext cx="4733179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6">
                    <a:lumMod val="75000"/>
                  </a:schemeClr>
                </a:solidFill>
              </a:rPr>
              <a:t>Neurons &amp; nerve impulses</a:t>
            </a:r>
            <a:endParaRPr lang="en-GB" sz="16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Neurons transmit electrical signals that allow information to travel through the nervous system.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Efficient nerve signalling is essential for movement, sensation and coordination (Waugh and Grant, 2022).</a:t>
            </a:r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228E14F-5694-8EE7-1CDD-6AF6B586C176}"/>
              </a:ext>
            </a:extLst>
          </p:cNvPr>
          <p:cNvSpPr txBox="1"/>
          <p:nvPr/>
        </p:nvSpPr>
        <p:spPr>
          <a:xfrm>
            <a:off x="410382" y="4495680"/>
            <a:ext cx="862575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Myelin</a:t>
            </a:r>
            <a:endParaRPr lang="en-GB" u="sng" dirty="0"/>
          </a:p>
          <a:p>
            <a:pPr lvl="0"/>
            <a:r>
              <a:rPr lang="en-GB" sz="1600" dirty="0"/>
              <a:t>Many nerve fibres are surrounded by a myelin sheath. </a:t>
            </a:r>
          </a:p>
          <a:p>
            <a:pPr lvl="0"/>
            <a:r>
              <a:rPr lang="en-GB" sz="1600" dirty="0"/>
              <a:t>Myelin helps nerve impulses travel rapidly and efficiently along the nerve fibre (Waugh and Grant, 2022).</a:t>
            </a:r>
          </a:p>
          <a:p>
            <a:endParaRPr lang="en-GB" dirty="0"/>
          </a:p>
        </p:txBody>
      </p:sp>
      <p:pic>
        <p:nvPicPr>
          <p:cNvPr id="3" name="Picture 2" descr="File:Symptoms of multiple sclerosis.svg">
            <a:extLst>
              <a:ext uri="{FF2B5EF4-FFF2-40B4-BE49-F238E27FC236}">
                <a16:creationId xmlns:a16="http://schemas.microsoft.com/office/drawing/2014/main" id="{FF73FD38-C90F-9534-A273-8F0704B4D3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4168" y="468620"/>
            <a:ext cx="2649450" cy="40324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9CC7EB-B42B-B715-F9E3-EC3C24137195}"/>
              </a:ext>
            </a:extLst>
          </p:cNvPr>
          <p:cNvSpPr txBox="1"/>
          <p:nvPr/>
        </p:nvSpPr>
        <p:spPr>
          <a:xfrm>
            <a:off x="5940152" y="4495680"/>
            <a:ext cx="286547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Source: Häggström, M. (2009), Wikimedia Commons, CC0/Public Domain.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6BF5CD1E-A438-761E-8673-08CE25FED2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70779" t="-370779" r="-370779" b="-370779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21081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880"/>
    </mc:Choice>
    <mc:Fallback xmlns="">
      <p:transition spd="slow" advTm="588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BFD2C6-05EE-74DD-FFC2-02ACB6C7E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170" y="399032"/>
            <a:ext cx="3420438" cy="112806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b="1" dirty="0"/>
              <a:t>What Happens in Multiple Sclerosis?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266396" cy="673460"/>
            <a:chOff x="0" y="823811"/>
            <a:chExt cx="355196" cy="67346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8813" y="2090569"/>
            <a:ext cx="32232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4357" y="513853"/>
            <a:ext cx="4507025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2.3: Demyelinating diseases with an emphasis on Multiple Sclerosis -  Medicine LibreTexts">
            <a:extLst>
              <a:ext uri="{FF2B5EF4-FFF2-40B4-BE49-F238E27FC236}">
                <a16:creationId xmlns:a16="http://schemas.microsoft.com/office/drawing/2014/main" id="{32FEB017-583E-F55C-0F71-08B8D803DB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9077" r="5666" b="-2"/>
          <a:stretch>
            <a:fillRect/>
          </a:stretch>
        </p:blipFill>
        <p:spPr>
          <a:xfrm>
            <a:off x="4123822" y="591553"/>
            <a:ext cx="4622837" cy="418541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644EAF-E5B9-D44F-622F-03277445F2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01082" y="5043555"/>
            <a:ext cx="5714006" cy="365125"/>
          </a:xfrm>
        </p:spPr>
        <p:txBody>
          <a:bodyPr>
            <a:normAutofit fontScale="85000" lnSpcReduction="10000"/>
          </a:bodyPr>
          <a:lstStyle/>
          <a:p>
            <a:pPr>
              <a:spcAft>
                <a:spcPts val="600"/>
              </a:spcAft>
              <a:defRPr/>
            </a:pPr>
            <a:r>
              <a:rPr lang="en-GB" b="1" dirty="0"/>
              <a:t>Figure 2. MRI showing white-matter lesions in different regions of the brain in multiple sclerosis.</a:t>
            </a:r>
            <a:br>
              <a:rPr lang="en-GB" dirty="0"/>
            </a:br>
            <a:r>
              <a:rPr lang="en-GB" dirty="0"/>
              <a:t>Source: Wetter et al. (2016), CC BY 4.0.</a:t>
            </a:r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CD345F-FA08-8327-7AFC-AF086267E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38802" y="6492240"/>
            <a:ext cx="79178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4364EBA-FA6E-A975-019C-94DDAFAD8901}"/>
              </a:ext>
            </a:extLst>
          </p:cNvPr>
          <p:cNvSpPr txBox="1"/>
          <p:nvPr/>
        </p:nvSpPr>
        <p:spPr>
          <a:xfrm>
            <a:off x="443136" y="2130455"/>
            <a:ext cx="203957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From Inflammation to Neurological Effects</a:t>
            </a:r>
          </a:p>
          <a:p>
            <a:r>
              <a:rPr lang="en-GB" sz="1200" b="1" dirty="0"/>
              <a:t>Immune-mediated inflammation</a:t>
            </a:r>
            <a:br>
              <a:rPr lang="en-GB" sz="1200" dirty="0"/>
            </a:br>
            <a:r>
              <a:rPr lang="en-GB" sz="1200" dirty="0"/>
              <a:t>↓</a:t>
            </a:r>
            <a:br>
              <a:rPr lang="en-GB" sz="1200" dirty="0"/>
            </a:br>
            <a:r>
              <a:rPr lang="en-GB" sz="1200" b="1" dirty="0"/>
              <a:t>Damage to myelin</a:t>
            </a:r>
            <a:br>
              <a:rPr lang="en-GB" sz="1200" dirty="0"/>
            </a:br>
            <a:r>
              <a:rPr lang="en-GB" sz="1200" dirty="0"/>
              <a:t>↓</a:t>
            </a:r>
            <a:br>
              <a:rPr lang="en-GB" sz="1200" dirty="0"/>
            </a:br>
            <a:r>
              <a:rPr lang="en-GB" sz="1200" b="1" dirty="0"/>
              <a:t>Demyelinating lesions in the CNS</a:t>
            </a:r>
            <a:br>
              <a:rPr lang="en-GB" sz="1200" dirty="0"/>
            </a:br>
            <a:r>
              <a:rPr lang="en-GB" sz="1200" dirty="0"/>
              <a:t>↓</a:t>
            </a:r>
            <a:br>
              <a:rPr lang="en-GB" sz="1200" dirty="0"/>
            </a:br>
            <a:r>
              <a:rPr lang="en-GB" sz="1200" b="1" dirty="0"/>
              <a:t>Disrupted nerve-signal transmission</a:t>
            </a:r>
            <a:br>
              <a:rPr lang="en-GB" sz="1200" dirty="0"/>
            </a:br>
            <a:r>
              <a:rPr lang="en-GB" sz="1200" dirty="0"/>
              <a:t>↓</a:t>
            </a:r>
            <a:br>
              <a:rPr lang="en-GB" sz="1200" dirty="0"/>
            </a:br>
            <a:r>
              <a:rPr lang="en-GB" sz="1200" b="1" dirty="0"/>
              <a:t>Neurological symptoms &amp; functional difficulties</a:t>
            </a:r>
            <a:endParaRPr lang="en-GB" sz="1200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630C94-BBE0-B5DF-FD8B-69DFC35F6B1D}"/>
              </a:ext>
            </a:extLst>
          </p:cNvPr>
          <p:cNvSpPr txBox="1"/>
          <p:nvPr/>
        </p:nvSpPr>
        <p:spPr>
          <a:xfrm>
            <a:off x="498813" y="5433310"/>
            <a:ext cx="84641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MS, immune-mediated inflammation can damage myelin and nerve fibres within the central nervous system, disrupting normal nerve-signal transmission and contributing to neurological symptoms (Perera Molligoda Arachchige et al., 2025).</a:t>
            </a: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3A40EE90-A05A-409A-9CD0-1176A5BDCC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70779" t="-370779" r="-370779" b="-370779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76939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985"/>
    </mc:Choice>
    <mc:Fallback xmlns="">
      <p:transition spd="slow" advTm="53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47313387-8A1B-5447-4726-A1BD47FA3B5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851919" y="147040"/>
            <a:ext cx="5261627" cy="329183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96" y="-8623"/>
            <a:ext cx="9073008" cy="539571"/>
          </a:xfrm>
        </p:spPr>
        <p:txBody>
          <a:bodyPr/>
          <a:lstStyle/>
          <a:p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Amasis MT Pro Medium" panose="02040604050005020304" pitchFamily="18" charset="0"/>
                <a:ea typeface="Ebrima" panose="02000000000000000000" pitchFamily="2" charset="0"/>
                <a:cs typeface="Ebrima" panose="02000000000000000000" pitchFamily="2" charset="0"/>
              </a:rPr>
              <a:t>Case Study: Meet Elanor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5</a:t>
            </a:fld>
            <a:endParaRPr lang="en-GB" altLang="en-US"/>
          </a:p>
        </p:txBody>
      </p:sp>
      <p:pic>
        <p:nvPicPr>
          <p:cNvPr id="9" name="Image 1">
            <a:extLst>
              <a:ext uri="{FF2B5EF4-FFF2-40B4-BE49-F238E27FC236}">
                <a16:creationId xmlns:a16="http://schemas.microsoft.com/office/drawing/2014/main" id="{63A8B55D-44F1-1926-C753-5B0654AED1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2843" y="2860243"/>
            <a:ext cx="405994" cy="405994"/>
          </a:xfrm>
          <a:prstGeom prst="rect">
            <a:avLst/>
          </a:prstGeom>
        </p:spPr>
      </p:pic>
      <p:pic>
        <p:nvPicPr>
          <p:cNvPr id="12" name="Image 2">
            <a:extLst>
              <a:ext uri="{FF2B5EF4-FFF2-40B4-BE49-F238E27FC236}">
                <a16:creationId xmlns:a16="http://schemas.microsoft.com/office/drawing/2014/main" id="{0E1CF5EF-D170-FDBB-D884-3E3D928AAD7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2843" y="3911803"/>
            <a:ext cx="405994" cy="405994"/>
          </a:xfrm>
          <a:prstGeom prst="rect">
            <a:avLst/>
          </a:prstGeom>
        </p:spPr>
      </p:pic>
      <p:pic>
        <p:nvPicPr>
          <p:cNvPr id="15" name="Image 3">
            <a:extLst>
              <a:ext uri="{FF2B5EF4-FFF2-40B4-BE49-F238E27FC236}">
                <a16:creationId xmlns:a16="http://schemas.microsoft.com/office/drawing/2014/main" id="{C8CC9125-C540-817A-64D7-3F429AA27E5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2843" y="4963363"/>
            <a:ext cx="405994" cy="405994"/>
          </a:xfrm>
          <a:prstGeom prst="rect">
            <a:avLst/>
          </a:prstGeom>
        </p:spPr>
      </p:pic>
      <p:sp>
        <p:nvSpPr>
          <p:cNvPr id="17" name="Text 17">
            <a:extLst>
              <a:ext uri="{FF2B5EF4-FFF2-40B4-BE49-F238E27FC236}">
                <a16:creationId xmlns:a16="http://schemas.microsoft.com/office/drawing/2014/main" id="{C9016CD6-89BB-84CB-B432-CCEE5082A236}"/>
              </a:ext>
            </a:extLst>
          </p:cNvPr>
          <p:cNvSpPr/>
          <p:nvPr/>
        </p:nvSpPr>
        <p:spPr>
          <a:xfrm>
            <a:off x="1463040" y="5093208"/>
            <a:ext cx="4023360" cy="457200"/>
          </a:xfrm>
          <a:prstGeom prst="rect">
            <a:avLst/>
          </a:prstGeom>
          <a:noFill/>
          <a:ln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150" dirty="0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6E6D1A23-172D-798E-298E-05F1D713F9AC}"/>
              </a:ext>
            </a:extLst>
          </p:cNvPr>
          <p:cNvSpPr/>
          <p:nvPr/>
        </p:nvSpPr>
        <p:spPr>
          <a:xfrm>
            <a:off x="35496" y="3577901"/>
            <a:ext cx="4536504" cy="2111538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171450" indent="-171450">
              <a:buFont typeface="Wingdings" panose="05000000000000000000" pitchFamily="2" charset="2"/>
              <a:buChar char="ü"/>
            </a:pPr>
            <a:r>
              <a:rPr lang="en-GB" sz="1200" b="1" dirty="0"/>
              <a:t>Elanor's main concerns</a:t>
            </a:r>
          </a:p>
          <a:p>
            <a:pPr marL="171450" lvl="0" indent="-171450">
              <a:buFont typeface="Wingdings" panose="05000000000000000000" pitchFamily="2" charset="2"/>
              <a:buChar char="ü"/>
            </a:pPr>
            <a:r>
              <a:rPr lang="en-GB" sz="1200" dirty="0"/>
              <a:t>Increasing </a:t>
            </a:r>
            <a:r>
              <a:rPr lang="en-GB" sz="1200" b="1" dirty="0"/>
              <a:t>fatigue</a:t>
            </a:r>
            <a:r>
              <a:rPr lang="en-GB" sz="1200" dirty="0"/>
              <a:t>, particularly after prolonged activity </a:t>
            </a:r>
          </a:p>
          <a:p>
            <a:pPr marL="171450" lvl="0" indent="-171450">
              <a:buFont typeface="Wingdings" panose="05000000000000000000" pitchFamily="2" charset="2"/>
              <a:buChar char="ü"/>
            </a:pPr>
            <a:r>
              <a:rPr lang="en-GB" sz="1200" dirty="0"/>
              <a:t>Episodes of </a:t>
            </a:r>
            <a:r>
              <a:rPr lang="en-GB" sz="1200" b="1" dirty="0"/>
              <a:t>blurred vision</a:t>
            </a:r>
            <a:r>
              <a:rPr lang="en-GB" sz="1200" dirty="0"/>
              <a:t> </a:t>
            </a:r>
          </a:p>
          <a:p>
            <a:pPr marL="171450" lvl="0" indent="-171450">
              <a:buFont typeface="Wingdings" panose="05000000000000000000" pitchFamily="2" charset="2"/>
              <a:buChar char="ü"/>
            </a:pPr>
            <a:r>
              <a:rPr lang="en-GB" sz="1200" dirty="0"/>
              <a:t>Intermittent </a:t>
            </a:r>
            <a:r>
              <a:rPr lang="en-GB" sz="1200" b="1" dirty="0"/>
              <a:t>lower-limb weakness</a:t>
            </a:r>
            <a:r>
              <a:rPr lang="en-GB" sz="1200" dirty="0"/>
              <a:t> </a:t>
            </a:r>
          </a:p>
          <a:p>
            <a:pPr marL="171450" lvl="0" indent="-171450">
              <a:buFont typeface="Wingdings" panose="05000000000000000000" pitchFamily="2" charset="2"/>
              <a:buChar char="ü"/>
            </a:pPr>
            <a:r>
              <a:rPr lang="en-GB" sz="1200" dirty="0"/>
              <a:t>Concern about how her symptoms may affect her </a:t>
            </a:r>
            <a:r>
              <a:rPr lang="en-GB" sz="1200" b="1" dirty="0"/>
              <a:t>professional responsibilities</a:t>
            </a:r>
            <a:r>
              <a:rPr lang="en-GB" sz="1200" dirty="0"/>
              <a:t> </a:t>
            </a:r>
          </a:p>
          <a:p>
            <a:pPr marL="171450" lvl="0" indent="-171450">
              <a:buFont typeface="Wingdings" panose="05000000000000000000" pitchFamily="2" charset="2"/>
              <a:buChar char="ü"/>
            </a:pPr>
            <a:r>
              <a:rPr lang="en-GB" sz="1200" dirty="0"/>
              <a:t>Anxiety about maintaining her </a:t>
            </a:r>
            <a:r>
              <a:rPr lang="en-GB" sz="1200" b="1" dirty="0"/>
              <a:t>independence and quality of life</a:t>
            </a:r>
            <a:r>
              <a:rPr lang="en-GB" sz="1200" dirty="0"/>
              <a:t> </a:t>
            </a:r>
          </a:p>
          <a:p>
            <a:pPr marL="171450" lvl="0" indent="-171450">
              <a:buFont typeface="Wingdings" panose="05000000000000000000" pitchFamily="2" charset="2"/>
              <a:buChar char="ü"/>
            </a:pPr>
            <a:r>
              <a:rPr lang="en-GB" sz="1200" dirty="0"/>
              <a:t>Wants to remain involved in decisions about her treatment and future.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CB21FA1-1F2C-3EB7-B7A0-22E9B9CB4D6C}"/>
              </a:ext>
            </a:extLst>
          </p:cNvPr>
          <p:cNvSpPr txBox="1"/>
          <p:nvPr/>
        </p:nvSpPr>
        <p:spPr>
          <a:xfrm>
            <a:off x="4644007" y="3601670"/>
            <a:ext cx="431209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Why Elanor is an Appropriate Case</a:t>
            </a:r>
          </a:p>
          <a:p>
            <a:endParaRPr lang="en-GB" b="1" dirty="0"/>
          </a:p>
          <a:p>
            <a:r>
              <a:rPr lang="en-GB" sz="1600" b="1" dirty="0"/>
              <a:t>Elanor's case demonstrates how MS can affect physical functioning, occupational participation, independence and psychological wellbeing, highlighting the need for an individualised, person-centred care plan.</a:t>
            </a:r>
            <a:endParaRPr lang="en-GB" sz="1600" dirty="0"/>
          </a:p>
          <a:p>
            <a:endParaRPr lang="en-GB" dirty="0"/>
          </a:p>
        </p:txBody>
      </p:sp>
      <p:graphicFrame>
        <p:nvGraphicFramePr>
          <p:cNvPr id="28" name="TextBox 5">
            <a:extLst>
              <a:ext uri="{FF2B5EF4-FFF2-40B4-BE49-F238E27FC236}">
                <a16:creationId xmlns:a16="http://schemas.microsoft.com/office/drawing/2014/main" id="{895C14FA-87A8-A978-5359-24D49FB895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9993750"/>
              </p:ext>
            </p:extLst>
          </p:nvPr>
        </p:nvGraphicFramePr>
        <p:xfrm>
          <a:off x="395535" y="740001"/>
          <a:ext cx="4248472" cy="24315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31" name="TextBox 30">
            <a:extLst>
              <a:ext uri="{FF2B5EF4-FFF2-40B4-BE49-F238E27FC236}">
                <a16:creationId xmlns:a16="http://schemas.microsoft.com/office/drawing/2014/main" id="{1A0FA726-737C-B1D8-975A-EED1517294B6}"/>
              </a:ext>
            </a:extLst>
          </p:cNvPr>
          <p:cNvSpPr txBox="1"/>
          <p:nvPr/>
        </p:nvSpPr>
        <p:spPr>
          <a:xfrm>
            <a:off x="35496" y="667522"/>
            <a:ext cx="396044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/>
              <a:t>Name:</a:t>
            </a:r>
            <a:r>
              <a:rPr lang="en-GB" sz="1600" dirty="0"/>
              <a:t> Elanor</a:t>
            </a:r>
            <a:br>
              <a:rPr lang="en-GB" sz="1600" dirty="0"/>
            </a:br>
            <a:r>
              <a:rPr lang="en-GB" sz="1600" b="1" dirty="0"/>
              <a:t>Age:</a:t>
            </a:r>
            <a:r>
              <a:rPr lang="en-GB" sz="1600" dirty="0"/>
              <a:t> 41 years</a:t>
            </a:r>
            <a:br>
              <a:rPr lang="en-GB" sz="1600" dirty="0"/>
            </a:br>
            <a:r>
              <a:rPr lang="en-GB" sz="1600" b="1" dirty="0"/>
              <a:t>Occupation:</a:t>
            </a:r>
            <a:r>
              <a:rPr lang="en-GB" sz="1600" dirty="0"/>
              <a:t> Commercial Pilot</a:t>
            </a:r>
            <a:br>
              <a:rPr lang="en-GB" sz="1600" dirty="0"/>
            </a:br>
            <a:r>
              <a:rPr lang="en-GB" sz="1600" b="1" dirty="0"/>
              <a:t>MS type:</a:t>
            </a:r>
            <a:r>
              <a:rPr lang="en-GB" sz="1600" dirty="0"/>
              <a:t> Relapsing-remitting MS (RRMS) (Perera Molligoda Arachchige et al., 2025)</a:t>
            </a:r>
            <a:br>
              <a:rPr lang="en-GB" sz="1600" dirty="0"/>
            </a:br>
            <a:r>
              <a:rPr lang="en-GB" sz="1600" b="1" dirty="0"/>
              <a:t>Living situation:</a:t>
            </a:r>
            <a:r>
              <a:rPr lang="en-GB" sz="1600" dirty="0"/>
              <a:t> Lives with her partner</a:t>
            </a:r>
          </a:p>
          <a:p>
            <a:endParaRPr lang="en-GB" dirty="0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E2A14D94-CE53-D416-7E69-5ABBC42DFD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rcRect l="-370779" t="-370779" r="-370779" b="-370779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597"/>
    </mc:Choice>
    <mc:Fallback xmlns="">
      <p:transition spd="slow" advTm="56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534397"/>
          </a:xfrm>
        </p:spPr>
        <p:txBody>
          <a:bodyPr/>
          <a:lstStyle/>
          <a:p>
            <a:r>
              <a:rPr lang="en-GB" sz="2400" b="1" dirty="0"/>
              <a:t>Impact of MS on Elanor's Functioning</a:t>
            </a:r>
            <a:endParaRPr lang="en-GB" sz="2400" b="1" dirty="0">
              <a:cs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214F74F-C761-FB8B-6DF0-D9DF03CF5E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0745479"/>
              </p:ext>
            </p:extLst>
          </p:nvPr>
        </p:nvGraphicFramePr>
        <p:xfrm>
          <a:off x="237589" y="1124744"/>
          <a:ext cx="8424936" cy="3210004"/>
        </p:xfrm>
        <a:graphic>
          <a:graphicData uri="http://schemas.openxmlformats.org/drawingml/2006/table">
            <a:tbl>
              <a:tblPr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4212468">
                  <a:extLst>
                    <a:ext uri="{9D8B030D-6E8A-4147-A177-3AD203B41FA5}">
                      <a16:colId xmlns:a16="http://schemas.microsoft.com/office/drawing/2014/main" val="718057311"/>
                    </a:ext>
                  </a:extLst>
                </a:gridCol>
                <a:gridCol w="4212468">
                  <a:extLst>
                    <a:ext uri="{9D8B030D-6E8A-4147-A177-3AD203B41FA5}">
                      <a16:colId xmlns:a16="http://schemas.microsoft.com/office/drawing/2014/main" val="2458688510"/>
                    </a:ext>
                  </a:extLst>
                </a:gridCol>
              </a:tblGrid>
              <a:tr h="2484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>
                          <a:solidFill>
                            <a:srgbClr val="FF0000"/>
                          </a:solidFill>
                        </a:rPr>
                        <a:t>MS-related effect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 marL="76791" marR="76791" marT="38396" marB="3839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dirty="0">
                          <a:solidFill>
                            <a:srgbClr val="FF0000"/>
                          </a:solidFill>
                        </a:rPr>
                        <a:t>Potential impact on Elanor</a:t>
                      </a:r>
                      <a:endParaRPr lang="en-GB" sz="1200" dirty="0">
                        <a:solidFill>
                          <a:srgbClr val="FF0000"/>
                        </a:solidFill>
                      </a:endParaRPr>
                    </a:p>
                  </a:txBody>
                  <a:tcPr marL="76791" marR="76791" marT="38396" marB="3839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1304561"/>
                  </a:ext>
                </a:extLst>
              </a:tr>
              <a:tr h="621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Fatigue</a:t>
                      </a:r>
                      <a:endParaRPr lang="en-GB" sz="1400" dirty="0"/>
                    </a:p>
                  </a:txBody>
                  <a:tcPr marL="76791" marR="76791" marT="38396" marB="3839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May reduce stamina during prolonged or demanding activities and affect work capacity.</a:t>
                      </a:r>
                    </a:p>
                  </a:txBody>
                  <a:tcPr marL="76791" marR="76791" marT="38396" marB="3839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0189132"/>
                  </a:ext>
                </a:extLst>
              </a:tr>
              <a:tr h="621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Visual disturbance</a:t>
                      </a:r>
                      <a:endParaRPr lang="en-GB" sz="1400" dirty="0"/>
                    </a:p>
                  </a:txBody>
                  <a:tcPr marL="76791" marR="76791" marT="38396" marB="3839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Could interfere with tasks requiring reliable visual processing and may require specialist assessment.</a:t>
                      </a:r>
                    </a:p>
                  </a:txBody>
                  <a:tcPr marL="76791" marR="76791" marT="38396" marB="3839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0533112"/>
                  </a:ext>
                </a:extLst>
              </a:tr>
              <a:tr h="4348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Lower-limb weakness</a:t>
                      </a:r>
                      <a:endParaRPr lang="en-GB" sz="1400" dirty="0"/>
                    </a:p>
                  </a:txBody>
                  <a:tcPr marL="76791" marR="76791" marT="38396" marB="3839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May affect walking, balance and physical endurance.</a:t>
                      </a:r>
                    </a:p>
                  </a:txBody>
                  <a:tcPr marL="76791" marR="76791" marT="38396" marB="3839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938675"/>
                  </a:ext>
                </a:extLst>
              </a:tr>
              <a:tr h="621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Psychological impact</a:t>
                      </a:r>
                      <a:endParaRPr lang="en-GB" sz="1400"/>
                    </a:p>
                  </a:txBody>
                  <a:tcPr marL="76791" marR="76791" marT="38396" marB="3839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Uncertainty about her condition may affect confidence, wellbeing and future planning.</a:t>
                      </a:r>
                    </a:p>
                  </a:txBody>
                  <a:tcPr marL="76791" marR="76791" marT="38396" marB="3839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4900375"/>
                  </a:ext>
                </a:extLst>
              </a:tr>
              <a:tr h="621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Occupational functioning</a:t>
                      </a:r>
                      <a:endParaRPr lang="en-GB" sz="1400" dirty="0"/>
                    </a:p>
                  </a:txBody>
                  <a:tcPr marL="76791" marR="76791" marT="38396" marB="3839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Symptoms may affect her ability to safely undertake the demands of a safety-critical occupation.</a:t>
                      </a:r>
                    </a:p>
                  </a:txBody>
                  <a:tcPr marL="76791" marR="76791" marT="38396" marB="3839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395251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E5A7F71-46D3-E990-CCB8-A8F2D9CB4CBD}"/>
              </a:ext>
            </a:extLst>
          </p:cNvPr>
          <p:cNvSpPr txBox="1"/>
          <p:nvPr/>
        </p:nvSpPr>
        <p:spPr>
          <a:xfrm>
            <a:off x="179512" y="600187"/>
            <a:ext cx="84249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How could MS affect Elanor's daily and occupational functioning?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0F79A5-934F-C12A-0073-79CB6DE3BB38}"/>
              </a:ext>
            </a:extLst>
          </p:cNvPr>
          <p:cNvSpPr txBox="1"/>
          <p:nvPr/>
        </p:nvSpPr>
        <p:spPr>
          <a:xfrm>
            <a:off x="243987" y="4334748"/>
            <a:ext cx="8568952" cy="1668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1400" dirty="0"/>
            </a:br>
            <a:r>
              <a:rPr lang="en-GB" sz="1400" dirty="0"/>
              <a:t>MS affects people differently, and assessment should consider the individual’s symptoms, functional abilities and needs. (NICE, 2026).</a:t>
            </a:r>
          </a:p>
          <a:p>
            <a:br>
              <a:rPr lang="en-GB" sz="1400" dirty="0"/>
            </a:br>
            <a:r>
              <a:rPr lang="en-GB" sz="1400" dirty="0"/>
              <a:t>For Elanor, this means considering how her fatigue, visual symptoms and lower-limb weakness may affect her daily activities and occupational role.</a:t>
            </a:r>
          </a:p>
          <a:p>
            <a:pPr>
              <a:lnSpc>
                <a:spcPct val="150000"/>
              </a:lnSpc>
            </a:pPr>
            <a:endParaRPr lang="en-GB" sz="1400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5A5C907A-7F39-D94A-B264-BF8751DEBA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370779" t="-370779" r="-370779" b="-370779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549"/>
    </mc:Choice>
    <mc:Fallback xmlns="">
      <p:transition spd="slow" advTm="675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950" y="2806075"/>
            <a:ext cx="4320480" cy="3083940"/>
          </a:xfrm>
        </p:spPr>
        <p:txBody>
          <a:bodyPr anchor="ctr" anchorCtr="0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b="1" dirty="0"/>
              <a:t>Neurological &amp; Physical</a:t>
            </a:r>
            <a:endParaRPr lang="en-GB" sz="1600" dirty="0"/>
          </a:p>
          <a:p>
            <a:pPr lvl="0">
              <a:lnSpc>
                <a:spcPct val="90000"/>
              </a:lnSpc>
            </a:pPr>
            <a:r>
              <a:rPr lang="en-GB" sz="1600" dirty="0"/>
              <a:t>Fatigue 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Visual symptoms 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Muscle strength 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Balance and mobility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/>
              <a:t>Daily Functioning</a:t>
            </a:r>
            <a:endParaRPr lang="en-GB" sz="1600" dirty="0"/>
          </a:p>
          <a:p>
            <a:pPr lvl="0">
              <a:lnSpc>
                <a:spcPct val="150000"/>
              </a:lnSpc>
            </a:pPr>
            <a:r>
              <a:rPr lang="en-GB" sz="1600" dirty="0"/>
              <a:t>Impact of fatigue on daily activities 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Independence and quality of life 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Ability to manage symptoms </a:t>
            </a:r>
          </a:p>
          <a:p>
            <a:pPr>
              <a:lnSpc>
                <a:spcPct val="90000"/>
              </a:lnSpc>
            </a:pPr>
            <a:endParaRPr lang="en-GB" sz="1600" b="1" dirty="0"/>
          </a:p>
          <a:p>
            <a:pPr>
              <a:lnSpc>
                <a:spcPct val="90000"/>
              </a:lnSpc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C68B0E-5CCD-1E14-D2BA-BA0D0D5D5663}"/>
              </a:ext>
            </a:extLst>
          </p:cNvPr>
          <p:cNvSpPr txBox="1"/>
          <p:nvPr/>
        </p:nvSpPr>
        <p:spPr>
          <a:xfrm>
            <a:off x="2750962" y="367275"/>
            <a:ext cx="3261198" cy="569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1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Amasis MT Pro Black" panose="02040A04050005020304" pitchFamily="18" charset="0"/>
              </a:rPr>
              <a:t>Elanor's Needs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  <a:latin typeface="Amasis MT Pro Black" panose="02040A040500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62B735-65AF-9E76-138B-C9C48F6E8028}"/>
              </a:ext>
            </a:extLst>
          </p:cNvPr>
          <p:cNvSpPr txBox="1"/>
          <p:nvPr/>
        </p:nvSpPr>
        <p:spPr>
          <a:xfrm>
            <a:off x="235063" y="5229200"/>
            <a:ext cx="8712968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br>
              <a:rPr lang="en-GB" dirty="0"/>
            </a:br>
            <a:r>
              <a:rPr lang="en-GB" sz="1600" dirty="0"/>
              <a:t>NICE recommends discussing what matters to the person and involving them in decisions about their care. (NICE, 2026).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B237E22-A30C-DA6B-A2F2-63D39FBAC254}"/>
              </a:ext>
            </a:extLst>
          </p:cNvPr>
          <p:cNvSpPr txBox="1"/>
          <p:nvPr/>
        </p:nvSpPr>
        <p:spPr>
          <a:xfrm>
            <a:off x="107504" y="1956464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Person-Centred Assessment</a:t>
            </a:r>
          </a:p>
          <a:p>
            <a:endParaRPr lang="en-GB" dirty="0"/>
          </a:p>
        </p:txBody>
      </p:sp>
      <p:graphicFrame>
        <p:nvGraphicFramePr>
          <p:cNvPr id="15" name="TextBox 6">
            <a:extLst>
              <a:ext uri="{FF2B5EF4-FFF2-40B4-BE49-F238E27FC236}">
                <a16:creationId xmlns:a16="http://schemas.microsoft.com/office/drawing/2014/main" id="{FBA4A2F5-DB7C-A3E1-0D70-E12CCD7981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22031285"/>
              </p:ext>
            </p:extLst>
          </p:nvPr>
        </p:nvGraphicFramePr>
        <p:xfrm>
          <a:off x="4682663" y="2148225"/>
          <a:ext cx="4176464" cy="35394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7" name="Picture 16">
            <a:extLst>
              <a:ext uri="{FF2B5EF4-FFF2-40B4-BE49-F238E27FC236}">
                <a16:creationId xmlns:a16="http://schemas.microsoft.com/office/drawing/2014/main" id="{5285EECA-DDE2-DB2E-2FB3-5D316D7A731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2331660" y="-345284"/>
            <a:ext cx="3743978" cy="2958582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8D0A81C-512E-8A75-3442-FD40752B74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370779" t="-370779" r="-370779" b="-370779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537"/>
    </mc:Choice>
    <mc:Fallback xmlns="">
      <p:transition spd="slow" advTm="66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E2E18B7-282A-4D37-96EB-3F1EB6DB0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355717D4-33C9-419C-8D9C-17C707967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714" cy="686238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E152F22-1707-453C-8C48-6B5CDD242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F3EC41-E060-4D79-8F5B-1DD6A3A9D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508" y="0"/>
            <a:ext cx="8359485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4799" y="108573"/>
            <a:ext cx="7200800" cy="4556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Identifying Priorities Through Person-</a:t>
            </a:r>
            <a:r>
              <a:rPr lang="en-US" sz="2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Centred</a:t>
            </a: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Care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1165860" y="3246438"/>
            <a:ext cx="260604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US" altLang="en-US" sz="800">
                <a:solidFill>
                  <a:schemeClr val="tx1">
                    <a:alpha val="7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8/14/2026</a:t>
            </a:fld>
            <a:endParaRPr lang="en-US" altLang="en-US" sz="800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791956" y="18288"/>
            <a:ext cx="356616" cy="4754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fld id="{6550E941-99E4-4403-A917-B30FF69A9617}" type="slidenum">
              <a:rPr lang="en-US" altLang="en-US" sz="800">
                <a:solidFill>
                  <a:schemeClr val="tx1">
                    <a:alpha val="70000"/>
                  </a:schemeClr>
                </a:solidFill>
                <a:latin typeface="+mn-lt"/>
                <a:cs typeface="+mn-cs"/>
              </a:rPr>
              <a:pPr algn="ctr">
                <a:spcAft>
                  <a:spcPts val="600"/>
                </a:spcAft>
                <a:defRPr/>
              </a:pPr>
              <a:t>8</a:t>
            </a:fld>
            <a:endParaRPr lang="en-US" altLang="en-US" sz="800">
              <a:solidFill>
                <a:schemeClr val="tx1">
                  <a:alpha val="7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C454CE-F7E3-78A9-9461-6697B3857EA6}"/>
              </a:ext>
            </a:extLst>
          </p:cNvPr>
          <p:cNvSpPr txBox="1"/>
          <p:nvPr/>
        </p:nvSpPr>
        <p:spPr>
          <a:xfrm>
            <a:off x="755576" y="6330004"/>
            <a:ext cx="7920880" cy="5279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GB" sz="1400" dirty="0"/>
              <a:t>People with MS should be supported to identify the outcomes that matter most to them and to participate in decisions about their care (NICE, 2026).</a:t>
            </a:r>
            <a:endParaRPr lang="en-US" sz="1400" dirty="0">
              <a:latin typeface="+mn-lt"/>
              <a:cs typeface="+mn-cs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D91935D-D0D5-CCD8-9700-5EE4FFEC33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1576233"/>
              </p:ext>
            </p:extLst>
          </p:nvPr>
        </p:nvGraphicFramePr>
        <p:xfrm>
          <a:off x="827584" y="1029682"/>
          <a:ext cx="7272808" cy="3498859"/>
        </p:xfrm>
        <a:graphic>
          <a:graphicData uri="http://schemas.openxmlformats.org/drawingml/2006/table">
            <a:tbl>
              <a:tblPr/>
              <a:tblGrid>
                <a:gridCol w="3636404">
                  <a:extLst>
                    <a:ext uri="{9D8B030D-6E8A-4147-A177-3AD203B41FA5}">
                      <a16:colId xmlns:a16="http://schemas.microsoft.com/office/drawing/2014/main" val="857117727"/>
                    </a:ext>
                  </a:extLst>
                </a:gridCol>
                <a:gridCol w="3636404">
                  <a:extLst>
                    <a:ext uri="{9D8B030D-6E8A-4147-A177-3AD203B41FA5}">
                      <a16:colId xmlns:a16="http://schemas.microsoft.com/office/drawing/2014/main" val="2643011465"/>
                    </a:ext>
                  </a:extLst>
                </a:gridCol>
              </a:tblGrid>
              <a:tr h="289569">
                <a:tc>
                  <a:txBody>
                    <a:bodyPr/>
                    <a:lstStyle/>
                    <a:p>
                      <a:pPr lvl="0"/>
                      <a:endParaRPr lang="en-GB" sz="1600" dirty="0"/>
                    </a:p>
                  </a:txBody>
                  <a:tcPr marL="65024" marR="65024" marT="32513" marB="32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marL="65024" marR="65024" marT="32513" marB="32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35947431"/>
                  </a:ext>
                </a:extLst>
              </a:tr>
              <a:tr h="67671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 dirty="0"/>
                    </a:p>
                  </a:txBody>
                  <a:tcPr marL="65024" marR="65024" marT="32513" marB="32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 marL="65024" marR="65024" marT="32513" marB="32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3205095"/>
                  </a:ext>
                </a:extLst>
              </a:tr>
              <a:tr h="67671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/>
                    </a:p>
                  </a:txBody>
                  <a:tcPr marL="65024" marR="65024" marT="32513" marB="32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 marL="65024" marR="65024" marT="32513" marB="32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35520996"/>
                  </a:ext>
                </a:extLst>
              </a:tr>
              <a:tr h="483141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 dirty="0"/>
                    </a:p>
                  </a:txBody>
                  <a:tcPr marL="65024" marR="65024" marT="32513" marB="32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 marL="65024" marR="65024" marT="32513" marB="32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4809806"/>
                  </a:ext>
                </a:extLst>
              </a:tr>
              <a:tr h="67671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/>
                    </a:p>
                  </a:txBody>
                  <a:tcPr marL="65024" marR="65024" marT="32513" marB="32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/>
                    </a:p>
                  </a:txBody>
                  <a:tcPr marL="65024" marR="65024" marT="32513" marB="32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3199454"/>
                  </a:ext>
                </a:extLst>
              </a:tr>
              <a:tr h="67671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300" dirty="0"/>
                    </a:p>
                  </a:txBody>
                  <a:tcPr marL="65024" marR="65024" marT="32513" marB="32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/>
                    </a:p>
                  </a:txBody>
                  <a:tcPr marL="65024" marR="65024" marT="32513" marB="325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7020705"/>
                  </a:ext>
                </a:extLst>
              </a:tr>
            </a:tbl>
          </a:graphicData>
        </a:graphic>
      </p:graphicFrame>
      <p:graphicFrame>
        <p:nvGraphicFramePr>
          <p:cNvPr id="26" name="TextBox 9">
            <a:extLst>
              <a:ext uri="{FF2B5EF4-FFF2-40B4-BE49-F238E27FC236}">
                <a16:creationId xmlns:a16="http://schemas.microsoft.com/office/drawing/2014/main" id="{028002EE-99FC-936C-415C-C0A5AEABBB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6299295"/>
              </p:ext>
            </p:extLst>
          </p:nvPr>
        </p:nvGraphicFramePr>
        <p:xfrm>
          <a:off x="395650" y="527996"/>
          <a:ext cx="7543704" cy="56323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3110E10-6AB0-A5DB-0CF5-968A5A93C0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370779" t="-370779" r="-370779" b="-370779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098"/>
    </mc:Choice>
    <mc:Fallback xmlns="">
      <p:transition spd="slow" advTm="61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2800" b="1" dirty="0"/>
              <a:t>Lifestyle, Health Behaviour &amp; Everyday Routine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9391" y="2780929"/>
            <a:ext cx="3511271" cy="1803102"/>
          </a:xfrm>
        </p:spPr>
        <p:txBody>
          <a:bodyPr anchor="ctr" anchorCtr="0"/>
          <a:lstStyle/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endParaRPr lang="en-GB" sz="1600" dirty="0"/>
          </a:p>
          <a:p>
            <a:pPr>
              <a:spcBef>
                <a:spcPts val="1400"/>
              </a:spcBef>
              <a:buFont typeface="Arial" panose="020B0604020202020204"/>
              <a:buChar char="•"/>
            </a:pPr>
            <a:endParaRPr lang="en-GB" sz="1500" i="1" dirty="0">
              <a:solidFill>
                <a:schemeClr val="tx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9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2F0CFA-715B-51A4-277B-F615399AD230}"/>
              </a:ext>
            </a:extLst>
          </p:cNvPr>
          <p:cNvSpPr txBox="1"/>
          <p:nvPr/>
        </p:nvSpPr>
        <p:spPr>
          <a:xfrm>
            <a:off x="244049" y="1031069"/>
            <a:ext cx="871366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Lifestyle &amp; Health Behaviour</a:t>
            </a:r>
          </a:p>
          <a:p>
            <a:endParaRPr lang="en-GB" sz="1600" b="1" dirty="0"/>
          </a:p>
          <a:p>
            <a:pPr lvl="0"/>
            <a:r>
              <a:rPr lang="en-GB" sz="1600" b="1" dirty="0"/>
              <a:t>Physical activity:</a:t>
            </a:r>
            <a:r>
              <a:rPr lang="en-GB" sz="1600" dirty="0"/>
              <a:t> Individually tailored exercise </a:t>
            </a:r>
          </a:p>
          <a:p>
            <a:pPr lvl="0"/>
            <a:r>
              <a:rPr lang="en-GB" sz="1600" b="1" dirty="0"/>
              <a:t>Sleep:</a:t>
            </a:r>
            <a:r>
              <a:rPr lang="en-GB" sz="1600" dirty="0"/>
              <a:t> Identify factors affecting fatigue </a:t>
            </a:r>
          </a:p>
          <a:p>
            <a:pPr lvl="0"/>
            <a:r>
              <a:rPr lang="en-GB" sz="1600" b="1" dirty="0"/>
              <a:t>Energy management:</a:t>
            </a:r>
            <a:r>
              <a:rPr lang="en-GB" sz="1600" dirty="0"/>
              <a:t> Balance activity with planned rest </a:t>
            </a:r>
          </a:p>
          <a:p>
            <a:pPr lvl="0"/>
            <a:r>
              <a:rPr lang="en-GB" sz="1600" b="1" dirty="0"/>
              <a:t>Nutrition:</a:t>
            </a:r>
            <a:r>
              <a:rPr lang="en-GB" sz="1600" dirty="0"/>
              <a:t> Maintain a balanced diet </a:t>
            </a:r>
          </a:p>
          <a:p>
            <a:pPr lvl="0"/>
            <a:r>
              <a:rPr lang="en-GB" sz="1600" b="1" dirty="0"/>
              <a:t>Emotional wellbeing:</a:t>
            </a:r>
            <a:r>
              <a:rPr lang="en-GB" sz="1600" dirty="0"/>
              <a:t> Support stress management and coping</a:t>
            </a:r>
          </a:p>
          <a:p>
            <a:endParaRPr lang="en-GB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F5560B-5F86-A68C-74DE-1E6E3BD3437C}"/>
              </a:ext>
            </a:extLst>
          </p:cNvPr>
          <p:cNvSpPr txBox="1"/>
          <p:nvPr/>
        </p:nvSpPr>
        <p:spPr>
          <a:xfrm>
            <a:off x="270237" y="3036287"/>
            <a:ext cx="576064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Everyday Routine</a:t>
            </a:r>
          </a:p>
          <a:p>
            <a:pPr lvl="0"/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Plan activities around periods of higher energy </a:t>
            </a:r>
          </a:p>
          <a:p>
            <a:pPr lvl="0"/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Use </a:t>
            </a: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rest breaks and energy-conservation strategies</a:t>
            </a:r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 lvl="0"/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Maintain independence in meaningful activities </a:t>
            </a:r>
          </a:p>
          <a:p>
            <a:pPr lvl="0"/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Review and adapt the routine according to Elanor's needs</a:t>
            </a:r>
          </a:p>
          <a:p>
            <a:pPr lvl="0"/>
            <a:endParaRPr lang="en-GB" sz="1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0"/>
            <a:endParaRPr lang="en-GB" sz="1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9" name="Picture 8" descr="Benefits Of A Healthier Lifestyle - Healthier Steps">
            <a:extLst>
              <a:ext uri="{FF2B5EF4-FFF2-40B4-BE49-F238E27FC236}">
                <a16:creationId xmlns:a16="http://schemas.microsoft.com/office/drawing/2014/main" id="{95C8DBEF-F310-D713-B2AE-2C011569DB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0877" y="1340768"/>
            <a:ext cx="2869073" cy="3168352"/>
          </a:xfrm>
          <a:prstGeom prst="rect">
            <a:avLst/>
          </a:prstGeom>
        </p:spPr>
      </p:pic>
      <p:graphicFrame>
        <p:nvGraphicFramePr>
          <p:cNvPr id="12" name="TextBox 9">
            <a:extLst>
              <a:ext uri="{FF2B5EF4-FFF2-40B4-BE49-F238E27FC236}">
                <a16:creationId xmlns:a16="http://schemas.microsoft.com/office/drawing/2014/main" id="{7FF329D5-8F14-E5C0-03F8-FC3FDF1266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34435737"/>
              </p:ext>
            </p:extLst>
          </p:nvPr>
        </p:nvGraphicFramePr>
        <p:xfrm>
          <a:off x="250825" y="4423890"/>
          <a:ext cx="8579296" cy="1569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DD1602D8-E798-B30C-5A03-9C7ABBDE6867}"/>
              </a:ext>
            </a:extLst>
          </p:cNvPr>
          <p:cNvSpPr txBox="1"/>
          <p:nvPr/>
        </p:nvSpPr>
        <p:spPr>
          <a:xfrm>
            <a:off x="5475065" y="4788691"/>
            <a:ext cx="3365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For Elanor:</a:t>
            </a:r>
            <a:r>
              <a:rPr lang="en-GB" sz="1200" dirty="0"/>
              <a:t> Plan activities around periods of higher energy and use rest breaks to support her independence and meaningful daily activities.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1C2F204-A035-4A14-50FB-AB9373283091}"/>
              </a:ext>
            </a:extLst>
          </p:cNvPr>
          <p:cNvSpPr txBox="1"/>
          <p:nvPr/>
        </p:nvSpPr>
        <p:spPr>
          <a:xfrm>
            <a:off x="874834" y="4584031"/>
            <a:ext cx="35283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Energy management: Balancing activity with planned rest and using energy-conservation strategies may help people with MS manage fatigue and maintain daily functioning. (</a:t>
            </a:r>
            <a:r>
              <a:rPr lang="en-GB" sz="1200" dirty="0" err="1"/>
              <a:t>Wendebourg</a:t>
            </a:r>
            <a:r>
              <a:rPr lang="en-GB" sz="1200" dirty="0"/>
              <a:t> et al., 2024).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9B9F35BE-AE25-A131-20A3-6E616F95EA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370779" t="-370779" r="-370779" b="-370779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503"/>
    </mc:Choice>
    <mc:Fallback xmlns="">
      <p:transition spd="slow" advTm="685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668377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Multidisciplinary Support &amp; Occupational Considerations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28650" y="2177456"/>
            <a:ext cx="3823335" cy="3795748"/>
          </a:xfrm>
        </p:spPr>
        <p:txBody>
          <a:bodyPr vert="horz" lIns="91440" tIns="45720" rIns="91440" bIns="45720" rtlCol="0" anchorCtr="0">
            <a:normAutofit/>
          </a:bodyPr>
          <a:lstStyle/>
          <a:p>
            <a:pPr indent="-228600" eaLnBrk="1" hangingPunct="1">
              <a:lnSpc>
                <a:spcPct val="90000"/>
              </a:lnSpc>
            </a:pPr>
            <a:r>
              <a:rPr lang="en-US" sz="1500" b="1" dirty="0"/>
              <a:t>Coordinated Support for Elanor</a:t>
            </a:r>
          </a:p>
          <a:p>
            <a:pPr indent="-228600" eaLnBrk="1" hangingPunct="1">
              <a:lnSpc>
                <a:spcPct val="90000"/>
              </a:lnSpc>
            </a:pPr>
            <a:r>
              <a:rPr lang="en-US" sz="1500" b="1" dirty="0"/>
              <a:t>Multidisciplinary Team (MDT)</a:t>
            </a:r>
            <a:endParaRPr lang="en-US" sz="1500" dirty="0"/>
          </a:p>
          <a:p>
            <a:pPr lvl="0" indent="-228600" eaLnBrk="1" hangingPunct="1">
              <a:lnSpc>
                <a:spcPct val="90000"/>
              </a:lnSpc>
            </a:pPr>
            <a:endParaRPr lang="en-US" sz="1500" b="1" dirty="0"/>
          </a:p>
          <a:p>
            <a:pPr lvl="0" indent="-228600" eaLnBrk="1" hangingPunct="1">
              <a:lnSpc>
                <a:spcPct val="90000"/>
              </a:lnSpc>
            </a:pPr>
            <a:r>
              <a:rPr lang="en-US" sz="1500" b="1" dirty="0"/>
              <a:t>Neurologist</a:t>
            </a:r>
            <a:r>
              <a:rPr lang="en-US" sz="1500" dirty="0"/>
              <a:t> — disease management and review </a:t>
            </a:r>
          </a:p>
          <a:p>
            <a:pPr lvl="0" indent="-228600" eaLnBrk="1" hangingPunct="1">
              <a:lnSpc>
                <a:spcPct val="90000"/>
              </a:lnSpc>
            </a:pPr>
            <a:endParaRPr lang="en-US" sz="1500" b="1" dirty="0"/>
          </a:p>
          <a:p>
            <a:pPr lvl="0" indent="-228600" eaLnBrk="1" hangingPunct="1">
              <a:lnSpc>
                <a:spcPct val="90000"/>
              </a:lnSpc>
            </a:pPr>
            <a:r>
              <a:rPr lang="en-US" sz="1500" b="1" dirty="0"/>
              <a:t>MS specialist nurse</a:t>
            </a:r>
            <a:r>
              <a:rPr lang="en-US" sz="1500" dirty="0"/>
              <a:t> — education, support and care coordination </a:t>
            </a:r>
          </a:p>
          <a:p>
            <a:pPr lvl="0" indent="-228600" eaLnBrk="1" hangingPunct="1">
              <a:lnSpc>
                <a:spcPct val="90000"/>
              </a:lnSpc>
            </a:pPr>
            <a:endParaRPr lang="en-US" sz="1500" b="1" dirty="0"/>
          </a:p>
          <a:p>
            <a:pPr lvl="0" indent="-228600" eaLnBrk="1" hangingPunct="1">
              <a:lnSpc>
                <a:spcPct val="90000"/>
              </a:lnSpc>
            </a:pPr>
            <a:r>
              <a:rPr lang="en-US" sz="1500" b="1" dirty="0"/>
              <a:t>Physiotherapist</a:t>
            </a:r>
            <a:r>
              <a:rPr lang="en-US" sz="1500" dirty="0"/>
              <a:t> — mobility, strength and physical function </a:t>
            </a:r>
          </a:p>
          <a:p>
            <a:pPr lvl="0" indent="-228600" eaLnBrk="1" hangingPunct="1">
              <a:lnSpc>
                <a:spcPct val="90000"/>
              </a:lnSpc>
            </a:pPr>
            <a:endParaRPr lang="en-US" sz="1500" b="1" dirty="0"/>
          </a:p>
          <a:p>
            <a:pPr lvl="0" indent="-228600" eaLnBrk="1" hangingPunct="1">
              <a:lnSpc>
                <a:spcPct val="90000"/>
              </a:lnSpc>
            </a:pPr>
            <a:r>
              <a:rPr lang="en-US" sz="1500" b="1" dirty="0"/>
              <a:t>Occupational therapist</a:t>
            </a:r>
            <a:r>
              <a:rPr lang="en-US" sz="1500" dirty="0"/>
              <a:t> — daily activities, independence and occupational needs</a:t>
            </a:r>
          </a:p>
          <a:p>
            <a:pPr marL="0" indent="-228600" eaLnBrk="1" hangingPunct="1">
              <a:lnSpc>
                <a:spcPct val="90000"/>
              </a:lnSpc>
              <a:spcBef>
                <a:spcPts val="1400"/>
              </a:spcBef>
            </a:pPr>
            <a:endParaRPr lang="en-US" sz="1500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BF15B2-1F36-340B-22E1-893653256AE9}"/>
              </a:ext>
            </a:extLst>
          </p:cNvPr>
          <p:cNvSpPr txBox="1"/>
          <p:nvPr/>
        </p:nvSpPr>
        <p:spPr>
          <a:xfrm>
            <a:off x="4692015" y="2177456"/>
            <a:ext cx="3823335" cy="379574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8575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latin typeface="+mn-lt"/>
                <a:cs typeface="+mn-cs"/>
              </a:rPr>
              <a:t>Occupational Considerations </a:t>
            </a:r>
          </a:p>
          <a:p>
            <a:pPr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000" dirty="0">
              <a:latin typeface="+mn-lt"/>
              <a:cs typeface="+mn-cs"/>
            </a:endParaRPr>
          </a:p>
          <a:p>
            <a:pPr marL="57150" lvl="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latin typeface="+mn-lt"/>
                <a:cs typeface="+mn-cs"/>
              </a:rPr>
              <a:t>MS symptoms such as fatigue, visual symptoms and physical difficulties can affect daily activities and occupational functioning. (NICE, 2026; Kos et al., 2026).</a:t>
            </a:r>
          </a:p>
          <a:p>
            <a:pPr lvl="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+mn-lt"/>
              <a:cs typeface="+mn-cs"/>
            </a:endParaRPr>
          </a:p>
          <a:p>
            <a:pPr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+mn-lt"/>
              <a:cs typeface="+mn-cs"/>
            </a:endParaRPr>
          </a:p>
          <a:p>
            <a:pPr marL="285750" lvl="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+mn-lt"/>
                <a:cs typeface="+mn-cs"/>
              </a:rPr>
              <a:t>Explore how symptoms may affect the demands of her role as a commercial pilot. </a:t>
            </a:r>
          </a:p>
          <a:p>
            <a:pPr lvl="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+mn-lt"/>
              <a:cs typeface="+mn-cs"/>
            </a:endParaRPr>
          </a:p>
          <a:p>
            <a:pPr marL="285750" lvl="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+mn-lt"/>
                <a:cs typeface="+mn-cs"/>
              </a:rPr>
              <a:t>Consider fatigue, visual symptoms and physical functioning. </a:t>
            </a:r>
          </a:p>
          <a:p>
            <a:pPr lvl="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+mn-lt"/>
              <a:cs typeface="+mn-cs"/>
            </a:endParaRPr>
          </a:p>
          <a:p>
            <a:pPr marL="285750" lvl="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+mn-lt"/>
                <a:cs typeface="+mn-cs"/>
              </a:rPr>
              <a:t>Arrange appropriate specialist occupational assessment where required. </a:t>
            </a:r>
          </a:p>
          <a:p>
            <a:pPr lvl="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+mn-lt"/>
              <a:cs typeface="+mn-cs"/>
            </a:endParaRPr>
          </a:p>
          <a:p>
            <a:pPr marL="285750" lvl="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+mn-lt"/>
                <a:cs typeface="+mn-cs"/>
              </a:rPr>
              <a:t>Involve Elanor in decisions about her work and future goals.</a:t>
            </a:r>
          </a:p>
          <a:p>
            <a:pPr lvl="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+mn-lt"/>
              <a:cs typeface="+mn-cs"/>
            </a:endParaRPr>
          </a:p>
          <a:p>
            <a:pPr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>
              <a:latin typeface="+mn-lt"/>
              <a:cs typeface="+mn-cs"/>
            </a:endParaRPr>
          </a:p>
          <a:p>
            <a:pPr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+mn-lt"/>
                <a:cs typeface="+mn-cs"/>
              </a:rPr>
              <a:t>Care should be coordinated according to the person's individual needs, goals and preferences. (NICE, 2026). </a:t>
            </a:r>
          </a:p>
          <a:p>
            <a:pPr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+mn-lt"/>
                <a:cs typeface="+mn-cs"/>
              </a:rPr>
              <a:t>Her care should be coordinated around her individual needs, goals and participation in everyday life.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761A2E8-1316-653A-FFC4-00D9863ACD96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358092" y="3817014"/>
            <a:ext cx="5798424" cy="3069283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3A57ECF-7DA4-7282-B873-19EB77EC89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70779" t="-370779" r="-370779" b="-370779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716"/>
    </mc:Choice>
    <mc:Fallback xmlns="">
      <p:transition spd="slow" advTm="80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299"/>
            <a:ext cx="8229600" cy="596559"/>
          </a:xfrm>
        </p:spPr>
        <p:txBody>
          <a:bodyPr/>
          <a:lstStyle/>
          <a:p>
            <a:r>
              <a:rPr lang="en-GB" sz="2400" b="1" dirty="0"/>
              <a:t>Communication, Choice &amp; 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96214"/>
            <a:ext cx="8229600" cy="1828799"/>
          </a:xfrm>
        </p:spPr>
        <p:txBody>
          <a:bodyPr anchor="ctr" anchorCtr="0"/>
          <a:lstStyle/>
          <a:p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r>
              <a:rPr lang="en-GB" sz="1400" b="1" dirty="0"/>
              <a:t>Supporting Elanor's Autonomy</a:t>
            </a:r>
          </a:p>
          <a:p>
            <a:endParaRPr lang="en-GB" sz="1400" b="1" dirty="0"/>
          </a:p>
          <a:p>
            <a:pPr marL="0" indent="0">
              <a:buNone/>
            </a:pPr>
            <a:r>
              <a:rPr lang="en-GB" sz="1400" b="1" dirty="0"/>
              <a:t>Communication</a:t>
            </a:r>
            <a:endParaRPr lang="en-GB" sz="1400" dirty="0"/>
          </a:p>
          <a:p>
            <a:pPr lvl="0"/>
            <a:r>
              <a:rPr lang="en-GB" sz="1400" dirty="0"/>
              <a:t>Provide clear, accessible information. </a:t>
            </a:r>
          </a:p>
          <a:p>
            <a:pPr lvl="0"/>
            <a:r>
              <a:rPr lang="en-GB" sz="1400" dirty="0"/>
              <a:t>Allow time for questions and discussion. </a:t>
            </a:r>
          </a:p>
          <a:p>
            <a:pPr lvl="0"/>
            <a:r>
              <a:rPr lang="en-GB" sz="1400" dirty="0"/>
              <a:t>Check Elanor's understanding and preferences. </a:t>
            </a:r>
          </a:p>
          <a:p>
            <a:endParaRPr lang="en-GB" sz="1400" b="1" dirty="0"/>
          </a:p>
          <a:p>
            <a:pPr marL="0" indent="0">
              <a:buNone/>
            </a:pPr>
            <a:r>
              <a:rPr lang="en-GB" sz="1400" b="1" dirty="0"/>
              <a:t>Choice &amp; Decision-Making</a:t>
            </a:r>
            <a:endParaRPr lang="en-GB" sz="1400" dirty="0"/>
          </a:p>
          <a:p>
            <a:pPr lvl="0"/>
            <a:r>
              <a:rPr lang="en-GB" sz="1400" dirty="0"/>
              <a:t>Involve Elanor in decisions about her care. </a:t>
            </a:r>
          </a:p>
          <a:p>
            <a:pPr lvl="0"/>
            <a:r>
              <a:rPr lang="en-GB" sz="1400" dirty="0"/>
              <a:t>Respect her values, preferences and goals. </a:t>
            </a:r>
          </a:p>
          <a:p>
            <a:pPr lvl="0"/>
            <a:r>
              <a:rPr lang="en-GB" sz="1400" dirty="0"/>
              <a:t>Support informed decision-making. </a:t>
            </a:r>
          </a:p>
          <a:p>
            <a:endParaRPr lang="en-GB" sz="1400" b="1" dirty="0"/>
          </a:p>
          <a:p>
            <a:r>
              <a:rPr lang="en-GB" sz="1400" b="1" dirty="0"/>
              <a:t>Ethical Considerations</a:t>
            </a:r>
            <a:endParaRPr lang="en-GB" sz="1400" dirty="0"/>
          </a:p>
          <a:p>
            <a:pPr lvl="0"/>
            <a:r>
              <a:rPr lang="en-GB" sz="1400" dirty="0"/>
              <a:t>Balance </a:t>
            </a:r>
            <a:r>
              <a:rPr lang="en-GB" sz="1400" b="1" dirty="0"/>
              <a:t>autonomy with safety</a:t>
            </a:r>
            <a:r>
              <a:rPr lang="en-GB" sz="1400" dirty="0"/>
              <a:t>. </a:t>
            </a:r>
          </a:p>
          <a:p>
            <a:pPr lvl="0"/>
            <a:r>
              <a:rPr lang="en-GB" sz="1400" dirty="0"/>
              <a:t>Respect dignity, confidentiality and independence. </a:t>
            </a:r>
          </a:p>
          <a:p>
            <a:pPr lvl="0"/>
            <a:r>
              <a:rPr lang="en-GB" sz="1400" dirty="0"/>
              <a:t>Avoid assumptions based solely on her MS diagnosis.</a:t>
            </a:r>
          </a:p>
          <a:p>
            <a:pPr marL="0" indent="0">
              <a:spcBef>
                <a:spcPts val="1000"/>
              </a:spcBef>
              <a:buNone/>
            </a:pPr>
            <a:endParaRPr lang="en-GB" sz="1400" i="1" dirty="0">
              <a:solidFill>
                <a:schemeClr val="tx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11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2F3C46-1C85-F4F3-23E2-7F556F74322F}"/>
              </a:ext>
            </a:extLst>
          </p:cNvPr>
          <p:cNvSpPr txBox="1"/>
          <p:nvPr/>
        </p:nvSpPr>
        <p:spPr>
          <a:xfrm>
            <a:off x="217860" y="5002143"/>
            <a:ext cx="7931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Person-Centred Principle</a:t>
            </a:r>
          </a:p>
          <a:p>
            <a:r>
              <a:rPr lang="en-GB" sz="1400" dirty="0"/>
              <a:t>People with MS should be involved in decisions about their care, with their individual needs, preferences and goals taken into account. (NICE, 2026; Bitton Ben-Zacharia et al., 2023).</a:t>
            </a:r>
          </a:p>
          <a:p>
            <a:endParaRPr lang="en-GB" sz="1400" dirty="0"/>
          </a:p>
        </p:txBody>
      </p:sp>
      <p:pic>
        <p:nvPicPr>
          <p:cNvPr id="12" name="Picture 11" descr="Transforming Patient Care: How Medical Tablets Enhance a Connected  Healthcare Experience – Rugged Tech Talk">
            <a:extLst>
              <a:ext uri="{FF2B5EF4-FFF2-40B4-BE49-F238E27FC236}">
                <a16:creationId xmlns:a16="http://schemas.microsoft.com/office/drawing/2014/main" id="{203633F1-25FF-A0B9-BF70-C3EE332226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3968" y="1296214"/>
            <a:ext cx="4356274" cy="285286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C17071A-3D4C-62DD-8240-5BC40607ED93}"/>
              </a:ext>
            </a:extLst>
          </p:cNvPr>
          <p:cNvSpPr txBox="1"/>
          <p:nvPr/>
        </p:nvSpPr>
        <p:spPr>
          <a:xfrm>
            <a:off x="5868144" y="4149080"/>
            <a:ext cx="27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75000"/>
                  </a:schemeClr>
                </a:solidFill>
              </a:rPr>
              <a:t>Source: Author/Organisation (Year), Website, Licence.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842FF6B8-7DF0-C153-A9C6-F9D5A9A2B4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70779" t="-370779" r="-370779" b="-370779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294"/>
    </mc:Choice>
    <mc:Fallback xmlns="">
      <p:transition spd="slow" advTm="832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AF096E-118F-8217-A255-AE8394030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1900" b="1" dirty="0">
                <a:solidFill>
                  <a:srgbClr val="FFFFFF"/>
                </a:solidFill>
              </a:rPr>
              <a:t>Risk Factors &amp; Evidence-Based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C6ED7-5EBF-4BC6-CDA8-7B28726AAD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6295" y="649480"/>
            <a:ext cx="2268977" cy="55460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 b="1"/>
              <a:t>Risk Factors for Elanor</a:t>
            </a:r>
          </a:p>
          <a:p>
            <a:pPr lvl="0">
              <a:lnSpc>
                <a:spcPct val="90000"/>
              </a:lnSpc>
            </a:pPr>
            <a:r>
              <a:rPr lang="en-GB" sz="1100" b="1"/>
              <a:t>MS-related:</a:t>
            </a:r>
            <a:r>
              <a:rPr lang="en-GB" sz="1100"/>
              <a:t> fatigue, visual symptoms and mobility difficulties </a:t>
            </a:r>
          </a:p>
          <a:p>
            <a:pPr lvl="0">
              <a:lnSpc>
                <a:spcPct val="90000"/>
              </a:lnSpc>
            </a:pPr>
            <a:r>
              <a:rPr lang="en-GB" sz="1100" b="1"/>
              <a:t>Occupational:</a:t>
            </a:r>
            <a:r>
              <a:rPr lang="en-GB" sz="1100"/>
              <a:t> demands of a safety-critical role </a:t>
            </a:r>
          </a:p>
          <a:p>
            <a:pPr lvl="0">
              <a:lnSpc>
                <a:spcPct val="90000"/>
              </a:lnSpc>
            </a:pPr>
            <a:r>
              <a:rPr lang="en-GB" sz="1100" b="1"/>
              <a:t>Psychological:</a:t>
            </a:r>
            <a:r>
              <a:rPr lang="en-GB" sz="1100"/>
              <a:t> uncertainty, stress and adjustment to diagnosis </a:t>
            </a:r>
          </a:p>
          <a:p>
            <a:pPr>
              <a:lnSpc>
                <a:spcPct val="90000"/>
              </a:lnSpc>
            </a:pPr>
            <a:endParaRPr lang="en-GB" sz="1100" b="1"/>
          </a:p>
          <a:p>
            <a:pPr marL="0" indent="0">
              <a:lnSpc>
                <a:spcPct val="90000"/>
              </a:lnSpc>
              <a:buNone/>
            </a:pPr>
            <a:r>
              <a:rPr lang="en-GB" sz="1100" b="1"/>
              <a:t>Evidence-Based Recommendations</a:t>
            </a:r>
          </a:p>
          <a:p>
            <a:pPr lvl="0">
              <a:lnSpc>
                <a:spcPct val="90000"/>
              </a:lnSpc>
            </a:pPr>
            <a:r>
              <a:rPr lang="en-GB" sz="1100"/>
              <a:t>Individualised fatigue and functional assessment </a:t>
            </a:r>
          </a:p>
          <a:p>
            <a:pPr lvl="0">
              <a:lnSpc>
                <a:spcPct val="90000"/>
              </a:lnSpc>
            </a:pPr>
            <a:r>
              <a:rPr lang="en-GB" sz="1100"/>
              <a:t>Appropriate exercise and rehabilitation </a:t>
            </a:r>
          </a:p>
          <a:p>
            <a:pPr lvl="0">
              <a:lnSpc>
                <a:spcPct val="90000"/>
              </a:lnSpc>
            </a:pPr>
            <a:r>
              <a:rPr lang="en-GB" sz="1100"/>
              <a:t>Energy-conservation and activity planning </a:t>
            </a:r>
          </a:p>
          <a:p>
            <a:pPr lvl="0">
              <a:lnSpc>
                <a:spcPct val="90000"/>
              </a:lnSpc>
            </a:pPr>
            <a:r>
              <a:rPr lang="en-GB" sz="1100"/>
              <a:t>Regular review of symptoms and changing needs </a:t>
            </a:r>
          </a:p>
          <a:p>
            <a:pPr lvl="0">
              <a:lnSpc>
                <a:spcPct val="90000"/>
              </a:lnSpc>
            </a:pPr>
            <a:r>
              <a:rPr lang="en-GB" sz="1100"/>
              <a:t>Coordinated MDT support </a:t>
            </a:r>
          </a:p>
          <a:p>
            <a:pPr lvl="0">
              <a:lnSpc>
                <a:spcPct val="90000"/>
              </a:lnSpc>
            </a:pPr>
            <a:r>
              <a:rPr lang="en-GB" sz="1100"/>
              <a:t>Shared decision-making based on Elanor's goals </a:t>
            </a:r>
          </a:p>
          <a:p>
            <a:pPr marL="0" lvl="0" indent="0">
              <a:lnSpc>
                <a:spcPct val="90000"/>
              </a:lnSpc>
              <a:buNone/>
            </a:pPr>
            <a:endParaRPr lang="en-GB" sz="1100"/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NICE recommends supervised exercise programmes for people with MS who have mobility problems or fatigue, with exercise tailored to the person's needs and abilities (NICE, 2026).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   </a:t>
            </a:r>
          </a:p>
        </p:txBody>
      </p:sp>
      <p:pic>
        <p:nvPicPr>
          <p:cNvPr id="6" name="Picture 5" descr="Risk Assessment in Business Transformation: Identifying and Managing  Threats - Brady Martz">
            <a:extLst>
              <a:ext uri="{FF2B5EF4-FFF2-40B4-BE49-F238E27FC236}">
                <a16:creationId xmlns:a16="http://schemas.microsoft.com/office/drawing/2014/main" id="{F2F73CAE-CABB-ABA9-3221-9C27D61126D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9314" r="12893"/>
          <a:stretch>
            <a:fillRect/>
          </a:stretch>
        </p:blipFill>
        <p:spPr>
          <a:xfrm>
            <a:off x="6082126" y="10"/>
            <a:ext cx="3061874" cy="685799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77363-DC99-FF69-B05C-3C67F22149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27698" y="6455664"/>
            <a:ext cx="20574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2303D31F-598B-47EE-BA37-93F097A3D676}" type="datetime1">
              <a:rPr lang="en-GB" altLang="en-US" sz="1000">
                <a:solidFill>
                  <a:srgbClr val="FFFFFF"/>
                </a:solidFill>
              </a:rPr>
              <a:pPr algn="r">
                <a:spcAft>
                  <a:spcPts val="600"/>
                </a:spcAft>
                <a:defRPr/>
              </a:pPr>
              <a:t>14/08/2026</a:t>
            </a:fld>
            <a:endParaRPr lang="en-GB" altLang="en-US" sz="100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CD906E-3C24-2B4F-04B1-F48593094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8240" y="6455664"/>
            <a:ext cx="33604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z="1000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12</a:t>
            </a:fld>
            <a:endParaRPr lang="en-GB" altLang="en-US" sz="1000">
              <a:solidFill>
                <a:srgbClr val="FFFFFF"/>
              </a:solidFill>
            </a:endParaRP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D0EB90D8-CC35-0BEF-7326-659EBEBB0E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70779" t="-370779" r="-370779" b="-370779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23809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080"/>
    </mc:Choice>
    <mc:Fallback xmlns="">
      <p:transition spd="slow" advTm="770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CF270B-0E94-1416-84AA-3C6D9A62F35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1712" r="9089" b="6366"/>
          <a:stretch>
            <a:fillRect/>
          </a:stretch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1745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170" y="536570"/>
            <a:ext cx="2578608" cy="276351"/>
          </a:xfrm>
        </p:spPr>
        <p:txBody>
          <a:bodyPr anchor="b">
            <a:normAutofit fontScale="90000"/>
          </a:bodyPr>
          <a:lstStyle/>
          <a:p>
            <a:r>
              <a:rPr lang="en-GB" sz="2400" b="1" dirty="0"/>
              <a:t>Conclusion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7775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183" y="2443480"/>
            <a:ext cx="247573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78320" y="1556793"/>
            <a:ext cx="3933640" cy="4752528"/>
          </a:xfrm>
        </p:spPr>
        <p:txBody>
          <a:bodyPr anchor="t" anchorCtr="0"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b="1" dirty="0"/>
              <a:t>Person-Centred Care for Elanor</a:t>
            </a:r>
          </a:p>
          <a:p>
            <a:pPr marL="0" indent="0">
              <a:buNone/>
            </a:pPr>
            <a:endParaRPr lang="en-GB" sz="900" dirty="0"/>
          </a:p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MS can affect neurological function, daily activities, wellbeing and occupational participation. </a:t>
            </a:r>
          </a:p>
          <a:p>
            <a:pPr marL="0" lvl="0" indent="0">
              <a:buNone/>
            </a:pPr>
            <a:endParaRPr lang="en-GB" sz="900" dirty="0"/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Elanor's care should reflect her individual needs, priorities and goals.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Effective care requires multidisciplinary collaboration and shared decision-making.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Her occupational concerns should be considered alongside safety and independence.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should promote dignity, independence and quality of life.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Person-centred MS care means supporting the condition while also supporting the person, their choices, independence and meaningful goals.</a:t>
            </a:r>
          </a:p>
          <a:p>
            <a:pPr marL="0" indent="0">
              <a:lnSpc>
                <a:spcPct val="90000"/>
              </a:lnSpc>
              <a:spcBef>
                <a:spcPts val="1400"/>
              </a:spcBef>
              <a:buNone/>
            </a:pPr>
            <a:endParaRPr lang="en-GB" sz="900" i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808279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13</a:t>
            </a:fld>
            <a:endParaRPr lang="en-GB" altLang="en-US">
              <a:solidFill>
                <a:schemeClr val="bg1"/>
              </a:solidFill>
            </a:endParaRPr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B1D08210-DE74-32B5-A858-E44E40BA29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70779" t="-370779" r="-370779" b="-370779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324"/>
    </mc:Choice>
    <mc:Fallback xmlns="">
      <p:transition spd="slow" advTm="513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14</a:t>
            </a:fld>
            <a:endParaRPr lang="en-GB" alt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9CDF259-5495-DEB2-4C91-C1610B016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112569"/>
          </a:xfrm>
        </p:spPr>
        <p:txBody>
          <a:bodyPr/>
          <a:lstStyle/>
          <a:p>
            <a:pPr marL="0" indent="0">
              <a:buNone/>
            </a:pPr>
            <a:r>
              <a:rPr lang="en-GB" sz="1200" b="1" dirty="0"/>
              <a:t>References</a:t>
            </a:r>
          </a:p>
          <a:p>
            <a:pPr marL="0" indent="0">
              <a:buNone/>
            </a:pPr>
            <a:r>
              <a:rPr lang="en-GB" sz="1200" dirty="0"/>
              <a:t>Abou, L., Peters, J., Freire, B. and </a:t>
            </a:r>
            <a:r>
              <a:rPr lang="en-GB" sz="1200" dirty="0" err="1"/>
              <a:t>Sosnoff</a:t>
            </a:r>
            <a:r>
              <a:rPr lang="en-GB" sz="1200" dirty="0"/>
              <a:t>, J.J. (2024) ‘Fear of falling and common symptoms of multiple sclerosis: Physical function, cognition, fatigue, depression, and sleep – A systematic review’, </a:t>
            </a:r>
            <a:r>
              <a:rPr lang="en-GB" sz="1200" i="1" dirty="0"/>
              <a:t>Multiple Sclerosis and Related Disorders</a:t>
            </a:r>
            <a:r>
              <a:rPr lang="en-GB" sz="1200" dirty="0"/>
              <a:t>, 84, 105506. </a:t>
            </a:r>
            <a:r>
              <a:rPr lang="en-GB" sz="1200" dirty="0" err="1"/>
              <a:t>doi</a:t>
            </a:r>
            <a:r>
              <a:rPr lang="en-GB" sz="1200" dirty="0"/>
              <a:t>: 10.1016/j.msard.2024.105506.</a:t>
            </a:r>
          </a:p>
          <a:p>
            <a:pPr marL="0" indent="0">
              <a:buNone/>
            </a:pPr>
            <a:r>
              <a:rPr lang="en-GB" sz="1200" dirty="0"/>
              <a:t>Bitton Ben-Zacharia, A., Lee, J.-M., Kahle, J.S. and Lord, B. (2023) ‘Shared decision-making in multiple sclerosis physical symptomatic care: A systematic review’, </a:t>
            </a:r>
            <a:r>
              <a:rPr lang="en-GB" sz="1200" i="1" dirty="0"/>
              <a:t>Therapeutic Advances in Chronic Disease</a:t>
            </a:r>
            <a:r>
              <a:rPr lang="en-GB" sz="1200" dirty="0"/>
              <a:t>, 14, 20406223231172920. </a:t>
            </a:r>
            <a:r>
              <a:rPr lang="en-GB" sz="1200" dirty="0" err="1"/>
              <a:t>doi</a:t>
            </a:r>
            <a:r>
              <a:rPr lang="en-GB" sz="1200" dirty="0"/>
              <a:t>: 10.1177/20406223231172920.</a:t>
            </a:r>
          </a:p>
          <a:p>
            <a:pPr marL="0" indent="0">
              <a:buNone/>
            </a:pPr>
            <a:r>
              <a:rPr lang="en-GB" sz="1200" dirty="0"/>
              <a:t>Du, L., Xi, H., Zhang, S., Zhou, Y., Tao, X., </a:t>
            </a:r>
            <a:r>
              <a:rPr lang="en-GB" sz="1200" dirty="0" err="1"/>
              <a:t>Lv</a:t>
            </a:r>
            <a:r>
              <a:rPr lang="en-GB" sz="1200" dirty="0"/>
              <a:t>, Y., Hou, X. and Yu, L. (2024) ‘Effects of exercise in people with multiple sclerosis: A systematic review and meta-analysis’, </a:t>
            </a:r>
            <a:r>
              <a:rPr lang="en-GB" sz="1200" i="1" dirty="0"/>
              <a:t>Frontiers in Public Health</a:t>
            </a:r>
            <a:r>
              <a:rPr lang="en-GB" sz="1200" dirty="0"/>
              <a:t>, 12, 1387658. </a:t>
            </a:r>
            <a:r>
              <a:rPr lang="en-GB" sz="1200" dirty="0" err="1"/>
              <a:t>doi</a:t>
            </a:r>
            <a:r>
              <a:rPr lang="en-GB" sz="1200" dirty="0"/>
              <a:t>: 10.3389/fpubh.2024.1387658.</a:t>
            </a:r>
          </a:p>
          <a:p>
            <a:pPr marL="0" indent="0">
              <a:buNone/>
            </a:pPr>
            <a:r>
              <a:rPr lang="en-GB" sz="1200" dirty="0"/>
              <a:t>Kos, D., Boers, A., O'Meara, C., Bekkering, G.E., De Coninck, L., Koen, M., Freeman, J., Hynes, S.M. and Eijssen, I.C.J.M. (2026) ‘Occupational therapy for multiple sclerosis’, </a:t>
            </a:r>
            <a:r>
              <a:rPr lang="en-GB" sz="1200" i="1" dirty="0"/>
              <a:t>Cochrane Database of Systematic Reviews</a:t>
            </a:r>
            <a:r>
              <a:rPr lang="en-GB" sz="1200" dirty="0"/>
              <a:t>, 2026(1), CD015371. </a:t>
            </a:r>
            <a:r>
              <a:rPr lang="en-GB" sz="1200" dirty="0" err="1"/>
              <a:t>doi</a:t>
            </a:r>
            <a:r>
              <a:rPr lang="en-GB" sz="1200" dirty="0"/>
              <a:t>: 10.1002/14651858.CD015371.pub2.</a:t>
            </a:r>
          </a:p>
          <a:p>
            <a:pPr marL="0" indent="0">
              <a:buNone/>
            </a:pPr>
            <a:r>
              <a:rPr lang="en-GB" sz="1200" dirty="0"/>
              <a:t>National Institute for Health and Care Excellence (NICE) (2026) </a:t>
            </a:r>
            <a:r>
              <a:rPr lang="en-GB" sz="1200" i="1" dirty="0"/>
              <a:t>Multiple sclerosis in adults: management (NG220).</a:t>
            </a:r>
            <a:r>
              <a:rPr lang="en-GB" sz="1200" dirty="0"/>
              <a:t> Available at: </a:t>
            </a:r>
            <a:r>
              <a:rPr lang="en-GB" sz="1200" dirty="0">
                <a:hlinkClick r:id="rId2"/>
              </a:rPr>
              <a:t>https://www.nice.org.uk/guidance/ng220</a:t>
            </a:r>
            <a:r>
              <a:rPr lang="en-GB" sz="1200" dirty="0"/>
              <a:t> (Accessed: 13 August 2026).</a:t>
            </a:r>
          </a:p>
          <a:p>
            <a:pPr marL="0" indent="0">
              <a:buNone/>
            </a:pPr>
            <a:r>
              <a:rPr lang="en-GB" sz="1200" dirty="0"/>
              <a:t>Perera Molligoda Arachchige, A.S., El Choueiri, J., </a:t>
            </a:r>
            <a:r>
              <a:rPr lang="en-GB" sz="1200" dirty="0" err="1"/>
              <a:t>Pellicanò</a:t>
            </a:r>
            <a:r>
              <a:rPr lang="en-GB" sz="1200" dirty="0"/>
              <a:t>, F., Laurelli, F., Amorim Moreira Alves, G. and </a:t>
            </a:r>
            <a:r>
              <a:rPr lang="en-GB" sz="1200" dirty="0" err="1"/>
              <a:t>Stomeo</a:t>
            </a:r>
            <a:r>
              <a:rPr lang="en-GB" sz="1200" dirty="0"/>
              <a:t>, N. (2025) ‘A review of multiple sclerosis: From pathophysiology to latest therapeutic advances’, </a:t>
            </a:r>
            <a:r>
              <a:rPr lang="en-GB" sz="1200" i="1" dirty="0"/>
              <a:t>AIMS Neuroscience</a:t>
            </a:r>
            <a:r>
              <a:rPr lang="en-GB" sz="1200" dirty="0"/>
              <a:t>, 12(4), pp. 514–538. </a:t>
            </a:r>
            <a:r>
              <a:rPr lang="en-GB" sz="1200" dirty="0" err="1"/>
              <a:t>doi</a:t>
            </a:r>
            <a:r>
              <a:rPr lang="en-GB" sz="1200" dirty="0"/>
              <a:t>: 10.3934/Neuroscience.2025026.</a:t>
            </a:r>
          </a:p>
          <a:p>
            <a:pPr marL="0" indent="0">
              <a:buNone/>
            </a:pPr>
            <a:r>
              <a:rPr lang="en-GB" sz="1200" dirty="0"/>
              <a:t>Waugh, A. and Grant, A. (2022) </a:t>
            </a:r>
            <a:r>
              <a:rPr lang="en-GB" sz="1200" i="1" dirty="0"/>
              <a:t>Ross &amp; Wilson Anatomy and Physiology in Health and Illness</a:t>
            </a:r>
            <a:r>
              <a:rPr lang="en-GB" sz="1200" dirty="0"/>
              <a:t>. 14th </a:t>
            </a:r>
            <a:r>
              <a:rPr lang="en-GB" sz="1200" dirty="0" err="1"/>
              <a:t>edn</a:t>
            </a:r>
            <a:r>
              <a:rPr lang="en-GB" sz="1200" dirty="0"/>
              <a:t>. Elsevier.</a:t>
            </a:r>
          </a:p>
          <a:p>
            <a:pPr marL="0" indent="0">
              <a:buNone/>
            </a:pPr>
            <a:r>
              <a:rPr lang="en-GB" sz="1200" dirty="0" err="1"/>
              <a:t>Wendebourg</a:t>
            </a:r>
            <a:r>
              <a:rPr lang="en-GB" sz="1200" dirty="0"/>
              <a:t>, M.J., </a:t>
            </a:r>
            <a:r>
              <a:rPr lang="en-GB" sz="1200" dirty="0" err="1"/>
              <a:t>Poettgen</a:t>
            </a:r>
            <a:r>
              <a:rPr lang="en-GB" sz="1200" dirty="0"/>
              <a:t>, J., Finlayson, M., Gonzalez-Lorenzo, M., Heesen, C., </a:t>
            </a:r>
            <a:r>
              <a:rPr lang="en-GB" sz="1200" dirty="0" err="1"/>
              <a:t>Köpke</a:t>
            </a:r>
            <a:r>
              <a:rPr lang="en-GB" sz="1200" dirty="0"/>
              <a:t>, S. and Giordano, A. (2024) ‘Education for fatigue management in people with multiple sclerosis: Systematic review and meta-analysis’, </a:t>
            </a:r>
            <a:r>
              <a:rPr lang="en-GB" sz="1200" i="1" dirty="0"/>
              <a:t>European Journal of Neurology</a:t>
            </a:r>
            <a:r>
              <a:rPr lang="en-GB" sz="1200" dirty="0"/>
              <a:t>, 31(12), e16452. </a:t>
            </a:r>
            <a:r>
              <a:rPr lang="en-GB" sz="1200" dirty="0" err="1"/>
              <a:t>doi</a:t>
            </a:r>
            <a:r>
              <a:rPr lang="en-GB" sz="1200" dirty="0"/>
              <a:t>: 10.1111/ene.16452.</a:t>
            </a:r>
          </a:p>
          <a:p>
            <a:pPr marL="0" indent="0">
              <a:buNone/>
            </a:pPr>
            <a:r>
              <a:rPr lang="en-GB" sz="1200" dirty="0"/>
              <a:t>Wetter, N.C., Hubbard, E.A., Motl, R.W. and Sutton, B.P. (2016) ‘Fully automated open-source lesion mapping of T2-FLAIR images with FSL correlates with clinical disability in MS’, </a:t>
            </a:r>
            <a:r>
              <a:rPr lang="en-GB" sz="1200" i="1" dirty="0"/>
              <a:t>Brain and </a:t>
            </a:r>
            <a:r>
              <a:rPr lang="en-GB" sz="1200" i="1" dirty="0" err="1"/>
              <a:t>Behavior</a:t>
            </a:r>
            <a:r>
              <a:rPr lang="en-GB" sz="1200" dirty="0"/>
              <a:t>, 6(3), e00440. </a:t>
            </a:r>
            <a:r>
              <a:rPr lang="en-GB" sz="1200" dirty="0" err="1"/>
              <a:t>doi</a:t>
            </a:r>
            <a:r>
              <a:rPr lang="en-GB" sz="1200" dirty="0"/>
              <a:t>: 10.1002/brb3.440.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Orange Experience</Template>
  <TotalTime>2375</TotalTime>
  <Words>2002</Words>
  <Application>Microsoft Office PowerPoint</Application>
  <PresentationFormat>On-screen Show (4:3)</PresentationFormat>
  <Paragraphs>220</Paragraphs>
  <Slides>14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Amasis MT Pro Black</vt:lpstr>
      <vt:lpstr>Amasis MT Pro Medium</vt:lpstr>
      <vt:lpstr>Arial</vt:lpstr>
      <vt:lpstr>Calibri</vt:lpstr>
      <vt:lpstr>Myriad Pro</vt:lpstr>
      <vt:lpstr>Verdana</vt:lpstr>
      <vt:lpstr>Wingdings</vt:lpstr>
      <vt:lpstr>20140311PresentationUWTSDTemplate</vt:lpstr>
      <vt:lpstr>PowerPoint Presentation</vt:lpstr>
      <vt:lpstr>PowerPoint Presentation</vt:lpstr>
      <vt:lpstr>PowerPoint Presentation</vt:lpstr>
      <vt:lpstr>What Happens in Multiple Sclerosis?</vt:lpstr>
      <vt:lpstr>Case Study: Meet Elanor</vt:lpstr>
      <vt:lpstr>Impact of MS on Elanor's Functioning</vt:lpstr>
      <vt:lpstr>PowerPoint Presentation</vt:lpstr>
      <vt:lpstr>Identifying Priorities Through Person-Centred Care</vt:lpstr>
      <vt:lpstr>Lifestyle, Health Behaviour &amp; Everyday Routine</vt:lpstr>
      <vt:lpstr>Multidisciplinary Support &amp; Occupational Considerations</vt:lpstr>
      <vt:lpstr>Communication, Choice &amp; Ethical Considerations</vt:lpstr>
      <vt:lpstr>Risk Factors &amp; Evidence-Based Recommendations</vt:lpstr>
      <vt:lpstr>Conclusion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Anthony Cooper</cp:lastModifiedBy>
  <cp:revision>373</cp:revision>
  <cp:lastPrinted>2018-07-09T15:27:00Z</cp:lastPrinted>
  <dcterms:created xsi:type="dcterms:W3CDTF">2002-10-07T19:43:00Z</dcterms:created>
  <dcterms:modified xsi:type="dcterms:W3CDTF">2026-08-14T00:38:07Z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CCE057343F63492DB6F29716F9A56AE1_13</vt:lpwstr>
  </property>
  <property fmtid="{D5CDD505-2E9C-101B-9397-08002B2CF9AE}" pid="3" name="KSOProductBuildVer">
    <vt:lpwstr>1033-12.1.0.27458</vt:lpwstr>
  </property>
</Properties>
</file>