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8288000" cy="10287000"/>
  <p:notesSz cx="6858000" cy="9144000"/>
  <p:embeddedFontLst>
    <p:embeddedFont>
      <p:font typeface="Montserrat" pitchFamily="2" charset="0"/>
      <p:regular r:id="rId16"/>
      <p:bold r:id="rId17"/>
      <p:italic r:id="rId18"/>
      <p:boldItalic r:id="rId19"/>
    </p:embeddedFont>
    <p:embeddedFont>
      <p:font typeface="Montserrat Bold" pitchFamily="2" charset="0"/>
      <p:regular r:id="rId20"/>
      <p:bold r:id="rId21"/>
    </p:embeddedFont>
    <p:embeddedFont>
      <p:font typeface="Montserrat Ultra-Bold" panose="020B0604020202020204" charset="0"/>
      <p:regular r:id="rId2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D700"/>
    <a:srgbClr val="2C3E50"/>
    <a:srgbClr val="FFFFEB"/>
    <a:srgbClr val="F2F2F2"/>
    <a:srgbClr val="FFEF9F"/>
    <a:srgbClr val="F2BCBC"/>
    <a:srgbClr val="B22222"/>
    <a:srgbClr val="C888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78330" autoAdjust="0"/>
  </p:normalViewPr>
  <p:slideViewPr>
    <p:cSldViewPr>
      <p:cViewPr>
        <p:scale>
          <a:sx n="64" d="100"/>
          <a:sy n="64" d="100"/>
        </p:scale>
        <p:origin x="32" y="-7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7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27.04.2026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. 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1 – What happens in the fire service: Repeatedly exposed to traumatic events, debriefs organizational response (differences).</a:t>
            </a:r>
          </a:p>
          <a:p>
            <a:endParaRPr lang="en-US" dirty="0"/>
          </a:p>
          <a:p>
            <a:r>
              <a:rPr lang="en-US" dirty="0"/>
              <a:t>2 – Differences in CISD (name that I will focus on SWFRS due to interest in peer support compared to professional help). </a:t>
            </a:r>
            <a:r>
              <a:rPr lang="en-US" b="1" dirty="0"/>
              <a:t>Haslam et al., 2018: </a:t>
            </a:r>
            <a:r>
              <a:rPr lang="en-US" dirty="0"/>
              <a:t>Social Identity Approach to Health</a:t>
            </a:r>
          </a:p>
          <a:p>
            <a:endParaRPr lang="en-US" dirty="0"/>
          </a:p>
          <a:p>
            <a:r>
              <a:rPr lang="en-US" dirty="0"/>
              <a:t>3 - Rationale: why needed, what’s missing, link to psychotherapy, who cares about the research?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 – Wanted to become a firefighter, that’s me, didn’t happen. Still have a passion for it.</a:t>
            </a:r>
          </a:p>
          <a:p>
            <a:endParaRPr lang="en-GB" dirty="0"/>
          </a:p>
          <a:p>
            <a:r>
              <a:rPr lang="en-GB" dirty="0"/>
              <a:t>2 – Helping people through psychotherapy, interested in helping in the fire service</a:t>
            </a:r>
          </a:p>
          <a:p>
            <a:endParaRPr lang="en-GB" dirty="0"/>
          </a:p>
          <a:p>
            <a:r>
              <a:rPr lang="en-GB" dirty="0"/>
              <a:t>3 – being able to still connect to the service but through a different lens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56516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Existing:</a:t>
            </a:r>
          </a:p>
          <a:p>
            <a:endParaRPr lang="en-US" dirty="0"/>
          </a:p>
          <a:p>
            <a:r>
              <a:rPr lang="en-US" dirty="0"/>
              <a:t>1 – </a:t>
            </a:r>
            <a:r>
              <a:rPr lang="en-US" b="1" dirty="0" err="1"/>
              <a:t>Sarabria</a:t>
            </a:r>
            <a:r>
              <a:rPr lang="en-US" b="1" dirty="0"/>
              <a:t>  et al., 2025; </a:t>
            </a:r>
            <a:r>
              <a:rPr lang="en-US" b="1" dirty="0" err="1"/>
              <a:t>Ancarani</a:t>
            </a:r>
            <a:r>
              <a:rPr lang="en-US" b="1" dirty="0"/>
              <a:t> et al., 2025; Mitchel &amp; Everly, 2023</a:t>
            </a:r>
          </a:p>
          <a:p>
            <a:endParaRPr lang="en-US" dirty="0"/>
          </a:p>
          <a:p>
            <a:r>
              <a:rPr lang="en-US" dirty="0"/>
              <a:t>2 </a:t>
            </a:r>
            <a:r>
              <a:rPr lang="en-US" b="1" dirty="0"/>
              <a:t>– Jeannette &amp; </a:t>
            </a:r>
            <a:r>
              <a:rPr lang="en-US" b="1" dirty="0" err="1"/>
              <a:t>Scoboria</a:t>
            </a:r>
            <a:r>
              <a:rPr lang="en-US" b="1" dirty="0"/>
              <a:t>, 2008; </a:t>
            </a:r>
            <a:r>
              <a:rPr lang="en-US" b="1" dirty="0" err="1"/>
              <a:t>Stileman</a:t>
            </a:r>
            <a:r>
              <a:rPr lang="en-US" b="1" dirty="0"/>
              <a:t> &amp; Jones, 2023</a:t>
            </a:r>
          </a:p>
          <a:p>
            <a:endParaRPr lang="en-US" dirty="0"/>
          </a:p>
          <a:p>
            <a:r>
              <a:rPr lang="en-US" dirty="0"/>
              <a:t>3 – </a:t>
            </a:r>
            <a:r>
              <a:rPr lang="en-US" b="1" dirty="0"/>
              <a:t>Billings et al., 2023 – </a:t>
            </a:r>
            <a:r>
              <a:rPr lang="en-US" b="0" dirty="0"/>
              <a:t>Inconsistent &amp; varying outcomes</a:t>
            </a:r>
          </a:p>
          <a:p>
            <a:r>
              <a:rPr lang="en-US" dirty="0"/>
              <a:t>– </a:t>
            </a:r>
            <a:r>
              <a:rPr lang="en-US" b="1" dirty="0" err="1"/>
              <a:t>Sarabria</a:t>
            </a:r>
            <a:r>
              <a:rPr lang="en-US" b="1" dirty="0"/>
              <a:t>  et al., 2025 </a:t>
            </a:r>
            <a:r>
              <a:rPr lang="en-US" b="0" dirty="0"/>
              <a:t>– Controversy with CISD</a:t>
            </a:r>
          </a:p>
          <a:p>
            <a:r>
              <a:rPr lang="en-US" b="1" dirty="0"/>
              <a:t> - </a:t>
            </a:r>
            <a:r>
              <a:rPr lang="en-US" b="1" dirty="0" err="1"/>
              <a:t>Ancarani</a:t>
            </a:r>
            <a:r>
              <a:rPr lang="en-US" b="1" dirty="0"/>
              <a:t> et al., 2025 </a:t>
            </a:r>
            <a:r>
              <a:rPr lang="en-US" b="0" dirty="0"/>
              <a:t>– Widespread use but empirical support is fragmented</a:t>
            </a:r>
            <a:endParaRPr lang="en-US" b="1" dirty="0"/>
          </a:p>
          <a:p>
            <a:endParaRPr lang="en-US" dirty="0"/>
          </a:p>
          <a:p>
            <a:r>
              <a:rPr lang="en-US" dirty="0"/>
              <a:t>4 – </a:t>
            </a:r>
            <a:r>
              <a:rPr lang="en-US" b="1" dirty="0"/>
              <a:t>Tuckey &amp; Scott, 2014 – </a:t>
            </a:r>
            <a:r>
              <a:rPr lang="en-US" b="0" dirty="0"/>
              <a:t>No significant effects of PTSD</a:t>
            </a:r>
            <a:endParaRPr lang="en-US" b="1" dirty="0"/>
          </a:p>
          <a:p>
            <a:endParaRPr lang="en-US" dirty="0"/>
          </a:p>
          <a:p>
            <a:r>
              <a:rPr lang="en-US" dirty="0"/>
              <a:t>5 - </a:t>
            </a:r>
            <a:r>
              <a:rPr lang="en-US" b="1" dirty="0"/>
              <a:t>Billings et al., 2023, </a:t>
            </a:r>
            <a:r>
              <a:rPr lang="en-US" b="1" dirty="0" err="1"/>
              <a:t>Stileman</a:t>
            </a:r>
            <a:r>
              <a:rPr lang="en-US" b="1" dirty="0"/>
              <a:t> &amp; Jones, 2023 – </a:t>
            </a:r>
            <a:r>
              <a:rPr lang="en-US" b="0" dirty="0"/>
              <a:t>Highlight risks of PTSD </a:t>
            </a:r>
            <a:r>
              <a:rPr lang="en-US" b="0" dirty="0" err="1"/>
              <a:t>etc</a:t>
            </a:r>
            <a:r>
              <a:rPr lang="en-US" b="0" dirty="0"/>
              <a:t> following repeated trauma &amp; importance of appropriate support.</a:t>
            </a:r>
          </a:p>
          <a:p>
            <a:endParaRPr lang="en-US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6 – Trauma subjective – Definition: </a:t>
            </a:r>
            <a:r>
              <a:rPr lang="en-US" b="1" dirty="0"/>
              <a:t>Mitchel &amp; Everly, 2023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Less Explored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1 - </a:t>
            </a:r>
            <a:r>
              <a:rPr lang="en-US" b="1" dirty="0"/>
              <a:t>Billings et al., 2023, </a:t>
            </a:r>
            <a:r>
              <a:rPr lang="en-US" b="1" dirty="0" err="1"/>
              <a:t>Stileman</a:t>
            </a:r>
            <a:r>
              <a:rPr lang="en-US" b="1" dirty="0"/>
              <a:t> &amp; Jones, 2023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2 – </a:t>
            </a:r>
            <a:r>
              <a:rPr lang="en-US" b="1" dirty="0"/>
              <a:t>Sharp et al., 2020; Garmon-Jones, 2020 – </a:t>
            </a:r>
            <a:r>
              <a:rPr lang="en-US" b="0" dirty="0"/>
              <a:t>Show how little we know about how debriefs feel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0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3 - </a:t>
            </a:r>
            <a:r>
              <a:rPr lang="en-US" b="1" dirty="0" err="1"/>
              <a:t>Stileman</a:t>
            </a:r>
            <a:r>
              <a:rPr lang="en-US" b="1" dirty="0"/>
              <a:t> &amp; Jones, 2023; Sharp et al., 2020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1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0" dirty="0"/>
              <a:t>4 - </a:t>
            </a:r>
            <a:r>
              <a:rPr lang="en-US" b="1" dirty="0"/>
              <a:t>Billings et al., 2023</a:t>
            </a:r>
            <a:endParaRPr lang="en-US" b="0" dirty="0"/>
          </a:p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1 - </a:t>
            </a:r>
            <a:r>
              <a:rPr lang="en-US" b="1" dirty="0" err="1"/>
              <a:t>Sarabria</a:t>
            </a:r>
            <a:r>
              <a:rPr lang="en-US" b="1" dirty="0"/>
              <a:t>  et al., 2025 – </a:t>
            </a:r>
            <a:r>
              <a:rPr lang="en-US" b="0" dirty="0"/>
              <a:t>Main paper: Varied and complex perceptions of CISD beyond quantitative scores. Understanding voices is essential to improving support</a:t>
            </a:r>
            <a:endParaRPr lang="en-US" b="1" dirty="0"/>
          </a:p>
          <a:p>
            <a:r>
              <a:rPr lang="en-US" b="1" dirty="0"/>
              <a:t>- Sharp et al., 2020 – </a:t>
            </a:r>
            <a:r>
              <a:rPr lang="en-US" b="0" dirty="0"/>
              <a:t>heavy dominance on quantitative research on outcomes and risk factors. Minimal qualitative &amp; experience orientated research</a:t>
            </a:r>
            <a:endParaRPr lang="en-US" b="1" dirty="0"/>
          </a:p>
          <a:p>
            <a:pPr marL="171450" indent="-171450">
              <a:buFontTx/>
              <a:buChar char="-"/>
            </a:pPr>
            <a:r>
              <a:rPr lang="en-US" b="1" dirty="0"/>
              <a:t>Garmon-Jones, 2020 – </a:t>
            </a:r>
            <a:r>
              <a:rPr lang="en-US" b="0" dirty="0"/>
              <a:t>Quantify MH challenged and barriers to help seeking, calls for a more distinct exploration of emotional experience. Not debrief specific but need deeper qualitative understanding of post incident processing.</a:t>
            </a:r>
          </a:p>
          <a:p>
            <a:pPr marL="171450" indent="-171450">
              <a:buFontTx/>
              <a:buChar char="-"/>
            </a:pPr>
            <a:endParaRPr lang="en-US" b="0" dirty="0"/>
          </a:p>
          <a:p>
            <a:pPr marL="0" indent="0">
              <a:buFontTx/>
              <a:buNone/>
            </a:pPr>
            <a:r>
              <a:rPr lang="en-US" b="0" dirty="0"/>
              <a:t>2 - </a:t>
            </a:r>
            <a:r>
              <a:rPr lang="en-US" b="1" dirty="0" err="1"/>
              <a:t>Sarabria</a:t>
            </a:r>
            <a:r>
              <a:rPr lang="en-US" b="1" dirty="0"/>
              <a:t>  et al., 2025 – </a:t>
            </a:r>
            <a:r>
              <a:rPr lang="en-US" b="0" dirty="0"/>
              <a:t>In this study, describe </a:t>
            </a:r>
            <a:r>
              <a:rPr lang="en-US" b="0" dirty="0" err="1"/>
              <a:t>vroad</a:t>
            </a:r>
            <a:r>
              <a:rPr lang="en-US" b="0" dirty="0"/>
              <a:t> range of experiences. Single intervention may not suit everyone. Authors call for more pluralistic &amp; flexible support options.</a:t>
            </a:r>
          </a:p>
          <a:p>
            <a:pPr marL="171450" indent="-171450">
              <a:buFontTx/>
              <a:buChar char="-"/>
            </a:pPr>
            <a:r>
              <a:rPr lang="en-US" b="1" dirty="0"/>
              <a:t>Sharp et al., 2020 – </a:t>
            </a:r>
            <a:r>
              <a:rPr lang="en-US" b="0" dirty="0"/>
              <a:t>UK responder literature no one support fits all and needs differ (varied needed)</a:t>
            </a:r>
          </a:p>
          <a:p>
            <a:pPr marL="171450" indent="-171450">
              <a:buFontTx/>
              <a:buChar char="-"/>
            </a:pPr>
            <a:endParaRPr lang="en-US" b="0" dirty="0"/>
          </a:p>
          <a:p>
            <a:pPr marL="0" indent="0">
              <a:buFontTx/>
              <a:buNone/>
            </a:pPr>
            <a:r>
              <a:rPr lang="en-US" b="0" dirty="0"/>
              <a:t>3- </a:t>
            </a:r>
            <a:r>
              <a:rPr lang="en-US" b="1" dirty="0" err="1"/>
              <a:t>Sarabria</a:t>
            </a:r>
            <a:r>
              <a:rPr lang="en-US" b="1" dirty="0"/>
              <a:t>  et al., 2025 – </a:t>
            </a:r>
            <a:r>
              <a:rPr lang="en-US" b="0" dirty="0"/>
              <a:t>Authors explicitly state for phenomenological or narrative approaches for deeper insight. Argue standard survey/outcome metrics don’t capture emotional/meaning making</a:t>
            </a:r>
          </a:p>
          <a:p>
            <a:pPr marL="171450" indent="-171450">
              <a:buFontTx/>
              <a:buChar char="-"/>
            </a:pPr>
            <a:r>
              <a:rPr lang="en-US" b="1" dirty="0"/>
              <a:t>Garmon-Jones, 2020 – </a:t>
            </a:r>
            <a:r>
              <a:rPr lang="en-US" b="0" dirty="0"/>
              <a:t>Argues more depth orientated interpretive qualitative inquiry. Highlights limitations of just quantitative designs</a:t>
            </a:r>
          </a:p>
          <a:p>
            <a:pPr marL="171450" indent="-171450">
              <a:buFontTx/>
              <a:buChar char="-"/>
            </a:pPr>
            <a:endParaRPr lang="en-US" b="0" dirty="0"/>
          </a:p>
          <a:p>
            <a:pPr marL="0" indent="0">
              <a:buFontTx/>
              <a:buNone/>
            </a:pPr>
            <a:r>
              <a:rPr lang="en-US" b="0" dirty="0"/>
              <a:t>4 - </a:t>
            </a:r>
            <a:r>
              <a:rPr lang="en-US" b="0" dirty="0" err="1"/>
              <a:t>S</a:t>
            </a:r>
            <a:r>
              <a:rPr lang="en-US" b="1" dirty="0" err="1"/>
              <a:t>arabria</a:t>
            </a:r>
            <a:r>
              <a:rPr lang="en-US" b="1" dirty="0"/>
              <a:t>  et al., 2025 – </a:t>
            </a:r>
            <a:r>
              <a:rPr lang="en-US" b="0" dirty="0"/>
              <a:t>Diversity in debriefing, their study suggests emotional needs aren’t always met which has implications for trauma-informed practice</a:t>
            </a:r>
          </a:p>
          <a:p>
            <a:pPr marL="171450" indent="-171450">
              <a:buFontTx/>
              <a:buChar char="-"/>
            </a:pPr>
            <a:r>
              <a:rPr lang="en-US" b="1" dirty="0"/>
              <a:t>Sharp et al., 2020 – </a:t>
            </a:r>
            <a:r>
              <a:rPr lang="en-US" b="0" dirty="0"/>
              <a:t>Importance of understanding human experience</a:t>
            </a:r>
          </a:p>
          <a:p>
            <a:pPr marL="171450" indent="-171450">
              <a:buFontTx/>
              <a:buChar char="-"/>
            </a:pPr>
            <a:endParaRPr lang="en-US" b="0" dirty="0"/>
          </a:p>
          <a:p>
            <a:pPr marL="0" indent="0">
              <a:buFontTx/>
              <a:buNone/>
            </a:pPr>
            <a:r>
              <a:rPr lang="en-US" b="0" dirty="0"/>
              <a:t>5 – Focus on existing research shows gap. Trauma understood as individually perceived – </a:t>
            </a:r>
            <a:r>
              <a:rPr lang="en-US" b="0" dirty="0" err="1"/>
              <a:t>standardised</a:t>
            </a:r>
            <a:r>
              <a:rPr lang="en-US" b="0" dirty="0"/>
              <a:t> </a:t>
            </a:r>
            <a:r>
              <a:rPr lang="en-US" b="0" dirty="0" err="1"/>
              <a:t>responsed</a:t>
            </a:r>
            <a:r>
              <a:rPr lang="en-US" b="0" dirty="0"/>
              <a:t> may not fully address needs. Looking at: “what was it like to sit in that room after something difficult”.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1 – Ontological</a:t>
            </a:r>
            <a:r>
              <a:rPr lang="en-US" b="1" dirty="0"/>
              <a:t>: Crotty, 1998; Creswell, 2013 </a:t>
            </a:r>
            <a:r>
              <a:rPr lang="en-US" dirty="0"/>
              <a:t>– Relational: Experiences of trauma and debriefing are not uniform/objective but individually constructed through personal means.</a:t>
            </a:r>
          </a:p>
          <a:p>
            <a:endParaRPr lang="en-US" dirty="0"/>
          </a:p>
          <a:p>
            <a:r>
              <a:rPr lang="en-US" dirty="0"/>
              <a:t>2 – Epistemology: </a:t>
            </a:r>
            <a:r>
              <a:rPr lang="en-US" b="1" dirty="0"/>
              <a:t>Smith et al., 2009; Denzin &amp; Lincoln, 2018 </a:t>
            </a:r>
            <a:r>
              <a:rPr lang="en-US" dirty="0"/>
              <a:t>– Interpretivist: Meaning subjective, constructed through experience. Meaning so-constructed by participant and researcher.</a:t>
            </a:r>
          </a:p>
          <a:p>
            <a:endParaRPr lang="en-US" dirty="0"/>
          </a:p>
          <a:p>
            <a:r>
              <a:rPr lang="en-US" dirty="0"/>
              <a:t>3 – These underpin methods and methodology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 dirty="0"/>
              <a:t>1 – Phenomenological methodology – experiences &amp; meaning making</a:t>
            </a:r>
          </a:p>
          <a:p>
            <a:endParaRPr lang="en-US" dirty="0"/>
          </a:p>
          <a:p>
            <a:r>
              <a:rPr lang="en-US" dirty="0"/>
              <a:t>2 – Participants - Purposeful sampling</a:t>
            </a:r>
          </a:p>
          <a:p>
            <a:endParaRPr lang="en-US" dirty="0"/>
          </a:p>
          <a:p>
            <a:r>
              <a:rPr lang="en-US" dirty="0"/>
              <a:t>3 – Semi structured interviews – participants guide while keeping some structure, mirrors therapeutic dialogue.</a:t>
            </a:r>
          </a:p>
          <a:p>
            <a:endParaRPr lang="en-US" dirty="0"/>
          </a:p>
          <a:p>
            <a:r>
              <a:rPr lang="en-US" dirty="0"/>
              <a:t>4 – IPA – Researchers interpretive role (double hermeneutic aspects). Considered Thematic analysis but wanted more meaning and individual experience then patterns across data.</a:t>
            </a:r>
          </a:p>
          <a:p>
            <a:endParaRPr lang="en-US" dirty="0"/>
          </a:p>
          <a:p>
            <a:r>
              <a:rPr lang="en-US" dirty="0"/>
              <a:t>5 - Aims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 – BACP &amp; NCPS: Info sheet, informed consent, debrief, voluntary, right to withdraw (given time frame), signposting (Uni &amp; firefighters charity)</a:t>
            </a:r>
          </a:p>
          <a:p>
            <a:endParaRPr lang="en-GB" dirty="0"/>
          </a:p>
          <a:p>
            <a:r>
              <a:rPr lang="en-GB" dirty="0"/>
              <a:t>2 -  GDPR &amp; Data protection – storage, pseudonyms</a:t>
            </a:r>
          </a:p>
          <a:p>
            <a:endParaRPr lang="en-GB" dirty="0"/>
          </a:p>
          <a:p>
            <a:r>
              <a:rPr lang="en-GB" dirty="0"/>
              <a:t>3 – Emotional distress – won’t be asked to recall details of the traumatic event</a:t>
            </a:r>
          </a:p>
          <a:p>
            <a:endParaRPr lang="en-GB" dirty="0"/>
          </a:p>
          <a:p>
            <a:r>
              <a:rPr lang="en-GB" dirty="0"/>
              <a:t>4 – Power dynamics</a:t>
            </a:r>
          </a:p>
          <a:p>
            <a:endParaRPr lang="en-GB" dirty="0"/>
          </a:p>
          <a:p>
            <a:r>
              <a:rPr lang="en-GB" dirty="0"/>
              <a:t>5 – Trustworthiness – Reflexive journalling and supervision</a:t>
            </a:r>
          </a:p>
          <a:p>
            <a:endParaRPr lang="en-GB" dirty="0"/>
          </a:p>
          <a:p>
            <a:r>
              <a:rPr lang="en-GB" dirty="0"/>
              <a:t>6 – Transparency – Documented journey</a:t>
            </a:r>
          </a:p>
          <a:p>
            <a:endParaRPr lang="en-GB" dirty="0"/>
          </a:p>
          <a:p>
            <a:r>
              <a:rPr lang="en-GB" dirty="0"/>
              <a:t>7 – Credibility – Participants own words to solidify interpretations.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92000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Aims to: Deepen understanding of experiencing debriefs in relation to emotional expression and unmet needs.</a:t>
            </a:r>
          </a:p>
          <a:p>
            <a:endParaRPr lang="en-GB" dirty="0"/>
          </a:p>
          <a:p>
            <a:r>
              <a:rPr lang="en-GB" dirty="0"/>
              <a:t>Psychotherapeutic lens: Contribute towards emotionally </a:t>
            </a:r>
            <a:r>
              <a:rPr lang="en-GB"/>
              <a:t>informed practice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7000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081444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5971907-7DAF-2265-E34A-0388E087D0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01B97-4148-E8D9-66C5-A710617F18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2290763" y="512763"/>
            <a:ext cx="4562475" cy="2566987"/>
          </a:xfrm>
        </p:spPr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D01FEDB-0B62-C42C-BB70-BF6D2E8D1F9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B375E2-186F-73C5-4B65-BAD7BB23CF8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1B2431-D351-4C6E-A3CF-9DFAC0E3E050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0989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7.sv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svg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svg"/><Relationship Id="rId5" Type="http://schemas.openxmlformats.org/officeDocument/2006/relationships/image" Target="../media/image14.svg"/><Relationship Id="rId4" Type="http://schemas.openxmlformats.org/officeDocument/2006/relationships/image" Target="../media/image13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svg"/><Relationship Id="rId4" Type="http://schemas.openxmlformats.org/officeDocument/2006/relationships/image" Target="../media/image17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svg"/><Relationship Id="rId4" Type="http://schemas.openxmlformats.org/officeDocument/2006/relationships/image" Target="../media/image25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research.surrey.ac.uk/esploro/outputs/doctoral/Exploring-the-ways-in-which-firefighters/99593123202346/filesAndLinks?index=0" TargetMode="External"/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.svg"/><Relationship Id="rId5" Type="http://schemas.openxmlformats.org/officeDocument/2006/relationships/image" Target="../media/image7.svg"/><Relationship Id="rId4" Type="http://schemas.openxmlformats.org/officeDocument/2006/relationships/hyperlink" Target="https://www.jesip.org.uk/wp-content/uploads/2022/03/JOL_Guidance_October_2017.pdf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orthwalessafeguardingboard.wales/wp-content/uploads/2019/09/9.-Multi-agency-guidance-for-the-support-of-emplyees-affected-by-critical-incidents.pdf" TargetMode="External"/><Relationship Id="rId3" Type="http://schemas.openxmlformats.org/officeDocument/2006/relationships/image" Target="../media/image7.svg"/><Relationship Id="rId7" Type="http://schemas.openxmlformats.org/officeDocument/2006/relationships/hyperlink" Target="https://www.northwalesfire.gov.wales/about-us/recruitment-and-vacancies/why-work-for-us/wellbeing-support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nfcc.org.uk/our-services/national-operational-guidance/learning/national-operational-learning-good-practice-guide/" TargetMode="External"/><Relationship Id="rId11" Type="http://schemas.openxmlformats.org/officeDocument/2006/relationships/hyperlink" Target="https://www.southwales-fire.gov.uk/app/uploads/2025/06/People-Committee-Wednesday-11-June-2025-Rolling-Document.pdf" TargetMode="External"/><Relationship Id="rId5" Type="http://schemas.openxmlformats.org/officeDocument/2006/relationships/hyperlink" Target="https://ncps.com/about-us/code-of-ethics" TargetMode="External"/><Relationship Id="rId10" Type="http://schemas.openxmlformats.org/officeDocument/2006/relationships/hyperlink" Target="https://www.southwales-fire.gov.uk/app/uploads/2023/12/corporate_policy_08_operational_response.pdf" TargetMode="External"/><Relationship Id="rId4" Type="http://schemas.openxmlformats.org/officeDocument/2006/relationships/image" Target="../media/image2.svg"/><Relationship Id="rId9" Type="http://schemas.openxmlformats.org/officeDocument/2006/relationships/hyperlink" Target="https://oro.open.ac.uk/71993/1/Emergency%20Responders%20Report%202020%20v5.pdf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2940434" cy="2940434"/>
          </a:xfrm>
          <a:custGeom>
            <a:avLst/>
            <a:gdLst/>
            <a:ahLst/>
            <a:cxnLst/>
            <a:rect l="l" t="t" r="r" b="b"/>
            <a:pathLst>
              <a:path w="2940434" h="2940434">
                <a:moveTo>
                  <a:pt x="0" y="0"/>
                </a:moveTo>
                <a:lnTo>
                  <a:pt x="2940434" y="0"/>
                </a:lnTo>
                <a:lnTo>
                  <a:pt x="2940434" y="2940434"/>
                </a:lnTo>
                <a:lnTo>
                  <a:pt x="0" y="29404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5258656" y="3289947"/>
            <a:ext cx="1076283" cy="11593595"/>
            <a:chOff x="0" y="0"/>
            <a:chExt cx="609880" cy="65695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09880" cy="6569559"/>
            </a:xfrm>
            <a:custGeom>
              <a:avLst/>
              <a:gdLst/>
              <a:ahLst/>
              <a:cxnLst/>
              <a:rect l="l" t="t" r="r" b="b"/>
              <a:pathLst>
                <a:path w="609880" h="6569559">
                  <a:moveTo>
                    <a:pt x="0" y="0"/>
                  </a:moveTo>
                  <a:lnTo>
                    <a:pt x="609880" y="0"/>
                  </a:lnTo>
                  <a:lnTo>
                    <a:pt x="609880" y="6569559"/>
                  </a:lnTo>
                  <a:lnTo>
                    <a:pt x="0" y="6569559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609880" cy="6607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15868793" y="-500793"/>
            <a:ext cx="2225100" cy="2613313"/>
            <a:chOff x="0" y="0"/>
            <a:chExt cx="1260863" cy="148084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260863" cy="1480845"/>
            </a:xfrm>
            <a:custGeom>
              <a:avLst/>
              <a:gdLst/>
              <a:ahLst/>
              <a:cxnLst/>
              <a:rect l="l" t="t" r="r" b="b"/>
              <a:pathLst>
                <a:path w="1260863" h="1480845">
                  <a:moveTo>
                    <a:pt x="0" y="0"/>
                  </a:moveTo>
                  <a:lnTo>
                    <a:pt x="1260863" y="0"/>
                  </a:lnTo>
                  <a:lnTo>
                    <a:pt x="1260863" y="1480845"/>
                  </a:lnTo>
                  <a:lnTo>
                    <a:pt x="0" y="1480845"/>
                  </a:lnTo>
                  <a:close/>
                </a:path>
              </a:pathLst>
            </a:custGeom>
            <a:solidFill>
              <a:srgbClr val="FFD7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260863" cy="15189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2394666" y="4671622"/>
            <a:ext cx="4586678" cy="4586678"/>
          </a:xfrm>
          <a:custGeom>
            <a:avLst/>
            <a:gdLst/>
            <a:ahLst/>
            <a:cxnLst/>
            <a:rect l="l" t="t" r="r" b="b"/>
            <a:pathLst>
              <a:path w="4586678" h="4586678">
                <a:moveTo>
                  <a:pt x="0" y="0"/>
                </a:moveTo>
                <a:lnTo>
                  <a:pt x="4586677" y="0"/>
                </a:lnTo>
                <a:lnTo>
                  <a:pt x="4586677" y="4586678"/>
                </a:lnTo>
                <a:lnTo>
                  <a:pt x="0" y="45866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 rot="-5400000">
            <a:off x="15868793" y="8174480"/>
            <a:ext cx="2225100" cy="2613313"/>
            <a:chOff x="0" y="0"/>
            <a:chExt cx="1260863" cy="148084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260863" cy="1480845"/>
            </a:xfrm>
            <a:custGeom>
              <a:avLst/>
              <a:gdLst/>
              <a:ahLst/>
              <a:cxnLst/>
              <a:rect l="l" t="t" r="r" b="b"/>
              <a:pathLst>
                <a:path w="1260863" h="1480845">
                  <a:moveTo>
                    <a:pt x="0" y="0"/>
                  </a:moveTo>
                  <a:lnTo>
                    <a:pt x="1260863" y="0"/>
                  </a:lnTo>
                  <a:lnTo>
                    <a:pt x="1260863" y="1480845"/>
                  </a:lnTo>
                  <a:lnTo>
                    <a:pt x="0" y="1480845"/>
                  </a:lnTo>
                  <a:close/>
                </a:path>
              </a:pathLst>
            </a:custGeom>
            <a:solidFill>
              <a:srgbClr val="B2222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260863" cy="151894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359774" y="2990136"/>
            <a:ext cx="14525368" cy="4965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00"/>
              </a:lnSpc>
            </a:pPr>
            <a:r>
              <a:rPr lang="en-US" sz="6500" b="1">
                <a:solidFill>
                  <a:srgbClr val="B22222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‘WE TALKED ABOUT WHAT HAPPENED, NOT HOW IT FELT’: </a:t>
            </a:r>
            <a:r>
              <a:rPr lang="en-US" sz="6500" b="1">
                <a:solidFill>
                  <a:srgbClr val="343434"/>
                </a:solidFill>
                <a:latin typeface="Montserrat Ultra-Bold"/>
                <a:ea typeface="Montserrat Ultra-Bold"/>
                <a:cs typeface="Montserrat Ultra-Bold"/>
                <a:sym typeface="Montserrat Ultra-Bold"/>
              </a:rPr>
              <a:t>FIREFIGHTERS’ LIVED EXPERIENCES OF POST-INCIDENT DEBRIEFS AFTER TRAUMATIC CALLS.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940434" y="8677910"/>
            <a:ext cx="7529631" cy="5803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759"/>
              </a:lnSpc>
            </a:pPr>
            <a:r>
              <a:rPr lang="en-US" sz="3399" spc="234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Kristen Hyett - 1700850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C3E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69085" y="-283921"/>
            <a:ext cx="18860379" cy="2653716"/>
            <a:chOff x="0" y="0"/>
            <a:chExt cx="4967343" cy="698921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67343" cy="698921"/>
            </a:xfrm>
            <a:custGeom>
              <a:avLst/>
              <a:gdLst/>
              <a:ahLst/>
              <a:cxnLst/>
              <a:rect l="l" t="t" r="r" b="b"/>
              <a:pathLst>
                <a:path w="4967343" h="698921">
                  <a:moveTo>
                    <a:pt x="0" y="0"/>
                  </a:moveTo>
                  <a:lnTo>
                    <a:pt x="4967343" y="0"/>
                  </a:lnTo>
                  <a:lnTo>
                    <a:pt x="4967343" y="698921"/>
                  </a:lnTo>
                  <a:lnTo>
                    <a:pt x="0" y="698921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67343" cy="7370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9944099" y="2746996"/>
            <a:ext cx="7315200" cy="322053"/>
          </a:xfrm>
          <a:custGeom>
            <a:avLst/>
            <a:gdLst/>
            <a:ahLst/>
            <a:cxnLst/>
            <a:rect l="l" t="t" r="r" b="b"/>
            <a:pathLst>
              <a:path w="7315200" h="322053">
                <a:moveTo>
                  <a:pt x="0" y="0"/>
                </a:moveTo>
                <a:lnTo>
                  <a:pt x="7315200" y="0"/>
                </a:lnTo>
                <a:lnTo>
                  <a:pt x="7315200" y="322053"/>
                </a:lnTo>
                <a:lnTo>
                  <a:pt x="0" y="32205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flipH="1">
            <a:off x="1028700" y="9513540"/>
            <a:ext cx="7315200" cy="322053"/>
          </a:xfrm>
          <a:custGeom>
            <a:avLst/>
            <a:gdLst/>
            <a:ahLst/>
            <a:cxnLst/>
            <a:rect l="l" t="t" r="r" b="b"/>
            <a:pathLst>
              <a:path w="7315200" h="322053">
                <a:moveTo>
                  <a:pt x="7315200" y="0"/>
                </a:moveTo>
                <a:lnTo>
                  <a:pt x="0" y="0"/>
                </a:lnTo>
                <a:lnTo>
                  <a:pt x="0" y="322053"/>
                </a:lnTo>
                <a:lnTo>
                  <a:pt x="7315200" y="322053"/>
                </a:lnTo>
                <a:lnTo>
                  <a:pt x="731520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1028700" y="-2057400"/>
            <a:ext cx="4160184" cy="4114800"/>
          </a:xfrm>
          <a:custGeom>
            <a:avLst/>
            <a:gdLst/>
            <a:ahLst/>
            <a:cxnLst/>
            <a:rect l="l" t="t" r="r" b="b"/>
            <a:pathLst>
              <a:path w="4160184" h="4114800">
                <a:moveTo>
                  <a:pt x="0" y="0"/>
                </a:moveTo>
                <a:lnTo>
                  <a:pt x="4160184" y="0"/>
                </a:lnTo>
                <a:lnTo>
                  <a:pt x="416018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16177335" y="9368201"/>
            <a:ext cx="2163929" cy="2140323"/>
          </a:xfrm>
          <a:custGeom>
            <a:avLst/>
            <a:gdLst/>
            <a:ahLst/>
            <a:cxnLst/>
            <a:rect l="l" t="t" r="r" b="b"/>
            <a:pathLst>
              <a:path w="2163929" h="2140323">
                <a:moveTo>
                  <a:pt x="0" y="0"/>
                </a:moveTo>
                <a:lnTo>
                  <a:pt x="2163930" y="0"/>
                </a:lnTo>
                <a:lnTo>
                  <a:pt x="2163930" y="2140323"/>
                </a:lnTo>
                <a:lnTo>
                  <a:pt x="0" y="21403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9" name="Group 9"/>
          <p:cNvGrpSpPr/>
          <p:nvPr/>
        </p:nvGrpSpPr>
        <p:grpSpPr>
          <a:xfrm>
            <a:off x="6452613" y="-283921"/>
            <a:ext cx="12138680" cy="1312621"/>
            <a:chOff x="0" y="0"/>
            <a:chExt cx="3197019" cy="345711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3197019" cy="345711"/>
            </a:xfrm>
            <a:custGeom>
              <a:avLst/>
              <a:gdLst/>
              <a:ahLst/>
              <a:cxnLst/>
              <a:rect l="l" t="t" r="r" b="b"/>
              <a:pathLst>
                <a:path w="3197019" h="345711">
                  <a:moveTo>
                    <a:pt x="0" y="0"/>
                  </a:moveTo>
                  <a:lnTo>
                    <a:pt x="3197019" y="0"/>
                  </a:lnTo>
                  <a:lnTo>
                    <a:pt x="3197019" y="345711"/>
                  </a:lnTo>
                  <a:lnTo>
                    <a:pt x="0" y="345711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0" y="-38100"/>
              <a:ext cx="3197019" cy="38381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5489940" y="1039517"/>
            <a:ext cx="11716095" cy="1193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 b="1">
                <a:solidFill>
                  <a:srgbClr val="B2222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RATIONALE 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92EAA35D-7FC8-9B99-F62A-CC1235465D9D}"/>
              </a:ext>
            </a:extLst>
          </p:cNvPr>
          <p:cNvGrpSpPr/>
          <p:nvPr/>
        </p:nvGrpSpPr>
        <p:grpSpPr>
          <a:xfrm>
            <a:off x="-14433" y="3114591"/>
            <a:ext cx="18126337" cy="5876307"/>
            <a:chOff x="-219340" y="3103399"/>
            <a:chExt cx="18126337" cy="5876307"/>
          </a:xfrm>
        </p:grpSpPr>
        <p:sp>
          <p:nvSpPr>
            <p:cNvPr id="12" name="TextBox 12"/>
            <p:cNvSpPr txBox="1"/>
            <p:nvPr/>
          </p:nvSpPr>
          <p:spPr>
            <a:xfrm>
              <a:off x="-219340" y="5056451"/>
              <a:ext cx="4547553" cy="354821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518158" lvl="1" indent="-259079">
                <a:lnSpc>
                  <a:spcPts val="3500"/>
                </a:lnSpc>
                <a:buFont typeface="Arial"/>
                <a:buChar char="•"/>
              </a:pPr>
              <a:r>
                <a:rPr lang="en-US" sz="2200" dirty="0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Firefighters are regularly exposed to traumatic events</a:t>
              </a:r>
            </a:p>
            <a:p>
              <a:pPr marL="518158" lvl="1" indent="-259079">
                <a:lnSpc>
                  <a:spcPts val="3500"/>
                </a:lnSpc>
                <a:buFont typeface="Arial"/>
                <a:buChar char="•"/>
              </a:pPr>
              <a:r>
                <a:rPr lang="en-US" sz="2200" dirty="0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Post-incident debriefs are frequently used as an </a:t>
              </a:r>
              <a:r>
                <a:rPr lang="en-US" sz="2200" dirty="0" err="1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organisational</a:t>
              </a:r>
              <a:r>
                <a:rPr lang="en-US" sz="2200" dirty="0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 response</a:t>
              </a:r>
            </a:p>
            <a:p>
              <a:pPr marL="518158" lvl="1" indent="-259079">
                <a:lnSpc>
                  <a:spcPts val="3500"/>
                </a:lnSpc>
                <a:buFont typeface="Arial"/>
                <a:buChar char="•"/>
              </a:pPr>
              <a:r>
                <a:rPr lang="en-US" sz="2200" dirty="0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Research has widely focused on procedure, prevention, and outcomes (19)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-28812" y="3260969"/>
              <a:ext cx="4547553" cy="1518173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6239"/>
                </a:lnSpc>
              </a:pPr>
              <a:r>
                <a:rPr lang="en-US" sz="4000" b="1" dirty="0">
                  <a:solidFill>
                    <a:srgbClr val="FFFFFF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Why is research needed?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4518741" y="3116095"/>
              <a:ext cx="3932646" cy="176503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7279"/>
                </a:lnSpc>
              </a:pPr>
              <a:r>
                <a:rPr lang="en-US" sz="4000" b="1" dirty="0">
                  <a:solidFill>
                    <a:srgbClr val="FFFFFF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What is missing?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4458456" y="5114114"/>
              <a:ext cx="4174301" cy="364760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518158" lvl="1" indent="-259079">
                <a:lnSpc>
                  <a:spcPts val="3500"/>
                </a:lnSpc>
                <a:buFont typeface="Arial"/>
                <a:buChar char="•"/>
              </a:pPr>
              <a:r>
                <a:rPr lang="en-US" sz="2200" dirty="0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Limited qualitative research on how debriefs are emotionally experienced (19)</a:t>
              </a:r>
            </a:p>
            <a:p>
              <a:pPr marL="518158" lvl="1" indent="-259079">
                <a:lnSpc>
                  <a:spcPts val="3500"/>
                </a:lnSpc>
                <a:buFont typeface="Arial"/>
                <a:buChar char="•"/>
              </a:pPr>
              <a:r>
                <a:rPr lang="en-US" sz="2200" dirty="0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Limited attention to firefighters’ perceptions of what they need after the event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8668313" y="3103399"/>
              <a:ext cx="4922786" cy="176503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7279"/>
                </a:lnSpc>
              </a:pPr>
              <a:r>
                <a:rPr lang="en-US" sz="4000" b="1" dirty="0">
                  <a:solidFill>
                    <a:srgbClr val="FFFFFF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Why Psychotherapy?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8934431" y="5138530"/>
              <a:ext cx="4434788" cy="309937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518158" lvl="1" indent="-259079">
                <a:lnSpc>
                  <a:spcPts val="3500"/>
                </a:lnSpc>
                <a:buFont typeface="Arial"/>
                <a:buChar char="•"/>
              </a:pPr>
              <a:r>
                <a:rPr lang="en-US" sz="2200" dirty="0">
                  <a:solidFill>
                    <a:srgbClr val="F9F9F9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Psychotherapy regularly works with unprocessed and contained emotions</a:t>
              </a:r>
            </a:p>
            <a:p>
              <a:pPr marL="518158" lvl="1" indent="-259079">
                <a:lnSpc>
                  <a:spcPts val="3500"/>
                </a:lnSpc>
                <a:buFont typeface="Arial"/>
                <a:buChar char="•"/>
              </a:pPr>
              <a:r>
                <a:rPr lang="en-US" sz="2200" dirty="0">
                  <a:solidFill>
                    <a:srgbClr val="F9F9F9"/>
                  </a:solidFill>
                  <a:latin typeface="Montserrat"/>
                  <a:ea typeface="Montserrat"/>
                  <a:cs typeface="Montserrat"/>
                  <a:sym typeface="Montserrat"/>
                </a:rPr>
                <a:t>Understanding frontline workers containment emotionally can inform therapeutic practice </a:t>
              </a:r>
            </a:p>
          </p:txBody>
        </p:sp>
        <p:sp>
          <p:nvSpPr>
            <p:cNvPr id="24" name="TextBox 17">
              <a:extLst>
                <a:ext uri="{FF2B5EF4-FFF2-40B4-BE49-F238E27FC236}">
                  <a16:creationId xmlns:a16="http://schemas.microsoft.com/office/drawing/2014/main" id="{8F4805F6-B9D3-B2E4-FCE2-009B9D18E751}"/>
                </a:ext>
              </a:extLst>
            </p:cNvPr>
            <p:cNvSpPr txBox="1"/>
            <p:nvPr/>
          </p:nvSpPr>
          <p:spPr>
            <a:xfrm>
              <a:off x="13902712" y="3620842"/>
              <a:ext cx="3962399" cy="82888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algn="ctr">
                <a:lnSpc>
                  <a:spcPts val="7279"/>
                </a:lnSpc>
              </a:pPr>
              <a:r>
                <a:rPr lang="en-US" sz="4000" b="1" dirty="0">
                  <a:solidFill>
                    <a:srgbClr val="FFFFFF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Who Cares?</a:t>
              </a:r>
            </a:p>
          </p:txBody>
        </p: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E04261-9968-CB6E-860F-E4DFF64A05EB}"/>
                </a:ext>
              </a:extLst>
            </p:cNvPr>
            <p:cNvCxnSpPr/>
            <p:nvPr/>
          </p:nvCxnSpPr>
          <p:spPr>
            <a:xfrm>
              <a:off x="4528930" y="3390900"/>
              <a:ext cx="0" cy="5588806"/>
            </a:xfrm>
            <a:prstGeom prst="line">
              <a:avLst/>
            </a:prstGeom>
            <a:ln>
              <a:solidFill>
                <a:srgbClr val="FFD7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CB06B721-62B4-B0AB-0A2B-9E1F3A857FFE}"/>
                </a:ext>
              </a:extLst>
            </p:cNvPr>
            <p:cNvCxnSpPr/>
            <p:nvPr/>
          </p:nvCxnSpPr>
          <p:spPr>
            <a:xfrm>
              <a:off x="8763000" y="3332403"/>
              <a:ext cx="0" cy="5588806"/>
            </a:xfrm>
            <a:prstGeom prst="line">
              <a:avLst/>
            </a:prstGeom>
            <a:ln>
              <a:solidFill>
                <a:srgbClr val="FFD7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0EA3D931-3F26-1B2D-3E2B-76B75CF57BD2}"/>
                </a:ext>
              </a:extLst>
            </p:cNvPr>
            <p:cNvCxnSpPr/>
            <p:nvPr/>
          </p:nvCxnSpPr>
          <p:spPr>
            <a:xfrm>
              <a:off x="13565381" y="3390900"/>
              <a:ext cx="0" cy="5588806"/>
            </a:xfrm>
            <a:prstGeom prst="line">
              <a:avLst/>
            </a:prstGeom>
            <a:ln>
              <a:solidFill>
                <a:srgbClr val="FFD7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18">
              <a:extLst>
                <a:ext uri="{FF2B5EF4-FFF2-40B4-BE49-F238E27FC236}">
                  <a16:creationId xmlns:a16="http://schemas.microsoft.com/office/drawing/2014/main" id="{0B8BA95D-03E2-46BB-C68A-25268ABA1E94}"/>
                </a:ext>
              </a:extLst>
            </p:cNvPr>
            <p:cNvSpPr txBox="1"/>
            <p:nvPr/>
          </p:nvSpPr>
          <p:spPr>
            <a:xfrm>
              <a:off x="13944600" y="5344618"/>
              <a:ext cx="3962397" cy="1752852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518158" lvl="1" indent="-259079">
                <a:lnSpc>
                  <a:spcPts val="3500"/>
                </a:lnSpc>
                <a:buFont typeface="Arial"/>
                <a:buChar char="•"/>
              </a:pPr>
              <a:r>
                <a:rPr lang="en-US" sz="2200" dirty="0">
                  <a:solidFill>
                    <a:srgbClr val="F9F9F9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Psychotherapists</a:t>
              </a:r>
            </a:p>
            <a:p>
              <a:pPr marL="518158" lvl="1" indent="-259079">
                <a:lnSpc>
                  <a:spcPts val="3500"/>
                </a:lnSpc>
                <a:buFont typeface="Arial"/>
                <a:buChar char="•"/>
              </a:pPr>
              <a:r>
                <a:rPr lang="en-US" sz="2200" dirty="0">
                  <a:solidFill>
                    <a:srgbClr val="F9F9F9"/>
                  </a:solidFill>
                  <a:latin typeface="Montserrat"/>
                  <a:ea typeface="Montserrat"/>
                  <a:cs typeface="Montserrat"/>
                  <a:sym typeface="Montserrat"/>
                </a:rPr>
                <a:t>Firefighters</a:t>
              </a:r>
            </a:p>
            <a:p>
              <a:pPr marL="518158" lvl="1" indent="-259079">
                <a:lnSpc>
                  <a:spcPts val="3500"/>
                </a:lnSpc>
                <a:buFont typeface="Arial"/>
                <a:buChar char="•"/>
              </a:pPr>
              <a:r>
                <a:rPr lang="en-US" sz="2200" dirty="0" err="1">
                  <a:solidFill>
                    <a:srgbClr val="F9F9F9"/>
                  </a:solidFill>
                  <a:latin typeface="Montserrat"/>
                  <a:ea typeface="Montserrat"/>
                  <a:cs typeface="Montserrat"/>
                  <a:sym typeface="Montserrat"/>
                </a:rPr>
                <a:t>Organisations</a:t>
              </a:r>
              <a:r>
                <a:rPr lang="en-US" sz="2200" dirty="0">
                  <a:solidFill>
                    <a:srgbClr val="F9F9F9"/>
                  </a:solidFill>
                  <a:latin typeface="Montserrat"/>
                  <a:ea typeface="Montserrat"/>
                  <a:cs typeface="Montserrat"/>
                  <a:sym typeface="Montserrat"/>
                </a:rPr>
                <a:t> and support services</a:t>
              </a:r>
            </a:p>
          </p:txBody>
        </p:sp>
      </p:grpSp>
      <p:graphicFrame>
        <p:nvGraphicFramePr>
          <p:cNvPr id="21" name="Table 20">
            <a:extLst>
              <a:ext uri="{FF2B5EF4-FFF2-40B4-BE49-F238E27FC236}">
                <a16:creationId xmlns:a16="http://schemas.microsoft.com/office/drawing/2014/main" id="{E4FE908D-461F-56C2-B687-531BB7A0B03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4048951"/>
              </p:ext>
            </p:extLst>
          </p:nvPr>
        </p:nvGraphicFramePr>
        <p:xfrm>
          <a:off x="282680" y="4519699"/>
          <a:ext cx="6884516" cy="315128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180046">
                  <a:extLst>
                    <a:ext uri="{9D8B030D-6E8A-4147-A177-3AD203B41FA5}">
                      <a16:colId xmlns:a16="http://schemas.microsoft.com/office/drawing/2014/main" val="3332771255"/>
                    </a:ext>
                  </a:extLst>
                </a:gridCol>
                <a:gridCol w="2202202">
                  <a:extLst>
                    <a:ext uri="{9D8B030D-6E8A-4147-A177-3AD203B41FA5}">
                      <a16:colId xmlns:a16="http://schemas.microsoft.com/office/drawing/2014/main" val="848137588"/>
                    </a:ext>
                  </a:extLst>
                </a:gridCol>
                <a:gridCol w="2502268">
                  <a:extLst>
                    <a:ext uri="{9D8B030D-6E8A-4147-A177-3AD203B41FA5}">
                      <a16:colId xmlns:a16="http://schemas.microsoft.com/office/drawing/2014/main" val="2655085855"/>
                    </a:ext>
                  </a:extLst>
                </a:gridCol>
              </a:tblGrid>
              <a:tr h="1139603">
                <a:tc gridSpan="3"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tx1"/>
                          </a:solidFill>
                          <a:latin typeface="Montserrat" pitchFamily="2" charset="0"/>
                        </a:rPr>
                        <a:t>Types of Debrief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FFEF9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077806"/>
                  </a:ext>
                </a:extLst>
              </a:tr>
              <a:tr h="1876615">
                <a:tc>
                  <a:txBody>
                    <a:bodyPr/>
                    <a:lstStyle/>
                    <a:p>
                      <a:pPr algn="ctr"/>
                      <a:r>
                        <a:rPr lang="en-GB" sz="2100" b="1" u="sng" dirty="0">
                          <a:latin typeface="Montserrat" pitchFamily="2" charset="0"/>
                        </a:rPr>
                        <a:t>Operational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2100" dirty="0">
                        <a:solidFill>
                          <a:schemeClr val="dk1"/>
                        </a:solidFill>
                        <a:latin typeface="Montserrat" pitchFamily="2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>
                          <a:solidFill>
                            <a:schemeClr val="dk1"/>
                          </a:solidFill>
                          <a:latin typeface="Montserrat" pitchFamily="2" charset="0"/>
                        </a:rPr>
                        <a:t>Happen 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>
                          <a:solidFill>
                            <a:schemeClr val="dk1"/>
                          </a:solidFill>
                          <a:latin typeface="Montserrat" pitchFamily="2" charset="0"/>
                        </a:rPr>
                        <a:t>everyday after a call</a:t>
                      </a:r>
                    </a:p>
                    <a:p>
                      <a:pPr algn="ctr"/>
                      <a:endParaRPr lang="en-GB" sz="2100" dirty="0">
                        <a:latin typeface="Montserrat" pitchFamily="2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 b="1" u="sng" dirty="0">
                          <a:latin typeface="Montserrat" pitchFamily="2" charset="0"/>
                        </a:rPr>
                        <a:t>Structured</a:t>
                      </a:r>
                    </a:p>
                    <a:p>
                      <a:pPr algn="ctr"/>
                      <a:endParaRPr lang="en-GB" sz="2100" b="0" u="none" dirty="0">
                        <a:latin typeface="Montserrat" pitchFamily="2" charset="0"/>
                      </a:endParaRP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100" dirty="0">
                          <a:solidFill>
                            <a:schemeClr val="dk1"/>
                          </a:solidFill>
                          <a:latin typeface="Montserrat" pitchFamily="2" charset="0"/>
                        </a:rPr>
                        <a:t>Usually within days or weeks of an incident </a:t>
                      </a:r>
                      <a:endParaRPr lang="en-GB" sz="2100" b="1" u="sng" dirty="0">
                        <a:latin typeface="Montserrat" pitchFamily="2" charset="0"/>
                      </a:endParaRPr>
                    </a:p>
                    <a:p>
                      <a:pPr algn="ctr"/>
                      <a:r>
                        <a:rPr lang="en-GB" sz="2100" b="0" u="none" dirty="0">
                          <a:latin typeface="Montserrat" pitchFamily="2" charset="0"/>
                        </a:rPr>
                        <a:t>	        (13)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EB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100" b="1" u="sng" dirty="0">
                          <a:latin typeface="Montserrat" pitchFamily="2" charset="0"/>
                        </a:rPr>
                        <a:t>Critical Incident</a:t>
                      </a:r>
                    </a:p>
                    <a:p>
                      <a:pPr algn="ctr"/>
                      <a:endParaRPr lang="en-GB" sz="2100" b="1" u="sng" dirty="0">
                        <a:latin typeface="Montserrat" pitchFamily="2" charset="0"/>
                      </a:endParaRPr>
                    </a:p>
                    <a:p>
                      <a:pPr marL="0" indent="0" algn="ctr">
                        <a:buFont typeface="Arial" panose="020B0604020202020204" pitchFamily="34" charset="0"/>
                        <a:buNone/>
                      </a:pPr>
                      <a:r>
                        <a:rPr lang="en-GB" sz="2100" b="0" u="none" dirty="0">
                          <a:latin typeface="Montserrat" pitchFamily="2" charset="0"/>
                        </a:rPr>
                        <a:t>Usually within 48-72 hours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E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5534691"/>
                  </a:ext>
                </a:extLst>
              </a:tr>
            </a:tbl>
          </a:graphicData>
        </a:graphic>
      </p:graphicFrame>
      <p:graphicFrame>
        <p:nvGraphicFramePr>
          <p:cNvPr id="22" name="Table 21">
            <a:extLst>
              <a:ext uri="{FF2B5EF4-FFF2-40B4-BE49-F238E27FC236}">
                <a16:creationId xmlns:a16="http://schemas.microsoft.com/office/drawing/2014/main" id="{FA9BEE23-E139-4FF9-CCA0-F78B75EDEE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7530845"/>
              </p:ext>
            </p:extLst>
          </p:nvPr>
        </p:nvGraphicFramePr>
        <p:xfrm>
          <a:off x="7786621" y="3162074"/>
          <a:ext cx="10210799" cy="568112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728448">
                  <a:extLst>
                    <a:ext uri="{9D8B030D-6E8A-4147-A177-3AD203B41FA5}">
                      <a16:colId xmlns:a16="http://schemas.microsoft.com/office/drawing/2014/main" val="3332771255"/>
                    </a:ext>
                  </a:extLst>
                </a:gridCol>
                <a:gridCol w="4286947">
                  <a:extLst>
                    <a:ext uri="{9D8B030D-6E8A-4147-A177-3AD203B41FA5}">
                      <a16:colId xmlns:a16="http://schemas.microsoft.com/office/drawing/2014/main" val="1340869420"/>
                    </a:ext>
                  </a:extLst>
                </a:gridCol>
                <a:gridCol w="3195404">
                  <a:extLst>
                    <a:ext uri="{9D8B030D-6E8A-4147-A177-3AD203B41FA5}">
                      <a16:colId xmlns:a16="http://schemas.microsoft.com/office/drawing/2014/main" val="1264474646"/>
                    </a:ext>
                  </a:extLst>
                </a:gridCol>
              </a:tblGrid>
              <a:tr h="712888">
                <a:tc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bg1"/>
                          </a:solidFill>
                          <a:latin typeface="Montserrat" pitchFamily="2" charset="0"/>
                        </a:rPr>
                        <a:t>Service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bg1"/>
                          </a:solidFill>
                          <a:latin typeface="Montserrat" pitchFamily="2" charset="0"/>
                        </a:rPr>
                        <a:t>Wellbeing Tool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4000" dirty="0">
                          <a:solidFill>
                            <a:schemeClr val="bg1"/>
                          </a:solidFill>
                          <a:latin typeface="Montserrat" pitchFamily="2" charset="0"/>
                        </a:rPr>
                        <a:t>The Gap</a:t>
                      </a: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8077806"/>
                  </a:ext>
                </a:extLst>
              </a:tr>
              <a:tr h="1317419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200" b="1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North Wales (NWFRS)</a:t>
                      </a: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 (16;17;18)</a:t>
                      </a:r>
                      <a:endParaRPr lang="en-GB" sz="22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200" b="1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CISM (Critical Incident Stress Management)</a:t>
                      </a: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 </a:t>
                      </a:r>
                      <a:endParaRPr lang="en-GB" sz="22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High level of structure. Uses Defusing (immediate) and Debriefing (72 hours). Protocol-heavy. </a:t>
                      </a:r>
                      <a:endParaRPr lang="en-GB" sz="22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46006944"/>
                  </a:ext>
                </a:extLst>
              </a:tr>
              <a:tr h="1107396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200" b="1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South Wales (SWFRS)</a:t>
                      </a: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 (22;23)</a:t>
                      </a:r>
                      <a:endParaRPr lang="en-GB" sz="22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200" b="1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Trauma-Informed Approach &amp; Peer Support</a:t>
                      </a: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 (9)</a:t>
                      </a:r>
                      <a:endParaRPr lang="en-GB" sz="22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Shifted focus </a:t>
                      </a:r>
                      <a:r>
                        <a:rPr lang="en-GB" sz="2200" b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towards Wellbeing Areas </a:t>
                      </a: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in stations </a:t>
                      </a:r>
                      <a:r>
                        <a:rPr lang="en-GB" sz="2200" b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and Colleague </a:t>
                      </a: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Support </a:t>
                      </a:r>
                      <a:r>
                        <a:rPr lang="en-GB" sz="2200" b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Teams. </a:t>
                      </a: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(10;11)</a:t>
                      </a:r>
                      <a:endParaRPr lang="en-GB" sz="22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292747769"/>
                  </a:ext>
                </a:extLst>
              </a:tr>
              <a:tr h="1082775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200" b="1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Mid &amp; West Wales (MAWWFRS)</a:t>
                      </a: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 (14)</a:t>
                      </a:r>
                      <a:endParaRPr lang="en-GB" sz="22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200" b="1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Occupational Health &amp; EAP (Employee Assistance)</a:t>
                      </a: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 </a:t>
                      </a:r>
                      <a:endParaRPr lang="en-GB" sz="22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200" b="0" dirty="0">
                          <a:solidFill>
                            <a:srgbClr val="1F1F1F"/>
                          </a:solidFill>
                          <a:effectLst/>
                          <a:latin typeface="Montserrat" pitchFamily="2" charset="0"/>
                        </a:rPr>
                        <a:t>Relies more heavily on external partners and clinical referrals. </a:t>
                      </a:r>
                      <a:endParaRPr lang="en-GB" sz="22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22168023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2" presetClass="exit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5400000">
            <a:off x="7019500" y="-8316038"/>
            <a:ext cx="1433353" cy="17144204"/>
            <a:chOff x="0" y="0"/>
            <a:chExt cx="377508" cy="451534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77508" cy="4515346"/>
            </a:xfrm>
            <a:custGeom>
              <a:avLst/>
              <a:gdLst/>
              <a:ahLst/>
              <a:cxnLst/>
              <a:rect l="l" t="t" r="r" b="b"/>
              <a:pathLst>
                <a:path w="377508" h="4515346">
                  <a:moveTo>
                    <a:pt x="0" y="0"/>
                  </a:moveTo>
                  <a:lnTo>
                    <a:pt x="377508" y="0"/>
                  </a:lnTo>
                  <a:lnTo>
                    <a:pt x="377508" y="4515346"/>
                  </a:lnTo>
                  <a:lnTo>
                    <a:pt x="0" y="4515346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77508" cy="455344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10800000">
            <a:off x="16308279" y="0"/>
            <a:ext cx="1979721" cy="12237233"/>
            <a:chOff x="0" y="0"/>
            <a:chExt cx="521408" cy="3222975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21408" cy="3222975"/>
            </a:xfrm>
            <a:custGeom>
              <a:avLst/>
              <a:gdLst/>
              <a:ahLst/>
              <a:cxnLst/>
              <a:rect l="l" t="t" r="r" b="b"/>
              <a:pathLst>
                <a:path w="521408" h="3222975">
                  <a:moveTo>
                    <a:pt x="0" y="0"/>
                  </a:moveTo>
                  <a:lnTo>
                    <a:pt x="521408" y="0"/>
                  </a:lnTo>
                  <a:lnTo>
                    <a:pt x="521408" y="3222975"/>
                  </a:lnTo>
                  <a:lnTo>
                    <a:pt x="0" y="3222975"/>
                  </a:lnTo>
                  <a:close/>
                </a:path>
              </a:pathLst>
            </a:custGeom>
            <a:solidFill>
              <a:srgbClr val="B2222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521408" cy="326107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 rot="5400000">
            <a:off x="15940225" y="2584843"/>
            <a:ext cx="3657600" cy="545315"/>
          </a:xfrm>
          <a:custGeom>
            <a:avLst/>
            <a:gdLst/>
            <a:ahLst/>
            <a:cxnLst/>
            <a:rect l="l" t="t" r="r" b="b"/>
            <a:pathLst>
              <a:path w="3657600" h="545315">
                <a:moveTo>
                  <a:pt x="0" y="0"/>
                </a:moveTo>
                <a:lnTo>
                  <a:pt x="3657600" y="0"/>
                </a:lnTo>
                <a:lnTo>
                  <a:pt x="3657600" y="545314"/>
                </a:lnTo>
                <a:lnTo>
                  <a:pt x="0" y="54531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 cap="sq">
            <a:noFill/>
            <a:prstDash val="solid"/>
            <a:miter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2494630" y="839391"/>
            <a:ext cx="11336404" cy="1193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99"/>
              </a:lnSpc>
            </a:pPr>
            <a:r>
              <a:rPr lang="en-US" sz="6999" b="1">
                <a:solidFill>
                  <a:srgbClr val="B2222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QUESTION AND AIMS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07150" y="4224595"/>
            <a:ext cx="7532482" cy="45472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60" lvl="1" indent="-259080" algn="l">
              <a:lnSpc>
                <a:spcPts val="3600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Montserrat"/>
                <a:ea typeface="Montserrat"/>
                <a:cs typeface="Montserrat"/>
                <a:sym typeface="Montserrat"/>
              </a:rPr>
              <a:t>To explore firefighters’ experiences of post-incident debriefing</a:t>
            </a:r>
          </a:p>
          <a:p>
            <a:pPr marL="518160" lvl="1" indent="-259080" algn="l">
              <a:lnSpc>
                <a:spcPts val="3600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Montserrat"/>
                <a:ea typeface="Montserrat"/>
                <a:cs typeface="Montserrat"/>
                <a:sym typeface="Montserrat"/>
              </a:rPr>
              <a:t>To examine how firefighters make sense of the debriefing structure and purpose, in relation to emotional expression</a:t>
            </a:r>
          </a:p>
          <a:p>
            <a:pPr marL="518160" lvl="1" indent="-259080" algn="l">
              <a:lnSpc>
                <a:spcPts val="3600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Montserrat"/>
                <a:ea typeface="Montserrat"/>
                <a:cs typeface="Montserrat"/>
                <a:sym typeface="Montserrat"/>
              </a:rPr>
              <a:t>To explore firefighters perceived emotional needs following traumatic incidents</a:t>
            </a:r>
          </a:p>
          <a:p>
            <a:pPr marL="518160" lvl="1" indent="-259080" algn="l">
              <a:lnSpc>
                <a:spcPts val="3600"/>
              </a:lnSpc>
              <a:buFont typeface="Arial"/>
              <a:buChar char="•"/>
            </a:pPr>
            <a:r>
              <a:rPr lang="en-US" sz="2400" dirty="0">
                <a:solidFill>
                  <a:srgbClr val="1B1B1B"/>
                </a:solidFill>
                <a:latin typeface="Montserrat"/>
                <a:ea typeface="Montserrat"/>
                <a:cs typeface="Montserrat"/>
                <a:sym typeface="Montserrat"/>
              </a:rPr>
              <a:t>To consider implications of firefighters’ experiences for psychotherapeutic practice and theory with frontline workers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399423" y="3210074"/>
            <a:ext cx="1747937" cy="877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2C3E5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Aims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06333" y="4811334"/>
            <a:ext cx="7206386" cy="1720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649"/>
              </a:lnSpc>
            </a:pPr>
            <a:r>
              <a:rPr lang="en-US" sz="3099">
                <a:solidFill>
                  <a:srgbClr val="1B1B1B"/>
                </a:solidFill>
                <a:latin typeface="Montserrat"/>
                <a:ea typeface="Montserrat"/>
                <a:cs typeface="Montserrat"/>
                <a:sym typeface="Montserrat"/>
              </a:rPr>
              <a:t>How do firefighters experience and make sense of post incident debriefs after traumatic calls?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32940" y="3210074"/>
            <a:ext cx="3153172" cy="877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1">
                <a:solidFill>
                  <a:srgbClr val="2C3E5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Question</a:t>
            </a:r>
          </a:p>
        </p:txBody>
      </p:sp>
      <p:grpSp>
        <p:nvGrpSpPr>
          <p:cNvPr id="14" name="Group 14"/>
          <p:cNvGrpSpPr/>
          <p:nvPr/>
        </p:nvGrpSpPr>
        <p:grpSpPr>
          <a:xfrm rot="5400000">
            <a:off x="7454523" y="1901934"/>
            <a:ext cx="1399233" cy="16308279"/>
            <a:chOff x="0" y="0"/>
            <a:chExt cx="368522" cy="4295184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368522" cy="4295184"/>
            </a:xfrm>
            <a:custGeom>
              <a:avLst/>
              <a:gdLst/>
              <a:ahLst/>
              <a:cxnLst/>
              <a:rect l="l" t="t" r="r" b="b"/>
              <a:pathLst>
                <a:path w="368522" h="4295184">
                  <a:moveTo>
                    <a:pt x="0" y="0"/>
                  </a:moveTo>
                  <a:lnTo>
                    <a:pt x="368522" y="0"/>
                  </a:lnTo>
                  <a:lnTo>
                    <a:pt x="368522" y="4295184"/>
                  </a:lnTo>
                  <a:lnTo>
                    <a:pt x="0" y="4295184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0" y="-38100"/>
              <a:ext cx="368522" cy="43332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 rot="-10800000">
            <a:off x="8069774" y="3295799"/>
            <a:ext cx="186115" cy="5671211"/>
            <a:chOff x="0" y="0"/>
            <a:chExt cx="49018" cy="1493652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9018" cy="1493652"/>
            </a:xfrm>
            <a:custGeom>
              <a:avLst/>
              <a:gdLst/>
              <a:ahLst/>
              <a:cxnLst/>
              <a:rect l="l" t="t" r="r" b="b"/>
              <a:pathLst>
                <a:path w="49018" h="1493652">
                  <a:moveTo>
                    <a:pt x="0" y="0"/>
                  </a:moveTo>
                  <a:lnTo>
                    <a:pt x="49018" y="0"/>
                  </a:lnTo>
                  <a:lnTo>
                    <a:pt x="49018" y="1493652"/>
                  </a:lnTo>
                  <a:lnTo>
                    <a:pt x="0" y="1493652"/>
                  </a:lnTo>
                  <a:close/>
                </a:path>
              </a:pathLst>
            </a:custGeom>
            <a:solidFill>
              <a:srgbClr val="FFD7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0" y="-38100"/>
              <a:ext cx="49018" cy="15317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20" name="AutoShape 20"/>
          <p:cNvSpPr/>
          <p:nvPr/>
        </p:nvSpPr>
        <p:spPr>
          <a:xfrm>
            <a:off x="2355764" y="2152799"/>
            <a:ext cx="8262046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21" name="AutoShape 21"/>
          <p:cNvSpPr/>
          <p:nvPr/>
        </p:nvSpPr>
        <p:spPr>
          <a:xfrm>
            <a:off x="6486788" y="2419499"/>
            <a:ext cx="6492240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C3E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70896" y="3021912"/>
            <a:ext cx="19029792" cy="7662677"/>
            <a:chOff x="0" y="0"/>
            <a:chExt cx="5011962" cy="201815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11962" cy="2018154"/>
            </a:xfrm>
            <a:custGeom>
              <a:avLst/>
              <a:gdLst/>
              <a:ahLst/>
              <a:cxnLst/>
              <a:rect l="l" t="t" r="r" b="b"/>
              <a:pathLst>
                <a:path w="5011962" h="2018154">
                  <a:moveTo>
                    <a:pt x="0" y="0"/>
                  </a:moveTo>
                  <a:lnTo>
                    <a:pt x="5011962" y="0"/>
                  </a:lnTo>
                  <a:lnTo>
                    <a:pt x="5011962" y="2018154"/>
                  </a:lnTo>
                  <a:lnTo>
                    <a:pt x="0" y="2018154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11962" cy="20562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13935862" y="9258300"/>
            <a:ext cx="3323438" cy="549878"/>
          </a:xfrm>
          <a:custGeom>
            <a:avLst/>
            <a:gdLst/>
            <a:ahLst/>
            <a:cxnLst/>
            <a:rect l="l" t="t" r="r" b="b"/>
            <a:pathLst>
              <a:path w="3323438" h="549878">
                <a:moveTo>
                  <a:pt x="0" y="0"/>
                </a:moveTo>
                <a:lnTo>
                  <a:pt x="3323438" y="0"/>
                </a:lnTo>
                <a:lnTo>
                  <a:pt x="3323438" y="549878"/>
                </a:lnTo>
                <a:lnTo>
                  <a:pt x="0" y="5498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>
            <a:off x="336420" y="208698"/>
            <a:ext cx="2621058" cy="2621058"/>
          </a:xfrm>
          <a:custGeom>
            <a:avLst/>
            <a:gdLst/>
            <a:ahLst/>
            <a:cxnLst/>
            <a:rect l="l" t="t" r="r" b="b"/>
            <a:pathLst>
              <a:path w="2621058" h="2621058">
                <a:moveTo>
                  <a:pt x="0" y="0"/>
                </a:moveTo>
                <a:lnTo>
                  <a:pt x="2621058" y="0"/>
                </a:lnTo>
                <a:lnTo>
                  <a:pt x="2621058" y="2621058"/>
                </a:lnTo>
                <a:lnTo>
                  <a:pt x="0" y="26210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10800000">
            <a:off x="-1349156" y="8058988"/>
            <a:ext cx="4114800" cy="4114800"/>
          </a:xfrm>
          <a:custGeom>
            <a:avLst/>
            <a:gdLst/>
            <a:ahLst/>
            <a:cxnLst/>
            <a:rect l="l" t="t" r="r" b="b"/>
            <a:pathLst>
              <a:path w="4114800" h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8" name="Group 8"/>
          <p:cNvGrpSpPr/>
          <p:nvPr/>
        </p:nvGrpSpPr>
        <p:grpSpPr>
          <a:xfrm>
            <a:off x="2765644" y="3700186"/>
            <a:ext cx="3786743" cy="3786743"/>
            <a:chOff x="0" y="0"/>
            <a:chExt cx="3282950" cy="328295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3282950" cy="3282950"/>
            </a:xfrm>
            <a:custGeom>
              <a:avLst/>
              <a:gdLst/>
              <a:ahLst/>
              <a:cxnLst/>
              <a:rect l="l" t="t" r="r" b="b"/>
              <a:pathLst>
                <a:path w="3282950" h="3282950">
                  <a:moveTo>
                    <a:pt x="0" y="0"/>
                  </a:moveTo>
                  <a:lnTo>
                    <a:pt x="2532380" y="0"/>
                  </a:lnTo>
                  <a:cubicBezTo>
                    <a:pt x="2946400" y="0"/>
                    <a:pt x="3282950" y="336550"/>
                    <a:pt x="3282950" y="750570"/>
                  </a:cubicBezTo>
                  <a:lnTo>
                    <a:pt x="3282950" y="3282950"/>
                  </a:lnTo>
                  <a:lnTo>
                    <a:pt x="0" y="3282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17017" t="-55987" b="-224"/>
              </a:stretch>
            </a:blip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250628" y="3700186"/>
            <a:ext cx="3786743" cy="3786743"/>
            <a:chOff x="0" y="0"/>
            <a:chExt cx="3282950" cy="328295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3282950" cy="3282950"/>
            </a:xfrm>
            <a:custGeom>
              <a:avLst/>
              <a:gdLst/>
              <a:ahLst/>
              <a:cxnLst/>
              <a:rect l="l" t="t" r="r" b="b"/>
              <a:pathLst>
                <a:path w="3282950" h="3282950">
                  <a:moveTo>
                    <a:pt x="0" y="0"/>
                  </a:moveTo>
                  <a:lnTo>
                    <a:pt x="2532380" y="0"/>
                  </a:lnTo>
                  <a:cubicBezTo>
                    <a:pt x="2946400" y="0"/>
                    <a:pt x="3282950" y="336550"/>
                    <a:pt x="3282950" y="750570"/>
                  </a:cubicBezTo>
                  <a:lnTo>
                    <a:pt x="3282950" y="3282950"/>
                  </a:lnTo>
                  <a:lnTo>
                    <a:pt x="0" y="3282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7"/>
              <a:stretch>
                <a:fillRect/>
              </a:stretch>
            </a:blip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1732697" y="3700186"/>
            <a:ext cx="3786743" cy="3786743"/>
            <a:chOff x="0" y="0"/>
            <a:chExt cx="3282950" cy="328295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3282950" cy="3282950"/>
            </a:xfrm>
            <a:custGeom>
              <a:avLst/>
              <a:gdLst/>
              <a:ahLst/>
              <a:cxnLst/>
              <a:rect l="l" t="t" r="r" b="b"/>
              <a:pathLst>
                <a:path w="3282950" h="3282950">
                  <a:moveTo>
                    <a:pt x="0" y="0"/>
                  </a:moveTo>
                  <a:lnTo>
                    <a:pt x="2532380" y="0"/>
                  </a:lnTo>
                  <a:cubicBezTo>
                    <a:pt x="2946400" y="0"/>
                    <a:pt x="3282950" y="336550"/>
                    <a:pt x="3282950" y="750570"/>
                  </a:cubicBezTo>
                  <a:lnTo>
                    <a:pt x="3282950" y="3282950"/>
                  </a:lnTo>
                  <a:lnTo>
                    <a:pt x="0" y="328295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8"/>
              <a:stretch>
                <a:fillRect l="-24931" r="-24931"/>
              </a:stretch>
            </a:blipFill>
            <a:ln w="38100" cap="sq">
              <a:solidFill>
                <a:srgbClr val="000000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3661131" y="75348"/>
            <a:ext cx="12398753" cy="2432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REFLEXIVITY: WHY THIS TOPIC MATTERS TO ME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973637" y="7478411"/>
            <a:ext cx="3370759" cy="15564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Past ambitions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820527" y="7486929"/>
            <a:ext cx="2807771" cy="156210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Passion to help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1730977" y="7410729"/>
            <a:ext cx="3788463" cy="15621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9"/>
              </a:lnSpc>
            </a:pPr>
            <a:r>
              <a:rPr lang="en-US" sz="4500" b="1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Staying connected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F6C97A04-5788-626F-0A27-30394CD70737}"/>
              </a:ext>
            </a:extLst>
          </p:cNvPr>
          <p:cNvSpPr/>
          <p:nvPr/>
        </p:nvSpPr>
        <p:spPr>
          <a:xfrm>
            <a:off x="4191000" y="5448300"/>
            <a:ext cx="685800" cy="1752600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978690" y="9067872"/>
            <a:ext cx="1432327" cy="1432327"/>
          </a:xfrm>
          <a:custGeom>
            <a:avLst/>
            <a:gdLst/>
            <a:ahLst/>
            <a:cxnLst/>
            <a:rect l="l" t="t" r="r" b="b"/>
            <a:pathLst>
              <a:path w="1432327" h="1432327">
                <a:moveTo>
                  <a:pt x="0" y="0"/>
                </a:moveTo>
                <a:lnTo>
                  <a:pt x="1432327" y="0"/>
                </a:lnTo>
                <a:lnTo>
                  <a:pt x="1432327" y="1432327"/>
                </a:lnTo>
                <a:lnTo>
                  <a:pt x="0" y="143232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3" name="Freeform 3"/>
          <p:cNvSpPr/>
          <p:nvPr/>
        </p:nvSpPr>
        <p:spPr>
          <a:xfrm>
            <a:off x="0" y="0"/>
            <a:ext cx="3464239" cy="1028700"/>
          </a:xfrm>
          <a:custGeom>
            <a:avLst/>
            <a:gdLst/>
            <a:ahLst/>
            <a:cxnLst/>
            <a:rect l="l" t="t" r="r" b="b"/>
            <a:pathLst>
              <a:path w="3464239" h="1028700">
                <a:moveTo>
                  <a:pt x="0" y="0"/>
                </a:moveTo>
                <a:lnTo>
                  <a:pt x="3464239" y="0"/>
                </a:lnTo>
                <a:lnTo>
                  <a:pt x="3464239" y="1028700"/>
                </a:lnTo>
                <a:lnTo>
                  <a:pt x="0" y="10287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4" name="Group 4"/>
          <p:cNvGrpSpPr/>
          <p:nvPr/>
        </p:nvGrpSpPr>
        <p:grpSpPr>
          <a:xfrm>
            <a:off x="3764436" y="-215479"/>
            <a:ext cx="17166837" cy="1459658"/>
            <a:chOff x="0" y="0"/>
            <a:chExt cx="4521307" cy="384437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521307" cy="384437"/>
            </a:xfrm>
            <a:custGeom>
              <a:avLst/>
              <a:gdLst/>
              <a:ahLst/>
              <a:cxnLst/>
              <a:rect l="l" t="t" r="r" b="b"/>
              <a:pathLst>
                <a:path w="4521307" h="384437">
                  <a:moveTo>
                    <a:pt x="0" y="0"/>
                  </a:moveTo>
                  <a:lnTo>
                    <a:pt x="4521307" y="0"/>
                  </a:lnTo>
                  <a:lnTo>
                    <a:pt x="4521307" y="384437"/>
                  </a:lnTo>
                  <a:lnTo>
                    <a:pt x="0" y="384437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0" y="-38100"/>
              <a:ext cx="4521307" cy="4225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3153678" y="27268"/>
            <a:ext cx="11980644" cy="10877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820"/>
              </a:lnSpc>
            </a:pPr>
            <a:r>
              <a:rPr lang="en-US" sz="6300" b="1">
                <a:solidFill>
                  <a:srgbClr val="F9F9F9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RELEVANT LITERATURE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592442" y="3924300"/>
            <a:ext cx="8412277" cy="60294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ct val="150000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Limited qualitative research on the emotional experiences of debriefings (2; 24)</a:t>
            </a:r>
          </a:p>
          <a:p>
            <a:pPr marL="518158" lvl="1" indent="-259079" algn="l">
              <a:lnSpc>
                <a:spcPct val="150000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Limited UK Literature - much </a:t>
            </a:r>
            <a:r>
              <a:rPr lang="en-US" sz="2399" dirty="0" err="1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emphasises</a:t>
            </a: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 general mental health rather than debriefing (20; 8)</a:t>
            </a:r>
          </a:p>
          <a:p>
            <a:pPr marL="518158" lvl="1" indent="-259079" algn="l">
              <a:lnSpc>
                <a:spcPct val="150000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Emotional communication processes within firefighting are under-studied in structured debrief contexts (24; 20)</a:t>
            </a:r>
          </a:p>
          <a:p>
            <a:pPr marL="518158" lvl="1" indent="-259079" algn="l">
              <a:lnSpc>
                <a:spcPct val="150000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Lack of reliable evaluation research, specifically that explores emotional needs, lived experience, or the interactions between </a:t>
            </a:r>
            <a:r>
              <a:rPr lang="en-US" sz="2399" dirty="0" err="1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organisational</a:t>
            </a: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 culture and psychological support (2)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765840" y="1911247"/>
            <a:ext cx="7086600" cy="181356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350"/>
              </a:lnSpc>
            </a:pPr>
            <a:r>
              <a:rPr lang="en-US" sz="4900" b="1" dirty="0">
                <a:solidFill>
                  <a:srgbClr val="B2222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EXISTING RESEARCH SHOWS: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277600" y="1794422"/>
            <a:ext cx="5844108" cy="17037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6859"/>
              </a:lnSpc>
            </a:pPr>
            <a:r>
              <a:rPr lang="en-US" sz="4899" b="1" dirty="0">
                <a:solidFill>
                  <a:srgbClr val="B2222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WHAT IS LESS EXPLORED: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83033" y="4002681"/>
            <a:ext cx="9001187" cy="49217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8158" lvl="1" indent="-259079" algn="l">
              <a:lnSpc>
                <a:spcPct val="150000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Debriefing and CISD are largely used after traumatic incidents (1; 7; 19)</a:t>
            </a:r>
          </a:p>
          <a:p>
            <a:pPr marL="518158" lvl="1" indent="-259079" algn="l">
              <a:lnSpc>
                <a:spcPct val="150000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Structured debriefs aim to </a:t>
            </a:r>
            <a:r>
              <a:rPr lang="en-US" sz="2399" dirty="0" err="1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normalise</a:t>
            </a: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 stress responses by sharing accounts and reactions (12; 24)</a:t>
            </a:r>
            <a:endParaRPr lang="en-US" sz="2399" baseline="30000" dirty="0">
              <a:solidFill>
                <a:srgbClr val="343434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518158" lvl="1" indent="-259079" algn="l">
              <a:lnSpc>
                <a:spcPct val="150000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Effectiveness evidence is mixed (1; 2; 19)</a:t>
            </a:r>
          </a:p>
          <a:p>
            <a:pPr marL="518158" lvl="1" indent="-259079" algn="l">
              <a:lnSpc>
                <a:spcPct val="150000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Quantitive studies with firefighters show limited trauma symptom effects (25)</a:t>
            </a:r>
            <a:endParaRPr lang="en-US" sz="2399" baseline="30000" dirty="0">
              <a:solidFill>
                <a:srgbClr val="343434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marL="518158" lvl="1" indent="-259079" algn="l">
              <a:lnSpc>
                <a:spcPct val="150000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Highlights mental health risks related to trauma exposure (PTSD, depression, anxiety) (2; 24)</a:t>
            </a:r>
            <a:endParaRPr lang="en-US" sz="2399" baseline="30000" dirty="0">
              <a:solidFill>
                <a:srgbClr val="343434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12" name="Group 12"/>
          <p:cNvGrpSpPr/>
          <p:nvPr/>
        </p:nvGrpSpPr>
        <p:grpSpPr>
          <a:xfrm rot="-10800000">
            <a:off x="9044691" y="3129573"/>
            <a:ext cx="186115" cy="5671211"/>
            <a:chOff x="0" y="0"/>
            <a:chExt cx="49018" cy="1493652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49018" cy="1493652"/>
            </a:xfrm>
            <a:custGeom>
              <a:avLst/>
              <a:gdLst/>
              <a:ahLst/>
              <a:cxnLst/>
              <a:rect l="l" t="t" r="r" b="b"/>
              <a:pathLst>
                <a:path w="49018" h="1493652">
                  <a:moveTo>
                    <a:pt x="0" y="0"/>
                  </a:moveTo>
                  <a:lnTo>
                    <a:pt x="49018" y="0"/>
                  </a:lnTo>
                  <a:lnTo>
                    <a:pt x="49018" y="1493652"/>
                  </a:lnTo>
                  <a:lnTo>
                    <a:pt x="0" y="1493652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0" y="-38100"/>
              <a:ext cx="49018" cy="15317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16" name="Graphic 15" descr="Research with solid fill">
            <a:extLst>
              <a:ext uri="{FF2B5EF4-FFF2-40B4-BE49-F238E27FC236}">
                <a16:creationId xmlns:a16="http://schemas.microsoft.com/office/drawing/2014/main" id="{3B63355E-AC33-DB70-B621-93B04DAC45D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764690" y="1864239"/>
            <a:ext cx="1440000" cy="1440000"/>
          </a:xfrm>
          <a:prstGeom prst="rect">
            <a:avLst/>
          </a:prstGeom>
        </p:spPr>
      </p:pic>
      <p:pic>
        <p:nvPicPr>
          <p:cNvPr id="18" name="Graphic 17" descr="Books with solid fill">
            <a:extLst>
              <a:ext uri="{FF2B5EF4-FFF2-40B4-BE49-F238E27FC236}">
                <a16:creationId xmlns:a16="http://schemas.microsoft.com/office/drawing/2014/main" id="{6D1EEE51-524B-FC55-B21C-03275601694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83033" y="2080135"/>
            <a:ext cx="1440000" cy="1440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493191" y="3396100"/>
            <a:ext cx="9324446" cy="445904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528804" lvl="1" indent="-264402" algn="l">
              <a:lnSpc>
                <a:spcPct val="150000"/>
              </a:lnSpc>
              <a:buFont typeface="Arial"/>
              <a:buChar char="•"/>
            </a:pPr>
            <a:r>
              <a:rPr lang="en-US" sz="244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More qualitative inquiry into firefighters’ debriefing experiences (8; 19; 20;) </a:t>
            </a:r>
          </a:p>
          <a:p>
            <a:pPr marL="528804" lvl="1" indent="-264402" algn="l">
              <a:lnSpc>
                <a:spcPct val="150000"/>
              </a:lnSpc>
              <a:buFont typeface="Arial"/>
              <a:buChar char="•"/>
            </a:pPr>
            <a:r>
              <a:rPr lang="en-US" sz="244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Multiple perceptions of CISD imply the need for varied support options (19; 20)</a:t>
            </a:r>
          </a:p>
          <a:p>
            <a:pPr marL="528804" lvl="1" indent="-264402" algn="l">
              <a:lnSpc>
                <a:spcPct val="150000"/>
              </a:lnSpc>
              <a:buFont typeface="Arial"/>
              <a:buChar char="•"/>
            </a:pPr>
            <a:r>
              <a:rPr lang="en-US" sz="244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Phenomenological and narrative methods are recommended to explore lived experience. (8; 19) </a:t>
            </a:r>
          </a:p>
          <a:p>
            <a:pPr marL="528804" lvl="1" indent="-264402" algn="l">
              <a:lnSpc>
                <a:spcPct val="150000"/>
              </a:lnSpc>
              <a:buFont typeface="Arial"/>
              <a:buChar char="•"/>
            </a:pPr>
            <a:r>
              <a:rPr lang="en-US" sz="244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Qualitative understanding may advise trauma-informed support and psychotherapy. (19; 20)</a:t>
            </a:r>
          </a:p>
        </p:txBody>
      </p:sp>
      <p:sp>
        <p:nvSpPr>
          <p:cNvPr id="3" name="Freeform 3"/>
          <p:cNvSpPr/>
          <p:nvPr/>
        </p:nvSpPr>
        <p:spPr>
          <a:xfrm>
            <a:off x="16201898" y="4082239"/>
            <a:ext cx="2114804" cy="2122522"/>
          </a:xfrm>
          <a:custGeom>
            <a:avLst/>
            <a:gdLst/>
            <a:ahLst/>
            <a:cxnLst/>
            <a:rect l="l" t="t" r="r" b="b"/>
            <a:pathLst>
              <a:path w="2114804" h="2122522">
                <a:moveTo>
                  <a:pt x="0" y="0"/>
                </a:moveTo>
                <a:lnTo>
                  <a:pt x="2114804" y="0"/>
                </a:lnTo>
                <a:lnTo>
                  <a:pt x="2114804" y="2122522"/>
                </a:lnTo>
                <a:lnTo>
                  <a:pt x="0" y="21225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7957131">
            <a:off x="16062267" y="6591787"/>
            <a:ext cx="2394065" cy="4114800"/>
          </a:xfrm>
          <a:custGeom>
            <a:avLst/>
            <a:gdLst/>
            <a:ahLst/>
            <a:cxnLst/>
            <a:rect l="l" t="t" r="r" b="b"/>
            <a:pathLst>
              <a:path w="2394065" h="4114800">
                <a:moveTo>
                  <a:pt x="0" y="0"/>
                </a:moveTo>
                <a:lnTo>
                  <a:pt x="2394066" y="0"/>
                </a:lnTo>
                <a:lnTo>
                  <a:pt x="239406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>
            <a:off x="0" y="0"/>
            <a:ext cx="1028700" cy="2716129"/>
          </a:xfrm>
          <a:custGeom>
            <a:avLst/>
            <a:gdLst/>
            <a:ahLst/>
            <a:cxnLst/>
            <a:rect l="l" t="t" r="r" b="b"/>
            <a:pathLst>
              <a:path w="1028700" h="2716129">
                <a:moveTo>
                  <a:pt x="0" y="0"/>
                </a:moveTo>
                <a:lnTo>
                  <a:pt x="1028700" y="0"/>
                </a:lnTo>
                <a:lnTo>
                  <a:pt x="1028700" y="2716128"/>
                </a:lnTo>
                <a:lnTo>
                  <a:pt x="0" y="27161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4121743" y="1724904"/>
            <a:ext cx="10044514" cy="1193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 b="1">
                <a:solidFill>
                  <a:srgbClr val="B2222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 LITERATURE GAP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3154836" y="-430958"/>
            <a:ext cx="17166837" cy="1459658"/>
            <a:chOff x="0" y="0"/>
            <a:chExt cx="4521307" cy="384437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4521307" cy="384437"/>
            </a:xfrm>
            <a:custGeom>
              <a:avLst/>
              <a:gdLst/>
              <a:ahLst/>
              <a:cxnLst/>
              <a:rect l="l" t="t" r="r" b="b"/>
              <a:pathLst>
                <a:path w="4521307" h="384437">
                  <a:moveTo>
                    <a:pt x="0" y="0"/>
                  </a:moveTo>
                  <a:lnTo>
                    <a:pt x="4521307" y="0"/>
                  </a:lnTo>
                  <a:lnTo>
                    <a:pt x="4521307" y="384437"/>
                  </a:lnTo>
                  <a:lnTo>
                    <a:pt x="0" y="384437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0" y="-38100"/>
              <a:ext cx="4521307" cy="4225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-3000580" y="9258300"/>
            <a:ext cx="17166837" cy="1459658"/>
            <a:chOff x="0" y="0"/>
            <a:chExt cx="4521307" cy="384437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521307" cy="384437"/>
            </a:xfrm>
            <a:custGeom>
              <a:avLst/>
              <a:gdLst/>
              <a:ahLst/>
              <a:cxnLst/>
              <a:rect l="l" t="t" r="r" b="b"/>
              <a:pathLst>
                <a:path w="4521307" h="384437">
                  <a:moveTo>
                    <a:pt x="0" y="0"/>
                  </a:moveTo>
                  <a:lnTo>
                    <a:pt x="4521307" y="0"/>
                  </a:lnTo>
                  <a:lnTo>
                    <a:pt x="4521307" y="384437"/>
                  </a:lnTo>
                  <a:lnTo>
                    <a:pt x="0" y="384437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4521307" cy="42253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pic>
        <p:nvPicPr>
          <p:cNvPr id="2052" name="Picture 4">
            <a:extLst>
              <a:ext uri="{FF2B5EF4-FFF2-40B4-BE49-F238E27FC236}">
                <a16:creationId xmlns:a16="http://schemas.microsoft.com/office/drawing/2014/main" id="{0B2D3C53-5955-7FBA-9B8B-E5C53DF0D9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905000" y="3445353"/>
            <a:ext cx="7902467" cy="4445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5400000">
            <a:off x="-2039866" y="-184662"/>
            <a:ext cx="12589612" cy="10656324"/>
            <a:chOff x="0" y="0"/>
            <a:chExt cx="660400" cy="558988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60400" cy="558988"/>
            </a:xfrm>
            <a:custGeom>
              <a:avLst/>
              <a:gdLst/>
              <a:ahLst/>
              <a:cxnLst/>
              <a:rect l="l" t="t" r="r" b="b"/>
              <a:pathLst>
                <a:path w="660400" h="558988">
                  <a:moveTo>
                    <a:pt x="220252" y="539918"/>
                  </a:moveTo>
                  <a:cubicBezTo>
                    <a:pt x="254109" y="551432"/>
                    <a:pt x="292600" y="558988"/>
                    <a:pt x="330378" y="558988"/>
                  </a:cubicBezTo>
                  <a:cubicBezTo>
                    <a:pt x="368157" y="558988"/>
                    <a:pt x="404509" y="552511"/>
                    <a:pt x="438009" y="540997"/>
                  </a:cubicBezTo>
                  <a:cubicBezTo>
                    <a:pt x="438723" y="540637"/>
                    <a:pt x="439435" y="540637"/>
                    <a:pt x="440148" y="540278"/>
                  </a:cubicBezTo>
                  <a:cubicBezTo>
                    <a:pt x="565955" y="494223"/>
                    <a:pt x="658618" y="372609"/>
                    <a:pt x="660400" y="236123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235948"/>
                  </a:lnTo>
                  <a:cubicBezTo>
                    <a:pt x="1782" y="373328"/>
                    <a:pt x="93019" y="494943"/>
                    <a:pt x="220252" y="539918"/>
                  </a:cubicBezTo>
                  <a:close/>
                </a:path>
              </a:pathLst>
            </a:custGeom>
            <a:ln w="95250" cap="sq">
              <a:solidFill>
                <a:srgbClr val="B22222"/>
              </a:solidFill>
              <a:prstDash val="solid"/>
              <a:miter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660400" cy="4700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 rot="-5400000">
            <a:off x="-1521101" y="254440"/>
            <a:ext cx="11552082" cy="9778119"/>
            <a:chOff x="0" y="0"/>
            <a:chExt cx="660400" cy="558988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60400" cy="558988"/>
            </a:xfrm>
            <a:custGeom>
              <a:avLst/>
              <a:gdLst/>
              <a:ahLst/>
              <a:cxnLst/>
              <a:rect l="l" t="t" r="r" b="b"/>
              <a:pathLst>
                <a:path w="660400" h="558988">
                  <a:moveTo>
                    <a:pt x="220252" y="539918"/>
                  </a:moveTo>
                  <a:cubicBezTo>
                    <a:pt x="254109" y="551432"/>
                    <a:pt x="292600" y="558988"/>
                    <a:pt x="330378" y="558988"/>
                  </a:cubicBezTo>
                  <a:cubicBezTo>
                    <a:pt x="368157" y="558988"/>
                    <a:pt x="404509" y="552511"/>
                    <a:pt x="438009" y="540997"/>
                  </a:cubicBezTo>
                  <a:cubicBezTo>
                    <a:pt x="438723" y="540637"/>
                    <a:pt x="439435" y="540637"/>
                    <a:pt x="440148" y="540278"/>
                  </a:cubicBezTo>
                  <a:cubicBezTo>
                    <a:pt x="565955" y="494223"/>
                    <a:pt x="658618" y="372609"/>
                    <a:pt x="660400" y="236123"/>
                  </a:cubicBezTo>
                  <a:lnTo>
                    <a:pt x="660400" y="0"/>
                  </a:lnTo>
                  <a:lnTo>
                    <a:pt x="0" y="0"/>
                  </a:lnTo>
                  <a:lnTo>
                    <a:pt x="0" y="235948"/>
                  </a:lnTo>
                  <a:cubicBezTo>
                    <a:pt x="1782" y="373328"/>
                    <a:pt x="93019" y="494943"/>
                    <a:pt x="220252" y="539918"/>
                  </a:cubicBez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660400" cy="4700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 rot="-5400000">
            <a:off x="9802177" y="5285264"/>
            <a:ext cx="1331832" cy="1331832"/>
            <a:chOff x="0" y="0"/>
            <a:chExt cx="812800" cy="81280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2222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1" name="TextBox 11"/>
          <p:cNvSpPr txBox="1"/>
          <p:nvPr/>
        </p:nvSpPr>
        <p:spPr>
          <a:xfrm>
            <a:off x="10656807" y="1502089"/>
            <a:ext cx="7210635" cy="8775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79"/>
              </a:lnSpc>
            </a:pPr>
            <a:r>
              <a:rPr lang="en-US" sz="5199" b="1">
                <a:solidFill>
                  <a:srgbClr val="2C3E5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Ontological Position</a:t>
            </a:r>
          </a:p>
        </p:txBody>
      </p:sp>
      <p:grpSp>
        <p:nvGrpSpPr>
          <p:cNvPr id="12" name="Group 12"/>
          <p:cNvGrpSpPr/>
          <p:nvPr/>
        </p:nvGrpSpPr>
        <p:grpSpPr>
          <a:xfrm rot="-5400000">
            <a:off x="9144000" y="1373010"/>
            <a:ext cx="1331832" cy="1331832"/>
            <a:chOff x="0" y="0"/>
            <a:chExt cx="812800" cy="8128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B2222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5" name="TextBox 15"/>
          <p:cNvSpPr txBox="1"/>
          <p:nvPr/>
        </p:nvSpPr>
        <p:spPr>
          <a:xfrm>
            <a:off x="9335329" y="1417971"/>
            <a:ext cx="949174" cy="1118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79"/>
              </a:lnSpc>
            </a:pPr>
            <a:r>
              <a:rPr lang="en-US" sz="6556" b="1">
                <a:solidFill>
                  <a:srgbClr val="E5E5E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</a:t>
            </a:r>
          </a:p>
        </p:txBody>
      </p:sp>
      <p:sp>
        <p:nvSpPr>
          <p:cNvPr id="16" name="Freeform 16"/>
          <p:cNvSpPr/>
          <p:nvPr/>
        </p:nvSpPr>
        <p:spPr>
          <a:xfrm>
            <a:off x="14632180" y="-1206000"/>
            <a:ext cx="3445713" cy="2411999"/>
          </a:xfrm>
          <a:custGeom>
            <a:avLst/>
            <a:gdLst/>
            <a:ahLst/>
            <a:cxnLst/>
            <a:rect l="l" t="t" r="r" b="b"/>
            <a:pathLst>
              <a:path w="3445713" h="2411999">
                <a:moveTo>
                  <a:pt x="0" y="0"/>
                </a:moveTo>
                <a:lnTo>
                  <a:pt x="3445713" y="0"/>
                </a:lnTo>
                <a:lnTo>
                  <a:pt x="3445713" y="2412000"/>
                </a:lnTo>
                <a:lnTo>
                  <a:pt x="0" y="24120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7" name="Freeform 17"/>
          <p:cNvSpPr/>
          <p:nvPr/>
        </p:nvSpPr>
        <p:spPr>
          <a:xfrm>
            <a:off x="-1768071" y="2789951"/>
            <a:ext cx="3536141" cy="3536141"/>
          </a:xfrm>
          <a:custGeom>
            <a:avLst/>
            <a:gdLst/>
            <a:ahLst/>
            <a:cxnLst/>
            <a:rect l="l" t="t" r="r" b="b"/>
            <a:pathLst>
              <a:path w="3536141" h="3536141">
                <a:moveTo>
                  <a:pt x="0" y="0"/>
                </a:moveTo>
                <a:lnTo>
                  <a:pt x="3536142" y="0"/>
                </a:lnTo>
                <a:lnTo>
                  <a:pt x="3536142" y="3536142"/>
                </a:lnTo>
                <a:lnTo>
                  <a:pt x="0" y="353614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8" name="Freeform 18"/>
          <p:cNvSpPr/>
          <p:nvPr/>
        </p:nvSpPr>
        <p:spPr>
          <a:xfrm>
            <a:off x="7961618" y="9073997"/>
            <a:ext cx="3242969" cy="1845544"/>
          </a:xfrm>
          <a:custGeom>
            <a:avLst/>
            <a:gdLst/>
            <a:ahLst/>
            <a:cxnLst/>
            <a:rect l="l" t="t" r="r" b="b"/>
            <a:pathLst>
              <a:path w="3242969" h="1845544">
                <a:moveTo>
                  <a:pt x="0" y="0"/>
                </a:moveTo>
                <a:lnTo>
                  <a:pt x="3242969" y="0"/>
                </a:lnTo>
                <a:lnTo>
                  <a:pt x="3242969" y="1845544"/>
                </a:lnTo>
                <a:lnTo>
                  <a:pt x="0" y="184554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9" name="TextBox 19"/>
          <p:cNvSpPr txBox="1"/>
          <p:nvPr/>
        </p:nvSpPr>
        <p:spPr>
          <a:xfrm>
            <a:off x="1251384" y="3265803"/>
            <a:ext cx="7580279" cy="24415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800"/>
              </a:lnSpc>
            </a:pPr>
            <a:r>
              <a:rPr lang="en-US" sz="7000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RESEARCH PARADIGM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353084" y="5490543"/>
            <a:ext cx="5906216" cy="18014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79"/>
              </a:lnSpc>
            </a:pPr>
            <a:r>
              <a:rPr lang="en-US" sz="5199" b="1">
                <a:solidFill>
                  <a:srgbClr val="2C3E5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Epistemological position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993506" y="5330226"/>
            <a:ext cx="949174" cy="1118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179"/>
              </a:lnSpc>
            </a:pPr>
            <a:r>
              <a:rPr lang="en-US" sz="6556" b="1">
                <a:solidFill>
                  <a:srgbClr val="E5E5E5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2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0656806" y="7338181"/>
            <a:ext cx="7021593" cy="96391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Interpretivism</a:t>
            </a:r>
            <a:r>
              <a:rPr lang="en-US" sz="27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: Understanding individual subjective experiences (6; 21)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0673754" y="2742326"/>
            <a:ext cx="6585546" cy="1462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19"/>
              </a:lnSpc>
              <a:spcBef>
                <a:spcPct val="0"/>
              </a:spcBef>
            </a:pPr>
            <a:r>
              <a:rPr lang="en-US" sz="2799" b="1" dirty="0">
                <a:solidFill>
                  <a:srgbClr val="00000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Relativist</a:t>
            </a:r>
            <a:r>
              <a:rPr lang="en-US" sz="2799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rPr>
              <a:t>: Reality is subjective and is constructed through people’s experiences (4; 5)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-946904"/>
            <a:ext cx="2670725" cy="11266409"/>
            <a:chOff x="0" y="0"/>
            <a:chExt cx="703401" cy="296728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03401" cy="2967285"/>
            </a:xfrm>
            <a:custGeom>
              <a:avLst/>
              <a:gdLst/>
              <a:ahLst/>
              <a:cxnLst/>
              <a:rect l="l" t="t" r="r" b="b"/>
              <a:pathLst>
                <a:path w="703401" h="2967285">
                  <a:moveTo>
                    <a:pt x="0" y="0"/>
                  </a:moveTo>
                  <a:lnTo>
                    <a:pt x="703401" y="0"/>
                  </a:lnTo>
                  <a:lnTo>
                    <a:pt x="703401" y="2967285"/>
                  </a:lnTo>
                  <a:lnTo>
                    <a:pt x="0" y="2967285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703401" cy="300538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 rot="5400000">
            <a:off x="-1358313" y="1878484"/>
            <a:ext cx="3657600" cy="545315"/>
          </a:xfrm>
          <a:custGeom>
            <a:avLst/>
            <a:gdLst/>
            <a:ahLst/>
            <a:cxnLst/>
            <a:rect l="l" t="t" r="r" b="b"/>
            <a:pathLst>
              <a:path w="3657600" h="545315">
                <a:moveTo>
                  <a:pt x="0" y="0"/>
                </a:moveTo>
                <a:lnTo>
                  <a:pt x="3657600" y="0"/>
                </a:lnTo>
                <a:lnTo>
                  <a:pt x="3657600" y="545315"/>
                </a:lnTo>
                <a:lnTo>
                  <a:pt x="0" y="54531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2868155" y="17316"/>
            <a:ext cx="15419845" cy="11372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240"/>
              </a:lnSpc>
            </a:pPr>
            <a:r>
              <a:rPr lang="en-US" sz="6600" b="1" dirty="0">
                <a:solidFill>
                  <a:srgbClr val="2C3E5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METHODOLOGY AND METHODS</a:t>
            </a:r>
          </a:p>
        </p:txBody>
      </p:sp>
      <p:sp>
        <p:nvSpPr>
          <p:cNvPr id="8" name="Freeform 8"/>
          <p:cNvSpPr/>
          <p:nvPr/>
        </p:nvSpPr>
        <p:spPr>
          <a:xfrm rot="-9475631">
            <a:off x="15364659" y="-839489"/>
            <a:ext cx="6307121" cy="10840364"/>
          </a:xfrm>
          <a:custGeom>
            <a:avLst/>
            <a:gdLst/>
            <a:ahLst/>
            <a:cxnLst/>
            <a:rect l="l" t="t" r="r" b="b"/>
            <a:pathLst>
              <a:path w="6307121" h="10840364">
                <a:moveTo>
                  <a:pt x="0" y="0"/>
                </a:moveTo>
                <a:lnTo>
                  <a:pt x="6307121" y="0"/>
                </a:lnTo>
                <a:lnTo>
                  <a:pt x="6307121" y="10840363"/>
                </a:lnTo>
                <a:lnTo>
                  <a:pt x="0" y="1084036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884FC2CA-7FF7-BE63-7C1B-F54E6AE4559B}"/>
              </a:ext>
            </a:extLst>
          </p:cNvPr>
          <p:cNvGrpSpPr/>
          <p:nvPr/>
        </p:nvGrpSpPr>
        <p:grpSpPr>
          <a:xfrm>
            <a:off x="2868155" y="1669494"/>
            <a:ext cx="12430641" cy="8617506"/>
            <a:chOff x="2868155" y="1669494"/>
            <a:chExt cx="12430641" cy="8617506"/>
          </a:xfrm>
        </p:grpSpPr>
        <p:sp>
          <p:nvSpPr>
            <p:cNvPr id="7" name="TextBox 7"/>
            <p:cNvSpPr txBox="1"/>
            <p:nvPr/>
          </p:nvSpPr>
          <p:spPr>
            <a:xfrm>
              <a:off x="3610363" y="1669494"/>
              <a:ext cx="3377704" cy="8775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279"/>
                </a:lnSpc>
              </a:pPr>
              <a:r>
                <a:rPr lang="en-US" sz="5199" b="1" dirty="0">
                  <a:solidFill>
                    <a:srgbClr val="B22222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Approach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11291840" y="1669494"/>
              <a:ext cx="2684363" cy="87757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7279"/>
                </a:lnSpc>
              </a:pPr>
              <a:r>
                <a:rPr lang="en-US" sz="5199" b="1" dirty="0">
                  <a:solidFill>
                    <a:srgbClr val="B22222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Method</a:t>
              </a:r>
            </a:p>
          </p:txBody>
        </p:sp>
        <p:sp>
          <p:nvSpPr>
            <p:cNvPr id="10" name="AutoShape 10"/>
            <p:cNvSpPr/>
            <p:nvPr/>
          </p:nvSpPr>
          <p:spPr>
            <a:xfrm flipH="1">
              <a:off x="8834902" y="1755219"/>
              <a:ext cx="0" cy="8531781"/>
            </a:xfrm>
            <a:prstGeom prst="line">
              <a:avLst/>
            </a:prstGeom>
            <a:ln w="142875" cap="flat">
              <a:solidFill>
                <a:srgbClr val="2C3E50"/>
              </a:solidFill>
              <a:prstDash val="solid"/>
              <a:headEnd type="none" w="sm" len="sm"/>
              <a:tailEnd type="none" w="sm" len="sm"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2868155" y="3173876"/>
              <a:ext cx="5506628" cy="4821555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Qualitative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Phenomenological</a:t>
              </a:r>
            </a:p>
            <a:p>
              <a:pPr algn="l">
                <a:lnSpc>
                  <a:spcPts val="3840"/>
                </a:lnSpc>
              </a:pPr>
              <a:endParaRPr lang="en-US" sz="2400" dirty="0">
                <a:solidFill>
                  <a:srgbClr val="000000"/>
                </a:solidFill>
                <a:latin typeface="Montserrat"/>
                <a:ea typeface="Montserrat"/>
                <a:cs typeface="Montserrat"/>
                <a:sym typeface="Montserrat"/>
              </a:endParaRPr>
            </a:p>
            <a:p>
              <a:pPr algn="l">
                <a:lnSpc>
                  <a:spcPts val="3840"/>
                </a:lnSpc>
              </a:pPr>
              <a:r>
                <a:rPr lang="en-US" sz="2400" u="sng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Why IPA?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Focus on the lived experience of an individual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Highlights meaning making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Deep exploration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Small samples where the research topic is significant</a:t>
              </a:r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9144000" y="2593954"/>
              <a:ext cx="6154796" cy="725043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l">
                <a:lnSpc>
                  <a:spcPts val="3840"/>
                </a:lnSpc>
              </a:pPr>
              <a:r>
                <a:rPr lang="en-US" sz="2400" u="sng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Participants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3-6 Firefighters (SWFRS)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Experience of post-incident debriefs after traumatic calls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Recruited through support networks or through station chiefs</a:t>
              </a:r>
            </a:p>
            <a:p>
              <a:pPr algn="l">
                <a:lnSpc>
                  <a:spcPts val="3840"/>
                </a:lnSpc>
              </a:pPr>
              <a:r>
                <a:rPr lang="en-US" sz="2400" u="sng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Data Collection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Semi-structured interviews (around 60 minutes)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Focus on the experience of debriefs and their emotional needs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Avoid detailed recounting of the traumatic incident</a:t>
              </a:r>
            </a:p>
            <a:p>
              <a:pPr algn="l">
                <a:lnSpc>
                  <a:spcPts val="3840"/>
                </a:lnSpc>
              </a:pPr>
              <a:r>
                <a:rPr lang="en-US" sz="2400" u="sng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Data Analysis</a:t>
              </a:r>
            </a:p>
            <a:p>
              <a:pPr marL="518160" lvl="1" indent="-259080" algn="l">
                <a:lnSpc>
                  <a:spcPts val="3840"/>
                </a:lnSpc>
                <a:buFont typeface="Arial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Montserrat"/>
                  <a:ea typeface="Montserrat"/>
                  <a:cs typeface="Montserrat"/>
                  <a:sym typeface="Montserrat"/>
                </a:rPr>
                <a:t>IPA</a:t>
              </a:r>
            </a:p>
          </p:txBody>
        </p:sp>
      </p:grp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029EE550-20C5-2B02-03C7-158E3EFF4D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5470687"/>
              </p:ext>
            </p:extLst>
          </p:nvPr>
        </p:nvGraphicFramePr>
        <p:xfrm>
          <a:off x="3991076" y="2547064"/>
          <a:ext cx="10924045" cy="600221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682129">
                  <a:extLst>
                    <a:ext uri="{9D8B030D-6E8A-4147-A177-3AD203B41FA5}">
                      <a16:colId xmlns:a16="http://schemas.microsoft.com/office/drawing/2014/main" val="2219058501"/>
                    </a:ext>
                  </a:extLst>
                </a:gridCol>
                <a:gridCol w="7241916">
                  <a:extLst>
                    <a:ext uri="{9D8B030D-6E8A-4147-A177-3AD203B41FA5}">
                      <a16:colId xmlns:a16="http://schemas.microsoft.com/office/drawing/2014/main" val="1658935997"/>
                    </a:ext>
                  </a:extLst>
                </a:gridCol>
              </a:tblGrid>
              <a:tr h="890440"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657"/>
                        </a:lnSpc>
                        <a:buNone/>
                      </a:pPr>
                      <a:r>
                        <a:rPr lang="en-GB" sz="4400" b="1" dirty="0">
                          <a:effectLst/>
                          <a:latin typeface="Montserrat" pitchFamily="2" charset="0"/>
                        </a:rPr>
                        <a:t>Aim</a:t>
                      </a:r>
                      <a:r>
                        <a:rPr lang="en-GB" sz="4400" b="0" dirty="0">
                          <a:effectLst/>
                          <a:latin typeface="Montserrat" pitchFamily="2" charset="0"/>
                        </a:rPr>
                        <a:t> </a:t>
                      </a:r>
                      <a:endParaRPr lang="en-GB" sz="60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rtl="0" fontAlgn="base">
                        <a:lnSpc>
                          <a:spcPts val="1657"/>
                        </a:lnSpc>
                        <a:buNone/>
                      </a:pPr>
                      <a:r>
                        <a:rPr lang="en-GB" sz="4400" b="1" dirty="0">
                          <a:effectLst/>
                          <a:latin typeface="Montserrat" pitchFamily="2" charset="0"/>
                        </a:rPr>
                        <a:t>Methodological fit</a:t>
                      </a:r>
                      <a:r>
                        <a:rPr lang="en-GB" sz="4400" b="0" dirty="0">
                          <a:effectLst/>
                          <a:latin typeface="Montserrat" pitchFamily="2" charset="0"/>
                        </a:rPr>
                        <a:t> </a:t>
                      </a:r>
                      <a:endParaRPr lang="en-GB" sz="60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65000"/>
                        <a:lumOff val="3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8885120"/>
                  </a:ext>
                </a:extLst>
              </a:tr>
              <a:tr h="1214841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400" b="0" dirty="0">
                          <a:effectLst/>
                          <a:latin typeface="Montserrat" pitchFamily="2" charset="0"/>
                        </a:rPr>
                        <a:t>Lived experience </a:t>
                      </a:r>
                      <a:endParaRPr lang="en-GB" sz="36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400" b="0" dirty="0">
                          <a:effectLst/>
                          <a:latin typeface="Montserrat" pitchFamily="2" charset="0"/>
                        </a:rPr>
                        <a:t>Phenomenology prioritises subjective meaning </a:t>
                      </a:r>
                      <a:endParaRPr lang="en-GB" sz="36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751003375"/>
                  </a:ext>
                </a:extLst>
              </a:tr>
              <a:tr h="1214841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400" b="0" dirty="0">
                          <a:effectLst/>
                          <a:latin typeface="Montserrat" pitchFamily="2" charset="0"/>
                        </a:rPr>
                        <a:t>Emotional expression </a:t>
                      </a:r>
                      <a:endParaRPr lang="en-GB" sz="36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400" b="0" dirty="0">
                          <a:effectLst/>
                          <a:latin typeface="Montserrat" pitchFamily="2" charset="0"/>
                        </a:rPr>
                        <a:t>Semi-structured interviews allow depth and flexibility </a:t>
                      </a:r>
                      <a:endParaRPr lang="en-GB" sz="36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83811034"/>
                  </a:ext>
                </a:extLst>
              </a:tr>
              <a:tr h="1214841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400" b="0">
                          <a:effectLst/>
                          <a:latin typeface="Montserrat" pitchFamily="2" charset="0"/>
                        </a:rPr>
                        <a:t>Meaning-making </a:t>
                      </a:r>
                      <a:endParaRPr lang="en-GB" sz="3600" b="0" i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400" b="0" dirty="0">
                          <a:effectLst/>
                          <a:latin typeface="Montserrat" pitchFamily="2" charset="0"/>
                        </a:rPr>
                        <a:t>IPA focuses on interpretation and sense-making </a:t>
                      </a:r>
                      <a:endParaRPr lang="en-GB" sz="36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04734164"/>
                  </a:ext>
                </a:extLst>
              </a:tr>
              <a:tr h="1467251"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400" b="0">
                          <a:effectLst/>
                          <a:latin typeface="Montserrat" pitchFamily="2" charset="0"/>
                        </a:rPr>
                        <a:t>Psychotherapy relevance </a:t>
                      </a:r>
                      <a:endParaRPr lang="en-GB" sz="3600" b="0" i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 algn="l" rtl="0" fontAlgn="base">
                        <a:lnSpc>
                          <a:spcPct val="100000"/>
                        </a:lnSpc>
                        <a:buNone/>
                      </a:pPr>
                      <a:r>
                        <a:rPr lang="en-GB" sz="2400" b="0" dirty="0">
                          <a:effectLst/>
                          <a:latin typeface="Montserrat" pitchFamily="2" charset="0"/>
                        </a:rPr>
                        <a:t>IPA aligns with relational and experiential therapy traditions </a:t>
                      </a:r>
                      <a:endParaRPr lang="en-GB" sz="3600" b="0" i="0" dirty="0">
                        <a:effectLst/>
                        <a:latin typeface="Montserrat" pitchFamily="2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508787989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4619458" y="-251517"/>
            <a:ext cx="14924462" cy="11922279"/>
            <a:chOff x="0" y="0"/>
            <a:chExt cx="3930723" cy="314002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3930722" cy="3140024"/>
            </a:xfrm>
            <a:custGeom>
              <a:avLst/>
              <a:gdLst/>
              <a:ahLst/>
              <a:cxnLst/>
              <a:rect l="l" t="t" r="r" b="b"/>
              <a:pathLst>
                <a:path w="3930722" h="3140024">
                  <a:moveTo>
                    <a:pt x="0" y="0"/>
                  </a:moveTo>
                  <a:lnTo>
                    <a:pt x="3930722" y="0"/>
                  </a:lnTo>
                  <a:lnTo>
                    <a:pt x="3930722" y="3140024"/>
                  </a:lnTo>
                  <a:lnTo>
                    <a:pt x="0" y="3140024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3930723" cy="317812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830595" y="2330647"/>
            <a:ext cx="13253913" cy="6613289"/>
            <a:chOff x="0" y="0"/>
            <a:chExt cx="3490743" cy="174177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490742" cy="1741772"/>
            </a:xfrm>
            <a:custGeom>
              <a:avLst/>
              <a:gdLst/>
              <a:ahLst/>
              <a:cxnLst/>
              <a:rect l="l" t="t" r="r" b="b"/>
              <a:pathLst>
                <a:path w="3490742" h="1741772">
                  <a:moveTo>
                    <a:pt x="24533" y="0"/>
                  </a:moveTo>
                  <a:lnTo>
                    <a:pt x="3466209" y="0"/>
                  </a:lnTo>
                  <a:cubicBezTo>
                    <a:pt x="3479759" y="0"/>
                    <a:pt x="3490742" y="10984"/>
                    <a:pt x="3490742" y="24533"/>
                  </a:cubicBezTo>
                  <a:lnTo>
                    <a:pt x="3490742" y="1717238"/>
                  </a:lnTo>
                  <a:cubicBezTo>
                    <a:pt x="3490742" y="1730788"/>
                    <a:pt x="3479759" y="1741772"/>
                    <a:pt x="3466209" y="1741772"/>
                  </a:cubicBezTo>
                  <a:lnTo>
                    <a:pt x="24533" y="1741772"/>
                  </a:lnTo>
                  <a:cubicBezTo>
                    <a:pt x="10984" y="1741772"/>
                    <a:pt x="0" y="1730788"/>
                    <a:pt x="0" y="1717238"/>
                  </a:cubicBezTo>
                  <a:lnTo>
                    <a:pt x="0" y="24533"/>
                  </a:lnTo>
                  <a:cubicBezTo>
                    <a:pt x="0" y="10984"/>
                    <a:pt x="10984" y="0"/>
                    <a:pt x="24533" y="0"/>
                  </a:cubicBezTo>
                  <a:close/>
                </a:path>
              </a:pathLst>
            </a:custGeom>
            <a:solidFill>
              <a:srgbClr val="F9F9F9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3490743" cy="177987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9457552" y="3469658"/>
            <a:ext cx="0" cy="4037571"/>
          </a:xfrm>
          <a:prstGeom prst="line">
            <a:avLst/>
          </a:prstGeom>
          <a:ln w="142875" cap="flat">
            <a:solidFill>
              <a:srgbClr val="B22222"/>
            </a:solidFill>
            <a:prstDash val="solid"/>
            <a:headEnd type="none" w="sm" len="sm"/>
            <a:tailEnd type="none" w="sm" len="sm"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3655445" y="9258300"/>
            <a:ext cx="1928027" cy="1822862"/>
          </a:xfrm>
          <a:custGeom>
            <a:avLst/>
            <a:gdLst/>
            <a:ahLst/>
            <a:cxnLst/>
            <a:rect l="l" t="t" r="r" b="b"/>
            <a:pathLst>
              <a:path w="1928027" h="1822862">
                <a:moveTo>
                  <a:pt x="0" y="0"/>
                </a:moveTo>
                <a:lnTo>
                  <a:pt x="1928027" y="0"/>
                </a:lnTo>
                <a:lnTo>
                  <a:pt x="1928027" y="1822862"/>
                </a:lnTo>
                <a:lnTo>
                  <a:pt x="0" y="182286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Freeform 10"/>
          <p:cNvSpPr/>
          <p:nvPr/>
        </p:nvSpPr>
        <p:spPr>
          <a:xfrm flipV="1">
            <a:off x="15999310" y="328345"/>
            <a:ext cx="1928027" cy="1822862"/>
          </a:xfrm>
          <a:custGeom>
            <a:avLst/>
            <a:gdLst/>
            <a:ahLst/>
            <a:cxnLst/>
            <a:rect l="l" t="t" r="r" b="b"/>
            <a:pathLst>
              <a:path w="1928027" h="1822862">
                <a:moveTo>
                  <a:pt x="0" y="1822862"/>
                </a:moveTo>
                <a:lnTo>
                  <a:pt x="1928027" y="1822862"/>
                </a:lnTo>
                <a:lnTo>
                  <a:pt x="1928027" y="0"/>
                </a:lnTo>
                <a:lnTo>
                  <a:pt x="0" y="0"/>
                </a:lnTo>
                <a:lnTo>
                  <a:pt x="0" y="1822862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>
            <a:off x="238851" y="0"/>
            <a:ext cx="1189733" cy="3141312"/>
          </a:xfrm>
          <a:custGeom>
            <a:avLst/>
            <a:gdLst/>
            <a:ahLst/>
            <a:cxnLst/>
            <a:rect l="l" t="t" r="r" b="b"/>
            <a:pathLst>
              <a:path w="1189733" h="3141312">
                <a:moveTo>
                  <a:pt x="0" y="0"/>
                </a:moveTo>
                <a:lnTo>
                  <a:pt x="1189732" y="0"/>
                </a:lnTo>
                <a:lnTo>
                  <a:pt x="1189732" y="3141312"/>
                </a:lnTo>
                <a:lnTo>
                  <a:pt x="0" y="31413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TextBox 12"/>
          <p:cNvSpPr txBox="1"/>
          <p:nvPr/>
        </p:nvSpPr>
        <p:spPr>
          <a:xfrm>
            <a:off x="4718817" y="-42924"/>
            <a:ext cx="10198083" cy="2432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ETHICS AND TRUSTWORTHINESS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044124" y="2533787"/>
            <a:ext cx="6433746" cy="688553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3599"/>
              </a:lnSpc>
            </a:pPr>
            <a:r>
              <a:rPr lang="en-US" sz="2399" u="sng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Key Ethical Considerations</a:t>
            </a:r>
          </a:p>
          <a:p>
            <a:pPr marL="518158" lvl="1" indent="-259079" algn="l">
              <a:lnSpc>
                <a:spcPts val="3599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Informed Consent</a:t>
            </a:r>
          </a:p>
          <a:p>
            <a:pPr marL="518158" lvl="1" indent="-259079" algn="l">
              <a:lnSpc>
                <a:spcPts val="3599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Voluntary participation and right to withdraw</a:t>
            </a:r>
          </a:p>
          <a:p>
            <a:pPr marL="518158" lvl="1" indent="-259079" algn="l">
              <a:lnSpc>
                <a:spcPts val="3599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Confidentiality and anonymization (GDPR)</a:t>
            </a:r>
          </a:p>
          <a:p>
            <a:pPr marL="518158" lvl="1" indent="-259079" algn="l">
              <a:lnSpc>
                <a:spcPts val="3599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Risk of emotional distress</a:t>
            </a:r>
          </a:p>
          <a:p>
            <a:pPr algn="l">
              <a:lnSpc>
                <a:spcPts val="3599"/>
              </a:lnSpc>
            </a:pPr>
            <a:endParaRPr lang="en-US" sz="2399" dirty="0">
              <a:solidFill>
                <a:srgbClr val="343434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599"/>
              </a:lnSpc>
            </a:pPr>
            <a:r>
              <a:rPr lang="en-US" sz="2399" u="sng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Safeguards</a:t>
            </a:r>
          </a:p>
          <a:p>
            <a:pPr marL="518158" lvl="1" indent="-259079" algn="l">
              <a:lnSpc>
                <a:spcPts val="3599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Information sheet &amp; consent</a:t>
            </a:r>
          </a:p>
          <a:p>
            <a:pPr marL="518158" lvl="1" indent="-259079" algn="l">
              <a:lnSpc>
                <a:spcPts val="3599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Signposting to support (uni &amp; charities)</a:t>
            </a:r>
          </a:p>
          <a:p>
            <a:pPr marL="518158" lvl="1" indent="-259079" algn="l">
              <a:lnSpc>
                <a:spcPts val="3599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Researcher reflexivity</a:t>
            </a:r>
          </a:p>
          <a:p>
            <a:pPr marL="518158" lvl="1" indent="-259079" algn="l">
              <a:lnSpc>
                <a:spcPts val="3599"/>
              </a:lnSpc>
              <a:buFont typeface="Arial"/>
              <a:buChar char="•"/>
            </a:pPr>
            <a:r>
              <a:rPr lang="en-US" sz="239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Avoidance of call detail</a:t>
            </a:r>
          </a:p>
          <a:p>
            <a:pPr algn="l">
              <a:lnSpc>
                <a:spcPts val="3599"/>
              </a:lnSpc>
            </a:pPr>
            <a:endParaRPr lang="en-US" sz="2399" dirty="0">
              <a:solidFill>
                <a:srgbClr val="343434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9817858" y="2659508"/>
            <a:ext cx="6181452" cy="5860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43"/>
              </a:lnSpc>
            </a:pPr>
            <a:r>
              <a:rPr lang="en-US" sz="2629" u="sng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Trustworthiness</a:t>
            </a:r>
          </a:p>
          <a:p>
            <a:pPr marL="567609" lvl="1" indent="-283804" algn="l">
              <a:lnSpc>
                <a:spcPts val="3943"/>
              </a:lnSpc>
              <a:buFont typeface="Arial"/>
              <a:buChar char="•"/>
            </a:pPr>
            <a:r>
              <a:rPr lang="en-US" sz="262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Research journaling</a:t>
            </a:r>
          </a:p>
          <a:p>
            <a:pPr marL="567609" lvl="1" indent="-283804" algn="l">
              <a:lnSpc>
                <a:spcPts val="3943"/>
              </a:lnSpc>
              <a:buFont typeface="Arial"/>
              <a:buChar char="•"/>
            </a:pPr>
            <a:r>
              <a:rPr lang="en-US" sz="262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Research supervision</a:t>
            </a:r>
          </a:p>
          <a:p>
            <a:pPr algn="l">
              <a:lnSpc>
                <a:spcPts val="3943"/>
              </a:lnSpc>
            </a:pPr>
            <a:endParaRPr lang="en-US" sz="2629" dirty="0">
              <a:solidFill>
                <a:srgbClr val="343434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943"/>
              </a:lnSpc>
            </a:pPr>
            <a:r>
              <a:rPr lang="en-US" sz="2629" u="sng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Transparency</a:t>
            </a:r>
          </a:p>
          <a:p>
            <a:pPr marL="567609" lvl="1" indent="-283804" algn="l">
              <a:lnSpc>
                <a:spcPts val="3943"/>
              </a:lnSpc>
              <a:buFont typeface="Arial"/>
              <a:buChar char="•"/>
            </a:pPr>
            <a:r>
              <a:rPr lang="en-US" sz="262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Rich, thick description</a:t>
            </a:r>
          </a:p>
          <a:p>
            <a:pPr marL="567609" lvl="1" indent="-283804" algn="l">
              <a:lnSpc>
                <a:spcPts val="3943"/>
              </a:lnSpc>
              <a:buFont typeface="Arial"/>
              <a:buChar char="•"/>
            </a:pPr>
            <a:r>
              <a:rPr lang="en-US" sz="262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Audit trail</a:t>
            </a:r>
          </a:p>
          <a:p>
            <a:pPr algn="l">
              <a:lnSpc>
                <a:spcPts val="3943"/>
              </a:lnSpc>
            </a:pPr>
            <a:endParaRPr lang="en-US" sz="2629" dirty="0">
              <a:solidFill>
                <a:srgbClr val="343434"/>
              </a:solidFill>
              <a:latin typeface="Montserrat"/>
              <a:ea typeface="Montserrat"/>
              <a:cs typeface="Montserrat"/>
              <a:sym typeface="Montserrat"/>
            </a:endParaRPr>
          </a:p>
          <a:p>
            <a:pPr algn="l">
              <a:lnSpc>
                <a:spcPts val="3943"/>
              </a:lnSpc>
            </a:pPr>
            <a:r>
              <a:rPr lang="en-US" sz="2629" u="sng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Credibility</a:t>
            </a:r>
          </a:p>
          <a:p>
            <a:pPr marL="567609" lvl="1" indent="-283804" algn="l">
              <a:lnSpc>
                <a:spcPts val="3943"/>
              </a:lnSpc>
              <a:buFont typeface="Arial"/>
              <a:buChar char="•"/>
            </a:pPr>
            <a:r>
              <a:rPr lang="en-US" sz="262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Using participants own words</a:t>
            </a:r>
          </a:p>
          <a:p>
            <a:pPr marL="567609" lvl="1" indent="-283804" algn="l">
              <a:lnSpc>
                <a:spcPts val="3943"/>
              </a:lnSpc>
              <a:buFont typeface="Arial"/>
              <a:buChar char="•"/>
            </a:pPr>
            <a:r>
              <a:rPr lang="en-US" sz="2629" dirty="0">
                <a:solidFill>
                  <a:srgbClr val="343434"/>
                </a:solidFill>
                <a:latin typeface="Montserrat"/>
                <a:ea typeface="Montserrat"/>
                <a:cs typeface="Montserrat"/>
                <a:sym typeface="Montserrat"/>
              </a:rPr>
              <a:t>Idiographic analysis</a:t>
            </a:r>
          </a:p>
          <a:p>
            <a:pPr algn="l">
              <a:lnSpc>
                <a:spcPts val="3943"/>
              </a:lnSpc>
            </a:pPr>
            <a:endParaRPr lang="en-US" sz="2629" dirty="0">
              <a:solidFill>
                <a:srgbClr val="343434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238851" y="3571237"/>
            <a:ext cx="1189733" cy="8047053"/>
            <a:chOff x="0" y="0"/>
            <a:chExt cx="313345" cy="211938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313345" cy="2119388"/>
            </a:xfrm>
            <a:custGeom>
              <a:avLst/>
              <a:gdLst/>
              <a:ahLst/>
              <a:cxnLst/>
              <a:rect l="l" t="t" r="r" b="b"/>
              <a:pathLst>
                <a:path w="313345" h="2119388">
                  <a:moveTo>
                    <a:pt x="0" y="0"/>
                  </a:moveTo>
                  <a:lnTo>
                    <a:pt x="313345" y="0"/>
                  </a:lnTo>
                  <a:lnTo>
                    <a:pt x="313345" y="2119388"/>
                  </a:lnTo>
                  <a:lnTo>
                    <a:pt x="0" y="2119388"/>
                  </a:lnTo>
                  <a:close/>
                </a:path>
              </a:pathLst>
            </a:custGeom>
            <a:solidFill>
              <a:srgbClr val="FFD70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0" y="-38100"/>
              <a:ext cx="313345" cy="215748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18" name="TextBox 17">
            <a:extLst>
              <a:ext uri="{FF2B5EF4-FFF2-40B4-BE49-F238E27FC236}">
                <a16:creationId xmlns:a16="http://schemas.microsoft.com/office/drawing/2014/main" id="{DECDCD80-3307-425B-D933-24A8F9E60921}"/>
              </a:ext>
            </a:extLst>
          </p:cNvPr>
          <p:cNvSpPr txBox="1"/>
          <p:nvPr/>
        </p:nvSpPr>
        <p:spPr>
          <a:xfrm>
            <a:off x="14916900" y="8434153"/>
            <a:ext cx="10089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Montserrat" pitchFamily="2" charset="0"/>
              </a:rPr>
              <a:t>(3; 15)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2F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>
            <a:off x="15347566" y="0"/>
            <a:ext cx="2940434" cy="2940434"/>
          </a:xfrm>
          <a:custGeom>
            <a:avLst/>
            <a:gdLst/>
            <a:ahLst/>
            <a:cxnLst/>
            <a:rect l="l" t="t" r="r" b="b"/>
            <a:pathLst>
              <a:path w="2940434" h="2940434">
                <a:moveTo>
                  <a:pt x="2940434" y="0"/>
                </a:moveTo>
                <a:lnTo>
                  <a:pt x="0" y="0"/>
                </a:lnTo>
                <a:lnTo>
                  <a:pt x="0" y="2940434"/>
                </a:lnTo>
                <a:lnTo>
                  <a:pt x="2940434" y="2940434"/>
                </a:lnTo>
                <a:lnTo>
                  <a:pt x="2940434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3" name="Group 3"/>
          <p:cNvGrpSpPr/>
          <p:nvPr/>
        </p:nvGrpSpPr>
        <p:grpSpPr>
          <a:xfrm rot="-5400000">
            <a:off x="12229286" y="1976350"/>
            <a:ext cx="1076283" cy="11593595"/>
            <a:chOff x="0" y="0"/>
            <a:chExt cx="609880" cy="65695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09880" cy="6569559"/>
            </a:xfrm>
            <a:custGeom>
              <a:avLst/>
              <a:gdLst/>
              <a:ahLst/>
              <a:cxnLst/>
              <a:rect l="l" t="t" r="r" b="b"/>
              <a:pathLst>
                <a:path w="609880" h="6569559">
                  <a:moveTo>
                    <a:pt x="0" y="0"/>
                  </a:moveTo>
                  <a:lnTo>
                    <a:pt x="609880" y="0"/>
                  </a:lnTo>
                  <a:lnTo>
                    <a:pt x="609880" y="6569559"/>
                  </a:lnTo>
                  <a:lnTo>
                    <a:pt x="0" y="6569559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38100"/>
              <a:ext cx="609880" cy="660766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 rot="-5400000">
            <a:off x="-272389" y="-660602"/>
            <a:ext cx="2720681" cy="3050723"/>
            <a:chOff x="0" y="0"/>
            <a:chExt cx="1541685" cy="1728705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41685" cy="1728705"/>
            </a:xfrm>
            <a:custGeom>
              <a:avLst/>
              <a:gdLst/>
              <a:ahLst/>
              <a:cxnLst/>
              <a:rect l="l" t="t" r="r" b="b"/>
              <a:pathLst>
                <a:path w="1541685" h="1728705">
                  <a:moveTo>
                    <a:pt x="0" y="0"/>
                  </a:moveTo>
                  <a:lnTo>
                    <a:pt x="1541685" y="0"/>
                  </a:lnTo>
                  <a:lnTo>
                    <a:pt x="1541685" y="1728705"/>
                  </a:lnTo>
                  <a:lnTo>
                    <a:pt x="0" y="1728705"/>
                  </a:lnTo>
                  <a:close/>
                </a:path>
              </a:pathLst>
            </a:custGeom>
            <a:solidFill>
              <a:srgbClr val="2C3E50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0" y="-38100"/>
              <a:ext cx="1541685" cy="176680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9" name="Freeform 9"/>
          <p:cNvSpPr/>
          <p:nvPr/>
        </p:nvSpPr>
        <p:spPr>
          <a:xfrm>
            <a:off x="1028700" y="5108672"/>
            <a:ext cx="4586678" cy="4586678"/>
          </a:xfrm>
          <a:custGeom>
            <a:avLst/>
            <a:gdLst/>
            <a:ahLst/>
            <a:cxnLst/>
            <a:rect l="l" t="t" r="r" b="b"/>
            <a:pathLst>
              <a:path w="4586678" h="4586678">
                <a:moveTo>
                  <a:pt x="0" y="0"/>
                </a:moveTo>
                <a:lnTo>
                  <a:pt x="4586678" y="0"/>
                </a:lnTo>
                <a:lnTo>
                  <a:pt x="4586678" y="4586678"/>
                </a:lnTo>
                <a:lnTo>
                  <a:pt x="0" y="45866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grpSp>
        <p:nvGrpSpPr>
          <p:cNvPr id="10" name="Group 10"/>
          <p:cNvGrpSpPr/>
          <p:nvPr/>
        </p:nvGrpSpPr>
        <p:grpSpPr>
          <a:xfrm rot="-5400000">
            <a:off x="-703329" y="8012157"/>
            <a:ext cx="3266900" cy="3366384"/>
            <a:chOff x="0" y="0"/>
            <a:chExt cx="1851203" cy="1907576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851203" cy="1907576"/>
            </a:xfrm>
            <a:custGeom>
              <a:avLst/>
              <a:gdLst/>
              <a:ahLst/>
              <a:cxnLst/>
              <a:rect l="l" t="t" r="r" b="b"/>
              <a:pathLst>
                <a:path w="1851203" h="1907576">
                  <a:moveTo>
                    <a:pt x="0" y="0"/>
                  </a:moveTo>
                  <a:lnTo>
                    <a:pt x="1851203" y="0"/>
                  </a:lnTo>
                  <a:lnTo>
                    <a:pt x="1851203" y="1907576"/>
                  </a:lnTo>
                  <a:lnTo>
                    <a:pt x="0" y="1907576"/>
                  </a:lnTo>
                  <a:close/>
                </a:path>
              </a:pathLst>
            </a:custGeom>
            <a:solidFill>
              <a:srgbClr val="B2222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0" y="-38100"/>
              <a:ext cx="1851203" cy="19456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6970630" y="2261314"/>
            <a:ext cx="9033484" cy="4645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892"/>
              </a:lnSpc>
            </a:pPr>
            <a:r>
              <a:rPr lang="en-US" sz="17892" b="1">
                <a:solidFill>
                  <a:srgbClr val="B22222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THANK YOU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C3E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70896" y="3021912"/>
            <a:ext cx="19029792" cy="7662677"/>
            <a:chOff x="0" y="0"/>
            <a:chExt cx="5011962" cy="201815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11962" cy="2018154"/>
            </a:xfrm>
            <a:custGeom>
              <a:avLst/>
              <a:gdLst/>
              <a:ahLst/>
              <a:cxnLst/>
              <a:rect l="l" t="t" r="r" b="b"/>
              <a:pathLst>
                <a:path w="5011962" h="2018154">
                  <a:moveTo>
                    <a:pt x="0" y="0"/>
                  </a:moveTo>
                  <a:lnTo>
                    <a:pt x="5011962" y="0"/>
                  </a:lnTo>
                  <a:lnTo>
                    <a:pt x="5011962" y="2018154"/>
                  </a:lnTo>
                  <a:lnTo>
                    <a:pt x="0" y="2018154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/>
            <a:lstStyle/>
            <a:p>
              <a:endParaRPr lang="en-GB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11962" cy="20562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-228600" y="3128626"/>
            <a:ext cx="18288000" cy="67454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US" sz="1500" kern="100" dirty="0" err="1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Ancarani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, F. et al. (2025) ‘The effectiveness of debriefing on the Mental Health of Rescue Teams: A Systematic Review’, International Journal of Environmental Research and Public Health, 22(4), p. 590. Available at: doi:10.3390/ijerph22040590. 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Billings, J. et al. (2023) ‘Post-incident psychosocial interventions after a traumatic incident in the workplace: A systematic review of current research evidence and clinical guidance’, European Journal of Psychotraumatology, 14(2). Available at: doi:10.1080/20008066.2023.2281751. 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British Association for Counselling and Psychotherapy (2018) Ethical framework for the counselling professions. </a:t>
            </a:r>
            <a:r>
              <a:rPr lang="en-US" sz="1500" kern="100" dirty="0" err="1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Lutterworth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: BACP. Available at: </a:t>
            </a:r>
            <a:r>
              <a:rPr lang="en-US" sz="1500" u="sng" kern="100" dirty="0">
                <a:solidFill>
                  <a:srgbClr val="467886"/>
                </a:solidFill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  <a:hlinkClick r:id="rId2"/>
              </a:rPr>
              <a:t>https://www.bacp.co.uk/events-and-resources/ethics-and-standards/ethical-framework-for-the-counselling-professions/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April 2026). </a:t>
            </a: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GB" sz="1500" dirty="0">
                <a:latin typeface="Montserrat" pitchFamily="2" charset="0"/>
              </a:rPr>
              <a:t>Creswell, J.W. (2013) Qualitative inquiry and research design: choosing among five approaches. 3rd edn. Thousand Oaks, CA: Sage.</a:t>
            </a: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GB" sz="1500" dirty="0">
                <a:latin typeface="Montserrat" pitchFamily="2" charset="0"/>
              </a:rPr>
              <a:t>Crotty, M. (1998) The foundations of social research: meaning and perspective in the research process. London: Sage.</a:t>
            </a: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GB" sz="1500" dirty="0">
                <a:latin typeface="Montserrat" pitchFamily="2" charset="0"/>
              </a:rPr>
              <a:t>Denzin, N.K. and Lincoln, Y.S. (eds.) (2018) The SAGE handbook of qualitative research. 5th edn. Los Angeles, CA: Sage.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Everly, G.S. and Mitchell, J.T. (1999) Critical incident stress management -CISM-: A new era and standard of care in crisis intervention. </a:t>
            </a:r>
            <a:r>
              <a:rPr lang="en-US" sz="1500" kern="100" dirty="0" err="1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Ellicot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City, MD: Chevron Pub. 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Garmon-Jones, L. (2021) Exploring the ways in which firefighters understand and experience communicating distress, University of Surrey. thesis. Available at: </a:t>
            </a:r>
            <a:r>
              <a:rPr lang="en-US" sz="1500" u="sng" kern="100" dirty="0">
                <a:solidFill>
                  <a:srgbClr val="467886"/>
                </a:solidFill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  <a:hlinkClick r:id="rId3"/>
              </a:rPr>
              <a:t>https://openresearch.surrey.ac.uk/esploro/outputs/doctoral/Exploring-the-ways-in-which-firefighters/99593123202346/filesAndLinks?index=0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. 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Greenberg, N., Langston, V. and Iversen, A. (2008) 'Trauma risk management (</a:t>
            </a:r>
            <a:r>
              <a:rPr lang="en-US" sz="1500" kern="100" dirty="0" err="1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TRiM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) in the UK Armed Forces', Journal of the Royal Army Medical Corps, 154(2), pp. 124–127. Available at: </a:t>
            </a:r>
            <a:r>
              <a:rPr lang="en-US" sz="1500" kern="100" dirty="0" err="1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: 10.1136/jramc-154-02-11.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Haslam, C., Jetten, J., Cruwys, T., Dingle, G. and Haslam, S.A. (2018) The new psychology of health: unlocking the social cure. London: Routledge. Available at: </a:t>
            </a:r>
            <a:r>
              <a:rPr lang="en-US" sz="1500" kern="100" dirty="0" err="1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: 10.4324/9781315648569.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Henderson, C., Evans-Lacko, S. and Thornicroft, G. (2013) 'Mental illness stigma, help seeking, and public health programs', American Journal of Public Health, 103(5), pp. 777–780. Available at: </a:t>
            </a:r>
            <a:r>
              <a:rPr lang="en-US" sz="1500" kern="100" dirty="0" err="1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doi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: 10.2105/AJPH.2012.301056.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Jeannette, J.M. and </a:t>
            </a:r>
            <a:r>
              <a:rPr lang="en-US" sz="1500" kern="100" dirty="0" err="1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Scoboria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, A. (2008) ‘Firefighter preferences regarding post-incident intervention’, Work &amp;amp; Stress, 22(4), pp. 314–326. Available at: doi:10.1080/02678370802564231. 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Joint Emergency Services Interoperability </a:t>
            </a:r>
            <a:r>
              <a:rPr lang="en-US" sz="1500" kern="100" dirty="0" err="1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Programme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(2017) Joint </a:t>
            </a:r>
            <a:r>
              <a:rPr lang="en-US" sz="1500" kern="100" dirty="0" err="1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learning (JOL) guidance. Available at: </a:t>
            </a:r>
            <a:r>
              <a:rPr lang="en-US" sz="1500" u="sng" kern="100" dirty="0">
                <a:solidFill>
                  <a:srgbClr val="467886"/>
                </a:solidFill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https://www.jesip.org.uk/wp-content/uploads/2022/03/JOL_Guidance_October_2017.pdf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April 2026). </a:t>
            </a: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r>
              <a:rPr lang="en-GB" sz="1500" kern="100" dirty="0"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Mid and West Wales Fire and Rescue Service. (2025). </a:t>
            </a:r>
            <a:r>
              <a:rPr lang="en-GB" sz="1500" i="1" kern="100" dirty="0"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Annual performance assessment 2024–2025</a:t>
            </a:r>
            <a:r>
              <a:rPr lang="en-GB" sz="1500" kern="100" dirty="0"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1500" u="sng" kern="100" dirty="0">
                <a:solidFill>
                  <a:srgbClr val="467886"/>
                </a:solidFill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https://www.mawwfire.gov.uk/media/h5gntref/annual-performance-assessment-2024-2025-e-final.pdf</a:t>
            </a:r>
            <a:endParaRPr lang="en-GB" sz="1500" kern="100" dirty="0"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742950" lvl="1" indent="-285750">
              <a:spcAft>
                <a:spcPts val="800"/>
              </a:spcAft>
              <a:buFont typeface="+mj-lt"/>
              <a:buAutoNum type="arabicPeriod"/>
              <a:tabLst>
                <a:tab pos="914400" algn="l"/>
              </a:tabLst>
            </a:pP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Freeform 6"/>
          <p:cNvSpPr/>
          <p:nvPr/>
        </p:nvSpPr>
        <p:spPr>
          <a:xfrm>
            <a:off x="14873178" y="9646618"/>
            <a:ext cx="3323438" cy="549878"/>
          </a:xfrm>
          <a:custGeom>
            <a:avLst/>
            <a:gdLst/>
            <a:ahLst/>
            <a:cxnLst/>
            <a:rect l="l" t="t" r="r" b="b"/>
            <a:pathLst>
              <a:path w="3323438" h="549878">
                <a:moveTo>
                  <a:pt x="0" y="0"/>
                </a:moveTo>
                <a:lnTo>
                  <a:pt x="3323438" y="0"/>
                </a:lnTo>
                <a:lnTo>
                  <a:pt x="3323438" y="549878"/>
                </a:lnTo>
                <a:lnTo>
                  <a:pt x="0" y="5498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4121743" y="1175995"/>
            <a:ext cx="10044514" cy="1193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REFERENCES</a:t>
            </a:r>
          </a:p>
        </p:txBody>
      </p:sp>
      <p:sp>
        <p:nvSpPr>
          <p:cNvPr id="8" name="Freeform 8"/>
          <p:cNvSpPr/>
          <p:nvPr/>
        </p:nvSpPr>
        <p:spPr>
          <a:xfrm>
            <a:off x="336420" y="208698"/>
            <a:ext cx="2621058" cy="2621058"/>
          </a:xfrm>
          <a:custGeom>
            <a:avLst/>
            <a:gdLst/>
            <a:ahLst/>
            <a:cxnLst/>
            <a:rect l="l" t="t" r="r" b="b"/>
            <a:pathLst>
              <a:path w="2621058" h="2621058">
                <a:moveTo>
                  <a:pt x="0" y="0"/>
                </a:moveTo>
                <a:lnTo>
                  <a:pt x="2621058" y="0"/>
                </a:lnTo>
                <a:lnTo>
                  <a:pt x="2621058" y="2621058"/>
                </a:lnTo>
                <a:lnTo>
                  <a:pt x="0" y="26210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C3E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370896" y="3009900"/>
            <a:ext cx="19029792" cy="7662677"/>
            <a:chOff x="0" y="0"/>
            <a:chExt cx="5011962" cy="201815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5011962" cy="2018154"/>
            </a:xfrm>
            <a:custGeom>
              <a:avLst/>
              <a:gdLst/>
              <a:ahLst/>
              <a:cxnLst/>
              <a:rect l="l" t="t" r="r" b="b"/>
              <a:pathLst>
                <a:path w="5011962" h="2018154">
                  <a:moveTo>
                    <a:pt x="0" y="0"/>
                  </a:moveTo>
                  <a:lnTo>
                    <a:pt x="5011962" y="0"/>
                  </a:lnTo>
                  <a:lnTo>
                    <a:pt x="5011962" y="2018154"/>
                  </a:lnTo>
                  <a:lnTo>
                    <a:pt x="0" y="2018154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5011962" cy="20562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4630400" y="9453780"/>
            <a:ext cx="3323438" cy="549878"/>
          </a:xfrm>
          <a:custGeom>
            <a:avLst/>
            <a:gdLst/>
            <a:ahLst/>
            <a:cxnLst/>
            <a:rect l="l" t="t" r="r" b="b"/>
            <a:pathLst>
              <a:path w="3323438" h="549878">
                <a:moveTo>
                  <a:pt x="0" y="0"/>
                </a:moveTo>
                <a:lnTo>
                  <a:pt x="3323437" y="0"/>
                </a:lnTo>
                <a:lnTo>
                  <a:pt x="3323437" y="549878"/>
                </a:lnTo>
                <a:lnTo>
                  <a:pt x="0" y="5498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TextBox 7"/>
          <p:cNvSpPr txBox="1"/>
          <p:nvPr/>
        </p:nvSpPr>
        <p:spPr>
          <a:xfrm>
            <a:off x="4121743" y="1175995"/>
            <a:ext cx="10044514" cy="1193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REFERENCES</a:t>
            </a:r>
          </a:p>
        </p:txBody>
      </p:sp>
      <p:sp>
        <p:nvSpPr>
          <p:cNvPr id="8" name="Freeform 8"/>
          <p:cNvSpPr/>
          <p:nvPr/>
        </p:nvSpPr>
        <p:spPr>
          <a:xfrm>
            <a:off x="336420" y="208698"/>
            <a:ext cx="2621058" cy="2621058"/>
          </a:xfrm>
          <a:custGeom>
            <a:avLst/>
            <a:gdLst/>
            <a:ahLst/>
            <a:cxnLst/>
            <a:rect l="l" t="t" r="r" b="b"/>
            <a:pathLst>
              <a:path w="2621058" h="2621058">
                <a:moveTo>
                  <a:pt x="0" y="0"/>
                </a:moveTo>
                <a:lnTo>
                  <a:pt x="2621058" y="0"/>
                </a:lnTo>
                <a:lnTo>
                  <a:pt x="2621058" y="2621058"/>
                </a:lnTo>
                <a:lnTo>
                  <a:pt x="0" y="26210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8B36CBA-A6EA-63EF-DC94-E14C97E63091}"/>
              </a:ext>
            </a:extLst>
          </p:cNvPr>
          <p:cNvSpPr txBox="1"/>
          <p:nvPr/>
        </p:nvSpPr>
        <p:spPr>
          <a:xfrm>
            <a:off x="-228600" y="3178849"/>
            <a:ext cx="18059400" cy="62908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>
              <a:lnSpc>
                <a:spcPct val="107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500" kern="100" dirty="0"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15.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National Counselling &amp; Psychotherapy Society (2023) Code of ethics. Available at: </a:t>
            </a:r>
            <a:r>
              <a:rPr lang="en-US" sz="1500" u="sng" kern="100" dirty="0">
                <a:solidFill>
                  <a:srgbClr val="467886"/>
                </a:solidFill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https://ncps.com/about-us/code-of-ethics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April 2026).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16. National Fire Chiefs Council (no date) National operational learning: Good practice guide. Available at: </a:t>
            </a:r>
            <a:r>
              <a:rPr lang="en-US" sz="1500" u="sng" kern="100" dirty="0">
                <a:solidFill>
                  <a:srgbClr val="467886"/>
                </a:solidFill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https://nfcc.org.uk/our-services/national-operational-guidance/learning/national-operational-learning-good-practice-guide/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April 2026).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17. North Wales Fire and Rescue Service (no date) Wellbeing support. Available at: </a:t>
            </a:r>
            <a:r>
              <a:rPr lang="en-US" sz="1500" u="sng" kern="100" dirty="0">
                <a:solidFill>
                  <a:srgbClr val="467886"/>
                </a:solidFill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  <a:hlinkClick r:id="rId7"/>
              </a:rPr>
              <a:t>https://www.northwalesfire.gov.wales/about-us/recruitment-and-vacancies/why-work-for-us/wellbeing-support/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April 2026).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18. North Wales Safeguarding Board (2019) Multi-agency guidance for the support of employees affected by critical incidents. Available at: </a:t>
            </a:r>
            <a:r>
              <a:rPr lang="en-US" sz="1500" u="sng" kern="100" dirty="0">
                <a:solidFill>
                  <a:srgbClr val="467886"/>
                </a:solidFill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  <a:hlinkClick r:id="rId8"/>
              </a:rPr>
              <a:t>https://www.northwalessafeguardingboard.wales/wp-content/uploads/2019/09/9.-Multi-agency-guidance-for-the-support-of-emplyees-affected-by-critical-incidents.pdf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April 2026).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19. Sarabia, J., Arroyo-Rojas, F. and Kieninger, K. (2025) ‘Firefighters’ perspectives on Critical incident stress debriefing as a post-critical incident intervention’, International Journal of Workplace Health Management, 19(1), pp. 1–17. Available at: doi:10.1108/ijwhm-08-2024-0160. 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500" kern="100" dirty="0"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20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. Sharp, M.L., Harrison, V., Solomon, N., Fear, N., King, H. and Pike, G. (2020) Assessing the mental health and wellbeing of the emergency responder community in the UK. London: King’s College London / The Open University. Available at: </a:t>
            </a:r>
            <a:r>
              <a:rPr lang="en-US" sz="1500" u="sng" kern="100" dirty="0">
                <a:solidFill>
                  <a:srgbClr val="467886"/>
                </a:solidFill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  <a:hlinkClick r:id="rId9"/>
              </a:rPr>
              <a:t>https://oro.open.ac.uk/71993/1/Emergency%20Responders%20Report%202020%20v5.pdf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23 April 2026).</a:t>
            </a:r>
          </a:p>
          <a:p>
            <a:pPr lvl="1">
              <a:lnSpc>
                <a:spcPct val="107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500" kern="100" dirty="0"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21. </a:t>
            </a:r>
            <a:r>
              <a:rPr lang="en-GB" sz="1500" dirty="0">
                <a:latin typeface="Montserrat" pitchFamily="2" charset="0"/>
              </a:rPr>
              <a:t>Smith, J.A., Flowers, P. and Larkin, M. (2009) Interpretative phenomenological analysis: theory, method and research. London: Sage.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500" kern="100" dirty="0"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22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. South Wales Fire and Rescue Service (2023) Corporate policy 08: Operational response. Available at: </a:t>
            </a:r>
            <a:r>
              <a:rPr lang="en-US" sz="1500" u="sng" kern="100" dirty="0">
                <a:solidFill>
                  <a:srgbClr val="467886"/>
                </a:solidFill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  <a:hlinkClick r:id="rId10"/>
              </a:rPr>
              <a:t>https://www.southwales-fire.gov.uk/app/uploads/2023/12/corporate_policy_08_operational_response.pdf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April 2026).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500" kern="100" dirty="0"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23.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South Wales Fire and Rescue Service (2025) People committee rolling document: Post critical incident support (11 June 2025). Available at: </a:t>
            </a:r>
            <a:r>
              <a:rPr lang="en-US" sz="1500" u="sng" kern="100" dirty="0">
                <a:solidFill>
                  <a:srgbClr val="467886"/>
                </a:solidFill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  <a:hlinkClick r:id="rId11"/>
              </a:rPr>
              <a:t>https://www.southwales-fire.gov.uk/app/uploads/2025/06/People-Committee-Wednesday-11-June-2025-Rolling-Document.pdf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(Accessed: 21 April 2026).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US" sz="1500" kern="100" dirty="0"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4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US" sz="1500" kern="100" dirty="0" err="1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Stileman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, H.M. and Jones, C.A. (2023) ‘Revisiting the debriefing debate: Does psychological debriefing reduce PTSD symptomology following work-related trauma? A meta-analysis’, Frontiers in Psychology, 14. Available at: doi:10.3389/fpsyg.2023.1248924. 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1">
              <a:lnSpc>
                <a:spcPct val="107000"/>
              </a:lnSpc>
              <a:spcAft>
                <a:spcPts val="800"/>
              </a:spcAft>
              <a:tabLst>
                <a:tab pos="914400" algn="l"/>
              </a:tabLst>
            </a:pP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2</a:t>
            </a:r>
            <a:r>
              <a:rPr lang="en-US" sz="1500" kern="100" dirty="0"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5</a:t>
            </a:r>
            <a:r>
              <a:rPr lang="en-US" sz="1500" kern="100" dirty="0">
                <a:effectLst/>
                <a:latin typeface="Montserrat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. Tuckey, M.R. and Scott, J.E. (2013) ‘Group critical incident stress debriefing with emergency services personnel: A randomized controlled trial’, Anxiety, Stress, &amp;amp; Coping, 27(1), pp. 38–54. Available at: doi:10.1080/10615806.2013.809421. </a:t>
            </a:r>
            <a:endParaRPr lang="en-GB" sz="1500" kern="100" dirty="0">
              <a:effectLst/>
              <a:latin typeface="Montserrat" pitchFamily="2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C3E5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60BFF78-98F0-2BB6-C62B-009DDE6E83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581ECA87-6337-D097-0FB5-A856EDA4548F}"/>
              </a:ext>
            </a:extLst>
          </p:cNvPr>
          <p:cNvGrpSpPr/>
          <p:nvPr/>
        </p:nvGrpSpPr>
        <p:grpSpPr>
          <a:xfrm>
            <a:off x="-370896" y="3009900"/>
            <a:ext cx="19029792" cy="7662677"/>
            <a:chOff x="0" y="0"/>
            <a:chExt cx="5011962" cy="2018154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BA07A70F-D54C-DB58-E99F-F9CED065FD28}"/>
                </a:ext>
              </a:extLst>
            </p:cNvPr>
            <p:cNvSpPr/>
            <p:nvPr/>
          </p:nvSpPr>
          <p:spPr>
            <a:xfrm>
              <a:off x="0" y="0"/>
              <a:ext cx="5011962" cy="2018154"/>
            </a:xfrm>
            <a:custGeom>
              <a:avLst/>
              <a:gdLst/>
              <a:ahLst/>
              <a:cxnLst/>
              <a:rect l="l" t="t" r="r" b="b"/>
              <a:pathLst>
                <a:path w="5011962" h="2018154">
                  <a:moveTo>
                    <a:pt x="0" y="0"/>
                  </a:moveTo>
                  <a:lnTo>
                    <a:pt x="5011962" y="0"/>
                  </a:lnTo>
                  <a:lnTo>
                    <a:pt x="5011962" y="2018154"/>
                  </a:lnTo>
                  <a:lnTo>
                    <a:pt x="0" y="2018154"/>
                  </a:lnTo>
                  <a:close/>
                </a:path>
              </a:pathLst>
            </a:custGeom>
            <a:solidFill>
              <a:srgbClr val="F2F2F2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20287C69-400F-B52A-6CA9-3E883E438A39}"/>
                </a:ext>
              </a:extLst>
            </p:cNvPr>
            <p:cNvSpPr txBox="1"/>
            <p:nvPr/>
          </p:nvSpPr>
          <p:spPr>
            <a:xfrm>
              <a:off x="0" y="-38100"/>
              <a:ext cx="5011962" cy="205625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6" name="Freeform 6">
            <a:extLst>
              <a:ext uri="{FF2B5EF4-FFF2-40B4-BE49-F238E27FC236}">
                <a16:creationId xmlns:a16="http://schemas.microsoft.com/office/drawing/2014/main" id="{14875D9A-C08D-77D5-4CF9-DDCB8C986F3A}"/>
              </a:ext>
            </a:extLst>
          </p:cNvPr>
          <p:cNvSpPr/>
          <p:nvPr/>
        </p:nvSpPr>
        <p:spPr>
          <a:xfrm>
            <a:off x="14630400" y="9453780"/>
            <a:ext cx="3323438" cy="549878"/>
          </a:xfrm>
          <a:custGeom>
            <a:avLst/>
            <a:gdLst/>
            <a:ahLst/>
            <a:cxnLst/>
            <a:rect l="l" t="t" r="r" b="b"/>
            <a:pathLst>
              <a:path w="3323438" h="549878">
                <a:moveTo>
                  <a:pt x="0" y="0"/>
                </a:moveTo>
                <a:lnTo>
                  <a:pt x="3323437" y="0"/>
                </a:lnTo>
                <a:lnTo>
                  <a:pt x="3323437" y="549878"/>
                </a:lnTo>
                <a:lnTo>
                  <a:pt x="0" y="54987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 dirty="0"/>
          </a:p>
        </p:txBody>
      </p:sp>
      <p:sp>
        <p:nvSpPr>
          <p:cNvPr id="7" name="TextBox 7">
            <a:extLst>
              <a:ext uri="{FF2B5EF4-FFF2-40B4-BE49-F238E27FC236}">
                <a16:creationId xmlns:a16="http://schemas.microsoft.com/office/drawing/2014/main" id="{95C4A011-6EB9-4999-3655-029ACF841D69}"/>
              </a:ext>
            </a:extLst>
          </p:cNvPr>
          <p:cNvSpPr txBox="1"/>
          <p:nvPr/>
        </p:nvSpPr>
        <p:spPr>
          <a:xfrm>
            <a:off x="4121743" y="1175995"/>
            <a:ext cx="10044514" cy="11938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 b="1" dirty="0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AI DECLARATION</a:t>
            </a:r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B412ED-6B79-2986-7183-6659E0ADFD33}"/>
              </a:ext>
            </a:extLst>
          </p:cNvPr>
          <p:cNvSpPr/>
          <p:nvPr/>
        </p:nvSpPr>
        <p:spPr>
          <a:xfrm>
            <a:off x="336420" y="208698"/>
            <a:ext cx="2621058" cy="2621058"/>
          </a:xfrm>
          <a:custGeom>
            <a:avLst/>
            <a:gdLst/>
            <a:ahLst/>
            <a:cxnLst/>
            <a:rect l="l" t="t" r="r" b="b"/>
            <a:pathLst>
              <a:path w="2621058" h="2621058">
                <a:moveTo>
                  <a:pt x="0" y="0"/>
                </a:moveTo>
                <a:lnTo>
                  <a:pt x="2621058" y="0"/>
                </a:lnTo>
                <a:lnTo>
                  <a:pt x="2621058" y="2621058"/>
                </a:lnTo>
                <a:lnTo>
                  <a:pt x="0" y="262105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39BFFB-9355-7C98-C35E-E2E0CE214F76}"/>
              </a:ext>
            </a:extLst>
          </p:cNvPr>
          <p:cNvSpPr txBox="1"/>
          <p:nvPr/>
        </p:nvSpPr>
        <p:spPr>
          <a:xfrm>
            <a:off x="838200" y="4126371"/>
            <a:ext cx="13023257" cy="498463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3600" dirty="0">
                <a:latin typeface="Montserrat" pitchFamily="2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</a:p>
        </p:txBody>
      </p:sp>
    </p:spTree>
    <p:extLst>
      <p:ext uri="{BB962C8B-B14F-4D97-AF65-F5344CB8AC3E}">
        <p14:creationId xmlns:p14="http://schemas.microsoft.com/office/powerpoint/2010/main" val="2641136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631</TotalTime>
  <Words>2860</Words>
  <Application>Microsoft Office PowerPoint</Application>
  <PresentationFormat>Custom</PresentationFormat>
  <Paragraphs>261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Montserrat Ultra-Bold</vt:lpstr>
      <vt:lpstr>Calibri</vt:lpstr>
      <vt:lpstr>Montserrat Bold</vt:lpstr>
      <vt:lpstr>Montserrat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Fire service ppt v2</dc:title>
  <cp:lastModifiedBy>Kristen Hyett</cp:lastModifiedBy>
  <cp:revision>17</cp:revision>
  <dcterms:created xsi:type="dcterms:W3CDTF">2006-08-16T00:00:00Z</dcterms:created>
  <dcterms:modified xsi:type="dcterms:W3CDTF">2026-04-27T16:32:27Z</dcterms:modified>
  <dc:identifier>DAHHfFce96c</dc:identifier>
</cp:coreProperties>
</file>