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E53EE-6DE8-42FB-A39C-2CB1E657EB74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525D8F6-0868-4A9D-9B76-571952387A65}">
      <dgm:prSet/>
      <dgm:spPr/>
      <dgm:t>
        <a:bodyPr/>
        <a:lstStyle/>
        <a:p>
          <a:r>
            <a:rPr lang="en-GB"/>
            <a:t>We will try to look at both sides of an issue to created a balanced argument a useful debating method you will use frequently over your time at University and beyond.</a:t>
          </a:r>
        </a:p>
      </dgm:t>
    </dgm:pt>
    <dgm:pt modelId="{507CCCCE-CE5E-4380-9E24-C80F5309852B}" type="parTrans" cxnId="{240D56D9-FACB-40DF-848B-BF78840163C2}">
      <dgm:prSet/>
      <dgm:spPr/>
      <dgm:t>
        <a:bodyPr/>
        <a:lstStyle/>
        <a:p>
          <a:endParaRPr lang="en-GB"/>
        </a:p>
      </dgm:t>
    </dgm:pt>
    <dgm:pt modelId="{E040CFC8-1EE3-40C0-8411-8D1DD0EE2E77}" type="sibTrans" cxnId="{240D56D9-FACB-40DF-848B-BF78840163C2}">
      <dgm:prSet/>
      <dgm:spPr/>
      <dgm:t>
        <a:bodyPr/>
        <a:lstStyle/>
        <a:p>
          <a:endParaRPr lang="en-GB"/>
        </a:p>
      </dgm:t>
    </dgm:pt>
    <dgm:pt modelId="{EEFB65BF-8902-44AF-994F-6193579DD44F}">
      <dgm:prSet/>
      <dgm:spPr/>
      <dgm:t>
        <a:bodyPr/>
        <a:lstStyle/>
        <a:p>
          <a:r>
            <a:rPr lang="en-GB"/>
            <a:t>1.	Prepare 200 words detailing Why we SHOULD fear Russia; Statement of facts and argument.</a:t>
          </a:r>
        </a:p>
      </dgm:t>
    </dgm:pt>
    <dgm:pt modelId="{21997E26-7371-422E-8CD4-0B36BB2B5D0F}" type="parTrans" cxnId="{94091536-5FB3-4E57-9AB0-C1543B26791F}">
      <dgm:prSet/>
      <dgm:spPr/>
      <dgm:t>
        <a:bodyPr/>
        <a:lstStyle/>
        <a:p>
          <a:endParaRPr lang="en-GB"/>
        </a:p>
      </dgm:t>
    </dgm:pt>
    <dgm:pt modelId="{CDDC4150-3FC0-4C54-992E-1F39FADAAF85}" type="sibTrans" cxnId="{94091536-5FB3-4E57-9AB0-C1543B26791F}">
      <dgm:prSet/>
      <dgm:spPr/>
      <dgm:t>
        <a:bodyPr/>
        <a:lstStyle/>
        <a:p>
          <a:endParaRPr lang="en-GB"/>
        </a:p>
      </dgm:t>
    </dgm:pt>
    <dgm:pt modelId="{CEADCC50-D054-4FAB-B7D3-96009715A675}">
      <dgm:prSet/>
      <dgm:spPr/>
      <dgm:t>
        <a:bodyPr/>
        <a:lstStyle/>
        <a:p>
          <a:r>
            <a:rPr lang="en-GB"/>
            <a:t>2.	Prepare 200 words detailing Why we SHOULDN'T fear Russia; Statement of facts and argument.</a:t>
          </a:r>
        </a:p>
      </dgm:t>
    </dgm:pt>
    <dgm:pt modelId="{CC694C91-2B22-483D-AA81-18EE2BD2DFB6}" type="parTrans" cxnId="{ACEE9832-D356-47B1-8950-F8FF877D1F0B}">
      <dgm:prSet/>
      <dgm:spPr/>
      <dgm:t>
        <a:bodyPr/>
        <a:lstStyle/>
        <a:p>
          <a:endParaRPr lang="en-GB"/>
        </a:p>
      </dgm:t>
    </dgm:pt>
    <dgm:pt modelId="{8B382F70-A472-4796-B8B0-256BB5EC2FAC}" type="sibTrans" cxnId="{ACEE9832-D356-47B1-8950-F8FF877D1F0B}">
      <dgm:prSet/>
      <dgm:spPr/>
      <dgm:t>
        <a:bodyPr/>
        <a:lstStyle/>
        <a:p>
          <a:endParaRPr lang="en-GB"/>
        </a:p>
      </dgm:t>
    </dgm:pt>
    <dgm:pt modelId="{1E487049-5F14-4452-8593-F43DD4430FB4}">
      <dgm:prSet/>
      <dgm:spPr/>
      <dgm:t>
        <a:bodyPr/>
        <a:lstStyle/>
        <a:p>
          <a:r>
            <a:rPr lang="en-GB"/>
            <a:t>3.	Post both your answers on the forum for others to read</a:t>
          </a:r>
        </a:p>
      </dgm:t>
    </dgm:pt>
    <dgm:pt modelId="{DF84F3CC-8D08-400A-9375-DCF8092F1C1B}" type="parTrans" cxnId="{DDB4BAAC-4CBF-4898-ABDF-407F69EFED51}">
      <dgm:prSet/>
      <dgm:spPr/>
      <dgm:t>
        <a:bodyPr/>
        <a:lstStyle/>
        <a:p>
          <a:endParaRPr lang="en-GB"/>
        </a:p>
      </dgm:t>
    </dgm:pt>
    <dgm:pt modelId="{BABEB19B-4738-4676-9879-AE50AEFC6100}" type="sibTrans" cxnId="{DDB4BAAC-4CBF-4898-ABDF-407F69EFED51}">
      <dgm:prSet/>
      <dgm:spPr/>
      <dgm:t>
        <a:bodyPr/>
        <a:lstStyle/>
        <a:p>
          <a:endParaRPr lang="en-GB"/>
        </a:p>
      </dgm:t>
    </dgm:pt>
    <dgm:pt modelId="{61E43E4F-13B5-4200-849C-6E9AD864D9F2}">
      <dgm:prSet/>
      <dgm:spPr/>
      <dgm:t>
        <a:bodyPr/>
        <a:lstStyle/>
        <a:p>
          <a:endParaRPr lang="en-GB"/>
        </a:p>
      </dgm:t>
    </dgm:pt>
    <dgm:pt modelId="{0A72DC51-5F63-4E03-A7C5-4D568D20821B}" type="parTrans" cxnId="{A2CE9CBD-C5A3-48E6-BEFD-F7936751B010}">
      <dgm:prSet/>
      <dgm:spPr/>
      <dgm:t>
        <a:bodyPr/>
        <a:lstStyle/>
        <a:p>
          <a:endParaRPr lang="en-GB"/>
        </a:p>
      </dgm:t>
    </dgm:pt>
    <dgm:pt modelId="{980FB1D8-75A5-4832-8A69-CDA3642E1B14}" type="sibTrans" cxnId="{A2CE9CBD-C5A3-48E6-BEFD-F7936751B010}">
      <dgm:prSet/>
      <dgm:spPr/>
      <dgm:t>
        <a:bodyPr/>
        <a:lstStyle/>
        <a:p>
          <a:endParaRPr lang="en-GB"/>
        </a:p>
      </dgm:t>
    </dgm:pt>
    <dgm:pt modelId="{FC5A128E-4CE9-495B-9EE4-B42F057A6E58}" type="pres">
      <dgm:prSet presAssocID="{7A9E53EE-6DE8-42FB-A39C-2CB1E657EB74}" presName="linear" presStyleCnt="0">
        <dgm:presLayoutVars>
          <dgm:animLvl val="lvl"/>
          <dgm:resizeHandles val="exact"/>
        </dgm:presLayoutVars>
      </dgm:prSet>
      <dgm:spPr/>
    </dgm:pt>
    <dgm:pt modelId="{B71C33AE-ED3B-400A-81B7-DC80E4E0B67E}" type="pres">
      <dgm:prSet presAssocID="{3525D8F6-0868-4A9D-9B76-571952387A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B4860E1-EEF9-4673-9987-6BC148BF0DDA}" type="pres">
      <dgm:prSet presAssocID="{E040CFC8-1EE3-40C0-8411-8D1DD0EE2E77}" presName="spacer" presStyleCnt="0"/>
      <dgm:spPr/>
    </dgm:pt>
    <dgm:pt modelId="{19AFECBE-A14D-4719-896B-F796BA11F0C9}" type="pres">
      <dgm:prSet presAssocID="{EEFB65BF-8902-44AF-994F-6193579DD4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7AAAB1-911A-449F-B05E-E2B0B65CB08F}" type="pres">
      <dgm:prSet presAssocID="{CDDC4150-3FC0-4C54-992E-1F39FADAAF85}" presName="spacer" presStyleCnt="0"/>
      <dgm:spPr/>
    </dgm:pt>
    <dgm:pt modelId="{73E2A53B-DA61-4D17-8DDA-5EA8EE0BD4F6}" type="pres">
      <dgm:prSet presAssocID="{CEADCC50-D054-4FAB-B7D3-96009715A6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4086258-E5DC-4A0F-8150-BB65DE357D5B}" type="pres">
      <dgm:prSet presAssocID="{8B382F70-A472-4796-B8B0-256BB5EC2FAC}" presName="spacer" presStyleCnt="0"/>
      <dgm:spPr/>
    </dgm:pt>
    <dgm:pt modelId="{96E7C047-56CC-4DC4-9952-4EBC13CA63AA}" type="pres">
      <dgm:prSet presAssocID="{1E487049-5F14-4452-8593-F43DD4430FB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D8CF0D-24C1-4840-A4F2-AC580393E910}" type="pres">
      <dgm:prSet presAssocID="{BABEB19B-4738-4676-9879-AE50AEFC6100}" presName="spacer" presStyleCnt="0"/>
      <dgm:spPr/>
    </dgm:pt>
    <dgm:pt modelId="{7E1A944F-BA6F-4D71-A01B-F58C63C844B3}" type="pres">
      <dgm:prSet presAssocID="{61E43E4F-13B5-4200-849C-6E9AD864D9F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EE9832-D356-47B1-8950-F8FF877D1F0B}" srcId="{7A9E53EE-6DE8-42FB-A39C-2CB1E657EB74}" destId="{CEADCC50-D054-4FAB-B7D3-96009715A675}" srcOrd="2" destOrd="0" parTransId="{CC694C91-2B22-483D-AA81-18EE2BD2DFB6}" sibTransId="{8B382F70-A472-4796-B8B0-256BB5EC2FAC}"/>
    <dgm:cxn modelId="{94091536-5FB3-4E57-9AB0-C1543B26791F}" srcId="{7A9E53EE-6DE8-42FB-A39C-2CB1E657EB74}" destId="{EEFB65BF-8902-44AF-994F-6193579DD44F}" srcOrd="1" destOrd="0" parTransId="{21997E26-7371-422E-8CD4-0B36BB2B5D0F}" sibTransId="{CDDC4150-3FC0-4C54-992E-1F39FADAAF85}"/>
    <dgm:cxn modelId="{BCD79941-066E-49A9-B19E-7185D3B4E1AB}" type="presOf" srcId="{7A9E53EE-6DE8-42FB-A39C-2CB1E657EB74}" destId="{FC5A128E-4CE9-495B-9EE4-B42F057A6E58}" srcOrd="0" destOrd="0" presId="urn:microsoft.com/office/officeart/2005/8/layout/vList2"/>
    <dgm:cxn modelId="{13496A6E-E6B6-48F7-825E-FC2AF08570D6}" type="presOf" srcId="{3525D8F6-0868-4A9D-9B76-571952387A65}" destId="{B71C33AE-ED3B-400A-81B7-DC80E4E0B67E}" srcOrd="0" destOrd="0" presId="urn:microsoft.com/office/officeart/2005/8/layout/vList2"/>
    <dgm:cxn modelId="{55ABDC75-7181-41D3-9539-97D7F31DB318}" type="presOf" srcId="{61E43E4F-13B5-4200-849C-6E9AD864D9F2}" destId="{7E1A944F-BA6F-4D71-A01B-F58C63C844B3}" srcOrd="0" destOrd="0" presId="urn:microsoft.com/office/officeart/2005/8/layout/vList2"/>
    <dgm:cxn modelId="{3850F289-50F2-4B1F-8362-8CC4ED3EB8B2}" type="presOf" srcId="{CEADCC50-D054-4FAB-B7D3-96009715A675}" destId="{73E2A53B-DA61-4D17-8DDA-5EA8EE0BD4F6}" srcOrd="0" destOrd="0" presId="urn:microsoft.com/office/officeart/2005/8/layout/vList2"/>
    <dgm:cxn modelId="{DDB4BAAC-4CBF-4898-ABDF-407F69EFED51}" srcId="{7A9E53EE-6DE8-42FB-A39C-2CB1E657EB74}" destId="{1E487049-5F14-4452-8593-F43DD4430FB4}" srcOrd="3" destOrd="0" parTransId="{DF84F3CC-8D08-400A-9375-DCF8092F1C1B}" sibTransId="{BABEB19B-4738-4676-9879-AE50AEFC6100}"/>
    <dgm:cxn modelId="{BC4A25B9-CCEC-47CA-B60E-5E6B4B92A5F7}" type="presOf" srcId="{1E487049-5F14-4452-8593-F43DD4430FB4}" destId="{96E7C047-56CC-4DC4-9952-4EBC13CA63AA}" srcOrd="0" destOrd="0" presId="urn:microsoft.com/office/officeart/2005/8/layout/vList2"/>
    <dgm:cxn modelId="{A2CE9CBD-C5A3-48E6-BEFD-F7936751B010}" srcId="{7A9E53EE-6DE8-42FB-A39C-2CB1E657EB74}" destId="{61E43E4F-13B5-4200-849C-6E9AD864D9F2}" srcOrd="4" destOrd="0" parTransId="{0A72DC51-5F63-4E03-A7C5-4D568D20821B}" sibTransId="{980FB1D8-75A5-4832-8A69-CDA3642E1B14}"/>
    <dgm:cxn modelId="{240D56D9-FACB-40DF-848B-BF78840163C2}" srcId="{7A9E53EE-6DE8-42FB-A39C-2CB1E657EB74}" destId="{3525D8F6-0868-4A9D-9B76-571952387A65}" srcOrd="0" destOrd="0" parTransId="{507CCCCE-CE5E-4380-9E24-C80F5309852B}" sibTransId="{E040CFC8-1EE3-40C0-8411-8D1DD0EE2E77}"/>
    <dgm:cxn modelId="{200FB3F9-2BF0-4108-94D5-602FB744DE9F}" type="presOf" srcId="{EEFB65BF-8902-44AF-994F-6193579DD44F}" destId="{19AFECBE-A14D-4719-896B-F796BA11F0C9}" srcOrd="0" destOrd="0" presId="urn:microsoft.com/office/officeart/2005/8/layout/vList2"/>
    <dgm:cxn modelId="{D86BE754-53A6-49D3-BD15-B7BC1052E945}" type="presParOf" srcId="{FC5A128E-4CE9-495B-9EE4-B42F057A6E58}" destId="{B71C33AE-ED3B-400A-81B7-DC80E4E0B67E}" srcOrd="0" destOrd="0" presId="urn:microsoft.com/office/officeart/2005/8/layout/vList2"/>
    <dgm:cxn modelId="{2F5F43A5-FF21-472A-87F1-F8EAA5527325}" type="presParOf" srcId="{FC5A128E-4CE9-495B-9EE4-B42F057A6E58}" destId="{0B4860E1-EEF9-4673-9987-6BC148BF0DDA}" srcOrd="1" destOrd="0" presId="urn:microsoft.com/office/officeart/2005/8/layout/vList2"/>
    <dgm:cxn modelId="{B0D0CC2C-93B7-4491-ADFD-8653C95589A2}" type="presParOf" srcId="{FC5A128E-4CE9-495B-9EE4-B42F057A6E58}" destId="{19AFECBE-A14D-4719-896B-F796BA11F0C9}" srcOrd="2" destOrd="0" presId="urn:microsoft.com/office/officeart/2005/8/layout/vList2"/>
    <dgm:cxn modelId="{09FF11BF-955E-4CD9-B699-56F1E7E84B49}" type="presParOf" srcId="{FC5A128E-4CE9-495B-9EE4-B42F057A6E58}" destId="{1F7AAAB1-911A-449F-B05E-E2B0B65CB08F}" srcOrd="3" destOrd="0" presId="urn:microsoft.com/office/officeart/2005/8/layout/vList2"/>
    <dgm:cxn modelId="{ED24E2C3-4698-4AD6-9D44-4BC2E75D1D6D}" type="presParOf" srcId="{FC5A128E-4CE9-495B-9EE4-B42F057A6E58}" destId="{73E2A53B-DA61-4D17-8DDA-5EA8EE0BD4F6}" srcOrd="4" destOrd="0" presId="urn:microsoft.com/office/officeart/2005/8/layout/vList2"/>
    <dgm:cxn modelId="{7E245849-A385-4180-BE7B-1DCEE3509435}" type="presParOf" srcId="{FC5A128E-4CE9-495B-9EE4-B42F057A6E58}" destId="{44086258-E5DC-4A0F-8150-BB65DE357D5B}" srcOrd="5" destOrd="0" presId="urn:microsoft.com/office/officeart/2005/8/layout/vList2"/>
    <dgm:cxn modelId="{67ACEC1A-0581-4068-96E3-6C4491D255FD}" type="presParOf" srcId="{FC5A128E-4CE9-495B-9EE4-B42F057A6E58}" destId="{96E7C047-56CC-4DC4-9952-4EBC13CA63AA}" srcOrd="6" destOrd="0" presId="urn:microsoft.com/office/officeart/2005/8/layout/vList2"/>
    <dgm:cxn modelId="{E6697AA1-C2C4-474B-B150-5E0C88BE4BD4}" type="presParOf" srcId="{FC5A128E-4CE9-495B-9EE4-B42F057A6E58}" destId="{E5D8CF0D-24C1-4840-A4F2-AC580393E910}" srcOrd="7" destOrd="0" presId="urn:microsoft.com/office/officeart/2005/8/layout/vList2"/>
    <dgm:cxn modelId="{D504ABBD-BCEF-41AF-8FF7-255C6E38F842}" type="presParOf" srcId="{FC5A128E-4CE9-495B-9EE4-B42F057A6E58}" destId="{7E1A944F-BA6F-4D71-A01B-F58C63C844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C33AE-ED3B-400A-81B7-DC80E4E0B67E}">
      <dsp:nvSpPr>
        <dsp:cNvPr id="0" name=""/>
        <dsp:cNvSpPr/>
      </dsp:nvSpPr>
      <dsp:spPr>
        <a:xfrm>
          <a:off x="0" y="547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will try to look at both sides of an issue to created a balanced argument a useful debating method you will use frequently over your time at University and beyond.</a:t>
          </a:r>
        </a:p>
      </dsp:txBody>
      <dsp:txXfrm>
        <a:off x="29128" y="83835"/>
        <a:ext cx="10073169" cy="538444"/>
      </dsp:txXfrm>
    </dsp:sp>
    <dsp:sp modelId="{19AFECBE-A14D-4719-896B-F796BA11F0C9}">
      <dsp:nvSpPr>
        <dsp:cNvPr id="0" name=""/>
        <dsp:cNvSpPr/>
      </dsp:nvSpPr>
      <dsp:spPr>
        <a:xfrm>
          <a:off x="0" y="6946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1.	Prepare 200 words detailing Why we SHOULD fear Russia; Statement of facts and argument.</a:t>
          </a:r>
        </a:p>
      </dsp:txBody>
      <dsp:txXfrm>
        <a:off x="29128" y="723735"/>
        <a:ext cx="10073169" cy="538444"/>
      </dsp:txXfrm>
    </dsp:sp>
    <dsp:sp modelId="{73E2A53B-DA61-4D17-8DDA-5EA8EE0BD4F6}">
      <dsp:nvSpPr>
        <dsp:cNvPr id="0" name=""/>
        <dsp:cNvSpPr/>
      </dsp:nvSpPr>
      <dsp:spPr>
        <a:xfrm>
          <a:off x="0" y="13345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2.	Prepare 200 words detailing Why we SHOULDN'T fear Russia; Statement of facts and argument.</a:t>
          </a:r>
        </a:p>
      </dsp:txBody>
      <dsp:txXfrm>
        <a:off x="29128" y="1363635"/>
        <a:ext cx="10073169" cy="538444"/>
      </dsp:txXfrm>
    </dsp:sp>
    <dsp:sp modelId="{96E7C047-56CC-4DC4-9952-4EBC13CA63AA}">
      <dsp:nvSpPr>
        <dsp:cNvPr id="0" name=""/>
        <dsp:cNvSpPr/>
      </dsp:nvSpPr>
      <dsp:spPr>
        <a:xfrm>
          <a:off x="0" y="1974408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	Post both your answers on the forum for others to read</a:t>
          </a:r>
        </a:p>
      </dsp:txBody>
      <dsp:txXfrm>
        <a:off x="29128" y="2003536"/>
        <a:ext cx="10073169" cy="538444"/>
      </dsp:txXfrm>
    </dsp:sp>
    <dsp:sp modelId="{7E1A944F-BA6F-4D71-A01B-F58C63C844B3}">
      <dsp:nvSpPr>
        <dsp:cNvPr id="0" name=""/>
        <dsp:cNvSpPr/>
      </dsp:nvSpPr>
      <dsp:spPr>
        <a:xfrm>
          <a:off x="0" y="26143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9128" y="2643435"/>
        <a:ext cx="10073169" cy="538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yAddjFjaP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E45E3-B6AA-440A-8C9A-EABA11BEE1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2348-6411-4C17-860C-07FD362C4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Security, terrorism and risk</a:t>
            </a:r>
          </a:p>
        </p:txBody>
      </p:sp>
    </p:spTree>
    <p:extLst>
      <p:ext uri="{BB962C8B-B14F-4D97-AF65-F5344CB8AC3E}">
        <p14:creationId xmlns:p14="http://schemas.microsoft.com/office/powerpoint/2010/main" val="191401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Russian acts of aggression globally 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7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3">
            <a:extLst>
              <a:ext uri="{FF2B5EF4-FFF2-40B4-BE49-F238E27FC236}">
                <a16:creationId xmlns:a16="http://schemas.microsoft.com/office/drawing/2014/main" id="{42476583-CC33-45CE-B51B-215B5673CD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FF5BED3-4EE4-425F-A016-C272586B88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56B4CA-4519-432C-ABFD-F2AE5D70E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1D03B64-A2F8-4473-8457-9A6A36B67B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C3CE7E-C09F-4DAB-A9B8-00CB40334B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7ABF6E-7B03-444E-BB0A-D9D62504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Activity two Class session – Security Prepare your arguments!</a:t>
            </a:r>
          </a:p>
        </p:txBody>
      </p:sp>
      <p:graphicFrame>
        <p:nvGraphicFramePr>
          <p:cNvPr id="6" name="Text Placeholder 3"/>
          <p:cNvGraphicFramePr/>
          <p:nvPr>
            <p:extLst>
              <p:ext uri="{D42A27DB-BD31-4B8C-83A1-F6EECF244321}">
                <p14:modId xmlns:p14="http://schemas.microsoft.com/office/powerpoint/2010/main" val="1517245758"/>
              </p:ext>
            </p:extLst>
          </p:nvPr>
        </p:nvGraphicFramePr>
        <p:xfrm>
          <a:off x="1028700" y="2525484"/>
          <a:ext cx="10131425" cy="326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81063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2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8BD78ED-75E1-4879-B369-BC61F7C45E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FE3208-9FD8-4883-AB1F-FF214491B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E5EC71-6645-4F98-85CD-71B3EA3893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91" b="24173"/>
          <a:stretch>
            <a:fillRect/>
          </a:stretch>
        </p:blipFill>
        <p:spPr>
          <a:xfrm>
            <a:off x="0" y="0"/>
            <a:ext cx="9579429" cy="5264678"/>
          </a:xfrm>
          <a:custGeom>
            <a:avLst/>
            <a:gdLst>
              <a:gd name="connsiteX0" fmla="*/ 1067284 w 9459686"/>
              <a:gd name="connsiteY0" fmla="*/ 4740916 h 5198870"/>
              <a:gd name="connsiteX1" fmla="*/ 936171 w 9459686"/>
              <a:gd name="connsiteY1" fmla="*/ 4800600 h 5198870"/>
              <a:gd name="connsiteX2" fmla="*/ 925286 w 9459686"/>
              <a:gd name="connsiteY2" fmla="*/ 4855029 h 5198870"/>
              <a:gd name="connsiteX3" fmla="*/ 914400 w 9459686"/>
              <a:gd name="connsiteY3" fmla="*/ 4898571 h 5198870"/>
              <a:gd name="connsiteX4" fmla="*/ 925286 w 9459686"/>
              <a:gd name="connsiteY4" fmla="*/ 4985657 h 5198870"/>
              <a:gd name="connsiteX5" fmla="*/ 914400 w 9459686"/>
              <a:gd name="connsiteY5" fmla="*/ 5029200 h 5198870"/>
              <a:gd name="connsiteX6" fmla="*/ 881743 w 9459686"/>
              <a:gd name="connsiteY6" fmla="*/ 5018314 h 5198870"/>
              <a:gd name="connsiteX7" fmla="*/ 827314 w 9459686"/>
              <a:gd name="connsiteY7" fmla="*/ 4985657 h 5198870"/>
              <a:gd name="connsiteX8" fmla="*/ 794657 w 9459686"/>
              <a:gd name="connsiteY8" fmla="*/ 4963886 h 5198870"/>
              <a:gd name="connsiteX9" fmla="*/ 718457 w 9459686"/>
              <a:gd name="connsiteY9" fmla="*/ 4942114 h 5198870"/>
              <a:gd name="connsiteX10" fmla="*/ 664029 w 9459686"/>
              <a:gd name="connsiteY10" fmla="*/ 4898571 h 5198870"/>
              <a:gd name="connsiteX11" fmla="*/ 653143 w 9459686"/>
              <a:gd name="connsiteY11" fmla="*/ 4865914 h 5198870"/>
              <a:gd name="connsiteX12" fmla="*/ 609600 w 9459686"/>
              <a:gd name="connsiteY12" fmla="*/ 4822371 h 5198870"/>
              <a:gd name="connsiteX13" fmla="*/ 576943 w 9459686"/>
              <a:gd name="connsiteY13" fmla="*/ 4789714 h 5198870"/>
              <a:gd name="connsiteX14" fmla="*/ 337457 w 9459686"/>
              <a:gd name="connsiteY14" fmla="*/ 4800600 h 5198870"/>
              <a:gd name="connsiteX15" fmla="*/ 304800 w 9459686"/>
              <a:gd name="connsiteY15" fmla="*/ 4811486 h 5198870"/>
              <a:gd name="connsiteX16" fmla="*/ 272143 w 9459686"/>
              <a:gd name="connsiteY16" fmla="*/ 4833257 h 5198870"/>
              <a:gd name="connsiteX17" fmla="*/ 261257 w 9459686"/>
              <a:gd name="connsiteY17" fmla="*/ 5040086 h 5198870"/>
              <a:gd name="connsiteX18" fmla="*/ 337457 w 9459686"/>
              <a:gd name="connsiteY18" fmla="*/ 5105400 h 5198870"/>
              <a:gd name="connsiteX19" fmla="*/ 402771 w 9459686"/>
              <a:gd name="connsiteY19" fmla="*/ 5127171 h 5198870"/>
              <a:gd name="connsiteX20" fmla="*/ 1088571 w 9459686"/>
              <a:gd name="connsiteY20" fmla="*/ 5116286 h 5198870"/>
              <a:gd name="connsiteX21" fmla="*/ 1153886 w 9459686"/>
              <a:gd name="connsiteY21" fmla="*/ 5094514 h 5198870"/>
              <a:gd name="connsiteX22" fmla="*/ 1219200 w 9459686"/>
              <a:gd name="connsiteY22" fmla="*/ 5072743 h 5198870"/>
              <a:gd name="connsiteX23" fmla="*/ 1251857 w 9459686"/>
              <a:gd name="connsiteY23" fmla="*/ 5061857 h 5198870"/>
              <a:gd name="connsiteX24" fmla="*/ 1404257 w 9459686"/>
              <a:gd name="connsiteY24" fmla="*/ 5040086 h 5198870"/>
              <a:gd name="connsiteX25" fmla="*/ 1432274 w 9459686"/>
              <a:gd name="connsiteY25" fmla="*/ 5021520 h 5198870"/>
              <a:gd name="connsiteX26" fmla="*/ 1440075 w 9459686"/>
              <a:gd name="connsiteY26" fmla="*/ 5016455 h 5198870"/>
              <a:gd name="connsiteX27" fmla="*/ 1440081 w 9459686"/>
              <a:gd name="connsiteY27" fmla="*/ 5016452 h 5198870"/>
              <a:gd name="connsiteX28" fmla="*/ 1444260 w 9459686"/>
              <a:gd name="connsiteY28" fmla="*/ 5013737 h 5198870"/>
              <a:gd name="connsiteX29" fmla="*/ 1440075 w 9459686"/>
              <a:gd name="connsiteY29" fmla="*/ 5016455 h 5198870"/>
              <a:gd name="connsiteX30" fmla="*/ 1431597 w 9459686"/>
              <a:gd name="connsiteY30" fmla="*/ 5020098 h 5198870"/>
              <a:gd name="connsiteX31" fmla="*/ 1458686 w 9459686"/>
              <a:gd name="connsiteY31" fmla="*/ 4996543 h 5198870"/>
              <a:gd name="connsiteX32" fmla="*/ 1502229 w 9459686"/>
              <a:gd name="connsiteY32" fmla="*/ 4953000 h 5198870"/>
              <a:gd name="connsiteX33" fmla="*/ 1447800 w 9459686"/>
              <a:gd name="connsiteY33" fmla="*/ 4931229 h 5198870"/>
              <a:gd name="connsiteX34" fmla="*/ 1382486 w 9459686"/>
              <a:gd name="connsiteY34" fmla="*/ 4855029 h 5198870"/>
              <a:gd name="connsiteX35" fmla="*/ 1338943 w 9459686"/>
              <a:gd name="connsiteY35" fmla="*/ 4789714 h 5198870"/>
              <a:gd name="connsiteX36" fmla="*/ 1219200 w 9459686"/>
              <a:gd name="connsiteY36" fmla="*/ 4757057 h 5198870"/>
              <a:gd name="connsiteX37" fmla="*/ 1067284 w 9459686"/>
              <a:gd name="connsiteY37" fmla="*/ 4740916 h 5198870"/>
              <a:gd name="connsiteX38" fmla="*/ 1948543 w 9459686"/>
              <a:gd name="connsiteY38" fmla="*/ 4669971 h 5198870"/>
              <a:gd name="connsiteX39" fmla="*/ 1763486 w 9459686"/>
              <a:gd name="connsiteY39" fmla="*/ 4680857 h 5198870"/>
              <a:gd name="connsiteX40" fmla="*/ 1698171 w 9459686"/>
              <a:gd name="connsiteY40" fmla="*/ 4702629 h 5198870"/>
              <a:gd name="connsiteX41" fmla="*/ 1654629 w 9459686"/>
              <a:gd name="connsiteY41" fmla="*/ 4713514 h 5198870"/>
              <a:gd name="connsiteX42" fmla="*/ 1589314 w 9459686"/>
              <a:gd name="connsiteY42" fmla="*/ 4735286 h 5198870"/>
              <a:gd name="connsiteX43" fmla="*/ 1469571 w 9459686"/>
              <a:gd name="connsiteY43" fmla="*/ 4767943 h 5198870"/>
              <a:gd name="connsiteX44" fmla="*/ 1447800 w 9459686"/>
              <a:gd name="connsiteY44" fmla="*/ 4833257 h 5198870"/>
              <a:gd name="connsiteX45" fmla="*/ 1458686 w 9459686"/>
              <a:gd name="connsiteY45" fmla="*/ 4898571 h 5198870"/>
              <a:gd name="connsiteX46" fmla="*/ 1502229 w 9459686"/>
              <a:gd name="connsiteY46" fmla="*/ 4942114 h 5198870"/>
              <a:gd name="connsiteX47" fmla="*/ 1524000 w 9459686"/>
              <a:gd name="connsiteY47" fmla="*/ 4963886 h 5198870"/>
              <a:gd name="connsiteX48" fmla="*/ 1926771 w 9459686"/>
              <a:gd name="connsiteY48" fmla="*/ 5018314 h 5198870"/>
              <a:gd name="connsiteX49" fmla="*/ 2013857 w 9459686"/>
              <a:gd name="connsiteY49" fmla="*/ 5040086 h 5198870"/>
              <a:gd name="connsiteX50" fmla="*/ 2035629 w 9459686"/>
              <a:gd name="connsiteY50" fmla="*/ 5061857 h 5198870"/>
              <a:gd name="connsiteX51" fmla="*/ 2024743 w 9459686"/>
              <a:gd name="connsiteY51" fmla="*/ 4887686 h 5198870"/>
              <a:gd name="connsiteX52" fmla="*/ 2002971 w 9459686"/>
              <a:gd name="connsiteY52" fmla="*/ 4822371 h 5198870"/>
              <a:gd name="connsiteX53" fmla="*/ 1992086 w 9459686"/>
              <a:gd name="connsiteY53" fmla="*/ 4789714 h 5198870"/>
              <a:gd name="connsiteX54" fmla="*/ 1981200 w 9459686"/>
              <a:gd name="connsiteY54" fmla="*/ 4735286 h 5198870"/>
              <a:gd name="connsiteX55" fmla="*/ 1959429 w 9459686"/>
              <a:gd name="connsiteY55" fmla="*/ 4702629 h 5198870"/>
              <a:gd name="connsiteX56" fmla="*/ 1948543 w 9459686"/>
              <a:gd name="connsiteY56" fmla="*/ 4669971 h 5198870"/>
              <a:gd name="connsiteX57" fmla="*/ 0 w 9459686"/>
              <a:gd name="connsiteY57" fmla="*/ 0 h 5198870"/>
              <a:gd name="connsiteX58" fmla="*/ 9459686 w 9459686"/>
              <a:gd name="connsiteY58" fmla="*/ 0 h 5198870"/>
              <a:gd name="connsiteX59" fmla="*/ 9459686 w 9459686"/>
              <a:gd name="connsiteY59" fmla="*/ 5198870 h 5198870"/>
              <a:gd name="connsiteX60" fmla="*/ 4221370 w 9459686"/>
              <a:gd name="connsiteY60" fmla="*/ 5198870 h 5198870"/>
              <a:gd name="connsiteX61" fmla="*/ 4223659 w 9459686"/>
              <a:gd name="connsiteY61" fmla="*/ 5176158 h 5198870"/>
              <a:gd name="connsiteX62" fmla="*/ 3369129 w 9459686"/>
              <a:gd name="connsiteY62" fmla="*/ 4321629 h 5198870"/>
              <a:gd name="connsiteX63" fmla="*/ 2514600 w 9459686"/>
              <a:gd name="connsiteY63" fmla="*/ 5176158 h 5198870"/>
              <a:gd name="connsiteX64" fmla="*/ 2516890 w 9459686"/>
              <a:gd name="connsiteY64" fmla="*/ 5198870 h 5198870"/>
              <a:gd name="connsiteX65" fmla="*/ 0 w 9459686"/>
              <a:gd name="connsiteY65" fmla="*/ 5198870 h 519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459686" h="5198870">
                <a:moveTo>
                  <a:pt x="1067284" y="4740916"/>
                </a:moveTo>
                <a:cubicBezTo>
                  <a:pt x="1009733" y="4738469"/>
                  <a:pt x="955649" y="4748660"/>
                  <a:pt x="936171" y="4800600"/>
                </a:cubicBezTo>
                <a:cubicBezTo>
                  <a:pt x="929674" y="4817924"/>
                  <a:pt x="929300" y="4836967"/>
                  <a:pt x="925286" y="4855029"/>
                </a:cubicBezTo>
                <a:cubicBezTo>
                  <a:pt x="922041" y="4869633"/>
                  <a:pt x="918029" y="4884057"/>
                  <a:pt x="914400" y="4898571"/>
                </a:cubicBezTo>
                <a:cubicBezTo>
                  <a:pt x="918029" y="4927600"/>
                  <a:pt x="925286" y="4956402"/>
                  <a:pt x="925286" y="4985657"/>
                </a:cubicBezTo>
                <a:cubicBezTo>
                  <a:pt x="925286" y="5000618"/>
                  <a:pt x="926369" y="5020223"/>
                  <a:pt x="914400" y="5029200"/>
                </a:cubicBezTo>
                <a:cubicBezTo>
                  <a:pt x="905220" y="5036085"/>
                  <a:pt x="892629" y="5021943"/>
                  <a:pt x="881743" y="5018314"/>
                </a:cubicBezTo>
                <a:cubicBezTo>
                  <a:pt x="839217" y="4975790"/>
                  <a:pt x="883839" y="5013920"/>
                  <a:pt x="827314" y="4985657"/>
                </a:cubicBezTo>
                <a:cubicBezTo>
                  <a:pt x="815612" y="4979806"/>
                  <a:pt x="806359" y="4969737"/>
                  <a:pt x="794657" y="4963886"/>
                </a:cubicBezTo>
                <a:cubicBezTo>
                  <a:pt x="779039" y="4956077"/>
                  <a:pt x="732410" y="4945602"/>
                  <a:pt x="718457" y="4942114"/>
                </a:cubicBezTo>
                <a:cubicBezTo>
                  <a:pt x="703622" y="4932224"/>
                  <a:pt x="674371" y="4915808"/>
                  <a:pt x="664029" y="4898571"/>
                </a:cubicBezTo>
                <a:cubicBezTo>
                  <a:pt x="658125" y="4888732"/>
                  <a:pt x="659812" y="4875251"/>
                  <a:pt x="653143" y="4865914"/>
                </a:cubicBezTo>
                <a:cubicBezTo>
                  <a:pt x="641212" y="4849211"/>
                  <a:pt x="624114" y="4836885"/>
                  <a:pt x="609600" y="4822371"/>
                </a:cubicBezTo>
                <a:lnTo>
                  <a:pt x="576943" y="4789714"/>
                </a:lnTo>
                <a:cubicBezTo>
                  <a:pt x="497114" y="4793343"/>
                  <a:pt x="417114" y="4794227"/>
                  <a:pt x="337457" y="4800600"/>
                </a:cubicBezTo>
                <a:cubicBezTo>
                  <a:pt x="326019" y="4801515"/>
                  <a:pt x="315063" y="4806354"/>
                  <a:pt x="304800" y="4811486"/>
                </a:cubicBezTo>
                <a:cubicBezTo>
                  <a:pt x="293098" y="4817337"/>
                  <a:pt x="283029" y="4826000"/>
                  <a:pt x="272143" y="4833257"/>
                </a:cubicBezTo>
                <a:cubicBezTo>
                  <a:pt x="244611" y="4915851"/>
                  <a:pt x="229642" y="4932595"/>
                  <a:pt x="261257" y="5040086"/>
                </a:cubicBezTo>
                <a:cubicBezTo>
                  <a:pt x="265314" y="5053879"/>
                  <a:pt x="318785" y="5097101"/>
                  <a:pt x="337457" y="5105400"/>
                </a:cubicBezTo>
                <a:cubicBezTo>
                  <a:pt x="358428" y="5114720"/>
                  <a:pt x="402771" y="5127171"/>
                  <a:pt x="402771" y="5127171"/>
                </a:cubicBezTo>
                <a:cubicBezTo>
                  <a:pt x="631371" y="5123543"/>
                  <a:pt x="860158" y="5126217"/>
                  <a:pt x="1088571" y="5116286"/>
                </a:cubicBezTo>
                <a:cubicBezTo>
                  <a:pt x="1111499" y="5115289"/>
                  <a:pt x="1132114" y="5101771"/>
                  <a:pt x="1153886" y="5094514"/>
                </a:cubicBezTo>
                <a:lnTo>
                  <a:pt x="1219200" y="5072743"/>
                </a:lnTo>
                <a:cubicBezTo>
                  <a:pt x="1230086" y="5069114"/>
                  <a:pt x="1240605" y="5064107"/>
                  <a:pt x="1251857" y="5061857"/>
                </a:cubicBezTo>
                <a:cubicBezTo>
                  <a:pt x="1338506" y="5044527"/>
                  <a:pt x="1287897" y="5053014"/>
                  <a:pt x="1404257" y="5040086"/>
                </a:cubicBezTo>
                <a:cubicBezTo>
                  <a:pt x="1416822" y="5031710"/>
                  <a:pt x="1425884" y="5025716"/>
                  <a:pt x="1432274" y="5021520"/>
                </a:cubicBezTo>
                <a:lnTo>
                  <a:pt x="1440075" y="5016455"/>
                </a:lnTo>
                <a:lnTo>
                  <a:pt x="1440081" y="5016452"/>
                </a:lnTo>
                <a:cubicBezTo>
                  <a:pt x="1444407" y="5013829"/>
                  <a:pt x="1448015" y="5011361"/>
                  <a:pt x="1444260" y="5013737"/>
                </a:cubicBezTo>
                <a:lnTo>
                  <a:pt x="1440075" y="5016455"/>
                </a:lnTo>
                <a:lnTo>
                  <a:pt x="1431597" y="5020098"/>
                </a:lnTo>
                <a:cubicBezTo>
                  <a:pt x="1432483" y="5018343"/>
                  <a:pt x="1439297" y="5012055"/>
                  <a:pt x="1458686" y="4996543"/>
                </a:cubicBezTo>
                <a:cubicBezTo>
                  <a:pt x="1502472" y="4961514"/>
                  <a:pt x="1482777" y="4991903"/>
                  <a:pt x="1502229" y="4953000"/>
                </a:cubicBezTo>
                <a:lnTo>
                  <a:pt x="1447800" y="4931229"/>
                </a:lnTo>
                <a:cubicBezTo>
                  <a:pt x="1426029" y="4905829"/>
                  <a:pt x="1402883" y="4881545"/>
                  <a:pt x="1382486" y="4855029"/>
                </a:cubicBezTo>
                <a:cubicBezTo>
                  <a:pt x="1366532" y="4834289"/>
                  <a:pt x="1363766" y="4797988"/>
                  <a:pt x="1338943" y="4789714"/>
                </a:cubicBezTo>
                <a:cubicBezTo>
                  <a:pt x="1256076" y="4762092"/>
                  <a:pt x="1296132" y="4772444"/>
                  <a:pt x="1219200" y="4757057"/>
                </a:cubicBezTo>
                <a:cubicBezTo>
                  <a:pt x="1185854" y="4758447"/>
                  <a:pt x="1124836" y="4743362"/>
                  <a:pt x="1067284" y="4740916"/>
                </a:cubicBezTo>
                <a:close/>
                <a:moveTo>
                  <a:pt x="1948543" y="4669971"/>
                </a:moveTo>
                <a:cubicBezTo>
                  <a:pt x="1886857" y="4673600"/>
                  <a:pt x="1824759" y="4672865"/>
                  <a:pt x="1763486" y="4680857"/>
                </a:cubicBezTo>
                <a:cubicBezTo>
                  <a:pt x="1740729" y="4683825"/>
                  <a:pt x="1720435" y="4697063"/>
                  <a:pt x="1698171" y="4702629"/>
                </a:cubicBezTo>
                <a:cubicBezTo>
                  <a:pt x="1683657" y="4706257"/>
                  <a:pt x="1668959" y="4709215"/>
                  <a:pt x="1654629" y="4713514"/>
                </a:cubicBezTo>
                <a:cubicBezTo>
                  <a:pt x="1632647" y="4720108"/>
                  <a:pt x="1611578" y="4729720"/>
                  <a:pt x="1589314" y="4735286"/>
                </a:cubicBezTo>
                <a:cubicBezTo>
                  <a:pt x="1491097" y="4759840"/>
                  <a:pt x="1530615" y="4747595"/>
                  <a:pt x="1469571" y="4767943"/>
                </a:cubicBezTo>
                <a:cubicBezTo>
                  <a:pt x="1462314" y="4789714"/>
                  <a:pt x="1444027" y="4810620"/>
                  <a:pt x="1447800" y="4833257"/>
                </a:cubicBezTo>
                <a:cubicBezTo>
                  <a:pt x="1451429" y="4855028"/>
                  <a:pt x="1448815" y="4878830"/>
                  <a:pt x="1458686" y="4898571"/>
                </a:cubicBezTo>
                <a:cubicBezTo>
                  <a:pt x="1467866" y="4916930"/>
                  <a:pt x="1487715" y="4927600"/>
                  <a:pt x="1502229" y="4942114"/>
                </a:cubicBezTo>
                <a:cubicBezTo>
                  <a:pt x="1509486" y="4949371"/>
                  <a:pt x="1515461" y="4958193"/>
                  <a:pt x="1524000" y="4963886"/>
                </a:cubicBezTo>
                <a:cubicBezTo>
                  <a:pt x="1682956" y="5069858"/>
                  <a:pt x="1563162" y="5006585"/>
                  <a:pt x="1926771" y="5018314"/>
                </a:cubicBezTo>
                <a:cubicBezTo>
                  <a:pt x="1934624" y="5019885"/>
                  <a:pt x="1999510" y="5030522"/>
                  <a:pt x="2013857" y="5040086"/>
                </a:cubicBezTo>
                <a:cubicBezTo>
                  <a:pt x="2016876" y="5042099"/>
                  <a:pt x="2032000" y="5058229"/>
                  <a:pt x="2035629" y="5061857"/>
                </a:cubicBezTo>
                <a:cubicBezTo>
                  <a:pt x="2032000" y="5003800"/>
                  <a:pt x="2032603" y="4945323"/>
                  <a:pt x="2024743" y="4887686"/>
                </a:cubicBezTo>
                <a:cubicBezTo>
                  <a:pt x="2021642" y="4864947"/>
                  <a:pt x="2010228" y="4844143"/>
                  <a:pt x="2002971" y="4822371"/>
                </a:cubicBezTo>
                <a:cubicBezTo>
                  <a:pt x="1999342" y="4811485"/>
                  <a:pt x="1994336" y="4800966"/>
                  <a:pt x="1992086" y="4789714"/>
                </a:cubicBezTo>
                <a:cubicBezTo>
                  <a:pt x="1988457" y="4771571"/>
                  <a:pt x="1987697" y="4752610"/>
                  <a:pt x="1981200" y="4735286"/>
                </a:cubicBezTo>
                <a:cubicBezTo>
                  <a:pt x="1976606" y="4723036"/>
                  <a:pt x="1965280" y="4714331"/>
                  <a:pt x="1959429" y="4702629"/>
                </a:cubicBezTo>
                <a:cubicBezTo>
                  <a:pt x="1954297" y="4692366"/>
                  <a:pt x="1952172" y="4680857"/>
                  <a:pt x="1948543" y="4669971"/>
                </a:cubicBezTo>
                <a:close/>
                <a:moveTo>
                  <a:pt x="0" y="0"/>
                </a:moveTo>
                <a:lnTo>
                  <a:pt x="9459686" y="0"/>
                </a:lnTo>
                <a:lnTo>
                  <a:pt x="9459686" y="5198870"/>
                </a:lnTo>
                <a:lnTo>
                  <a:pt x="4221370" y="5198870"/>
                </a:lnTo>
                <a:lnTo>
                  <a:pt x="4223659" y="5176158"/>
                </a:lnTo>
                <a:cubicBezTo>
                  <a:pt x="4223659" y="4704215"/>
                  <a:pt x="3841072" y="4321629"/>
                  <a:pt x="3369129" y="4321629"/>
                </a:cubicBezTo>
                <a:cubicBezTo>
                  <a:pt x="2897186" y="4321629"/>
                  <a:pt x="2514600" y="4704215"/>
                  <a:pt x="2514600" y="5176158"/>
                </a:cubicBezTo>
                <a:lnTo>
                  <a:pt x="2516890" y="5198870"/>
                </a:lnTo>
                <a:lnTo>
                  <a:pt x="0" y="519887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E6E1A7C-A9E7-4BB0-AD38-5060AA3E19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77138"/>
            <a:ext cx="12192000" cy="19808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7A473-351A-4758-B12F-219607679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86" y="643467"/>
            <a:ext cx="7644039" cy="3911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/>
              <a:t>The Troubles</a:t>
            </a:r>
            <a:br>
              <a:rPr lang="en-US" sz="6600"/>
            </a:br>
            <a:br>
              <a:rPr lang="en-US" sz="6600"/>
            </a:br>
            <a:r>
              <a:rPr lang="en-US" sz="660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val="12196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35D0-7A6B-4DE8-8163-8E83D5E8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Session - Activity One: brainstorming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7583-E004-4E44-A97F-5753E6BDD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Troubles/IRA as a case study, brainstorm what affect the Troubles may have had on Northern Ireland.</a:t>
            </a:r>
          </a:p>
          <a:p>
            <a:endParaRPr lang="en-GB" dirty="0"/>
          </a:p>
          <a:p>
            <a:r>
              <a:rPr lang="en-GB" dirty="0"/>
              <a:t>Here are some areas of thought to get you going;</a:t>
            </a:r>
          </a:p>
          <a:p>
            <a:endParaRPr lang="en-GB" dirty="0"/>
          </a:p>
          <a:p>
            <a:r>
              <a:rPr lang="en-GB" dirty="0"/>
              <a:t>Economy</a:t>
            </a:r>
          </a:p>
          <a:p>
            <a:endParaRPr lang="en-GB" dirty="0"/>
          </a:p>
          <a:p>
            <a:r>
              <a:rPr lang="en-GB" dirty="0"/>
              <a:t>Tourism</a:t>
            </a:r>
          </a:p>
          <a:p>
            <a:endParaRPr lang="en-GB" dirty="0"/>
          </a:p>
          <a:p>
            <a:r>
              <a:rPr lang="en-GB" dirty="0"/>
              <a:t>Business</a:t>
            </a:r>
          </a:p>
          <a:p>
            <a:endParaRPr lang="en-GB" dirty="0"/>
          </a:p>
          <a:p>
            <a:r>
              <a:rPr lang="en-GB" dirty="0"/>
              <a:t>What affect did it have and why?</a:t>
            </a:r>
          </a:p>
        </p:txBody>
      </p:sp>
    </p:spTree>
    <p:extLst>
      <p:ext uri="{BB962C8B-B14F-4D97-AF65-F5344CB8AC3E}">
        <p14:creationId xmlns:p14="http://schemas.microsoft.com/office/powerpoint/2010/main" val="100632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97373-A5D2-4C65-B275-8061D6A4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Activity Two – </a:t>
            </a:r>
            <a:r>
              <a:rPr lang="en-GB" dirty="0" err="1"/>
              <a:t>Covid</a:t>
            </a:r>
            <a:r>
              <a:rPr lang="en-GB" dirty="0"/>
              <a:t> -19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CDB6F-3405-4801-A56A-107531A1C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video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https://www.youtube.com/watch?v=LyAddjFjaPs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 have seen this crisis happening?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businesses have planned for this crisis?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were a small business how would you plan for potential crises of this nature in the future?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have the following areas been affected in the UK –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Economy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794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208D8-7787-4E88-804F-CB9A80FBB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</a:t>
            </a:r>
            <a:r>
              <a:rPr lang="en-GB"/>
              <a:t>Activity Three </a:t>
            </a:r>
            <a:r>
              <a:rPr lang="en-GB" dirty="0"/>
              <a:t>– How terrorism </a:t>
            </a:r>
            <a:r>
              <a:rPr lang="en-GB"/>
              <a:t>effects US-Canadian </a:t>
            </a:r>
            <a:r>
              <a:rPr lang="en-GB" dirty="0"/>
              <a:t>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60B4-C93E-4F7B-BBA6-C5947A72D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two peer reviewed article “Scared enough? How terrorism threats affect US-Canadian business ties” and “Terrorism and international business: A research agenda”. Write a 50 word summary of the key findings from these papers in report format and post to the forum.</a:t>
            </a:r>
          </a:p>
        </p:txBody>
      </p:sp>
    </p:spTree>
    <p:extLst>
      <p:ext uri="{BB962C8B-B14F-4D97-AF65-F5344CB8AC3E}">
        <p14:creationId xmlns:p14="http://schemas.microsoft.com/office/powerpoint/2010/main" val="950718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Evaluate Russian acts of aggression globally through a critical viewpoint</a:t>
            </a:r>
            <a:endParaRPr lang="en-GB" dirty="0"/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95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45</TotalTime>
  <Words>334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Global Business challenges</vt:lpstr>
      <vt:lpstr>Learning objectives:</vt:lpstr>
      <vt:lpstr>Activity two Class session – Security Prepare your arguments!</vt:lpstr>
      <vt:lpstr>The Troubles  Watch the video</vt:lpstr>
      <vt:lpstr>Online Session - Activity One: brainstorming session</vt:lpstr>
      <vt:lpstr>Online Activity Two – Covid -19 Risk</vt:lpstr>
      <vt:lpstr>Online Activity Three – How terrorism effects US-Canadian Ties</vt:lpstr>
      <vt:lpstr>Learning outcomes: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challenges</dc:title>
  <dc:creator>Laura Jayne James</dc:creator>
  <cp:lastModifiedBy>Anthony Burns</cp:lastModifiedBy>
  <cp:revision>7</cp:revision>
  <dcterms:created xsi:type="dcterms:W3CDTF">2017-11-11T14:02:59Z</dcterms:created>
  <dcterms:modified xsi:type="dcterms:W3CDTF">2020-10-22T15:20:03Z</dcterms:modified>
</cp:coreProperties>
</file>