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gif" ContentType="image/gif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49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7.xml"/><Relationship Id="rId8" Type="http://schemas.openxmlformats.org/officeDocument/2006/relationships/slide" Target="slides/slide6.xml"/><Relationship Id="rId7" Type="http://schemas.openxmlformats.org/officeDocument/2006/relationships/slide" Target="slides/slide5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4" Type="http://schemas.openxmlformats.org/officeDocument/2006/relationships/slide" Target="slides/slide2.xml"/><Relationship Id="rId3" Type="http://schemas.openxmlformats.org/officeDocument/2006/relationships/slide" Target="slides/slide1.xml"/><Relationship Id="rId2" Type="http://schemas.openxmlformats.org/officeDocument/2006/relationships/theme" Target="theme/theme1.xml"/><Relationship Id="rId15" Type="http://schemas.openxmlformats.org/officeDocument/2006/relationships/tableStyles" Target="tableStyles.xml"/><Relationship Id="rId14" Type="http://schemas.openxmlformats.org/officeDocument/2006/relationships/viewProps" Target="viewProps.xml"/><Relationship Id="rId13" Type="http://schemas.openxmlformats.org/officeDocument/2006/relationships/presProps" Target="presProps.xml"/><Relationship Id="rId12" Type="http://schemas.openxmlformats.org/officeDocument/2006/relationships/slide" Target="slides/slide10.xml"/><Relationship Id="rId11" Type="http://schemas.openxmlformats.org/officeDocument/2006/relationships/slide" Target="slides/slide9.xml"/><Relationship Id="rId10" Type="http://schemas.openxmlformats.org/officeDocument/2006/relationships/slide" Target="slides/slide8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2" Type="http://schemas.openxmlformats.org/officeDocument/2006/relationships/theme" Target="../theme/theme1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4.jpeg"/><Relationship Id="rId1" Type="http://schemas.openxmlformats.org/officeDocument/2006/relationships/image" Target="../media/image3.GIF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7.xml"/><Relationship Id="rId3" Type="http://schemas.openxmlformats.org/officeDocument/2006/relationships/image" Target="../media/image6.jpeg"/><Relationship Id="rId2" Type="http://schemas.openxmlformats.org/officeDocument/2006/relationships/image" Target="../media/image5.png"/><Relationship Id="rId1" Type="http://schemas.openxmlformats.org/officeDocument/2006/relationships/image" Target="../media/image3.GIF"/></Relationships>
</file>

<file path=ppt/slides/_rels/slide4.xml.rels><?xml version="1.0" encoding="UTF-8" standalone="yes"?>
<Relationships xmlns="http://schemas.openxmlformats.org/package/2006/relationships"><Relationship Id="rId6" Type="http://schemas.openxmlformats.org/officeDocument/2006/relationships/slideLayout" Target="../slideLayouts/slideLayout7.xml"/><Relationship Id="rId5" Type="http://schemas.openxmlformats.org/officeDocument/2006/relationships/image" Target="../media/image10.jpeg"/><Relationship Id="rId4" Type="http://schemas.openxmlformats.org/officeDocument/2006/relationships/image" Target="../media/image9.png"/><Relationship Id="rId3" Type="http://schemas.openxmlformats.org/officeDocument/2006/relationships/image" Target="../media/image8.png"/><Relationship Id="rId2" Type="http://schemas.openxmlformats.org/officeDocument/2006/relationships/image" Target="../media/image7.jpeg"/><Relationship Id="rId1" Type="http://schemas.openxmlformats.org/officeDocument/2006/relationships/image" Target="../media/image3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1.jpeg"/><Relationship Id="rId1" Type="http://schemas.openxmlformats.org/officeDocument/2006/relationships/image" Target="../media/image3.GI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2.jpeg"/><Relationship Id="rId1" Type="http://schemas.openxmlformats.org/officeDocument/2006/relationships/image" Target="../media/image3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3.jpeg"/><Relationship Id="rId1" Type="http://schemas.openxmlformats.org/officeDocument/2006/relationships/image" Target="../media/image3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image" Target="../media/image14.png"/><Relationship Id="rId1" Type="http://schemas.openxmlformats.org/officeDocument/2006/relationships/image" Target="../media/image3.GI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2.xml"/><Relationship Id="rId1" Type="http://schemas.openxmlformats.org/officeDocument/2006/relationships/image" Target="../media/image3.GI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7.xml"/><Relationship Id="rId1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76400"/>
            <a:ext cx="7772400" cy="1470025"/>
          </a:xfrm>
        </p:spPr>
        <p:txBody>
          <a:bodyPr>
            <a:normAutofit/>
          </a:bodyPr>
          <a:lstStyle/>
          <a:p>
            <a:r>
              <a:rPr lang="en-US" sz="4000" b="1" i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and Guest Services</a:t>
            </a:r>
            <a:endParaRPr lang="en-US" sz="4000" b="1" i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5400" y="2819400"/>
            <a:ext cx="7543800" cy="1752600"/>
          </a:xfrm>
        </p:spPr>
        <p:txBody>
          <a:bodyPr/>
          <a:lstStyle/>
          <a:p>
            <a:r>
              <a:rPr lang="en-US" b="1" i="1" dirty="0" smtClean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Westin Hotels and Resorts a giant brand of Marriot International</a:t>
            </a:r>
            <a:endParaRPr lang="en-US" b="1" i="1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6" name="AutoShape 2" descr="Westin Hotels &amp; Resorts Debuts in Cair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/>
          </a:p>
        </p:txBody>
      </p:sp>
      <p:pic>
        <p:nvPicPr>
          <p:cNvPr id="1028" name="Picture 4" descr="Westin Hotels &amp; Resorts roped Lara Dutta roped as brand advocate"/>
          <p:cNvPicPr>
            <a:picLocks noChangeAspect="1" noChangeArrowheads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0" y="3886200"/>
            <a:ext cx="9144000" cy="2971801"/>
          </a:xfrm>
          <a:prstGeom prst="rect">
            <a:avLst/>
          </a:prstGeom>
          <a:noFill/>
        </p:spPr>
      </p:pic>
      <p:sp>
        <p:nvSpPr>
          <p:cNvPr id="1030" name="AutoShape 6" descr="Westin Logo Png Transparent - Westin Hotel Logo Png Transparent PNG -  2400x2400 - Free Download on NicePNG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/>
          </a:p>
        </p:txBody>
      </p:sp>
      <p:sp>
        <p:nvSpPr>
          <p:cNvPr id="1032" name="AutoShape 8" descr="Westin Hotel &amp; Resorts Logo PNG Vector (SVG) Free Downloa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/>
          </a:p>
        </p:txBody>
      </p:sp>
      <p:pic>
        <p:nvPicPr>
          <p:cNvPr id="1034" name="Picture 10" descr="Logo Logo - Westin Hotels &amp; Resorts PNG Image | Transparent PNG Free  Download on Seek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29400" y="0"/>
            <a:ext cx="2514600" cy="125730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 rot="1414074">
            <a:off x="-35982" y="417916"/>
            <a:ext cx="2406428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i="1" dirty="0" smtClean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US" sz="4000" b="1" i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4800" y="1676400"/>
            <a:ext cx="7239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28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consumers</a:t>
            </a:r>
            <a:endParaRPr lang="en-US" sz="28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Nature, scope &amp; role of guest services</a:t>
            </a:r>
            <a:endParaRPr lang="en-US" sz="28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Function of guest services</a:t>
            </a:r>
            <a:endParaRPr lang="en-US" sz="28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hospitality</a:t>
            </a:r>
            <a:endParaRPr lang="en-US" sz="28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28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28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endParaRPr lang="en-US" sz="28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338" name="Picture 2" descr="Westin HOTELS | Download logos | GMK Free Logos"/>
          <p:cNvPicPr>
            <a:picLocks noChangeAspect="1" noChangeArrowheads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6934201" y="0"/>
            <a:ext cx="2209800" cy="1371599"/>
          </a:xfrm>
          <a:prstGeom prst="rect">
            <a:avLst/>
          </a:prstGeom>
          <a:noFill/>
        </p:spPr>
      </p:pic>
      <p:pic>
        <p:nvPicPr>
          <p:cNvPr id="14340" name="Picture 4" descr="Table Of Contents Icon Vector Art, Icons, and Graphics for Free Downloa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86400" y="3352800"/>
            <a:ext cx="3657600" cy="35052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57200" y="533400"/>
            <a:ext cx="335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i="1" dirty="0" smtClean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n-US" sz="4000" b="1" i="1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Westin HOTELS | Download logos | GMK Free Logos"/>
          <p:cNvPicPr>
            <a:picLocks noChangeAspect="1" noChangeArrowheads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6934201" y="0"/>
            <a:ext cx="2209800" cy="1371599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228600" y="1524000"/>
            <a:ext cx="84582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 service is defined as providing professional service to its valued guest. </a:t>
            </a:r>
            <a:endParaRPr lang="en-US" sz="24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US" sz="24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is the process of </a:t>
            </a:r>
            <a:r>
              <a:rPr lang="en-US" sz="2400" dirty="0" err="1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of kindness and welcoming </a:t>
            </a: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 </a:t>
            </a: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Solomon, 2022</a:t>
            </a:r>
            <a:r>
              <a:rPr lang="en-GB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4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endParaRPr lang="en-GB" sz="24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Focused </a:t>
            </a: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 hospitality and guest services at Marriot International </a:t>
            </a: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brands namely Westin Hotels and Resorts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362" name="Picture 2" descr="60 Guest Luggage Icons - Free in SVG, PNG, ICO - IconScou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324600" y="4648200"/>
            <a:ext cx="2438400" cy="2057400"/>
          </a:xfrm>
          <a:prstGeom prst="rect">
            <a:avLst/>
          </a:prstGeom>
          <a:noFill/>
        </p:spPr>
      </p:pic>
      <p:pic>
        <p:nvPicPr>
          <p:cNvPr id="15364" name="Picture 4" descr="Hotel Staff And Service Icons | free icon packs | UI Downloa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4791075"/>
            <a:ext cx="3505200" cy="20669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33400" y="685800"/>
            <a:ext cx="423224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i="1" dirty="0" smtClean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consumers</a:t>
            </a:r>
            <a:endParaRPr lang="en-US" sz="4000" b="1" i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Westin HOTELS | Download logos | GMK Free Logos"/>
          <p:cNvPicPr>
            <a:picLocks noChangeAspect="1" noChangeArrowheads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6934201" y="0"/>
            <a:ext cx="2209800" cy="1371599"/>
          </a:xfrm>
          <a:prstGeom prst="rect">
            <a:avLst/>
          </a:prstGeom>
          <a:noFill/>
        </p:spPr>
      </p:pic>
      <p:pic>
        <p:nvPicPr>
          <p:cNvPr id="16386" name="Picture 2" descr="قالب تصميم شعار العقارات, المثال التوضيحي, ريال, عقارات PNG والمتجهات  للتحميل مجانا | Building logo, Real estate logo, Real estate logo design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2000" y="2362200"/>
            <a:ext cx="1371600" cy="1371600"/>
          </a:xfrm>
          <a:prstGeom prst="rect">
            <a:avLst/>
          </a:prstGeom>
          <a:noFill/>
        </p:spPr>
      </p:pic>
      <p:pic>
        <p:nvPicPr>
          <p:cNvPr id="16388" name="Picture 4" descr="Professional - Free marketing icon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810000" y="2362200"/>
            <a:ext cx="1371600" cy="1371600"/>
          </a:xfrm>
          <a:prstGeom prst="rect">
            <a:avLst/>
          </a:prstGeom>
          <a:noFill/>
        </p:spPr>
      </p:pic>
      <p:sp>
        <p:nvSpPr>
          <p:cNvPr id="16390" name="AutoShape 6" descr="Rich man - Free people icon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/>
          </a:p>
        </p:txBody>
      </p:sp>
      <p:pic>
        <p:nvPicPr>
          <p:cNvPr id="16392" name="Picture 8" descr="Rich man - Free people icons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10400" y="2514600"/>
            <a:ext cx="1371600" cy="1371600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685800" y="40386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 smtClean="0">
                <a:solidFill>
                  <a:srgbClr val="002060"/>
                </a:solidFill>
              </a:rPr>
              <a:t>Corporate house</a:t>
            </a:r>
            <a:endParaRPr lang="en-US" b="1" i="1" dirty="0">
              <a:solidFill>
                <a:srgbClr val="002060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3657600" y="40386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 smtClean="0">
                <a:solidFill>
                  <a:srgbClr val="002060"/>
                </a:solidFill>
              </a:rPr>
              <a:t>Professionals</a:t>
            </a:r>
            <a:endParaRPr lang="en-US" b="1" i="1" dirty="0">
              <a:solidFill>
                <a:srgbClr val="002060"/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010400" y="403860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i="1" dirty="0" smtClean="0">
                <a:solidFill>
                  <a:srgbClr val="002060"/>
                </a:solidFill>
              </a:rPr>
              <a:t>Rich people</a:t>
            </a:r>
            <a:endParaRPr lang="en-US" b="1" i="1" dirty="0">
              <a:solidFill>
                <a:srgbClr val="002060"/>
              </a:solidFill>
            </a:endParaRPr>
          </a:p>
        </p:txBody>
      </p:sp>
      <p:pic>
        <p:nvPicPr>
          <p:cNvPr id="16394" name="Picture 10" descr="Westin Heavenly Bed | Buy Westin Hotels Luxury Bed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0" y="4572000"/>
            <a:ext cx="9144000" cy="2286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" y="152400"/>
            <a:ext cx="7239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i="1" dirty="0" smtClean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Nature, scope and role of guest services</a:t>
            </a:r>
            <a:endParaRPr lang="en-US" sz="4000" b="1" i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Westin HOTELS | Download logos | GMK Free Logos"/>
          <p:cNvPicPr>
            <a:picLocks noChangeAspect="1" noChangeArrowheads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6934201" y="0"/>
            <a:ext cx="2209800" cy="1371599"/>
          </a:xfrm>
          <a:prstGeom prst="rect">
            <a:avLst/>
          </a:prstGeom>
          <a:noFill/>
        </p:spPr>
      </p:pic>
      <p:sp>
        <p:nvSpPr>
          <p:cNvPr id="4" name="TextBox 3"/>
          <p:cNvSpPr txBox="1"/>
          <p:nvPr/>
        </p:nvSpPr>
        <p:spPr>
          <a:xfrm>
            <a:off x="228600" y="1600200"/>
            <a:ext cx="84582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 services are the process of services and friendliness </a:t>
            </a: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</a:t>
            </a: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obtain a competitive advantage within a particular period (</a:t>
            </a:r>
            <a:r>
              <a:rPr lang="en-GB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Hill Camp, 2019)</a:t>
            </a: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endParaRPr lang="en-US" sz="24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Westin is providing guest services to attract and retain its target consumers </a:t>
            </a:r>
            <a:endParaRPr lang="en-US" sz="24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brand has provided workout studious, a walking zone, </a:t>
            </a: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 </a:t>
            </a: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 services rules. 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410" name="AutoShape 2" descr="Dhaka, Bangladesh, Hotel with Gym and Outdoor Pool | The Westin Dhaka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/>
          </a:p>
        </p:txBody>
      </p:sp>
      <p:pic>
        <p:nvPicPr>
          <p:cNvPr id="17412" name="Picture 4" descr="Savannah, GA Hotel with Outdoor Pool - Gym | The Westin Savannah Harbor  Resort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343400"/>
            <a:ext cx="9144000" cy="2514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estin HOTELS | Download logos | GMK Free Logos"/>
          <p:cNvPicPr>
            <a:picLocks noChangeAspect="1" noChangeArrowheads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6934201" y="0"/>
            <a:ext cx="2209800" cy="1371599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228600" y="381000"/>
            <a:ext cx="68580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i="1" dirty="0" smtClean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Role &amp; Function of guest services</a:t>
            </a:r>
            <a:endParaRPr lang="en-US" sz="4000" b="1" i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04800" y="1752600"/>
            <a:ext cx="8381999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Guest services are responsible for greeting every guest </a:t>
            </a:r>
            <a:endParaRPr lang="en-US" sz="24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will add lucrative value to make life more professional and dynamic in the competitive environment (</a:t>
            </a:r>
            <a:r>
              <a:rPr lang="en-GB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Dolce, 2018</a:t>
            </a:r>
            <a:r>
              <a:rPr lang="en-GB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  <a:endParaRPr lang="en-GB" sz="24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it has to prepare documents and register to make them more viable in the competitive era. 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8434" name="Picture 2" descr="Customer Service Hijab PNG Image, Cute Muslim Customer Service Wearing  Hijab Illustration In Hand Drawn, Professional Roles, Muslim Character,  Hijab Muslim PNG Image For Free Downloa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810000"/>
            <a:ext cx="9144000" cy="3048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estin HOTELS | Download logos | GMK Free Logos"/>
          <p:cNvPicPr>
            <a:picLocks noChangeAspect="1" noChangeArrowheads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6934201" y="0"/>
            <a:ext cx="2209800" cy="1371599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304800" y="228600"/>
            <a:ext cx="5832046" cy="9848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i="1" dirty="0" smtClean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Importance of Hospitality</a:t>
            </a:r>
            <a:endParaRPr lang="en-US" sz="4000" i="1" dirty="0" smtClean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228600" y="1447800"/>
            <a:ext cx="845820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is responsible for providing superior guest services </a:t>
            </a:r>
            <a:endParaRPr lang="en-US" sz="24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has a significant impact on business decisions and consumer </a:t>
            </a: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attraction</a:t>
            </a:r>
            <a:endParaRPr lang="en-US" sz="2400" dirty="0" smtClean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has extended its help to making the effectiveness of businesses and consumers to ensure consumer attractiveness (</a:t>
            </a:r>
            <a:r>
              <a:rPr lang="en-GB" sz="2400" dirty="0" smtClean="0">
                <a:solidFill>
                  <a:srgbClr val="00206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Disney institute, 2020)</a:t>
            </a:r>
            <a:endParaRPr lang="en-US" sz="2400" dirty="0">
              <a:solidFill>
                <a:srgbClr val="00206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9458" name="Picture 2" descr="Hospitality Industry: Products &amp; Characteristics - Video &amp; Lesson  Transcript | Study.com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4191000"/>
            <a:ext cx="5638800" cy="2667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estin HOTELS | Download logos | GMK Free Logos"/>
          <p:cNvPicPr>
            <a:picLocks noChangeAspect="1" noChangeArrowheads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6934201" y="0"/>
            <a:ext cx="2209800" cy="1371599"/>
          </a:xfrm>
          <a:prstGeom prst="rect">
            <a:avLst/>
          </a:prstGeom>
          <a:noFill/>
        </p:spPr>
      </p:pic>
      <p:sp>
        <p:nvSpPr>
          <p:cNvPr id="3" name="TextBox 2"/>
          <p:cNvSpPr txBox="1"/>
          <p:nvPr/>
        </p:nvSpPr>
        <p:spPr>
          <a:xfrm>
            <a:off x="0" y="228600"/>
            <a:ext cx="2973891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b="1" i="1" dirty="0" smtClean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US" sz="4000" b="1" i="1" dirty="0" smtClean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4000" b="1" i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28600" y="2057400"/>
            <a:ext cx="86868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Courier New" panose="02070309020205020404" pitchFamily="49" charset="0"/>
              <a:buChar char="o"/>
            </a:pPr>
            <a:r>
              <a:rPr lang="en-US" sz="2400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Hospitality and guest services are essential components of the hospitality </a:t>
            </a:r>
            <a:r>
              <a:rPr lang="en-US" sz="2400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industry</a:t>
            </a:r>
            <a:endParaRPr lang="en-US" sz="2400" dirty="0" smtClean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This assignment has been focused on Westin hotels and resorts' hospitality and guest services</a:t>
            </a:r>
            <a:r>
              <a:rPr lang="en-US" sz="2400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2400" dirty="0" smtClean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anose="02070309020205020404" pitchFamily="49" charset="0"/>
              <a:buChar char="o"/>
            </a:pPr>
            <a:r>
              <a:rPr lang="en-US" sz="2400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Essential </a:t>
            </a:r>
            <a:r>
              <a:rPr lang="en-US" sz="2400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making an effective business decision within a short period (</a:t>
            </a:r>
            <a:r>
              <a:rPr lang="en-GB" sz="2400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Brand Culture, 2021)</a:t>
            </a:r>
            <a:r>
              <a:rPr lang="en-US" sz="2400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sz="2400" dirty="0" smtClean="0">
                <a:solidFill>
                  <a:schemeClr val="accent5">
                    <a:lumMod val="5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US" sz="2400" dirty="0">
              <a:solidFill>
                <a:schemeClr val="accent5">
                  <a:lumMod val="5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482" name="AutoShape 2" descr="Conclusion, Planning Color Vector Icon Which Can Easily Modify or Edit  Stock Vector - Illustration of solving, edit: 169466784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/>
          </a:p>
        </p:txBody>
      </p:sp>
      <p:sp>
        <p:nvSpPr>
          <p:cNvPr id="20484" name="AutoShape 4" descr="Conclusion a contract line icon concept Royalty Free Vecto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/>
          </a:p>
        </p:txBody>
      </p:sp>
      <p:sp>
        <p:nvSpPr>
          <p:cNvPr id="20486" name="AutoShape 6" descr="Conclusion Icon Png #288190 - Free Icons Library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/>
          </a:p>
        </p:txBody>
      </p:sp>
      <p:pic>
        <p:nvPicPr>
          <p:cNvPr id="20488" name="Picture 8" descr="Conclusion Icon EPS 10 10735948 Vector Art at Vecteezy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71600" y="4343400"/>
            <a:ext cx="4419600" cy="25146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Westin HOTELS | Download logos | GMK Free Logos"/>
          <p:cNvPicPr>
            <a:picLocks noChangeAspect="1" noChangeArrowheads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6934201" y="0"/>
            <a:ext cx="2209800" cy="1371599"/>
          </a:xfrm>
          <a:prstGeom prst="rect">
            <a:avLst/>
          </a:prstGeom>
          <a:noFill/>
        </p:spPr>
      </p:pic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US" sz="4000" b="1" i="1" dirty="0" smtClean="0">
                <a:solidFill>
                  <a:schemeClr val="accent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</a:t>
            </a:r>
            <a:endParaRPr lang="en-US" sz="4000" b="1" i="1" dirty="0">
              <a:solidFill>
                <a:schemeClr val="accent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dirty="0" smtClean="0">
                <a:solidFill>
                  <a:srgbClr val="002060"/>
                </a:solidFill>
              </a:rPr>
              <a:t>Brand Culture. 2021. </a:t>
            </a:r>
            <a:r>
              <a:rPr lang="en-GB" dirty="0" err="1" smtClean="0">
                <a:solidFill>
                  <a:srgbClr val="002060"/>
                </a:solidFill>
              </a:rPr>
              <a:t>BrandCulture's</a:t>
            </a:r>
            <a:r>
              <a:rPr lang="en-GB" dirty="0" smtClean="0">
                <a:solidFill>
                  <a:srgbClr val="002060"/>
                </a:solidFill>
              </a:rPr>
              <a:t> Hospitality: How to Cultivate a Culture. [online] </a:t>
            </a:r>
            <a:r>
              <a:rPr lang="en-US" altLang="en-GB" dirty="0" smtClean="0">
                <a:solidFill>
                  <a:srgbClr val="002060"/>
                </a:solidFill>
              </a:rPr>
              <a:t>Obtainable on </a:t>
            </a:r>
            <a:r>
              <a:rPr lang="en-GB" dirty="0" smtClean="0">
                <a:solidFill>
                  <a:srgbClr val="002060"/>
                </a:solidFill>
              </a:rPr>
              <a:t>: &lt;https://brandculture.com/insights/cultivating-a-culture-brand-culture-hospitality/&gt; [Accessed 2 September 2021].</a:t>
            </a:r>
            <a:endParaRPr lang="en-US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Disney institute., 2020. Be Our Guest. New York: Disney Editions.</a:t>
            </a:r>
            <a:endParaRPr lang="en-US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Anna Dolce (2018) Service Isn't Same As Hospitality. </a:t>
            </a:r>
            <a:r>
              <a:rPr lang="en-US" altLang="en-GB" dirty="0" smtClean="0">
                <a:solidFill>
                  <a:srgbClr val="002060"/>
                </a:solidFill>
              </a:rPr>
              <a:t>Accesibile</a:t>
            </a:r>
            <a:r>
              <a:rPr lang="en-GB" dirty="0" smtClean="0">
                <a:solidFill>
                  <a:srgbClr val="002060"/>
                </a:solidFill>
              </a:rPr>
              <a:t> </a:t>
            </a:r>
            <a:r>
              <a:rPr lang="en-US" altLang="en-GB" dirty="0" smtClean="0">
                <a:solidFill>
                  <a:srgbClr val="002060"/>
                </a:solidFill>
              </a:rPr>
              <a:t>on</a:t>
            </a:r>
            <a:r>
              <a:rPr lang="en-GB" dirty="0" smtClean="0">
                <a:solidFill>
                  <a:srgbClr val="002060"/>
                </a:solidFill>
              </a:rPr>
              <a:t> https://www.youtube.com/watch?v=qkU3uwWyAn8. (Accessed on 20 April 2021)</a:t>
            </a:r>
            <a:endParaRPr lang="en-US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Hill Camp (2019) What does hospitality mean? </a:t>
            </a:r>
            <a:r>
              <a:rPr lang="en-US" altLang="en-GB" dirty="0" smtClean="0">
                <a:solidFill>
                  <a:srgbClr val="002060"/>
                </a:solidFill>
              </a:rPr>
              <a:t>Accesibile on</a:t>
            </a:r>
            <a:r>
              <a:rPr lang="en-GB" dirty="0" smtClean="0">
                <a:solidFill>
                  <a:srgbClr val="002060"/>
                </a:solidFill>
              </a:rPr>
              <a:t>: https://www.youtube.com/watch?v=u0bqEeCVI_A (Accessed 14 September 2020)</a:t>
            </a:r>
            <a:endParaRPr lang="en-US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Macdonald, s., 2021. </a:t>
            </a:r>
            <a:r>
              <a:rPr lang="en-US" altLang="en-GB" sz="3400" dirty="0" smtClean="0">
                <a:solidFill>
                  <a:srgbClr val="002060"/>
                </a:solidFill>
              </a:rPr>
              <a:t>How a costumer experince</a:t>
            </a:r>
            <a:r>
              <a:rPr lang="en-GB" dirty="0" smtClean="0">
                <a:solidFill>
                  <a:srgbClr val="002060"/>
                </a:solidFill>
              </a:rPr>
              <a:t> </a:t>
            </a:r>
            <a:r>
              <a:rPr lang="en-US" altLang="en-GB" dirty="0" smtClean="0">
                <a:solidFill>
                  <a:srgbClr val="002060"/>
                </a:solidFill>
              </a:rPr>
              <a:t>strategy help scale revenue growth</a:t>
            </a:r>
            <a:r>
              <a:rPr lang="en-GB" dirty="0" smtClean="0">
                <a:solidFill>
                  <a:srgbClr val="002060"/>
                </a:solidFill>
              </a:rPr>
              <a:t>. [Blog] </a:t>
            </a:r>
            <a:r>
              <a:rPr lang="en-US" altLang="en-GB" dirty="0" smtClean="0">
                <a:solidFill>
                  <a:srgbClr val="002060"/>
                </a:solidFill>
              </a:rPr>
              <a:t>Accesibile on </a:t>
            </a:r>
            <a:r>
              <a:rPr lang="en-GB" dirty="0" smtClean="0">
                <a:solidFill>
                  <a:srgbClr val="002060"/>
                </a:solidFill>
              </a:rPr>
              <a:t>: https://www.superoffice.com/blog/customer-experience-strategy/ [Accessed </a:t>
            </a:r>
            <a:r>
              <a:rPr lang="en-US" altLang="en-GB" dirty="0" smtClean="0">
                <a:solidFill>
                  <a:srgbClr val="002060"/>
                </a:solidFill>
              </a:rPr>
              <a:t>29</a:t>
            </a:r>
            <a:r>
              <a:rPr lang="en-GB" dirty="0" smtClean="0">
                <a:solidFill>
                  <a:srgbClr val="002060"/>
                </a:solidFill>
              </a:rPr>
              <a:t> August 2021].</a:t>
            </a:r>
            <a:endParaRPr lang="en-US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Montgomery, D. (2022), “The Meanings of Destination: A Q Method Approach”, Journal of Travel Research, Vol.56, No. 6, pp.793-807.</a:t>
            </a:r>
            <a:endParaRPr lang="en-US" dirty="0" smtClean="0">
              <a:solidFill>
                <a:srgbClr val="002060"/>
              </a:solidFill>
            </a:endParaRPr>
          </a:p>
          <a:p>
            <a:r>
              <a:rPr lang="en-GB" dirty="0" smtClean="0">
                <a:solidFill>
                  <a:srgbClr val="002060"/>
                </a:solidFill>
              </a:rPr>
              <a:t>Solomon, M., 2022. Heart of hospitality. [New York]: SELECT Books INC.</a:t>
            </a:r>
            <a:endParaRPr lang="en-US" dirty="0" smtClean="0">
              <a:solidFill>
                <a:srgbClr val="002060"/>
              </a:solidFill>
            </a:endParaRPr>
          </a:p>
          <a:p>
            <a:r>
              <a:rPr lang="en-US" dirty="0" smtClean="0">
                <a:solidFill>
                  <a:srgbClr val="002060"/>
                </a:solidFill>
              </a:rPr>
              <a:t>Wood, R.C., 2022. Hospitality Management: a brief introduction, Sage, London</a:t>
            </a:r>
            <a:endParaRPr lang="en-US" dirty="0" smtClean="0">
              <a:solidFill>
                <a:srgbClr val="002060"/>
              </a:solidFill>
            </a:endParaRPr>
          </a:p>
          <a:p>
            <a:r>
              <a:rPr lang="en-US" dirty="0" err="1" smtClean="0">
                <a:solidFill>
                  <a:srgbClr val="002060"/>
                </a:solidFill>
              </a:rPr>
              <a:t>Tesone</a:t>
            </a:r>
            <a:r>
              <a:rPr lang="en-US" dirty="0" smtClean="0">
                <a:solidFill>
                  <a:srgbClr val="002060"/>
                </a:solidFill>
              </a:rPr>
              <a:t>, V. (2019) Principles of Management for the Hospitality Industry, Butterworth </a:t>
            </a:r>
            <a:r>
              <a:rPr lang="en-US" dirty="0" err="1" smtClean="0">
                <a:solidFill>
                  <a:srgbClr val="002060"/>
                </a:solidFill>
              </a:rPr>
              <a:t>Heineman</a:t>
            </a:r>
            <a:r>
              <a:rPr lang="en-US" dirty="0" smtClean="0">
                <a:solidFill>
                  <a:srgbClr val="002060"/>
                </a:solidFill>
              </a:rPr>
              <a:t>, Oxford</a:t>
            </a:r>
            <a:endParaRPr lang="en-US" dirty="0" smtClean="0">
              <a:solidFill>
                <a:srgbClr val="002060"/>
              </a:solidFill>
            </a:endParaRPr>
          </a:p>
          <a:p>
            <a:r>
              <a:rPr lang="en-US" dirty="0" err="1" smtClean="0">
                <a:solidFill>
                  <a:srgbClr val="002060"/>
                </a:solidFill>
              </a:rPr>
              <a:t>Heppell</a:t>
            </a:r>
            <a:r>
              <a:rPr lang="en-US" dirty="0" smtClean="0">
                <a:solidFill>
                  <a:srgbClr val="002060"/>
                </a:solidFill>
              </a:rPr>
              <a:t>, M. (2019) Five Star Service: How to deliver Exceptional Customer Service, Pearson, London</a:t>
            </a:r>
            <a:endParaRPr lang="en-US" dirty="0" smtClean="0">
              <a:solidFill>
                <a:srgbClr val="002060"/>
              </a:solidFill>
            </a:endParaRPr>
          </a:p>
          <a:p>
            <a:endParaRPr lang="en-US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AutoShape 2" descr="Thank you - Free communications icons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/>
          <a:lstStyle/>
          <a:p>
            <a:endParaRPr lang="en-US"/>
          </a:p>
        </p:txBody>
      </p:sp>
      <p:pic>
        <p:nvPicPr>
          <p:cNvPr id="21508" name="Picture 4" descr="Thank You Icon - Free image on Pixabay"/>
          <p:cNvPicPr>
            <a:picLocks noChangeAspect="1" noChangeArrowheads="1"/>
          </p:cNvPicPr>
          <p:nvPr/>
        </p:nvPicPr>
        <p:blipFill>
          <a:blip r:embed="rId1"/>
          <a:srcRect/>
          <a:stretch>
            <a:fillRect/>
          </a:stretch>
        </p:blipFill>
        <p:spPr bwMode="auto">
          <a:xfrm>
            <a:off x="1828800" y="762000"/>
            <a:ext cx="5486400" cy="5486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3046</Words>
  <Application>WPS Writer</Application>
  <PresentationFormat>On-screen Show (4:3)</PresentationFormat>
  <Paragraphs>70</Paragraphs>
  <Slides>10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1</vt:i4>
      </vt:variant>
      <vt:variant>
        <vt:lpstr>幻灯片标题</vt:lpstr>
      </vt:variant>
      <vt:variant>
        <vt:i4>10</vt:i4>
      </vt:variant>
    </vt:vector>
  </HeadingPairs>
  <TitlesOfParts>
    <vt:vector size="21" baseType="lpstr">
      <vt:lpstr>Arial</vt:lpstr>
      <vt:lpstr>SimSun</vt:lpstr>
      <vt:lpstr>Wingdings</vt:lpstr>
      <vt:lpstr>Courier New</vt:lpstr>
      <vt:lpstr>Calibri</vt:lpstr>
      <vt:lpstr>Helvetica Neue</vt:lpstr>
      <vt:lpstr>Microsoft YaHei</vt:lpstr>
      <vt:lpstr>汉仪旗黑</vt:lpstr>
      <vt:lpstr>Arial Unicode MS</vt:lpstr>
      <vt:lpstr>宋体-简</vt:lpstr>
      <vt:lpstr>Office Theme</vt:lpstr>
      <vt:lpstr>Hospitality and Guest Services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Reference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Hospitality and Guest Services</dc:title>
  <dc:creator>HP</dc:creator>
  <cp:lastModifiedBy>mihaioctavianmanea</cp:lastModifiedBy>
  <cp:revision>8</cp:revision>
  <dcterms:created xsi:type="dcterms:W3CDTF">2023-04-27T16:45:36Z</dcterms:created>
  <dcterms:modified xsi:type="dcterms:W3CDTF">2023-04-27T16:45:36Z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1033-5.1.0.7912</vt:lpwstr>
  </property>
</Properties>
</file>