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</p:sldMasterIdLst>
  <p:notesMasterIdLst>
    <p:notesMasterId r:id="rId7"/>
  </p:notesMasterIdLst>
  <p:sldIdLst>
    <p:sldId id="261" r:id="rId2"/>
    <p:sldId id="256" r:id="rId3"/>
    <p:sldId id="257" r:id="rId4"/>
    <p:sldId id="260" r:id="rId5"/>
    <p:sldId id="259" r:id="rId6"/>
  </p:sldIdLst>
  <p:sldSz cx="9144000" cy="5143500" type="screen16x9"/>
  <p:notesSz cx="6858000" cy="9144000"/>
  <p:embeddedFontLst>
    <p:embeddedFont>
      <p:font typeface="Arial Nova Cond Light" panose="020B0306020202020204" pitchFamily="34" charset="0"/>
      <p:regular r:id="rId8"/>
      <p:italic r:id="rId9"/>
    </p:embeddedFont>
    <p:embeddedFont>
      <p:font typeface="Libre Baskerville" panose="02000000000000000000" pitchFamily="2" charset="0"/>
      <p:regular r:id="rId10"/>
      <p:bold r:id="rId11"/>
      <p:italic r:id="rId12"/>
    </p:embeddedFont>
    <p:embeddedFont>
      <p:font typeface="Monotype Corsiva" panose="03010101010201010101" pitchFamily="66" charset="0"/>
      <p:italic r:id="rId13"/>
    </p:embeddedFont>
    <p:embeddedFont>
      <p:font typeface="Montserrat" panose="00000500000000000000" pitchFamily="2" charset="0"/>
      <p:regular r:id="rId14"/>
      <p:bold r:id="rId15"/>
      <p:italic r:id="rId16"/>
      <p:boldItalic r:id="rId17"/>
    </p:embeddedFont>
    <p:embeddedFont>
      <p:font typeface="Montserrat Medium" panose="00000600000000000000" pitchFamily="2" charset="0"/>
      <p:regular r:id="rId18"/>
      <p:italic r:id="rId19"/>
    </p:embeddedFont>
    <p:embeddedFont>
      <p:font typeface="Roboto" panose="02000000000000000000" pitchFamily="2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521415D9-36F7-43E2-AB2F-B90AF26B5E84}">
      <p14:sectionLst xmlns:p14="http://schemas.microsoft.com/office/powerpoint/2010/main">
        <p14:section name="Default Section" id="{8A83717B-A44D-45AD-A4FD-E6E8A0C2B6F6}">
          <p14:sldIdLst>
            <p14:sldId id="261"/>
            <p14:sldId id="256"/>
            <p14:sldId id="257"/>
            <p14:sldId id="260"/>
            <p14:sldId id="259"/>
          </p14:sldIdLst>
        </p14:section>
        <p14:section name="Untitled Section" id="{7994D8B8-9FC8-45CC-A7EF-12D95E5179CD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6C9906-2701-4D0B-9FEE-D6351BEB314D}" v="1" dt="2022-11-18T19:06:36.528"/>
  </p1510:revLst>
</p1510:revInfo>
</file>

<file path=ppt/tableStyles.xml><?xml version="1.0" encoding="utf-8"?>
<a:tblStyleLst xmlns:a="http://schemas.openxmlformats.org/drawingml/2006/main" def="{803BC5CA-74BC-473F-B7F4-0D663EDB63C5}">
  <a:tblStyle styleId="{803BC5CA-74BC-473F-B7F4-0D663EDB63C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font" Target="fonts/font11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14.fntdata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openxmlformats.org/officeDocument/2006/relationships/font" Target="fonts/font10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9.fntdata"/><Relationship Id="rId20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23" Type="http://schemas.openxmlformats.org/officeDocument/2006/relationships/font" Target="fonts/font16.fntdata"/><Relationship Id="rId28" Type="http://schemas.microsoft.com/office/2015/10/relationships/revisionInfo" Target="revisionInfo.xml"/><Relationship Id="rId10" Type="http://schemas.openxmlformats.org/officeDocument/2006/relationships/font" Target="fonts/font3.fntdata"/><Relationship Id="rId19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Relationship Id="rId22" Type="http://schemas.openxmlformats.org/officeDocument/2006/relationships/font" Target="fonts/font15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16140821c78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" name="Google Shape;179;g16140821c78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140cd847a8a_0_1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140cd847a8a_0_1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140cd847a8a_0_1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140cd847a8a_0_1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781191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140cd847a8a_0_2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140cd847a8a_0_2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20000" y="1618963"/>
            <a:ext cx="4653900" cy="1899300"/>
          </a:xfrm>
          <a:prstGeom prst="rect">
            <a:avLst/>
          </a:prstGeom>
          <a:effectLst>
            <a:outerShdw blurRad="57150" algn="bl" rotWithShape="0">
              <a:schemeClr val="lt2"/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0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20000" y="3518275"/>
            <a:ext cx="4653900" cy="40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2"/>
          </p:nvPr>
        </p:nvSpPr>
        <p:spPr>
          <a:xfrm>
            <a:off x="847300" y="972025"/>
            <a:ext cx="1972500" cy="4689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algn="bl" rotWithShape="0">
              <a:schemeClr val="lt2">
                <a:alpha val="75000"/>
              </a:scheme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Libre Baskerville"/>
              <a:buNone/>
              <a:defRPr sz="20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"/>
              <a:buFont typeface="Libre Baskerville"/>
              <a:buNone/>
              <a:defRPr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>
            <a:spLocks noGrp="1"/>
          </p:cNvSpPr>
          <p:nvPr>
            <p:ph type="title"/>
          </p:nvPr>
        </p:nvSpPr>
        <p:spPr>
          <a:xfrm>
            <a:off x="872400" y="2513100"/>
            <a:ext cx="4215600" cy="593400"/>
          </a:xfrm>
          <a:prstGeom prst="rect">
            <a:avLst/>
          </a:prstGeom>
          <a:effectLst>
            <a:outerShdw blurRad="57150" algn="bl" rotWithShape="0">
              <a:schemeClr val="lt2"/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5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872400" y="3182700"/>
            <a:ext cx="4215600" cy="3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 idx="2" hasCustomPrompt="1"/>
          </p:nvPr>
        </p:nvSpPr>
        <p:spPr>
          <a:xfrm>
            <a:off x="830836" y="1587900"/>
            <a:ext cx="1344300" cy="925200"/>
          </a:xfrm>
          <a:prstGeom prst="rect">
            <a:avLst/>
          </a:prstGeom>
          <a:effectLst>
            <a:outerShdw blurRad="57150" algn="bl" rotWithShape="0">
              <a:schemeClr val="dk1"/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6000" b="1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720000" y="449082"/>
            <a:ext cx="7704000" cy="572700"/>
          </a:xfrm>
          <a:prstGeom prst="rect">
            <a:avLst/>
          </a:prstGeom>
          <a:effectLst>
            <a:outerShdw blurRad="57150" algn="bl" rotWithShape="0">
              <a:schemeClr val="lt2"/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 b="1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subTitle" idx="1"/>
          </p:nvPr>
        </p:nvSpPr>
        <p:spPr>
          <a:xfrm>
            <a:off x="1861500" y="1210725"/>
            <a:ext cx="5421000" cy="40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1"/>
        </a:solidFill>
        <a:effectLst/>
      </p:bgPr>
    </p:bg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Google Shape;60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 flipH="1">
            <a:off x="7867650" y="646188"/>
            <a:ext cx="123525" cy="141700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720000" y="449082"/>
            <a:ext cx="7704000" cy="572700"/>
          </a:xfrm>
          <a:prstGeom prst="rect">
            <a:avLst/>
          </a:prstGeom>
          <a:effectLst>
            <a:outerShdw blurRad="57150" algn="bl" rotWithShape="0">
              <a:schemeClr val="lt2"/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35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16200038" scaled="0"/>
        </a:gradFill>
        <a:effectLst/>
      </p:bgPr>
    </p:bg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30"/>
          <p:cNvSpPr/>
          <p:nvPr/>
        </p:nvSpPr>
        <p:spPr>
          <a:xfrm>
            <a:off x="370200" y="-82775"/>
            <a:ext cx="4217575" cy="591600"/>
          </a:xfrm>
          <a:custGeom>
            <a:avLst/>
            <a:gdLst/>
            <a:ahLst/>
            <a:cxnLst/>
            <a:rect l="l" t="t" r="r" b="b"/>
            <a:pathLst>
              <a:path w="168703" h="23664" extrusionOk="0">
                <a:moveTo>
                  <a:pt x="168703" y="0"/>
                </a:moveTo>
                <a:lnTo>
                  <a:pt x="125597" y="23664"/>
                </a:lnTo>
                <a:lnTo>
                  <a:pt x="84248" y="17534"/>
                </a:lnTo>
                <a:lnTo>
                  <a:pt x="36563" y="23157"/>
                </a:lnTo>
                <a:lnTo>
                  <a:pt x="0" y="5447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150" name="Google Shape;150;p3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76404">
            <a:off x="2419756" y="292197"/>
            <a:ext cx="107225" cy="122974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30"/>
          <p:cNvSpPr/>
          <p:nvPr/>
        </p:nvSpPr>
        <p:spPr>
          <a:xfrm>
            <a:off x="1242425" y="4560700"/>
            <a:ext cx="5539975" cy="605425"/>
          </a:xfrm>
          <a:custGeom>
            <a:avLst/>
            <a:gdLst/>
            <a:ahLst/>
            <a:cxnLst/>
            <a:rect l="l" t="t" r="r" b="b"/>
            <a:pathLst>
              <a:path w="221599" h="24217" extrusionOk="0">
                <a:moveTo>
                  <a:pt x="0" y="23360"/>
                </a:moveTo>
                <a:lnTo>
                  <a:pt x="40505" y="10929"/>
                </a:lnTo>
                <a:lnTo>
                  <a:pt x="71151" y="16930"/>
                </a:lnTo>
                <a:lnTo>
                  <a:pt x="97940" y="0"/>
                </a:lnTo>
                <a:lnTo>
                  <a:pt x="221599" y="24217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152" name="Google Shape;152;p3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3128724" y="4781786"/>
            <a:ext cx="146425" cy="167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900000" flipH="1">
            <a:off x="7763803" y="-230713"/>
            <a:ext cx="2515627" cy="3049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-597668" y="4345737"/>
            <a:ext cx="1876142" cy="2239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900000">
            <a:off x="-803741" y="-270313"/>
            <a:ext cx="2146404" cy="2569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Google Shape;157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7175713" y="3548929"/>
            <a:ext cx="2595400" cy="33321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900001">
            <a:off x="7492976" y="-138399"/>
            <a:ext cx="2792151" cy="25802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46250" y="-936875"/>
            <a:ext cx="2194674" cy="2114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10800000" flipH="1">
            <a:off x="-1076511" y="-589237"/>
            <a:ext cx="3013877" cy="2545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10800000">
            <a:off x="-997524" y="348747"/>
            <a:ext cx="1862500" cy="2223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-1363974" y="2937429"/>
            <a:ext cx="2595400" cy="33321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4500000" flipH="1">
            <a:off x="-1231750" y="3424293"/>
            <a:ext cx="3013876" cy="25454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31"/>
          <p:cNvPicPr preferRelativeResize="0"/>
          <p:nvPr/>
        </p:nvPicPr>
        <p:blipFill rotWithShape="1">
          <a:blip r:embed="rId7">
            <a:alphaModFix/>
          </a:blip>
          <a:srcRect l="22480"/>
          <a:stretch/>
        </p:blipFill>
        <p:spPr>
          <a:xfrm rot="3599999" flipH="1">
            <a:off x="8264211" y="4146312"/>
            <a:ext cx="1344475" cy="14126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012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bre Baskerville"/>
              <a:buNone/>
              <a:defRPr sz="2800">
                <a:solidFill>
                  <a:schemeClr val="lt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"/>
              <a:buChar char="●"/>
              <a:defRPr sz="18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8" r:id="rId4"/>
    <p:sldLayoutId id="2147483660" r:id="rId5"/>
    <p:sldLayoutId id="2147483676" r:id="rId6"/>
    <p:sldLayoutId id="2147483677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1.png"/><Relationship Id="rId10" Type="http://schemas.openxmlformats.org/officeDocument/2006/relationships/image" Target="../media/image12.png"/><Relationship Id="rId4" Type="http://schemas.openxmlformats.org/officeDocument/2006/relationships/image" Target="../media/image10.png"/><Relationship Id="rId9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AD18C4-FE94-8DA6-88AB-0D81953B57ED}"/>
              </a:ext>
            </a:extLst>
          </p:cNvPr>
          <p:cNvSpPr txBox="1"/>
          <p:nvPr/>
        </p:nvSpPr>
        <p:spPr>
          <a:xfrm>
            <a:off x="1442545" y="1064172"/>
            <a:ext cx="647174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Fatema Uddin </a:t>
            </a:r>
          </a:p>
          <a:p>
            <a:pPr algn="ctr"/>
            <a:r>
              <a:rPr lang="en-GB" dirty="0"/>
              <a:t>Student ID number:2131514</a:t>
            </a:r>
          </a:p>
          <a:p>
            <a:pPr algn="ctr"/>
            <a:r>
              <a:rPr lang="en-GB" dirty="0"/>
              <a:t>Food and Beverage</a:t>
            </a:r>
          </a:p>
          <a:p>
            <a:pPr algn="ctr"/>
            <a:r>
              <a:rPr lang="en-GB" dirty="0"/>
              <a:t>Menu Engineering</a:t>
            </a:r>
          </a:p>
          <a:p>
            <a:pPr algn="ctr"/>
            <a:r>
              <a:rPr lang="en-GB" dirty="0"/>
              <a:t>BMIH4002</a:t>
            </a:r>
          </a:p>
          <a:p>
            <a:pPr algn="ctr"/>
            <a:r>
              <a:rPr lang="en-GB" dirty="0"/>
              <a:t>Tutor: Ffion </a:t>
            </a:r>
            <a:r>
              <a:rPr lang="en-GB" dirty="0" err="1"/>
              <a:t>Cumberpatch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391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012" scaled="0"/>
        </a:gra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38"/>
          <p:cNvSpPr/>
          <p:nvPr/>
        </p:nvSpPr>
        <p:spPr>
          <a:xfrm>
            <a:off x="-130275" y="-14875"/>
            <a:ext cx="1372700" cy="2357950"/>
          </a:xfrm>
          <a:custGeom>
            <a:avLst/>
            <a:gdLst/>
            <a:ahLst/>
            <a:cxnLst/>
            <a:rect l="l" t="t" r="r" b="b"/>
            <a:pathLst>
              <a:path w="54908" h="94318" extrusionOk="0">
                <a:moveTo>
                  <a:pt x="0" y="94318"/>
                </a:moveTo>
                <a:lnTo>
                  <a:pt x="20590" y="65757"/>
                </a:lnTo>
                <a:lnTo>
                  <a:pt x="30111" y="22805"/>
                </a:lnTo>
                <a:lnTo>
                  <a:pt x="54908" y="0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82" name="Google Shape;182;p38"/>
          <p:cNvSpPr/>
          <p:nvPr/>
        </p:nvSpPr>
        <p:spPr>
          <a:xfrm>
            <a:off x="1242425" y="4560700"/>
            <a:ext cx="5539975" cy="605425"/>
          </a:xfrm>
          <a:custGeom>
            <a:avLst/>
            <a:gdLst/>
            <a:ahLst/>
            <a:cxnLst/>
            <a:rect l="l" t="t" r="r" b="b"/>
            <a:pathLst>
              <a:path w="221599" h="24217" extrusionOk="0">
                <a:moveTo>
                  <a:pt x="0" y="23360"/>
                </a:moveTo>
                <a:lnTo>
                  <a:pt x="40505" y="10929"/>
                </a:lnTo>
                <a:lnTo>
                  <a:pt x="71151" y="16930"/>
                </a:lnTo>
                <a:lnTo>
                  <a:pt x="97940" y="0"/>
                </a:lnTo>
                <a:lnTo>
                  <a:pt x="221599" y="24217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83" name="Google Shape;183;p38"/>
          <p:cNvSpPr/>
          <p:nvPr/>
        </p:nvSpPr>
        <p:spPr>
          <a:xfrm>
            <a:off x="7902175" y="1961550"/>
            <a:ext cx="1285875" cy="1821650"/>
          </a:xfrm>
          <a:custGeom>
            <a:avLst/>
            <a:gdLst/>
            <a:ahLst/>
            <a:cxnLst/>
            <a:rect l="l" t="t" r="r" b="b"/>
            <a:pathLst>
              <a:path w="51435" h="72866" extrusionOk="0">
                <a:moveTo>
                  <a:pt x="51435" y="0"/>
                </a:moveTo>
                <a:lnTo>
                  <a:pt x="7715" y="24432"/>
                </a:lnTo>
                <a:lnTo>
                  <a:pt x="0" y="36219"/>
                </a:lnTo>
                <a:lnTo>
                  <a:pt x="19717" y="72866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84" name="Google Shape;184;p38"/>
          <p:cNvSpPr/>
          <p:nvPr/>
        </p:nvSpPr>
        <p:spPr>
          <a:xfrm>
            <a:off x="4312450" y="-14875"/>
            <a:ext cx="3654025" cy="669725"/>
          </a:xfrm>
          <a:custGeom>
            <a:avLst/>
            <a:gdLst/>
            <a:ahLst/>
            <a:cxnLst/>
            <a:rect l="l" t="t" r="r" b="b"/>
            <a:pathLst>
              <a:path w="146161" h="26789" extrusionOk="0">
                <a:moveTo>
                  <a:pt x="0" y="0"/>
                </a:moveTo>
                <a:lnTo>
                  <a:pt x="19288" y="12430"/>
                </a:lnTo>
                <a:lnTo>
                  <a:pt x="61079" y="13287"/>
                </a:lnTo>
                <a:lnTo>
                  <a:pt x="107156" y="26789"/>
                </a:lnTo>
                <a:lnTo>
                  <a:pt x="146161" y="15430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185" name="Google Shape;185;p38"/>
          <p:cNvPicPr preferRelativeResize="0"/>
          <p:nvPr/>
        </p:nvPicPr>
        <p:blipFill rotWithShape="1">
          <a:blip r:embed="rId3">
            <a:alphaModFix/>
          </a:blip>
          <a:srcRect l="-1173" t="-200"/>
          <a:stretch/>
        </p:blipFill>
        <p:spPr>
          <a:xfrm rot="-9900007" flipH="1">
            <a:off x="6744362" y="4278463"/>
            <a:ext cx="2691247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38"/>
          <p:cNvPicPr preferRelativeResize="0"/>
          <p:nvPr/>
        </p:nvPicPr>
        <p:blipFill rotWithShape="1">
          <a:blip r:embed="rId3">
            <a:alphaModFix/>
          </a:blip>
          <a:srcRect l="-1173" t="-200"/>
          <a:stretch/>
        </p:blipFill>
        <p:spPr>
          <a:xfrm rot="9900007">
            <a:off x="-410150" y="4374913"/>
            <a:ext cx="2691247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38"/>
          <p:cNvPicPr preferRelativeResize="0"/>
          <p:nvPr/>
        </p:nvPicPr>
        <p:blipFill rotWithShape="1">
          <a:blip r:embed="rId4">
            <a:alphaModFix/>
          </a:blip>
          <a:srcRect t="5802"/>
          <a:stretch/>
        </p:blipFill>
        <p:spPr>
          <a:xfrm rot="5400000" flipH="1">
            <a:off x="7469925" y="129888"/>
            <a:ext cx="1972450" cy="1610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38"/>
          <p:cNvPicPr preferRelativeResize="0"/>
          <p:nvPr/>
        </p:nvPicPr>
        <p:blipFill rotWithShape="1">
          <a:blip r:embed="rId5">
            <a:alphaModFix/>
          </a:blip>
          <a:srcRect l="26621" b="59726"/>
          <a:stretch/>
        </p:blipFill>
        <p:spPr>
          <a:xfrm flipH="1">
            <a:off x="0" y="4166650"/>
            <a:ext cx="1613451" cy="976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38"/>
          <p:cNvPicPr preferRelativeResize="0"/>
          <p:nvPr/>
        </p:nvPicPr>
        <p:blipFill rotWithShape="1">
          <a:blip r:embed="rId3">
            <a:alphaModFix/>
          </a:blip>
          <a:srcRect l="-1173" t="-200"/>
          <a:stretch/>
        </p:blipFill>
        <p:spPr>
          <a:xfrm rot="7199996">
            <a:off x="6360611" y="-1882948"/>
            <a:ext cx="2691248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38"/>
          <p:cNvPicPr preferRelativeResize="0"/>
          <p:nvPr/>
        </p:nvPicPr>
        <p:blipFill rotWithShape="1">
          <a:blip r:embed="rId3">
            <a:alphaModFix/>
          </a:blip>
          <a:srcRect l="-1173" t="-200"/>
          <a:stretch/>
        </p:blipFill>
        <p:spPr>
          <a:xfrm rot="-3600004" flipH="1">
            <a:off x="7707433" y="-1105361"/>
            <a:ext cx="2691248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3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-9000004">
            <a:off x="7269592" y="-887993"/>
            <a:ext cx="1877875" cy="20276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38"/>
          <p:cNvPicPr preferRelativeResize="0"/>
          <p:nvPr/>
        </p:nvPicPr>
        <p:blipFill rotWithShape="1">
          <a:blip r:embed="rId3">
            <a:alphaModFix/>
          </a:blip>
          <a:srcRect l="-1173" t="-200"/>
          <a:stretch/>
        </p:blipFill>
        <p:spPr>
          <a:xfrm rot="-7199996" flipH="1">
            <a:off x="-840080" y="-1502548"/>
            <a:ext cx="2691248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38"/>
          <p:cNvPicPr preferRelativeResize="0"/>
          <p:nvPr/>
        </p:nvPicPr>
        <p:blipFill rotWithShape="1">
          <a:blip r:embed="rId3">
            <a:alphaModFix/>
          </a:blip>
          <a:srcRect l="-1173" t="-200"/>
          <a:stretch/>
        </p:blipFill>
        <p:spPr>
          <a:xfrm rot="3600004">
            <a:off x="-1302876" y="-860111"/>
            <a:ext cx="2691248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3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9000004" flipH="1">
            <a:off x="7988700" y="3206007"/>
            <a:ext cx="1877875" cy="20276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38"/>
          <p:cNvPicPr preferRelativeResize="0"/>
          <p:nvPr/>
        </p:nvPicPr>
        <p:blipFill rotWithShape="1">
          <a:blip r:embed="rId5">
            <a:alphaModFix/>
          </a:blip>
          <a:srcRect l="26621" b="59726"/>
          <a:stretch/>
        </p:blipFill>
        <p:spPr>
          <a:xfrm>
            <a:off x="6711825" y="4189275"/>
            <a:ext cx="1613451" cy="976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3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flipH="1">
            <a:off x="5789162" y="254450"/>
            <a:ext cx="107225" cy="122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3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flipH="1">
            <a:off x="517687" y="423964"/>
            <a:ext cx="202325" cy="232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3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flipH="1">
            <a:off x="8028237" y="2497775"/>
            <a:ext cx="123525" cy="14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38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flipH="1">
            <a:off x="3128724" y="4781786"/>
            <a:ext cx="146425" cy="167966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38"/>
          <p:cNvSpPr txBox="1">
            <a:spLocks noGrp="1"/>
          </p:cNvSpPr>
          <p:nvPr>
            <p:ph type="ctrTitle"/>
          </p:nvPr>
        </p:nvSpPr>
        <p:spPr>
          <a:xfrm>
            <a:off x="793520" y="1201650"/>
            <a:ext cx="4653900" cy="18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Christmas </a:t>
            </a:r>
            <a:br>
              <a:rPr lang="en" dirty="0"/>
            </a:br>
            <a:r>
              <a:rPr lang="en" dirty="0"/>
              <a:t>Menu</a:t>
            </a:r>
            <a:endParaRPr dirty="0"/>
          </a:p>
        </p:txBody>
      </p:sp>
      <p:pic>
        <p:nvPicPr>
          <p:cNvPr id="202" name="Google Shape;202;p38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373912" y="970600"/>
            <a:ext cx="1209349" cy="3119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38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 flipH="1">
            <a:off x="6746877" y="1310148"/>
            <a:ext cx="1017950" cy="262570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96E0A0A0-A912-917E-D49D-B17DAF5DB7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28164"/>
            <a:ext cx="4653900" cy="718596"/>
          </a:xfrm>
        </p:spPr>
        <p:txBody>
          <a:bodyPr/>
          <a:lstStyle/>
          <a:p>
            <a:r>
              <a:rPr lang="en-GB" sz="4400" dirty="0">
                <a:solidFill>
                  <a:srgbClr val="FFC000"/>
                </a:solidFill>
                <a:latin typeface="Monotype Corsiva" panose="03010101010201010101" pitchFamily="66" charset="0"/>
              </a:rPr>
              <a:t>Hotel Trinity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Google Shape;21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298337" y="1516389"/>
            <a:ext cx="202325" cy="232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 flipH="1">
            <a:off x="-808750" y="-758902"/>
            <a:ext cx="2670251" cy="22552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 flipH="1">
            <a:off x="7879824" y="3585505"/>
            <a:ext cx="2528352" cy="2135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49675" y="4781786"/>
            <a:ext cx="146425" cy="167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8703637" y="2451625"/>
            <a:ext cx="123525" cy="14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29243C-AE34-903F-1283-663959F8571F}"/>
              </a:ext>
            </a:extLst>
          </p:cNvPr>
          <p:cNvSpPr txBox="1"/>
          <p:nvPr/>
        </p:nvSpPr>
        <p:spPr>
          <a:xfrm>
            <a:off x="1460324" y="313308"/>
            <a:ext cx="3137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Monotype Corsiva" panose="03010101010201010101" pitchFamily="66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38EC4C-9C1B-8975-C36B-3BE0C1926945}"/>
              </a:ext>
            </a:extLst>
          </p:cNvPr>
          <p:cNvSpPr txBox="1"/>
          <p:nvPr/>
        </p:nvSpPr>
        <p:spPr>
          <a:xfrm>
            <a:off x="6165435" y="174808"/>
            <a:ext cx="2757848" cy="2769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Monotype Corsiva" panose="03010101010201010101" pitchFamily="66" charset="0"/>
              </a:rPr>
              <a:t>Located  on Pearce Street, London,WR1 QRT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6A1B08-1A37-15A8-37D2-D82B96211848}"/>
              </a:ext>
            </a:extLst>
          </p:cNvPr>
          <p:cNvSpPr txBox="1"/>
          <p:nvPr/>
        </p:nvSpPr>
        <p:spPr>
          <a:xfrm>
            <a:off x="5823687" y="528311"/>
            <a:ext cx="322019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Monotype Corsiva" panose="03010101010201010101" pitchFamily="66" charset="0"/>
              </a:rPr>
              <a:t>Any 2 Courses for 16.95 &amp; 19.95 for 3 Courses 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  <a:latin typeface="Monotype Corsiva" panose="03010101010201010101" pitchFamily="66" charset="0"/>
              </a:rPr>
              <a:t>20% discount for children under 11 years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AAF96E-87D8-B59A-97D6-B571E0A5F288}"/>
              </a:ext>
            </a:extLst>
          </p:cNvPr>
          <p:cNvSpPr txBox="1"/>
          <p:nvPr/>
        </p:nvSpPr>
        <p:spPr>
          <a:xfrm>
            <a:off x="75898" y="4262029"/>
            <a:ext cx="2330023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Monotype Corsiva" panose="03010101010201010101" pitchFamily="66" charset="0"/>
              </a:rPr>
              <a:t>All types of credit cards are accepted </a:t>
            </a:r>
          </a:p>
          <a:p>
            <a:r>
              <a:rPr lang="en-GB" sz="1200" dirty="0">
                <a:solidFill>
                  <a:schemeClr val="tx1"/>
                </a:solidFill>
                <a:latin typeface="Monotype Corsiva" panose="03010101010201010101" pitchFamily="66" charset="0"/>
              </a:rPr>
              <a:t> For groups with more than 5  people pre-booking is required with 10% advance deposits.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2FE481-A62B-2AE4-A1F3-8CF06911A0F3}"/>
              </a:ext>
            </a:extLst>
          </p:cNvPr>
          <p:cNvSpPr txBox="1"/>
          <p:nvPr/>
        </p:nvSpPr>
        <p:spPr>
          <a:xfrm>
            <a:off x="598390" y="878535"/>
            <a:ext cx="1723869" cy="40011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onotype Corsiva" panose="03010101010201010101" pitchFamily="66" charset="0"/>
                <a:sym typeface="Arial"/>
              </a:rPr>
              <a:t>Starters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CF1492-AEE8-1472-A190-A9E8F14B0486}"/>
              </a:ext>
            </a:extLst>
          </p:cNvPr>
          <p:cNvSpPr txBox="1"/>
          <p:nvPr/>
        </p:nvSpPr>
        <p:spPr>
          <a:xfrm>
            <a:off x="341771" y="1263897"/>
            <a:ext cx="2245134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Giant prawn with lemon and champagne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Lemon and capers in salmon tartare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Scallops on the grill with 'nduja butter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Prawn crackers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Cocktail rolls with crab and prawns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 Baked feta board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Rillettes of pork and duck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Salad of cheese and serrano ham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Mushrooms in a pickle dressing for rarebit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521B4D-6443-9A3E-A57E-A2F330EC28F9}"/>
              </a:ext>
            </a:extLst>
          </p:cNvPr>
          <p:cNvSpPr txBox="1"/>
          <p:nvPr/>
        </p:nvSpPr>
        <p:spPr>
          <a:xfrm>
            <a:off x="2627189" y="1204829"/>
            <a:ext cx="61349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8.95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b="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4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8.95</a:t>
            </a:r>
          </a:p>
          <a:p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 </a:t>
            </a: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1E6FEA-0956-E4A5-D15E-F367AB00ADEB}"/>
              </a:ext>
            </a:extLst>
          </p:cNvPr>
          <p:cNvSpPr txBox="1"/>
          <p:nvPr/>
        </p:nvSpPr>
        <p:spPr>
          <a:xfrm>
            <a:off x="3430672" y="872650"/>
            <a:ext cx="1588957" cy="40011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Monotype Corsiva" panose="03010101010201010101" pitchFamily="66" charset="0"/>
              </a:rPr>
              <a:t>Mains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827313F-D058-E182-EEB8-0303BA49CBD3}"/>
              </a:ext>
            </a:extLst>
          </p:cNvPr>
          <p:cNvSpPr txBox="1"/>
          <p:nvPr/>
        </p:nvSpPr>
        <p:spPr>
          <a:xfrm>
            <a:off x="3346347" y="1263897"/>
            <a:ext cx="20102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Christmas-themed parcels of chicken, cheese</a:t>
            </a: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 and prosciutto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Salsa Verde with spicy Salmon 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Lamb Roast with roast potatoes, brussels sprouts and carrots 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Sliced zucchini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Avocado Quiche served with mashed potatoes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Brie Wellington with cranberries butternut squash and sweet potatoes served as a bed for the dish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Scottish salmon fillet served with red sauce and white wine and buttery melting topping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B44F8BB-B9DE-8770-EF51-6404C6F39A7B}"/>
              </a:ext>
            </a:extLst>
          </p:cNvPr>
          <p:cNvSpPr txBox="1"/>
          <p:nvPr/>
        </p:nvSpPr>
        <p:spPr>
          <a:xfrm>
            <a:off x="5299799" y="1261787"/>
            <a:ext cx="685360" cy="3023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£14.95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12.95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1050" b="0" i="0" dirty="0">
              <a:solidFill>
                <a:schemeClr val="tx1"/>
              </a:solidFill>
              <a:effectLst/>
              <a:latin typeface="Roboto" panose="020000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12.95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17.95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685269-8491-22DE-C364-747086857C8A}"/>
              </a:ext>
            </a:extLst>
          </p:cNvPr>
          <p:cNvSpPr txBox="1"/>
          <p:nvPr/>
        </p:nvSpPr>
        <p:spPr>
          <a:xfrm>
            <a:off x="6265329" y="1051862"/>
            <a:ext cx="2010242" cy="40011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Monotype Corsiva" panose="03010101010201010101" pitchFamily="66" charset="0"/>
              </a:rPr>
              <a:t>Side Dishes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C45EBA5-03D3-228E-07C9-A4FEBDD8E943}"/>
              </a:ext>
            </a:extLst>
          </p:cNvPr>
          <p:cNvSpPr txBox="1"/>
          <p:nvPr/>
        </p:nvSpPr>
        <p:spPr>
          <a:xfrm>
            <a:off x="6165434" y="1513859"/>
            <a:ext cx="18052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Baked green beans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Potatoes with Sharp Cheddar Scallops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Sweet potatoes with pretzel coating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Potato Fans with Cheese and Herbs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Brussels sprouts with a mustard sauce 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Make-Ahead Creamy Mashed Potatoes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Asparagus Roasted in the Tuscan 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Butternut Squash with Honey-Thyme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8E3D658-A675-18A9-A8C3-73A27262BA39}"/>
              </a:ext>
            </a:extLst>
          </p:cNvPr>
          <p:cNvSpPr txBox="1"/>
          <p:nvPr/>
        </p:nvSpPr>
        <p:spPr>
          <a:xfrm>
            <a:off x="7879824" y="1513859"/>
            <a:ext cx="601591" cy="3070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1050" b="0" i="0" dirty="0">
              <a:solidFill>
                <a:schemeClr val="tx1"/>
              </a:solidFill>
              <a:effectLst/>
              <a:latin typeface="Roboto" panose="020000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27D6F8F-BE83-BDBB-EE6D-11640893F0D9}"/>
              </a:ext>
            </a:extLst>
          </p:cNvPr>
          <p:cNvSpPr txBox="1"/>
          <p:nvPr/>
        </p:nvSpPr>
        <p:spPr>
          <a:xfrm>
            <a:off x="5076375" y="4633689"/>
            <a:ext cx="1732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Monotype Corsiva" panose="03010101010201010101" pitchFamily="66" charset="0"/>
              </a:rPr>
              <a:t>Offer on 24 -25</a:t>
            </a:r>
            <a:r>
              <a:rPr lang="en-GB" baseline="30000" dirty="0">
                <a:solidFill>
                  <a:schemeClr val="tx1"/>
                </a:solidFill>
                <a:latin typeface="Monotype Corsiva" panose="03010101010201010101" pitchFamily="66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Monotype Corsiva" panose="03010101010201010101" pitchFamily="66" charset="0"/>
              </a:rPr>
              <a:t> Dec 2022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79A8E8A-E460-E8D2-E42C-F1F4A9DE50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7777" y="4454460"/>
            <a:ext cx="1089059" cy="5640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8AD7906-A734-67EC-C6F1-48C45B0ABA4B}"/>
              </a:ext>
            </a:extLst>
          </p:cNvPr>
          <p:cNvSpPr txBox="1"/>
          <p:nvPr/>
        </p:nvSpPr>
        <p:spPr>
          <a:xfrm>
            <a:off x="1460324" y="141902"/>
            <a:ext cx="4787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 Nova Cond Light" panose="020B0604020202020204" pitchFamily="34" charset="0"/>
              </a:rPr>
              <a:t>If you have an allergy or intolerance, please speak to a member of the      team before you order your food and drinks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Google Shape;210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298337" y="1516389"/>
            <a:ext cx="202325" cy="232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49675" y="4781786"/>
            <a:ext cx="146425" cy="167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3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8703637" y="2451625"/>
            <a:ext cx="123525" cy="1417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60DB99-EF7B-718B-12D5-AFF41E19E403}"/>
              </a:ext>
            </a:extLst>
          </p:cNvPr>
          <p:cNvSpPr txBox="1"/>
          <p:nvPr/>
        </p:nvSpPr>
        <p:spPr>
          <a:xfrm>
            <a:off x="63165" y="187375"/>
            <a:ext cx="3704079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2000" b="0" i="1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otype Corsiva" panose="03010101010201010101" pitchFamily="66" charset="0"/>
                <a:ea typeface="+mn-ea"/>
                <a:cs typeface="+mn-cs"/>
                <a:sym typeface="Arial"/>
              </a:rPr>
              <a:t>Allergen Intolerance  and Vegan Menu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4ADEE4-C3C0-E28D-DA9A-477CDBE971EE}"/>
              </a:ext>
            </a:extLst>
          </p:cNvPr>
          <p:cNvSpPr txBox="1"/>
          <p:nvPr/>
        </p:nvSpPr>
        <p:spPr>
          <a:xfrm rot="1103981">
            <a:off x="7140898" y="233542"/>
            <a:ext cx="22110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highlight>
                  <a:srgbClr val="FFFF00"/>
                </a:highlight>
                <a:latin typeface="Monotype Corsiva" panose="03010101010201010101" pitchFamily="66" charset="0"/>
              </a:rPr>
              <a:t>Live Music and Entertainment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AD1479-589F-3E85-F635-CC050F01F0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41131">
            <a:off x="283347" y="4068560"/>
            <a:ext cx="1052434" cy="7508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81236F-6037-FEAA-78D1-F60E105494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6047" y="114705"/>
            <a:ext cx="1362388" cy="5454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CBFC63-5D91-2A9A-2EA4-610DAEC7664C}"/>
              </a:ext>
            </a:extLst>
          </p:cNvPr>
          <p:cNvSpPr txBox="1"/>
          <p:nvPr/>
        </p:nvSpPr>
        <p:spPr>
          <a:xfrm>
            <a:off x="113173" y="857626"/>
            <a:ext cx="167663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u="sng" dirty="0">
                <a:solidFill>
                  <a:schemeClr val="tx1"/>
                </a:solidFill>
                <a:latin typeface="Monotype Corsiva" panose="03010101010201010101" pitchFamily="66" charset="0"/>
              </a:rPr>
              <a:t>Starters</a:t>
            </a: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Chicken wings with a honey &amp; toasted sesame coating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Homemade fish cake with smoked salmon and chives and a soft-poached free-range egg on top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Smooth platter of pork liver served with toasted ciabatta, red onion, and port marmalade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Over granary brown toast, crustaceans, and freshwater prawns are served</a:t>
            </a:r>
          </a:p>
          <a:p>
            <a:pPr algn="ctr"/>
            <a:endParaRPr lang="en-GB" sz="900" dirty="0">
              <a:latin typeface="Montserrat Medium" panose="000006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12B76D-B840-58BE-CE47-668F53A6F925}"/>
              </a:ext>
            </a:extLst>
          </p:cNvPr>
          <p:cNvSpPr txBox="1"/>
          <p:nvPr/>
        </p:nvSpPr>
        <p:spPr>
          <a:xfrm>
            <a:off x="1789812" y="1203874"/>
            <a:ext cx="47244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3F80F0-A57B-6FB7-2581-617E4B02E6B4}"/>
              </a:ext>
            </a:extLst>
          </p:cNvPr>
          <p:cNvSpPr txBox="1"/>
          <p:nvPr/>
        </p:nvSpPr>
        <p:spPr>
          <a:xfrm>
            <a:off x="2262252" y="1203874"/>
            <a:ext cx="1204199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Garden peas and handmade tartar sauce are served with traditional 8 oz. battered fish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Avocados and sliced tomatoes are served with the non-chili Con Carne.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Bacon steak topped with potatoes, mashed potatoes, or other desired garnishes.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313305-264C-79BF-54DD-D7B5693CF413}"/>
              </a:ext>
            </a:extLst>
          </p:cNvPr>
          <p:cNvSpPr txBox="1"/>
          <p:nvPr/>
        </p:nvSpPr>
        <p:spPr>
          <a:xfrm>
            <a:off x="2262252" y="857626"/>
            <a:ext cx="1037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2000" u="sng" dirty="0">
                <a:solidFill>
                  <a:schemeClr val="tx1"/>
                </a:solidFill>
                <a:latin typeface="Monotype Corsiva" panose="03010101010201010101" pitchFamily="66" charset="0"/>
              </a:rPr>
              <a:t>Mains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A32DA6-EB0C-A24C-88B6-0B8CDDF19B78}"/>
              </a:ext>
            </a:extLst>
          </p:cNvPr>
          <p:cNvSpPr txBox="1"/>
          <p:nvPr/>
        </p:nvSpPr>
        <p:spPr>
          <a:xfrm>
            <a:off x="3466451" y="1376998"/>
            <a:ext cx="576606" cy="2100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14.95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16.95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EAFD91-4A6F-F9EF-008C-5ED0B35FBCB5}"/>
              </a:ext>
            </a:extLst>
          </p:cNvPr>
          <p:cNvSpPr txBox="1"/>
          <p:nvPr/>
        </p:nvSpPr>
        <p:spPr>
          <a:xfrm>
            <a:off x="95949" y="718483"/>
            <a:ext cx="3880785" cy="3219707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196467-BE00-5B90-0A34-7F0D9809E7C6}"/>
              </a:ext>
            </a:extLst>
          </p:cNvPr>
          <p:cNvSpPr txBox="1"/>
          <p:nvPr/>
        </p:nvSpPr>
        <p:spPr>
          <a:xfrm>
            <a:off x="4309301" y="1217391"/>
            <a:ext cx="1774085" cy="4178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Mojito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Grand Marnier, Kahlua, pure vodka, and espresso with lemon squeeze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sz="900" dirty="0">
              <a:solidFill>
                <a:srgbClr val="FFFFFF"/>
              </a:solidFill>
              <a:latin typeface="Montserrat Medium" panose="000006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Christmas Special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Apple juice, tequila, and lime juice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sz="900" dirty="0">
              <a:solidFill>
                <a:srgbClr val="FFFFFF"/>
              </a:solidFill>
              <a:latin typeface="Montserrat Medium" panose="000006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Chocolate Martini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90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GB" sz="900" dirty="0">
                <a:solidFill>
                  <a:srgbClr val="FFFFFF"/>
                </a:solidFill>
                <a:latin typeface="Montserrat Medium" panose="00000600000000000000" pitchFamily="2" charset="0"/>
              </a:rPr>
              <a:t>Coca-Cola Spritzers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sz="900" dirty="0">
              <a:solidFill>
                <a:srgbClr val="FFFFFF"/>
              </a:solidFill>
              <a:latin typeface="Montserrat Medium" panose="000006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Cocktail with cranberries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90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Holiday Punch Jingle Jangle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sz="900" dirty="0">
              <a:solidFill>
                <a:srgbClr val="FFFFFF"/>
              </a:solidFill>
              <a:latin typeface="Montserrat Medium" panose="000006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Apple Gingerbread Cocktail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sz="900" dirty="0">
              <a:solidFill>
                <a:srgbClr val="FFFFFF"/>
              </a:solidFill>
              <a:latin typeface="Montserrat Medium" panose="000006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Apple Caramel </a:t>
            </a:r>
            <a:r>
              <a:rPr kumimoji="0" lang="en-GB" sz="90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Jello</a:t>
            </a: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Shots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lang="en-GB" sz="900" dirty="0">
              <a:solidFill>
                <a:srgbClr val="FFFFFF"/>
              </a:solidFill>
              <a:latin typeface="Montserrat Medium" panose="00000600000000000000" pitchFamily="2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Shots of blue Christmas </a:t>
            </a:r>
            <a:r>
              <a:rPr kumimoji="0" lang="en-GB" sz="90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Jello</a:t>
            </a:r>
            <a:endParaRPr kumimoji="0" lang="en-GB" sz="90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1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90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1B3364-2F00-B8ED-27DE-384A3F19B93A}"/>
              </a:ext>
            </a:extLst>
          </p:cNvPr>
          <p:cNvSpPr txBox="1"/>
          <p:nvPr/>
        </p:nvSpPr>
        <p:spPr>
          <a:xfrm>
            <a:off x="4461946" y="79653"/>
            <a:ext cx="1356360" cy="101566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2000" dirty="0">
                <a:solidFill>
                  <a:schemeClr val="tx1"/>
                </a:solidFill>
                <a:latin typeface="Monotype Corsiva" panose="03010101010201010101" pitchFamily="66" charset="0"/>
              </a:rPr>
              <a:t>Christmas Special Drinks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05CB080-7C0E-139A-6F55-4BCE58B8268F}"/>
              </a:ext>
            </a:extLst>
          </p:cNvPr>
          <p:cNvSpPr txBox="1"/>
          <p:nvPr/>
        </p:nvSpPr>
        <p:spPr>
          <a:xfrm>
            <a:off x="5907468" y="1357985"/>
            <a:ext cx="717653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Montserrat Medium" panose="00000600000000000000" pitchFamily="2" charset="0"/>
              </a:rPr>
              <a:t> </a:t>
            </a:r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b="0" i="0" dirty="0">
              <a:solidFill>
                <a:schemeClr val="tx1"/>
              </a:solidFill>
              <a:effectLst/>
              <a:latin typeface="Roboto" panose="020000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 </a:t>
            </a:r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8.95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8.95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BAEF542-5AAA-44D3-77B2-B4B55603D7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07750" y="4021653"/>
            <a:ext cx="1057641" cy="98209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ADA78F7-395C-AAB0-2F13-ABBA66C139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5312" y="4055147"/>
            <a:ext cx="827959" cy="87271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021178A-203E-0AB6-6EA8-CA0C4C228222}"/>
              </a:ext>
            </a:extLst>
          </p:cNvPr>
          <p:cNvSpPr txBox="1"/>
          <p:nvPr/>
        </p:nvSpPr>
        <p:spPr>
          <a:xfrm>
            <a:off x="6692889" y="957875"/>
            <a:ext cx="1476639" cy="40011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2000" dirty="0">
                <a:solidFill>
                  <a:schemeClr val="tx1"/>
                </a:solidFill>
                <a:latin typeface="Monotype Corsiva" panose="03010101010201010101" pitchFamily="66" charset="0"/>
              </a:rPr>
              <a:t>Desserts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22550F-13A9-A0DD-494C-A6A60788337F}"/>
              </a:ext>
            </a:extLst>
          </p:cNvPr>
          <p:cNvSpPr txBox="1"/>
          <p:nvPr/>
        </p:nvSpPr>
        <p:spPr>
          <a:xfrm>
            <a:off x="6798734" y="1475298"/>
            <a:ext cx="1295400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Yule Log with Chocolate (v)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Christmas </a:t>
            </a:r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Cake (v)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Cookie Heart Linzer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Pie with Silken Chocolate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A smooth chocolate pie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Cookies made of gingerbread men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i="0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Baklava with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 double nuts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Apple &amp; pear crumble with custard (v)</a:t>
            </a:r>
          </a:p>
          <a:p>
            <a:pPr algn="ctr"/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Passionfruit tart(v)</a:t>
            </a:r>
          </a:p>
          <a:p>
            <a:pPr algn="ctr"/>
            <a:endParaRPr lang="en-GB" sz="900" i="0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  <a:p>
            <a:pPr algn="ctr"/>
            <a:endParaRPr lang="en-GB" sz="900" i="0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  <a:p>
            <a:pPr algn="ctr"/>
            <a:endParaRPr lang="en-GB" sz="900" i="0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977FD6D-5AE9-EB72-611B-2BE927FD57C7}"/>
              </a:ext>
            </a:extLst>
          </p:cNvPr>
          <p:cNvSpPr txBox="1"/>
          <p:nvPr/>
        </p:nvSpPr>
        <p:spPr>
          <a:xfrm>
            <a:off x="8006982" y="1403283"/>
            <a:ext cx="936693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 7.95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7.95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900" dirty="0">
              <a:solidFill>
                <a:schemeClr val="tx1"/>
              </a:solidFill>
              <a:latin typeface="Montserrat Medium" panose="00000600000000000000" pitchFamily="2" charset="0"/>
            </a:endParaRPr>
          </a:p>
          <a:p>
            <a:r>
              <a:rPr lang="en-GB" sz="1050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900" dirty="0">
                <a:solidFill>
                  <a:schemeClr val="tx1"/>
                </a:solidFill>
                <a:latin typeface="Montserrat Medium" panose="00000600000000000000" pitchFamily="2" charset="0"/>
              </a:rPr>
              <a:t>6.95</a:t>
            </a:r>
          </a:p>
        </p:txBody>
      </p:sp>
      <p:pic>
        <p:nvPicPr>
          <p:cNvPr id="1026" name="Picture 2" descr="Image result for vegan sign">
            <a:extLst>
              <a:ext uri="{FF2B5EF4-FFF2-40B4-BE49-F238E27FC236}">
                <a16:creationId xmlns:a16="http://schemas.microsoft.com/office/drawing/2014/main" id="{9AAFA5A0-F12D-BA3B-E1D0-351612200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837" y="-3333"/>
            <a:ext cx="116138" cy="11833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vegan sign">
            <a:extLst>
              <a:ext uri="{FF2B5EF4-FFF2-40B4-BE49-F238E27FC236}">
                <a16:creationId xmlns:a16="http://schemas.microsoft.com/office/drawing/2014/main" id="{283898E4-4916-E9C4-36EA-EFC3772DE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997" y="788851"/>
            <a:ext cx="391105" cy="39848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88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41"/>
          <p:cNvSpPr/>
          <p:nvPr/>
        </p:nvSpPr>
        <p:spPr>
          <a:xfrm>
            <a:off x="1242425" y="4560700"/>
            <a:ext cx="5539975" cy="605425"/>
          </a:xfrm>
          <a:custGeom>
            <a:avLst/>
            <a:gdLst/>
            <a:ahLst/>
            <a:cxnLst/>
            <a:rect l="l" t="t" r="r" b="b"/>
            <a:pathLst>
              <a:path w="221599" h="24217" extrusionOk="0">
                <a:moveTo>
                  <a:pt x="0" y="23360"/>
                </a:moveTo>
                <a:lnTo>
                  <a:pt x="40505" y="10929"/>
                </a:lnTo>
                <a:lnTo>
                  <a:pt x="71151" y="16930"/>
                </a:lnTo>
                <a:lnTo>
                  <a:pt x="97940" y="0"/>
                </a:lnTo>
                <a:lnTo>
                  <a:pt x="221599" y="24217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268" name="Google Shape;268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3128724" y="4781786"/>
            <a:ext cx="146425" cy="167966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41"/>
          <p:cNvSpPr/>
          <p:nvPr/>
        </p:nvSpPr>
        <p:spPr>
          <a:xfrm>
            <a:off x="-124700" y="-10400"/>
            <a:ext cx="3283525" cy="1870375"/>
          </a:xfrm>
          <a:custGeom>
            <a:avLst/>
            <a:gdLst/>
            <a:ahLst/>
            <a:cxnLst/>
            <a:rect l="l" t="t" r="r" b="b"/>
            <a:pathLst>
              <a:path w="131341" h="74815" extrusionOk="0">
                <a:moveTo>
                  <a:pt x="0" y="74815"/>
                </a:moveTo>
                <a:lnTo>
                  <a:pt x="55767" y="42434"/>
                </a:lnTo>
                <a:lnTo>
                  <a:pt x="85488" y="9998"/>
                </a:lnTo>
                <a:lnTo>
                  <a:pt x="131341" y="0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270" name="Google Shape;270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799995" flipH="1">
            <a:off x="1915828" y="108491"/>
            <a:ext cx="202324" cy="232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" name="Google Shape;272;p41"/>
          <p:cNvPicPr preferRelativeResize="0"/>
          <p:nvPr/>
        </p:nvPicPr>
        <p:blipFill rotWithShape="1">
          <a:blip r:embed="rId4">
            <a:alphaModFix/>
          </a:blip>
          <a:srcRect t="25755"/>
          <a:stretch/>
        </p:blipFill>
        <p:spPr>
          <a:xfrm rot="-7200006" flipH="1">
            <a:off x="-451773" y="3906083"/>
            <a:ext cx="2411697" cy="1552031"/>
          </a:xfrm>
          <a:prstGeom prst="rect">
            <a:avLst/>
          </a:prstGeom>
          <a:noFill/>
          <a:ln>
            <a:noFill/>
          </a:ln>
        </p:spPr>
      </p:pic>
      <p:pic>
        <p:nvPicPr>
          <p:cNvPr id="273" name="Google Shape;273;p41"/>
          <p:cNvPicPr preferRelativeResize="0"/>
          <p:nvPr/>
        </p:nvPicPr>
        <p:blipFill rotWithShape="1">
          <a:blip r:embed="rId5">
            <a:alphaModFix/>
          </a:blip>
          <a:srcRect l="26620" r="13706" b="59726"/>
          <a:stretch/>
        </p:blipFill>
        <p:spPr>
          <a:xfrm rot="10800000" flipH="1">
            <a:off x="7689275" y="0"/>
            <a:ext cx="1454699" cy="1083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74" name="Google Shape;274;p41"/>
          <p:cNvPicPr preferRelativeResize="0"/>
          <p:nvPr/>
        </p:nvPicPr>
        <p:blipFill rotWithShape="1">
          <a:blip r:embed="rId6">
            <a:alphaModFix/>
          </a:blip>
          <a:srcRect l="18897" t="-199" b="17025"/>
          <a:stretch/>
        </p:blipFill>
        <p:spPr>
          <a:xfrm rot="-5400000">
            <a:off x="6072451" y="2071951"/>
            <a:ext cx="3303123" cy="2860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8" name="Google Shape;278;p4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rot="-900001">
            <a:off x="6618952" y="692599"/>
            <a:ext cx="869925" cy="538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79" name="Google Shape;279;p41"/>
          <p:cNvPicPr preferRelativeResize="0"/>
          <p:nvPr/>
        </p:nvPicPr>
        <p:blipFill rotWithShape="1">
          <a:blip r:embed="rId8">
            <a:alphaModFix/>
          </a:blip>
          <a:srcRect l="22480"/>
          <a:stretch/>
        </p:blipFill>
        <p:spPr>
          <a:xfrm rot="5400000" flipH="1">
            <a:off x="6598187" y="3764937"/>
            <a:ext cx="1344476" cy="1412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" name="Google Shape;280;p41"/>
          <p:cNvPicPr preferRelativeResize="0"/>
          <p:nvPr/>
        </p:nvPicPr>
        <p:blipFill rotWithShape="1">
          <a:blip r:embed="rId8">
            <a:alphaModFix/>
          </a:blip>
          <a:srcRect l="41114"/>
          <a:stretch/>
        </p:blipFill>
        <p:spPr>
          <a:xfrm rot="14" flipH="1">
            <a:off x="8122726" y="1759201"/>
            <a:ext cx="1021248" cy="1412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1" name="Google Shape;281;p41"/>
          <p:cNvPicPr preferRelativeResize="0"/>
          <p:nvPr/>
        </p:nvPicPr>
        <p:blipFill rotWithShape="1">
          <a:blip r:embed="rId9">
            <a:alphaModFix/>
          </a:blip>
          <a:srcRect l="33739" b="23053"/>
          <a:stretch/>
        </p:blipFill>
        <p:spPr>
          <a:xfrm flipH="1">
            <a:off x="7035251" y="1420100"/>
            <a:ext cx="2108749" cy="37234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41"/>
          <p:cNvPicPr preferRelativeResize="0"/>
          <p:nvPr/>
        </p:nvPicPr>
        <p:blipFill rotWithShape="1">
          <a:blip r:embed="rId6">
            <a:alphaModFix/>
          </a:blip>
          <a:srcRect l="338" t="-200"/>
          <a:stretch/>
        </p:blipFill>
        <p:spPr>
          <a:xfrm rot="9900020" flipH="1">
            <a:off x="-822838" y="-689362"/>
            <a:ext cx="2650974" cy="22509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4" name="Google Shape;284;p41"/>
          <p:cNvPicPr preferRelativeResize="0"/>
          <p:nvPr/>
        </p:nvPicPr>
        <p:blipFill rotWithShape="1">
          <a:blip r:embed="rId10">
            <a:alphaModFix/>
          </a:blip>
          <a:srcRect l="17715" b="32226"/>
          <a:stretch/>
        </p:blipFill>
        <p:spPr>
          <a:xfrm>
            <a:off x="-27287" y="4085375"/>
            <a:ext cx="1769373" cy="1573748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41"/>
          <p:cNvSpPr/>
          <p:nvPr/>
        </p:nvSpPr>
        <p:spPr>
          <a:xfrm>
            <a:off x="6380025" y="-138550"/>
            <a:ext cx="3272725" cy="1444775"/>
          </a:xfrm>
          <a:custGeom>
            <a:avLst/>
            <a:gdLst/>
            <a:ahLst/>
            <a:cxnLst/>
            <a:rect l="l" t="t" r="r" b="b"/>
            <a:pathLst>
              <a:path w="130909" h="57791" extrusionOk="0">
                <a:moveTo>
                  <a:pt x="0" y="0"/>
                </a:moveTo>
                <a:lnTo>
                  <a:pt x="94966" y="57004"/>
                </a:lnTo>
                <a:lnTo>
                  <a:pt x="109031" y="57791"/>
                </a:lnTo>
                <a:lnTo>
                  <a:pt x="130909" y="22393"/>
                </a:lnTo>
              </a:path>
            </a:pathLst>
          </a:cu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sp>
      <p:pic>
        <p:nvPicPr>
          <p:cNvPr id="286" name="Google Shape;286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4499967" flipH="1">
            <a:off x="8027860" y="805013"/>
            <a:ext cx="123526" cy="1417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3F0378-5E62-552D-0F01-0427365EA19E}"/>
              </a:ext>
            </a:extLst>
          </p:cNvPr>
          <p:cNvSpPr txBox="1"/>
          <p:nvPr/>
        </p:nvSpPr>
        <p:spPr>
          <a:xfrm>
            <a:off x="2462967" y="337784"/>
            <a:ext cx="35567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solidFill>
                  <a:schemeClr val="tx1"/>
                </a:solidFill>
                <a:latin typeface="Monotype Corsiva" panose="03010101010201010101" pitchFamily="66" charset="0"/>
              </a:rPr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EEDC15-2833-0BD6-DD24-A7AB74C5A656}"/>
              </a:ext>
            </a:extLst>
          </p:cNvPr>
          <p:cNvSpPr txBox="1"/>
          <p:nvPr/>
        </p:nvSpPr>
        <p:spPr>
          <a:xfrm>
            <a:off x="663263" y="1219206"/>
            <a:ext cx="640490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Children’s Christmas dining menu at the Trinity in London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 (no date) </a:t>
            </a:r>
            <a:r>
              <a:rPr lang="en-GB" i="1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at The Trinity in London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. </a:t>
            </a:r>
          </a:p>
          <a:p>
            <a:endParaRPr lang="en-GB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  <a:p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Goff, H.D. (2016) “Ice cream and desserts | ice cream and frozen desserts: Product types,” </a:t>
            </a:r>
            <a:r>
              <a:rPr lang="en-GB" i="1" dirty="0" err="1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Encyclopedia</a:t>
            </a:r>
            <a:r>
              <a:rPr lang="en-GB" i="1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 of Dairy Sciences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, pp. 893–898. </a:t>
            </a:r>
          </a:p>
          <a:p>
            <a:endParaRPr lang="en-GB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  <a:p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MEDLIK, S. (2016) “Performance in hotels,” </a:t>
            </a:r>
            <a:r>
              <a:rPr lang="en-GB" i="1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Business of Hotels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, pp. 171–181.</a:t>
            </a:r>
          </a:p>
          <a:p>
            <a:endParaRPr lang="en-GB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  <a:p>
            <a:r>
              <a:rPr lang="en-GB" dirty="0" err="1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Restad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, P.L. (2019) “Home for Christmas: Christmas trees and Christmas giving,” </a:t>
            </a:r>
            <a:r>
              <a:rPr lang="en-GB" i="1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Christmas in America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, pp. 57–74.</a:t>
            </a:r>
          </a:p>
          <a:p>
            <a:endParaRPr lang="en-GB" dirty="0">
              <a:solidFill>
                <a:schemeClr val="tx1"/>
              </a:solidFill>
              <a:effectLst/>
              <a:latin typeface="Montserrat Medium" panose="00000600000000000000" pitchFamily="2" charset="0"/>
            </a:endParaRPr>
          </a:p>
          <a:p>
            <a:r>
              <a:rPr lang="en-GB" dirty="0" err="1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Smolko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, J.R. (2012) “Christmas music,” </a:t>
            </a:r>
            <a:r>
              <a:rPr lang="en-GB" i="1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Oxford Music Online</a:t>
            </a:r>
            <a:r>
              <a:rPr lang="en-GB" dirty="0">
                <a:solidFill>
                  <a:schemeClr val="tx1"/>
                </a:solidFill>
                <a:effectLst/>
                <a:latin typeface="Montserrat Medium" panose="00000600000000000000" pitchFamily="2" charset="0"/>
              </a:rPr>
              <a:t> [Preprint]. </a:t>
            </a:r>
            <a:endParaRPr lang="en-GB" dirty="0">
              <a:effectLst/>
              <a:latin typeface="Montserrat Medium" panose="00000600000000000000" pitchFamily="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hristmas Greetings Newsletter by Slidesgo">
  <a:themeElements>
    <a:clrScheme name="Simple Light">
      <a:dk1>
        <a:srgbClr val="FFFFFF"/>
      </a:dk1>
      <a:lt1>
        <a:srgbClr val="000000"/>
      </a:lt1>
      <a:dk2>
        <a:srgbClr val="03344C"/>
      </a:dk2>
      <a:lt2>
        <a:srgbClr val="E99B1A"/>
      </a:lt2>
      <a:accent1>
        <a:srgbClr val="EED179"/>
      </a:accent1>
      <a:accent2>
        <a:srgbClr val="EC470F"/>
      </a:accent2>
      <a:accent3>
        <a:srgbClr val="F19F6C"/>
      </a:accent3>
      <a:accent4>
        <a:srgbClr val="4A7F4E"/>
      </a:accent4>
      <a:accent5>
        <a:srgbClr val="00B0AB"/>
      </a:accent5>
      <a:accent6>
        <a:srgbClr val="CC6096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679</Words>
  <Application>Microsoft Office PowerPoint</Application>
  <PresentationFormat>On-screen Show (16:9)</PresentationFormat>
  <Paragraphs>271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Montserrat</vt:lpstr>
      <vt:lpstr>Monotype Corsiva</vt:lpstr>
      <vt:lpstr>Arial</vt:lpstr>
      <vt:lpstr>Libre Baskerville</vt:lpstr>
      <vt:lpstr>Arial Nova Cond Light</vt:lpstr>
      <vt:lpstr>Roboto</vt:lpstr>
      <vt:lpstr>Montserrat Medium</vt:lpstr>
      <vt:lpstr>Christmas Greetings Newsletter by Slidesgo</vt:lpstr>
      <vt:lpstr>PowerPoint Presentation</vt:lpstr>
      <vt:lpstr>Christmas  Menu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 Menu</dc:title>
  <dc:creator>abdus samad</dc:creator>
  <cp:lastModifiedBy>Fatema Uddin</cp:lastModifiedBy>
  <cp:revision>3</cp:revision>
  <dcterms:modified xsi:type="dcterms:W3CDTF">2022-11-18T19:26:26Z</dcterms:modified>
</cp:coreProperties>
</file>