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BA161-5B29-4ABD-850D-1C064EA8D3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EEBFFD-E47C-4948-A1DD-CED12E02CBE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9D5CC90-8A87-4C6C-B741-F3540130FA08}"/>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5" name="Footer Placeholder 4">
            <a:extLst>
              <a:ext uri="{FF2B5EF4-FFF2-40B4-BE49-F238E27FC236}">
                <a16:creationId xmlns:a16="http://schemas.microsoft.com/office/drawing/2014/main" id="{93724857-154A-4CAF-8DB1-AF8B0026BF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17FC9-3F9E-42BB-9564-978A836EEB21}"/>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1722416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8559D-733B-42AD-8838-59B517060A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C9738D-EC75-491F-BF28-36EF195FF19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341CAF-B79B-4AA1-B3C1-1C674BCA6B8C}"/>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5" name="Footer Placeholder 4">
            <a:extLst>
              <a:ext uri="{FF2B5EF4-FFF2-40B4-BE49-F238E27FC236}">
                <a16:creationId xmlns:a16="http://schemas.microsoft.com/office/drawing/2014/main" id="{A833DA6D-8D0C-4EA6-AADA-CB65CD81D2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FF3A1A-9686-4922-9704-5AFE3108C720}"/>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4248164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188A6-0505-4FB4-A7F1-D18E8740080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65A6AD-0273-4DB3-99FC-506A09E212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1856F1-35B8-4510-8B4B-7052AD72E186}"/>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5" name="Footer Placeholder 4">
            <a:extLst>
              <a:ext uri="{FF2B5EF4-FFF2-40B4-BE49-F238E27FC236}">
                <a16:creationId xmlns:a16="http://schemas.microsoft.com/office/drawing/2014/main" id="{2DD60FA3-F080-4E4B-9151-5FBF7D6331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BDE62-C86D-467F-9CF5-38B84C8A986C}"/>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4266847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F2C5D-49EE-4259-B05E-064281ED76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43D62A-A723-4C66-8D4B-F906EB31B2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FAF28C-FECB-44A5-8288-0C834BC9259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3BCE04-476F-46B1-83DA-5A9927E79A76}"/>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6" name="Footer Placeholder 5">
            <a:extLst>
              <a:ext uri="{FF2B5EF4-FFF2-40B4-BE49-F238E27FC236}">
                <a16:creationId xmlns:a16="http://schemas.microsoft.com/office/drawing/2014/main" id="{CAFED7EF-9EF6-4CB4-A779-0658BF7908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982586-40D2-4FD2-9550-37F391747B23}"/>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902279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FD6D0-571D-48E4-A228-88D2FE6272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ECAE0-4439-4A3C-9AF5-CDDBD28426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3074B9-F6E3-47AF-8B67-64D6AC7BA04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660AB9-AF20-472D-A0C5-8D33812E9C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043DE6-139A-4800-9F76-FC36EA6F70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BF13CCD-9644-4086-B8DE-6E15022F9E15}"/>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8" name="Footer Placeholder 7">
            <a:extLst>
              <a:ext uri="{FF2B5EF4-FFF2-40B4-BE49-F238E27FC236}">
                <a16:creationId xmlns:a16="http://schemas.microsoft.com/office/drawing/2014/main" id="{D30033C8-3B20-479B-9DD3-CDED169FDF0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5A7A204-B96C-4F5B-881B-5A1378F8F88C}"/>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2357916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2B909-FC17-4F5B-A308-B2BAB43F91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90BF0F-0482-419E-9405-EF3C2C6F827C}"/>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4" name="Footer Placeholder 3">
            <a:extLst>
              <a:ext uri="{FF2B5EF4-FFF2-40B4-BE49-F238E27FC236}">
                <a16:creationId xmlns:a16="http://schemas.microsoft.com/office/drawing/2014/main" id="{4457D9CE-0109-4882-9925-CFF1025DA2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D13B70-D1BE-4CF9-996F-4116D38CF419}"/>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3914952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D15342-4E34-4F4E-BE95-C7D028CEF84B}"/>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3" name="Footer Placeholder 2">
            <a:extLst>
              <a:ext uri="{FF2B5EF4-FFF2-40B4-BE49-F238E27FC236}">
                <a16:creationId xmlns:a16="http://schemas.microsoft.com/office/drawing/2014/main" id="{B8AD8A8D-5EA7-4BA2-9940-20AF13E110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4FC2A9-71DD-445F-9DD1-4AA6E4C8E7C9}"/>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73861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A17EE-1F5C-4413-A402-014D40DF07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C8DD8E2-DA2B-4C18-A0F7-E42DDD98F4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E4EBA3-AD42-41AB-90B2-4335B8896B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814B91-4831-42DD-83F1-9981AF6F8E67}"/>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6" name="Footer Placeholder 5">
            <a:extLst>
              <a:ext uri="{FF2B5EF4-FFF2-40B4-BE49-F238E27FC236}">
                <a16:creationId xmlns:a16="http://schemas.microsoft.com/office/drawing/2014/main" id="{B5682A8B-E6B7-4215-9583-C8EDFF14FD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01C0EE-C048-4110-ABEC-B87869A0E30C}"/>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2067367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FAE24-094D-4091-8A98-3D9CBC9179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F06A51-7C10-40B4-84A1-2C6D8E7D3B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592C07-F873-4979-98BB-B13F80A802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B4838E-2CC6-48E2-B1D3-C23589C72594}"/>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6" name="Footer Placeholder 5">
            <a:extLst>
              <a:ext uri="{FF2B5EF4-FFF2-40B4-BE49-F238E27FC236}">
                <a16:creationId xmlns:a16="http://schemas.microsoft.com/office/drawing/2014/main" id="{DB0E954C-AFDD-4054-B1BB-AFA99DC370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5D722B-62FD-4867-8004-4A7EA9B4C748}"/>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3718980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638E8-3DA2-4632-8344-3A36CBB161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93B1D7-12A1-49EC-9102-AB8B2C3DFC8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97A587-2CE1-49EA-BD87-5DEAA5F41C55}"/>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5" name="Footer Placeholder 4">
            <a:extLst>
              <a:ext uri="{FF2B5EF4-FFF2-40B4-BE49-F238E27FC236}">
                <a16:creationId xmlns:a16="http://schemas.microsoft.com/office/drawing/2014/main" id="{A6AA6E0C-1D04-4CEE-9A96-FEFACD830E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325BB9-69A8-40F0-AC65-42823B1479FB}"/>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3694171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F3E887-8FF5-420D-A0BD-D88B37A3D3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0C7528-54C5-4E32-9511-90181F8615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7689A8-20D3-4414-99C2-160B1D3DAACE}"/>
              </a:ext>
            </a:extLst>
          </p:cNvPr>
          <p:cNvSpPr>
            <a:spLocks noGrp="1"/>
          </p:cNvSpPr>
          <p:nvPr>
            <p:ph type="dt" sz="half" idx="10"/>
          </p:nvPr>
        </p:nvSpPr>
        <p:spPr/>
        <p:txBody>
          <a:bodyPr/>
          <a:lstStyle/>
          <a:p>
            <a:fld id="{3E9E1DB7-C4DC-4F62-994A-C0E8CD6C2AEA}" type="datetimeFigureOut">
              <a:rPr lang="en-GB" smtClean="0"/>
              <a:t>10/01/2021</a:t>
            </a:fld>
            <a:endParaRPr lang="en-GB"/>
          </a:p>
        </p:txBody>
      </p:sp>
      <p:sp>
        <p:nvSpPr>
          <p:cNvPr id="5" name="Footer Placeholder 4">
            <a:extLst>
              <a:ext uri="{FF2B5EF4-FFF2-40B4-BE49-F238E27FC236}">
                <a16:creationId xmlns:a16="http://schemas.microsoft.com/office/drawing/2014/main" id="{9296DBA2-5E63-42D0-8A3C-B7A5BBD75B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BDBEE-F412-48BB-A785-B09771727DEA}"/>
              </a:ext>
            </a:extLst>
          </p:cNvPr>
          <p:cNvSpPr>
            <a:spLocks noGrp="1"/>
          </p:cNvSpPr>
          <p:nvPr>
            <p:ph type="sldNum" sz="quarter" idx="12"/>
          </p:nvPr>
        </p:nvSpPr>
        <p:spPr/>
        <p:txBody>
          <a:bodyPr/>
          <a:lstStyle/>
          <a:p>
            <a:fld id="{18BD2FD7-8DAA-40EF-B3FB-D5674B1DFBF0}" type="slidenum">
              <a:rPr lang="en-GB" smtClean="0"/>
              <a:t>‹#›</a:t>
            </a:fld>
            <a:endParaRPr lang="en-GB"/>
          </a:p>
        </p:txBody>
      </p:sp>
    </p:spTree>
    <p:extLst>
      <p:ext uri="{BB962C8B-B14F-4D97-AF65-F5344CB8AC3E}">
        <p14:creationId xmlns:p14="http://schemas.microsoft.com/office/powerpoint/2010/main" val="4004688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E1CE6E-AB1A-428E-BD61-2361AB91D8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7299E2-014C-4445-86CE-CB8CC5630FD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21603A-7970-44FE-9445-BFE15B4F9C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9E1DB7-C4DC-4F62-994A-C0E8CD6C2AEA}" type="datetimeFigureOut">
              <a:rPr lang="en-GB" smtClean="0"/>
              <a:t>10/01/2021</a:t>
            </a:fld>
            <a:endParaRPr lang="en-GB"/>
          </a:p>
        </p:txBody>
      </p:sp>
      <p:sp>
        <p:nvSpPr>
          <p:cNvPr id="5" name="Footer Placeholder 4">
            <a:extLst>
              <a:ext uri="{FF2B5EF4-FFF2-40B4-BE49-F238E27FC236}">
                <a16:creationId xmlns:a16="http://schemas.microsoft.com/office/drawing/2014/main" id="{4C17E313-5612-479F-A21F-92BD4FBF70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5425DE-FDC3-4D97-8F7F-27E05336DC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BD2FD7-8DAA-40EF-B3FB-D5674B1DFBF0}" type="slidenum">
              <a:rPr lang="en-GB" smtClean="0"/>
              <a:t>‹#›</a:t>
            </a:fld>
            <a:endParaRPr lang="en-GB"/>
          </a:p>
        </p:txBody>
      </p:sp>
    </p:spTree>
    <p:extLst>
      <p:ext uri="{BB962C8B-B14F-4D97-AF65-F5344CB8AC3E}">
        <p14:creationId xmlns:p14="http://schemas.microsoft.com/office/powerpoint/2010/main" val="42390635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slyp.org.uk/article/gang-culture/" TargetMode="External"/><Relationship Id="rId3" Type="http://schemas.openxmlformats.org/officeDocument/2006/relationships/hyperlink" Target="https://www.le.ac.uk/ebulletin-archive/ebulletin/features/2000-2009/2006/08/nparticle.2006-08-03.html#:~:text=Gang%20culture%20is%20growing%20in,as%20part%20of%20their%20image.&amp;text=Gangs%20%2D%20mostly%20comprised%20of%20street,part%20of%20the%20group%27s%20identity" TargetMode="External"/><Relationship Id="rId7" Type="http://schemas.openxmlformats.org/officeDocument/2006/relationships/hyperlink" Target="https://www.standard.co.uk/culture/film/blue-story-powerful-true-depiction-gang-culture-a4300266.html" TargetMode="External"/><Relationship Id="rId2" Type="http://schemas.openxmlformats.org/officeDocument/2006/relationships/hyperlink" Target="http://www.bbc.co.uk/schools/pshe_and_citizenship/pdf/mymurder_resources/handout4.pdf" TargetMode="External"/><Relationship Id="rId1" Type="http://schemas.openxmlformats.org/officeDocument/2006/relationships/slideLayout" Target="../slideLayouts/slideLayout2.xml"/><Relationship Id="rId6" Type="http://schemas.openxmlformats.org/officeDocument/2006/relationships/hyperlink" Target="https://theconversation.com/gang-culture-appeals-to-disenfranchised-young-people-but-social-mixing-offers-a-way-out-117518" TargetMode="External"/><Relationship Id="rId11" Type="http://schemas.openxmlformats.org/officeDocument/2006/relationships/hyperlink" Target="https://www.cypnow.co.uk/other/article/injunctions-tackle-gang-culture" TargetMode="External"/><Relationship Id="rId5" Type="http://schemas.openxmlformats.org/officeDocument/2006/relationships/hyperlink" Target="http://news.bbc.co.uk/1/hi/education/7839436.stm" TargetMode="External"/><Relationship Id="rId10" Type="http://schemas.openxmlformats.org/officeDocument/2006/relationships/hyperlink" Target="https://assets.publishing.service.gov.uk/government/uploads/system/uploads/attachment_data/file/418131/Preventing_youth_violence_and_gang_involvement_v3_March2015.pdf" TargetMode="External"/><Relationship Id="rId4" Type="http://schemas.openxmlformats.org/officeDocument/2006/relationships/hyperlink" Target="https://ojjdp.ojp.gov/sites/g/files/xyckuh176/files/jjbulletin/9808/why.html" TargetMode="External"/><Relationship Id="rId9" Type="http://schemas.openxmlformats.org/officeDocument/2006/relationships/hyperlink" Target="https://www.teachertoolkit.co.uk/2018/10/28/gang-youth-viol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3553093-1802-4845-B457-3C775BC25CD0}"/>
              </a:ext>
            </a:extLst>
          </p:cNvPr>
          <p:cNvSpPr txBox="1"/>
          <p:nvPr/>
        </p:nvSpPr>
        <p:spPr>
          <a:xfrm>
            <a:off x="-1" y="-1"/>
            <a:ext cx="12192000" cy="1343025"/>
          </a:xfrm>
          <a:prstGeom prst="rect">
            <a:avLst/>
          </a:prstGeom>
          <a:solidFill>
            <a:schemeClr val="bg2">
              <a:lumMod val="75000"/>
            </a:schemeClr>
          </a:solidFill>
        </p:spPr>
        <p:txBody>
          <a:bodyPr wrap="square" rtlCol="0">
            <a:spAutoFit/>
          </a:bodyPr>
          <a:lstStyle/>
          <a:p>
            <a:endParaRPr lang="en-GB" dirty="0"/>
          </a:p>
        </p:txBody>
      </p:sp>
      <p:sp>
        <p:nvSpPr>
          <p:cNvPr id="5" name="Rectangle 4">
            <a:extLst>
              <a:ext uri="{FF2B5EF4-FFF2-40B4-BE49-F238E27FC236}">
                <a16:creationId xmlns:a16="http://schemas.microsoft.com/office/drawing/2014/main" id="{266B34FD-1046-4A6D-948B-DC167200EC14}"/>
              </a:ext>
            </a:extLst>
          </p:cNvPr>
          <p:cNvSpPr/>
          <p:nvPr/>
        </p:nvSpPr>
        <p:spPr>
          <a:xfrm>
            <a:off x="3420188" y="209846"/>
            <a:ext cx="4684873" cy="923330"/>
          </a:xfrm>
          <a:prstGeom prst="rect">
            <a:avLst/>
          </a:prstGeom>
          <a:noFill/>
        </p:spPr>
        <p:txBody>
          <a:bodyPr wrap="none" lIns="91440" tIns="45720" rIns="91440" bIns="45720">
            <a:spAutoFit/>
          </a:bodyPr>
          <a:lstStyle/>
          <a:p>
            <a:pPr algn="ct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GANG</a:t>
            </a:r>
            <a:r>
              <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 </a:t>
            </a:r>
            <a:r>
              <a:rPr lang="en-US"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CULTURE</a:t>
            </a:r>
            <a:endParaRPr lang="en-US" sz="5400" b="1" cap="none" spc="0"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endParaRPr>
          </a:p>
        </p:txBody>
      </p:sp>
      <p:sp>
        <p:nvSpPr>
          <p:cNvPr id="6" name="TextBox 5">
            <a:extLst>
              <a:ext uri="{FF2B5EF4-FFF2-40B4-BE49-F238E27FC236}">
                <a16:creationId xmlns:a16="http://schemas.microsoft.com/office/drawing/2014/main" id="{3E7EC17E-9B00-4908-8FB6-5A99B9440FB2}"/>
              </a:ext>
            </a:extLst>
          </p:cNvPr>
          <p:cNvSpPr txBox="1"/>
          <p:nvPr/>
        </p:nvSpPr>
        <p:spPr>
          <a:xfrm>
            <a:off x="507999" y="1366897"/>
            <a:ext cx="3267075" cy="181588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400" u="sng" dirty="0"/>
              <a:t>What is gang culture?</a:t>
            </a:r>
          </a:p>
          <a:p>
            <a:pPr algn="just"/>
            <a:r>
              <a:rPr lang="en-GB" sz="1400" dirty="0"/>
              <a:t>A ‘gang’ is often described as a group of people who share common interests and identity.  Although, it is a misconception that ‘gangs’ are illegal, most individuals who are part of a gang, involve themselves in either violence, drugs or weapons.</a:t>
            </a:r>
          </a:p>
        </p:txBody>
      </p:sp>
      <p:sp>
        <p:nvSpPr>
          <p:cNvPr id="7" name="TextBox 6">
            <a:extLst>
              <a:ext uri="{FF2B5EF4-FFF2-40B4-BE49-F238E27FC236}">
                <a16:creationId xmlns:a16="http://schemas.microsoft.com/office/drawing/2014/main" id="{CC054FE4-B585-4973-AE65-6E03B131961A}"/>
              </a:ext>
            </a:extLst>
          </p:cNvPr>
          <p:cNvSpPr txBox="1"/>
          <p:nvPr/>
        </p:nvSpPr>
        <p:spPr>
          <a:xfrm>
            <a:off x="507999" y="4795897"/>
            <a:ext cx="3267075" cy="181588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u="sng" dirty="0"/>
              <a:t>Who joins gangs?</a:t>
            </a:r>
          </a:p>
          <a:p>
            <a:pPr algn="just"/>
            <a:r>
              <a:rPr lang="en-GB" sz="1400" dirty="0"/>
              <a:t>Even though there is often a wide variant in the type of gangs forms, Kate Broadhurst brings to our attention some common trends often found.  According to her, gang members are more males who are young adults – teen years to early twenties.</a:t>
            </a:r>
          </a:p>
        </p:txBody>
      </p:sp>
      <p:sp>
        <p:nvSpPr>
          <p:cNvPr id="8" name="TextBox 7">
            <a:extLst>
              <a:ext uri="{FF2B5EF4-FFF2-40B4-BE49-F238E27FC236}">
                <a16:creationId xmlns:a16="http://schemas.microsoft.com/office/drawing/2014/main" id="{066F98AC-B89D-49D3-8292-3E71101AD6EF}"/>
              </a:ext>
            </a:extLst>
          </p:cNvPr>
          <p:cNvSpPr txBox="1"/>
          <p:nvPr/>
        </p:nvSpPr>
        <p:spPr>
          <a:xfrm>
            <a:off x="4089400" y="2882112"/>
            <a:ext cx="3190875" cy="209288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400" u="sng" dirty="0"/>
              <a:t>Why do people join a gang?</a:t>
            </a:r>
          </a:p>
          <a:p>
            <a:pPr algn="just"/>
            <a:r>
              <a:rPr lang="en-GB" sz="1400" dirty="0"/>
              <a:t>In 1996, Decker and Van Winkle studied why individuals become involved in gangs.  They believed that individuals like the perceived attractiveness of them. Additionally, it was found that, individuals also consider gangs to improve status in peer groups.</a:t>
            </a:r>
          </a:p>
          <a:p>
            <a:endParaRPr lang="en-GB" dirty="0"/>
          </a:p>
        </p:txBody>
      </p:sp>
      <p:sp>
        <p:nvSpPr>
          <p:cNvPr id="9" name="TextBox 8">
            <a:extLst>
              <a:ext uri="{FF2B5EF4-FFF2-40B4-BE49-F238E27FC236}">
                <a16:creationId xmlns:a16="http://schemas.microsoft.com/office/drawing/2014/main" id="{5305C499-70CC-4838-89A0-C5CF82C7643A}"/>
              </a:ext>
            </a:extLst>
          </p:cNvPr>
          <p:cNvSpPr txBox="1"/>
          <p:nvPr/>
        </p:nvSpPr>
        <p:spPr>
          <a:xfrm>
            <a:off x="7979832" y="1399032"/>
            <a:ext cx="3894668" cy="203132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400" u="sng" dirty="0"/>
              <a:t>Gangs in relation to education?</a:t>
            </a:r>
          </a:p>
          <a:p>
            <a:pPr algn="just"/>
            <a:r>
              <a:rPr lang="en-GB" sz="1400" dirty="0"/>
              <a:t>A study carried out by the NASUWT teacher’s union discovered that those involved in such behaviours, often brought weapons with them to schools.  The report also highlighted that, in areas where gang culture is a common issue, it often impacts schools. In big cities such as London, students as many as sixty can be involved in a gang.</a:t>
            </a:r>
          </a:p>
        </p:txBody>
      </p:sp>
      <p:pic>
        <p:nvPicPr>
          <p:cNvPr id="10" name="Picture 9">
            <a:extLst>
              <a:ext uri="{FF2B5EF4-FFF2-40B4-BE49-F238E27FC236}">
                <a16:creationId xmlns:a16="http://schemas.microsoft.com/office/drawing/2014/main" id="{FA4F3A23-12D2-4092-A206-3094BA8EE38D}"/>
              </a:ext>
            </a:extLst>
          </p:cNvPr>
          <p:cNvPicPr>
            <a:picLocks noChangeAspect="1"/>
          </p:cNvPicPr>
          <p:nvPr/>
        </p:nvPicPr>
        <p:blipFill>
          <a:blip r:embed="rId2"/>
          <a:stretch>
            <a:fillRect/>
          </a:stretch>
        </p:blipFill>
        <p:spPr>
          <a:xfrm>
            <a:off x="4542064" y="1418172"/>
            <a:ext cx="2310643" cy="1388791"/>
          </a:xfrm>
          <a:prstGeom prst="rect">
            <a:avLst/>
          </a:prstGeom>
        </p:spPr>
      </p:pic>
      <p:pic>
        <p:nvPicPr>
          <p:cNvPr id="11" name="Picture 10">
            <a:extLst>
              <a:ext uri="{FF2B5EF4-FFF2-40B4-BE49-F238E27FC236}">
                <a16:creationId xmlns:a16="http://schemas.microsoft.com/office/drawing/2014/main" id="{CFBE1805-DFD0-496B-9C49-624E857FFC0D}"/>
              </a:ext>
            </a:extLst>
          </p:cNvPr>
          <p:cNvPicPr>
            <a:picLocks noChangeAspect="1"/>
          </p:cNvPicPr>
          <p:nvPr/>
        </p:nvPicPr>
        <p:blipFill>
          <a:blip r:embed="rId3"/>
          <a:stretch>
            <a:fillRect/>
          </a:stretch>
        </p:blipFill>
        <p:spPr>
          <a:xfrm>
            <a:off x="507999" y="3206652"/>
            <a:ext cx="3267075" cy="1495818"/>
          </a:xfrm>
          <a:prstGeom prst="rect">
            <a:avLst/>
          </a:prstGeom>
        </p:spPr>
      </p:pic>
      <p:pic>
        <p:nvPicPr>
          <p:cNvPr id="12" name="Picture 11">
            <a:extLst>
              <a:ext uri="{FF2B5EF4-FFF2-40B4-BE49-F238E27FC236}">
                <a16:creationId xmlns:a16="http://schemas.microsoft.com/office/drawing/2014/main" id="{C6DF416F-D295-4BB2-BF69-9BE39049CA11}"/>
              </a:ext>
            </a:extLst>
          </p:cNvPr>
          <p:cNvPicPr>
            <a:picLocks noChangeAspect="1"/>
          </p:cNvPicPr>
          <p:nvPr/>
        </p:nvPicPr>
        <p:blipFill>
          <a:blip r:embed="rId4"/>
          <a:stretch>
            <a:fillRect/>
          </a:stretch>
        </p:blipFill>
        <p:spPr>
          <a:xfrm>
            <a:off x="4542064" y="5238395"/>
            <a:ext cx="2441119" cy="1373384"/>
          </a:xfrm>
          <a:prstGeom prst="rect">
            <a:avLst/>
          </a:prstGeom>
        </p:spPr>
      </p:pic>
      <p:sp>
        <p:nvSpPr>
          <p:cNvPr id="2" name="TextBox 1">
            <a:extLst>
              <a:ext uri="{FF2B5EF4-FFF2-40B4-BE49-F238E27FC236}">
                <a16:creationId xmlns:a16="http://schemas.microsoft.com/office/drawing/2014/main" id="{8001C8F0-FCE1-44CF-B114-8B1A00A567B4}"/>
              </a:ext>
            </a:extLst>
          </p:cNvPr>
          <p:cNvSpPr txBox="1"/>
          <p:nvPr/>
        </p:nvSpPr>
        <p:spPr>
          <a:xfrm>
            <a:off x="7979832" y="4773967"/>
            <a:ext cx="3894668" cy="166199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1400" u="sng" dirty="0"/>
              <a:t>So what can educational facilities do to prevent this?</a:t>
            </a:r>
          </a:p>
          <a:p>
            <a:pPr algn="just"/>
            <a:r>
              <a:rPr lang="en-GB" sz="1400" dirty="0"/>
              <a:t>Many individuals who join gangs, are not actually aware of the risks of violence. Educational facilities often have schemes or talks to educate individuals on making safe choices and the risk of criminal/violent behaviour.</a:t>
            </a:r>
          </a:p>
        </p:txBody>
      </p:sp>
      <p:pic>
        <p:nvPicPr>
          <p:cNvPr id="1026" name="Picture 2" descr="Injunctions tackle gang culture | CYP Now">
            <a:extLst>
              <a:ext uri="{FF2B5EF4-FFF2-40B4-BE49-F238E27FC236}">
                <a16:creationId xmlns:a16="http://schemas.microsoft.com/office/drawing/2014/main" id="{3C2BE378-FD59-45A8-B82C-BC7616446B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9832" y="3494747"/>
            <a:ext cx="3894667" cy="1225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57954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ACDD3-1348-40F1-AC07-F69A2D93F13F}"/>
              </a:ext>
            </a:extLst>
          </p:cNvPr>
          <p:cNvSpPr>
            <a:spLocks noGrp="1"/>
          </p:cNvSpPr>
          <p:nvPr>
            <p:ph type="title"/>
          </p:nvPr>
        </p:nvSpPr>
        <p:spPr/>
        <p:txBody>
          <a:bodyPr/>
          <a:lstStyle/>
          <a:p>
            <a:pPr algn="ctr"/>
            <a:r>
              <a:rPr lang="en-GB" u="sng" dirty="0"/>
              <a:t>Reference List</a:t>
            </a:r>
          </a:p>
        </p:txBody>
      </p:sp>
      <p:sp>
        <p:nvSpPr>
          <p:cNvPr id="3" name="Content Placeholder 2">
            <a:extLst>
              <a:ext uri="{FF2B5EF4-FFF2-40B4-BE49-F238E27FC236}">
                <a16:creationId xmlns:a16="http://schemas.microsoft.com/office/drawing/2014/main" id="{7EA88EC8-F9CC-495D-8A1C-27FFD2C2F261}"/>
              </a:ext>
            </a:extLst>
          </p:cNvPr>
          <p:cNvSpPr>
            <a:spLocks noGrp="1"/>
          </p:cNvSpPr>
          <p:nvPr>
            <p:ph idx="1"/>
          </p:nvPr>
        </p:nvSpPr>
        <p:spPr/>
        <p:txBody>
          <a:bodyPr>
            <a:normAutofit fontScale="47500" lnSpcReduction="20000"/>
          </a:bodyPr>
          <a:lstStyle/>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BBC Three – My Murder, ‘Gang Culture – the facts’ , PSHE &amp; Citizenship,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http://www.bbc.co.uk/schools/pshe_and_citizenship/pdf/mymurder_resources/handout4.pdf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University of Leicester (2006) , ‘Gang Culture, August 2006,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https://www.le.ac.uk/ebulletin-archive/ebulletin/features/2000-2009/2006/08/nparticle.2006-08-03.html#:~:text=Gang%20culture%20is%20growing%20in,as%20part%20of%20their%20image.&amp;text=Gangs%20%2D%20mostly%20comprised%20of%20street,part%20of%20the%20group%27s%20identity</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Juvenile Justice Bulletin (1998), ‘Why do youth join gangs?’, Youth Gangs: An Overview, August 1998,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https://ojjdp.ojp.gov/sites/g/files/xyckuh176/files/jjbulletin/9808/why.html</a:t>
            </a:r>
            <a:r>
              <a:rPr lang="en-GB" sz="1800" dirty="0">
                <a:effectLst/>
                <a:latin typeface="Calibri" panose="020F0502020204030204" pitchFamily="34" charset="0"/>
                <a:ea typeface="Calibri" panose="020F0502020204030204" pitchFamily="34" charset="0"/>
                <a:cs typeface="Times New Roman" panose="02020603050405020304" pitchFamily="18" charset="0"/>
              </a:rPr>
              <a:t> , Available at: 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BBC News (2009), ‘Gang culture ‘can affect schools’’, 20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2009,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5"/>
              </a:rPr>
              <a:t>http://news.bbc.co.uk/1/hi/education/7839436.stm</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Conversation (2019) ‘Gang culture appeals to disenfranchised young people – but ‘social mixing’ offers a way out’, 22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May 2019,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6"/>
              </a:rPr>
              <a:t>https://theconversation.com/gang-culture-appeals-to-disenfranchised-young-people-but-social-mixing-offers-a-way-out-117518</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Cohen, D (2019), ‘The film London must see: Blue Story is a powerful and true depiction of gang culture’, 29</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November 2019, Evening Standard,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7"/>
              </a:rPr>
              <a:t>https://www.standard.co.uk/culture/film/blue-story-powerful-true-depiction-gang-culture-a4300266.html</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SafeLine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Young People, ‘Gang Culture – Getting Caught Up’,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8"/>
              </a:rPr>
              <a:t>https://slyp.org.uk/article/gang-culture/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6</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How Can We Address Gang Culture In Schools? | </a:t>
            </a:r>
            <a:r>
              <a:rPr lang="en-GB" sz="1800" u="sng" dirty="0" err="1">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9"/>
              </a:rPr>
              <a:t>TeacherToolkit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Home Office (2015), ‘Preventing youth violence and gang involvement: Practical advice for schools and colleges’, March,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0"/>
              </a:rPr>
              <a:t>https://assets.publishing.service.gov.uk/government/uploads/system/uploads/attachment_data/file/418131/Preventing_youth_violence_and_gang_involvement_v3_March2015.pdf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lgn="just">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Brown J (2015), ‘Injunctions Tackle Gang Culture’, 22</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dirty="0">
                <a:effectLst/>
                <a:latin typeface="Calibri" panose="020F0502020204030204" pitchFamily="34" charset="0"/>
                <a:ea typeface="Calibri" panose="020F0502020204030204" pitchFamily="34" charset="0"/>
                <a:cs typeface="Times New Roman" panose="02020603050405020304" pitchFamily="18" charset="0"/>
              </a:rPr>
              <a:t> June, Available at:  </a:t>
            </a:r>
            <a:r>
              <a:rPr lang="en-GB" sz="1800" u="sng"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https://www.cypnow.co.uk/other/article/injunctions-tackle-gang-culture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January 2021</a:t>
            </a:r>
          </a:p>
          <a:p>
            <a:pPr marL="0" indent="0">
              <a:buNone/>
            </a:pPr>
            <a:endParaRPr lang="en-GB" dirty="0"/>
          </a:p>
        </p:txBody>
      </p:sp>
    </p:spTree>
    <p:extLst>
      <p:ext uri="{BB962C8B-B14F-4D97-AF65-F5344CB8AC3E}">
        <p14:creationId xmlns:p14="http://schemas.microsoft.com/office/powerpoint/2010/main" val="2808185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793</Words>
  <Application>Microsoft Office PowerPoint</Application>
  <PresentationFormat>Widescreen</PresentationFormat>
  <Paragraphs>22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Robinson</dc:creator>
  <cp:lastModifiedBy>Emma Robinson</cp:lastModifiedBy>
  <cp:revision>13</cp:revision>
  <dcterms:created xsi:type="dcterms:W3CDTF">2021-01-06T11:30:19Z</dcterms:created>
  <dcterms:modified xsi:type="dcterms:W3CDTF">2021-01-10T22:39:09Z</dcterms:modified>
</cp:coreProperties>
</file>