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8" r:id="rId4"/>
    <p:sldId id="258" r:id="rId5"/>
    <p:sldId id="259" r:id="rId6"/>
    <p:sldId id="260" r:id="rId7"/>
    <p:sldId id="261" r:id="rId8"/>
    <p:sldId id="262" r:id="rId9"/>
    <p:sldId id="263" r:id="rId10"/>
    <p:sldId id="264" r:id="rId11"/>
    <p:sldId id="265" r:id="rId12"/>
  </p:sldIdLst>
  <p:sldSz cx="9144000" cy="6858000" type="screen4x3"/>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64" d="100"/>
          <a:sy n="64" d="100"/>
        </p:scale>
        <p:origin x="994" y="-27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521199A-9A85-4863-852F-F561AC679F99}" type="datetimeFigureOut">
              <a:rPr lang="bg-BG" smtClean="0"/>
              <a:t>4.7.2022 г.</a:t>
            </a:fld>
            <a:endParaRPr lang="bg-BG"/>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CFD3D6E-A0C5-4B8C-B181-57261B4AD049}" type="slidenum">
              <a:rPr lang="bg-BG" smtClean="0"/>
              <a:t>‹#›</a:t>
            </a:fld>
            <a:endParaRPr lang="bg-BG"/>
          </a:p>
        </p:txBody>
      </p:sp>
    </p:spTree>
    <p:extLst>
      <p:ext uri="{BB962C8B-B14F-4D97-AF65-F5344CB8AC3E}">
        <p14:creationId xmlns:p14="http://schemas.microsoft.com/office/powerpoint/2010/main" val="1206104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has become difficult for the NHS to retain employees. According to recent data, nurse shortages are on the rise, and both nurses and other medical personnel experience a high rate of turnover. It's critical to evaluate the costs associated with these workforce changes in the NHS and how they will affect the provision of healthcare services. This project will examine whether staff decisions to join or leave an NHS organization have an adverse impact on the effectiveness of operations and the health of patients. The most latest Hospital Episodes Statistics information, turnover data, and bank staff data from NHS Digital will be used by a team of economists from the London School of Economics and Political Science and City University of London to check the relation between revenue and effectiveness.</a:t>
            </a:r>
            <a:endParaRPr lang="bg-BG" dirty="0"/>
          </a:p>
        </p:txBody>
      </p:sp>
      <p:sp>
        <p:nvSpPr>
          <p:cNvPr id="4" name="Slide Number Placeholder 3"/>
          <p:cNvSpPr>
            <a:spLocks noGrp="1"/>
          </p:cNvSpPr>
          <p:nvPr>
            <p:ph type="sldNum" sz="quarter" idx="10"/>
          </p:nvPr>
        </p:nvSpPr>
        <p:spPr/>
        <p:txBody>
          <a:bodyPr/>
          <a:lstStyle/>
          <a:p>
            <a:fld id="{4CFD3D6E-A0C5-4B8C-B181-57261B4AD049}" type="slidenum">
              <a:rPr lang="bg-BG" smtClean="0"/>
              <a:t>3</a:t>
            </a:fld>
            <a:endParaRPr lang="bg-BG"/>
          </a:p>
        </p:txBody>
      </p:sp>
    </p:spTree>
    <p:extLst>
      <p:ext uri="{BB962C8B-B14F-4D97-AF65-F5344CB8AC3E}">
        <p14:creationId xmlns:p14="http://schemas.microsoft.com/office/powerpoint/2010/main" val="4033223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Absence lasting less than 28 calendar days is referred to as short-term sickness. Throughout their working lives, everyone experiences brief absences due to illness, frequently due to common ailments like the flu and colds. Ad hoc absences that happen frequently, however, may point to a deeper problem with a team member or member of staff. Look for patterns in the absence when reviewing the absence history, such as a pattern of absences occurring on Fridays, Mondays, or the days following a bank holiday. </a:t>
            </a:r>
            <a:r>
              <a:rPr lang="en-US"/>
              <a:t>Examine any fit notes for recurring information and keep an eye out for themes in the excused absences.</a:t>
            </a:r>
            <a:endParaRPr lang="bg-BG"/>
          </a:p>
        </p:txBody>
      </p:sp>
      <p:sp>
        <p:nvSpPr>
          <p:cNvPr id="4" name="Slide Number Placeholder 3"/>
          <p:cNvSpPr>
            <a:spLocks noGrp="1"/>
          </p:cNvSpPr>
          <p:nvPr>
            <p:ph type="sldNum" sz="quarter" idx="10"/>
          </p:nvPr>
        </p:nvSpPr>
        <p:spPr/>
        <p:txBody>
          <a:bodyPr/>
          <a:lstStyle/>
          <a:p>
            <a:fld id="{4CFD3D6E-A0C5-4B8C-B181-57261B4AD049}" type="slidenum">
              <a:rPr lang="bg-BG" smtClean="0"/>
              <a:t>8</a:t>
            </a:fld>
            <a:endParaRPr lang="bg-BG"/>
          </a:p>
        </p:txBody>
      </p:sp>
    </p:spTree>
    <p:extLst>
      <p:ext uri="{BB962C8B-B14F-4D97-AF65-F5344CB8AC3E}">
        <p14:creationId xmlns:p14="http://schemas.microsoft.com/office/powerpoint/2010/main" val="471115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NHS need to consider and learn from the past mistakes in order to retain and make the team members better work place and conditions. Actions related to increasing the wages, improving the workplace conditions will lead to retaining more staff members within the organization. </a:t>
            </a:r>
          </a:p>
          <a:p>
            <a:r>
              <a:rPr lang="en-US" dirty="0"/>
              <a:t>The government as explained also need to contribute for the NHS improvement and development so the staff turnover should be under control and decreased at minimum level.</a:t>
            </a:r>
          </a:p>
          <a:p>
            <a:r>
              <a:rPr lang="en-US" dirty="0"/>
              <a:t>Control over the labor turnover will impact the increase of the provided health care services. </a:t>
            </a:r>
          </a:p>
          <a:p>
            <a:endParaRPr lang="bg-BG" dirty="0"/>
          </a:p>
        </p:txBody>
      </p:sp>
      <p:sp>
        <p:nvSpPr>
          <p:cNvPr id="4" name="Slide Number Placeholder 3"/>
          <p:cNvSpPr>
            <a:spLocks noGrp="1"/>
          </p:cNvSpPr>
          <p:nvPr>
            <p:ph type="sldNum" sz="quarter" idx="10"/>
          </p:nvPr>
        </p:nvSpPr>
        <p:spPr/>
        <p:txBody>
          <a:bodyPr/>
          <a:lstStyle/>
          <a:p>
            <a:fld id="{4CFD3D6E-A0C5-4B8C-B181-57261B4AD049}" type="slidenum">
              <a:rPr lang="bg-BG" smtClean="0"/>
              <a:t>9</a:t>
            </a:fld>
            <a:endParaRPr lang="bg-BG"/>
          </a:p>
        </p:txBody>
      </p:sp>
    </p:spTree>
    <p:extLst>
      <p:ext uri="{BB962C8B-B14F-4D97-AF65-F5344CB8AC3E}">
        <p14:creationId xmlns:p14="http://schemas.microsoft.com/office/powerpoint/2010/main" val="90290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624"/>
            <a:ext cx="7315200" cy="2595025"/>
          </a:xfrm>
        </p:spPr>
        <p:txBody>
          <a:bodyPr>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914400" y="5166530"/>
            <a:ext cx="7315200" cy="1144632"/>
          </a:xfrm>
        </p:spPr>
        <p:txBody>
          <a:bodyPr>
            <a:normAutofit/>
          </a:bodyPr>
          <a:lstStyle>
            <a:lvl1pPr marL="0" indent="0" algn="l">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62005F81-0DDF-4F61-B313-E99348658102}" type="datetimeFigureOut">
              <a:rPr lang="bg-BG" smtClean="0"/>
              <a:t>4.7.2022 г.</a:t>
            </a:fld>
            <a:endParaRPr lang="bg-BG"/>
          </a:p>
        </p:txBody>
      </p:sp>
      <p:sp>
        <p:nvSpPr>
          <p:cNvPr id="8" name="Slide Number Placeholder 7"/>
          <p:cNvSpPr>
            <a:spLocks noGrp="1"/>
          </p:cNvSpPr>
          <p:nvPr>
            <p:ph type="sldNum" sz="quarter" idx="11"/>
          </p:nvPr>
        </p:nvSpPr>
        <p:spPr/>
        <p:txBody>
          <a:bodyPr/>
          <a:lstStyle/>
          <a:p>
            <a:fld id="{2BF7A774-FD94-4D6A-AF8C-F01E005FC704}" type="slidenum">
              <a:rPr lang="bg-BG" smtClean="0"/>
              <a:t>‹#›</a:t>
            </a:fld>
            <a:endParaRPr lang="bg-BG"/>
          </a:p>
        </p:txBody>
      </p:sp>
      <p:sp>
        <p:nvSpPr>
          <p:cNvPr id="9" name="Footer Placeholder 8"/>
          <p:cNvSpPr>
            <a:spLocks noGrp="1"/>
          </p:cNvSpPr>
          <p:nvPr>
            <p:ph type="ftr" sz="quarter" idx="12"/>
          </p:nvPr>
        </p:nvSpPr>
        <p:spPr/>
        <p:txBody>
          <a:bodyPr/>
          <a:lstStyle/>
          <a:p>
            <a:endParaRPr lang="bg-BG"/>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005F81-0DDF-4F61-B313-E99348658102}" type="datetimeFigureOut">
              <a:rPr lang="bg-BG" smtClean="0"/>
              <a:t>4.7.2022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2BF7A774-FD94-4D6A-AF8C-F01E005FC704}" type="slidenum">
              <a:rPr lang="bg-BG" smtClean="0"/>
              <a:t>‹#›</a:t>
            </a:fld>
            <a:endParaRPr lang="bg-BG"/>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4400" y="5017572"/>
            <a:ext cx="7315200" cy="1293592"/>
          </a:xfrm>
        </p:spPr>
        <p:txBody>
          <a:bodyPr anchor="t"/>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914400" y="3865097"/>
            <a:ext cx="7315200" cy="1098439"/>
          </a:xfrm>
        </p:spPr>
        <p:txBody>
          <a:bodyPr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005F81-0DDF-4F61-B313-E99348658102}" type="datetimeFigureOut">
              <a:rPr lang="bg-BG" smtClean="0"/>
              <a:t>4.7.2022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2BF7A774-FD94-4D6A-AF8C-F01E005FC704}" type="slidenum">
              <a:rPr lang="bg-BG" smtClean="0"/>
              <a:t>‹#›</a:t>
            </a:fld>
            <a:endParaRPr lang="bg-BG"/>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62005F81-0DDF-4F61-B313-E99348658102}" type="datetimeFigureOut">
              <a:rPr lang="bg-BG" smtClean="0"/>
              <a:t>4.7.2022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2BF7A774-FD94-4D6A-AF8C-F01E005FC704}" type="slidenum">
              <a:rPr lang="bg-BG" smtClean="0"/>
              <a:t>‹#›</a:t>
            </a:fld>
            <a:endParaRPr lang="bg-BG"/>
          </a:p>
        </p:txBody>
      </p:sp>
      <p:sp>
        <p:nvSpPr>
          <p:cNvPr id="9" name="Title 8"/>
          <p:cNvSpPr>
            <a:spLocks noGrp="1"/>
          </p:cNvSpPr>
          <p:nvPr>
            <p:ph type="title"/>
          </p:nvPr>
        </p:nvSpPr>
        <p:spPr>
          <a:xfrm>
            <a:off x="914400" y="1544715"/>
            <a:ext cx="7315200" cy="1154097"/>
          </a:xfrm>
        </p:spPr>
        <p:txBody>
          <a:bodyPr/>
          <a:lstStyle/>
          <a:p>
            <a:r>
              <a:rPr lang="en-US"/>
              <a:t>Click to edit Master title style</a:t>
            </a:r>
          </a:p>
        </p:txBody>
      </p:sp>
      <p:sp>
        <p:nvSpPr>
          <p:cNvPr id="8" name="Content Placeholder 7"/>
          <p:cNvSpPr>
            <a:spLocks noGrp="1"/>
          </p:cNvSpPr>
          <p:nvPr>
            <p:ph sz="quarter" idx="13"/>
          </p:nvPr>
        </p:nvSpPr>
        <p:spPr>
          <a:xfrm>
            <a:off x="914400" y="2743200"/>
            <a:ext cx="356616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81728" y="2743200"/>
            <a:ext cx="3566160" cy="3595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16348" y="2743200"/>
            <a:ext cx="3364992" cy="621792"/>
          </a:xfrm>
        </p:spPr>
        <p:txBody>
          <a:bodyPr anchor="b">
            <a:no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885144" y="2743200"/>
            <a:ext cx="3362062" cy="621792"/>
          </a:xfrm>
        </p:spPr>
        <p:txBody>
          <a:bodyPr anchor="b">
            <a:no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62005F81-0DDF-4F61-B313-E99348658102}" type="datetimeFigureOut">
              <a:rPr lang="bg-BG" smtClean="0"/>
              <a:t>4.7.2022 г.</a:t>
            </a:fld>
            <a:endParaRPr lang="bg-BG"/>
          </a:p>
        </p:txBody>
      </p:sp>
      <p:sp>
        <p:nvSpPr>
          <p:cNvPr id="8" name="Footer Placeholder 7"/>
          <p:cNvSpPr>
            <a:spLocks noGrp="1"/>
          </p:cNvSpPr>
          <p:nvPr>
            <p:ph type="ftr" sz="quarter" idx="11"/>
          </p:nvPr>
        </p:nvSpPr>
        <p:spPr/>
        <p:txBody>
          <a:bodyPr/>
          <a:lstStyle/>
          <a:p>
            <a:endParaRPr lang="bg-BG"/>
          </a:p>
        </p:txBody>
      </p:sp>
      <p:sp>
        <p:nvSpPr>
          <p:cNvPr id="9" name="Slide Number Placeholder 8"/>
          <p:cNvSpPr>
            <a:spLocks noGrp="1"/>
          </p:cNvSpPr>
          <p:nvPr>
            <p:ph type="sldNum" sz="quarter" idx="12"/>
          </p:nvPr>
        </p:nvSpPr>
        <p:spPr/>
        <p:txBody>
          <a:bodyPr/>
          <a:lstStyle/>
          <a:p>
            <a:fld id="{2BF7A774-FD94-4D6A-AF8C-F01E005FC704}" type="slidenum">
              <a:rPr lang="bg-BG" smtClean="0"/>
              <a:t>‹#›</a:t>
            </a:fld>
            <a:endParaRPr lang="bg-BG"/>
          </a:p>
        </p:txBody>
      </p:sp>
      <p:sp>
        <p:nvSpPr>
          <p:cNvPr id="10" name="Title 9"/>
          <p:cNvSpPr>
            <a:spLocks noGrp="1"/>
          </p:cNvSpPr>
          <p:nvPr>
            <p:ph type="title"/>
          </p:nvPr>
        </p:nvSpPr>
        <p:spPr>
          <a:xfrm>
            <a:off x="914400" y="1544715"/>
            <a:ext cx="7315200" cy="1154097"/>
          </a:xfrm>
        </p:spPr>
        <p:txBody>
          <a:bodyPr/>
          <a:lstStyle/>
          <a:p>
            <a:r>
              <a:rPr lang="en-US"/>
              <a:t>Click to edit Master title style</a:t>
            </a:r>
            <a:endParaRPr lang="en-US" dirty="0"/>
          </a:p>
        </p:txBody>
      </p:sp>
      <p:sp>
        <p:nvSpPr>
          <p:cNvPr id="11" name="Content Placeholder 10"/>
          <p:cNvSpPr>
            <a:spLocks noGrp="1"/>
          </p:cNvSpPr>
          <p:nvPr>
            <p:ph sz="quarter" idx="13"/>
          </p:nvPr>
        </p:nvSpPr>
        <p:spPr>
          <a:xfrm>
            <a:off x="914400" y="3383280"/>
            <a:ext cx="3566160" cy="2953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81727" y="3383280"/>
            <a:ext cx="3566160" cy="2953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2005F81-0DDF-4F61-B313-E99348658102}" type="datetimeFigureOut">
              <a:rPr lang="bg-BG" smtClean="0"/>
              <a:t>4.7.2022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2BF7A774-FD94-4D6A-AF8C-F01E005FC704}" type="slidenum">
              <a:rPr lang="bg-BG" smtClean="0"/>
              <a:t>‹#›</a:t>
            </a:fld>
            <a:endParaRPr lang="bg-BG"/>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005F81-0DDF-4F61-B313-E99348658102}" type="datetimeFigureOut">
              <a:rPr lang="bg-BG" smtClean="0"/>
              <a:t>4.7.2022 г.</a:t>
            </a:fld>
            <a:endParaRPr lang="bg-BG"/>
          </a:p>
        </p:txBody>
      </p:sp>
      <p:sp>
        <p:nvSpPr>
          <p:cNvPr id="3" name="Footer Placeholder 2"/>
          <p:cNvSpPr>
            <a:spLocks noGrp="1"/>
          </p:cNvSpPr>
          <p:nvPr>
            <p:ph type="ftr" sz="quarter" idx="11"/>
          </p:nvPr>
        </p:nvSpPr>
        <p:spPr/>
        <p:txBody>
          <a:bodyPr/>
          <a:lstStyle/>
          <a:p>
            <a:endParaRPr lang="bg-BG"/>
          </a:p>
        </p:txBody>
      </p:sp>
      <p:sp>
        <p:nvSpPr>
          <p:cNvPr id="4" name="Slide Number Placeholder 3"/>
          <p:cNvSpPr>
            <a:spLocks noGrp="1"/>
          </p:cNvSpPr>
          <p:nvPr>
            <p:ph type="sldNum" sz="quarter" idx="12"/>
          </p:nvPr>
        </p:nvSpPr>
        <p:spPr/>
        <p:txBody>
          <a:bodyPr/>
          <a:lstStyle/>
          <a:p>
            <a:fld id="{2BF7A774-FD94-4D6A-AF8C-F01E005FC704}" type="slidenum">
              <a:rPr lang="bg-BG" smtClean="0"/>
              <a:t>‹#›</a:t>
            </a:fld>
            <a:endParaRPr lang="bg-BG"/>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825362"/>
            <a:ext cx="2950936" cy="2173015"/>
          </a:xfrm>
        </p:spPr>
        <p:txBody>
          <a:bodyPr anchor="b">
            <a:normAutofit/>
          </a:bodyPr>
          <a:lstStyle>
            <a:lvl1pPr algn="l">
              <a:defRPr sz="2800" b="0"/>
            </a:lvl1pPr>
          </a:lstStyle>
          <a:p>
            <a:r>
              <a:rPr lang="en-US"/>
              <a:t>Click to edit Master title style</a:t>
            </a:r>
            <a:endParaRPr lang="en-US" dirty="0"/>
          </a:p>
        </p:txBody>
      </p:sp>
      <p:sp>
        <p:nvSpPr>
          <p:cNvPr id="3" name="Content Placeholder 2"/>
          <p:cNvSpPr>
            <a:spLocks noGrp="1"/>
          </p:cNvSpPr>
          <p:nvPr>
            <p:ph idx="1"/>
          </p:nvPr>
        </p:nvSpPr>
        <p:spPr>
          <a:xfrm>
            <a:off x="4021752" y="1826709"/>
            <a:ext cx="4207848" cy="4476614"/>
          </a:xfrm>
        </p:spPr>
        <p:txBody>
          <a:bodyPr anchor="ct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4400" y="4061095"/>
            <a:ext cx="2950936" cy="2245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005F81-0DDF-4F61-B313-E99348658102}" type="datetimeFigureOut">
              <a:rPr lang="bg-BG" smtClean="0"/>
              <a:t>4.7.2022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2BF7A774-FD94-4D6A-AF8C-F01E005FC704}" type="slidenum">
              <a:rPr lang="bg-BG" smtClean="0"/>
              <a:t>‹#›</a:t>
            </a:fld>
            <a:endParaRPr lang="bg-BG"/>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828800"/>
            <a:ext cx="2953512" cy="2176272"/>
          </a:xfrm>
        </p:spPr>
        <p:txBody>
          <a:bodyPr anchor="b">
            <a:normAutofit/>
          </a:bodyPr>
          <a:lstStyle>
            <a:lvl1pPr algn="l">
              <a:defRPr sz="2800" b="0"/>
            </a:lvl1pPr>
          </a:lstStyle>
          <a:p>
            <a:r>
              <a:rPr lang="en-US"/>
              <a:t>Click to edit Master title style</a:t>
            </a:r>
            <a:endParaRPr lang="en-US" dirty="0"/>
          </a:p>
        </p:txBody>
      </p:sp>
      <p:sp>
        <p:nvSpPr>
          <p:cNvPr id="3" name="Picture Placeholder 2"/>
          <p:cNvSpPr>
            <a:spLocks noGrp="1"/>
          </p:cNvSpPr>
          <p:nvPr>
            <p:ph type="pic" idx="1"/>
          </p:nvPr>
        </p:nvSpPr>
        <p:spPr>
          <a:xfrm>
            <a:off x="4191000" y="2286000"/>
            <a:ext cx="4038600" cy="3352800"/>
          </a:xfrm>
          <a:solidFill>
            <a:schemeClr val="accent2"/>
          </a:solidFill>
          <a:ln w="12700">
            <a:noFill/>
          </a:ln>
          <a:effectLst>
            <a:reflection blurRad="12700" stA="30000" endPos="30000" dist="31750" dir="5400000" sy="-100000" algn="bl" rotWithShape="0"/>
          </a:effectLst>
          <a:scene3d>
            <a:camera prst="perspectiveRight" fov="2700000">
              <a:rot lat="240000" lon="900000" rev="0"/>
            </a:camera>
            <a:lightRig rig="threePt" dir="t">
              <a:rot lat="0" lon="0" rev="2700000"/>
            </a:lightRig>
          </a:scene3d>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4059936"/>
            <a:ext cx="2953512" cy="2249424"/>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005F81-0DDF-4F61-B313-E99348658102}" type="datetimeFigureOut">
              <a:rPr lang="bg-BG" smtClean="0"/>
              <a:t>4.7.2022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2BF7A774-FD94-4D6A-AF8C-F01E005FC704}" type="slidenum">
              <a:rPr lang="bg-BG" smtClean="0"/>
              <a:t>‹#›</a:t>
            </a:fld>
            <a:endParaRPr lang="bg-BG"/>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2005F81-0DDF-4F61-B313-E99348658102}" type="datetimeFigureOut">
              <a:rPr lang="bg-BG" smtClean="0"/>
              <a:t>4.7.2022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2BF7A774-FD94-4D6A-AF8C-F01E005FC704}" type="slidenum">
              <a:rPr lang="bg-BG" smtClean="0"/>
              <a:t>‹#›</a:t>
            </a:fld>
            <a:endParaRPr lang="bg-BG"/>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48400" y="1826709"/>
            <a:ext cx="1492499" cy="448445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54524" y="1826709"/>
            <a:ext cx="5241476" cy="448445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2005F81-0DDF-4F61-B313-E99348658102}" type="datetimeFigureOut">
              <a:rPr lang="bg-BG" smtClean="0"/>
              <a:t>4.7.2022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2BF7A774-FD94-4D6A-AF8C-F01E005FC704}" type="slidenum">
              <a:rPr lang="bg-BG" smtClean="0"/>
              <a:t>‹#›</a:t>
            </a:fld>
            <a:endParaRPr lang="bg-BG"/>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0" name="Rectangle 9"/>
          <p:cNvSpPr/>
          <p:nvPr/>
        </p:nvSpPr>
        <p:spPr>
          <a:xfrm>
            <a:off x="8435268" y="573807"/>
            <a:ext cx="86236" cy="5723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8569419" y="573807"/>
            <a:ext cx="576072" cy="5723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914400" y="1544715"/>
            <a:ext cx="7315200" cy="115409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14400" y="2769833"/>
            <a:ext cx="7315200" cy="35395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007690" y="548797"/>
            <a:ext cx="1189132" cy="297918"/>
          </a:xfrm>
          <a:prstGeom prst="rect">
            <a:avLst/>
          </a:prstGeom>
        </p:spPr>
        <p:txBody>
          <a:bodyPr vert="horz" lIns="91440" tIns="45720" rIns="91440" bIns="45720" rtlCol="0" anchor="ctr"/>
          <a:lstStyle>
            <a:lvl1pPr algn="l">
              <a:defRPr sz="1200">
                <a:solidFill>
                  <a:schemeClr val="tx1">
                    <a:alpha val="50000"/>
                  </a:schemeClr>
                </a:solidFill>
              </a:defRPr>
            </a:lvl1pPr>
          </a:lstStyle>
          <a:p>
            <a:fld id="{62005F81-0DDF-4F61-B313-E99348658102}" type="datetimeFigureOut">
              <a:rPr lang="bg-BG" smtClean="0"/>
              <a:t>4.7.2022 г.</a:t>
            </a:fld>
            <a:endParaRPr lang="bg-BG"/>
          </a:p>
        </p:txBody>
      </p:sp>
      <p:sp>
        <p:nvSpPr>
          <p:cNvPr id="6" name="Slide Number Placeholder 5"/>
          <p:cNvSpPr>
            <a:spLocks noGrp="1"/>
          </p:cNvSpPr>
          <p:nvPr>
            <p:ph type="sldNum" sz="quarter" idx="4"/>
          </p:nvPr>
        </p:nvSpPr>
        <p:spPr>
          <a:xfrm>
            <a:off x="7314415" y="548797"/>
            <a:ext cx="941203" cy="301752"/>
          </a:xfrm>
          <a:prstGeom prst="rect">
            <a:avLst/>
          </a:prstGeom>
        </p:spPr>
        <p:txBody>
          <a:bodyPr vert="horz" lIns="91440" tIns="45720" rIns="91440" bIns="45720" rtlCol="0" anchor="ctr"/>
          <a:lstStyle>
            <a:lvl1pPr algn="r">
              <a:defRPr sz="1200">
                <a:solidFill>
                  <a:schemeClr val="tx1"/>
                </a:solidFill>
              </a:defRPr>
            </a:lvl1pPr>
          </a:lstStyle>
          <a:p>
            <a:fld id="{2BF7A774-FD94-4D6A-AF8C-F01E005FC704}" type="slidenum">
              <a:rPr lang="bg-BG" smtClean="0"/>
              <a:t>‹#›</a:t>
            </a:fld>
            <a:endParaRPr lang="bg-BG"/>
          </a:p>
        </p:txBody>
      </p:sp>
      <p:sp>
        <p:nvSpPr>
          <p:cNvPr id="5" name="Footer Placeholder 4"/>
          <p:cNvSpPr>
            <a:spLocks noGrp="1"/>
          </p:cNvSpPr>
          <p:nvPr>
            <p:ph type="ftr" sz="quarter" idx="3"/>
          </p:nvPr>
        </p:nvSpPr>
        <p:spPr>
          <a:xfrm>
            <a:off x="6008688" y="855956"/>
            <a:ext cx="2246489" cy="301227"/>
          </a:xfrm>
          <a:prstGeom prst="rect">
            <a:avLst/>
          </a:prstGeom>
        </p:spPr>
        <p:txBody>
          <a:bodyPr vert="horz" lIns="91440" tIns="0" rIns="91440" bIns="45720" rtlCol="0" anchor="t"/>
          <a:lstStyle>
            <a:lvl1pPr algn="l">
              <a:defRPr sz="1000">
                <a:solidFill>
                  <a:schemeClr val="tx1"/>
                </a:solidFill>
              </a:defRPr>
            </a:lvl1pPr>
          </a:lstStyle>
          <a:p>
            <a:endParaRPr lang="bg-BG"/>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buClr>
          <a:schemeClr val="tx2"/>
        </a:buClr>
        <a:buFont typeface="Wingdings" charset="2"/>
        <a:buChar char="§"/>
        <a:defRPr sz="2000" kern="1200">
          <a:solidFill>
            <a:schemeClr val="tx1"/>
          </a:solidFill>
          <a:latin typeface="+mn-lt"/>
          <a:ea typeface="+mn-ea"/>
          <a:cs typeface="+mn-cs"/>
        </a:defRPr>
      </a:lvl1pPr>
      <a:lvl2pPr marL="502920" indent="-182880" algn="l" defTabSz="914400" rtl="0" eaLnBrk="1" latinLnBrk="0" hangingPunct="1">
        <a:spcBef>
          <a:spcPct val="20000"/>
        </a:spcBef>
        <a:buClr>
          <a:schemeClr val="tx2"/>
        </a:buClr>
        <a:buFont typeface="Wingdings" charset="2"/>
        <a:buChar char="§"/>
        <a:defRPr sz="1800" kern="1200">
          <a:solidFill>
            <a:schemeClr val="tx1"/>
          </a:solidFill>
          <a:latin typeface="+mn-lt"/>
          <a:ea typeface="+mn-ea"/>
          <a:cs typeface="+mn-cs"/>
        </a:defRPr>
      </a:lvl2pPr>
      <a:lvl3pPr marL="685800" indent="-182880" algn="l" defTabSz="914400" rtl="0" eaLnBrk="1" latinLnBrk="0" hangingPunct="1">
        <a:spcBef>
          <a:spcPct val="20000"/>
        </a:spcBef>
        <a:buClr>
          <a:schemeClr val="tx2"/>
        </a:buClr>
        <a:buFont typeface="Wingdings" charset="2"/>
        <a:buChar char="§"/>
        <a:defRPr sz="1600" kern="1200">
          <a:solidFill>
            <a:schemeClr val="tx1"/>
          </a:solidFill>
          <a:latin typeface="+mn-lt"/>
          <a:ea typeface="+mn-ea"/>
          <a:cs typeface="+mn-cs"/>
        </a:defRPr>
      </a:lvl3pPr>
      <a:lvl4pPr marL="9144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4pPr>
      <a:lvl5pPr marL="11430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5pPr>
      <a:lvl6pPr marL="13716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6pPr>
      <a:lvl7pPr marL="16002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7pPr>
      <a:lvl8pPr marL="18288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8pPr>
      <a:lvl9pPr marL="20574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620689"/>
            <a:ext cx="7315200" cy="792088"/>
          </a:xfrm>
        </p:spPr>
        <p:txBody>
          <a:bodyPr>
            <a:normAutofit fontScale="90000"/>
          </a:bodyPr>
          <a:lstStyle/>
          <a:p>
            <a:pPr algn="ctr"/>
            <a:r>
              <a:rPr lang="en-US" dirty="0"/>
              <a:t>NHS Staff shortage</a:t>
            </a:r>
            <a:endParaRPr lang="bg-BG" dirty="0"/>
          </a:p>
        </p:txBody>
      </p:sp>
      <p:sp>
        <p:nvSpPr>
          <p:cNvPr id="3" name="Subtitle 2"/>
          <p:cNvSpPr>
            <a:spLocks noGrp="1"/>
          </p:cNvSpPr>
          <p:nvPr>
            <p:ph type="subTitle" idx="1"/>
          </p:nvPr>
        </p:nvSpPr>
        <p:spPr>
          <a:xfrm>
            <a:off x="827584" y="4653136"/>
            <a:ext cx="7315200" cy="1144632"/>
          </a:xfrm>
        </p:spPr>
        <p:txBody>
          <a:bodyPr/>
          <a:lstStyle/>
          <a:p>
            <a:r>
              <a:rPr lang="en-US" b="1" dirty="0"/>
              <a:t>Student ID: 2120089</a:t>
            </a:r>
            <a:endParaRPr lang="bg-BG" b="1"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3928" y="2222190"/>
            <a:ext cx="4968552" cy="39431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25133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620688"/>
            <a:ext cx="7315200" cy="1154097"/>
          </a:xfrm>
        </p:spPr>
        <p:txBody>
          <a:bodyPr/>
          <a:lstStyle/>
          <a:p>
            <a:pPr algn="ctr"/>
            <a:r>
              <a:rPr lang="en-US" dirty="0"/>
              <a:t>Content</a:t>
            </a:r>
            <a:endParaRPr lang="bg-BG" dirty="0"/>
          </a:p>
        </p:txBody>
      </p:sp>
      <p:sp>
        <p:nvSpPr>
          <p:cNvPr id="3" name="Content Placeholder 2"/>
          <p:cNvSpPr>
            <a:spLocks noGrp="1"/>
          </p:cNvSpPr>
          <p:nvPr>
            <p:ph idx="1"/>
          </p:nvPr>
        </p:nvSpPr>
        <p:spPr/>
        <p:txBody>
          <a:bodyPr/>
          <a:lstStyle/>
          <a:p>
            <a:r>
              <a:rPr lang="en-US" dirty="0"/>
              <a:t>Introduction to the problem – page 3</a:t>
            </a:r>
          </a:p>
          <a:p>
            <a:r>
              <a:rPr lang="en-US" dirty="0"/>
              <a:t>SWOT – page 4</a:t>
            </a:r>
          </a:p>
          <a:p>
            <a:r>
              <a:rPr lang="en-US" dirty="0"/>
              <a:t>Fishbone Diagram – page 5</a:t>
            </a:r>
          </a:p>
          <a:p>
            <a:r>
              <a:rPr lang="en-US" dirty="0"/>
              <a:t>PESTLE macro-environmental factors – page 6</a:t>
            </a:r>
          </a:p>
          <a:p>
            <a:r>
              <a:rPr lang="en-US" dirty="0"/>
              <a:t>cause-and-effect analysis – page 7</a:t>
            </a:r>
          </a:p>
          <a:p>
            <a:r>
              <a:rPr lang="en-US" dirty="0"/>
              <a:t>alternative solutions to absenteeism – page 8</a:t>
            </a:r>
          </a:p>
          <a:p>
            <a:r>
              <a:rPr lang="en-US" dirty="0"/>
              <a:t>Conclusion – page 9</a:t>
            </a:r>
          </a:p>
          <a:p>
            <a:r>
              <a:rPr lang="en-US" dirty="0"/>
              <a:t>Reference list – page 10</a:t>
            </a:r>
          </a:p>
          <a:p>
            <a:r>
              <a:rPr lang="en-US" dirty="0"/>
              <a:t>The end  - page 11</a:t>
            </a:r>
          </a:p>
          <a:p>
            <a:endParaRPr lang="en-US" dirty="0"/>
          </a:p>
          <a:p>
            <a:endParaRPr lang="en-US" dirty="0"/>
          </a:p>
          <a:p>
            <a:endParaRPr lang="en-US" dirty="0"/>
          </a:p>
          <a:p>
            <a:endParaRPr lang="en-US" dirty="0"/>
          </a:p>
          <a:p>
            <a:endParaRPr lang="en-US" dirty="0"/>
          </a:p>
          <a:p>
            <a:endParaRPr lang="en-US" dirty="0"/>
          </a:p>
          <a:p>
            <a:endParaRPr lang="en-US" dirty="0"/>
          </a:p>
          <a:p>
            <a:endParaRPr lang="bg-BG" dirty="0"/>
          </a:p>
        </p:txBody>
      </p:sp>
    </p:spTree>
    <p:extLst>
      <p:ext uri="{BB962C8B-B14F-4D97-AF65-F5344CB8AC3E}">
        <p14:creationId xmlns:p14="http://schemas.microsoft.com/office/powerpoint/2010/main" val="1078642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548680"/>
            <a:ext cx="7315200" cy="1154097"/>
          </a:xfrm>
        </p:spPr>
        <p:txBody>
          <a:bodyPr/>
          <a:lstStyle/>
          <a:p>
            <a:pPr algn="ctr"/>
            <a:r>
              <a:rPr lang="en-US" dirty="0"/>
              <a:t>Introduction to the problem</a:t>
            </a:r>
            <a:endParaRPr lang="bg-BG" dirty="0"/>
          </a:p>
        </p:txBody>
      </p:sp>
      <p:sp>
        <p:nvSpPr>
          <p:cNvPr id="3" name="Content Placeholder 2"/>
          <p:cNvSpPr>
            <a:spLocks noGrp="1"/>
          </p:cNvSpPr>
          <p:nvPr>
            <p:ph idx="1"/>
          </p:nvPr>
        </p:nvSpPr>
        <p:spPr/>
        <p:txBody>
          <a:bodyPr>
            <a:normAutofit fontScale="92500" lnSpcReduction="20000"/>
          </a:bodyPr>
          <a:lstStyle/>
          <a:p>
            <a:r>
              <a:rPr lang="en-US" dirty="0"/>
              <a:t>It has become difficult for the NHS to retain employees. According to recent data, nurse shortages are on the rise, and both nurses and other medical personnel experience a high rate of turnover. It's critical to evaluate the costs associated with these workforce changes in the NHS and how they will affect the provision of healthcare services. This project will examine whether staff decisions to join or leave an NHS organization have an adverse impact on the effectiveness of operations and the health of patients. The most latest Hospital Episodes Statistics information, turnover data, and bank staff data from NHS Digital will be used by a team of economists from the London School of Economics and Political Science and City University of London to check the relation between revenue and effectiveness.</a:t>
            </a:r>
            <a:endParaRPr lang="bg-BG" dirty="0"/>
          </a:p>
        </p:txBody>
      </p:sp>
    </p:spTree>
    <p:extLst>
      <p:ext uri="{BB962C8B-B14F-4D97-AF65-F5344CB8AC3E}">
        <p14:creationId xmlns:p14="http://schemas.microsoft.com/office/powerpoint/2010/main" val="3760276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548681"/>
            <a:ext cx="7315200" cy="792088"/>
          </a:xfrm>
        </p:spPr>
        <p:txBody>
          <a:bodyPr/>
          <a:lstStyle/>
          <a:p>
            <a:pPr algn="ctr"/>
            <a:r>
              <a:rPr lang="en-US" dirty="0"/>
              <a:t>SWOT </a:t>
            </a:r>
            <a:endParaRPr lang="bg-BG"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0" y="1367350"/>
            <a:ext cx="8741036" cy="5328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85310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88640"/>
            <a:ext cx="7315200" cy="648071"/>
          </a:xfrm>
        </p:spPr>
        <p:txBody>
          <a:bodyPr>
            <a:normAutofit fontScale="90000"/>
          </a:bodyPr>
          <a:lstStyle/>
          <a:p>
            <a:pPr algn="ctr"/>
            <a:r>
              <a:rPr lang="en-US" dirty="0"/>
              <a:t>Fishbone Diagram</a:t>
            </a:r>
            <a:endParaRPr lang="bg-BG"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6208" y="1268760"/>
            <a:ext cx="8636271" cy="5328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43666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548680"/>
            <a:ext cx="7315200" cy="1154097"/>
          </a:xfrm>
        </p:spPr>
        <p:txBody>
          <a:bodyPr>
            <a:normAutofit fontScale="90000"/>
          </a:bodyPr>
          <a:lstStyle/>
          <a:p>
            <a:pPr algn="ctr"/>
            <a:r>
              <a:rPr lang="en-US" dirty="0"/>
              <a:t>PESTLE macro-environmental factors</a:t>
            </a:r>
            <a:endParaRPr lang="bg-BG" dirty="0"/>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8720" y="1730236"/>
            <a:ext cx="8496943" cy="4608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817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548681"/>
            <a:ext cx="7315200" cy="792088"/>
          </a:xfrm>
        </p:spPr>
        <p:txBody>
          <a:bodyPr/>
          <a:lstStyle/>
          <a:p>
            <a:pPr algn="ctr"/>
            <a:r>
              <a:rPr lang="en-US" dirty="0"/>
              <a:t>cause-and-effect analysis</a:t>
            </a:r>
            <a:endParaRPr lang="bg-BG" dirty="0"/>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9" y="1412776"/>
            <a:ext cx="8352928" cy="5184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15080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548680"/>
            <a:ext cx="7315200" cy="1154097"/>
          </a:xfrm>
        </p:spPr>
        <p:txBody>
          <a:bodyPr>
            <a:normAutofit fontScale="90000"/>
          </a:bodyPr>
          <a:lstStyle/>
          <a:p>
            <a:pPr algn="ctr"/>
            <a:r>
              <a:rPr lang="en-US" dirty="0"/>
              <a:t>alternative solutions to absenteeism</a:t>
            </a:r>
            <a:endParaRPr lang="bg-BG" dirty="0"/>
          </a:p>
        </p:txBody>
      </p:sp>
      <p:sp>
        <p:nvSpPr>
          <p:cNvPr id="3" name="Content Placeholder 2"/>
          <p:cNvSpPr>
            <a:spLocks noGrp="1"/>
          </p:cNvSpPr>
          <p:nvPr>
            <p:ph idx="1"/>
          </p:nvPr>
        </p:nvSpPr>
        <p:spPr>
          <a:xfrm>
            <a:off x="971600" y="1916832"/>
            <a:ext cx="7315200" cy="3539527"/>
          </a:xfrm>
        </p:spPr>
        <p:txBody>
          <a:bodyPr>
            <a:normAutofit fontScale="92500" lnSpcReduction="10000"/>
          </a:bodyPr>
          <a:lstStyle/>
          <a:p>
            <a:r>
              <a:rPr lang="en-US" dirty="0"/>
              <a:t>Absence lasting less than 28 calendar days is referred to as short-term sickness. Throughout their working lives, everyone experiences brief absences due to illness, frequently due to common ailments like the flu and colds. Ad hoc absences that happen frequently, however, may point to a deeper problem with a team member or member of staff. Look for patterns in the absence when reviewing the absence history, such as a pattern of absences occurring on Fridays, Mondays, or the days following a bank holiday. Examine any fit notes for recurring information and keep an eye out for themes in the excused absences.</a:t>
            </a:r>
          </a:p>
          <a:p>
            <a:r>
              <a:rPr lang="en-US" dirty="0"/>
              <a:t>Control and manage of the absence level is of high </a:t>
            </a:r>
            <a:r>
              <a:rPr lang="en-US" dirty="0" err="1"/>
              <a:t>importanse</a:t>
            </a:r>
            <a:r>
              <a:rPr lang="en-US" dirty="0"/>
              <a:t> for the NHS performance and results</a:t>
            </a:r>
            <a:endParaRPr lang="bg-BG" dirty="0"/>
          </a:p>
        </p:txBody>
      </p:sp>
    </p:spTree>
    <p:extLst>
      <p:ext uri="{BB962C8B-B14F-4D97-AF65-F5344CB8AC3E}">
        <p14:creationId xmlns:p14="http://schemas.microsoft.com/office/powerpoint/2010/main" val="1321577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620688"/>
            <a:ext cx="7315200" cy="1154097"/>
          </a:xfrm>
        </p:spPr>
        <p:txBody>
          <a:bodyPr/>
          <a:lstStyle/>
          <a:p>
            <a:pPr algn="ctr"/>
            <a:r>
              <a:rPr lang="en-US" dirty="0"/>
              <a:t>Conclusion</a:t>
            </a:r>
            <a:endParaRPr lang="bg-BG" dirty="0"/>
          </a:p>
        </p:txBody>
      </p:sp>
      <p:sp>
        <p:nvSpPr>
          <p:cNvPr id="3" name="Content Placeholder 2"/>
          <p:cNvSpPr>
            <a:spLocks noGrp="1"/>
          </p:cNvSpPr>
          <p:nvPr>
            <p:ph idx="1"/>
          </p:nvPr>
        </p:nvSpPr>
        <p:spPr/>
        <p:txBody>
          <a:bodyPr/>
          <a:lstStyle/>
          <a:p>
            <a:r>
              <a:rPr lang="en-US" dirty="0"/>
              <a:t>NHS need to consider and learn from the past mistakes in order to retain and make the team members better work place and conditions. Actions related to increasing the wages, improving the workplace conditions will lead to retaining more staff members within the organization. </a:t>
            </a:r>
          </a:p>
          <a:p>
            <a:r>
              <a:rPr lang="en-US" dirty="0"/>
              <a:t>The government as explained also need to contribute for the NHS improvement and development so the staff turnover should be under control and decreased at minimum level.</a:t>
            </a:r>
          </a:p>
          <a:p>
            <a:r>
              <a:rPr lang="en-US" dirty="0"/>
              <a:t>Control over the labor turnover will impact the increase of the provided health care services. </a:t>
            </a:r>
            <a:endParaRPr lang="bg-BG" dirty="0"/>
          </a:p>
        </p:txBody>
      </p:sp>
    </p:spTree>
    <p:extLst>
      <p:ext uri="{BB962C8B-B14F-4D97-AF65-F5344CB8AC3E}">
        <p14:creationId xmlns:p14="http://schemas.microsoft.com/office/powerpoint/2010/main" val="3974609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548680"/>
            <a:ext cx="7315200" cy="1154097"/>
          </a:xfrm>
        </p:spPr>
        <p:txBody>
          <a:bodyPr/>
          <a:lstStyle/>
          <a:p>
            <a:pPr algn="ctr"/>
            <a:r>
              <a:rPr lang="en-US" dirty="0"/>
              <a:t>Reference list</a:t>
            </a:r>
            <a:endParaRPr lang="bg-BG" dirty="0"/>
          </a:p>
        </p:txBody>
      </p:sp>
      <p:sp>
        <p:nvSpPr>
          <p:cNvPr id="3" name="Content Placeholder 2"/>
          <p:cNvSpPr>
            <a:spLocks noGrp="1"/>
          </p:cNvSpPr>
          <p:nvPr>
            <p:ph idx="1"/>
          </p:nvPr>
        </p:nvSpPr>
        <p:spPr>
          <a:xfrm>
            <a:off x="899592" y="1844824"/>
            <a:ext cx="7315200" cy="3539527"/>
          </a:xfrm>
        </p:spPr>
        <p:txBody>
          <a:bodyPr>
            <a:normAutofit fontScale="62500" lnSpcReduction="20000"/>
          </a:bodyPr>
          <a:lstStyle/>
          <a:p>
            <a:r>
              <a:rPr lang="en-US" dirty="0"/>
              <a:t>Robson, H. and </a:t>
            </a:r>
            <a:r>
              <a:rPr lang="en-US" dirty="0" err="1"/>
              <a:t>Attard</a:t>
            </a:r>
            <a:r>
              <a:rPr lang="en-US" dirty="0"/>
              <a:t>, C., 2019. Staff burnout and staff turnover on inpatient wards. Oxford Textbook of Inpatient Psychiatry, p.277.</a:t>
            </a:r>
          </a:p>
          <a:p>
            <a:r>
              <a:rPr lang="en-US" dirty="0" err="1"/>
              <a:t>Chasma</a:t>
            </a:r>
            <a:r>
              <a:rPr lang="en-US" dirty="0"/>
              <a:t>, F. and </a:t>
            </a:r>
            <a:r>
              <a:rPr lang="en-US" dirty="0" err="1"/>
              <a:t>Khonat</a:t>
            </a:r>
            <a:r>
              <a:rPr lang="en-US" dirty="0"/>
              <a:t>, Z., 2021. How equal is access to senior management and leadership roles in the NHS?. British Journal of Healthcare Management, 27(9), pp.244-247.</a:t>
            </a:r>
          </a:p>
          <a:p>
            <a:r>
              <a:rPr lang="en-US" dirty="0"/>
              <a:t>Buchan, J., Charlesworth, A., </a:t>
            </a:r>
            <a:r>
              <a:rPr lang="en-US" dirty="0" err="1"/>
              <a:t>Gershlick</a:t>
            </a:r>
            <a:r>
              <a:rPr lang="en-US" dirty="0"/>
              <a:t>, B. and </a:t>
            </a:r>
            <a:r>
              <a:rPr lang="en-US" dirty="0" err="1"/>
              <a:t>Seccombe</a:t>
            </a:r>
            <a:r>
              <a:rPr lang="en-US" dirty="0"/>
              <a:t>, I., 2019. A critical moment: NHS staffing trends, retention and attrition. London: The Health Foundation.</a:t>
            </a:r>
          </a:p>
          <a:p>
            <a:r>
              <a:rPr lang="en-US" dirty="0" err="1"/>
              <a:t>Quek</a:t>
            </a:r>
            <a:r>
              <a:rPr lang="en-US" dirty="0"/>
              <a:t>, S.J., Thomson, L., Houghton, R., </a:t>
            </a:r>
            <a:r>
              <a:rPr lang="en-US" dirty="0" err="1"/>
              <a:t>Bramley</a:t>
            </a:r>
            <a:r>
              <a:rPr lang="en-US" dirty="0"/>
              <a:t>, L., Davis, S. and Cooper, J., 2021. Distributed leadership as a predictor of employee engagement, job satisfaction and turnover intention in UK nursing staff. Journal of Nursing Management, 29(6), pp.1544-1553.</a:t>
            </a:r>
          </a:p>
          <a:p>
            <a:r>
              <a:rPr lang="en-US" dirty="0"/>
              <a:t>Miah, R. and Ahmed, N.E., 2020. Making workplace wellbeing a priority for the NHS. British Journal of Hospital Medicine, 81(7), pp.1-4.</a:t>
            </a:r>
          </a:p>
          <a:p>
            <a:r>
              <a:rPr lang="en-US" dirty="0"/>
              <a:t>Wake, M. and Green, W., 2019. Relationship between employee engagement scores and service quality ratings: analysis of the National Health Service staff survey across 97 acute NHS Trusts in England and concurrent Care Quality Commission outcomes (2012–2016). BMJ open, 9(7), p.e026472.</a:t>
            </a:r>
          </a:p>
          <a:p>
            <a:r>
              <a:rPr lang="en-US" dirty="0" err="1"/>
              <a:t>Stolk</a:t>
            </a:r>
            <a:r>
              <a:rPr lang="en-US" dirty="0"/>
              <a:t>, C.V. and </a:t>
            </a:r>
            <a:r>
              <a:rPr lang="en-US" dirty="0" err="1"/>
              <a:t>Hafner</a:t>
            </a:r>
            <a:r>
              <a:rPr lang="en-US" dirty="0"/>
              <a:t>, M., 2020. The relationship between employee engagement and </a:t>
            </a:r>
            <a:r>
              <a:rPr lang="en-US" dirty="0" err="1"/>
              <a:t>organisational</a:t>
            </a:r>
            <a:r>
              <a:rPr lang="en-US" dirty="0"/>
              <a:t> outcomes in the English National Health Service: An analysis of employee and employer data in 28 healthcare </a:t>
            </a:r>
            <a:r>
              <a:rPr lang="en-US" dirty="0" err="1"/>
              <a:t>organisations</a:t>
            </a:r>
            <a:r>
              <a:rPr lang="en-US" dirty="0"/>
              <a:t>. In Connecting Healthcare Worker Well-Being, Patient Safety and </a:t>
            </a:r>
            <a:r>
              <a:rPr lang="en-US" dirty="0" err="1"/>
              <a:t>Organisational</a:t>
            </a:r>
            <a:r>
              <a:rPr lang="en-US" dirty="0"/>
              <a:t> Change (pp. 115-129). Springer, Cham.</a:t>
            </a:r>
            <a:endParaRPr lang="bg-BG" dirty="0"/>
          </a:p>
        </p:txBody>
      </p:sp>
    </p:spTree>
    <p:extLst>
      <p:ext uri="{BB962C8B-B14F-4D97-AF65-F5344CB8AC3E}">
        <p14:creationId xmlns:p14="http://schemas.microsoft.com/office/powerpoint/2010/main" val="3029580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bg-BG"/>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34195" y="548680"/>
            <a:ext cx="7682221" cy="56052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557809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erspective">
  <a:themeElements>
    <a:clrScheme name="Perspective">
      <a:dk1>
        <a:sysClr val="windowText" lastClr="000000"/>
      </a:dk1>
      <a:lt1>
        <a:sysClr val="window" lastClr="FFFFFF"/>
      </a:lt1>
      <a:dk2>
        <a:srgbClr val="283138"/>
      </a:dk2>
      <a:lt2>
        <a:srgbClr val="FF8600"/>
      </a:lt2>
      <a:accent1>
        <a:srgbClr val="838D9B"/>
      </a:accent1>
      <a:accent2>
        <a:srgbClr val="D2610C"/>
      </a:accent2>
      <a:accent3>
        <a:srgbClr val="80716A"/>
      </a:accent3>
      <a:accent4>
        <a:srgbClr val="94147C"/>
      </a:accent4>
      <a:accent5>
        <a:srgbClr val="5D5AD2"/>
      </a:accent5>
      <a:accent6>
        <a:srgbClr val="6F6C7D"/>
      </a:accent6>
      <a:hlink>
        <a:srgbClr val="6187E3"/>
      </a:hlink>
      <a:folHlink>
        <a:srgbClr val="7B8EB8"/>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erspective">
      <a:fillStyleLst>
        <a:solidFill>
          <a:schemeClr val="phClr"/>
        </a:solidFill>
        <a:gradFill rotWithShape="1">
          <a:gsLst>
            <a:gs pos="0">
              <a:schemeClr val="phClr">
                <a:tint val="50000"/>
                <a:alpha val="100000"/>
                <a:satMod val="160000"/>
                <a:lumMod val="105000"/>
              </a:schemeClr>
            </a:gs>
            <a:gs pos="41000">
              <a:schemeClr val="phClr">
                <a:tint val="57000"/>
                <a:satMod val="180000"/>
                <a:lumMod val="99000"/>
              </a:schemeClr>
            </a:gs>
            <a:gs pos="100000">
              <a:schemeClr val="phClr">
                <a:tint val="80000"/>
                <a:satMod val="200000"/>
                <a:lumMod val="104000"/>
              </a:schemeClr>
            </a:gs>
          </a:gsLst>
          <a:lin ang="5400000" scaled="1"/>
        </a:gradFill>
        <a:gradFill rotWithShape="1">
          <a:gsLst>
            <a:gs pos="0">
              <a:schemeClr val="phClr">
                <a:tint val="96000"/>
                <a:satMod val="130000"/>
                <a:lumMod val="114000"/>
              </a:schemeClr>
            </a:gs>
            <a:gs pos="60000">
              <a:schemeClr val="phClr">
                <a:tint val="100000"/>
                <a:satMod val="106000"/>
                <a:lumMod val="110000"/>
              </a:schemeClr>
            </a:gs>
            <a:gs pos="100000">
              <a:schemeClr val="ph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50800" dist="38100" dir="5400000" rotWithShape="0">
              <a:srgbClr val="000000">
                <a:alpha val="28000"/>
              </a:srgbClr>
            </a:outerShdw>
          </a:effectLst>
        </a:effectStyle>
        <a:effectStyle>
          <a:effectLst>
            <a:outerShdw blurRad="47625" dist="38100" dir="5400000" sy="98000" rotWithShape="0">
              <a:srgbClr val="000000">
                <a:alpha val="48000"/>
              </a:srgbClr>
            </a:outerShdw>
          </a:effectLst>
          <a:scene3d>
            <a:camera prst="orthographicFront">
              <a:rot lat="0" lon="0" rev="0"/>
            </a:camera>
            <a:lightRig rig="twoPt" dir="br">
              <a:rot lat="0" lon="0" rev="8700000"/>
            </a:lightRig>
          </a:scene3d>
          <a:sp3d prstMaterial="matte">
            <a:bevelT w="25400" h="53975"/>
          </a:sp3d>
        </a:effectStyle>
        <a:effectStyle>
          <a:effectLst>
            <a:reflection blurRad="12700" stA="24000" endPos="28000" dist="50800" dir="5400000" sy="-100000" rotWithShape="0"/>
          </a:effectLst>
          <a:scene3d>
            <a:camera prst="orthographicFront">
              <a:rot lat="0" lon="0" rev="0"/>
            </a:camera>
            <a:lightRig rig="threePt" dir="t">
              <a:rot lat="0" lon="0" rev="4800000"/>
            </a:lightRig>
          </a:scene3d>
          <a:sp3d>
            <a:bevelT w="69850" h="31750"/>
          </a:sp3d>
        </a:effectStyle>
      </a:effectStyleLst>
      <a:bgFillStyleLst>
        <a:solidFill>
          <a:schemeClr val="phClr"/>
        </a:solidFill>
        <a:gradFill rotWithShape="1">
          <a:gsLst>
            <a:gs pos="0">
              <a:schemeClr val="phClr">
                <a:tint val="100000"/>
                <a:shade val="80000"/>
                <a:satMod val="100000"/>
                <a:lumMod val="100000"/>
              </a:schemeClr>
            </a:gs>
            <a:gs pos="65000">
              <a:schemeClr val="phClr">
                <a:tint val="100000"/>
                <a:shade val="95000"/>
                <a:satMod val="100000"/>
                <a:lumMod val="100000"/>
              </a:schemeClr>
            </a:gs>
            <a:gs pos="100000">
              <a:schemeClr val="phClr">
                <a:tint val="88000"/>
                <a:shade val="100000"/>
                <a:satMod val="400000"/>
                <a:lumMod val="100000"/>
              </a:schemeClr>
            </a:gs>
          </a:gsLst>
          <a:lin ang="5400000" scaled="0"/>
        </a:gradFill>
        <a:blipFill rotWithShape="1">
          <a:blip xmlns:r="http://schemas.openxmlformats.org/officeDocument/2006/relationships" r:embed="rId1">
            <a:duotone>
              <a:schemeClr val="phClr">
                <a:tint val="95000"/>
                <a:satMod val="90000"/>
              </a:schemeClr>
              <a:schemeClr val="phClr">
                <a:shade val="92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Perspective</Template>
  <TotalTime>1017</TotalTime>
  <Words>1094</Words>
  <Application>Microsoft Office PowerPoint</Application>
  <PresentationFormat>On-screen Show (4:3)</PresentationFormat>
  <Paragraphs>47</Paragraphs>
  <Slides>11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Wingdings</vt:lpstr>
      <vt:lpstr>Perspective</vt:lpstr>
      <vt:lpstr>NHS Staff shortage</vt:lpstr>
      <vt:lpstr>Content</vt:lpstr>
      <vt:lpstr>Introduction to the problem</vt:lpstr>
      <vt:lpstr>SWOT </vt:lpstr>
      <vt:lpstr>Fishbone Diagram</vt:lpstr>
      <vt:lpstr>PESTLE macro-environmental factors</vt:lpstr>
      <vt:lpstr>cause-and-effect analysis</vt:lpstr>
      <vt:lpstr>alternative solutions to absenteeism</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Hristina Birova-Kokkini (2120089)</cp:lastModifiedBy>
  <cp:revision>17</cp:revision>
  <dcterms:created xsi:type="dcterms:W3CDTF">2022-07-04T12:47:48Z</dcterms:created>
  <dcterms:modified xsi:type="dcterms:W3CDTF">2022-07-05T07:17:34Z</dcterms:modified>
</cp:coreProperties>
</file>