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omments/modernComment_18B_9C699393.xml" ContentType="application/vnd.ms-powerpoint.comments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33"/>
  </p:notesMasterIdLst>
  <p:handoutMasterIdLst>
    <p:handoutMasterId r:id="rId34"/>
  </p:handoutMasterIdLst>
  <p:sldIdLst>
    <p:sldId id="277" r:id="rId3"/>
    <p:sldId id="332" r:id="rId4"/>
    <p:sldId id="382" r:id="rId5"/>
    <p:sldId id="383" r:id="rId6"/>
    <p:sldId id="384" r:id="rId7"/>
    <p:sldId id="342" r:id="rId8"/>
    <p:sldId id="345" r:id="rId9"/>
    <p:sldId id="284" r:id="rId10"/>
    <p:sldId id="387" r:id="rId11"/>
    <p:sldId id="407" r:id="rId12"/>
    <p:sldId id="328" r:id="rId13"/>
    <p:sldId id="389" r:id="rId14"/>
    <p:sldId id="390" r:id="rId15"/>
    <p:sldId id="391" r:id="rId16"/>
    <p:sldId id="392" r:id="rId17"/>
    <p:sldId id="393" r:id="rId18"/>
    <p:sldId id="395" r:id="rId19"/>
    <p:sldId id="397" r:id="rId20"/>
    <p:sldId id="333" r:id="rId21"/>
    <p:sldId id="408" r:id="rId22"/>
    <p:sldId id="402" r:id="rId23"/>
    <p:sldId id="404" r:id="rId24"/>
    <p:sldId id="381" r:id="rId25"/>
    <p:sldId id="346" r:id="rId26"/>
    <p:sldId id="371" r:id="rId27"/>
    <p:sldId id="396" r:id="rId28"/>
    <p:sldId id="405" r:id="rId29"/>
    <p:sldId id="400" r:id="rId30"/>
    <p:sldId id="364" r:id="rId31"/>
    <p:sldId id="377" r:id="rId3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1" autoAdjust="0"/>
    <p:restoredTop sz="89445" autoAdjust="0"/>
  </p:normalViewPr>
  <p:slideViewPr>
    <p:cSldViewPr>
      <p:cViewPr varScale="1">
        <p:scale>
          <a:sx n="100" d="100"/>
          <a:sy n="100" d="100"/>
        </p:scale>
        <p:origin x="177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microsoft.com/office/2018/10/relationships/authors" Target="authors.xml"/><Relationship Id="rId21" Type="http://schemas.openxmlformats.org/officeDocument/2006/relationships/slide" Target="slides/slide19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omments/modernComment_18B_9C69939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DBF1E1-A993-0B46-8E6C-1CBA12AF0DAB}" authorId="{00822031-79EC-4574-D291-F4DD5DE11864}" created="2024-05-21T12:21:44.6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24164755" sldId="395"/>
      <ac:picMk id="7" creationId="{E818F92B-7A0D-42A6-4E33-8EED4B105E92}"/>
    </ac:deMkLst>
    <p188:txBody>
      <a:bodyPr/>
      <a:lstStyle/>
      <a:p>
        <a:r>
          <a:rPr lang="en-US"/>
          <a:t>Lecturers, remember to remind students that a feature of academic writing is to use the passive voice anyway.
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8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02/07/2024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8/10/relationships/comments" Target="../comments/modernComment_18B_9C6993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efap.net/writing/writing-reporting/writing-reporting-paraphrase" TargetMode="External"/><Relationship Id="rId2" Type="http://schemas.openxmlformats.org/officeDocument/2006/relationships/hyperlink" Target="https://www.britishcouncil.vn/en/adults/tips/top-five-paraphrasing-techniques-video-included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and Employability Skills</a:t>
            </a:r>
            <a:endParaRPr lang="en-GB" altLang="en-US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Aims of the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>
                <a:cs typeface="Calibri" panose="020F0502020204030204" pitchFamily="34" charset="0"/>
              </a:rPr>
              <a:t>To understand what paraphrasing is and why it is important for academic success. </a:t>
            </a:r>
          </a:p>
          <a:p>
            <a:r>
              <a:rPr lang="en-GB" dirty="0">
                <a:cs typeface="Calibri" panose="020F0502020204030204" pitchFamily="34" charset="0"/>
              </a:rPr>
              <a:t>To learn the main steps to effective paraphrasing.</a:t>
            </a:r>
          </a:p>
          <a:p>
            <a:r>
              <a:rPr lang="en-GB" dirty="0">
                <a:cs typeface="Calibri" panose="020F0502020204030204" pitchFamily="34" charset="0"/>
              </a:rPr>
              <a:t>To practice paraphrasing a range of sources.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698C-69DD-A1D5-B32A-0235155B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41655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In groups, discuss the following questions: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79D2-2FC8-9C7A-3B5C-9DB1CF9E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  <a:cs typeface="Calibri" panose="020F0502020204030204" pitchFamily="34" charset="0"/>
              </a:rPr>
              <a:t>What is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When do we use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Why is paraphrasing important for academic success? 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How can I paraphrase a text?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AB43-1C6D-545C-377C-96C13327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072109-9E03-4298-D1E5-313C5F7B7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31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D692-2F54-52FE-C989-E566FD13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DFFD6-4741-936A-1D2A-8E361A27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0AC7D4-6E80-5D07-CA34-70B25C418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6569BF2-2B0D-734D-FED9-84F410B4CE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7848872" cy="384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8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D470-9E83-E081-C683-AD19331AE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4A3A-2B37-56B3-0450-76E908D0C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REMINDER: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To write an assignment, you will have to read a range of sources (e.g., </a:t>
            </a:r>
            <a:r>
              <a:rPr lang="en-US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books, journal articles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). This will allow you to understand a topic better.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There are three ways in which you can use ideas from external sources in your assignment: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Summarizing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Quoting </a:t>
            </a:r>
          </a:p>
          <a:p>
            <a:pPr marL="514350" indent="-514350">
              <a:buFont typeface="+mj-lt"/>
              <a:buAutoNum type="arabicPeriod"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15375-B88E-0C18-BFBF-F9DAA9FC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A7E7A-7CCA-FEAF-FA36-DA11C76F8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70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712968" cy="4099594"/>
          </a:xfrm>
        </p:spPr>
        <p:txBody>
          <a:bodyPr/>
          <a:lstStyle/>
          <a:p>
            <a:r>
              <a:rPr lang="en-GB" sz="2400" b="0" dirty="0">
                <a:cs typeface="Calibri" panose="020F0502020204030204" pitchFamily="34" charset="0"/>
              </a:rPr>
              <a:t>Paraphrasing is using the ideas of another person in </a:t>
            </a:r>
            <a:r>
              <a:rPr lang="en-GB" sz="2400" b="1" i="1" dirty="0">
                <a:cs typeface="Calibri" panose="020F0502020204030204" pitchFamily="34" charset="0"/>
              </a:rPr>
              <a:t>your own words</a:t>
            </a:r>
            <a:r>
              <a:rPr lang="en-GB" sz="2400" b="0" dirty="0">
                <a:cs typeface="Calibri" panose="020F0502020204030204" pitchFamily="34" charset="0"/>
              </a:rPr>
              <a:t>. Paraphrasing is useful when you are using the </a:t>
            </a:r>
            <a:r>
              <a:rPr lang="en-GB" sz="2400" b="0" u="sng" dirty="0">
                <a:cs typeface="Calibri" panose="020F0502020204030204" pitchFamily="34" charset="0"/>
              </a:rPr>
              <a:t>work of others to support your own view. </a:t>
            </a:r>
          </a:p>
          <a:p>
            <a:pPr marL="0" indent="0">
              <a:buNone/>
            </a:pPr>
            <a:endParaRPr lang="en-GB" sz="2400" b="0" u="sng" dirty="0"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When paraphrasing, you need to change the </a:t>
            </a:r>
            <a:r>
              <a:rPr lang="en-GB" sz="2400" b="1" dirty="0">
                <a:cs typeface="Calibri" panose="020F0502020204030204" pitchFamily="34" charset="0"/>
              </a:rPr>
              <a:t>words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i="1" dirty="0">
                <a:solidFill>
                  <a:srgbClr val="C00000"/>
                </a:solidFill>
                <a:cs typeface="Calibri" panose="020F0502020204030204" pitchFamily="34" charset="0"/>
              </a:rPr>
              <a:t>and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dirty="0">
                <a:cs typeface="Calibri" panose="020F0502020204030204" pitchFamily="34" charset="0"/>
              </a:rPr>
              <a:t>the structure </a:t>
            </a:r>
            <a:r>
              <a:rPr lang="en-GB" sz="2400" b="0" dirty="0">
                <a:cs typeface="Calibri" panose="020F0502020204030204" pitchFamily="34" charset="0"/>
              </a:rPr>
              <a:t>but </a:t>
            </a:r>
            <a:r>
              <a:rPr lang="en-GB" sz="2400" b="1" u="sng" dirty="0">
                <a:solidFill>
                  <a:srgbClr val="00B050"/>
                </a:solidFill>
                <a:cs typeface="Calibri" panose="020F0502020204030204" pitchFamily="34" charset="0"/>
              </a:rPr>
              <a:t>keep the meaning the same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Please remember, though, that even when you paraphrase someone's work, you </a:t>
            </a:r>
            <a:r>
              <a:rPr lang="en-GB" sz="2400" b="1" dirty="0">
                <a:solidFill>
                  <a:srgbClr val="C00000"/>
                </a:solidFill>
                <a:cs typeface="Calibri" panose="020F0502020204030204" pitchFamily="34" charset="0"/>
              </a:rPr>
              <a:t>must</a:t>
            </a:r>
            <a:r>
              <a:rPr lang="en-GB" sz="2400" b="0" dirty="0">
                <a:cs typeface="Calibri" panose="020F0502020204030204" pitchFamily="34" charset="0"/>
              </a:rPr>
              <a:t> always acknowledge it by providing an in-text citation.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It has long been known that 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Tokyo </a:t>
            </a:r>
            <a:r>
              <a:rPr lang="en-GB" sz="2400" b="0" dirty="0">
                <a:latin typeface="+mj-lt"/>
                <a:cs typeface="Calibri" panose="020F0502020204030204" pitchFamily="34" charset="0"/>
              </a:rPr>
              <a:t>is the most populous city on earth, but no-one knew exactly how populous it was until last month.</a:t>
            </a:r>
          </a:p>
          <a:p>
            <a:pPr algn="just"/>
            <a:endParaRPr lang="en-GB" sz="2400" dirty="0">
              <a:latin typeface="+mj-lt"/>
              <a:cs typeface="Calibri" panose="020F0502020204030204" pitchFamily="34" charset="0"/>
            </a:endParaRPr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+mj-lt"/>
                <a:cs typeface="Calibri" panose="020F0502020204030204" pitchFamily="34" charset="0"/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Although Tokyo has been the world's most heavily populated city for many years, the precise population was not known until four weeks ago (Smith, 2018).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391446" y="1815916"/>
            <a:ext cx="8136904" cy="1613084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cs typeface="Calibri" panose="020F0502020204030204" pitchFamily="34" charset="0"/>
              </a:rPr>
              <a:t>Paraphrase: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Brown (2020) is a keen advocate of recognising different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Learning styles are critical to reaching learners (Brown, 2020).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391446" y="720081"/>
            <a:ext cx="8136904" cy="83671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Direct quote: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Brown (2020, p.72) argues that “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Understanding how people learn best is important to help them learn more easily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391446" y="3637324"/>
            <a:ext cx="8136904" cy="19543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in (b) the full stop comes after the citation – the citation is always part of the sentence. </a:t>
            </a:r>
            <a:r>
              <a:rPr lang="en-GB" sz="2200" b="1" u="sng" dirty="0">
                <a:latin typeface="+mj-lt"/>
                <a:cs typeface="Calibri" panose="020F0502020204030204" pitchFamily="34" charset="0"/>
              </a:rPr>
              <a:t>No page number </a:t>
            </a:r>
            <a:r>
              <a:rPr lang="en-GB" sz="2200" dirty="0">
                <a:latin typeface="+mj-lt"/>
                <a:cs typeface="Calibri" panose="020F0502020204030204" pitchFamily="34" charset="0"/>
              </a:rPr>
              <a:t>is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1979712" y="0"/>
            <a:ext cx="4726002" cy="72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cs typeface="Calibri" panose="020F0502020204030204" pitchFamily="34" charset="0"/>
              </a:rPr>
              <a:t>Example 2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4205144-BEEE-8B49-6CD8-F69E4742D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öhne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EEB-A715-937B-E5CD-BCDD85136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24" y="159836"/>
            <a:ext cx="7283152" cy="706090"/>
          </a:xfrm>
        </p:spPr>
        <p:txBody>
          <a:bodyPr/>
          <a:lstStyle/>
          <a:p>
            <a:r>
              <a:rPr lang="en-GB" sz="3600" b="1" dirty="0">
                <a:cs typeface="Calibri" panose="020F0502020204030204" pitchFamily="34" charset="0"/>
              </a:rPr>
              <a:t>Why should you paraphrase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BCF-40E0-D965-4841-15376FD6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16" y="980728"/>
            <a:ext cx="8229600" cy="4363634"/>
          </a:xfrm>
        </p:spPr>
        <p:txBody>
          <a:bodyPr/>
          <a:lstStyle/>
          <a:p>
            <a:r>
              <a:rPr lang="en-GB" sz="2600" dirty="0">
                <a:cs typeface="Calibri" panose="020F0502020204030204" pitchFamily="34" charset="0"/>
              </a:rPr>
              <a:t>Paraphrasing provides support for your claims and adds credibility to your writing.</a:t>
            </a:r>
          </a:p>
          <a:p>
            <a:r>
              <a:rPr lang="en-GB" sz="2600" dirty="0">
                <a:cs typeface="Calibri" panose="020F0502020204030204" pitchFamily="34" charset="0"/>
              </a:rPr>
              <a:t>It is a way of showing your understanding of the information you have read in a source. </a:t>
            </a:r>
          </a:p>
          <a:p>
            <a:r>
              <a:rPr lang="en-GB" sz="2600" dirty="0">
                <a:cs typeface="Calibri" panose="020F0502020204030204" pitchFamily="34" charset="0"/>
              </a:rPr>
              <a:t>To avoid plagiarism. </a:t>
            </a:r>
          </a:p>
          <a:p>
            <a:r>
              <a:rPr lang="en-GB" sz="2600" dirty="0">
                <a:cs typeface="Calibri" panose="020F0502020204030204" pitchFamily="34" charset="0"/>
              </a:rPr>
              <a:t>Please remember that in your assignments you </a:t>
            </a:r>
            <a:r>
              <a:rPr lang="en-GB" sz="2600" b="1" dirty="0">
                <a:cs typeface="Calibri" panose="020F0502020204030204" pitchFamily="34" charset="0"/>
              </a:rPr>
              <a:t>cannot </a:t>
            </a:r>
            <a:r>
              <a:rPr lang="en-GB" sz="2600" dirty="0">
                <a:cs typeface="Calibri" panose="020F0502020204030204" pitchFamily="34" charset="0"/>
              </a:rPr>
              <a:t>simply provide a list of quotations (copy of the exact words). Instead, you should explain ideas in your own words (paraphrasing). 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7DD-E446-CB02-6C46-2FFB61901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57A4F-B887-CC23-11F9-5AB8B564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3C31F793-9DC4-8E3E-9606-17BFA0ECB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6916" y="4581128"/>
            <a:ext cx="986969" cy="97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Paraphrasing Worksheet and complete </a:t>
            </a:r>
            <a:r>
              <a:rPr lang="en-US" b="1" dirty="0">
                <a:solidFill>
                  <a:srgbClr val="173AFF"/>
                </a:solidFill>
              </a:rPr>
              <a:t>Activity 1 </a:t>
            </a:r>
            <a:r>
              <a:rPr lang="en-US" dirty="0"/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6632"/>
            <a:ext cx="8229600" cy="926976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173AFF"/>
                </a:solidFill>
                <a:cs typeface="Calibri" panose="020F0502020204030204" pitchFamily="34" charset="0"/>
              </a:rPr>
              <a:t>Activity 1</a:t>
            </a:r>
            <a:r>
              <a:rPr lang="en-GB" altLang="en-US" sz="3600" b="1" dirty="0">
                <a:cs typeface="Calibri" panose="020F0502020204030204" pitchFamily="34" charset="0"/>
              </a:rPr>
              <a:t> </a:t>
            </a:r>
            <a:r>
              <a:rPr lang="en-GB" altLang="en-US" sz="3600" b="1" dirty="0">
                <a:solidFill>
                  <a:srgbClr val="FF0000"/>
                </a:solidFill>
                <a:cs typeface="Calibri" panose="020F0502020204030204" pitchFamily="34" charset="0"/>
              </a:rPr>
              <a:t>Answers</a:t>
            </a:r>
            <a:r>
              <a:rPr lang="en-GB" altLang="en-US" sz="3600" b="1" dirty="0">
                <a:cs typeface="Calibri" panose="020F0502020204030204" pitchFamily="34" charset="0"/>
              </a:rPr>
              <a:t>/Paraphrasing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504" y="991946"/>
            <a:ext cx="8928992" cy="4741310"/>
          </a:xfrm>
        </p:spPr>
        <p:txBody>
          <a:bodyPr/>
          <a:lstStyle/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1) </a:t>
            </a:r>
            <a:r>
              <a:rPr lang="en-GB" altLang="en-US" sz="2400" dirty="0">
                <a:cs typeface="Calibri" panose="020F0502020204030204" pitchFamily="34" charset="0"/>
              </a:rPr>
              <a:t>Using</a:t>
            </a:r>
            <a:r>
              <a:rPr lang="en-GB" altLang="en-US" sz="2400" b="1" dirty="0">
                <a:cs typeface="Calibri" panose="020F0502020204030204" pitchFamily="34" charset="0"/>
              </a:rPr>
              <a:t> synonyms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2)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class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3)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order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4) </a:t>
            </a:r>
            <a:r>
              <a:rPr lang="en-GB" altLang="en-US" sz="2400" dirty="0">
                <a:cs typeface="Calibri" panose="020F0502020204030204" pitchFamily="34" charset="0"/>
              </a:rPr>
              <a:t>Change the </a:t>
            </a:r>
            <a:r>
              <a:rPr lang="en-GB" altLang="en-US" sz="2400" b="1" dirty="0">
                <a:cs typeface="Calibri" panose="020F0502020204030204" pitchFamily="34" charset="0"/>
              </a:rPr>
              <a:t>subject</a:t>
            </a:r>
            <a:r>
              <a:rPr lang="en-GB" altLang="en-US" sz="2400" dirty="0">
                <a:cs typeface="Calibri" panose="020F0502020204030204" pitchFamily="34" charset="0"/>
              </a:rPr>
              <a:t> of the sentence/ Switch voices from </a:t>
            </a:r>
            <a:r>
              <a:rPr lang="en-GB" altLang="en-US" sz="2400" b="1" dirty="0">
                <a:cs typeface="Calibri" panose="020F0502020204030204" pitchFamily="34" charset="0"/>
              </a:rPr>
              <a:t>Active to Passive </a:t>
            </a:r>
            <a:r>
              <a:rPr lang="en-GB" altLang="en-US" sz="2400" dirty="0">
                <a:cs typeface="Calibri" panose="020F0502020204030204" pitchFamily="34" charset="0"/>
              </a:rPr>
              <a:t>and vice versa (and making any other necessary changes)</a:t>
            </a:r>
          </a:p>
          <a:p>
            <a:r>
              <a:rPr lang="en-GB" altLang="en-US" sz="2800" b="1" u="sng" dirty="0"/>
              <a:t>NOTE: </a:t>
            </a:r>
            <a:r>
              <a:rPr lang="en-GB" altLang="en-US" sz="2800" dirty="0"/>
              <a:t> Doing one of these on its own is usually </a:t>
            </a:r>
            <a:r>
              <a:rPr lang="en-GB" altLang="en-US" sz="2800" b="1" dirty="0"/>
              <a:t>not enough </a:t>
            </a:r>
            <a:r>
              <a:rPr lang="en-GB" altLang="en-US" sz="2800" dirty="0"/>
              <a:t>to paraphrase well-</a:t>
            </a:r>
            <a:r>
              <a:rPr lang="en-GB" altLang="en-US" sz="2800" b="1" dirty="0">
                <a:solidFill>
                  <a:srgbClr val="00B050"/>
                </a:solidFill>
              </a:rPr>
              <a:t>Good paraphrasing is often a combination of these!</a:t>
            </a:r>
            <a:endParaRPr lang="en-GB" altLang="en-US" sz="2800" b="1" u="sng" dirty="0">
              <a:solidFill>
                <a:srgbClr val="00B050"/>
              </a:solidFill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FF88-4EF9-4F51-D897-8E489FCD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76" y="95548"/>
            <a:ext cx="7283152" cy="64972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The Use of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8EE2B-9916-7E29-8E24-4994AA69E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836712"/>
            <a:ext cx="8641655" cy="4176465"/>
          </a:xfrm>
        </p:spPr>
        <p:txBody>
          <a:bodyPr/>
          <a:lstStyle/>
          <a:p>
            <a:pPr algn="just"/>
            <a:r>
              <a:rPr lang="en-GB" sz="2600" dirty="0">
                <a:cs typeface="Calibri" panose="020F0502020204030204" pitchFamily="34" charset="0"/>
              </a:rPr>
              <a:t>The most common technique is the use of synonyms.</a:t>
            </a:r>
          </a:p>
          <a:p>
            <a:pPr algn="just"/>
            <a:r>
              <a:rPr lang="en-GB" sz="1000" dirty="0">
                <a:cs typeface="Calibri" panose="020F0502020204030204" pitchFamily="34" charset="0"/>
              </a:rPr>
              <a:t> </a:t>
            </a: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Students highlight important nouns, verbs or adjectives and provide a synonym.</a:t>
            </a:r>
            <a:endParaRPr lang="en-GB" sz="1000" dirty="0">
              <a:cs typeface="Calibri" panose="020F0502020204030204" pitchFamily="34" charset="0"/>
            </a:endParaRPr>
          </a:p>
          <a:p>
            <a:pPr algn="just"/>
            <a:endParaRPr lang="en-GB" sz="1000" dirty="0">
              <a:cs typeface="Calibri" panose="020F0502020204030204" pitchFamily="34" charset="0"/>
            </a:endParaRP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The use of thesaurus can help you find synonyms:</a:t>
            </a:r>
          </a:p>
          <a:p>
            <a:pPr marL="0" indent="0" algn="just">
              <a:buNone/>
            </a:pPr>
            <a:r>
              <a:rPr lang="en-GB" sz="2600" dirty="0">
                <a:cs typeface="Calibri" panose="020F0502020204030204" pitchFamily="34" charset="0"/>
                <a:hlinkClick r:id="rId2"/>
              </a:rPr>
              <a:t>Synonyms and Antonyms of Words | Thesaurus.com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sz="1000" b="1" dirty="0">
              <a:cs typeface="Calibri" panose="020F0502020204030204" pitchFamily="34" charset="0"/>
            </a:endParaRPr>
          </a:p>
          <a:p>
            <a:pPr algn="just"/>
            <a:endParaRPr lang="en-GB" sz="2600" b="1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sz="2600" b="1" dirty="0">
                <a:cs typeface="Calibri" panose="020F0502020204030204" pitchFamily="34" charset="0"/>
              </a:rPr>
              <a:t>Please remember that you </a:t>
            </a:r>
            <a:r>
              <a:rPr lang="en-GB" sz="2600" b="1" dirty="0">
                <a:solidFill>
                  <a:srgbClr val="C00000"/>
                </a:solidFill>
                <a:cs typeface="Calibri" panose="020F0502020204030204" pitchFamily="34" charset="0"/>
              </a:rPr>
              <a:t>cannot use synonyms as the only technique when paraphrasing</a:t>
            </a:r>
            <a:r>
              <a:rPr lang="en-GB" sz="2600" b="1" dirty="0">
                <a:cs typeface="Calibri" panose="020F0502020204030204" pitchFamily="34" charset="0"/>
              </a:rPr>
              <a:t>. You should also change the structure of the original text.</a:t>
            </a:r>
          </a:p>
          <a:p>
            <a:pPr marL="0" indent="0" algn="just">
              <a:buNone/>
            </a:pPr>
            <a:endParaRPr lang="en-GB" sz="2400" dirty="0">
              <a:cs typeface="Calibri" panose="020F0502020204030204" pitchFamily="34" charset="0"/>
            </a:endParaRPr>
          </a:p>
          <a:p>
            <a:pPr algn="just"/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0F9AD-77F0-C8B2-9FC8-7F4922535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D7B44-6317-57F6-F3AC-C03BA25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8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894E-F3BF-BCC4-F3B1-3A698CEBD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759" y="116632"/>
            <a:ext cx="6419056" cy="78229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Example - Synonyms</a:t>
            </a:r>
            <a:r>
              <a:rPr lang="en-GB" sz="3600" dirty="0">
                <a:latin typeface="+mn-lt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24E6-5EED-B888-F425-4CBF28AD7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713663" cy="3955578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+mj-lt"/>
                <a:cs typeface="Calibri" panose="020F0502020204030204" pitchFamily="34" charset="0"/>
              </a:rPr>
              <a:t>Source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well-known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multinational companies are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located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Suggested Paraphrase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famous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multinational companies are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situated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1681-97AE-F884-5DBD-9E369917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CB8EB-F913-F09E-798B-1C40C2B3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20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2637-D981-C682-5FDB-FB36218D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25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Synonym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54120-F78F-6C65-3E1A-0F701B26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01" y="1080418"/>
            <a:ext cx="8435975" cy="4243610"/>
          </a:xfrm>
        </p:spPr>
        <p:txBody>
          <a:bodyPr/>
          <a:lstStyle/>
          <a:p>
            <a:r>
              <a:rPr lang="en-GB" sz="26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6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“One </a:t>
            </a:r>
            <a:r>
              <a:rPr lang="en-GB" sz="2600" u="sng" dirty="0">
                <a:cs typeface="Calibri" panose="020F0502020204030204" pitchFamily="34" charset="0"/>
              </a:rPr>
              <a:t>major</a:t>
            </a:r>
            <a:r>
              <a:rPr lang="en-GB" sz="2600" dirty="0">
                <a:cs typeface="Calibri" panose="020F0502020204030204" pitchFamily="34" charset="0"/>
              </a:rPr>
              <a:t> problem confronting </a:t>
            </a:r>
            <a:r>
              <a:rPr lang="en-GB" sz="2600" u="sng" dirty="0">
                <a:cs typeface="Calibri" panose="020F0502020204030204" pitchFamily="34" charset="0"/>
              </a:rPr>
              <a:t>coursebook</a:t>
            </a:r>
            <a:r>
              <a:rPr lang="en-GB" sz="2600" dirty="0">
                <a:cs typeface="Calibri" panose="020F0502020204030204" pitchFamily="34" charset="0"/>
              </a:rPr>
              <a:t> writers, is the </a:t>
            </a:r>
            <a:r>
              <a:rPr lang="en-GB" sz="2600" u="sng" dirty="0">
                <a:cs typeface="Calibri" panose="020F0502020204030204" pitchFamily="34" charset="0"/>
              </a:rPr>
              <a:t>enormous</a:t>
            </a:r>
            <a:r>
              <a:rPr lang="en-GB" sz="2600" dirty="0">
                <a:cs typeface="Calibri" panose="020F0502020204030204" pitchFamily="34" charset="0"/>
              </a:rPr>
              <a:t> number of phrasal verbs in the language” </a:t>
            </a:r>
            <a:r>
              <a:rPr lang="en-GB" sz="2600" b="1" dirty="0">
                <a:cs typeface="Calibri" panose="020F0502020204030204" pitchFamily="34" charset="0"/>
              </a:rPr>
              <a:t>(Koprowski, 2005, p.322). </a:t>
            </a:r>
          </a:p>
          <a:p>
            <a:pPr marL="0" indent="0">
              <a:buNone/>
            </a:pP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According to </a:t>
            </a:r>
            <a:r>
              <a:rPr lang="en-GB" sz="2600" b="1" dirty="0">
                <a:cs typeface="Calibri" panose="020F0502020204030204" pitchFamily="34" charset="0"/>
              </a:rPr>
              <a:t>Koprowski (2005) </a:t>
            </a:r>
            <a:r>
              <a:rPr lang="en-GB" sz="2600" dirty="0">
                <a:cs typeface="Calibri" panose="020F0502020204030204" pitchFamily="34" charset="0"/>
              </a:rPr>
              <a:t>a significant problem confronting textbook writers, is the great number of phrasal verbs in the language.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47A0-25B0-6EAD-CE98-4497D7AB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2579F-A9D5-62D7-A06A-4F227D85F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2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5545F-7286-0357-D170-2B26EB0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Changing word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A8C7-2FA6-8F6D-E18B-2C953B222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790"/>
            <a:ext cx="8229600" cy="4099595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cs typeface="Calibri" panose="020F0502020204030204" pitchFamily="34" charset="0"/>
              </a:rPr>
              <a:t>You are required to </a:t>
            </a:r>
            <a:r>
              <a:rPr lang="en-GB" sz="2800" b="1" i="1" dirty="0">
                <a:cs typeface="Calibri" panose="020F0502020204030204" pitchFamily="34" charset="0"/>
              </a:rPr>
              <a:t>complete</a:t>
            </a:r>
            <a:r>
              <a:rPr lang="en-GB" sz="2800" dirty="0">
                <a:cs typeface="Calibri" panose="020F0502020204030204" pitchFamily="34" charset="0"/>
              </a:rPr>
              <a:t> your coursework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b="1" i="1" dirty="0">
                <a:cs typeface="Calibri" panose="020F0502020204030204" pitchFamily="34" charset="0"/>
              </a:rPr>
              <a:t>The completion </a:t>
            </a:r>
            <a:r>
              <a:rPr lang="en-GB" sz="2800" dirty="0">
                <a:cs typeface="Calibri" panose="020F0502020204030204" pitchFamily="34" charset="0"/>
              </a:rPr>
              <a:t>of your coursework is required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F3359-843C-EF11-B014-47D17F61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34975-C8BB-0A02-AF39-FEFE65C81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39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487D-794F-38A1-7FB7-CB5E0DF5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64" y="-85613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Word Class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39C3-A0DE-A57B-37F9-492C9A6BD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" y="1057387"/>
            <a:ext cx="8229600" cy="4243610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Approximately 80% of low-income families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be assisted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by the proposed ‘free lunch’ program. (Health Canada, 2015) 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provide assistance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roughly 80% of poor families. 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B751-80D7-AC32-F8A6-14E132DC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FC55B-1E23-A813-A71E-A75F1E75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4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D19B-C958-D156-2D1A-7E3D56AA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Active and Passive voice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5D81-2E21-EF5C-6322-5E1F67546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9463"/>
            <a:ext cx="8229600" cy="402758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</a:rPr>
              <a:t>A lot of people do not know </a:t>
            </a:r>
            <a:r>
              <a:rPr lang="en-GB" u="sng" dirty="0">
                <a:cs typeface="Calibri" panose="020F0502020204030204" pitchFamily="34" charset="0"/>
              </a:rPr>
              <a:t>the effect of antibiotics. </a:t>
            </a:r>
          </a:p>
          <a:p>
            <a:pPr marL="0" indent="0">
              <a:buNone/>
            </a:pPr>
            <a:endParaRPr lang="en-GB" b="1" dirty="0">
              <a:solidFill>
                <a:schemeClr val="accent6"/>
              </a:solidFill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u="sng" dirty="0">
                <a:cs typeface="Calibri" panose="020F0502020204030204" pitchFamily="34" charset="0"/>
              </a:rPr>
              <a:t>The effect of antibiotics </a:t>
            </a:r>
            <a:r>
              <a:rPr lang="en-GB" dirty="0">
                <a:cs typeface="Calibri" panose="020F0502020204030204" pitchFamily="34" charset="0"/>
              </a:rPr>
              <a:t>is not known by a lot of people.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E4FCC-44F5-6333-D330-4BCBCBCCB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884B1-7FFC-A729-86AA-5CD6EBF6B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E818F92B-7A0D-42A6-4E33-8EED4B105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37350" y="2708920"/>
            <a:ext cx="121920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6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cs typeface="Calibri" panose="020F0502020204030204" pitchFamily="34" charset="0"/>
              </a:rPr>
              <a:t>Active / Passive voice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8472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chemeClr val="accent1"/>
                </a:solidFill>
                <a:effectLst/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Approximately 80% of low-income families </a:t>
            </a:r>
            <a:r>
              <a:rPr lang="en-GB" sz="2600" u="sng" dirty="0">
                <a:effectLst/>
                <a:latin typeface="+mj-lt"/>
                <a:cs typeface="Calibri" panose="020F0502020204030204" pitchFamily="34" charset="0"/>
              </a:rPr>
              <a:t>will be assisted by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the proposed ‘free lunch’ program (Health Canada, 2015).</a:t>
            </a:r>
          </a:p>
          <a:p>
            <a:pPr marL="0" indent="0">
              <a:buNone/>
            </a:pPr>
            <a:endParaRPr lang="en-GB" sz="2600" dirty="0">
              <a:latin typeface="+mj-lt"/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600" b="1" dirty="0">
                <a:effectLst/>
                <a:latin typeface="+mj-lt"/>
                <a:cs typeface="Calibri" panose="020F0502020204030204" pitchFamily="34" charset="0"/>
              </a:rPr>
              <a:t>will assist / help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roughly 80% of poor families. </a:t>
            </a: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664"/>
            <a:ext cx="8229600" cy="418058"/>
          </a:xfrm>
        </p:spPr>
        <p:txBody>
          <a:bodyPr/>
          <a:lstStyle/>
          <a:p>
            <a:r>
              <a:rPr lang="en-GB" altLang="en-US" b="1" dirty="0"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b="0" dirty="0">
                <a:latin typeface="+mj-lt"/>
                <a:cs typeface="Calibri" panose="020F0502020204030204" pitchFamily="34" charset="0"/>
              </a:rPr>
              <a:t>Whichever techniques you use, remember that your sentences must: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b="1" dirty="0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Retain the meaning of the original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a different structure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B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e grammatically correct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correct spelling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Include a reference</a:t>
            </a:r>
            <a:endParaRPr lang="en-GB" altLang="en-US" b="0" dirty="0">
              <a:latin typeface="+mj-lt"/>
              <a:cs typeface="Calibri" panose="020F0502020204030204" pitchFamily="34" charset="0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AC95-AEA2-4805-C0A3-C03B22FC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455" y="-71214"/>
            <a:ext cx="8229600" cy="1143000"/>
          </a:xfrm>
        </p:spPr>
        <p:txBody>
          <a:bodyPr/>
          <a:lstStyle/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Exercise1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8229600" cy="3917032"/>
          </a:xfrm>
        </p:spPr>
        <p:txBody>
          <a:bodyPr/>
          <a:lstStyle/>
          <a:p>
            <a:r>
              <a:rPr lang="en-GB" dirty="0"/>
              <a:t>TEXT 1: </a:t>
            </a:r>
            <a:r>
              <a:rPr lang="en-GB" b="1" dirty="0">
                <a:solidFill>
                  <a:srgbClr val="00B0F0"/>
                </a:solidFill>
              </a:rPr>
              <a:t>Paraphrase B</a:t>
            </a:r>
            <a:r>
              <a:rPr lang="en-GB" dirty="0"/>
              <a:t> is </a:t>
            </a:r>
            <a:r>
              <a:rPr lang="en-GB" b="1" dirty="0">
                <a:solidFill>
                  <a:srgbClr val="00B050"/>
                </a:solidFill>
              </a:rPr>
              <a:t>better</a:t>
            </a:r>
            <a:r>
              <a:rPr lang="en-GB" dirty="0"/>
              <a:t> for the text on ancient Egypt because: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is vague as to the nature of the changes in weather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maintain the specificity of time 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mention any research findings.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740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455" y="836712"/>
            <a:ext cx="8229600" cy="3917032"/>
          </a:xfrm>
        </p:spPr>
        <p:txBody>
          <a:bodyPr/>
          <a:lstStyle/>
          <a:p>
            <a:r>
              <a:rPr lang="en-GB" sz="3000" dirty="0"/>
              <a:t>TEXT 2: </a:t>
            </a:r>
            <a:r>
              <a:rPr lang="en-GB" sz="3000" b="1" dirty="0">
                <a:solidFill>
                  <a:srgbClr val="00B0F0"/>
                </a:solidFill>
              </a:rPr>
              <a:t>Paraphrase B</a:t>
            </a:r>
            <a:r>
              <a:rPr lang="en-GB" sz="3000" dirty="0"/>
              <a:t> is </a:t>
            </a:r>
            <a:r>
              <a:rPr lang="en-GB" sz="3000" b="1" dirty="0">
                <a:solidFill>
                  <a:srgbClr val="00B050"/>
                </a:solidFill>
              </a:rPr>
              <a:t>better</a:t>
            </a:r>
            <a:r>
              <a:rPr lang="en-GB" sz="3000" dirty="0"/>
              <a:t> for the text on globalisation as it:</a:t>
            </a:r>
          </a:p>
          <a:p>
            <a:r>
              <a:rPr lang="en-GB" sz="3000" dirty="0"/>
              <a:t>Reorders the sentence structure</a:t>
            </a:r>
          </a:p>
          <a:p>
            <a:r>
              <a:rPr lang="en-GB" sz="3000" dirty="0"/>
              <a:t>Uses synonyms </a:t>
            </a:r>
          </a:p>
          <a:p>
            <a:r>
              <a:rPr lang="en-GB" sz="3000" dirty="0"/>
              <a:t>Changes word class while also keeping the key source material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A’s </a:t>
            </a:r>
            <a:r>
              <a:rPr lang="en-GB" sz="3000" dirty="0"/>
              <a:t>sentence structure mimics the original text too closely 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</a:t>
            </a:r>
            <a:r>
              <a:rPr lang="en-GB" sz="3000" dirty="0"/>
              <a:t> omits the citation.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E3A26D-1A82-652C-4F28-6E446067DB7D}"/>
              </a:ext>
            </a:extLst>
          </p:cNvPr>
          <p:cNvSpPr txBox="1">
            <a:spLocks/>
          </p:cNvSpPr>
          <p:nvPr/>
        </p:nvSpPr>
        <p:spPr bwMode="auto">
          <a:xfrm>
            <a:off x="447576" y="-99392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Exercise 2</a:t>
            </a:r>
          </a:p>
        </p:txBody>
      </p:sp>
    </p:spTree>
    <p:extLst>
      <p:ext uri="{BB962C8B-B14F-4D97-AF65-F5344CB8AC3E}">
        <p14:creationId xmlns:p14="http://schemas.microsoft.com/office/powerpoint/2010/main" val="1128925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046748"/>
          </a:xfrm>
        </p:spPr>
        <p:txBody>
          <a:bodyPr/>
          <a:lstStyle/>
          <a:p>
            <a:r>
              <a:rPr lang="en-GB" sz="2800" b="1" dirty="0">
                <a:latin typeface="+mj-lt"/>
                <a:cs typeface="Calibri" panose="020F0502020204030204" pitchFamily="34" charset="0"/>
              </a:rPr>
              <a:t>Read and understand the text.</a:t>
            </a:r>
          </a:p>
          <a:p>
            <a:r>
              <a:rPr lang="en-GB" sz="2800" b="0" dirty="0">
                <a:latin typeface="+mj-lt"/>
                <a:cs typeface="Calibri" panose="020F0502020204030204" pitchFamily="34" charset="0"/>
              </a:rPr>
              <a:t>Make a list of the main ideas.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the important ideas/the important words/phrases. In some way mark them - write them down, underline or highlight them.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alternative words/synonyms for these words/phrases - do not change specialised vocabulary and common words.</a:t>
            </a:r>
          </a:p>
          <a:p>
            <a:endParaRPr lang="en-GB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104456"/>
          </a:xfrm>
        </p:spPr>
        <p:txBody>
          <a:bodyPr/>
          <a:lstStyle/>
          <a:p>
            <a:r>
              <a:rPr lang="en-GB" sz="2800" b="0" dirty="0">
                <a:cs typeface="Calibri" panose="020F0502020204030204" pitchFamily="34" charset="0"/>
              </a:rPr>
              <a:t>Change the structure of the text.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Identify the meaning relationships between the words/ideas - e.g. cause/effect, generalisation, contrast. 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Express these relationships in a different way.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Change the grammar of the text: change nouns to verbs, adjectives to adverbs, etc., break up long sentences, combine short sentences.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176464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Rewrite the main ideas in complete sentences. Combine your notes into a piece of continuous writing.</a:t>
            </a:r>
          </a:p>
          <a:p>
            <a:r>
              <a:rPr lang="en-GB" sz="2800" dirty="0">
                <a:cs typeface="Calibri" panose="020F0502020204030204" pitchFamily="34" charset="0"/>
              </a:rPr>
              <a:t>Check your work.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meaning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length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style is your own.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Remember to acknowledge other people's work.</a:t>
            </a:r>
          </a:p>
          <a:p>
            <a:pPr marL="0" indent="0"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AC282-CB88-8988-4C15-1E2DB3B0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1220"/>
            <a:ext cx="8229600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What not to do when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2E86-4E3B-1B90-695C-1DE4CF0D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64" y="836712"/>
            <a:ext cx="8363272" cy="4099595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Use the same sentence structure as the original source: for example, only changing a few words. </a:t>
            </a:r>
          </a:p>
          <a:p>
            <a:r>
              <a:rPr lang="en-GB" sz="2800" dirty="0">
                <a:cs typeface="Calibri" panose="020F0502020204030204" pitchFamily="34" charset="0"/>
              </a:rPr>
              <a:t>Use parts of the original sentence(s) without referencing these appropriately following Harvard Guidelines. </a:t>
            </a:r>
          </a:p>
          <a:p>
            <a:r>
              <a:rPr lang="en-GB" sz="2800" dirty="0">
                <a:cs typeface="Calibri" panose="020F0502020204030204" pitchFamily="34" charset="0"/>
              </a:rPr>
              <a:t>Changing the meaning of the original text. </a:t>
            </a:r>
          </a:p>
          <a:p>
            <a:r>
              <a:rPr lang="en-GB" sz="2800" b="1" dirty="0">
                <a:solidFill>
                  <a:srgbClr val="C00000"/>
                </a:solidFill>
                <a:cs typeface="Calibri" panose="020F0502020204030204" pitchFamily="34" charset="0"/>
              </a:rPr>
              <a:t>Forget or neglect </a:t>
            </a:r>
            <a:r>
              <a:rPr lang="en-GB" sz="2800" dirty="0">
                <a:cs typeface="Calibri" panose="020F0502020204030204" pitchFamily="34" charset="0"/>
              </a:rPr>
              <a:t>to include an in-text citation, because you have used your own words. If it didn’t come from your head, it’s not yours and must be cited!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B4904-B7BC-FB96-9704-6EA2C3514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48FA8-D635-AC09-F5B2-4CA78510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40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1F39-9C84-6582-1DB7-3915537EC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b="1" dirty="0"/>
              <a:t>TOP TIPS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D16C-2B59-D398-6569-473B2C9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9F89-2282-BA3D-1374-29933903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C82D8D-D181-AEA2-F21E-60975E34135B}"/>
              </a:ext>
            </a:extLst>
          </p:cNvPr>
          <p:cNvSpPr txBox="1">
            <a:spLocks/>
          </p:cNvSpPr>
          <p:nvPr/>
        </p:nvSpPr>
        <p:spPr>
          <a:xfrm>
            <a:off x="576031" y="1124744"/>
            <a:ext cx="7991938" cy="4464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notes as the basis for your paraphrases. Don’t paraphrase directly from your source!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own words and style so as not to lose your voice.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that the paraphrase supports the point that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want to make, not someone else’s.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it clear to your reader how the paraphrase you are using supports your overall point.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Don’t forget to add an in-text citation.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pronouns (he, she, they) or nouns (researchers, scientists, authors) if paraphrase consists of more than one sentence. </a:t>
            </a:r>
          </a:p>
        </p:txBody>
      </p:sp>
    </p:spTree>
    <p:extLst>
      <p:ext uri="{BB962C8B-B14F-4D97-AF65-F5344CB8AC3E}">
        <p14:creationId xmlns:p14="http://schemas.microsoft.com/office/powerpoint/2010/main" val="436208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354D5-3864-861D-682E-1EABBA604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C77A0-2960-F2C7-D1CE-34F08AD8A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E1CD708-51B1-0F0F-0B1C-835D750835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836612"/>
            <a:ext cx="6301953" cy="445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9125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British Council (2022) 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Top five paraphrasing techniques. Available at: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Top Five Paraphrasing Techniques (video included) | British Council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November 2022)</a:t>
            </a:r>
          </a:p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Strongman, L. (2013)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 Academic writing. Cambridge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Cambridge scholars publishing.</a:t>
            </a:r>
          </a:p>
          <a:p>
            <a:r>
              <a:rPr lang="en-GB" alt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UEfAP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(2019). ‘Academic Writing: Reporting - paraphrase, summary &amp; synthesis’. Online. 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http://www.uefap.net/writing/writing-reporting/writing-reporting-paraphrase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2nd November 2022)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UCL (2021) ‘Paraphrasing for Beginners.’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2"/>
              </a:rPr>
              <a:t>https://www.ucl.ac.uk/ioe-writing-centre/reference-effectively-avoid-plagiarism/paraphrasing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of November 2022)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University of Bristol (2015). ‘Paraphrasing.’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3"/>
              </a:rPr>
              <a:t>https://www.bristol.ac.uk/arts/exercises/referencing/page_05.htm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05.03.2021)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Future Learn (n.d.) ‘Techniques for 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4"/>
              </a:rPr>
              <a:t>https://www.futurelearn.com/info/courses/english-for-study-intermediate/0/steps/35241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November 2022) </a:t>
            </a:r>
          </a:p>
          <a:p>
            <a:endParaRPr lang="en-GB" altLang="en-US" sz="24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120</TotalTime>
  <Words>1643</Words>
  <Application>Microsoft Office PowerPoint</Application>
  <PresentationFormat>On-screen Show (4:3)</PresentationFormat>
  <Paragraphs>200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Myriad Pro</vt:lpstr>
      <vt:lpstr>Arial</vt:lpstr>
      <vt:lpstr>Calibri</vt:lpstr>
      <vt:lpstr>Verdana</vt:lpstr>
      <vt:lpstr>20140311PresentationUWTSDTemplate</vt:lpstr>
      <vt:lpstr>1_20140311PresentationUWTSDTemplate</vt:lpstr>
      <vt:lpstr>LCHS4001</vt:lpstr>
      <vt:lpstr>Aims of the session </vt:lpstr>
      <vt:lpstr>In groups, discuss the following questions: </vt:lpstr>
      <vt:lpstr>Paraphrasing </vt:lpstr>
      <vt:lpstr>REMINDER</vt:lpstr>
      <vt:lpstr>What is paraphrasing? </vt:lpstr>
      <vt:lpstr>Example 1</vt:lpstr>
      <vt:lpstr>PowerPoint Presentation</vt:lpstr>
      <vt:lpstr>Why should you paraphrase ?</vt:lpstr>
      <vt:lpstr>Activity 1</vt:lpstr>
      <vt:lpstr>Activity 1 Answers/Paraphrasing Techniques</vt:lpstr>
      <vt:lpstr>The Use of Synonyms </vt:lpstr>
      <vt:lpstr>Example - Synonyms </vt:lpstr>
      <vt:lpstr>Another Synonym Example </vt:lpstr>
      <vt:lpstr>Changing word class </vt:lpstr>
      <vt:lpstr>Another Word Class Example </vt:lpstr>
      <vt:lpstr>Active and Passive voice </vt:lpstr>
      <vt:lpstr>Active / Passive voice Example</vt:lpstr>
      <vt:lpstr>Paraphrasing</vt:lpstr>
      <vt:lpstr>Activity 2</vt:lpstr>
      <vt:lpstr>Activity 2 Answer Exercise1</vt:lpstr>
      <vt:lpstr>PowerPoint Presentation</vt:lpstr>
      <vt:lpstr>Steps to paraphrasing </vt:lpstr>
      <vt:lpstr>Steps to paraphrasing </vt:lpstr>
      <vt:lpstr>Steps to paraphrasing </vt:lpstr>
      <vt:lpstr>What not to do when paraphrasing </vt:lpstr>
      <vt:lpstr>TOP TIPS</vt:lpstr>
      <vt:lpstr>PowerPoint Presentation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125</cp:revision>
  <cp:lastPrinted>2018-07-09T15:27:01Z</cp:lastPrinted>
  <dcterms:created xsi:type="dcterms:W3CDTF">2002-10-07T19:43:58Z</dcterms:created>
  <dcterms:modified xsi:type="dcterms:W3CDTF">2024-07-02T12:10:10Z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