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4"/>
  </p:notesMasterIdLst>
  <p:sldIdLst>
    <p:sldId id="256" r:id="rId5"/>
    <p:sldId id="258" r:id="rId6"/>
    <p:sldId id="272" r:id="rId7"/>
    <p:sldId id="260" r:id="rId8"/>
    <p:sldId id="261" r:id="rId9"/>
    <p:sldId id="275" r:id="rId10"/>
    <p:sldId id="273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6" r:id="rId20"/>
    <p:sldId id="277" r:id="rId21"/>
    <p:sldId id="271" r:id="rId22"/>
    <p:sldId id="278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969" autoAdjust="0"/>
  </p:normalViewPr>
  <p:slideViewPr>
    <p:cSldViewPr snapToGrid="0">
      <p:cViewPr>
        <p:scale>
          <a:sx n="66" d="100"/>
          <a:sy n="66" d="100"/>
        </p:scale>
        <p:origin x="900" y="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2AEE2E-17DB-4851-A4B8-DAB1F829ED11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E180939-243E-473A-BFD1-224621F15E5A}">
      <dgm:prSet phldrT="[Text]" phldr="0"/>
      <dgm:spPr/>
      <dgm:t>
        <a:bodyPr/>
        <a:lstStyle/>
        <a:p>
          <a:r>
            <a:rPr lang="en-GB" b="1" dirty="0">
              <a:highlight>
                <a:srgbClr val="00FF00"/>
              </a:highlight>
            </a:rPr>
            <a:t>Communication</a:t>
          </a:r>
        </a:p>
      </dgm:t>
    </dgm:pt>
    <dgm:pt modelId="{6AAAB4FC-BDEE-4D20-8A9D-6C7EAF7FDC32}" type="parTrans" cxnId="{A0341BC5-D40B-4801-A4BF-0A03C9718C3A}">
      <dgm:prSet/>
      <dgm:spPr/>
      <dgm:t>
        <a:bodyPr/>
        <a:lstStyle/>
        <a:p>
          <a:endParaRPr lang="en-GB"/>
        </a:p>
      </dgm:t>
    </dgm:pt>
    <dgm:pt modelId="{133F4AE0-8254-4297-AA5A-441CAFD9E424}" type="sibTrans" cxnId="{A0341BC5-D40B-4801-A4BF-0A03C9718C3A}">
      <dgm:prSet/>
      <dgm:spPr/>
      <dgm:t>
        <a:bodyPr/>
        <a:lstStyle/>
        <a:p>
          <a:endParaRPr lang="en-GB"/>
        </a:p>
      </dgm:t>
    </dgm:pt>
    <dgm:pt modelId="{59D39F42-26E5-4BC5-A1D6-FAFD3A9E67F0}">
      <dgm:prSet phldrT="[Text]" phldr="0"/>
      <dgm:spPr/>
      <dgm:t>
        <a:bodyPr/>
        <a:lstStyle/>
        <a:p>
          <a:r>
            <a:rPr lang="en-GB" b="1" dirty="0">
              <a:highlight>
                <a:srgbClr val="FFFF00"/>
              </a:highlight>
            </a:rPr>
            <a:t>Operational skills</a:t>
          </a:r>
        </a:p>
      </dgm:t>
    </dgm:pt>
    <dgm:pt modelId="{CC049025-AA5D-4F34-9D32-B0D782837564}" type="parTrans" cxnId="{909837C5-28AF-49C1-A385-A7EE45A3EE89}">
      <dgm:prSet/>
      <dgm:spPr/>
      <dgm:t>
        <a:bodyPr/>
        <a:lstStyle/>
        <a:p>
          <a:endParaRPr lang="en-GB"/>
        </a:p>
      </dgm:t>
    </dgm:pt>
    <dgm:pt modelId="{4BDEC199-D10A-49BF-9EAA-33EA35CCEF36}" type="sibTrans" cxnId="{909837C5-28AF-49C1-A385-A7EE45A3EE89}">
      <dgm:prSet/>
      <dgm:spPr/>
      <dgm:t>
        <a:bodyPr/>
        <a:lstStyle/>
        <a:p>
          <a:endParaRPr lang="en-GB"/>
        </a:p>
      </dgm:t>
    </dgm:pt>
    <dgm:pt modelId="{5410878D-E683-4E06-A2FE-17723AF18647}">
      <dgm:prSet phldrT="[Text]" phldr="0"/>
      <dgm:spPr/>
      <dgm:t>
        <a:bodyPr/>
        <a:lstStyle/>
        <a:p>
          <a:r>
            <a:rPr lang="en-GB" b="1" dirty="0">
              <a:highlight>
                <a:srgbClr val="FF00FF"/>
              </a:highlight>
            </a:rPr>
            <a:t>Problem-solving</a:t>
          </a:r>
        </a:p>
      </dgm:t>
    </dgm:pt>
    <dgm:pt modelId="{8426B4DF-A99C-44A0-85B5-B663623976C9}" type="parTrans" cxnId="{10C648FC-BADE-4749-BBAD-6A72C0A4369E}">
      <dgm:prSet/>
      <dgm:spPr/>
      <dgm:t>
        <a:bodyPr/>
        <a:lstStyle/>
        <a:p>
          <a:endParaRPr lang="en-GB"/>
        </a:p>
      </dgm:t>
    </dgm:pt>
    <dgm:pt modelId="{724949FE-4247-4C63-928E-DABF7837685A}" type="sibTrans" cxnId="{10C648FC-BADE-4749-BBAD-6A72C0A4369E}">
      <dgm:prSet/>
      <dgm:spPr/>
      <dgm:t>
        <a:bodyPr/>
        <a:lstStyle/>
        <a:p>
          <a:endParaRPr lang="en-GB"/>
        </a:p>
      </dgm:t>
    </dgm:pt>
    <dgm:pt modelId="{118F14FC-7A61-465F-8E5B-06DACA8602F4}">
      <dgm:prSet/>
      <dgm:spPr/>
      <dgm:t>
        <a:bodyPr/>
        <a:lstStyle/>
        <a:p>
          <a:r>
            <a:rPr lang="en-GB" b="1" dirty="0">
              <a:highlight>
                <a:srgbClr val="00FFFF"/>
              </a:highlight>
            </a:rPr>
            <a:t>Teamwork and Leadership</a:t>
          </a:r>
        </a:p>
      </dgm:t>
    </dgm:pt>
    <dgm:pt modelId="{C26D535C-294C-4F1A-8570-C9C4E160354B}" type="parTrans" cxnId="{E3D8B582-B47D-4F02-8991-8DE66F494B84}">
      <dgm:prSet/>
      <dgm:spPr/>
      <dgm:t>
        <a:bodyPr/>
        <a:lstStyle/>
        <a:p>
          <a:endParaRPr lang="en-GB"/>
        </a:p>
      </dgm:t>
    </dgm:pt>
    <dgm:pt modelId="{6BB7C60E-720B-4F26-9486-1C22106428D1}" type="sibTrans" cxnId="{E3D8B582-B47D-4F02-8991-8DE66F494B84}">
      <dgm:prSet/>
      <dgm:spPr/>
      <dgm:t>
        <a:bodyPr/>
        <a:lstStyle/>
        <a:p>
          <a:endParaRPr lang="en-GB"/>
        </a:p>
      </dgm:t>
    </dgm:pt>
    <dgm:pt modelId="{F55417C0-2007-45B7-BC89-672897860985}" type="pres">
      <dgm:prSet presAssocID="{F62AEE2E-17DB-4851-A4B8-DAB1F829ED11}" presName="Name0" presStyleCnt="0">
        <dgm:presLayoutVars>
          <dgm:dir/>
          <dgm:resizeHandles val="exact"/>
        </dgm:presLayoutVars>
      </dgm:prSet>
      <dgm:spPr/>
    </dgm:pt>
    <dgm:pt modelId="{163D41AA-1A91-4E51-AFAC-E184F71109C6}" type="pres">
      <dgm:prSet presAssocID="{118F14FC-7A61-465F-8E5B-06DACA8602F4}" presName="composite" presStyleCnt="0"/>
      <dgm:spPr/>
    </dgm:pt>
    <dgm:pt modelId="{0DDCF80D-2542-4CF1-B29C-1B311B13AD25}" type="pres">
      <dgm:prSet presAssocID="{118F14FC-7A61-465F-8E5B-06DACA8602F4}" presName="bgChev" presStyleLbl="node1" presStyleIdx="0" presStyleCnt="4"/>
      <dgm:spPr/>
    </dgm:pt>
    <dgm:pt modelId="{3FDE1816-3837-4E3F-866D-FB6295DE23E8}" type="pres">
      <dgm:prSet presAssocID="{118F14FC-7A61-465F-8E5B-06DACA8602F4}" presName="txNode" presStyleLbl="fgAcc1" presStyleIdx="0" presStyleCnt="4">
        <dgm:presLayoutVars>
          <dgm:bulletEnabled val="1"/>
        </dgm:presLayoutVars>
      </dgm:prSet>
      <dgm:spPr/>
    </dgm:pt>
    <dgm:pt modelId="{C6F1BBD0-B8E8-4738-93B1-7495CF7D66D8}" type="pres">
      <dgm:prSet presAssocID="{6BB7C60E-720B-4F26-9486-1C22106428D1}" presName="compositeSpace" presStyleCnt="0"/>
      <dgm:spPr/>
    </dgm:pt>
    <dgm:pt modelId="{FE6C7454-2BCE-4668-9755-3B4F0CD1AEAE}" type="pres">
      <dgm:prSet presAssocID="{5E180939-243E-473A-BFD1-224621F15E5A}" presName="composite" presStyleCnt="0"/>
      <dgm:spPr/>
    </dgm:pt>
    <dgm:pt modelId="{54C12B1C-9A3B-42BD-9E82-052FF48F8794}" type="pres">
      <dgm:prSet presAssocID="{5E180939-243E-473A-BFD1-224621F15E5A}" presName="bgChev" presStyleLbl="node1" presStyleIdx="1" presStyleCnt="4"/>
      <dgm:spPr/>
    </dgm:pt>
    <dgm:pt modelId="{A1A7ECE8-AFE0-4D3C-95B7-DDE5F4CA354F}" type="pres">
      <dgm:prSet presAssocID="{5E180939-243E-473A-BFD1-224621F15E5A}" presName="txNode" presStyleLbl="fgAcc1" presStyleIdx="1" presStyleCnt="4" custLinFactNeighborX="-6202" custLinFactNeighborY="-1495">
        <dgm:presLayoutVars>
          <dgm:bulletEnabled val="1"/>
        </dgm:presLayoutVars>
      </dgm:prSet>
      <dgm:spPr/>
    </dgm:pt>
    <dgm:pt modelId="{57F95551-7C21-40E7-9A2E-EF362232C927}" type="pres">
      <dgm:prSet presAssocID="{133F4AE0-8254-4297-AA5A-441CAFD9E424}" presName="compositeSpace" presStyleCnt="0"/>
      <dgm:spPr/>
    </dgm:pt>
    <dgm:pt modelId="{8C934526-731F-4017-BFE3-C311527FEDC9}" type="pres">
      <dgm:prSet presAssocID="{59D39F42-26E5-4BC5-A1D6-FAFD3A9E67F0}" presName="composite" presStyleCnt="0"/>
      <dgm:spPr/>
    </dgm:pt>
    <dgm:pt modelId="{508515C9-2089-4752-A782-532FEDFF7874}" type="pres">
      <dgm:prSet presAssocID="{59D39F42-26E5-4BC5-A1D6-FAFD3A9E67F0}" presName="bgChev" presStyleLbl="node1" presStyleIdx="2" presStyleCnt="4"/>
      <dgm:spPr/>
    </dgm:pt>
    <dgm:pt modelId="{0504AD73-0ED2-4A1A-AF83-028AABDA25C7}" type="pres">
      <dgm:prSet presAssocID="{59D39F42-26E5-4BC5-A1D6-FAFD3A9E67F0}" presName="txNode" presStyleLbl="fgAcc1" presStyleIdx="2" presStyleCnt="4" custLinFactNeighborX="-1113" custLinFactNeighborY="-4384">
        <dgm:presLayoutVars>
          <dgm:bulletEnabled val="1"/>
        </dgm:presLayoutVars>
      </dgm:prSet>
      <dgm:spPr/>
    </dgm:pt>
    <dgm:pt modelId="{5DC5A913-8104-4BC3-9F28-3F9BCB33A7E1}" type="pres">
      <dgm:prSet presAssocID="{4BDEC199-D10A-49BF-9EAA-33EA35CCEF36}" presName="compositeSpace" presStyleCnt="0"/>
      <dgm:spPr/>
    </dgm:pt>
    <dgm:pt modelId="{4B3F3C99-A5F0-4F3D-9F45-D19F578980B8}" type="pres">
      <dgm:prSet presAssocID="{5410878D-E683-4E06-A2FE-17723AF18647}" presName="composite" presStyleCnt="0"/>
      <dgm:spPr/>
    </dgm:pt>
    <dgm:pt modelId="{FD8CB757-F795-4AE0-A313-71DB1AB55015}" type="pres">
      <dgm:prSet presAssocID="{5410878D-E683-4E06-A2FE-17723AF18647}" presName="bgChev" presStyleLbl="node1" presStyleIdx="3" presStyleCnt="4"/>
      <dgm:spPr/>
    </dgm:pt>
    <dgm:pt modelId="{337B8908-3ED3-4B24-B97C-D3D2FA4F2432}" type="pres">
      <dgm:prSet presAssocID="{5410878D-E683-4E06-A2FE-17723AF18647}" presName="txNode" presStyleLbl="fgAcc1" presStyleIdx="3" presStyleCnt="4" custLinFactNeighborX="-3096">
        <dgm:presLayoutVars>
          <dgm:bulletEnabled val="1"/>
        </dgm:presLayoutVars>
      </dgm:prSet>
      <dgm:spPr/>
    </dgm:pt>
  </dgm:ptLst>
  <dgm:cxnLst>
    <dgm:cxn modelId="{E3D8B582-B47D-4F02-8991-8DE66F494B84}" srcId="{F62AEE2E-17DB-4851-A4B8-DAB1F829ED11}" destId="{118F14FC-7A61-465F-8E5B-06DACA8602F4}" srcOrd="0" destOrd="0" parTransId="{C26D535C-294C-4F1A-8570-C9C4E160354B}" sibTransId="{6BB7C60E-720B-4F26-9486-1C22106428D1}"/>
    <dgm:cxn modelId="{FE017E99-FB0A-42CA-AA9A-750C4B217FA4}" type="presOf" srcId="{118F14FC-7A61-465F-8E5B-06DACA8602F4}" destId="{3FDE1816-3837-4E3F-866D-FB6295DE23E8}" srcOrd="0" destOrd="0" presId="urn:microsoft.com/office/officeart/2005/8/layout/chevronAccent+Icon"/>
    <dgm:cxn modelId="{4E66949A-5AA3-417C-A637-2CA268295B52}" type="presOf" srcId="{F62AEE2E-17DB-4851-A4B8-DAB1F829ED11}" destId="{F55417C0-2007-45B7-BC89-672897860985}" srcOrd="0" destOrd="0" presId="urn:microsoft.com/office/officeart/2005/8/layout/chevronAccent+Icon"/>
    <dgm:cxn modelId="{8E92EDA9-F55B-4121-8EDB-D53AA51CC099}" type="presOf" srcId="{5E180939-243E-473A-BFD1-224621F15E5A}" destId="{A1A7ECE8-AFE0-4D3C-95B7-DDE5F4CA354F}" srcOrd="0" destOrd="0" presId="urn:microsoft.com/office/officeart/2005/8/layout/chevronAccent+Icon"/>
    <dgm:cxn modelId="{A0341BC5-D40B-4801-A4BF-0A03C9718C3A}" srcId="{F62AEE2E-17DB-4851-A4B8-DAB1F829ED11}" destId="{5E180939-243E-473A-BFD1-224621F15E5A}" srcOrd="1" destOrd="0" parTransId="{6AAAB4FC-BDEE-4D20-8A9D-6C7EAF7FDC32}" sibTransId="{133F4AE0-8254-4297-AA5A-441CAFD9E424}"/>
    <dgm:cxn modelId="{909837C5-28AF-49C1-A385-A7EE45A3EE89}" srcId="{F62AEE2E-17DB-4851-A4B8-DAB1F829ED11}" destId="{59D39F42-26E5-4BC5-A1D6-FAFD3A9E67F0}" srcOrd="2" destOrd="0" parTransId="{CC049025-AA5D-4F34-9D32-B0D782837564}" sibTransId="{4BDEC199-D10A-49BF-9EAA-33EA35CCEF36}"/>
    <dgm:cxn modelId="{B97AA2E0-44FC-4850-B55C-E4324513690A}" type="presOf" srcId="{59D39F42-26E5-4BC5-A1D6-FAFD3A9E67F0}" destId="{0504AD73-0ED2-4A1A-AF83-028AABDA25C7}" srcOrd="0" destOrd="0" presId="urn:microsoft.com/office/officeart/2005/8/layout/chevronAccent+Icon"/>
    <dgm:cxn modelId="{10C648FC-BADE-4749-BBAD-6A72C0A4369E}" srcId="{F62AEE2E-17DB-4851-A4B8-DAB1F829ED11}" destId="{5410878D-E683-4E06-A2FE-17723AF18647}" srcOrd="3" destOrd="0" parTransId="{8426B4DF-A99C-44A0-85B5-B663623976C9}" sibTransId="{724949FE-4247-4C63-928E-DABF7837685A}"/>
    <dgm:cxn modelId="{BC8CE6FC-9F94-4ADE-B537-AE1EB6C23EB6}" type="presOf" srcId="{5410878D-E683-4E06-A2FE-17723AF18647}" destId="{337B8908-3ED3-4B24-B97C-D3D2FA4F2432}" srcOrd="0" destOrd="0" presId="urn:microsoft.com/office/officeart/2005/8/layout/chevronAccent+Icon"/>
    <dgm:cxn modelId="{9C92C43E-AC4D-48D8-A5C4-F48959AE8B5E}" type="presParOf" srcId="{F55417C0-2007-45B7-BC89-672897860985}" destId="{163D41AA-1A91-4E51-AFAC-E184F71109C6}" srcOrd="0" destOrd="0" presId="urn:microsoft.com/office/officeart/2005/8/layout/chevronAccent+Icon"/>
    <dgm:cxn modelId="{C803E0C4-3146-4C8B-ABE5-44C6C4EA0DA9}" type="presParOf" srcId="{163D41AA-1A91-4E51-AFAC-E184F71109C6}" destId="{0DDCF80D-2542-4CF1-B29C-1B311B13AD25}" srcOrd="0" destOrd="0" presId="urn:microsoft.com/office/officeart/2005/8/layout/chevronAccent+Icon"/>
    <dgm:cxn modelId="{21DA3BAD-10B9-48DE-AB37-AB339DFD03F1}" type="presParOf" srcId="{163D41AA-1A91-4E51-AFAC-E184F71109C6}" destId="{3FDE1816-3837-4E3F-866D-FB6295DE23E8}" srcOrd="1" destOrd="0" presId="urn:microsoft.com/office/officeart/2005/8/layout/chevronAccent+Icon"/>
    <dgm:cxn modelId="{A6551887-CB58-43EE-8EB6-6CE3B750E0B5}" type="presParOf" srcId="{F55417C0-2007-45B7-BC89-672897860985}" destId="{C6F1BBD0-B8E8-4738-93B1-7495CF7D66D8}" srcOrd="1" destOrd="0" presId="urn:microsoft.com/office/officeart/2005/8/layout/chevronAccent+Icon"/>
    <dgm:cxn modelId="{DC347BB6-AAB0-45B6-9A7B-EB0CF6446D6B}" type="presParOf" srcId="{F55417C0-2007-45B7-BC89-672897860985}" destId="{FE6C7454-2BCE-4668-9755-3B4F0CD1AEAE}" srcOrd="2" destOrd="0" presId="urn:microsoft.com/office/officeart/2005/8/layout/chevronAccent+Icon"/>
    <dgm:cxn modelId="{D442BED1-42DC-4E56-924D-2CEEFE61CE55}" type="presParOf" srcId="{FE6C7454-2BCE-4668-9755-3B4F0CD1AEAE}" destId="{54C12B1C-9A3B-42BD-9E82-052FF48F8794}" srcOrd="0" destOrd="0" presId="urn:microsoft.com/office/officeart/2005/8/layout/chevronAccent+Icon"/>
    <dgm:cxn modelId="{A12960A7-82A1-46E4-97B5-B01103FDE19A}" type="presParOf" srcId="{FE6C7454-2BCE-4668-9755-3B4F0CD1AEAE}" destId="{A1A7ECE8-AFE0-4D3C-95B7-DDE5F4CA354F}" srcOrd="1" destOrd="0" presId="urn:microsoft.com/office/officeart/2005/8/layout/chevronAccent+Icon"/>
    <dgm:cxn modelId="{5E0312BB-EE39-4B60-AF07-013EDED8F275}" type="presParOf" srcId="{F55417C0-2007-45B7-BC89-672897860985}" destId="{57F95551-7C21-40E7-9A2E-EF362232C927}" srcOrd="3" destOrd="0" presId="urn:microsoft.com/office/officeart/2005/8/layout/chevronAccent+Icon"/>
    <dgm:cxn modelId="{CB2C00D3-449C-40CF-8F65-D35BEC116A0B}" type="presParOf" srcId="{F55417C0-2007-45B7-BC89-672897860985}" destId="{8C934526-731F-4017-BFE3-C311527FEDC9}" srcOrd="4" destOrd="0" presId="urn:microsoft.com/office/officeart/2005/8/layout/chevronAccent+Icon"/>
    <dgm:cxn modelId="{69BA2A6F-F1EB-477D-A588-DEAC4B12956A}" type="presParOf" srcId="{8C934526-731F-4017-BFE3-C311527FEDC9}" destId="{508515C9-2089-4752-A782-532FEDFF7874}" srcOrd="0" destOrd="0" presId="urn:microsoft.com/office/officeart/2005/8/layout/chevronAccent+Icon"/>
    <dgm:cxn modelId="{A2538F69-3530-42A3-8D9A-E6671D0E4F84}" type="presParOf" srcId="{8C934526-731F-4017-BFE3-C311527FEDC9}" destId="{0504AD73-0ED2-4A1A-AF83-028AABDA25C7}" srcOrd="1" destOrd="0" presId="urn:microsoft.com/office/officeart/2005/8/layout/chevronAccent+Icon"/>
    <dgm:cxn modelId="{17EE5448-4D54-4171-9D62-AB9EABF9506D}" type="presParOf" srcId="{F55417C0-2007-45B7-BC89-672897860985}" destId="{5DC5A913-8104-4BC3-9F28-3F9BCB33A7E1}" srcOrd="5" destOrd="0" presId="urn:microsoft.com/office/officeart/2005/8/layout/chevronAccent+Icon"/>
    <dgm:cxn modelId="{B3C7FE9D-9F0F-4881-A7C9-2DBD6A88D563}" type="presParOf" srcId="{F55417C0-2007-45B7-BC89-672897860985}" destId="{4B3F3C99-A5F0-4F3D-9F45-D19F578980B8}" srcOrd="6" destOrd="0" presId="urn:microsoft.com/office/officeart/2005/8/layout/chevronAccent+Icon"/>
    <dgm:cxn modelId="{5C7064DC-FC9A-48F0-9818-784C40F97AED}" type="presParOf" srcId="{4B3F3C99-A5F0-4F3D-9F45-D19F578980B8}" destId="{FD8CB757-F795-4AE0-A313-71DB1AB55015}" srcOrd="0" destOrd="0" presId="urn:microsoft.com/office/officeart/2005/8/layout/chevronAccent+Icon"/>
    <dgm:cxn modelId="{931CE175-4599-422B-B776-5B62300E8EDD}" type="presParOf" srcId="{4B3F3C99-A5F0-4F3D-9F45-D19F578980B8}" destId="{337B8908-3ED3-4B24-B97C-D3D2FA4F2432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86D65F-69BE-41CD-BD9E-5EABB10D4C4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AFD0FF-AB8A-44B6-A5BE-7B095847D88D}">
      <dgm:prSet phldrT="[Text]" phldr="0" custT="1"/>
      <dgm:spPr/>
      <dgm:t>
        <a:bodyPr/>
        <a:lstStyle/>
        <a:p>
          <a:pPr algn="l"/>
          <a:endParaRPr lang="en-GB" sz="1800" dirty="0"/>
        </a:p>
      </dgm:t>
    </dgm:pt>
    <dgm:pt modelId="{F4241D9C-6E24-4F49-A372-36FB6CA21978}" type="parTrans" cxnId="{7ABA4EE4-0819-4D15-A0CD-32B866E88F8F}">
      <dgm:prSet/>
      <dgm:spPr/>
      <dgm:t>
        <a:bodyPr/>
        <a:lstStyle/>
        <a:p>
          <a:endParaRPr lang="en-GB"/>
        </a:p>
      </dgm:t>
    </dgm:pt>
    <dgm:pt modelId="{435854C2-5B5D-460D-974F-9FCC8D96805F}" type="sibTrans" cxnId="{7ABA4EE4-0819-4D15-A0CD-32B866E88F8F}">
      <dgm:prSet/>
      <dgm:spPr/>
      <dgm:t>
        <a:bodyPr/>
        <a:lstStyle/>
        <a:p>
          <a:endParaRPr lang="en-GB"/>
        </a:p>
      </dgm:t>
    </dgm:pt>
    <dgm:pt modelId="{83B15580-C8CF-4A64-B6DA-E7ED77496FFC}">
      <dgm:prSet phldrT="[Text]" phldr="0"/>
      <dgm:spPr/>
      <dgm:t>
        <a:bodyPr/>
        <a:lstStyle/>
        <a:p>
          <a:endParaRPr lang="en-GB" dirty="0"/>
        </a:p>
      </dgm:t>
    </dgm:pt>
    <dgm:pt modelId="{3B935ACE-9A15-48BD-9FBC-0FDBE9D9CA72}" type="parTrans" cxnId="{6B57B224-E38B-4B1A-93F5-339A0251FAF1}">
      <dgm:prSet/>
      <dgm:spPr/>
      <dgm:t>
        <a:bodyPr/>
        <a:lstStyle/>
        <a:p>
          <a:endParaRPr lang="en-GB"/>
        </a:p>
      </dgm:t>
    </dgm:pt>
    <dgm:pt modelId="{1755C8C3-D3D4-4225-B320-385AC3A03FB2}" type="sibTrans" cxnId="{6B57B224-E38B-4B1A-93F5-339A0251FAF1}">
      <dgm:prSet/>
      <dgm:spPr/>
      <dgm:t>
        <a:bodyPr/>
        <a:lstStyle/>
        <a:p>
          <a:endParaRPr lang="en-GB"/>
        </a:p>
      </dgm:t>
    </dgm:pt>
    <dgm:pt modelId="{79E32245-F8E7-484E-B13A-5C94445AC90A}">
      <dgm:prSet phldrT="[Text]" phldr="0"/>
      <dgm:spPr/>
      <dgm:t>
        <a:bodyPr/>
        <a:lstStyle/>
        <a:p>
          <a:endParaRPr lang="en-GB" dirty="0"/>
        </a:p>
      </dgm:t>
    </dgm:pt>
    <dgm:pt modelId="{C9822BE2-4783-4D89-9E92-D77171F5DF88}" type="parTrans" cxnId="{D48CC8CF-6F43-4686-9092-EF7D5710EDA1}">
      <dgm:prSet/>
      <dgm:spPr/>
      <dgm:t>
        <a:bodyPr/>
        <a:lstStyle/>
        <a:p>
          <a:endParaRPr lang="en-GB"/>
        </a:p>
      </dgm:t>
    </dgm:pt>
    <dgm:pt modelId="{DE2D5983-9A59-4FA7-AC89-8566C31648C2}" type="sibTrans" cxnId="{D48CC8CF-6F43-4686-9092-EF7D5710EDA1}">
      <dgm:prSet/>
      <dgm:spPr/>
      <dgm:t>
        <a:bodyPr/>
        <a:lstStyle/>
        <a:p>
          <a:endParaRPr lang="en-GB"/>
        </a:p>
      </dgm:t>
    </dgm:pt>
    <dgm:pt modelId="{B6744431-8A42-4690-A40B-4C6DA31264FB}">
      <dgm:prSet phldrT="[Text]" phldr="0"/>
      <dgm:spPr/>
      <dgm:t>
        <a:bodyPr/>
        <a:lstStyle/>
        <a:p>
          <a:endParaRPr lang="en-GB" dirty="0"/>
        </a:p>
      </dgm:t>
    </dgm:pt>
    <dgm:pt modelId="{A304558B-23E2-4089-A17B-B184A58418D9}" type="parTrans" cxnId="{2A8B9CCA-7B43-46F4-AA99-D83E21FA8622}">
      <dgm:prSet/>
      <dgm:spPr/>
      <dgm:t>
        <a:bodyPr/>
        <a:lstStyle/>
        <a:p>
          <a:endParaRPr lang="en-GB"/>
        </a:p>
      </dgm:t>
    </dgm:pt>
    <dgm:pt modelId="{BDC55CCA-495F-429F-A790-F6B6503D1DB0}" type="sibTrans" cxnId="{2A8B9CCA-7B43-46F4-AA99-D83E21FA8622}">
      <dgm:prSet/>
      <dgm:spPr/>
      <dgm:t>
        <a:bodyPr/>
        <a:lstStyle/>
        <a:p>
          <a:endParaRPr lang="en-GB"/>
        </a:p>
      </dgm:t>
    </dgm:pt>
    <dgm:pt modelId="{48863845-67F6-4BD8-89AF-6C359BEAD804}" type="pres">
      <dgm:prSet presAssocID="{F686D65F-69BE-41CD-BD9E-5EABB10D4C49}" presName="diagram" presStyleCnt="0">
        <dgm:presLayoutVars>
          <dgm:dir/>
          <dgm:resizeHandles val="exact"/>
        </dgm:presLayoutVars>
      </dgm:prSet>
      <dgm:spPr/>
    </dgm:pt>
    <dgm:pt modelId="{649CCE55-A011-47BF-B9AA-996162AF3BEC}" type="pres">
      <dgm:prSet presAssocID="{8BAFD0FF-AB8A-44B6-A5BE-7B095847D88D}" presName="node" presStyleLbl="node1" presStyleIdx="0" presStyleCnt="4" custLinFactNeighborX="777" custLinFactNeighborY="3237">
        <dgm:presLayoutVars>
          <dgm:bulletEnabled val="1"/>
        </dgm:presLayoutVars>
      </dgm:prSet>
      <dgm:spPr/>
    </dgm:pt>
    <dgm:pt modelId="{65853D77-C19E-4D15-8E05-B2D001C56705}" type="pres">
      <dgm:prSet presAssocID="{435854C2-5B5D-460D-974F-9FCC8D96805F}" presName="sibTrans" presStyleCnt="0"/>
      <dgm:spPr/>
    </dgm:pt>
    <dgm:pt modelId="{BED14A67-A6E1-48BE-B976-739B742AB750}" type="pres">
      <dgm:prSet presAssocID="{83B15580-C8CF-4A64-B6DA-E7ED77496FFC}" presName="node" presStyleLbl="node1" presStyleIdx="1" presStyleCnt="4">
        <dgm:presLayoutVars>
          <dgm:bulletEnabled val="1"/>
        </dgm:presLayoutVars>
      </dgm:prSet>
      <dgm:spPr/>
    </dgm:pt>
    <dgm:pt modelId="{06D781FE-F602-4671-A2C7-15E27F9A068C}" type="pres">
      <dgm:prSet presAssocID="{1755C8C3-D3D4-4225-B320-385AC3A03FB2}" presName="sibTrans" presStyleCnt="0"/>
      <dgm:spPr/>
    </dgm:pt>
    <dgm:pt modelId="{8A00C5DF-E0D4-437F-A1CD-57F2E1A81DAE}" type="pres">
      <dgm:prSet presAssocID="{79E32245-F8E7-484E-B13A-5C94445AC90A}" presName="node" presStyleLbl="node1" presStyleIdx="2" presStyleCnt="4">
        <dgm:presLayoutVars>
          <dgm:bulletEnabled val="1"/>
        </dgm:presLayoutVars>
      </dgm:prSet>
      <dgm:spPr/>
    </dgm:pt>
    <dgm:pt modelId="{E0C8D5E5-20BF-4722-B56D-BE7D5E0DEDBF}" type="pres">
      <dgm:prSet presAssocID="{DE2D5983-9A59-4FA7-AC89-8566C31648C2}" presName="sibTrans" presStyleCnt="0"/>
      <dgm:spPr/>
    </dgm:pt>
    <dgm:pt modelId="{6C5DF997-E717-4F2E-9EA1-EBC55B9E5253}" type="pres">
      <dgm:prSet presAssocID="{B6744431-8A42-4690-A40B-4C6DA31264FB}" presName="node" presStyleLbl="node1" presStyleIdx="3" presStyleCnt="4">
        <dgm:presLayoutVars>
          <dgm:bulletEnabled val="1"/>
        </dgm:presLayoutVars>
      </dgm:prSet>
      <dgm:spPr/>
    </dgm:pt>
  </dgm:ptLst>
  <dgm:cxnLst>
    <dgm:cxn modelId="{6B57B224-E38B-4B1A-93F5-339A0251FAF1}" srcId="{F686D65F-69BE-41CD-BD9E-5EABB10D4C49}" destId="{83B15580-C8CF-4A64-B6DA-E7ED77496FFC}" srcOrd="1" destOrd="0" parTransId="{3B935ACE-9A15-48BD-9FBC-0FDBE9D9CA72}" sibTransId="{1755C8C3-D3D4-4225-B320-385AC3A03FB2}"/>
    <dgm:cxn modelId="{86697D5F-F3F7-4F81-8B73-D6809714CA79}" type="presOf" srcId="{8BAFD0FF-AB8A-44B6-A5BE-7B095847D88D}" destId="{649CCE55-A011-47BF-B9AA-996162AF3BEC}" srcOrd="0" destOrd="0" presId="urn:microsoft.com/office/officeart/2005/8/layout/default"/>
    <dgm:cxn modelId="{071A8D62-E93C-49EC-A802-40B99B095DDC}" type="presOf" srcId="{83B15580-C8CF-4A64-B6DA-E7ED77496FFC}" destId="{BED14A67-A6E1-48BE-B976-739B742AB750}" srcOrd="0" destOrd="0" presId="urn:microsoft.com/office/officeart/2005/8/layout/default"/>
    <dgm:cxn modelId="{54DE7394-8627-46E5-A53F-6974E11AF746}" type="presOf" srcId="{79E32245-F8E7-484E-B13A-5C94445AC90A}" destId="{8A00C5DF-E0D4-437F-A1CD-57F2E1A81DAE}" srcOrd="0" destOrd="0" presId="urn:microsoft.com/office/officeart/2005/8/layout/default"/>
    <dgm:cxn modelId="{89C889A4-96C9-4838-8393-DA0A566F4504}" type="presOf" srcId="{F686D65F-69BE-41CD-BD9E-5EABB10D4C49}" destId="{48863845-67F6-4BD8-89AF-6C359BEAD804}" srcOrd="0" destOrd="0" presId="urn:microsoft.com/office/officeart/2005/8/layout/default"/>
    <dgm:cxn modelId="{2A8B9CCA-7B43-46F4-AA99-D83E21FA8622}" srcId="{F686D65F-69BE-41CD-BD9E-5EABB10D4C49}" destId="{B6744431-8A42-4690-A40B-4C6DA31264FB}" srcOrd="3" destOrd="0" parTransId="{A304558B-23E2-4089-A17B-B184A58418D9}" sibTransId="{BDC55CCA-495F-429F-A790-F6B6503D1DB0}"/>
    <dgm:cxn modelId="{D48CC8CF-6F43-4686-9092-EF7D5710EDA1}" srcId="{F686D65F-69BE-41CD-BD9E-5EABB10D4C49}" destId="{79E32245-F8E7-484E-B13A-5C94445AC90A}" srcOrd="2" destOrd="0" parTransId="{C9822BE2-4783-4D89-9E92-D77171F5DF88}" sibTransId="{DE2D5983-9A59-4FA7-AC89-8566C31648C2}"/>
    <dgm:cxn modelId="{7ABA4EE4-0819-4D15-A0CD-32B866E88F8F}" srcId="{F686D65F-69BE-41CD-BD9E-5EABB10D4C49}" destId="{8BAFD0FF-AB8A-44B6-A5BE-7B095847D88D}" srcOrd="0" destOrd="0" parTransId="{F4241D9C-6E24-4F49-A372-36FB6CA21978}" sibTransId="{435854C2-5B5D-460D-974F-9FCC8D96805F}"/>
    <dgm:cxn modelId="{89EE1EF5-11CE-41FD-94B5-B95CA29F0E63}" type="presOf" srcId="{B6744431-8A42-4690-A40B-4C6DA31264FB}" destId="{6C5DF997-E717-4F2E-9EA1-EBC55B9E5253}" srcOrd="0" destOrd="0" presId="urn:microsoft.com/office/officeart/2005/8/layout/default"/>
    <dgm:cxn modelId="{CE551309-64DE-44AD-95ED-0AE3149E0E07}" type="presParOf" srcId="{48863845-67F6-4BD8-89AF-6C359BEAD804}" destId="{649CCE55-A011-47BF-B9AA-996162AF3BEC}" srcOrd="0" destOrd="0" presId="urn:microsoft.com/office/officeart/2005/8/layout/default"/>
    <dgm:cxn modelId="{3EA945B2-B94E-409D-8F9B-1B03D54668FA}" type="presParOf" srcId="{48863845-67F6-4BD8-89AF-6C359BEAD804}" destId="{65853D77-C19E-4D15-8E05-B2D001C56705}" srcOrd="1" destOrd="0" presId="urn:microsoft.com/office/officeart/2005/8/layout/default"/>
    <dgm:cxn modelId="{E5758508-9DBF-4AF8-80D6-E72E135080CD}" type="presParOf" srcId="{48863845-67F6-4BD8-89AF-6C359BEAD804}" destId="{BED14A67-A6E1-48BE-B976-739B742AB750}" srcOrd="2" destOrd="0" presId="urn:microsoft.com/office/officeart/2005/8/layout/default"/>
    <dgm:cxn modelId="{E9D4B46F-F204-408E-AEB6-3FD2D61153F6}" type="presParOf" srcId="{48863845-67F6-4BD8-89AF-6C359BEAD804}" destId="{06D781FE-F602-4671-A2C7-15E27F9A068C}" srcOrd="3" destOrd="0" presId="urn:microsoft.com/office/officeart/2005/8/layout/default"/>
    <dgm:cxn modelId="{24B29B91-7BE5-46D8-9B78-5491EF267E85}" type="presParOf" srcId="{48863845-67F6-4BD8-89AF-6C359BEAD804}" destId="{8A00C5DF-E0D4-437F-A1CD-57F2E1A81DAE}" srcOrd="4" destOrd="0" presId="urn:microsoft.com/office/officeart/2005/8/layout/default"/>
    <dgm:cxn modelId="{FD91024F-638B-429C-BB03-810F406E5D81}" type="presParOf" srcId="{48863845-67F6-4BD8-89AF-6C359BEAD804}" destId="{E0C8D5E5-20BF-4722-B56D-BE7D5E0DEDBF}" srcOrd="5" destOrd="0" presId="urn:microsoft.com/office/officeart/2005/8/layout/default"/>
    <dgm:cxn modelId="{07813F3E-F833-4507-B7CB-8B0A21B3378D}" type="presParOf" srcId="{48863845-67F6-4BD8-89AF-6C359BEAD804}" destId="{6C5DF997-E717-4F2E-9EA1-EBC55B9E525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CF80D-2542-4CF1-B29C-1B311B13AD25}">
      <dsp:nvSpPr>
        <dsp:cNvPr id="0" name=""/>
        <dsp:cNvSpPr/>
      </dsp:nvSpPr>
      <dsp:spPr>
        <a:xfrm>
          <a:off x="5505" y="1720173"/>
          <a:ext cx="2591060" cy="1000149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E1816-3837-4E3F-866D-FB6295DE23E8}">
      <dsp:nvSpPr>
        <dsp:cNvPr id="0" name=""/>
        <dsp:cNvSpPr/>
      </dsp:nvSpPr>
      <dsp:spPr>
        <a:xfrm>
          <a:off x="696454" y="1970210"/>
          <a:ext cx="2188006" cy="100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highlight>
                <a:srgbClr val="00FFFF"/>
              </a:highlight>
            </a:rPr>
            <a:t>Teamwork and Leadership</a:t>
          </a:r>
        </a:p>
      </dsp:txBody>
      <dsp:txXfrm>
        <a:off x="725747" y="1999503"/>
        <a:ext cx="2129420" cy="941563"/>
      </dsp:txXfrm>
    </dsp:sp>
    <dsp:sp modelId="{54C12B1C-9A3B-42BD-9E82-052FF48F8794}">
      <dsp:nvSpPr>
        <dsp:cNvPr id="0" name=""/>
        <dsp:cNvSpPr/>
      </dsp:nvSpPr>
      <dsp:spPr>
        <a:xfrm>
          <a:off x="2965071" y="1720173"/>
          <a:ext cx="2591060" cy="1000149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A7ECE8-AFE0-4D3C-95B7-DDE5F4CA354F}">
      <dsp:nvSpPr>
        <dsp:cNvPr id="0" name=""/>
        <dsp:cNvSpPr/>
      </dsp:nvSpPr>
      <dsp:spPr>
        <a:xfrm>
          <a:off x="3520320" y="1955258"/>
          <a:ext cx="2188006" cy="100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highlight>
                <a:srgbClr val="00FF00"/>
              </a:highlight>
            </a:rPr>
            <a:t>Communication</a:t>
          </a:r>
        </a:p>
      </dsp:txBody>
      <dsp:txXfrm>
        <a:off x="3549613" y="1984551"/>
        <a:ext cx="2129420" cy="941563"/>
      </dsp:txXfrm>
    </dsp:sp>
    <dsp:sp modelId="{508515C9-2089-4752-A782-532FEDFF7874}">
      <dsp:nvSpPr>
        <dsp:cNvPr id="0" name=""/>
        <dsp:cNvSpPr/>
      </dsp:nvSpPr>
      <dsp:spPr>
        <a:xfrm>
          <a:off x="5924638" y="1720173"/>
          <a:ext cx="2591060" cy="1000149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04AD73-0ED2-4A1A-AF83-028AABDA25C7}">
      <dsp:nvSpPr>
        <dsp:cNvPr id="0" name=""/>
        <dsp:cNvSpPr/>
      </dsp:nvSpPr>
      <dsp:spPr>
        <a:xfrm>
          <a:off x="6591235" y="1926363"/>
          <a:ext cx="2188006" cy="100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highlight>
                <a:srgbClr val="FFFF00"/>
              </a:highlight>
            </a:rPr>
            <a:t>Operational skills</a:t>
          </a:r>
        </a:p>
      </dsp:txBody>
      <dsp:txXfrm>
        <a:off x="6620528" y="1955656"/>
        <a:ext cx="2129420" cy="941563"/>
      </dsp:txXfrm>
    </dsp:sp>
    <dsp:sp modelId="{FD8CB757-F795-4AE0-A313-71DB1AB55015}">
      <dsp:nvSpPr>
        <dsp:cNvPr id="0" name=""/>
        <dsp:cNvSpPr/>
      </dsp:nvSpPr>
      <dsp:spPr>
        <a:xfrm>
          <a:off x="8884205" y="1720173"/>
          <a:ext cx="2591060" cy="1000149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B8908-3ED3-4B24-B97C-D3D2FA4F2432}">
      <dsp:nvSpPr>
        <dsp:cNvPr id="0" name=""/>
        <dsp:cNvSpPr/>
      </dsp:nvSpPr>
      <dsp:spPr>
        <a:xfrm>
          <a:off x="9507413" y="1970210"/>
          <a:ext cx="2188006" cy="1000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highlight>
                <a:srgbClr val="FF00FF"/>
              </a:highlight>
            </a:rPr>
            <a:t>Problem-solving</a:t>
          </a:r>
        </a:p>
      </dsp:txBody>
      <dsp:txXfrm>
        <a:off x="9536706" y="1999503"/>
        <a:ext cx="2129420" cy="9415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CCE55-A011-47BF-B9AA-996162AF3BEC}">
      <dsp:nvSpPr>
        <dsp:cNvPr id="0" name=""/>
        <dsp:cNvSpPr/>
      </dsp:nvSpPr>
      <dsp:spPr>
        <a:xfrm>
          <a:off x="1476319" y="80718"/>
          <a:ext cx="4030377" cy="24182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1476319" y="80718"/>
        <a:ext cx="4030377" cy="2418226"/>
      </dsp:txXfrm>
    </dsp:sp>
    <dsp:sp modelId="{BED14A67-A6E1-48BE-B976-739B742AB750}">
      <dsp:nvSpPr>
        <dsp:cNvPr id="0" name=""/>
        <dsp:cNvSpPr/>
      </dsp:nvSpPr>
      <dsp:spPr>
        <a:xfrm>
          <a:off x="5878418" y="2440"/>
          <a:ext cx="4030377" cy="24182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878418" y="2440"/>
        <a:ext cx="4030377" cy="2418226"/>
      </dsp:txXfrm>
    </dsp:sp>
    <dsp:sp modelId="{8A00C5DF-E0D4-437F-A1CD-57F2E1A81DAE}">
      <dsp:nvSpPr>
        <dsp:cNvPr id="0" name=""/>
        <dsp:cNvSpPr/>
      </dsp:nvSpPr>
      <dsp:spPr>
        <a:xfrm>
          <a:off x="1445003" y="2823704"/>
          <a:ext cx="4030377" cy="24182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1445003" y="2823704"/>
        <a:ext cx="4030377" cy="2418226"/>
      </dsp:txXfrm>
    </dsp:sp>
    <dsp:sp modelId="{6C5DF997-E717-4F2E-9EA1-EBC55B9E5253}">
      <dsp:nvSpPr>
        <dsp:cNvPr id="0" name=""/>
        <dsp:cNvSpPr/>
      </dsp:nvSpPr>
      <dsp:spPr>
        <a:xfrm>
          <a:off x="5878418" y="2823704"/>
          <a:ext cx="4030377" cy="24182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878418" y="2823704"/>
        <a:ext cx="4030377" cy="24182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FA804-20EA-480E-B90B-093A98CDD32B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CCAD9B-C130-4A54-8E9F-240E7252C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184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CAD9B-C130-4A54-8E9F-240E7252CDB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025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CAD9B-C130-4A54-8E9F-240E7252CDB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3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933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339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873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01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994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692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114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14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971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25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605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232525-938E-4EFC-BA97-36DC7038F83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CCF86E-D162-477B-8A71-D77870019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143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1DC1B1-5229-03C0-6977-DDB2F1E507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2" t="6817" r="20346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D4396-451B-3DC6-BD02-5051545F29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</a:rPr>
              <a:t>Managing Food and Beverage Operations</a:t>
            </a:r>
            <a:br>
              <a:rPr lang="en-US" sz="4400" dirty="0">
                <a:solidFill>
                  <a:schemeClr val="bg1"/>
                </a:solidFill>
              </a:rPr>
            </a:br>
            <a:r>
              <a:rPr lang="en-US" sz="4400" dirty="0">
                <a:solidFill>
                  <a:schemeClr val="bg1"/>
                </a:solidFill>
              </a:rPr>
              <a:t>(placement) BMIH6011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8A5FFE-A243-00F9-B784-C3C5BD62C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8540" y="4326497"/>
            <a:ext cx="5787460" cy="253149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900" dirty="0">
                <a:solidFill>
                  <a:schemeClr val="bg1"/>
                </a:solidFill>
              </a:rPr>
              <a:t>Name: Marius Daniel Cirpaci</a:t>
            </a:r>
          </a:p>
          <a:p>
            <a:pPr algn="l"/>
            <a:r>
              <a:rPr lang="en-US" sz="1900" dirty="0">
                <a:solidFill>
                  <a:schemeClr val="bg1"/>
                </a:solidFill>
              </a:rPr>
              <a:t>Student number: 2317399		</a:t>
            </a:r>
          </a:p>
          <a:p>
            <a:pPr algn="l"/>
            <a:r>
              <a:rPr lang="en-US" sz="1900" dirty="0">
                <a:solidFill>
                  <a:schemeClr val="bg1"/>
                </a:solidFill>
              </a:rPr>
              <a:t>Lecturer: Daniel Payne</a:t>
            </a:r>
          </a:p>
          <a:p>
            <a:pPr algn="l"/>
            <a:r>
              <a:rPr lang="en-US" sz="1900" dirty="0">
                <a:solidFill>
                  <a:schemeClr val="bg1"/>
                </a:solidFill>
              </a:rPr>
              <a:t>AI acknowledgement : </a:t>
            </a:r>
          </a:p>
          <a:p>
            <a:pPr algn="l"/>
            <a:r>
              <a:rPr lang="en-GB" sz="1900" dirty="0">
                <a:solidFill>
                  <a:schemeClr val="bg1"/>
                </a:solidFill>
              </a:rPr>
              <a:t>I confirm that I have not used artificial intelligence tools in the preparation or completion of this assignment</a:t>
            </a:r>
            <a:endParaRPr lang="en-US" sz="1900" dirty="0">
              <a:solidFill>
                <a:schemeClr val="bg1"/>
              </a:solidFill>
            </a:endParaRPr>
          </a:p>
          <a:p>
            <a:pPr algn="l"/>
            <a:endParaRPr lang="en-US" sz="1900" dirty="0">
              <a:solidFill>
                <a:schemeClr val="bg1"/>
              </a:solidFill>
            </a:endParaRPr>
          </a:p>
          <a:p>
            <a:pPr algn="l"/>
            <a:endParaRPr lang="en-US" sz="1900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39C598-4509-4099-D501-E89408CD5B70}"/>
              </a:ext>
            </a:extLst>
          </p:cNvPr>
          <p:cNvSpPr txBox="1"/>
          <p:nvPr/>
        </p:nvSpPr>
        <p:spPr>
          <a:xfrm>
            <a:off x="6416842" y="6197877"/>
            <a:ext cx="504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(eHotelier, 2021)</a:t>
            </a:r>
          </a:p>
        </p:txBody>
      </p:sp>
    </p:spTree>
    <p:extLst>
      <p:ext uri="{BB962C8B-B14F-4D97-AF65-F5344CB8AC3E}">
        <p14:creationId xmlns:p14="http://schemas.microsoft.com/office/powerpoint/2010/main" val="1207360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5AF9-2E52-E3A4-285A-45E0AD312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9999"/>
            <a:ext cx="12039600" cy="631613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chemeClr val="tx1">
                    <a:alpha val="80000"/>
                  </a:schemeClr>
                </a:solidFill>
              </a:rPr>
              <a:t>Bar and Beverage service                                                                                              Event Service support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Preparing and serving drinks                                                                                       - Refilling during events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Maintaining speed and accuracy during busy periods                                     - Monitoring stock</a:t>
            </a:r>
          </a:p>
          <a:p>
            <a:r>
              <a:rPr lang="en-GB" sz="8000" b="1" dirty="0">
                <a:solidFill>
                  <a:schemeClr val="tx1">
                    <a:alpha val="80000"/>
                  </a:schemeClr>
                </a:solidFill>
              </a:rPr>
              <a:t>  </a:t>
            </a:r>
          </a:p>
          <a:p>
            <a:pPr marL="0" indent="0">
              <a:buNone/>
            </a:pPr>
            <a:r>
              <a:rPr lang="en-GB" sz="8000" b="1" dirty="0">
                <a:solidFill>
                  <a:schemeClr val="tx1">
                    <a:alpha val="80000"/>
                  </a:schemeClr>
                </a:solidFill>
              </a:rPr>
              <a:t>Food service and guests' interactions                                                                Supporting Supervisors/Manager  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Taking orders                                                                                                             -   Preparing service areas before events                                                                          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Helping organise tasks                                                                                         -  Helping organise tasks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Delivering food to tables                                                                                      - Assisting during service     </a:t>
            </a:r>
          </a:p>
          <a:p>
            <a:pPr marL="0" indent="0">
              <a:buNone/>
            </a:pPr>
            <a:endParaRPr lang="en-GB" sz="8000" b="1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8000" b="1" dirty="0">
                <a:solidFill>
                  <a:schemeClr val="tx1">
                    <a:alpha val="80000"/>
                  </a:schemeClr>
                </a:solidFill>
              </a:rPr>
              <a:t>Costumer service                                                                                                          Events and Conference setup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 Greeting guests                                                                                                               - Setting up tables and layouts</a:t>
            </a:r>
          </a:p>
          <a:p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 Answering questions about menu                                                                          - Ensuring all equipment is ready</a:t>
            </a:r>
          </a:p>
          <a:p>
            <a:r>
              <a:rPr lang="en-GB" sz="8000" b="1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8000" dirty="0">
                <a:solidFill>
                  <a:schemeClr val="tx1">
                    <a:alpha val="80000"/>
                  </a:schemeClr>
                </a:solidFill>
              </a:rPr>
              <a:t>Handling basic complaints                                                                                        - Monitoring stock </a:t>
            </a:r>
            <a:endParaRPr lang="en-GB" sz="8000" b="1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8000" b="1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E5CB91-ECDC-8B5A-5733-E1BCCA96D897}"/>
              </a:ext>
            </a:extLst>
          </p:cNvPr>
          <p:cNvSpPr txBox="1"/>
          <p:nvPr/>
        </p:nvSpPr>
        <p:spPr>
          <a:xfrm>
            <a:off x="2506133" y="203200"/>
            <a:ext cx="78062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Duties and Responsibilities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9FEF59-71BE-4C77-D615-E5A459BF5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905"/>
          <a:stretch>
            <a:fillRect/>
          </a:stretch>
        </p:blipFill>
        <p:spPr>
          <a:xfrm rot="5400000">
            <a:off x="5678661" y="4630912"/>
            <a:ext cx="2051759" cy="19960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B7AD7C6-DABA-3C64-6FA8-60DC762D0B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5" r="21149" b="-1391"/>
          <a:stretch>
            <a:fillRect/>
          </a:stretch>
        </p:blipFill>
        <p:spPr>
          <a:xfrm rot="5400000">
            <a:off x="4987754" y="2408833"/>
            <a:ext cx="2051760" cy="2269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484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1B4EB-C6AD-5828-D3B9-F9802786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supervisory/Shift-support Experiences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DEA950-1CC5-C5A1-CFEF-DA636BFBB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835893"/>
              </p:ext>
            </p:extLst>
          </p:nvPr>
        </p:nvGraphicFramePr>
        <p:xfrm>
          <a:off x="287868" y="1825624"/>
          <a:ext cx="11065929" cy="4391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8643">
                  <a:extLst>
                    <a:ext uri="{9D8B030D-6E8A-4147-A177-3AD203B41FA5}">
                      <a16:colId xmlns:a16="http://schemas.microsoft.com/office/drawing/2014/main" val="2684489719"/>
                    </a:ext>
                  </a:extLst>
                </a:gridCol>
                <a:gridCol w="3688643">
                  <a:extLst>
                    <a:ext uri="{9D8B030D-6E8A-4147-A177-3AD203B41FA5}">
                      <a16:colId xmlns:a16="http://schemas.microsoft.com/office/drawing/2014/main" val="4165168317"/>
                    </a:ext>
                  </a:extLst>
                </a:gridCol>
                <a:gridCol w="3688643">
                  <a:extLst>
                    <a:ext uri="{9D8B030D-6E8A-4147-A177-3AD203B41FA5}">
                      <a16:colId xmlns:a16="http://schemas.microsoft.com/office/drawing/2014/main" val="3512531244"/>
                    </a:ext>
                  </a:extLst>
                </a:gridCol>
              </a:tblGrid>
              <a:tr h="1006475">
                <a:tc>
                  <a:txBody>
                    <a:bodyPr/>
                    <a:lstStyle/>
                    <a:p>
                      <a:r>
                        <a:rPr lang="en-GB" dirty="0"/>
                        <a:t>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 did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Supervisory Insights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28748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3901287"/>
                  </a:ext>
                </a:extLst>
              </a:tr>
              <a:tr h="1006475">
                <a:tc>
                  <a:txBody>
                    <a:bodyPr/>
                    <a:lstStyle/>
                    <a:p>
                      <a:r>
                        <a:rPr lang="en-GB" dirty="0"/>
                        <a:t>Event setup ( 120 people conference)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 tables the night before</a:t>
                      </a:r>
                    </a:p>
                    <a:p>
                      <a:r>
                        <a:rPr lang="en-GB" dirty="0"/>
                        <a:t>Monitored buffet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Proactive planning </a:t>
                      </a:r>
                    </a:p>
                    <a:p>
                      <a:r>
                        <a:rPr lang="en-GB" dirty="0"/>
                        <a:t>Responding to demand in real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5049057"/>
                  </a:ext>
                </a:extLst>
              </a:tr>
              <a:tr h="1006475">
                <a:tc>
                  <a:txBody>
                    <a:bodyPr/>
                    <a:lstStyle/>
                    <a:p>
                      <a:r>
                        <a:rPr lang="en-GB" dirty="0"/>
                        <a:t>Multi-room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Assisted with 2 meetings running at the same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Building ability to manage tasks</a:t>
                      </a:r>
                    </a:p>
                    <a:p>
                      <a:r>
                        <a:rPr lang="en-GB" dirty="0"/>
                        <a:t>Working with tight timeframes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3788317"/>
                  </a:ext>
                </a:extLst>
              </a:tr>
              <a:tr h="1006475">
                <a:tc>
                  <a:txBody>
                    <a:bodyPr/>
                    <a:lstStyle/>
                    <a:p>
                      <a:r>
                        <a:rPr lang="en-GB" dirty="0"/>
                        <a:t>Supporting team 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Helped with clearing and resetting rooms after evening 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Gave insights behind-the-scenes</a:t>
                      </a:r>
                    </a:p>
                    <a:p>
                      <a:r>
                        <a:rPr lang="en-GB" dirty="0"/>
                        <a:t>Operations running smoothly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7709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5020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596AA-3904-7789-3A1A-D7551EFE0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3934" y="285485"/>
            <a:ext cx="10515600" cy="1325563"/>
          </a:xfrm>
        </p:spPr>
        <p:txBody>
          <a:bodyPr/>
          <a:lstStyle/>
          <a:p>
            <a:r>
              <a:rPr lang="en-GB" dirty="0"/>
              <a:t>Challenges faced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1CA470D-D70D-CDDF-D230-61482CE49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1611749"/>
              </p:ext>
            </p:extLst>
          </p:nvPr>
        </p:nvGraphicFramePr>
        <p:xfrm>
          <a:off x="287868" y="1270989"/>
          <a:ext cx="11616264" cy="56844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2088">
                  <a:extLst>
                    <a:ext uri="{9D8B030D-6E8A-4147-A177-3AD203B41FA5}">
                      <a16:colId xmlns:a16="http://schemas.microsoft.com/office/drawing/2014/main" val="1088505013"/>
                    </a:ext>
                  </a:extLst>
                </a:gridCol>
                <a:gridCol w="3872088">
                  <a:extLst>
                    <a:ext uri="{9D8B030D-6E8A-4147-A177-3AD203B41FA5}">
                      <a16:colId xmlns:a16="http://schemas.microsoft.com/office/drawing/2014/main" val="2030425036"/>
                    </a:ext>
                  </a:extLst>
                </a:gridCol>
                <a:gridCol w="3872088">
                  <a:extLst>
                    <a:ext uri="{9D8B030D-6E8A-4147-A177-3AD203B41FA5}">
                      <a16:colId xmlns:a16="http://schemas.microsoft.com/office/drawing/2014/main" val="3791535668"/>
                    </a:ext>
                  </a:extLst>
                </a:gridCol>
              </a:tblGrid>
              <a:tr h="1021027">
                <a:tc>
                  <a:txBody>
                    <a:bodyPr/>
                    <a:lstStyle/>
                    <a:p>
                      <a:r>
                        <a:rPr lang="en-GB" dirty="0"/>
                        <a:t>Challenge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Result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791199"/>
                  </a:ext>
                </a:extLst>
              </a:tr>
              <a:tr h="1021027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Unfamiliar with drink menu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And table numbers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Asked guests to clarify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Got help from team members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Made effort to study menu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Built knowledge of beer and spirits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Gained confidence and improved service accuracy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Earned team trust and managed bar independently by week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374624"/>
                  </a:ext>
                </a:extLst>
              </a:tr>
              <a:tr h="1021027">
                <a:tc>
                  <a:txBody>
                    <a:bodyPr/>
                    <a:lstStyle/>
                    <a:p>
                      <a:r>
                        <a:rPr lang="en-GB" b="1" dirty="0"/>
                        <a:t> Easter/Live music – </a:t>
                      </a:r>
                    </a:p>
                    <a:p>
                      <a:r>
                        <a:rPr lang="en-GB" b="1" dirty="0"/>
                        <a:t>Multiple meeting rooms needing refreshments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Prioritised tasks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Communicated with kitchen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Supported team leader with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Improved speed and accuracy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Team leader was” very happy” for an extra hand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( strong teamwork and trust are essential 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395452"/>
                  </a:ext>
                </a:extLst>
              </a:tr>
              <a:tr h="1021027">
                <a:tc>
                  <a:txBody>
                    <a:bodyPr/>
                    <a:lstStyle/>
                    <a:p>
                      <a:r>
                        <a:rPr lang="en-GB" b="1" dirty="0"/>
                        <a:t>Tab payment issues-</a:t>
                      </a:r>
                    </a:p>
                    <a:p>
                      <a:r>
                        <a:rPr lang="en-GB" b="1" dirty="0"/>
                        <a:t>Some guests left without paying</a:t>
                      </a:r>
                    </a:p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Team leader advised : no tabs during busy periods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Remember guest who create tabs and ensure they pay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Reduced unpaid incidents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Learned the importance of clear protocols and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03657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0CAB5E6-2928-1B86-B443-020C2E8E9056}"/>
              </a:ext>
            </a:extLst>
          </p:cNvPr>
          <p:cNvSpPr txBox="1"/>
          <p:nvPr/>
        </p:nvSpPr>
        <p:spPr>
          <a:xfrm>
            <a:off x="287868" y="6429262"/>
            <a:ext cx="5111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/>
              <a:t>(Miloš Zrnić et al.,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555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94783-27EF-EC0C-9152-384167E9C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6200" y="124618"/>
            <a:ext cx="10515600" cy="1325563"/>
          </a:xfrm>
        </p:spPr>
        <p:txBody>
          <a:bodyPr/>
          <a:lstStyle/>
          <a:p>
            <a:r>
              <a:rPr lang="en-GB" dirty="0"/>
              <a:t>Skills developed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80CE988-DC76-BE10-147D-A151714C0E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6616880"/>
              </p:ext>
            </p:extLst>
          </p:nvPr>
        </p:nvGraphicFramePr>
        <p:xfrm>
          <a:off x="0" y="-333112"/>
          <a:ext cx="11768666" cy="4690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F34EA54-37A2-C476-5D53-710FABE7E55E}"/>
              </a:ext>
            </a:extLst>
          </p:cNvPr>
          <p:cNvSpPr txBox="1"/>
          <p:nvPr/>
        </p:nvSpPr>
        <p:spPr>
          <a:xfrm>
            <a:off x="0" y="2649262"/>
            <a:ext cx="29379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FF"/>
                </a:highlight>
              </a:rPr>
              <a:t>Supporting team leader with clear-down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FF"/>
                </a:highlight>
              </a:rPr>
              <a:t>Less workload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FF"/>
                </a:highlight>
              </a:rPr>
              <a:t>Helping organise tasks across bar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FF"/>
                </a:highlight>
              </a:rPr>
              <a:t>Understanding how departments connect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697CA0-10BF-032E-CECF-D7987E228139}"/>
              </a:ext>
            </a:extLst>
          </p:cNvPr>
          <p:cNvSpPr txBox="1"/>
          <p:nvPr/>
        </p:nvSpPr>
        <p:spPr>
          <a:xfrm>
            <a:off x="3120869" y="2664697"/>
            <a:ext cx="3352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</a:rPr>
              <a:t>Taking orders accurately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</a:rPr>
              <a:t>Relaying allergies to kitchen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</a:rPr>
              <a:t>Explaining voucher allowances  to guests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</a:rPr>
              <a:t>Clear handover notes for tab payments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F8356A-11C5-4E6F-9EE4-93CB2B40CA55}"/>
              </a:ext>
            </a:extLst>
          </p:cNvPr>
          <p:cNvSpPr txBox="1"/>
          <p:nvPr/>
        </p:nvSpPr>
        <p:spPr>
          <a:xfrm>
            <a:off x="6265889" y="2643988"/>
            <a:ext cx="28967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Polishing glassware </a:t>
            </a:r>
          </a:p>
          <a:p>
            <a:r>
              <a:rPr lang="en-GB" dirty="0">
                <a:highlight>
                  <a:srgbClr val="FFFF00"/>
                </a:highlight>
              </a:rPr>
              <a:t>Cutlery to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Double checking orders before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Monitoring buffet stock level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611C5C-6B0B-D4E8-8C8D-2CC194FADEA1}"/>
              </a:ext>
            </a:extLst>
          </p:cNvPr>
          <p:cNvSpPr txBox="1"/>
          <p:nvPr/>
        </p:nvSpPr>
        <p:spPr>
          <a:xfrm>
            <a:off x="9162599" y="2643988"/>
            <a:ext cx="32942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00FF"/>
                </a:highlight>
              </a:rPr>
              <a:t>Handling multiple requests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00FF"/>
                </a:highlight>
              </a:rPr>
              <a:t>Resolving tab payments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00FF"/>
                </a:highlight>
              </a:rPr>
              <a:t>Staying clam and thinking quickly under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ighlight>
                <a:srgbClr val="FF00FF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highlight>
                <a:srgbClr val="FF00FF"/>
              </a:highligh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810F28-E3E9-87BC-D264-0C6A30C936C3}"/>
              </a:ext>
            </a:extLst>
          </p:cNvPr>
          <p:cNvSpPr txBox="1"/>
          <p:nvPr/>
        </p:nvSpPr>
        <p:spPr>
          <a:xfrm>
            <a:off x="6086007" y="2810655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48B30E-CED5-9B0D-05F0-47678432A1EC}"/>
              </a:ext>
            </a:extLst>
          </p:cNvPr>
          <p:cNvSpPr txBox="1"/>
          <p:nvPr/>
        </p:nvSpPr>
        <p:spPr>
          <a:xfrm>
            <a:off x="40253" y="6350407"/>
            <a:ext cx="2421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(Iliescu,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650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DD800-25FB-498C-3FDC-BCE1521A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C5398E0-461C-855D-A8D6-2D8F1B5E7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6009145"/>
              </p:ext>
            </p:extLst>
          </p:nvPr>
        </p:nvGraphicFramePr>
        <p:xfrm>
          <a:off x="0" y="-2"/>
          <a:ext cx="11959770" cy="6691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6590">
                  <a:extLst>
                    <a:ext uri="{9D8B030D-6E8A-4147-A177-3AD203B41FA5}">
                      <a16:colId xmlns:a16="http://schemas.microsoft.com/office/drawing/2014/main" val="506214668"/>
                    </a:ext>
                  </a:extLst>
                </a:gridCol>
                <a:gridCol w="3986590">
                  <a:extLst>
                    <a:ext uri="{9D8B030D-6E8A-4147-A177-3AD203B41FA5}">
                      <a16:colId xmlns:a16="http://schemas.microsoft.com/office/drawing/2014/main" val="2937547524"/>
                    </a:ext>
                  </a:extLst>
                </a:gridCol>
                <a:gridCol w="3986590">
                  <a:extLst>
                    <a:ext uri="{9D8B030D-6E8A-4147-A177-3AD203B41FA5}">
                      <a16:colId xmlns:a16="http://schemas.microsoft.com/office/drawing/2014/main" val="846566077"/>
                    </a:ext>
                  </a:extLst>
                </a:gridCol>
              </a:tblGrid>
              <a:tr h="404681">
                <a:tc>
                  <a:txBody>
                    <a:bodyPr/>
                    <a:lstStyle/>
                    <a:p>
                      <a:r>
                        <a:rPr lang="en-GB" dirty="0"/>
                        <a:t>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212820"/>
                  </a:ext>
                </a:extLst>
              </a:tr>
              <a:tr h="3093311">
                <a:tc>
                  <a:txBody>
                    <a:bodyPr/>
                    <a:lstStyle/>
                    <a:p>
                      <a:r>
                        <a:rPr lang="en-GB" b="1" dirty="0"/>
                        <a:t>SERVQUAL</a:t>
                      </a: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sz="1600" dirty="0"/>
                        <a:t>(Shi and Shang, 2020)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Focuses on service quality across five dimension: Tangibles, reliability, responsiveness, assurance and empathy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Tangibles-I</a:t>
                      </a:r>
                      <a:r>
                        <a:rPr lang="en-GB" dirty="0"/>
                        <a:t> kept tables cleaned and glassware polished </a:t>
                      </a:r>
                    </a:p>
                    <a:p>
                      <a:r>
                        <a:rPr lang="en-GB" b="1" dirty="0"/>
                        <a:t>Reliability</a:t>
                      </a:r>
                      <a:r>
                        <a:rPr lang="en-GB" dirty="0"/>
                        <a:t>-Recorded allergy requests correctly and voucher handling</a:t>
                      </a:r>
                    </a:p>
                    <a:p>
                      <a:r>
                        <a:rPr lang="en-GB" b="1" dirty="0"/>
                        <a:t>Responsiveness</a:t>
                      </a:r>
                      <a:r>
                        <a:rPr lang="en-GB" dirty="0"/>
                        <a:t>- Refilled buffet items before running out</a:t>
                      </a:r>
                    </a:p>
                    <a:p>
                      <a:r>
                        <a:rPr lang="en-GB" b="1" dirty="0"/>
                        <a:t>Assurance</a:t>
                      </a:r>
                      <a:r>
                        <a:rPr lang="en-GB" dirty="0"/>
                        <a:t>- confidently worked on bar alone during staff meetings</a:t>
                      </a:r>
                    </a:p>
                    <a:p>
                      <a:r>
                        <a:rPr lang="en-GB" b="1" dirty="0"/>
                        <a:t>Empathy</a:t>
                      </a:r>
                      <a:r>
                        <a:rPr lang="en-GB" dirty="0"/>
                        <a:t>-Helped team leader during busy clear-downs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3685415"/>
                  </a:ext>
                </a:extLst>
              </a:tr>
              <a:tr h="1596548">
                <a:tc>
                  <a:txBody>
                    <a:bodyPr/>
                    <a:lstStyle/>
                    <a:p>
                      <a:r>
                        <a:rPr lang="en-GB" b="1" dirty="0"/>
                        <a:t>Operation Management</a:t>
                      </a:r>
                    </a:p>
                    <a:p>
                      <a:endParaRPr lang="en-GB" b="1" dirty="0"/>
                    </a:p>
                    <a:p>
                      <a:endParaRPr lang="en-GB" b="1" dirty="0"/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(Slack, Brandon-Jones and Johnston, 2016)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Focuses on organising resources to balance demand and service 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 a Large event, the buffet space became crowded</a:t>
                      </a:r>
                    </a:p>
                    <a:p>
                      <a:r>
                        <a:rPr lang="en-GB" dirty="0"/>
                        <a:t>I adjusted how frequently food was restocked to reduce queues and keep service moving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7337206"/>
                  </a:ext>
                </a:extLst>
              </a:tr>
              <a:tr h="1596548">
                <a:tc>
                  <a:txBody>
                    <a:bodyPr/>
                    <a:lstStyle/>
                    <a:p>
                      <a:r>
                        <a:rPr lang="en-GB" b="1" dirty="0"/>
                        <a:t>Situational Leadership </a:t>
                      </a:r>
                    </a:p>
                    <a:p>
                      <a:endParaRPr lang="en-GB" b="1" dirty="0"/>
                    </a:p>
                    <a:p>
                      <a:endParaRPr lang="en-GB" b="1" dirty="0"/>
                    </a:p>
                    <a:p>
                      <a:endParaRPr lang="en-GB" b="1" dirty="0"/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(Jaaffar et al., 2023)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Leaders adjust their approach depending on the situation and team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During peak service, Manager stayed calm and assigned tasks based on each person’s skill level, which kept the team efficient and reduced overall stress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1496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563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A8EC0-5AA7-D8F3-A6CE-BBDB2FB6E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F&amp;B in Hotel Operations and Guest Experience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7F4BB4-786C-3054-CB47-4C3F908413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880024"/>
              </p:ext>
            </p:extLst>
          </p:nvPr>
        </p:nvGraphicFramePr>
        <p:xfrm>
          <a:off x="0" y="1690688"/>
          <a:ext cx="8128000" cy="1559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41031427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7823010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Connected across departments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Impacts the whole Hotel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7441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Work closely with front office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Mistakes affect billing and guests' 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Smooth events improve reputation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Great service supports overall performance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92854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CA323D-8E66-2617-12EA-DC9F0ED124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459305"/>
              </p:ext>
            </p:extLst>
          </p:nvPr>
        </p:nvGraphicFramePr>
        <p:xfrm>
          <a:off x="0" y="3250248"/>
          <a:ext cx="812800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63693112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65876169"/>
                    </a:ext>
                  </a:extLst>
                </a:gridCol>
              </a:tblGrid>
              <a:tr h="306718">
                <a:tc>
                  <a:txBody>
                    <a:bodyPr/>
                    <a:lstStyle/>
                    <a:p>
                      <a:r>
                        <a:rPr lang="en-GB" dirty="0"/>
                        <a:t>Part of the guest journey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My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450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Every touchpoint matters from arrival to departure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Builds or reduce trust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Accurate tabs- protected revenue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Allergy check- ensures safety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GB" dirty="0"/>
                        <a:t>Efficient service- Better guests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762545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C92D5B4-1B7A-9F11-801F-840D57263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0518" y="4284900"/>
            <a:ext cx="4814510" cy="25731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6E9BCA-D654-9BCC-57A3-77168BD66266}"/>
              </a:ext>
            </a:extLst>
          </p:cNvPr>
          <p:cNvSpPr txBox="1"/>
          <p:nvPr/>
        </p:nvSpPr>
        <p:spPr>
          <a:xfrm>
            <a:off x="6364514" y="6161088"/>
            <a:ext cx="352697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sz="1600" b="1" dirty="0">
                <a:solidFill>
                  <a:srgbClr val="FF0000"/>
                </a:solidFill>
              </a:rPr>
              <a:t>very F&amp;B interaction influences overall guest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717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EA426-423D-54CE-87F6-C7D39E389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F&amp;B connect with other 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54F30-3A3C-2784-A33E-A1454E4EF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Front office </a:t>
            </a:r>
          </a:p>
          <a:p>
            <a:r>
              <a:rPr lang="en-US" sz="2000" dirty="0"/>
              <a:t>Vouchers and room charges</a:t>
            </a:r>
          </a:p>
          <a:p>
            <a:r>
              <a:rPr lang="en-US" sz="2000" dirty="0"/>
              <a:t>Accurate guest track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Kitchen</a:t>
            </a:r>
          </a:p>
          <a:p>
            <a:r>
              <a:rPr lang="en-US" sz="2000" dirty="0"/>
              <a:t>Order accuracy</a:t>
            </a:r>
          </a:p>
          <a:p>
            <a:r>
              <a:rPr lang="en-US" sz="2000" dirty="0"/>
              <a:t>Service timing</a:t>
            </a:r>
          </a:p>
          <a:p>
            <a:pPr marL="0"/>
            <a:endParaRPr lang="en-US" sz="2000" dirty="0"/>
          </a:p>
          <a:p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B174BFE-4E86-13EE-7E1A-891319AB9A6E}"/>
              </a:ext>
            </a:extLst>
          </p:cNvPr>
          <p:cNvSpPr txBox="1"/>
          <p:nvPr/>
        </p:nvSpPr>
        <p:spPr>
          <a:xfrm>
            <a:off x="8451605" y="1247078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Events/Sales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Conference bookings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Guests' requirement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Scheduling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F&amp;B team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Event room preparation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Table setup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Cleaning</a:t>
            </a:r>
          </a:p>
        </p:txBody>
      </p:sp>
    </p:spTree>
    <p:extLst>
      <p:ext uri="{BB962C8B-B14F-4D97-AF65-F5344CB8AC3E}">
        <p14:creationId xmlns:p14="http://schemas.microsoft.com/office/powerpoint/2010/main" val="2385195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B9EBC-B213-10AB-A6A1-9D4C28278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924" y="365125"/>
            <a:ext cx="10515600" cy="1325563"/>
          </a:xfrm>
        </p:spPr>
        <p:txBody>
          <a:bodyPr/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Managing Guest Service Experience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3B6BD0-06A6-6370-06D2-FC3D74EABB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061148"/>
            <a:ext cx="4662160" cy="31061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0CD38C-DE0B-57AD-FD15-72EF233B6D42}"/>
              </a:ext>
            </a:extLst>
          </p:cNvPr>
          <p:cNvSpPr txBox="1"/>
          <p:nvPr/>
        </p:nvSpPr>
        <p:spPr>
          <a:xfrm>
            <a:off x="191465" y="5167312"/>
            <a:ext cx="33089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(Dreamstime.com, 2026)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51A82C-98E4-DA07-BF3F-EC7200D64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4370" y="2968547"/>
            <a:ext cx="5299430" cy="35243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F98B54-1488-5629-C38F-5FAAEC41373A}"/>
              </a:ext>
            </a:extLst>
          </p:cNvPr>
          <p:cNvSpPr txBox="1"/>
          <p:nvPr/>
        </p:nvSpPr>
        <p:spPr>
          <a:xfrm>
            <a:off x="6381605" y="6492875"/>
            <a:ext cx="49597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(Sanecovision.com, 2026)</a:t>
            </a:r>
          </a:p>
        </p:txBody>
      </p:sp>
    </p:spTree>
    <p:extLst>
      <p:ext uri="{BB962C8B-B14F-4D97-AF65-F5344CB8AC3E}">
        <p14:creationId xmlns:p14="http://schemas.microsoft.com/office/powerpoint/2010/main" val="132845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6FB46-F53D-F2E2-58D4-87C5FDE44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0613" y="-202433"/>
            <a:ext cx="10515600" cy="1325563"/>
          </a:xfrm>
        </p:spPr>
        <p:txBody>
          <a:bodyPr/>
          <a:lstStyle/>
          <a:p>
            <a:r>
              <a:rPr lang="en-GB" b="1" u="sng" dirty="0">
                <a:latin typeface="Rockwell" panose="02060603020205020403" pitchFamily="18" charset="0"/>
              </a:rPr>
              <a:t>Duties and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A4E4E-3286-0FE8-3131-98B1F18DE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19" y="1123130"/>
            <a:ext cx="5533698" cy="58332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PMS Duties</a:t>
            </a:r>
          </a:p>
          <a:p>
            <a:r>
              <a:rPr lang="en-GB" sz="1800" dirty="0"/>
              <a:t>Observing and assisting Check in/out</a:t>
            </a:r>
          </a:p>
          <a:p>
            <a:r>
              <a:rPr lang="en-GB" sz="1800" dirty="0"/>
              <a:t>Sending invoices</a:t>
            </a:r>
          </a:p>
          <a:p>
            <a:r>
              <a:rPr lang="en-GB" sz="1800" dirty="0"/>
              <a:t>Cancelling bookings</a:t>
            </a:r>
          </a:p>
          <a:p>
            <a:r>
              <a:rPr lang="en-GB" sz="1800" dirty="0"/>
              <a:t>Ensuring accuracy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Enquiries</a:t>
            </a:r>
          </a:p>
          <a:p>
            <a:r>
              <a:rPr lang="en-GB" sz="1800" dirty="0"/>
              <a:t>Breakfast /Pool times</a:t>
            </a:r>
          </a:p>
          <a:p>
            <a:r>
              <a:rPr lang="en-GB" sz="1800" dirty="0"/>
              <a:t>Local area</a:t>
            </a:r>
          </a:p>
          <a:p>
            <a:r>
              <a:rPr lang="en-GB" sz="1800" dirty="0"/>
              <a:t>Room types 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Housekeeping duties </a:t>
            </a:r>
          </a:p>
          <a:p>
            <a:r>
              <a:rPr lang="en-GB" sz="1800" dirty="0"/>
              <a:t>Making sofa bed</a:t>
            </a:r>
          </a:p>
          <a:p>
            <a:r>
              <a:rPr lang="en-GB" sz="1800" dirty="0"/>
              <a:t>Extra towel requests</a:t>
            </a:r>
          </a:p>
          <a:p>
            <a:r>
              <a:rPr lang="en-GB" sz="1800" dirty="0"/>
              <a:t>Checking rooms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1F9587-EBE9-37CD-7013-650EEC84369C}"/>
              </a:ext>
            </a:extLst>
          </p:cNvPr>
          <p:cNvSpPr txBox="1"/>
          <p:nvPr/>
        </p:nvSpPr>
        <p:spPr>
          <a:xfrm>
            <a:off x="6096000" y="1123130"/>
            <a:ext cx="56598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Handled phone calls and directed enquiries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Communicated effectively with guests and team members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Collaborated with the other departments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Profesional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Maintained a professional appearance and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Followed hotel procedures and service standards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070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81F1F-54A5-CE57-FECD-8EAC03B5D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891" y="33155"/>
            <a:ext cx="10515600" cy="1325563"/>
          </a:xfrm>
        </p:spPr>
        <p:txBody>
          <a:bodyPr/>
          <a:lstStyle/>
          <a:p>
            <a:r>
              <a:rPr lang="en-GB" b="1" dirty="0"/>
              <a:t>Guest service challenges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1269848-0B5A-AFA0-4991-70548926C1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2883318"/>
              </p:ext>
            </p:extLst>
          </p:nvPr>
        </p:nvGraphicFramePr>
        <p:xfrm>
          <a:off x="659571" y="1136783"/>
          <a:ext cx="11188905" cy="56880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29635">
                  <a:extLst>
                    <a:ext uri="{9D8B030D-6E8A-4147-A177-3AD203B41FA5}">
                      <a16:colId xmlns:a16="http://schemas.microsoft.com/office/drawing/2014/main" val="3530380968"/>
                    </a:ext>
                  </a:extLst>
                </a:gridCol>
                <a:gridCol w="3729635">
                  <a:extLst>
                    <a:ext uri="{9D8B030D-6E8A-4147-A177-3AD203B41FA5}">
                      <a16:colId xmlns:a16="http://schemas.microsoft.com/office/drawing/2014/main" val="4255453128"/>
                    </a:ext>
                  </a:extLst>
                </a:gridCol>
                <a:gridCol w="3729635">
                  <a:extLst>
                    <a:ext uri="{9D8B030D-6E8A-4147-A177-3AD203B41FA5}">
                      <a16:colId xmlns:a16="http://schemas.microsoft.com/office/drawing/2014/main" val="1813382682"/>
                    </a:ext>
                  </a:extLst>
                </a:gridCol>
              </a:tblGrid>
              <a:tr h="750302">
                <a:tc>
                  <a:txBody>
                    <a:bodyPr/>
                    <a:lstStyle/>
                    <a:p>
                      <a:r>
                        <a:rPr lang="en-GB" dirty="0"/>
                        <a:t>Challenge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Result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661550"/>
                  </a:ext>
                </a:extLst>
              </a:tr>
              <a:tr h="75030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Guests reported bad smell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Housekeeping unable to resolve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Risk of complaint during multi-day stay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Upgraded the room to premium suite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Provided balcony and better amenities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Checked Complimentary breakfast for all family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Guest were not initially happy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Positive experience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Felt valued and looked after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211946"/>
                  </a:ext>
                </a:extLst>
              </a:tr>
              <a:tr h="75030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Guest unhappy with suite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Requested cancellation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Staff member unsure how to handle situation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Escalated to manager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Manager provided guidance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Issue handled correctly and professionally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Highlighted need for stronger staff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94372"/>
                  </a:ext>
                </a:extLst>
              </a:tr>
              <a:tr h="75030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 housekeeping staff available in the afternoon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Families arriving with children- needing sofa beds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Assisted Front Office Manager directly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Prepared sofa beds in guest rooms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Reduced delays during check-in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Maintained guests' satisfaction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Guests received timely setup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4593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71311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288EC-1581-C262-228E-AABE8ABD0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operational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DBCAD63-84B7-B406-4C23-80C432F693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60884"/>
              </p:ext>
            </p:extLst>
          </p:nvPr>
        </p:nvGraphicFramePr>
        <p:xfrm>
          <a:off x="-1304144" y="1469036"/>
          <a:ext cx="11353800" cy="5244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80D51F1-577C-C36C-47B5-8F2E87BE805B}"/>
              </a:ext>
            </a:extLst>
          </p:cNvPr>
          <p:cNvSpPr txBox="1"/>
          <p:nvPr/>
        </p:nvSpPr>
        <p:spPr>
          <a:xfrm>
            <a:off x="219854" y="1639316"/>
            <a:ext cx="35651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PMS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Opera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Invoicing, room updates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Previous experience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Created value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B93B19-D7DA-3C3A-A48F-B14088E8120F}"/>
              </a:ext>
            </a:extLst>
          </p:cNvPr>
          <p:cNvSpPr txBox="1"/>
          <p:nvPr/>
        </p:nvSpPr>
        <p:spPr>
          <a:xfrm>
            <a:off x="4604478" y="1657507"/>
            <a:ext cx="35651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Communications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Direct phone line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Quick service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Great advantage for Hotels efficiency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035340-AD05-7663-00A2-3353938B7A47}"/>
              </a:ext>
            </a:extLst>
          </p:cNvPr>
          <p:cNvSpPr txBox="1"/>
          <p:nvPr/>
        </p:nvSpPr>
        <p:spPr>
          <a:xfrm>
            <a:off x="124916" y="4372343"/>
            <a:ext cx="35651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Revenue Management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Monitoring room availability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Checking rooms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Looking for opportunities to maximise profit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Linked with financial performance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7E5722-3898-A9A5-572B-7C2EA81C3111}"/>
              </a:ext>
            </a:extLst>
          </p:cNvPr>
          <p:cNvSpPr txBox="1"/>
          <p:nvPr/>
        </p:nvSpPr>
        <p:spPr>
          <a:xfrm>
            <a:off x="4604478" y="4372343"/>
            <a:ext cx="41647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Service Recovery Protocols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Manager empowered to offer upgrades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Clear and structured escalation path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Protects guests' relationships and revenue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3176CB-E7CE-AE1E-991C-49D56414A5D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240"/>
          <a:stretch>
            <a:fillRect/>
          </a:stretch>
        </p:blipFill>
        <p:spPr>
          <a:xfrm>
            <a:off x="8727001" y="2278124"/>
            <a:ext cx="3340083" cy="362619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30FFFF6-0D42-56DC-56B9-FC66737382FA}"/>
              </a:ext>
            </a:extLst>
          </p:cNvPr>
          <p:cNvSpPr txBox="1"/>
          <p:nvPr/>
        </p:nvSpPr>
        <p:spPr>
          <a:xfrm>
            <a:off x="8934140" y="5970309"/>
            <a:ext cx="3132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(Dreamstime.com, 2026)</a:t>
            </a:r>
          </a:p>
        </p:txBody>
      </p:sp>
    </p:spTree>
    <p:extLst>
      <p:ext uri="{BB962C8B-B14F-4D97-AF65-F5344CB8AC3E}">
        <p14:creationId xmlns:p14="http://schemas.microsoft.com/office/powerpoint/2010/main" val="3391383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A7FC4-2170-6D85-7534-22C47FBD8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647" y="-156329"/>
            <a:ext cx="10515600" cy="1325563"/>
          </a:xfrm>
        </p:spPr>
        <p:txBody>
          <a:bodyPr/>
          <a:lstStyle/>
          <a:p>
            <a:r>
              <a:rPr lang="en-GB" dirty="0"/>
              <a:t>Skills developed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84EDB6-84B1-C556-1160-02C0F9493287}"/>
              </a:ext>
            </a:extLst>
          </p:cNvPr>
          <p:cNvSpPr/>
          <p:nvPr/>
        </p:nvSpPr>
        <p:spPr>
          <a:xfrm>
            <a:off x="134911" y="1199215"/>
            <a:ext cx="3372787" cy="207988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DB9983-CD7F-7444-BAA7-06CC8FF78A6B}"/>
              </a:ext>
            </a:extLst>
          </p:cNvPr>
          <p:cNvSpPr txBox="1"/>
          <p:nvPr/>
        </p:nvSpPr>
        <p:spPr>
          <a:xfrm>
            <a:off x="134911" y="1199215"/>
            <a:ext cx="388245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Communication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Observed manager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Improved guest interaction and confidence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Practiced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comfortable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600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6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99A60C-2590-4FA4-DB5C-53093AE687A6}"/>
              </a:ext>
            </a:extLst>
          </p:cNvPr>
          <p:cNvSpPr/>
          <p:nvPr/>
        </p:nvSpPr>
        <p:spPr>
          <a:xfrm>
            <a:off x="4092948" y="1199215"/>
            <a:ext cx="3522690" cy="21098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15ABEA-3B50-D5F1-64A7-F180F3904F13}"/>
              </a:ext>
            </a:extLst>
          </p:cNvPr>
          <p:cNvSpPr txBox="1"/>
          <p:nvPr/>
        </p:nvSpPr>
        <p:spPr>
          <a:xfrm>
            <a:off x="4092948" y="1202405"/>
            <a:ext cx="35226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Problem solving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Recovery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Handled complaints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Investigation errors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Root causes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3763B3-8816-6F4B-B744-0C48A3F4F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8210" y="2494797"/>
            <a:ext cx="779488" cy="77099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085DBED-1B8F-BDE4-4257-01D5F0976F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1299" y="2494797"/>
            <a:ext cx="1044339" cy="78430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FE9F3C3-DC09-9815-F8AE-6CD54BF7EC73}"/>
              </a:ext>
            </a:extLst>
          </p:cNvPr>
          <p:cNvSpPr/>
          <p:nvPr/>
        </p:nvSpPr>
        <p:spPr>
          <a:xfrm>
            <a:off x="134911" y="3942413"/>
            <a:ext cx="3302830" cy="233910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E49803-7338-E92A-EE92-A258E628B066}"/>
              </a:ext>
            </a:extLst>
          </p:cNvPr>
          <p:cNvSpPr txBox="1"/>
          <p:nvPr/>
        </p:nvSpPr>
        <p:spPr>
          <a:xfrm>
            <a:off x="134911" y="4065523"/>
            <a:ext cx="307173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Prioritisation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Managed multiple tasks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Balanced phone queries and face to face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Supported manager by checking room cleanliness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Sofa beds for arriving families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E995D8B-3E98-AE8E-C828-85E5AAC7BA58}"/>
              </a:ext>
            </a:extLst>
          </p:cNvPr>
          <p:cNvSpPr/>
          <p:nvPr/>
        </p:nvSpPr>
        <p:spPr>
          <a:xfrm>
            <a:off x="3837482" y="3942413"/>
            <a:ext cx="4626964" cy="221599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5066B4F-3322-50E8-78E0-2FD91C70D3BC}"/>
              </a:ext>
            </a:extLst>
          </p:cNvPr>
          <p:cNvSpPr txBox="1"/>
          <p:nvPr/>
        </p:nvSpPr>
        <p:spPr>
          <a:xfrm>
            <a:off x="4017362" y="4065523"/>
            <a:ext cx="38674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Decision making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Planning ahead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Delegating sofa training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Understood when act independently or seek approval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Gather facts before deciding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8DC73D7-8E49-8D7A-FDD4-05D55980E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9344" y="4065523"/>
            <a:ext cx="1472588" cy="794905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E8B21C6-F9B1-BCEF-3759-20A5680753E8}"/>
              </a:ext>
            </a:extLst>
          </p:cNvPr>
          <p:cNvSpPr/>
          <p:nvPr/>
        </p:nvSpPr>
        <p:spPr>
          <a:xfrm>
            <a:off x="8064708" y="1798820"/>
            <a:ext cx="3882452" cy="21098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BD915DC-8557-2A8A-9220-96C476150928}"/>
              </a:ext>
            </a:extLst>
          </p:cNvPr>
          <p:cNvSpPr txBox="1"/>
          <p:nvPr/>
        </p:nvSpPr>
        <p:spPr>
          <a:xfrm>
            <a:off x="8064708" y="1890384"/>
            <a:ext cx="34333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Empathy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Actively listening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Understanding guests needs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Reassuring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Respectfully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901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90182-0062-85CD-D8CF-DA713ECC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000" b="1" dirty="0"/>
              <a:t>Links between departmental performance and overall guest experience quality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071EE-35B4-14FC-1377-B40298541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Front office creates first impression</a:t>
            </a:r>
          </a:p>
          <a:p>
            <a:r>
              <a:rPr lang="en-GB" sz="1700"/>
              <a:t>Housekeeping impacts the comfort</a:t>
            </a:r>
          </a:p>
          <a:p>
            <a:r>
              <a:rPr lang="en-GB" sz="1700"/>
              <a:t>F&amp;B affects the overall experience during stay</a:t>
            </a:r>
          </a:p>
          <a:p>
            <a:r>
              <a:rPr lang="en-GB" sz="1700"/>
              <a:t>Maintenance ensure smooth operations and prevents disruptions</a:t>
            </a:r>
          </a:p>
          <a:p>
            <a:r>
              <a:rPr lang="en-GB" sz="1700"/>
              <a:t>Poor performance in one can negatively affect entire guest's journey</a:t>
            </a:r>
          </a:p>
          <a:p>
            <a:r>
              <a:rPr lang="en-GB" sz="1700"/>
              <a:t>Strong collaboration between departments ensures  consistent, quality service</a:t>
            </a:r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2BBBA-5141-074C-E41B-AFC7881CF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799"/>
          <a:stretch>
            <a:fillRect/>
          </a:stretch>
        </p:blipFill>
        <p:spPr>
          <a:xfrm>
            <a:off x="5648762" y="244980"/>
            <a:ext cx="6387340" cy="636804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9091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36C7-B896-AAD5-B74A-867A5859E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5760" y="-200879"/>
            <a:ext cx="10515600" cy="1325563"/>
          </a:xfrm>
        </p:spPr>
        <p:txBody>
          <a:bodyPr/>
          <a:lstStyle/>
          <a:p>
            <a:r>
              <a:rPr lang="en-GB" dirty="0"/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BB215-34C3-E21F-E369-38024847F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13370"/>
            <a:ext cx="5747657" cy="564463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100" b="1" dirty="0"/>
              <a:t>Guest journey Model</a:t>
            </a:r>
          </a:p>
          <a:p>
            <a:pPr marL="0" indent="0">
              <a:buNone/>
            </a:pPr>
            <a:r>
              <a:rPr lang="en-GB" sz="1800" dirty="0"/>
              <a:t>Anticipation stage-Clear information at check-in sets positive expectations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Experience- Service delivery must match or exceed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Recollection stage- Positive memories drive return visits and recommendations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My observation</a:t>
            </a:r>
          </a:p>
          <a:p>
            <a:pPr marL="0" indent="0">
              <a:buNone/>
            </a:pPr>
            <a:r>
              <a:rPr lang="en-GB" sz="1800" dirty="0"/>
              <a:t>-   Guest who had a room bad smell issue had negative impression</a:t>
            </a:r>
          </a:p>
          <a:p>
            <a:pPr>
              <a:buFontTx/>
              <a:buChar char="-"/>
            </a:pPr>
            <a:r>
              <a:rPr lang="en-GB" sz="1800" dirty="0"/>
              <a:t>Manager responded by upgrading room</a:t>
            </a:r>
          </a:p>
          <a:p>
            <a:pPr>
              <a:buFontTx/>
              <a:buChar char="-"/>
            </a:pPr>
            <a:r>
              <a:rPr lang="en-GB" sz="1800" dirty="0"/>
              <a:t>This changed the guest's perception, creating more positive experience than expected</a:t>
            </a:r>
          </a:p>
          <a:p>
            <a:pPr>
              <a:buFontTx/>
              <a:buChar char="-"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When service recovery is done well, guest can end up more satisfied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500" dirty="0"/>
              <a:t>(Lemon and Verhoef, 2016)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382FC0-A7F5-0EE6-FB4A-D19CA63C8841}"/>
              </a:ext>
            </a:extLst>
          </p:cNvPr>
          <p:cNvSpPr txBox="1"/>
          <p:nvPr/>
        </p:nvSpPr>
        <p:spPr>
          <a:xfrm>
            <a:off x="6235908" y="1124684"/>
            <a:ext cx="595609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b="1" dirty="0"/>
              <a:t>Employee Empowerment Theory</a:t>
            </a:r>
          </a:p>
          <a:p>
            <a:r>
              <a:rPr lang="en-GB" sz="1700" b="1" dirty="0"/>
              <a:t>Theory-</a:t>
            </a:r>
            <a:r>
              <a:rPr lang="en-GB" sz="1700" dirty="0"/>
              <a:t> Employees should have the knowledge, skills and authority to solve problems independently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Faster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Better quality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 dirty="0"/>
          </a:p>
          <a:p>
            <a:r>
              <a:rPr lang="en-GB" sz="1700" b="1" dirty="0"/>
              <a:t>My observation-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700" dirty="0"/>
              <a:t>Some staff lacked training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700" dirty="0"/>
              <a:t>Complex guest enquiries escalated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700" dirty="0"/>
              <a:t>Caused delays </a:t>
            </a:r>
          </a:p>
          <a:p>
            <a:endParaRPr lang="en-GB" sz="1700" dirty="0"/>
          </a:p>
          <a:p>
            <a:r>
              <a:rPr lang="en-GB" sz="1700" b="1" dirty="0"/>
              <a:t>In practice- </a:t>
            </a:r>
            <a:r>
              <a:rPr lang="en-GB" sz="1700" dirty="0"/>
              <a:t>Manager showed empowerment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700" dirty="0"/>
              <a:t>Delegated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700" dirty="0"/>
              <a:t>Supported staff</a:t>
            </a:r>
          </a:p>
          <a:p>
            <a:endParaRPr lang="en-GB" sz="1700" dirty="0"/>
          </a:p>
          <a:p>
            <a:r>
              <a:rPr lang="en-GB" sz="1700" dirty="0"/>
              <a:t>Staff had authority, but not always the training to use it effectively</a:t>
            </a:r>
          </a:p>
          <a:p>
            <a:endParaRPr lang="en-GB" sz="1700" dirty="0"/>
          </a:p>
          <a:p>
            <a:r>
              <a:rPr lang="en-GB" sz="1700" dirty="0"/>
              <a:t>Empowerment and well-trained staff improve efficiency, reduces escalation and enhance guest experience</a:t>
            </a:r>
          </a:p>
          <a:p>
            <a:endParaRPr lang="en-GB" dirty="0"/>
          </a:p>
          <a:p>
            <a:r>
              <a:rPr lang="en-GB" sz="1400" dirty="0"/>
              <a:t>(Bowen and Lawler, 1992)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C9572E2-6FA8-EBAC-7DB3-C8D74702C90F}"/>
              </a:ext>
            </a:extLst>
          </p:cNvPr>
          <p:cNvCxnSpPr>
            <a:cxnSpLocks/>
          </p:cNvCxnSpPr>
          <p:nvPr/>
        </p:nvCxnSpPr>
        <p:spPr>
          <a:xfrm>
            <a:off x="5907314" y="885371"/>
            <a:ext cx="0" cy="597262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07A70C-F1F7-D2FA-7A8B-8F3425F9AFE4}"/>
              </a:ext>
            </a:extLst>
          </p:cNvPr>
          <p:cNvCxnSpPr/>
          <p:nvPr/>
        </p:nvCxnSpPr>
        <p:spPr>
          <a:xfrm>
            <a:off x="0" y="885371"/>
            <a:ext cx="12192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653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8B05C-227E-E34C-670B-1B798C5E6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242" y="120550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7D9019-98AC-6D66-0EDA-113A226C0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u="sng" dirty="0"/>
              <a:t>F&amp;B Operations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Preparation enables smooth service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Anticipation (e.g. buffet planning) improves efficiency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Attention to detail </a:t>
            </a:r>
          </a:p>
          <a:p>
            <a:pPr marL="0" indent="0">
              <a:buNone/>
            </a:pPr>
            <a:r>
              <a:rPr lang="en-GB" sz="2400" u="sng" dirty="0"/>
              <a:t>Guest services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Recovery and empathy build long term loyalty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Training is essential</a:t>
            </a:r>
          </a:p>
          <a:p>
            <a:pPr marL="0" indent="0">
              <a:buNone/>
            </a:pPr>
            <a:r>
              <a:rPr lang="en-GB" sz="2400" u="sng" dirty="0"/>
              <a:t>My Future development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Stronger problem solving and planning skills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Develop leadership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Build confidence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49996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381CB8-64BF-E20D-43B1-B03B10B67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597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25CC2-19A6-5738-D87E-0D2A800AD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115" y="159658"/>
            <a:ext cx="10515600" cy="1325563"/>
          </a:xfrm>
        </p:spPr>
        <p:txBody>
          <a:bodyPr/>
          <a:lstStyle/>
          <a:p>
            <a:r>
              <a:rPr lang="en-GB" b="1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3341A-9B3A-4F2F-E665-3D6102023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1088571"/>
            <a:ext cx="11988800" cy="620485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Bowen, D.E. and Lawler, E.E. (1992). The Empowerment of Service Workers: What, Why, How, and When. [online] MIT Sloan Management Review. Available at: https://sloanreview.mit.edu/article/the-empowerment-of-service-workers-what-why-how-and-when/ [Accessed 26 Apr. 2026].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Dreamstime.com. (2026a). Available at: https://thumbs.dreamstime.com/z/beautifully-illustrated-cartoon-scene-elegant-hotel-reception-area-featuring-guest-checking-help-323740412.jpg [Accessed 25 Apr. 2026]. Picture.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Dreamstime.com. (2026b). Available at: https://thumbs.dreamstime.com/b/managing-guest-services-luxury-hotel-room-man-formal-suit-using-tablet-staff-arranging-pillows-bed-nearby-creating-383507200.jpg [Accessed 26 Apr. 2026]. Picture.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eHotelier (2021). Strategies for managing hotel Food &amp; Beverage services post COVID-19. Available at: https://insights.ehotelier.com/insights/2021/03/12/strategies-for-managing-hotel-food-beverage-services-post-covid-19/ [Accessed 23 Apr. 2026].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Foskett, D., Paskins, P., Pennington, A. and Rippington, N. (2021). The theory of hospitality &amp; catering. 14th ed. [online] London: Hodder Education, pp.221–243. Available at: https://research-ebsco-com.uwtsd.idm.oclc.org/linkprocessor/plink?id=21dcd74f-97d5-3f80-981c-5f2c43c47588 [Accessed 24 Apr. 2026]. PART 4- SERVICE.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Iliescu, A. (2025). The 10 Non-Negotiable Hospitality Skills (and How to Train Them) - Code Of Talent. [online] Code Of Talent. Available at: https://codeoftalent.com/blog/hospitality-skills/ [Accessed 24 Apr. 2026].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8974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C97D0-1267-1CBC-06CD-FD1A811A1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690687"/>
            <a:ext cx="12061371" cy="498588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dirty="0"/>
              <a:t>Jaaffar, A.H., Alzoubi, R.H., Mohammad Alkharabsheh, O.H. and Rajadurai, J. (2023). Leadership and crisis management and their link to improvement of hotel performance: A study of the Jordanian hotel sector. Heliyon, [online] 9(7), p.e17839. doi:https://doi.org/10.1016/j.heliyon.2023.e17839.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Lemon, K.N. and Verhoef, P.C. (2016). Understanding Customer Experience Throughout the Customer Journey. Journal of Marketing, [online] 80(6), pp.69–96. Available at: https://www.jstor.org/stable/44134974 [Accessed 25 Apr. 2026].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Miloš Zrnić, Gajić, T., Dragan Vukolić, Snežana Knežević and Miroslav Knežević (2023). Managing food and beverage in hotels: Challenges, opportunities and best practices. Turističko poslovanje, (31), pp.63–70. doi:https://doi.org/10.5937/turpos0-43369.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Sanecovision.com. (2026). Available at: https://sanecovision.com/wp-content/uploads/2017/02/Hotel-reception-1024x681.jpg [Accessed 26 Apr. 2026].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Shi, Z. and Shang, H. (2020). A Review on Quality of Service and SERVQUAL Model. HCI in Business, Government and Organizations, [online] 12204(1), pp.188–204. doi:https://doi.org/10.1007/978-3-030-50341-3_15.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Slack, N., Brandon-Jones, A. and Johnston, R. (2016). Operations Management. 10th ed. Harlow, England: Pearson.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83B131-9B0F-8D25-9B1D-635BE2D549A9}"/>
              </a:ext>
            </a:extLst>
          </p:cNvPr>
          <p:cNvSpPr txBox="1"/>
          <p:nvPr/>
        </p:nvSpPr>
        <p:spPr>
          <a:xfrm>
            <a:off x="1901371" y="377371"/>
            <a:ext cx="65749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58722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5" ma:contentTypeDescription="Create a new document." ma:contentTypeScope="" ma:versionID="2ffeb1e516492202e06ff76ad6415f2e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5a9efe0d3927e3bdf62a8d8d84ed78ad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E2A259-0893-4905-9578-2FBBC2E0A812}">
  <ds:schemaRefs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dcmitype/"/>
    <ds:schemaRef ds:uri="bd2b2a82-bc2e-4fcc-b8ad-fd63686c78d2"/>
    <ds:schemaRef ds:uri="http://www.w3.org/XML/1998/namespace"/>
    <ds:schemaRef ds:uri="http://schemas.microsoft.com/office/2006/documentManagement/types"/>
    <ds:schemaRef ds:uri="ad7316b1-23f1-480c-8fa6-cbf037f4db9c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0331241-C1A5-4717-848D-1CD72868DFF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EFB60C-5CFF-4279-9D64-C962D6EE7E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1897</Words>
  <Application>Microsoft Office PowerPoint</Application>
  <PresentationFormat>Widescreen</PresentationFormat>
  <Paragraphs>342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Aharoni</vt:lpstr>
      <vt:lpstr>Aptos</vt:lpstr>
      <vt:lpstr>Aptos Display</vt:lpstr>
      <vt:lpstr>Arial</vt:lpstr>
      <vt:lpstr>Calibri</vt:lpstr>
      <vt:lpstr>Courier New</vt:lpstr>
      <vt:lpstr>Rockwell</vt:lpstr>
      <vt:lpstr>Wingdings</vt:lpstr>
      <vt:lpstr>Office Theme</vt:lpstr>
      <vt:lpstr>Managing Food and Beverage Operations (placement) BMIH6011</vt:lpstr>
      <vt:lpstr>PowerPoint Presentation</vt:lpstr>
      <vt:lpstr>Key supervisory/Shift-support Experiences</vt:lpstr>
      <vt:lpstr>Challenges faced</vt:lpstr>
      <vt:lpstr>Skills developed</vt:lpstr>
      <vt:lpstr>PowerPoint Presentation</vt:lpstr>
      <vt:lpstr>The role of F&amp;B in Hotel Operations and Guest Experience</vt:lpstr>
      <vt:lpstr>How F&amp;B connect with other departments</vt:lpstr>
      <vt:lpstr>Managing Guest Service Experience</vt:lpstr>
      <vt:lpstr>Duties and responsibilities</vt:lpstr>
      <vt:lpstr>Guest service challenges</vt:lpstr>
      <vt:lpstr>Understanding operational systems</vt:lpstr>
      <vt:lpstr>Skills developed</vt:lpstr>
      <vt:lpstr>Links between departmental performance and overall guest experience quality</vt:lpstr>
      <vt:lpstr>Theory</vt:lpstr>
      <vt:lpstr>Conclusion</vt:lpstr>
      <vt:lpstr>Thank you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Marius-Daniel Cirpaci (2317399)</dc:creator>
  <cp:lastModifiedBy>Marius-Daniel Cirpaci (2317399)</cp:lastModifiedBy>
  <cp:revision>12</cp:revision>
  <dcterms:created xsi:type="dcterms:W3CDTF">2026-04-23T09:01:17Z</dcterms:created>
  <dcterms:modified xsi:type="dcterms:W3CDTF">2026-04-28T19:49:11Z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