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3099" autoAdjust="0"/>
  </p:normalViewPr>
  <p:slideViewPr>
    <p:cSldViewPr snapToGrid="0">
      <p:cViewPr varScale="1">
        <p:scale>
          <a:sx n="77" d="100"/>
          <a:sy n="77" d="100"/>
        </p:scale>
        <p:origin x="90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955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375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440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347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0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008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80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292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819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74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5948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1748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1372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860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187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1605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581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65C64C1-31EA-4AB7-B6B0-A9A0F03FC8D0}" type="datetimeFigureOut">
              <a:rPr lang="en-GB" smtClean="0"/>
              <a:t>01/04/2026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413507-9452-4111-8E09-AF8A031695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292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artshumanitieshub.eu/hubs/university-of-wales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urrent-student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yin-uk.com/profiles/university/trinity-saint-david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icons8.com/icons/set/microsoft-word-and-excel-logo" TargetMode="Externa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1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A6B7CC4-940B-F323-6221-BAFC93C6E4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685800"/>
            <a:ext cx="7345891" cy="14139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900" b="1"/>
              <a:t>Module Name:  Digital Skills for Personal and Professional Growth</a:t>
            </a:r>
            <a:br>
              <a:rPr lang="en-US" sz="1900" b="1"/>
            </a:br>
            <a:r>
              <a:rPr lang="en-US" sz="1900" b="1"/>
              <a:t>Module Code:  BMSW 4008</a:t>
            </a:r>
            <a:br>
              <a:rPr lang="en-US" sz="1900" b="1"/>
            </a:br>
            <a:r>
              <a:rPr lang="en-US" sz="1900" b="1"/>
              <a:t>Student Name: Elena Oruci</a:t>
            </a:r>
            <a:br>
              <a:rPr lang="en-US" sz="1900" b="1"/>
            </a:br>
            <a:r>
              <a:rPr lang="en-US" sz="1900" b="1"/>
              <a:t>Student Number: 2530282</a:t>
            </a:r>
          </a:p>
        </p:txBody>
      </p:sp>
      <p:pic>
        <p:nvPicPr>
          <p:cNvPr id="5" name="Picture 4" descr="Prifysgol Cymru, Y Drindod Dewi Sant, University of Wales, Trinity Saint David.&#10;&#10;AI-generated content may be incorrect.">
            <a:extLst>
              <a:ext uri="{FF2B5EF4-FFF2-40B4-BE49-F238E27FC236}">
                <a16:creationId xmlns:a16="http://schemas.microsoft.com/office/drawing/2014/main" id="{EE16F202-1886-1821-BC61-554FAF3C7D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370" r="59410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A68B55C-AD22-14B5-7F8F-9454CD7DE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Font typeface="Arial"/>
              <a:buChar char="•"/>
            </a:pPr>
            <a:r>
              <a:rPr lang="en-US" b="1"/>
              <a:t>Reflective Presentation:</a:t>
            </a:r>
          </a:p>
          <a:p>
            <a:pPr algn="l">
              <a:buFont typeface="Arial"/>
              <a:buChar char="•"/>
            </a:pPr>
            <a:r>
              <a:rPr lang="en-US"/>
              <a:t>1.The Importance of Digital Skills</a:t>
            </a:r>
            <a:br>
              <a:rPr lang="en-US"/>
            </a:br>
            <a:r>
              <a:rPr lang="en-US"/>
              <a:t>2.</a:t>
            </a:r>
            <a:r>
              <a:rPr lang="en-US" b="1"/>
              <a:t> </a:t>
            </a:r>
            <a:r>
              <a:rPr lang="en-US"/>
              <a:t>Summary of JISC Results</a:t>
            </a:r>
          </a:p>
          <a:p>
            <a:pPr algn="l">
              <a:buFont typeface="Arial"/>
              <a:buChar char="•"/>
            </a:pPr>
            <a:r>
              <a:rPr lang="en-US"/>
              <a:t>3. Identifying My Strengths</a:t>
            </a:r>
          </a:p>
          <a:p>
            <a:pPr algn="l">
              <a:buFont typeface="Arial"/>
              <a:buChar char="•"/>
            </a:pPr>
            <a:r>
              <a:rPr lang="en-US"/>
              <a:t>4.Recognizing My Weaknesses</a:t>
            </a:r>
          </a:p>
          <a:p>
            <a:pPr algn="l">
              <a:buFont typeface="Arial"/>
              <a:buChar char="•"/>
            </a:pPr>
            <a:r>
              <a:rPr lang="en-US"/>
              <a:t>5. Focus Area: The Power of Microsoft Excel</a:t>
            </a:r>
          </a:p>
          <a:p>
            <a:pPr algn="l">
              <a:buFont typeface="Arial"/>
              <a:buChar char="•"/>
            </a:pPr>
            <a:r>
              <a:rPr lang="en-US"/>
              <a:t>6.Practical Application: Financial Management</a:t>
            </a:r>
          </a:p>
          <a:p>
            <a:pPr algn="l">
              <a:buFont typeface="Arial"/>
              <a:buChar char="•"/>
            </a:pPr>
            <a:r>
              <a:rPr lang="en-US"/>
              <a:t>7. Action Plan for Growth</a:t>
            </a:r>
          </a:p>
        </p:txBody>
      </p:sp>
    </p:spTree>
    <p:extLst>
      <p:ext uri="{BB962C8B-B14F-4D97-AF65-F5344CB8AC3E}">
        <p14:creationId xmlns:p14="http://schemas.microsoft.com/office/powerpoint/2010/main" val="139125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FE86E70-5E8F-B558-8A57-BE29693C2017}"/>
              </a:ext>
            </a:extLst>
          </p:cNvPr>
          <p:cNvSpPr txBox="1"/>
          <p:nvPr/>
        </p:nvSpPr>
        <p:spPr>
          <a:xfrm>
            <a:off x="513565" y="758850"/>
            <a:ext cx="6094428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The Importance of Digital Skills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A Core Competency: Digital literacy is as fundamental as reading and writing (Secker, 2020).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Academic Success: Essential for accessing global research and creating high-quality assignments.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Career Readiness: Most modern roles require advanced digital knowledge to remain adaptable in a fast-changing market (Beetham and Sharpe, 2020).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Personal Goal: Moving beyond daily social media use toward professional "digital agility."</a:t>
            </a:r>
          </a:p>
        </p:txBody>
      </p:sp>
      <p:pic>
        <p:nvPicPr>
          <p:cNvPr id="5" name="Picture 4" descr="The image depicts a certificate from LinkedIn Learning for completing Microsoft Outlook Essential Training, with specifics of the course completion by Elena Oruci, including the date, time, and duration.&#10;&#10;AI-generated content may be incorrect.">
            <a:extLst>
              <a:ext uri="{FF2B5EF4-FFF2-40B4-BE49-F238E27FC236}">
                <a16:creationId xmlns:a16="http://schemas.microsoft.com/office/drawing/2014/main" id="{D6FD81C6-D8EA-057F-5794-0BE7CB8FF8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924" y="276226"/>
            <a:ext cx="4017479" cy="3111760"/>
          </a:xfrm>
          <a:prstGeom prst="rect">
            <a:avLst/>
          </a:prstGeom>
        </p:spPr>
      </p:pic>
      <p:pic>
        <p:nvPicPr>
          <p:cNvPr id="7" name="Picture 6" descr="The image is a certificate for a Microsoft PowerPoint course completed on LinkedIn Learning, featuring the completion time and a list of covered skills.&#10;&#10;AI-generated content may be incorrect.">
            <a:extLst>
              <a:ext uri="{FF2B5EF4-FFF2-40B4-BE49-F238E27FC236}">
                <a16:creationId xmlns:a16="http://schemas.microsoft.com/office/drawing/2014/main" id="{9E949F75-0EC2-05FA-4943-C6D3D38963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7068" y="3470015"/>
            <a:ext cx="4022335" cy="311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23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51C13A-C414-6592-FFFA-01155121474D}"/>
              </a:ext>
            </a:extLst>
          </p:cNvPr>
          <p:cNvSpPr txBox="1"/>
          <p:nvPr/>
        </p:nvSpPr>
        <p:spPr>
          <a:xfrm>
            <a:off x="3047215" y="1446197"/>
            <a:ext cx="609442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Summary of JISC Results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The Tool: Used the JISC Digital Capability self-assessment to measure six key areas.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The Visual: The results provided a "balanced" graph in some areas but highlighted significant gaps.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Key Realization: While I am a "digital native" in daily life, I am not yet using technology in the most professional or efficient way (JISC, 2024).</a:t>
            </a:r>
          </a:p>
        </p:txBody>
      </p:sp>
      <p:pic>
        <p:nvPicPr>
          <p:cNvPr id="7" name="Picture 6" descr="Prifysgol Cymru, Y Drindod Dewi Sant, and Trinity Saint David are associated with the University of Wales.&#10;&#10;AI-generated content may be incorrect.">
            <a:extLst>
              <a:ext uri="{FF2B5EF4-FFF2-40B4-BE49-F238E27FC236}">
                <a16:creationId xmlns:a16="http://schemas.microsoft.com/office/drawing/2014/main" id="{1FA42302-5425-C420-DDF1-9319186950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26763" y="86880"/>
            <a:ext cx="3408219" cy="1789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519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4830DE-4C74-873E-F598-DCCBA9C644A1}"/>
              </a:ext>
            </a:extLst>
          </p:cNvPr>
          <p:cNvSpPr txBox="1"/>
          <p:nvPr/>
        </p:nvSpPr>
        <p:spPr>
          <a:xfrm>
            <a:off x="3047215" y="199702"/>
            <a:ext cx="6094428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Identifying My Strengths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Digital Communication &amp; Collaboration: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Proficient in tools like Microsoft Teams, Zoom, and Google Docs.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Strong ability to organize group projects and manage shared files.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Information Literacy: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Skilled at using library databases and academic search engines.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Ability to verify sources and identify "fake news" (Gilster, 2021).</a:t>
            </a:r>
          </a:p>
        </p:txBody>
      </p:sp>
      <p:pic>
        <p:nvPicPr>
          <p:cNvPr id="5" name="Picture 4" descr="Introduction to AI&#10;&#10;AI-generated content may be incorrect.">
            <a:extLst>
              <a:ext uri="{FF2B5EF4-FFF2-40B4-BE49-F238E27FC236}">
                <a16:creationId xmlns:a16="http://schemas.microsoft.com/office/drawing/2014/main" id="{6268986E-F965-FF3E-4E4C-9D8F901CEF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4820" y="699875"/>
            <a:ext cx="2631047" cy="2631047"/>
          </a:xfrm>
          <a:prstGeom prst="rect">
            <a:avLst/>
          </a:prstGeom>
        </p:spPr>
      </p:pic>
      <p:pic>
        <p:nvPicPr>
          <p:cNvPr id="7" name="Picture 6" descr="The image depicts a stylized badge or ribbon with a graduation cap and diploma, emphasizing the importance of academic integrity and the avoidance of plagiarism.&#10;&#10;AI-generated content may be incorrect.">
            <a:extLst>
              <a:ext uri="{FF2B5EF4-FFF2-40B4-BE49-F238E27FC236}">
                <a16:creationId xmlns:a16="http://schemas.microsoft.com/office/drawing/2014/main" id="{3AD36DF7-B8E0-82E9-CA80-9ABE51F3F1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795" y="3586417"/>
            <a:ext cx="2503098" cy="2503098"/>
          </a:xfrm>
          <a:prstGeom prst="rect">
            <a:avLst/>
          </a:prstGeom>
        </p:spPr>
      </p:pic>
      <p:pic>
        <p:nvPicPr>
          <p:cNvPr id="9" name="Picture 8" descr="MANAGEMENT: AN OVERVIEW.&#10;&#10;AI-generated content may be incorrect.">
            <a:extLst>
              <a:ext uri="{FF2B5EF4-FFF2-40B4-BE49-F238E27FC236}">
                <a16:creationId xmlns:a16="http://schemas.microsoft.com/office/drawing/2014/main" id="{041FAA0F-98AB-4E22-A0B2-5245E07251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675" y="892827"/>
            <a:ext cx="2502070" cy="2502070"/>
          </a:xfrm>
          <a:prstGeom prst="rect">
            <a:avLst/>
          </a:prstGeom>
        </p:spPr>
      </p:pic>
      <p:pic>
        <p:nvPicPr>
          <p:cNvPr id="13" name="Picture 12" descr="RESEARCH SKILLS DEVELOPMENT: BECOMING AN INFORMED RESEARCHER.&#10;&#10;AI-generated content may be incorrect.">
            <a:extLst>
              <a:ext uri="{FF2B5EF4-FFF2-40B4-BE49-F238E27FC236}">
                <a16:creationId xmlns:a16="http://schemas.microsoft.com/office/drawing/2014/main" id="{28D2F10D-02F7-F2DD-1C3A-EECF3CDA2E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8" y="3687527"/>
            <a:ext cx="2502070" cy="2502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03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C7AB72B-4B25-3ED0-3482-69441E694CDC}"/>
              </a:ext>
            </a:extLst>
          </p:cNvPr>
          <p:cNvSpPr txBox="1"/>
          <p:nvPr/>
        </p:nvSpPr>
        <p:spPr>
          <a:xfrm>
            <a:off x="3047215" y="476701"/>
            <a:ext cx="6094428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 Recognizing My Weaknesses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Digital Content Creation: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Struggle with advanced video editing, complex spreadsheets, and interactive presentations.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Tendency to stick to basic, safe designs.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Digital Security &amp; Wellbeing: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Poor password management habits.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Difficulty balancing screen time, leading to physical strain and stress (Bennett, 2021).</a:t>
            </a:r>
          </a:p>
        </p:txBody>
      </p:sp>
      <p:pic>
        <p:nvPicPr>
          <p:cNvPr id="5" name="Picture 4" descr="The image displays the emblematic seal of the University of Wales, Trinity Saint David, featuring a black and yellow pattern with a distinctive emblem.&#10;&#10;AI-generated content may be incorrect.">
            <a:extLst>
              <a:ext uri="{FF2B5EF4-FFF2-40B4-BE49-F238E27FC236}">
                <a16:creationId xmlns:a16="http://schemas.microsoft.com/office/drawing/2014/main" id="{C6AFC920-60C3-40B5-75DA-16EDE54BEE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31752" y="471988"/>
            <a:ext cx="3349385" cy="1310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0225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750EC9F-6008-881C-F330-978C4199F061}"/>
              </a:ext>
            </a:extLst>
          </p:cNvPr>
          <p:cNvSpPr txBox="1"/>
          <p:nvPr/>
        </p:nvSpPr>
        <p:spPr>
          <a:xfrm>
            <a:off x="5152240" y="612844"/>
            <a:ext cx="6094428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 Focus Area: The Power of Microsoft Excel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Industry Standard: Excel is a powerful data processing engine, not just an electronic ledger.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Why it Matters: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Data Analysis: Using Pivot Tables to summarize massive information (Walkenbach, 2020).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Decision Making: "What-If" analysis helps simulate scenarios before they happen.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Visual Storytelling: Transforming raw numbers into impactful charts and reports.</a:t>
            </a:r>
          </a:p>
        </p:txBody>
      </p:sp>
      <p:pic>
        <p:nvPicPr>
          <p:cNvPr id="5" name="Picture 4" descr="The image is a certificate for Microsoft Excel Essential Training, completed by Elena Orucￃﾭ, issued by LinkedIn Learning, and sponsored by the National Association of State Boards of Accountancy (NASBA).&#10;&#10;AI-generated content may be incorrect.">
            <a:extLst>
              <a:ext uri="{FF2B5EF4-FFF2-40B4-BE49-F238E27FC236}">
                <a16:creationId xmlns:a16="http://schemas.microsoft.com/office/drawing/2014/main" id="{BBE7F1C1-97E3-B8B6-4C22-8EDDD9D78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96" y="530053"/>
            <a:ext cx="3750754" cy="2898947"/>
          </a:xfrm>
          <a:prstGeom prst="rect">
            <a:avLst/>
          </a:prstGeom>
        </p:spPr>
      </p:pic>
      <p:pic>
        <p:nvPicPr>
          <p:cNvPr id="7" name="Picture 6" descr="The image depicts a LinkedIn Learning certificate for the Word Essentials Training course, completed by Elena Oruci, featuring a course summary, completion time, and certificate ID.&#10;&#10;AI-generated content may be incorrect.">
            <a:extLst>
              <a:ext uri="{FF2B5EF4-FFF2-40B4-BE49-F238E27FC236}">
                <a16:creationId xmlns:a16="http://schemas.microsoft.com/office/drawing/2014/main" id="{27305F48-E90F-3C49-3B13-CEA78A451C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96" y="3415390"/>
            <a:ext cx="3750754" cy="2912557"/>
          </a:xfrm>
          <a:prstGeom prst="rect">
            <a:avLst/>
          </a:prstGeom>
        </p:spPr>
      </p:pic>
      <p:pic>
        <p:nvPicPr>
          <p:cNvPr id="8" name="Picture 7" descr="The image depicts a visual representation of the Xerox logo, featuring its iconic green and white color scheme, with the green background and white X symbol prominently displayed.&#10;&#10;AI-generated content may be incorrect.">
            <a:extLst>
              <a:ext uri="{FF2B5EF4-FFF2-40B4-BE49-F238E27FC236}">
                <a16:creationId xmlns:a16="http://schemas.microsoft.com/office/drawing/2014/main" id="{02D66DF8-D0BA-6B39-CE42-DC0A59475F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893808" y="1858726"/>
            <a:ext cx="1478834" cy="1478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379964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D3DBD34-0C54-B279-7BEC-464918F36DA7}"/>
              </a:ext>
            </a:extLst>
          </p:cNvPr>
          <p:cNvSpPr txBox="1"/>
          <p:nvPr/>
        </p:nvSpPr>
        <p:spPr>
          <a:xfrm>
            <a:off x="4623096" y="889843"/>
            <a:ext cx="6094428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 Practical Application: Financial Management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Personal Use: Excel provides immediate visual feedback on financial health (Alexander and </a:t>
            </a:r>
            <a:r>
              <a:rPr lang="en-GB" b="0" i="0" dirty="0" err="1">
                <a:solidFill>
                  <a:srgbClr val="1D1D1D"/>
                </a:solidFill>
                <a:effectLst/>
                <a:latin typeface="Helvetica Neue"/>
              </a:rPr>
              <a:t>Kusleika</a:t>
            </a: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, 2022).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Household Budgeting Example: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Tracking Income (£3,673) vs. Expenditure (£3,747).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Identifying a current deficit (£74) to make informed spending cuts.</a:t>
            </a:r>
          </a:p>
          <a:p>
            <a:br>
              <a:rPr lang="en-GB" dirty="0"/>
            </a:br>
            <a:r>
              <a:rPr lang="en-GB" dirty="0"/>
              <a:t>• Professional Use: Automating payroll and sales reports to increase office efficiency.</a:t>
            </a: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E84C1B3-87E5-41A8-406D-0BAB25EC6C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394948"/>
              </p:ext>
            </p:extLst>
          </p:nvPr>
        </p:nvGraphicFramePr>
        <p:xfrm>
          <a:off x="72652" y="466928"/>
          <a:ext cx="4440982" cy="57490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72030">
                  <a:extLst>
                    <a:ext uri="{9D8B030D-6E8A-4147-A177-3AD203B41FA5}">
                      <a16:colId xmlns:a16="http://schemas.microsoft.com/office/drawing/2014/main" val="4018215569"/>
                    </a:ext>
                  </a:extLst>
                </a:gridCol>
                <a:gridCol w="726207">
                  <a:extLst>
                    <a:ext uri="{9D8B030D-6E8A-4147-A177-3AD203B41FA5}">
                      <a16:colId xmlns:a16="http://schemas.microsoft.com/office/drawing/2014/main" val="3483618691"/>
                    </a:ext>
                  </a:extLst>
                </a:gridCol>
                <a:gridCol w="1633601">
                  <a:extLst>
                    <a:ext uri="{9D8B030D-6E8A-4147-A177-3AD203B41FA5}">
                      <a16:colId xmlns:a16="http://schemas.microsoft.com/office/drawing/2014/main" val="1562329373"/>
                    </a:ext>
                  </a:extLst>
                </a:gridCol>
                <a:gridCol w="1109144">
                  <a:extLst>
                    <a:ext uri="{9D8B030D-6E8A-4147-A177-3AD203B41FA5}">
                      <a16:colId xmlns:a16="http://schemas.microsoft.com/office/drawing/2014/main" val="1528202931"/>
                    </a:ext>
                  </a:extLst>
                </a:gridCol>
              </a:tblGrid>
              <a:tr h="11156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Income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Amount per month £££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Expenditure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Amount per month £££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55631867"/>
                  </a:ext>
                </a:extLst>
              </a:tr>
              <a:tr h="2684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Wage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769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Rent/Mortgage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1000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25712158"/>
                  </a:ext>
                </a:extLst>
              </a:tr>
              <a:tr h="2684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Wage 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1700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Council tax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212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5517438"/>
                  </a:ext>
                </a:extLst>
              </a:tr>
              <a:tr h="550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Trust Funds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Electric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29905248"/>
                  </a:ext>
                </a:extLst>
              </a:tr>
              <a:tr h="8332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Stocks/Share payouts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Gas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250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06643550"/>
                  </a:ext>
                </a:extLst>
              </a:tr>
              <a:tr h="550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Universal credit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Water rates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0852150"/>
                  </a:ext>
                </a:extLst>
              </a:tr>
              <a:tr h="550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Student Finance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1100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Food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1200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53476023"/>
                  </a:ext>
                </a:extLst>
              </a:tr>
              <a:tr h="2684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Other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104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Car insurance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947038"/>
                  </a:ext>
                </a:extLst>
              </a:tr>
              <a:tr h="2684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Car Tax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20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46276419"/>
                  </a:ext>
                </a:extLst>
              </a:tr>
              <a:tr h="2684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Fuel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150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2306546"/>
                  </a:ext>
                </a:extLst>
              </a:tr>
              <a:tr h="2684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Child Care Costs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97897030"/>
                  </a:ext>
                </a:extLst>
              </a:tr>
              <a:tr h="2684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Loans/credit cards 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600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4325004"/>
                  </a:ext>
                </a:extLst>
              </a:tr>
              <a:tr h="2684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Total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3673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Total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3747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435196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3305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4627719-776E-56F7-3D0A-60AE038B4393}"/>
              </a:ext>
            </a:extLst>
          </p:cNvPr>
          <p:cNvSpPr txBox="1"/>
          <p:nvPr/>
        </p:nvSpPr>
        <p:spPr>
          <a:xfrm>
            <a:off x="3047215" y="199702"/>
            <a:ext cx="6094428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 Action Plan for Growth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Goal 1: Content Creation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Action: 2 hours of LinkedIn Learning every Saturday for 4 weeks.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Target: Master advanced PowerPoint and create an interactive infographic.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Goal 2: Digital Wellbeing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Action: Use a "wellbeing" app to reduce social media by 30 mins/day.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◦ Target: Implement the "20-20-20" rule to protect eyesight and reduce stress.</a:t>
            </a:r>
          </a:p>
        </p:txBody>
      </p:sp>
    </p:spTree>
    <p:extLst>
      <p:ext uri="{BB962C8B-B14F-4D97-AF65-F5344CB8AC3E}">
        <p14:creationId xmlns:p14="http://schemas.microsoft.com/office/powerpoint/2010/main" val="1959932273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54C6DC-AFD2-014D-78AF-CE7304B350C4}"/>
              </a:ext>
            </a:extLst>
          </p:cNvPr>
          <p:cNvSpPr txBox="1"/>
          <p:nvPr/>
        </p:nvSpPr>
        <p:spPr>
          <a:xfrm>
            <a:off x="3047260" y="1030562"/>
            <a:ext cx="609452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Conclusion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Empowerment: Mastering digital tools turns data into knowledge.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Short-term: Better grades through clearer presentations and research.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Long-term: Becoming a "digitally agile" professional ready for the 21st-century workforce.</a:t>
            </a:r>
          </a:p>
          <a:p>
            <a:pPr algn="l" rtl="0">
              <a:buNone/>
            </a:pP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Final Thought: Digital skills are about being a smart, safe, and creative person.</a:t>
            </a:r>
          </a:p>
        </p:txBody>
      </p:sp>
    </p:spTree>
    <p:extLst>
      <p:ext uri="{BB962C8B-B14F-4D97-AF65-F5344CB8AC3E}">
        <p14:creationId xmlns:p14="http://schemas.microsoft.com/office/powerpoint/2010/main" val="366765271"/>
      </p:ext>
    </p:extLst>
  </p:cSld>
  <p:clrMapOvr>
    <a:masterClrMapping/>
  </p:clrMapOvr>
  <p:transition spd="med">
    <p:pull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D1FF3A-F7F8-3FDB-2817-639D83F3541B}"/>
              </a:ext>
            </a:extLst>
          </p:cNvPr>
          <p:cNvSpPr txBox="1"/>
          <p:nvPr/>
        </p:nvSpPr>
        <p:spPr>
          <a:xfrm>
            <a:off x="3048000" y="197346"/>
            <a:ext cx="60960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>
              <a:buNone/>
            </a:pPr>
            <a:r>
              <a:rPr lang="en-GB" b="1" i="0" dirty="0">
                <a:solidFill>
                  <a:srgbClr val="1D1D1D"/>
                </a:solidFill>
                <a:effectLst/>
                <a:latin typeface="Helvetica Neue"/>
              </a:rPr>
              <a:t>Reference List</a:t>
            </a:r>
          </a:p>
          <a:p>
            <a:pPr algn="l" rtl="0">
              <a:buNone/>
            </a:pP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Alexander, M. and </a:t>
            </a:r>
            <a:r>
              <a:rPr lang="en-GB" b="0" i="0" dirty="0" err="1">
                <a:solidFill>
                  <a:srgbClr val="1D1D1D"/>
                </a:solidFill>
                <a:effectLst/>
                <a:latin typeface="Helvetica Neue"/>
              </a:rPr>
              <a:t>Kusleika</a:t>
            </a: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, D. (2022) Microsoft Excel Bible. Wiley.</a:t>
            </a:r>
          </a:p>
          <a:p>
            <a:pPr algn="l" rtl="0">
              <a:buNone/>
            </a:pP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Beetham, H. and Sharpe, R. (2020) Rethinking Pedagogy for a Digital Age. Routledge.</a:t>
            </a:r>
          </a:p>
          <a:p>
            <a:pPr algn="l" rtl="0">
              <a:buNone/>
            </a:pP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Bennett, L. (2021) The Digital Researcher. Sage Publishing.</a:t>
            </a:r>
            <a:b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</a:b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JISC (2024) Digital capabilities framework. [Online].</a:t>
            </a:r>
          </a:p>
          <a:p>
            <a:pPr algn="l" rtl="0">
              <a:buNone/>
            </a:pPr>
            <a:endParaRPr lang="en-GB" b="0" i="0" dirty="0">
              <a:solidFill>
                <a:srgbClr val="1D1D1D"/>
              </a:solidFill>
              <a:effectLst/>
              <a:latin typeface="Helvetica Neue"/>
            </a:endParaRP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• Walkenbach, J. (2020) 101 Excel 2020 Tips, Tricks and Timesavers. Wiley.</a:t>
            </a:r>
          </a:p>
          <a:p>
            <a:pPr algn="l" rtl="0">
              <a:buNone/>
            </a:pP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(Full list included in your written </a:t>
            </a:r>
            <a:r>
              <a:rPr lang="en-GB" dirty="0">
                <a:solidFill>
                  <a:srgbClr val="1D1D1D"/>
                </a:solidFill>
                <a:latin typeface="Helvetica Neue"/>
              </a:rPr>
              <a:t>portfolio</a:t>
            </a:r>
            <a:r>
              <a:rPr lang="en-GB" b="0" i="0" dirty="0">
                <a:solidFill>
                  <a:srgbClr val="1D1D1D"/>
                </a:solidFill>
                <a:effectLst/>
                <a:latin typeface="Helvetica Neue"/>
              </a:rPr>
              <a:t>)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427632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96</TotalTime>
  <Words>854</Words>
  <Application>Microsoft Office PowerPoint</Application>
  <PresentationFormat>Widescreen</PresentationFormat>
  <Paragraphs>157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Corbel</vt:lpstr>
      <vt:lpstr>Helvetica Neue</vt:lpstr>
      <vt:lpstr>Parallax</vt:lpstr>
      <vt:lpstr>Module Name:  Digital Skills for Personal and Professional Growth Module Code:  BMSW 4008 Student Name: Elena Oruci Student Number: 2530282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Lili Oruci</dc:creator>
  <cp:lastModifiedBy>Philippa Fitzgerald</cp:lastModifiedBy>
  <cp:revision>1</cp:revision>
  <dcterms:created xsi:type="dcterms:W3CDTF">2026-03-15T21:19:40Z</dcterms:created>
  <dcterms:modified xsi:type="dcterms:W3CDTF">2026-04-01T14:07:51Z</dcterms:modified>
</cp:coreProperties>
</file>