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1" r:id="rId5"/>
    <p:sldId id="262" r:id="rId6"/>
    <p:sldId id="263" r:id="rId7"/>
    <p:sldId id="264" r:id="rId8"/>
    <p:sldId id="265" r:id="rId9"/>
    <p:sldId id="266" r:id="rId10"/>
    <p:sldId id="267" r:id="rId11"/>
    <p:sldId id="270" r:id="rId12"/>
    <p:sldId id="271" r:id="rId13"/>
    <p:sldId id="272" r:id="rId14"/>
    <p:sldId id="273" r:id="rId15"/>
    <p:sldId id="274" r:id="rId16"/>
    <p:sldId id="275" r:id="rId17"/>
    <p:sldId id="276" r:id="rId18"/>
    <p:sldId id="277" r:id="rId19"/>
    <p:sldId id="281" r:id="rId20"/>
    <p:sldId id="282" r:id="rId21"/>
    <p:sldId id="283" r:id="rId22"/>
    <p:sldId id="286" r:id="rId23"/>
    <p:sldId id="285" r:id="rId24"/>
    <p:sldId id="287" r:id="rId25"/>
    <p:sldId id="288" r:id="rId26"/>
    <p:sldId id="289" r:id="rId27"/>
    <p:sldId id="290" r:id="rId28"/>
    <p:sldId id="291" r:id="rId29"/>
    <p:sldId id="292" r:id="rId30"/>
    <p:sldId id="293" r:id="rId31"/>
    <p:sldId id="294"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1/5/2023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1/5/2023</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D48A1-E322-41D9-AE1A-FFC2BAE66B17}"/>
              </a:ext>
            </a:extLst>
          </p:cNvPr>
          <p:cNvSpPr>
            <a:spLocks noGrp="1"/>
          </p:cNvSpPr>
          <p:nvPr>
            <p:ph type="title"/>
          </p:nvPr>
        </p:nvSpPr>
        <p:spPr/>
        <p:txBody>
          <a:bodyPr/>
          <a:lstStyle/>
          <a:p>
            <a:r>
              <a:rPr lang="en-GB" dirty="0"/>
              <a:t>ECIE5005 – Session 2 – Theory and Policies</a:t>
            </a:r>
          </a:p>
        </p:txBody>
      </p:sp>
      <p:sp>
        <p:nvSpPr>
          <p:cNvPr id="3" name="Content Placeholder 2">
            <a:extLst>
              <a:ext uri="{FF2B5EF4-FFF2-40B4-BE49-F238E27FC236}">
                <a16:creationId xmlns:a16="http://schemas.microsoft.com/office/drawing/2014/main" id="{F6500C35-505F-4642-8D32-CD7AF40D6773}"/>
              </a:ext>
            </a:extLst>
          </p:cNvPr>
          <p:cNvSpPr>
            <a:spLocks noGrp="1"/>
          </p:cNvSpPr>
          <p:nvPr>
            <p:ph idx="1"/>
          </p:nvPr>
        </p:nvSpPr>
        <p:spPr/>
        <p:txBody>
          <a:bodyPr>
            <a:normAutofit/>
          </a:bodyPr>
          <a:lstStyle/>
          <a:p>
            <a:pPr marL="0" indent="0">
              <a:buNone/>
            </a:pPr>
            <a:r>
              <a:rPr lang="en-GB" sz="3600" dirty="0">
                <a:solidFill>
                  <a:schemeClr val="accent2">
                    <a:lumMod val="75000"/>
                  </a:schemeClr>
                </a:solidFill>
              </a:rPr>
              <a:t>Children’s Mental Health and Wellbeing</a:t>
            </a:r>
          </a:p>
        </p:txBody>
      </p:sp>
    </p:spTree>
    <p:extLst>
      <p:ext uri="{BB962C8B-B14F-4D97-AF65-F5344CB8AC3E}">
        <p14:creationId xmlns:p14="http://schemas.microsoft.com/office/powerpoint/2010/main" val="13139104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lumMod val="120000"/>
              </a:schemeClr>
            </a:gs>
            <a:gs pos="100000">
              <a:schemeClr val="bg2">
                <a:shade val="98000"/>
                <a:satMod val="120000"/>
                <a:lumMod val="9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B0EA3-0D2F-45D6-A59B-DC6BF98A7E56}"/>
              </a:ext>
            </a:extLst>
          </p:cNvPr>
          <p:cNvSpPr>
            <a:spLocks noGrp="1"/>
          </p:cNvSpPr>
          <p:nvPr>
            <p:ph type="title"/>
          </p:nvPr>
        </p:nvSpPr>
        <p:spPr>
          <a:xfrm>
            <a:off x="2592925" y="624110"/>
            <a:ext cx="8911687" cy="1280890"/>
          </a:xfrm>
        </p:spPr>
        <p:txBody>
          <a:bodyPr>
            <a:normAutofit/>
          </a:bodyPr>
          <a:lstStyle/>
          <a:p>
            <a:r>
              <a:rPr lang="en-GB" dirty="0"/>
              <a:t>Bronfenbrenner's Bioecological Model (1979) </a:t>
            </a:r>
            <a:endParaRPr lang="en-GB"/>
          </a:p>
        </p:txBody>
      </p:sp>
      <p:sp>
        <p:nvSpPr>
          <p:cNvPr id="3" name="Content Placeholder 2">
            <a:extLst>
              <a:ext uri="{FF2B5EF4-FFF2-40B4-BE49-F238E27FC236}">
                <a16:creationId xmlns:a16="http://schemas.microsoft.com/office/drawing/2014/main" id="{1562A809-EECF-4C19-BBD4-59531E39308B}"/>
              </a:ext>
            </a:extLst>
          </p:cNvPr>
          <p:cNvSpPr>
            <a:spLocks noGrp="1"/>
          </p:cNvSpPr>
          <p:nvPr>
            <p:ph idx="1"/>
          </p:nvPr>
        </p:nvSpPr>
        <p:spPr>
          <a:xfrm>
            <a:off x="2855053" y="2125362"/>
            <a:ext cx="5835121" cy="3785860"/>
          </a:xfrm>
        </p:spPr>
        <p:txBody>
          <a:bodyPr>
            <a:normAutofit/>
          </a:bodyPr>
          <a:lstStyle/>
          <a:p>
            <a:pPr marL="0" indent="0">
              <a:buNone/>
            </a:pPr>
            <a:r>
              <a:rPr lang="en-AU" sz="2000" dirty="0">
                <a:solidFill>
                  <a:schemeClr val="tx1"/>
                </a:solidFill>
              </a:rPr>
              <a:t>Focuses on the quality and context of a child’s environment</a:t>
            </a:r>
          </a:p>
          <a:p>
            <a:r>
              <a:rPr lang="en-AU" sz="2000" dirty="0">
                <a:solidFill>
                  <a:schemeClr val="tx1"/>
                </a:solidFill>
              </a:rPr>
              <a:t>Micro system – immediate environment</a:t>
            </a:r>
          </a:p>
          <a:p>
            <a:pPr>
              <a:defRPr/>
            </a:pPr>
            <a:r>
              <a:rPr lang="en-AU" sz="2000" dirty="0">
                <a:solidFill>
                  <a:schemeClr val="tx1"/>
                </a:solidFill>
              </a:rPr>
              <a:t>Meso system – relationships/ connectedness</a:t>
            </a:r>
          </a:p>
          <a:p>
            <a:pPr>
              <a:defRPr/>
            </a:pPr>
            <a:r>
              <a:rPr lang="en-AU" sz="2000" dirty="0" err="1">
                <a:solidFill>
                  <a:schemeClr val="tx1"/>
                </a:solidFill>
              </a:rPr>
              <a:t>Exosystem</a:t>
            </a:r>
            <a:r>
              <a:rPr lang="en-AU" sz="2000" dirty="0">
                <a:solidFill>
                  <a:schemeClr val="tx1"/>
                </a:solidFill>
              </a:rPr>
              <a:t> – indirect </a:t>
            </a:r>
            <a:r>
              <a:rPr lang="en-AU" sz="2000" dirty="0" err="1">
                <a:solidFill>
                  <a:schemeClr val="tx1"/>
                </a:solidFill>
              </a:rPr>
              <a:t>influeces</a:t>
            </a:r>
            <a:endParaRPr lang="en-AU" sz="2000" dirty="0">
              <a:solidFill>
                <a:schemeClr val="tx1"/>
              </a:solidFill>
            </a:endParaRPr>
          </a:p>
          <a:p>
            <a:pPr>
              <a:defRPr/>
            </a:pPr>
            <a:r>
              <a:rPr lang="en-AU" sz="2000" dirty="0">
                <a:solidFill>
                  <a:schemeClr val="tx1"/>
                </a:solidFill>
              </a:rPr>
              <a:t>Macro system—cultural influencers </a:t>
            </a:r>
          </a:p>
          <a:p>
            <a:pPr marL="0" indent="0">
              <a:buNone/>
              <a:defRPr/>
            </a:pPr>
            <a:r>
              <a:rPr lang="en-AU" sz="2000" dirty="0">
                <a:solidFill>
                  <a:schemeClr val="tx1"/>
                </a:solidFill>
              </a:rPr>
              <a:t>                                                                                            </a:t>
            </a:r>
          </a:p>
          <a:p>
            <a:pPr marL="320040" indent="-320040">
              <a:buFont typeface="Wingdings"/>
              <a:buChar char=""/>
              <a:defRPr/>
            </a:pPr>
            <a:endParaRPr lang="en-AU" dirty="0"/>
          </a:p>
          <a:p>
            <a:endParaRPr lang="en-GB" dirty="0"/>
          </a:p>
        </p:txBody>
      </p:sp>
      <p:pic>
        <p:nvPicPr>
          <p:cNvPr id="4" name="Picture 3" descr="C:\Users\Dave\AppData\Local\Microsoft\Windows\INetCache\IE\VQ5HMKDS\Family[1].jpg">
            <a:extLst>
              <a:ext uri="{FF2B5EF4-FFF2-40B4-BE49-F238E27FC236}">
                <a16:creationId xmlns:a16="http://schemas.microsoft.com/office/drawing/2014/main" id="{53CE9A63-74F3-41FF-B2BC-E133EC9C2B4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8631453" y="3018027"/>
            <a:ext cx="2873159" cy="2893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56437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Bioecological Model">
            <a:extLst>
              <a:ext uri="{FF2B5EF4-FFF2-40B4-BE49-F238E27FC236}">
                <a16:creationId xmlns:a16="http://schemas.microsoft.com/office/drawing/2014/main" id="{A6356BE3-83F2-487F-8B60-1F123CF175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2051" y="285750"/>
            <a:ext cx="7642974" cy="6347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2511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D7526-D98C-40ED-888D-9329874D17BC}"/>
              </a:ext>
            </a:extLst>
          </p:cNvPr>
          <p:cNvSpPr>
            <a:spLocks noGrp="1"/>
          </p:cNvSpPr>
          <p:nvPr>
            <p:ph type="title"/>
          </p:nvPr>
        </p:nvSpPr>
        <p:spPr/>
        <p:txBody>
          <a:bodyPr/>
          <a:lstStyle/>
          <a:p>
            <a:r>
              <a:rPr lang="en-GB" dirty="0"/>
              <a:t>Microsystem</a:t>
            </a:r>
          </a:p>
        </p:txBody>
      </p:sp>
      <p:sp>
        <p:nvSpPr>
          <p:cNvPr id="3" name="Content Placeholder 2">
            <a:extLst>
              <a:ext uri="{FF2B5EF4-FFF2-40B4-BE49-F238E27FC236}">
                <a16:creationId xmlns:a16="http://schemas.microsoft.com/office/drawing/2014/main" id="{2F14B000-579B-45F7-A5D8-BAFD8584BF7C}"/>
              </a:ext>
            </a:extLst>
          </p:cNvPr>
          <p:cNvSpPr>
            <a:spLocks noGrp="1"/>
          </p:cNvSpPr>
          <p:nvPr>
            <p:ph idx="1"/>
          </p:nvPr>
        </p:nvSpPr>
        <p:spPr>
          <a:xfrm>
            <a:off x="2589212" y="2133599"/>
            <a:ext cx="8915400" cy="4433455"/>
          </a:xfrm>
        </p:spPr>
        <p:txBody>
          <a:bodyPr>
            <a:normAutofit lnSpcReduction="10000"/>
          </a:bodyPr>
          <a:lstStyle/>
          <a:p>
            <a:r>
              <a:rPr lang="en-GB" sz="2400" dirty="0">
                <a:solidFill>
                  <a:schemeClr val="accent1">
                    <a:lumMod val="75000"/>
                  </a:schemeClr>
                </a:solidFill>
              </a:rPr>
              <a:t>This system is made up of the elements that are closest to the child and have the most direct influence. </a:t>
            </a:r>
          </a:p>
          <a:p>
            <a:pPr>
              <a:lnSpc>
                <a:spcPct val="90000"/>
              </a:lnSpc>
              <a:defRPr/>
            </a:pPr>
            <a:r>
              <a:rPr lang="en-AU" sz="2400" dirty="0">
                <a:solidFill>
                  <a:schemeClr val="accent1">
                    <a:lumMod val="75000"/>
                  </a:schemeClr>
                </a:solidFill>
              </a:rPr>
              <a:t>When the relation between different microsystems is a compatible one, </a:t>
            </a:r>
          </a:p>
          <a:p>
            <a:pPr marL="0" indent="0">
              <a:lnSpc>
                <a:spcPct val="90000"/>
              </a:lnSpc>
              <a:buNone/>
              <a:defRPr/>
            </a:pPr>
            <a:r>
              <a:rPr lang="en-AU" sz="2400" dirty="0">
                <a:solidFill>
                  <a:schemeClr val="accent1">
                    <a:lumMod val="75000"/>
                  </a:schemeClr>
                </a:solidFill>
              </a:rPr>
              <a:t>          </a:t>
            </a:r>
            <a:r>
              <a:rPr lang="en-AU" sz="2400" dirty="0">
                <a:solidFill>
                  <a:srgbClr val="FF0000"/>
                </a:solidFill>
              </a:rPr>
              <a:t>development progresses more smoothly </a:t>
            </a:r>
          </a:p>
          <a:p>
            <a:pPr marL="0" indent="0">
              <a:lnSpc>
                <a:spcPct val="90000"/>
              </a:lnSpc>
              <a:buNone/>
              <a:defRPr/>
            </a:pPr>
            <a:r>
              <a:rPr lang="en-AU" sz="2400" dirty="0">
                <a:solidFill>
                  <a:srgbClr val="FF0000"/>
                </a:solidFill>
              </a:rPr>
              <a:t>                              = well-being. </a:t>
            </a:r>
          </a:p>
          <a:p>
            <a:r>
              <a:rPr lang="en-AU" sz="2400" dirty="0">
                <a:solidFill>
                  <a:schemeClr val="accent1">
                    <a:lumMod val="75000"/>
                  </a:schemeClr>
                </a:solidFill>
              </a:rPr>
              <a:t>For example: positive relationships between home and school. When expectations are similar in both settings (try your hardest, do your own work, be on time) children perform better than if role expectations differ between the two settings</a:t>
            </a:r>
            <a:r>
              <a:rPr lang="en-AU" dirty="0">
                <a:solidFill>
                  <a:schemeClr val="accent1">
                    <a:lumMod val="75000"/>
                  </a:schemeClr>
                </a:solidFill>
              </a:rPr>
              <a:t>.                               </a:t>
            </a:r>
          </a:p>
          <a:p>
            <a:endParaRPr lang="en-GB" dirty="0"/>
          </a:p>
        </p:txBody>
      </p:sp>
      <p:pic>
        <p:nvPicPr>
          <p:cNvPr id="4" name="Picture 2" descr="C:\Users\Dave\AppData\Local\Microsoft\Windows\INetCache\IE\NJDSK6GR\niÃ±os-jugando[1].jpg">
            <a:extLst>
              <a:ext uri="{FF2B5EF4-FFF2-40B4-BE49-F238E27FC236}">
                <a16:creationId xmlns:a16="http://schemas.microsoft.com/office/drawing/2014/main" id="{E6FCB65A-4601-4720-BA73-4101810E28C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9164" b="11228"/>
          <a:stretch/>
        </p:blipFill>
        <p:spPr bwMode="auto">
          <a:xfrm>
            <a:off x="8462724" y="5388070"/>
            <a:ext cx="3041888" cy="1691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06399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07CD5-4ACA-42CA-BE0E-C250A6976503}"/>
              </a:ext>
            </a:extLst>
          </p:cNvPr>
          <p:cNvSpPr>
            <a:spLocks noGrp="1"/>
          </p:cNvSpPr>
          <p:nvPr>
            <p:ph type="title"/>
          </p:nvPr>
        </p:nvSpPr>
        <p:spPr/>
        <p:txBody>
          <a:bodyPr/>
          <a:lstStyle/>
          <a:p>
            <a:r>
              <a:rPr lang="en-GB" dirty="0"/>
              <a:t>Mesosystem</a:t>
            </a:r>
          </a:p>
        </p:txBody>
      </p:sp>
      <p:sp>
        <p:nvSpPr>
          <p:cNvPr id="3" name="Content Placeholder 2">
            <a:extLst>
              <a:ext uri="{FF2B5EF4-FFF2-40B4-BE49-F238E27FC236}">
                <a16:creationId xmlns:a16="http://schemas.microsoft.com/office/drawing/2014/main" id="{6E3770E6-46FC-4786-8D83-7DB9D708D721}"/>
              </a:ext>
            </a:extLst>
          </p:cNvPr>
          <p:cNvSpPr>
            <a:spLocks noGrp="1"/>
          </p:cNvSpPr>
          <p:nvPr>
            <p:ph idx="1"/>
          </p:nvPr>
        </p:nvSpPr>
        <p:spPr>
          <a:xfrm>
            <a:off x="2589212" y="2133600"/>
            <a:ext cx="8915400" cy="3277644"/>
          </a:xfrm>
        </p:spPr>
        <p:txBody>
          <a:bodyPr>
            <a:normAutofit/>
          </a:bodyPr>
          <a:lstStyle/>
          <a:p>
            <a:r>
              <a:rPr lang="en-GB" sz="2400" dirty="0">
                <a:solidFill>
                  <a:schemeClr val="tx1"/>
                </a:solidFill>
              </a:rPr>
              <a:t>The most positive outcomes occur when all elements within the system are supportive of each other. </a:t>
            </a:r>
          </a:p>
          <a:p>
            <a:pPr>
              <a:defRPr/>
            </a:pPr>
            <a:r>
              <a:rPr lang="en-GB" sz="2400" dirty="0">
                <a:solidFill>
                  <a:schemeClr val="tx1"/>
                </a:solidFill>
              </a:rPr>
              <a:t>Neighbourhoods that are supportive of their schools are likely to have a more positive academic environment. </a:t>
            </a:r>
          </a:p>
          <a:p>
            <a:pPr>
              <a:defRPr/>
            </a:pPr>
            <a:r>
              <a:rPr lang="en-US" sz="2400" dirty="0">
                <a:solidFill>
                  <a:schemeClr val="tx1"/>
                </a:solidFill>
              </a:rPr>
              <a:t>Effective communication between parents and teachers about a child's experiences and progress supports and enhances that child's growth and development.</a:t>
            </a:r>
            <a:endParaRPr lang="en-GB" sz="2400" dirty="0">
              <a:solidFill>
                <a:schemeClr val="tx1"/>
              </a:solidFill>
            </a:endParaRPr>
          </a:p>
          <a:p>
            <a:pPr>
              <a:defRPr/>
            </a:pPr>
            <a:endParaRPr lang="en-GB" dirty="0">
              <a:solidFill>
                <a:schemeClr val="accent4">
                  <a:lumMod val="75000"/>
                </a:schemeClr>
              </a:solidFill>
            </a:endParaRPr>
          </a:p>
          <a:p>
            <a:pPr marL="0" indent="0">
              <a:buNone/>
              <a:defRPr/>
            </a:pPr>
            <a:endParaRPr lang="en-GB" dirty="0">
              <a:solidFill>
                <a:schemeClr val="accent4">
                  <a:lumMod val="75000"/>
                </a:schemeClr>
              </a:solidFill>
            </a:endParaRPr>
          </a:p>
          <a:p>
            <a:endParaRPr lang="en-GB" dirty="0"/>
          </a:p>
        </p:txBody>
      </p:sp>
      <p:pic>
        <p:nvPicPr>
          <p:cNvPr id="4" name="Picture 2" descr="C:\Users\Dave\AppData\Local\Microsoft\Windows\INetCache\IE\IWL3BNE3\kidsCartoonF2F[1].jpg">
            <a:extLst>
              <a:ext uri="{FF2B5EF4-FFF2-40B4-BE49-F238E27FC236}">
                <a16:creationId xmlns:a16="http://schemas.microsoft.com/office/drawing/2014/main" id="{DC60E1AE-2EF8-4A59-9729-D14F9659BE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8049" y="5229201"/>
            <a:ext cx="2543175" cy="1495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40171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EBAA2C-DB0B-4170-9206-2C6D5E18B657}"/>
              </a:ext>
            </a:extLst>
          </p:cNvPr>
          <p:cNvSpPr>
            <a:spLocks noGrp="1"/>
          </p:cNvSpPr>
          <p:nvPr>
            <p:ph type="title"/>
          </p:nvPr>
        </p:nvSpPr>
        <p:spPr/>
        <p:txBody>
          <a:bodyPr/>
          <a:lstStyle/>
          <a:p>
            <a:r>
              <a:rPr lang="en-GB" dirty="0" err="1"/>
              <a:t>Exosystem</a:t>
            </a:r>
            <a:r>
              <a:rPr lang="en-GB" dirty="0"/>
              <a:t>   </a:t>
            </a:r>
            <a:br>
              <a:rPr lang="en-GB" dirty="0"/>
            </a:br>
            <a:r>
              <a:rPr lang="en-GB" dirty="0"/>
              <a:t>                                                                 </a:t>
            </a:r>
          </a:p>
        </p:txBody>
      </p:sp>
      <p:sp>
        <p:nvSpPr>
          <p:cNvPr id="3" name="Content Placeholder 2">
            <a:extLst>
              <a:ext uri="{FF2B5EF4-FFF2-40B4-BE49-F238E27FC236}">
                <a16:creationId xmlns:a16="http://schemas.microsoft.com/office/drawing/2014/main" id="{C5711B06-E850-4DBF-9BA7-0242430E1B97}"/>
              </a:ext>
            </a:extLst>
          </p:cNvPr>
          <p:cNvSpPr>
            <a:spLocks noGrp="1"/>
          </p:cNvSpPr>
          <p:nvPr>
            <p:ph idx="1"/>
          </p:nvPr>
        </p:nvSpPr>
        <p:spPr/>
        <p:txBody>
          <a:bodyPr>
            <a:noAutofit/>
          </a:bodyPr>
          <a:lstStyle/>
          <a:p>
            <a:r>
              <a:rPr lang="en-GB" sz="2000" dirty="0">
                <a:solidFill>
                  <a:schemeClr val="accent1">
                    <a:lumMod val="75000"/>
                  </a:schemeClr>
                </a:solidFill>
              </a:rPr>
              <a:t>The structures within this system have an indirect influence on the child </a:t>
            </a:r>
          </a:p>
          <a:p>
            <a:pPr marL="0" indent="0">
              <a:buNone/>
            </a:pPr>
            <a:r>
              <a:rPr lang="en-GB" sz="2000" dirty="0">
                <a:solidFill>
                  <a:schemeClr val="accent1">
                    <a:lumMod val="75000"/>
                  </a:schemeClr>
                </a:solidFill>
              </a:rPr>
              <a:t>This includes</a:t>
            </a:r>
          </a:p>
          <a:p>
            <a:r>
              <a:rPr lang="en-GB" sz="2000" dirty="0">
                <a:solidFill>
                  <a:schemeClr val="accent1">
                    <a:lumMod val="75000"/>
                  </a:schemeClr>
                </a:solidFill>
              </a:rPr>
              <a:t>Community resources such as community health services. </a:t>
            </a:r>
          </a:p>
          <a:p>
            <a:r>
              <a:rPr lang="en-GB" sz="2000" dirty="0">
                <a:solidFill>
                  <a:schemeClr val="accent1">
                    <a:lumMod val="75000"/>
                  </a:schemeClr>
                </a:solidFill>
              </a:rPr>
              <a:t>Informal social support system such as friends and extended family relationships</a:t>
            </a:r>
          </a:p>
          <a:p>
            <a:r>
              <a:rPr lang="en-GB" sz="2000" dirty="0">
                <a:solidFill>
                  <a:schemeClr val="accent1">
                    <a:lumMod val="75000"/>
                  </a:schemeClr>
                </a:solidFill>
              </a:rPr>
              <a:t>Families without a social support network have fewer resources to draw upon and this has a negative impact on the child during difficult times. </a:t>
            </a:r>
          </a:p>
          <a:p>
            <a:r>
              <a:rPr lang="en-GB" sz="2000" dirty="0">
                <a:solidFill>
                  <a:schemeClr val="accent1">
                    <a:lumMod val="75000"/>
                  </a:schemeClr>
                </a:solidFill>
              </a:rPr>
              <a:t>Working environments that are supportive of parenting responsibilities have a positive impact on child development without direct interaction with the child.</a:t>
            </a:r>
            <a:endParaRPr lang="en-GB" sz="2000" dirty="0"/>
          </a:p>
        </p:txBody>
      </p:sp>
      <p:sp>
        <p:nvSpPr>
          <p:cNvPr id="4" name="Title 1">
            <a:extLst>
              <a:ext uri="{FF2B5EF4-FFF2-40B4-BE49-F238E27FC236}">
                <a16:creationId xmlns:a16="http://schemas.microsoft.com/office/drawing/2014/main" id="{164B7336-619E-471D-8A99-7249B3D7F6FF}"/>
              </a:ext>
            </a:extLst>
          </p:cNvPr>
          <p:cNvSpPr txBox="1">
            <a:spLocks/>
          </p:cNvSpPr>
          <p:nvPr/>
        </p:nvSpPr>
        <p:spPr>
          <a:xfrm>
            <a:off x="2745325" y="776510"/>
            <a:ext cx="8911687"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a:t>               </a:t>
            </a:r>
          </a:p>
        </p:txBody>
      </p:sp>
      <p:pic>
        <p:nvPicPr>
          <p:cNvPr id="5" name="Picture 2" descr="C:\Users\Dave\AppData\Local\Microsoft\Windows\INetCache\IE\NJDSK6GR\community[1].jpg">
            <a:extLst>
              <a:ext uri="{FF2B5EF4-FFF2-40B4-BE49-F238E27FC236}">
                <a16:creationId xmlns:a16="http://schemas.microsoft.com/office/drawing/2014/main" id="{8FA94A41-B3D7-4A89-AE4A-009382887B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8087" y="188640"/>
            <a:ext cx="3818705" cy="1716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4844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C1E7ED-1002-4417-89F5-FAD0002AAD85}"/>
              </a:ext>
            </a:extLst>
          </p:cNvPr>
          <p:cNvSpPr>
            <a:spLocks noGrp="1"/>
          </p:cNvSpPr>
          <p:nvPr>
            <p:ph type="title"/>
          </p:nvPr>
        </p:nvSpPr>
        <p:spPr/>
        <p:txBody>
          <a:bodyPr/>
          <a:lstStyle/>
          <a:p>
            <a:r>
              <a:rPr lang="en-GB" dirty="0"/>
              <a:t>Examples of the </a:t>
            </a:r>
            <a:r>
              <a:rPr lang="en-GB" dirty="0" err="1"/>
              <a:t>Exosystem</a:t>
            </a:r>
            <a:r>
              <a:rPr lang="en-GB" dirty="0"/>
              <a:t> and Children’s Wellbeing</a:t>
            </a:r>
          </a:p>
        </p:txBody>
      </p:sp>
      <p:sp>
        <p:nvSpPr>
          <p:cNvPr id="3" name="Content Placeholder 2">
            <a:extLst>
              <a:ext uri="{FF2B5EF4-FFF2-40B4-BE49-F238E27FC236}">
                <a16:creationId xmlns:a16="http://schemas.microsoft.com/office/drawing/2014/main" id="{8951E04A-BE67-49D1-ABD3-7952B1663590}"/>
              </a:ext>
            </a:extLst>
          </p:cNvPr>
          <p:cNvSpPr>
            <a:spLocks noGrp="1"/>
          </p:cNvSpPr>
          <p:nvPr>
            <p:ph idx="1"/>
          </p:nvPr>
        </p:nvSpPr>
        <p:spPr>
          <a:xfrm>
            <a:off x="2589212" y="2133600"/>
            <a:ext cx="8915400" cy="4724400"/>
          </a:xfrm>
        </p:spPr>
        <p:txBody>
          <a:bodyPr>
            <a:normAutofit/>
          </a:bodyPr>
          <a:lstStyle/>
          <a:p>
            <a:r>
              <a:rPr lang="en-AU" sz="2000" dirty="0">
                <a:solidFill>
                  <a:schemeClr val="accent1">
                    <a:lumMod val="75000"/>
                  </a:schemeClr>
                </a:solidFill>
              </a:rPr>
              <a:t>Events which occur at the parent’s place of employment -for example, if the parent has a bad day at work, or is laid off, or promoted, or has to work overtime--impact upon children.</a:t>
            </a:r>
          </a:p>
          <a:p>
            <a:r>
              <a:rPr lang="en-US" sz="2000" dirty="0">
                <a:solidFill>
                  <a:schemeClr val="accent1">
                    <a:lumMod val="75000"/>
                  </a:schemeClr>
                </a:solidFill>
              </a:rPr>
              <a:t>A new recreational facility opening in the neighborhood providing children with a place to play and be with friends and family can enhance children's development. </a:t>
            </a:r>
          </a:p>
          <a:p>
            <a:r>
              <a:rPr lang="en-US" sz="2000" dirty="0">
                <a:solidFill>
                  <a:schemeClr val="accent1">
                    <a:lumMod val="75000"/>
                  </a:schemeClr>
                </a:solidFill>
              </a:rPr>
              <a:t>A parent’s gaining increased competence, self-sufficiency and self respect through a job training program can positively impact on a child's development.</a:t>
            </a:r>
          </a:p>
          <a:p>
            <a:r>
              <a:rPr lang="en-US" sz="2000" dirty="0">
                <a:solidFill>
                  <a:schemeClr val="accent1">
                    <a:lumMod val="75000"/>
                  </a:schemeClr>
                </a:solidFill>
              </a:rPr>
              <a:t>A school focuses on wellbeing and provides staff with training, better outdoor play facilities, and improves parental involvement</a:t>
            </a:r>
          </a:p>
          <a:p>
            <a:r>
              <a:rPr lang="en-US" sz="2000" dirty="0">
                <a:solidFill>
                  <a:schemeClr val="accent1">
                    <a:lumMod val="75000"/>
                  </a:schemeClr>
                </a:solidFill>
              </a:rPr>
              <a:t>                                                                                </a:t>
            </a:r>
            <a:endParaRPr lang="en-AU" sz="2000" dirty="0">
              <a:solidFill>
                <a:schemeClr val="accent1">
                  <a:lumMod val="75000"/>
                </a:schemeClr>
              </a:solidFill>
            </a:endParaRPr>
          </a:p>
          <a:p>
            <a:endParaRPr lang="en-GB" dirty="0"/>
          </a:p>
        </p:txBody>
      </p:sp>
      <p:pic>
        <p:nvPicPr>
          <p:cNvPr id="4" name="Picture 2" descr="C:\Users\Dave\AppData\Local\Microsoft\Windows\INetCache\IE\VQ5HMKDS\cultural-diversity-in-the-workplace[1].jpg">
            <a:extLst>
              <a:ext uri="{FF2B5EF4-FFF2-40B4-BE49-F238E27FC236}">
                <a16:creationId xmlns:a16="http://schemas.microsoft.com/office/drawing/2014/main" id="{BCCFC44C-5865-417C-B393-A8C0477BD1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1292" y="5918662"/>
            <a:ext cx="2923320" cy="15794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4484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CC5AD6-83B3-43A5-8322-45E4EFF4BAA9}"/>
              </a:ext>
            </a:extLst>
          </p:cNvPr>
          <p:cNvSpPr>
            <a:spLocks noGrp="1"/>
          </p:cNvSpPr>
          <p:nvPr>
            <p:ph type="title"/>
          </p:nvPr>
        </p:nvSpPr>
        <p:spPr/>
        <p:txBody>
          <a:bodyPr/>
          <a:lstStyle/>
          <a:p>
            <a:r>
              <a:rPr lang="en-GB" dirty="0"/>
              <a:t>Macrosystem</a:t>
            </a:r>
          </a:p>
        </p:txBody>
      </p:sp>
      <p:sp>
        <p:nvSpPr>
          <p:cNvPr id="3" name="Content Placeholder 2">
            <a:extLst>
              <a:ext uri="{FF2B5EF4-FFF2-40B4-BE49-F238E27FC236}">
                <a16:creationId xmlns:a16="http://schemas.microsoft.com/office/drawing/2014/main" id="{8079D382-2D71-4A29-88FE-4BA68A548E1E}"/>
              </a:ext>
            </a:extLst>
          </p:cNvPr>
          <p:cNvSpPr>
            <a:spLocks noGrp="1"/>
          </p:cNvSpPr>
          <p:nvPr>
            <p:ph idx="1"/>
          </p:nvPr>
        </p:nvSpPr>
        <p:spPr/>
        <p:txBody>
          <a:bodyPr/>
          <a:lstStyle/>
          <a:p>
            <a:r>
              <a:rPr lang="en-GB" sz="2000" dirty="0">
                <a:solidFill>
                  <a:schemeClr val="accent1">
                    <a:lumMod val="75000"/>
                  </a:schemeClr>
                </a:solidFill>
              </a:rPr>
              <a:t>Consists of cultural values, customs, laws, and policy, e.g. Welsh Government</a:t>
            </a:r>
          </a:p>
          <a:p>
            <a:pPr>
              <a:defRPr/>
            </a:pPr>
            <a:r>
              <a:rPr lang="en-GB" sz="2000" dirty="0">
                <a:solidFill>
                  <a:schemeClr val="accent1">
                    <a:lumMod val="75000"/>
                  </a:schemeClr>
                </a:solidFill>
              </a:rPr>
              <a:t>The driving force behind establishing an environment that supports the overall well-being of the child. </a:t>
            </a:r>
          </a:p>
          <a:p>
            <a:pPr marL="320040" indent="-320040">
              <a:buFont typeface="Wingdings"/>
              <a:buChar char=""/>
              <a:defRPr/>
            </a:pPr>
            <a:endParaRPr lang="en-GB" sz="2000" dirty="0">
              <a:solidFill>
                <a:schemeClr val="accent1">
                  <a:lumMod val="75000"/>
                </a:schemeClr>
              </a:solidFill>
            </a:endParaRPr>
          </a:p>
          <a:p>
            <a:r>
              <a:rPr lang="en-GB" sz="2000" dirty="0">
                <a:solidFill>
                  <a:schemeClr val="accent1">
                    <a:lumMod val="75000"/>
                  </a:schemeClr>
                </a:solidFill>
              </a:rPr>
              <a:t>The priorities of the macrosystem are evidence of the value placed upon tending to the needs of a developing child. </a:t>
            </a:r>
          </a:p>
          <a:p>
            <a:r>
              <a:rPr lang="en-GB" sz="2000" dirty="0">
                <a:solidFill>
                  <a:schemeClr val="tx1"/>
                </a:solidFill>
              </a:rPr>
              <a:t>Macrosystems that value the child, put structures in place to support parents and families so that they can attend to the responsibilities of raising healthy children. </a:t>
            </a:r>
          </a:p>
          <a:p>
            <a:endParaRPr lang="en-GB" dirty="0">
              <a:solidFill>
                <a:schemeClr val="tx1"/>
              </a:solidFill>
            </a:endParaRPr>
          </a:p>
          <a:p>
            <a:pPr marL="0" indent="0">
              <a:buNone/>
            </a:pPr>
            <a:endParaRPr lang="en-AU" dirty="0">
              <a:solidFill>
                <a:schemeClr val="accent1">
                  <a:lumMod val="75000"/>
                </a:schemeClr>
              </a:solidFill>
            </a:endParaRPr>
          </a:p>
        </p:txBody>
      </p:sp>
    </p:spTree>
    <p:extLst>
      <p:ext uri="{BB962C8B-B14F-4D97-AF65-F5344CB8AC3E}">
        <p14:creationId xmlns:p14="http://schemas.microsoft.com/office/powerpoint/2010/main" val="3254218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A41D0-98CE-4EF7-9213-0FB873A5EB93}"/>
              </a:ext>
            </a:extLst>
          </p:cNvPr>
          <p:cNvSpPr>
            <a:spLocks noGrp="1"/>
          </p:cNvSpPr>
          <p:nvPr>
            <p:ph type="title"/>
          </p:nvPr>
        </p:nvSpPr>
        <p:spPr/>
        <p:txBody>
          <a:bodyPr/>
          <a:lstStyle/>
          <a:p>
            <a:r>
              <a:rPr lang="en-GB" dirty="0"/>
              <a:t>Support for positive mental health and wellbeing</a:t>
            </a:r>
          </a:p>
        </p:txBody>
      </p:sp>
      <p:sp>
        <p:nvSpPr>
          <p:cNvPr id="3" name="Content Placeholder 2">
            <a:extLst>
              <a:ext uri="{FF2B5EF4-FFF2-40B4-BE49-F238E27FC236}">
                <a16:creationId xmlns:a16="http://schemas.microsoft.com/office/drawing/2014/main" id="{092BC214-4399-41BB-A32A-9F0A0D80BEB8}"/>
              </a:ext>
            </a:extLst>
          </p:cNvPr>
          <p:cNvSpPr>
            <a:spLocks noGrp="1"/>
          </p:cNvSpPr>
          <p:nvPr>
            <p:ph idx="1"/>
          </p:nvPr>
        </p:nvSpPr>
        <p:spPr/>
        <p:txBody>
          <a:bodyPr/>
          <a:lstStyle/>
          <a:p>
            <a:r>
              <a:rPr lang="en-AU" sz="2000" dirty="0">
                <a:solidFill>
                  <a:schemeClr val="accent1">
                    <a:lumMod val="75000"/>
                  </a:schemeClr>
                </a:solidFill>
              </a:rPr>
              <a:t>Bronfenbrenner’s approach suggests that communities and social institutions need to work to develop connections between the systems to make sure there is support</a:t>
            </a:r>
            <a:r>
              <a:rPr lang="en-AU" sz="2000" dirty="0">
                <a:solidFill>
                  <a:schemeClr val="accent4">
                    <a:lumMod val="75000"/>
                  </a:schemeClr>
                </a:solidFill>
              </a:rPr>
              <a:t> </a:t>
            </a:r>
            <a:r>
              <a:rPr lang="en-AU" sz="2000" dirty="0">
                <a:solidFill>
                  <a:schemeClr val="accent1">
                    <a:lumMod val="75000"/>
                  </a:schemeClr>
                </a:solidFill>
              </a:rPr>
              <a:t>and positive influences on children and families. </a:t>
            </a:r>
          </a:p>
          <a:p>
            <a:pPr>
              <a:defRPr/>
            </a:pPr>
            <a:r>
              <a:rPr lang="en-AU" sz="2000" dirty="0">
                <a:solidFill>
                  <a:schemeClr val="accent1">
                    <a:lumMod val="75000"/>
                  </a:schemeClr>
                </a:solidFill>
              </a:rPr>
              <a:t>This is often described as developing ‘social capital’ and the ‘social glue’ which binds communities and supports the mental health and wellbeing of its members</a:t>
            </a:r>
          </a:p>
          <a:p>
            <a:pPr marL="0" indent="0">
              <a:buNone/>
              <a:defRPr/>
            </a:pPr>
            <a:r>
              <a:rPr lang="en-AU" sz="2000" dirty="0">
                <a:solidFill>
                  <a:schemeClr val="accent1">
                    <a:lumMod val="75000"/>
                  </a:schemeClr>
                </a:solidFill>
              </a:rPr>
              <a:t>     Giddens, (1998)</a:t>
            </a:r>
            <a:endParaRPr lang="en-GB" sz="2000" dirty="0"/>
          </a:p>
          <a:p>
            <a:pPr marL="0" indent="0">
              <a:buNone/>
            </a:pPr>
            <a:r>
              <a:rPr lang="en-GB" dirty="0"/>
              <a:t>                                                                </a:t>
            </a:r>
          </a:p>
        </p:txBody>
      </p:sp>
      <p:pic>
        <p:nvPicPr>
          <p:cNvPr id="4" name="Picture 2" descr="C:\Users\Dave\AppData\Local\Microsoft\Windows\INetCache\IE\RPCV6CTU\1030px-Happy_face.svg[1].png">
            <a:extLst>
              <a:ext uri="{FF2B5EF4-FFF2-40B4-BE49-F238E27FC236}">
                <a16:creationId xmlns:a16="http://schemas.microsoft.com/office/drawing/2014/main" id="{ACB4886F-C7F5-467E-B2FC-F419BC0FBED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28048" y="4195482"/>
            <a:ext cx="1819886" cy="1715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1636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46704-81B2-44F7-8D1B-78D5477D78AA}"/>
              </a:ext>
            </a:extLst>
          </p:cNvPr>
          <p:cNvSpPr>
            <a:spLocks noGrp="1"/>
          </p:cNvSpPr>
          <p:nvPr>
            <p:ph type="title"/>
          </p:nvPr>
        </p:nvSpPr>
        <p:spPr/>
        <p:txBody>
          <a:bodyPr>
            <a:normAutofit fontScale="90000"/>
          </a:bodyPr>
          <a:lstStyle/>
          <a:p>
            <a:r>
              <a:rPr lang="en-GB" dirty="0"/>
              <a:t>How are some children affected if they have poor mental health and well-being?</a:t>
            </a:r>
            <a:br>
              <a:rPr lang="en-GB" sz="8800" dirty="0"/>
            </a:br>
            <a:endParaRPr lang="en-GB" dirty="0"/>
          </a:p>
        </p:txBody>
      </p:sp>
      <p:sp>
        <p:nvSpPr>
          <p:cNvPr id="3" name="Content Placeholder 2">
            <a:extLst>
              <a:ext uri="{FF2B5EF4-FFF2-40B4-BE49-F238E27FC236}">
                <a16:creationId xmlns:a16="http://schemas.microsoft.com/office/drawing/2014/main" id="{633CC53C-AF32-4F9C-BB45-9A7E5AC580B0}"/>
              </a:ext>
            </a:extLst>
          </p:cNvPr>
          <p:cNvSpPr>
            <a:spLocks noGrp="1"/>
          </p:cNvSpPr>
          <p:nvPr>
            <p:ph idx="1"/>
          </p:nvPr>
        </p:nvSpPr>
        <p:spPr/>
        <p:txBody>
          <a:bodyPr>
            <a:normAutofit fontScale="70000" lnSpcReduction="20000"/>
          </a:bodyPr>
          <a:lstStyle/>
          <a:p>
            <a:r>
              <a:rPr lang="en-GB" sz="2100" dirty="0"/>
              <a:t>Increased tearfulness – crying without any apparent reason</a:t>
            </a:r>
          </a:p>
          <a:p>
            <a:r>
              <a:rPr lang="en-US" sz="2100" dirty="0"/>
              <a:t>Irritability</a:t>
            </a:r>
          </a:p>
          <a:p>
            <a:r>
              <a:rPr lang="en-US" sz="2100" dirty="0"/>
              <a:t>Aggression </a:t>
            </a:r>
          </a:p>
          <a:p>
            <a:r>
              <a:rPr lang="en-US" sz="2100" dirty="0"/>
              <a:t>Self-harming </a:t>
            </a:r>
            <a:r>
              <a:rPr lang="en-US" sz="2100" dirty="0" err="1"/>
              <a:t>behaviour</a:t>
            </a:r>
            <a:r>
              <a:rPr lang="en-US" sz="2100" dirty="0"/>
              <a:t> </a:t>
            </a:r>
          </a:p>
          <a:p>
            <a:r>
              <a:rPr lang="en-US" sz="2100" dirty="0"/>
              <a:t>Property damage</a:t>
            </a:r>
          </a:p>
          <a:p>
            <a:r>
              <a:rPr lang="en-US" sz="2100" dirty="0"/>
              <a:t>Severe sleep disturbance – difficulty sleeping or waking up too early in the </a:t>
            </a:r>
          </a:p>
          <a:p>
            <a:pPr marL="0" indent="0">
              <a:buNone/>
            </a:pPr>
            <a:r>
              <a:rPr lang="en-US" sz="2100" dirty="0"/>
              <a:t>      morning</a:t>
            </a:r>
          </a:p>
          <a:p>
            <a:r>
              <a:rPr lang="en-US" sz="2100" dirty="0"/>
              <a:t>Weight loss/weight gain</a:t>
            </a:r>
          </a:p>
          <a:p>
            <a:r>
              <a:rPr lang="en-US" sz="2100" dirty="0"/>
              <a:t>Total social withdrawal                                                                       </a:t>
            </a:r>
          </a:p>
          <a:p>
            <a:r>
              <a:rPr lang="en-US" sz="2100" dirty="0"/>
              <a:t>Unwillingness to use speech</a:t>
            </a:r>
          </a:p>
          <a:p>
            <a:r>
              <a:rPr lang="en-US" sz="2100" dirty="0"/>
              <a:t>Slowness in thought and movement</a:t>
            </a:r>
          </a:p>
          <a:p>
            <a:r>
              <a:rPr lang="en-US" sz="2100" dirty="0"/>
              <a:t>Deterioration in social and self-help skills</a:t>
            </a:r>
          </a:p>
          <a:p>
            <a:pPr marL="0" indent="0">
              <a:buNone/>
            </a:pPr>
            <a:endParaRPr lang="en-US" dirty="0"/>
          </a:p>
          <a:p>
            <a:pPr marL="0" indent="0">
              <a:buNone/>
            </a:pPr>
            <a:endParaRPr lang="en-GB" dirty="0"/>
          </a:p>
        </p:txBody>
      </p:sp>
      <p:pic>
        <p:nvPicPr>
          <p:cNvPr id="4" name="Picture 2" descr="C:\Users\Dave\AppData\Local\Microsoft\Windows\INetCache\IE\IWL3BNE3\,,[1].png">
            <a:extLst>
              <a:ext uri="{FF2B5EF4-FFF2-40B4-BE49-F238E27FC236}">
                <a16:creationId xmlns:a16="http://schemas.microsoft.com/office/drawing/2014/main" id="{9FC74DCE-88AD-48B4-A15F-2BAB4183E7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35209" y="4247786"/>
            <a:ext cx="2205318" cy="1356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683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DF2C6-3A41-4616-AFA0-925E4376C9CB}"/>
              </a:ext>
            </a:extLst>
          </p:cNvPr>
          <p:cNvSpPr>
            <a:spLocks noGrp="1"/>
          </p:cNvSpPr>
          <p:nvPr>
            <p:ph type="title"/>
          </p:nvPr>
        </p:nvSpPr>
        <p:spPr/>
        <p:txBody>
          <a:bodyPr/>
          <a:lstStyle/>
          <a:p>
            <a:r>
              <a:rPr lang="en-GB" dirty="0"/>
              <a:t>Child wellbeing indicators for education</a:t>
            </a:r>
          </a:p>
        </p:txBody>
      </p:sp>
      <p:sp>
        <p:nvSpPr>
          <p:cNvPr id="3" name="Content Placeholder 2">
            <a:extLst>
              <a:ext uri="{FF2B5EF4-FFF2-40B4-BE49-F238E27FC236}">
                <a16:creationId xmlns:a16="http://schemas.microsoft.com/office/drawing/2014/main" id="{A8DD0BCF-993E-4E52-A7C8-F33E5F5F772B}"/>
              </a:ext>
            </a:extLst>
          </p:cNvPr>
          <p:cNvSpPr>
            <a:spLocks noGrp="1"/>
          </p:cNvSpPr>
          <p:nvPr>
            <p:ph idx="1"/>
          </p:nvPr>
        </p:nvSpPr>
        <p:spPr/>
        <p:txBody>
          <a:bodyPr/>
          <a:lstStyle/>
          <a:p>
            <a:pPr>
              <a:defRPr/>
            </a:pPr>
            <a:r>
              <a:rPr lang="en-GB" dirty="0">
                <a:solidFill>
                  <a:schemeClr val="accent1">
                    <a:lumMod val="75000"/>
                  </a:schemeClr>
                </a:solidFill>
              </a:rPr>
              <a:t>Attendance at school </a:t>
            </a:r>
          </a:p>
          <a:p>
            <a:pPr>
              <a:defRPr/>
            </a:pPr>
            <a:r>
              <a:rPr lang="en-GB" dirty="0">
                <a:solidFill>
                  <a:schemeClr val="accent1">
                    <a:lumMod val="75000"/>
                  </a:schemeClr>
                </a:solidFill>
              </a:rPr>
              <a:t>Enrolment in childhood care and education</a:t>
            </a:r>
          </a:p>
          <a:p>
            <a:pPr>
              <a:defRPr/>
            </a:pPr>
            <a:r>
              <a:rPr lang="en-GB" dirty="0">
                <a:solidFill>
                  <a:schemeClr val="accent1">
                    <a:lumMod val="75000"/>
                  </a:schemeClr>
                </a:solidFill>
              </a:rPr>
              <a:t>Enrolment in education/completion of school</a:t>
            </a:r>
          </a:p>
          <a:p>
            <a:pPr>
              <a:defRPr/>
            </a:pPr>
            <a:r>
              <a:rPr lang="en-GB" dirty="0">
                <a:solidFill>
                  <a:schemeClr val="accent1">
                    <a:lumMod val="75000"/>
                  </a:schemeClr>
                </a:solidFill>
              </a:rPr>
              <a:t>Parental education level attained</a:t>
            </a:r>
          </a:p>
          <a:p>
            <a:pPr>
              <a:defRPr/>
            </a:pPr>
            <a:r>
              <a:rPr lang="en-GB" dirty="0">
                <a:solidFill>
                  <a:schemeClr val="accent1">
                    <a:lumMod val="75000"/>
                  </a:schemeClr>
                </a:solidFill>
              </a:rPr>
              <a:t>Quality of childhood care                                   </a:t>
            </a:r>
          </a:p>
          <a:p>
            <a:endParaRPr lang="en-GB" dirty="0"/>
          </a:p>
        </p:txBody>
      </p:sp>
      <p:pic>
        <p:nvPicPr>
          <p:cNvPr id="4" name="Picture 2" descr="C:\Users\Dave\AppData\Local\Microsoft\Windows\INetCache\IE\IWL3BNE3\EDUCATION_Heading[1].jpg">
            <a:extLst>
              <a:ext uri="{FF2B5EF4-FFF2-40B4-BE49-F238E27FC236}">
                <a16:creationId xmlns:a16="http://schemas.microsoft.com/office/drawing/2014/main" id="{979A8854-432D-44B2-BF31-94A2D373B3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79026" y="4022411"/>
            <a:ext cx="3906734" cy="23473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5964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17767-CFB8-4F1A-98AB-DD3DC1C3BD64}"/>
              </a:ext>
            </a:extLst>
          </p:cNvPr>
          <p:cNvSpPr>
            <a:spLocks noGrp="1"/>
          </p:cNvSpPr>
          <p:nvPr>
            <p:ph type="title"/>
          </p:nvPr>
        </p:nvSpPr>
        <p:spPr/>
        <p:txBody>
          <a:bodyPr/>
          <a:lstStyle/>
          <a:p>
            <a:r>
              <a:rPr lang="en-GB" dirty="0">
                <a:solidFill>
                  <a:srgbClr val="0070C0"/>
                </a:solidFill>
              </a:rPr>
              <a:t>Education disengagement</a:t>
            </a:r>
          </a:p>
        </p:txBody>
      </p:sp>
      <p:sp>
        <p:nvSpPr>
          <p:cNvPr id="3" name="Content Placeholder 2">
            <a:extLst>
              <a:ext uri="{FF2B5EF4-FFF2-40B4-BE49-F238E27FC236}">
                <a16:creationId xmlns:a16="http://schemas.microsoft.com/office/drawing/2014/main" id="{AE656164-CA34-455D-8461-3C8DAC62B14D}"/>
              </a:ext>
            </a:extLst>
          </p:cNvPr>
          <p:cNvSpPr>
            <a:spLocks noGrp="1"/>
          </p:cNvSpPr>
          <p:nvPr>
            <p:ph idx="1"/>
          </p:nvPr>
        </p:nvSpPr>
        <p:spPr/>
        <p:txBody>
          <a:bodyPr/>
          <a:lstStyle/>
          <a:p>
            <a:pPr>
              <a:lnSpc>
                <a:spcPct val="80000"/>
              </a:lnSpc>
            </a:pPr>
            <a:r>
              <a:rPr lang="en-GB" altLang="en-US" dirty="0">
                <a:solidFill>
                  <a:schemeClr val="accent1"/>
                </a:solidFill>
              </a:rPr>
              <a:t>A minority of children are disengaged or have difficulty in fully engaging in education. </a:t>
            </a:r>
          </a:p>
          <a:p>
            <a:pPr>
              <a:lnSpc>
                <a:spcPct val="80000"/>
              </a:lnSpc>
            </a:pPr>
            <a:endParaRPr lang="en-GB" altLang="en-US" dirty="0">
              <a:solidFill>
                <a:schemeClr val="accent1"/>
              </a:solidFill>
            </a:endParaRPr>
          </a:p>
          <a:p>
            <a:pPr>
              <a:lnSpc>
                <a:spcPct val="80000"/>
              </a:lnSpc>
              <a:buNone/>
            </a:pPr>
            <a:r>
              <a:rPr lang="en-GB" altLang="en-US" b="1" dirty="0">
                <a:solidFill>
                  <a:schemeClr val="accent1"/>
                </a:solidFill>
              </a:rPr>
              <a:t>Disaffection can result in:                                                     </a:t>
            </a:r>
          </a:p>
          <a:p>
            <a:pPr>
              <a:lnSpc>
                <a:spcPct val="80000"/>
              </a:lnSpc>
              <a:buNone/>
            </a:pPr>
            <a:endParaRPr lang="en-GB" altLang="en-US" b="1" dirty="0">
              <a:solidFill>
                <a:schemeClr val="accent1"/>
              </a:solidFill>
            </a:endParaRPr>
          </a:p>
          <a:p>
            <a:pPr>
              <a:lnSpc>
                <a:spcPct val="80000"/>
              </a:lnSpc>
            </a:pPr>
            <a:r>
              <a:rPr lang="en-GB" altLang="en-US" dirty="0">
                <a:solidFill>
                  <a:schemeClr val="accent1"/>
                </a:solidFill>
              </a:rPr>
              <a:t>Truancy</a:t>
            </a:r>
          </a:p>
          <a:p>
            <a:pPr>
              <a:lnSpc>
                <a:spcPct val="80000"/>
              </a:lnSpc>
            </a:pPr>
            <a:r>
              <a:rPr lang="en-GB" altLang="en-US" dirty="0">
                <a:solidFill>
                  <a:schemeClr val="accent1"/>
                </a:solidFill>
              </a:rPr>
              <a:t>Exclusion</a:t>
            </a:r>
          </a:p>
          <a:p>
            <a:pPr>
              <a:lnSpc>
                <a:spcPct val="80000"/>
              </a:lnSpc>
            </a:pPr>
            <a:r>
              <a:rPr lang="en-GB" altLang="en-US" dirty="0">
                <a:solidFill>
                  <a:schemeClr val="accent1"/>
                </a:solidFill>
              </a:rPr>
              <a:t>Young people not in education or training (NEET)</a:t>
            </a:r>
          </a:p>
          <a:p>
            <a:pPr>
              <a:lnSpc>
                <a:spcPct val="80000"/>
              </a:lnSpc>
            </a:pPr>
            <a:r>
              <a:rPr lang="en-GB" altLang="en-US" dirty="0">
                <a:solidFill>
                  <a:schemeClr val="accent1"/>
                </a:solidFill>
              </a:rPr>
              <a:t>ALN</a:t>
            </a:r>
          </a:p>
          <a:p>
            <a:pPr>
              <a:lnSpc>
                <a:spcPct val="80000"/>
              </a:lnSpc>
            </a:pPr>
            <a:r>
              <a:rPr lang="en-GB" altLang="en-US" dirty="0">
                <a:solidFill>
                  <a:schemeClr val="accent1"/>
                </a:solidFill>
              </a:rPr>
              <a:t>Behaviour</a:t>
            </a:r>
            <a:endParaRPr lang="en-GB" dirty="0"/>
          </a:p>
        </p:txBody>
      </p:sp>
      <p:pic>
        <p:nvPicPr>
          <p:cNvPr id="4" name="Picture 2" descr="C:\Users\Dave\AppData\Local\Microsoft\Windows\INetCache\IE\IWL3BNE3\sad-98457_640[1].png">
            <a:extLst>
              <a:ext uri="{FF2B5EF4-FFF2-40B4-BE49-F238E27FC236}">
                <a16:creationId xmlns:a16="http://schemas.microsoft.com/office/drawing/2014/main" id="{FA6CA93B-03E7-4805-8B9B-9A46019589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0903" y="2676938"/>
            <a:ext cx="2822713" cy="2875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2505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050F6-7998-4C26-9805-F7E9D39EEA13}"/>
              </a:ext>
            </a:extLst>
          </p:cNvPr>
          <p:cNvSpPr>
            <a:spLocks noGrp="1"/>
          </p:cNvSpPr>
          <p:nvPr>
            <p:ph type="title"/>
          </p:nvPr>
        </p:nvSpPr>
        <p:spPr/>
        <p:txBody>
          <a:bodyPr/>
          <a:lstStyle/>
          <a:p>
            <a:r>
              <a:rPr lang="en-GB" dirty="0"/>
              <a:t>What else affects a child’s wellbeing, home and school life?</a:t>
            </a:r>
          </a:p>
        </p:txBody>
      </p:sp>
      <p:sp>
        <p:nvSpPr>
          <p:cNvPr id="3" name="Content Placeholder 2">
            <a:extLst>
              <a:ext uri="{FF2B5EF4-FFF2-40B4-BE49-F238E27FC236}">
                <a16:creationId xmlns:a16="http://schemas.microsoft.com/office/drawing/2014/main" id="{9ACEA0E1-78AE-41CD-BEA6-41FB0F6C6053}"/>
              </a:ext>
            </a:extLst>
          </p:cNvPr>
          <p:cNvSpPr>
            <a:spLocks noGrp="1"/>
          </p:cNvSpPr>
          <p:nvPr>
            <p:ph idx="1"/>
          </p:nvPr>
        </p:nvSpPr>
        <p:spPr/>
        <p:txBody>
          <a:bodyPr/>
          <a:lstStyle/>
          <a:p>
            <a:pPr>
              <a:spcBef>
                <a:spcPts val="0"/>
              </a:spcBef>
              <a:defRPr/>
            </a:pPr>
            <a:r>
              <a:rPr lang="en-GB" sz="2800" dirty="0">
                <a:solidFill>
                  <a:schemeClr val="accent1">
                    <a:lumMod val="75000"/>
                  </a:schemeClr>
                </a:solidFill>
              </a:rPr>
              <a:t>Poor housing</a:t>
            </a:r>
          </a:p>
          <a:p>
            <a:pPr>
              <a:spcBef>
                <a:spcPts val="0"/>
              </a:spcBef>
              <a:defRPr/>
            </a:pPr>
            <a:endParaRPr lang="en-GB" sz="2800" dirty="0">
              <a:solidFill>
                <a:schemeClr val="accent1">
                  <a:lumMod val="75000"/>
                </a:schemeClr>
              </a:solidFill>
            </a:endParaRPr>
          </a:p>
          <a:p>
            <a:pPr>
              <a:spcBef>
                <a:spcPts val="0"/>
              </a:spcBef>
              <a:defRPr/>
            </a:pPr>
            <a:r>
              <a:rPr lang="en-GB" sz="2800" dirty="0">
                <a:solidFill>
                  <a:schemeClr val="accent1">
                    <a:lumMod val="75000"/>
                  </a:schemeClr>
                </a:solidFill>
              </a:rPr>
              <a:t>Homelessness</a:t>
            </a:r>
          </a:p>
          <a:p>
            <a:pPr>
              <a:spcBef>
                <a:spcPts val="0"/>
              </a:spcBef>
              <a:defRPr/>
            </a:pPr>
            <a:endParaRPr lang="en-GB" sz="2800" dirty="0">
              <a:solidFill>
                <a:schemeClr val="accent1">
                  <a:lumMod val="75000"/>
                </a:schemeClr>
              </a:solidFill>
            </a:endParaRPr>
          </a:p>
          <a:p>
            <a:pPr>
              <a:spcBef>
                <a:spcPts val="0"/>
              </a:spcBef>
              <a:defRPr/>
            </a:pPr>
            <a:r>
              <a:rPr lang="en-GB" sz="2800" dirty="0">
                <a:solidFill>
                  <a:schemeClr val="accent1">
                    <a:lumMod val="75000"/>
                  </a:schemeClr>
                </a:solidFill>
              </a:rPr>
              <a:t>Poverty</a:t>
            </a:r>
          </a:p>
          <a:p>
            <a:pPr marL="109728" indent="0" algn="ctr">
              <a:spcBef>
                <a:spcPts val="0"/>
              </a:spcBef>
              <a:buNone/>
              <a:defRPr/>
            </a:pPr>
            <a:r>
              <a:rPr lang="en-GB" sz="2800" dirty="0">
                <a:solidFill>
                  <a:srgbClr val="FF0000"/>
                </a:solidFill>
              </a:rPr>
              <a:t>How do they affect a child?</a:t>
            </a:r>
          </a:p>
          <a:p>
            <a:endParaRPr lang="en-GB" dirty="0"/>
          </a:p>
        </p:txBody>
      </p:sp>
    </p:spTree>
    <p:extLst>
      <p:ext uri="{BB962C8B-B14F-4D97-AF65-F5344CB8AC3E}">
        <p14:creationId xmlns:p14="http://schemas.microsoft.com/office/powerpoint/2010/main" val="9935564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2A563B-A2FF-422B-A28B-D77B59A3A256}"/>
              </a:ext>
            </a:extLst>
          </p:cNvPr>
          <p:cNvSpPr>
            <a:spLocks noGrp="1"/>
          </p:cNvSpPr>
          <p:nvPr>
            <p:ph type="title"/>
          </p:nvPr>
        </p:nvSpPr>
        <p:spPr/>
        <p:txBody>
          <a:bodyPr/>
          <a:lstStyle/>
          <a:p>
            <a:r>
              <a:rPr lang="en-GB" altLang="en-US" dirty="0"/>
              <a:t>Mental health and </a:t>
            </a:r>
            <a:br>
              <a:rPr lang="en-GB" altLang="en-US" dirty="0"/>
            </a:br>
            <a:r>
              <a:rPr lang="en-GB" altLang="en-US" dirty="0"/>
              <a:t>wellbeing statistics</a:t>
            </a:r>
            <a:endParaRPr lang="en-GB" dirty="0"/>
          </a:p>
        </p:txBody>
      </p:sp>
      <p:sp>
        <p:nvSpPr>
          <p:cNvPr id="3" name="Content Placeholder 2">
            <a:extLst>
              <a:ext uri="{FF2B5EF4-FFF2-40B4-BE49-F238E27FC236}">
                <a16:creationId xmlns:a16="http://schemas.microsoft.com/office/drawing/2014/main" id="{F8418E99-FAB8-47D9-B388-0E1BB0235D57}"/>
              </a:ext>
            </a:extLst>
          </p:cNvPr>
          <p:cNvSpPr>
            <a:spLocks noGrp="1"/>
          </p:cNvSpPr>
          <p:nvPr>
            <p:ph idx="1"/>
          </p:nvPr>
        </p:nvSpPr>
        <p:spPr/>
        <p:txBody>
          <a:bodyPr/>
          <a:lstStyle/>
          <a:p>
            <a:r>
              <a:rPr lang="en-GB" altLang="en-US" dirty="0">
                <a:solidFill>
                  <a:schemeClr val="tx1"/>
                </a:solidFill>
              </a:rPr>
              <a:t>There were 1 in 8 children aged 10 to 15 who reported symptoms of mental ill-health in 2011 to 2012. </a:t>
            </a:r>
            <a:r>
              <a:rPr lang="en-GB" altLang="en-US" sz="1600" dirty="0">
                <a:solidFill>
                  <a:schemeClr val="tx1"/>
                </a:solidFill>
              </a:rPr>
              <a:t>(Office for National Statistics, 2015)</a:t>
            </a:r>
          </a:p>
          <a:p>
            <a:endParaRPr lang="en-GB" altLang="en-US" sz="1600" dirty="0">
              <a:solidFill>
                <a:schemeClr val="tx1"/>
              </a:solidFill>
            </a:endParaRPr>
          </a:p>
          <a:p>
            <a:r>
              <a:rPr lang="en-GB" altLang="en-US" dirty="0">
                <a:solidFill>
                  <a:schemeClr val="tx1"/>
                </a:solidFill>
              </a:rPr>
              <a:t>ChildLine (UK) has revealed that it held 34,517 counselling sessions in 2013/14 with children who talked about suicide – 116% increase since 2010/11.  </a:t>
            </a:r>
            <a:r>
              <a:rPr lang="en-GB" altLang="en-US" sz="1600" dirty="0">
                <a:solidFill>
                  <a:schemeClr val="tx1"/>
                </a:solidFill>
              </a:rPr>
              <a:t>(</a:t>
            </a:r>
            <a:r>
              <a:rPr lang="en-GB" altLang="en-US" sz="1600" dirty="0" err="1">
                <a:solidFill>
                  <a:schemeClr val="tx1"/>
                </a:solidFill>
              </a:rPr>
              <a:t>Youngminds</a:t>
            </a:r>
            <a:r>
              <a:rPr lang="en-GB" altLang="en-US" sz="1600" dirty="0">
                <a:solidFill>
                  <a:schemeClr val="tx1"/>
                </a:solidFill>
              </a:rPr>
              <a:t>, 2015)</a:t>
            </a:r>
          </a:p>
          <a:p>
            <a:endParaRPr lang="en-GB" altLang="en-US" sz="1600" dirty="0">
              <a:solidFill>
                <a:schemeClr val="tx1"/>
              </a:solidFill>
            </a:endParaRPr>
          </a:p>
          <a:p>
            <a:r>
              <a:rPr lang="en-GB" dirty="0">
                <a:solidFill>
                  <a:schemeClr val="tx1"/>
                </a:solidFill>
              </a:rPr>
              <a:t>Suicide is one of the three most common causes of death in youth and is now is rising: in 2014 there was a 43 per cent rise in the number of young people who admitted attempting suicide, while self-harm and eating disorders are a growing problem. </a:t>
            </a:r>
            <a:r>
              <a:rPr lang="en-GB" sz="1600" dirty="0">
                <a:solidFill>
                  <a:schemeClr val="tx1"/>
                </a:solidFill>
              </a:rPr>
              <a:t>(</a:t>
            </a:r>
            <a:r>
              <a:rPr lang="en-GB" sz="1600" dirty="0" err="1">
                <a:solidFill>
                  <a:schemeClr val="tx1"/>
                </a:solidFill>
              </a:rPr>
              <a:t>Weare</a:t>
            </a:r>
            <a:r>
              <a:rPr lang="en-GB" sz="1600" dirty="0">
                <a:solidFill>
                  <a:schemeClr val="tx1"/>
                </a:solidFill>
              </a:rPr>
              <a:t>, 2015)</a:t>
            </a:r>
          </a:p>
          <a:p>
            <a:endParaRPr lang="en-GB" dirty="0"/>
          </a:p>
        </p:txBody>
      </p:sp>
    </p:spTree>
    <p:extLst>
      <p:ext uri="{BB962C8B-B14F-4D97-AF65-F5344CB8AC3E}">
        <p14:creationId xmlns:p14="http://schemas.microsoft.com/office/powerpoint/2010/main" val="23746342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12E07-ADCA-43CD-B562-D74BF0922BCB}"/>
              </a:ext>
            </a:extLst>
          </p:cNvPr>
          <p:cNvSpPr>
            <a:spLocks noGrp="1"/>
          </p:cNvSpPr>
          <p:nvPr>
            <p:ph type="title"/>
          </p:nvPr>
        </p:nvSpPr>
        <p:spPr/>
        <p:txBody>
          <a:bodyPr/>
          <a:lstStyle/>
          <a:p>
            <a:r>
              <a:rPr lang="en-GB" dirty="0"/>
              <a:t>Layard and </a:t>
            </a:r>
            <a:r>
              <a:rPr lang="en-GB" dirty="0" err="1"/>
              <a:t>Hagell</a:t>
            </a:r>
            <a:r>
              <a:rPr lang="en-GB" dirty="0"/>
              <a:t>, 2015</a:t>
            </a:r>
          </a:p>
        </p:txBody>
      </p:sp>
      <p:sp>
        <p:nvSpPr>
          <p:cNvPr id="3" name="Content Placeholder 2">
            <a:extLst>
              <a:ext uri="{FF2B5EF4-FFF2-40B4-BE49-F238E27FC236}">
                <a16:creationId xmlns:a16="http://schemas.microsoft.com/office/drawing/2014/main" id="{CCDA926A-D134-4E89-92C3-C5F0F3BE7649}"/>
              </a:ext>
            </a:extLst>
          </p:cNvPr>
          <p:cNvSpPr>
            <a:spLocks noGrp="1"/>
          </p:cNvSpPr>
          <p:nvPr>
            <p:ph idx="1"/>
          </p:nvPr>
        </p:nvSpPr>
        <p:spPr/>
        <p:txBody>
          <a:bodyPr/>
          <a:lstStyle/>
          <a:p>
            <a:r>
              <a:rPr lang="en-GB" sz="2000" dirty="0"/>
              <a:t>Early  intervention  is  crucial.  </a:t>
            </a:r>
          </a:p>
          <a:p>
            <a:r>
              <a:rPr lang="en-GB" sz="2000" dirty="0"/>
              <a:t>Mental  health  problems  need  to  be  tackled  when  they  first  appear. </a:t>
            </a:r>
          </a:p>
          <a:p>
            <a:r>
              <a:rPr lang="en-GB" sz="2000" dirty="0"/>
              <a:t>They need to be recognized by </a:t>
            </a:r>
            <a:r>
              <a:rPr lang="en-GB" sz="2000" b="1" dirty="0">
                <a:solidFill>
                  <a:schemeClr val="accent1">
                    <a:lumMod val="75000"/>
                  </a:schemeClr>
                </a:solidFill>
              </a:rPr>
              <a:t>parents, doctors and teachers, and our whole society </a:t>
            </a:r>
            <a:r>
              <a:rPr lang="en-GB" sz="2000" dirty="0"/>
              <a:t>needs to become much more open and matter-of-fact about what is a common part of life.</a:t>
            </a:r>
          </a:p>
          <a:p>
            <a:r>
              <a:rPr lang="en-GB" sz="2000" dirty="0"/>
              <a:t>Our </a:t>
            </a:r>
            <a:r>
              <a:rPr lang="en-GB" sz="2000" b="1" dirty="0"/>
              <a:t>schools </a:t>
            </a:r>
            <a:r>
              <a:rPr lang="en-GB" sz="2000" dirty="0"/>
              <a:t>need to adopt children’s wellbeing as one of their major objectives – both in their ethos and their teaching. </a:t>
            </a:r>
          </a:p>
          <a:p>
            <a:r>
              <a:rPr lang="en-GB" sz="2000" b="1" dirty="0"/>
              <a:t>Life skill</a:t>
            </a:r>
            <a:r>
              <a:rPr lang="en-GB" sz="2000" dirty="0"/>
              <a:t>s can and should be taught as professionally as mathematics or literature.</a:t>
            </a:r>
          </a:p>
          <a:p>
            <a:endParaRPr lang="en-GB" dirty="0"/>
          </a:p>
        </p:txBody>
      </p:sp>
    </p:spTree>
    <p:extLst>
      <p:ext uri="{BB962C8B-B14F-4D97-AF65-F5344CB8AC3E}">
        <p14:creationId xmlns:p14="http://schemas.microsoft.com/office/powerpoint/2010/main" val="2890166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CE15A-084E-49E1-A701-C788AFDFB363}"/>
              </a:ext>
            </a:extLst>
          </p:cNvPr>
          <p:cNvSpPr>
            <a:spLocks noGrp="1"/>
          </p:cNvSpPr>
          <p:nvPr>
            <p:ph type="title"/>
          </p:nvPr>
        </p:nvSpPr>
        <p:spPr/>
        <p:txBody>
          <a:bodyPr/>
          <a:lstStyle/>
          <a:p>
            <a:r>
              <a:rPr lang="en-GB" dirty="0"/>
              <a:t>What can schools do?  </a:t>
            </a:r>
          </a:p>
        </p:txBody>
      </p:sp>
      <p:sp>
        <p:nvSpPr>
          <p:cNvPr id="3" name="Content Placeholder 2">
            <a:extLst>
              <a:ext uri="{FF2B5EF4-FFF2-40B4-BE49-F238E27FC236}">
                <a16:creationId xmlns:a16="http://schemas.microsoft.com/office/drawing/2014/main" id="{3C8AF3A9-1457-4308-A299-4C5EEDBEF6EE}"/>
              </a:ext>
            </a:extLst>
          </p:cNvPr>
          <p:cNvSpPr>
            <a:spLocks noGrp="1"/>
          </p:cNvSpPr>
          <p:nvPr>
            <p:ph idx="1"/>
          </p:nvPr>
        </p:nvSpPr>
        <p:spPr/>
        <p:txBody>
          <a:bodyPr>
            <a:normAutofit fontScale="92500" lnSpcReduction="20000"/>
          </a:bodyPr>
          <a:lstStyle/>
          <a:p>
            <a:pPr marL="109728" indent="0" algn="ctr">
              <a:buNone/>
            </a:pPr>
            <a:r>
              <a:rPr lang="en-GB" dirty="0"/>
              <a:t>                                                                    </a:t>
            </a:r>
            <a:r>
              <a:rPr lang="en-US" dirty="0"/>
              <a:t>Effective resilience strategies for </a:t>
            </a:r>
          </a:p>
          <a:p>
            <a:pPr marL="109728" indent="0" algn="just">
              <a:buNone/>
            </a:pPr>
            <a:r>
              <a:rPr lang="en-US" dirty="0"/>
              <a:t>                                                                          children include:</a:t>
            </a:r>
          </a:p>
          <a:p>
            <a:r>
              <a:rPr lang="en-US" sz="2000" dirty="0"/>
              <a:t>having a sense of belonging in their school and community </a:t>
            </a:r>
          </a:p>
          <a:p>
            <a:r>
              <a:rPr lang="en-US" sz="2000" dirty="0"/>
              <a:t>being in good physical health</a:t>
            </a:r>
          </a:p>
          <a:p>
            <a:r>
              <a:rPr lang="en-US" sz="2000" dirty="0"/>
              <a:t>having time and the freedom to play, indoors and outdoors </a:t>
            </a:r>
          </a:p>
          <a:p>
            <a:r>
              <a:rPr lang="en-US" sz="2000" dirty="0"/>
              <a:t>eating a balanced diet and getting regular exercise </a:t>
            </a:r>
          </a:p>
          <a:p>
            <a:r>
              <a:rPr lang="en-US" sz="2000" dirty="0"/>
              <a:t>being part of a family that gets along well most of the time</a:t>
            </a:r>
          </a:p>
          <a:p>
            <a:r>
              <a:rPr lang="en-US" sz="2000" dirty="0"/>
              <a:t>going to a school that looks after the well-being of all its pupils </a:t>
            </a:r>
          </a:p>
          <a:p>
            <a:r>
              <a:rPr lang="en-US" sz="2000" dirty="0"/>
              <a:t>taking part in local activities for young people</a:t>
            </a:r>
          </a:p>
          <a:p>
            <a:r>
              <a:rPr lang="en-GB" sz="2000" dirty="0"/>
              <a:t>IEPs</a:t>
            </a:r>
            <a:endParaRPr lang="en-US" sz="2000" dirty="0"/>
          </a:p>
          <a:p>
            <a:pPr marL="109728" indent="0" algn="just">
              <a:buNone/>
            </a:pPr>
            <a:endParaRPr lang="en-US" dirty="0"/>
          </a:p>
          <a:p>
            <a:pPr algn="ctr"/>
            <a:endParaRPr lang="en-GB" dirty="0"/>
          </a:p>
        </p:txBody>
      </p:sp>
      <p:sp>
        <p:nvSpPr>
          <p:cNvPr id="4" name="Title 2">
            <a:extLst>
              <a:ext uri="{FF2B5EF4-FFF2-40B4-BE49-F238E27FC236}">
                <a16:creationId xmlns:a16="http://schemas.microsoft.com/office/drawing/2014/main" id="{968D7E9A-F318-4BA4-9C47-68A3B0B4F995}"/>
              </a:ext>
            </a:extLst>
          </p:cNvPr>
          <p:cNvSpPr txBox="1">
            <a:spLocks/>
          </p:cNvSpPr>
          <p:nvPr/>
        </p:nvSpPr>
        <p:spPr>
          <a:xfrm>
            <a:off x="2592925" y="637362"/>
            <a:ext cx="8911687" cy="128089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a:t>What can schools do?</a:t>
            </a:r>
            <a:endParaRPr lang="en-US" dirty="0"/>
          </a:p>
        </p:txBody>
      </p:sp>
      <p:pic>
        <p:nvPicPr>
          <p:cNvPr id="5" name="Picture 4">
            <a:extLst>
              <a:ext uri="{FF2B5EF4-FFF2-40B4-BE49-F238E27FC236}">
                <a16:creationId xmlns:a16="http://schemas.microsoft.com/office/drawing/2014/main" id="{29C405A4-C11F-43E8-9830-C5EC49E761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61497" y="297712"/>
            <a:ext cx="2775097" cy="1607287"/>
          </a:xfrm>
          <a:prstGeom prst="rect">
            <a:avLst/>
          </a:prstGeom>
        </p:spPr>
      </p:pic>
    </p:spTree>
    <p:extLst>
      <p:ext uri="{BB962C8B-B14F-4D97-AF65-F5344CB8AC3E}">
        <p14:creationId xmlns:p14="http://schemas.microsoft.com/office/powerpoint/2010/main" val="1743956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A5DFD-ECDB-4BCA-A80C-BFB171519258}"/>
              </a:ext>
            </a:extLst>
          </p:cNvPr>
          <p:cNvSpPr>
            <a:spLocks noGrp="1"/>
          </p:cNvSpPr>
          <p:nvPr>
            <p:ph type="title"/>
          </p:nvPr>
        </p:nvSpPr>
        <p:spPr/>
        <p:txBody>
          <a:bodyPr/>
          <a:lstStyle/>
          <a:p>
            <a:r>
              <a:rPr lang="en-GB" dirty="0"/>
              <a:t>Policies relating to Mental health in Children and Young People</a:t>
            </a:r>
          </a:p>
        </p:txBody>
      </p:sp>
      <p:sp>
        <p:nvSpPr>
          <p:cNvPr id="3" name="Content Placeholder 2">
            <a:extLst>
              <a:ext uri="{FF2B5EF4-FFF2-40B4-BE49-F238E27FC236}">
                <a16:creationId xmlns:a16="http://schemas.microsoft.com/office/drawing/2014/main" id="{47903412-A36A-487B-B56E-1D1CBCB124D3}"/>
              </a:ext>
            </a:extLst>
          </p:cNvPr>
          <p:cNvSpPr>
            <a:spLocks noGrp="1"/>
          </p:cNvSpPr>
          <p:nvPr>
            <p:ph idx="1"/>
          </p:nvPr>
        </p:nvSpPr>
        <p:spPr/>
        <p:txBody>
          <a:bodyPr>
            <a:noAutofit/>
          </a:bodyPr>
          <a:lstStyle/>
          <a:p>
            <a:r>
              <a:rPr lang="en-GB" sz="2000" dirty="0"/>
              <a:t>Mental Health Strategy by the Welsh Government - ‘Together for Mental Health’ (Oct 2012)</a:t>
            </a:r>
          </a:p>
          <a:p>
            <a:r>
              <a:rPr lang="en-GB" sz="2000" dirty="0"/>
              <a:t>relates to all relevant Welsh  Government  department’s  and  functions  relating  to  services  to  children,  young  people and their families.  </a:t>
            </a:r>
          </a:p>
          <a:p>
            <a:r>
              <a:rPr lang="en-GB" sz="2000" dirty="0"/>
              <a:t>covers all age groups and replaces previous age specific  Government  strategies  and  service  frameworks,  including  the  CAMHS  strategy  ‘Everybody’s  Business’. </a:t>
            </a:r>
          </a:p>
          <a:p>
            <a:r>
              <a:rPr lang="en-GB" sz="2000" dirty="0"/>
              <a:t>age  inclusive  and  cross  governmental  approach</a:t>
            </a:r>
          </a:p>
          <a:p>
            <a:r>
              <a:rPr lang="en-GB" sz="2000" dirty="0"/>
              <a:t>aims  to  counter  ‘silo’  working  and  </a:t>
            </a:r>
          </a:p>
          <a:p>
            <a:r>
              <a:rPr lang="en-GB" sz="2000" dirty="0"/>
              <a:t>promote  fully  integrated  partnership  working  to  improve  health  and  wellbeing</a:t>
            </a:r>
          </a:p>
        </p:txBody>
      </p:sp>
    </p:spTree>
    <p:extLst>
      <p:ext uri="{BB962C8B-B14F-4D97-AF65-F5344CB8AC3E}">
        <p14:creationId xmlns:p14="http://schemas.microsoft.com/office/powerpoint/2010/main" val="23285298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CC98E5-5C04-43C6-B70A-28E0435CCDE1}"/>
              </a:ext>
            </a:extLst>
          </p:cNvPr>
          <p:cNvSpPr>
            <a:spLocks noGrp="1"/>
          </p:cNvSpPr>
          <p:nvPr>
            <p:ph type="title"/>
          </p:nvPr>
        </p:nvSpPr>
        <p:spPr/>
        <p:txBody>
          <a:bodyPr/>
          <a:lstStyle/>
          <a:p>
            <a:r>
              <a:rPr lang="en-GB" dirty="0"/>
              <a:t>What can schools do?</a:t>
            </a:r>
          </a:p>
        </p:txBody>
      </p:sp>
      <p:sp>
        <p:nvSpPr>
          <p:cNvPr id="3" name="Content Placeholder 2">
            <a:extLst>
              <a:ext uri="{FF2B5EF4-FFF2-40B4-BE49-F238E27FC236}">
                <a16:creationId xmlns:a16="http://schemas.microsoft.com/office/drawing/2014/main" id="{82EF53FB-AB7F-447F-A568-ABD4AC7312B6}"/>
              </a:ext>
            </a:extLst>
          </p:cNvPr>
          <p:cNvSpPr>
            <a:spLocks noGrp="1"/>
          </p:cNvSpPr>
          <p:nvPr>
            <p:ph idx="1"/>
          </p:nvPr>
        </p:nvSpPr>
        <p:spPr/>
        <p:txBody>
          <a:bodyPr>
            <a:normAutofit lnSpcReduction="10000"/>
          </a:bodyPr>
          <a:lstStyle/>
          <a:p>
            <a:pPr marL="109728" indent="0" algn="ctr">
              <a:buNone/>
            </a:pPr>
            <a:r>
              <a:rPr lang="en-GB" sz="2000" dirty="0"/>
              <a:t>                                                                 </a:t>
            </a:r>
            <a:r>
              <a:rPr lang="en-US" sz="2000" dirty="0"/>
              <a:t>Effective resilience strategies for </a:t>
            </a:r>
          </a:p>
          <a:p>
            <a:pPr marL="109728" indent="0" algn="ctr">
              <a:buNone/>
            </a:pPr>
            <a:r>
              <a:rPr lang="en-US" sz="2000" dirty="0"/>
              <a:t>                                              adolescents include:</a:t>
            </a:r>
          </a:p>
          <a:p>
            <a:r>
              <a:rPr lang="en-US" sz="2000" dirty="0"/>
              <a:t>strong social support networks</a:t>
            </a:r>
          </a:p>
          <a:p>
            <a:r>
              <a:rPr lang="en-US" sz="2000" dirty="0"/>
              <a:t>positive school experiences, </a:t>
            </a:r>
          </a:p>
          <a:p>
            <a:r>
              <a:rPr lang="en-US" sz="2000" dirty="0"/>
              <a:t>a sense of being in control of decisions that affect them</a:t>
            </a:r>
          </a:p>
          <a:p>
            <a:r>
              <a:rPr lang="en-US" sz="2000" dirty="0"/>
              <a:t>participation in extra-curricular activities </a:t>
            </a:r>
          </a:p>
          <a:p>
            <a:r>
              <a:rPr lang="en-US" sz="2000" dirty="0"/>
              <a:t>the ability to help others and ‘make a difference’          </a:t>
            </a:r>
          </a:p>
          <a:p>
            <a:r>
              <a:rPr lang="en-US" sz="2000" dirty="0"/>
              <a:t>not being sheltered from challenging situations</a:t>
            </a:r>
          </a:p>
          <a:p>
            <a:r>
              <a:rPr lang="en-GB" sz="2000" dirty="0"/>
              <a:t>person centred planning</a:t>
            </a:r>
            <a:endParaRPr lang="en-US" sz="2000" dirty="0"/>
          </a:p>
          <a:p>
            <a:pPr marL="109728" indent="0">
              <a:buNone/>
            </a:pPr>
            <a:endParaRPr lang="en-US" dirty="0"/>
          </a:p>
          <a:p>
            <a:endParaRPr lang="en-GB" dirty="0"/>
          </a:p>
        </p:txBody>
      </p:sp>
      <p:pic>
        <p:nvPicPr>
          <p:cNvPr id="4" name="Picture 3">
            <a:extLst>
              <a:ext uri="{FF2B5EF4-FFF2-40B4-BE49-F238E27FC236}">
                <a16:creationId xmlns:a16="http://schemas.microsoft.com/office/drawing/2014/main" id="{5837F08C-B4BF-47BD-86AA-45A4A73B68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6320" y="4437113"/>
            <a:ext cx="2102806" cy="2101369"/>
          </a:xfrm>
          <a:prstGeom prst="rect">
            <a:avLst/>
          </a:prstGeom>
        </p:spPr>
      </p:pic>
    </p:spTree>
    <p:extLst>
      <p:ext uri="{BB962C8B-B14F-4D97-AF65-F5344CB8AC3E}">
        <p14:creationId xmlns:p14="http://schemas.microsoft.com/office/powerpoint/2010/main" val="14917157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F38E9-5D68-4053-8F53-B763ADE34138}"/>
              </a:ext>
            </a:extLst>
          </p:cNvPr>
          <p:cNvSpPr>
            <a:spLocks noGrp="1"/>
          </p:cNvSpPr>
          <p:nvPr>
            <p:ph type="title"/>
          </p:nvPr>
        </p:nvSpPr>
        <p:spPr/>
        <p:txBody>
          <a:bodyPr/>
          <a:lstStyle/>
          <a:p>
            <a:r>
              <a:rPr lang="en-GB" dirty="0"/>
              <a:t>Learning and Physical disabilities and mental health</a:t>
            </a:r>
          </a:p>
        </p:txBody>
      </p:sp>
      <p:sp>
        <p:nvSpPr>
          <p:cNvPr id="3" name="Content Placeholder 2">
            <a:extLst>
              <a:ext uri="{FF2B5EF4-FFF2-40B4-BE49-F238E27FC236}">
                <a16:creationId xmlns:a16="http://schemas.microsoft.com/office/drawing/2014/main" id="{E59F8156-9257-40FF-8834-120B7866835A}"/>
              </a:ext>
            </a:extLst>
          </p:cNvPr>
          <p:cNvSpPr>
            <a:spLocks noGrp="1"/>
          </p:cNvSpPr>
          <p:nvPr>
            <p:ph idx="1"/>
          </p:nvPr>
        </p:nvSpPr>
        <p:spPr>
          <a:xfrm>
            <a:off x="2589212" y="2133600"/>
            <a:ext cx="8915400" cy="4267200"/>
          </a:xfrm>
        </p:spPr>
        <p:txBody>
          <a:bodyPr>
            <a:normAutofit fontScale="92500" lnSpcReduction="10000"/>
          </a:bodyPr>
          <a:lstStyle/>
          <a:p>
            <a:r>
              <a:rPr lang="en-US" sz="2000" dirty="0"/>
              <a:t>Children with </a:t>
            </a:r>
            <a:r>
              <a:rPr lang="en-US" sz="2000" dirty="0">
                <a:solidFill>
                  <a:srgbClr val="FF0000"/>
                </a:solidFill>
              </a:rPr>
              <a:t>learning and physical disabilities </a:t>
            </a:r>
            <a:r>
              <a:rPr lang="en-US" sz="2000" dirty="0"/>
              <a:t>are at much </a:t>
            </a:r>
            <a:r>
              <a:rPr lang="en-US" sz="2000" dirty="0">
                <a:solidFill>
                  <a:srgbClr val="FF0000"/>
                </a:solidFill>
              </a:rPr>
              <a:t>greater risk</a:t>
            </a:r>
            <a:r>
              <a:rPr lang="en-US" sz="2000" dirty="0"/>
              <a:t> of having mental health problems than the general population</a:t>
            </a:r>
          </a:p>
          <a:p>
            <a:r>
              <a:rPr lang="en-US" sz="2000" dirty="0"/>
              <a:t>Over one in three children and adolescents with a learning disability in Britain </a:t>
            </a:r>
            <a:r>
              <a:rPr lang="en-US" sz="2000" dirty="0">
                <a:solidFill>
                  <a:srgbClr val="FF0000"/>
                </a:solidFill>
              </a:rPr>
              <a:t>(36%) </a:t>
            </a:r>
            <a:r>
              <a:rPr lang="en-US" sz="2000" dirty="0"/>
              <a:t>have a diagnosable psychiatric disorder They are also more likely to:</a:t>
            </a:r>
          </a:p>
          <a:p>
            <a:r>
              <a:rPr lang="en-US" sz="2000" dirty="0"/>
              <a:t>live in </a:t>
            </a:r>
            <a:r>
              <a:rPr lang="en-US" sz="2000" dirty="0">
                <a:solidFill>
                  <a:srgbClr val="FF0000"/>
                </a:solidFill>
              </a:rPr>
              <a:t>poverty</a:t>
            </a:r>
          </a:p>
          <a:p>
            <a:r>
              <a:rPr lang="en-US" sz="2000" dirty="0"/>
              <a:t>have </a:t>
            </a:r>
            <a:r>
              <a:rPr lang="en-US" sz="2000" dirty="0">
                <a:solidFill>
                  <a:srgbClr val="FF0000"/>
                </a:solidFill>
              </a:rPr>
              <a:t>few friends </a:t>
            </a:r>
          </a:p>
          <a:p>
            <a:r>
              <a:rPr lang="en-US" sz="2000" dirty="0"/>
              <a:t>have additional </a:t>
            </a:r>
            <a:r>
              <a:rPr lang="en-US" sz="2000" dirty="0">
                <a:solidFill>
                  <a:srgbClr val="FF0000"/>
                </a:solidFill>
              </a:rPr>
              <a:t>long term health problems </a:t>
            </a:r>
            <a:r>
              <a:rPr lang="en-US" sz="2000" dirty="0"/>
              <a:t>and disabilities</a:t>
            </a:r>
          </a:p>
          <a:p>
            <a:r>
              <a:rPr lang="en-US" sz="2000" dirty="0"/>
              <a:t>find it </a:t>
            </a:r>
            <a:r>
              <a:rPr lang="en-US" sz="2000" dirty="0">
                <a:solidFill>
                  <a:srgbClr val="FF0000"/>
                </a:solidFill>
              </a:rPr>
              <a:t>hard to build social relationships</a:t>
            </a:r>
          </a:p>
          <a:p>
            <a:r>
              <a:rPr lang="en-US" sz="2000" dirty="0"/>
              <a:t>say that they have </a:t>
            </a:r>
            <a:r>
              <a:rPr lang="en-US" sz="2000" dirty="0">
                <a:solidFill>
                  <a:srgbClr val="FF0000"/>
                </a:solidFill>
              </a:rPr>
              <a:t>difficulties</a:t>
            </a:r>
            <a:r>
              <a:rPr lang="en-US" sz="2000" dirty="0"/>
              <a:t> getting on with their peers than children without learning disabilities                                 </a:t>
            </a:r>
          </a:p>
          <a:p>
            <a:r>
              <a:rPr lang="en-US" sz="2000" dirty="0"/>
              <a:t>(mentalhealth.org.uk, 2015)</a:t>
            </a:r>
          </a:p>
          <a:p>
            <a:endParaRPr lang="en-GB" dirty="0"/>
          </a:p>
        </p:txBody>
      </p:sp>
      <p:pic>
        <p:nvPicPr>
          <p:cNvPr id="4" name="Picture 3">
            <a:extLst>
              <a:ext uri="{FF2B5EF4-FFF2-40B4-BE49-F238E27FC236}">
                <a16:creationId xmlns:a16="http://schemas.microsoft.com/office/drawing/2014/main" id="{A75256C0-59FD-4079-A07E-F985F94D52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19929" y="5777948"/>
            <a:ext cx="2784683" cy="1080052"/>
          </a:xfrm>
          <a:prstGeom prst="rect">
            <a:avLst/>
          </a:prstGeom>
        </p:spPr>
      </p:pic>
    </p:spTree>
    <p:extLst>
      <p:ext uri="{BB962C8B-B14F-4D97-AF65-F5344CB8AC3E}">
        <p14:creationId xmlns:p14="http://schemas.microsoft.com/office/powerpoint/2010/main" val="32811183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74724-0508-46A9-8444-B16483CD803C}"/>
              </a:ext>
            </a:extLst>
          </p:cNvPr>
          <p:cNvSpPr>
            <a:spLocks noGrp="1"/>
          </p:cNvSpPr>
          <p:nvPr>
            <p:ph type="title"/>
          </p:nvPr>
        </p:nvSpPr>
        <p:spPr/>
        <p:txBody>
          <a:bodyPr/>
          <a:lstStyle/>
          <a:p>
            <a:r>
              <a:rPr lang="en-US" dirty="0"/>
              <a:t>Autism and Mental Health    </a:t>
            </a:r>
            <a:br>
              <a:rPr lang="en-US" dirty="0"/>
            </a:br>
            <a:endParaRPr lang="en-GB" dirty="0"/>
          </a:p>
        </p:txBody>
      </p:sp>
      <p:sp>
        <p:nvSpPr>
          <p:cNvPr id="3" name="Content Placeholder 2">
            <a:extLst>
              <a:ext uri="{FF2B5EF4-FFF2-40B4-BE49-F238E27FC236}">
                <a16:creationId xmlns:a16="http://schemas.microsoft.com/office/drawing/2014/main" id="{5A93C14C-3BBA-478B-BB62-7123D3C4E7A6}"/>
              </a:ext>
            </a:extLst>
          </p:cNvPr>
          <p:cNvSpPr>
            <a:spLocks noGrp="1"/>
          </p:cNvSpPr>
          <p:nvPr>
            <p:ph idx="1"/>
          </p:nvPr>
        </p:nvSpPr>
        <p:spPr/>
        <p:txBody>
          <a:bodyPr/>
          <a:lstStyle/>
          <a:p>
            <a:r>
              <a:rPr lang="en-US" dirty="0"/>
              <a:t>70 % children with ASD will have a mental health concern at some point in </a:t>
            </a:r>
          </a:p>
          <a:p>
            <a:r>
              <a:rPr lang="en-US" dirty="0"/>
              <a:t>their life </a:t>
            </a:r>
          </a:p>
          <a:p>
            <a:r>
              <a:rPr lang="en-US" dirty="0"/>
              <a:t>40% will have two or more </a:t>
            </a:r>
          </a:p>
          <a:p>
            <a:r>
              <a:rPr lang="en-GB" dirty="0">
                <a:solidFill>
                  <a:srgbClr val="FF0000"/>
                </a:solidFill>
              </a:rPr>
              <a:t>How do schools support the wellbeing of these learners?</a:t>
            </a:r>
            <a:endParaRPr lang="en-US" dirty="0">
              <a:solidFill>
                <a:srgbClr val="FF0000"/>
              </a:solidFill>
            </a:endParaRPr>
          </a:p>
          <a:p>
            <a:r>
              <a:rPr lang="en-US" dirty="0"/>
              <a:t>This high prevalence rate of mental health problems is reflected in the use of Child and Adolescent Mental Health Services: 1 in 10 of the children who use CAMHS have autism</a:t>
            </a:r>
          </a:p>
          <a:p>
            <a:r>
              <a:rPr lang="en-GB" dirty="0"/>
              <a:t> (</a:t>
            </a:r>
            <a:r>
              <a:rPr lang="en-GB" dirty="0" err="1"/>
              <a:t>Youngminds</a:t>
            </a:r>
            <a:r>
              <a:rPr lang="en-GB" dirty="0"/>
              <a:t>/CAMHS, 2015)</a:t>
            </a:r>
            <a:endParaRPr lang="en-US" dirty="0"/>
          </a:p>
          <a:p>
            <a:pPr marL="0" indent="0">
              <a:buNone/>
            </a:pPr>
            <a:endParaRPr lang="en-GB" dirty="0"/>
          </a:p>
        </p:txBody>
      </p:sp>
      <p:pic>
        <p:nvPicPr>
          <p:cNvPr id="4" name="Picture 3">
            <a:extLst>
              <a:ext uri="{FF2B5EF4-FFF2-40B4-BE49-F238E27FC236}">
                <a16:creationId xmlns:a16="http://schemas.microsoft.com/office/drawing/2014/main" id="{F5796166-2909-4C78-B7C6-6E97DCC9B0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36360" y="35155"/>
            <a:ext cx="1220922" cy="1790700"/>
          </a:xfrm>
          <a:prstGeom prst="rect">
            <a:avLst/>
          </a:prstGeom>
        </p:spPr>
      </p:pic>
    </p:spTree>
    <p:extLst>
      <p:ext uri="{BB962C8B-B14F-4D97-AF65-F5344CB8AC3E}">
        <p14:creationId xmlns:p14="http://schemas.microsoft.com/office/powerpoint/2010/main" val="35610296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890CB7-6114-4A98-96C8-E2777AC6B622}"/>
              </a:ext>
            </a:extLst>
          </p:cNvPr>
          <p:cNvSpPr>
            <a:spLocks noGrp="1"/>
          </p:cNvSpPr>
          <p:nvPr>
            <p:ph type="title"/>
          </p:nvPr>
        </p:nvSpPr>
        <p:spPr/>
        <p:txBody>
          <a:bodyPr/>
          <a:lstStyle/>
          <a:p>
            <a:r>
              <a:rPr lang="en-GB" altLang="en-US" dirty="0"/>
              <a:t>Child &amp; Adolescent Mental Health Services </a:t>
            </a:r>
            <a:endParaRPr lang="en-GB" dirty="0"/>
          </a:p>
        </p:txBody>
      </p:sp>
      <p:sp>
        <p:nvSpPr>
          <p:cNvPr id="3" name="Content Placeholder 2">
            <a:extLst>
              <a:ext uri="{FF2B5EF4-FFF2-40B4-BE49-F238E27FC236}">
                <a16:creationId xmlns:a16="http://schemas.microsoft.com/office/drawing/2014/main" id="{428D7226-ECD5-4055-9374-4CC5F2671731}"/>
              </a:ext>
            </a:extLst>
          </p:cNvPr>
          <p:cNvSpPr>
            <a:spLocks noGrp="1"/>
          </p:cNvSpPr>
          <p:nvPr>
            <p:ph idx="1"/>
          </p:nvPr>
        </p:nvSpPr>
        <p:spPr/>
        <p:txBody>
          <a:bodyPr/>
          <a:lstStyle/>
          <a:p>
            <a:r>
              <a:rPr lang="en-US" altLang="en-US" sz="2000" dirty="0"/>
              <a:t>CAMHS refers to all services that involve or affect the mental health of children and young people. </a:t>
            </a:r>
          </a:p>
          <a:p>
            <a:r>
              <a:rPr lang="en-US" altLang="en-US" dirty="0"/>
              <a:t>Include specialist in-patient and community services, social services, GP, voluntary and educational support services.</a:t>
            </a:r>
          </a:p>
          <a:p>
            <a:pPr>
              <a:defRPr/>
            </a:pPr>
            <a:r>
              <a:rPr lang="en-GB" dirty="0"/>
              <a:t>Children, young people, their families and carers want consistent relationships with people who can help and to be treated with dignity and respect. </a:t>
            </a:r>
          </a:p>
          <a:p>
            <a:endParaRPr lang="en-GB" dirty="0"/>
          </a:p>
        </p:txBody>
      </p:sp>
      <p:pic>
        <p:nvPicPr>
          <p:cNvPr id="4" name="Picture 3">
            <a:extLst>
              <a:ext uri="{FF2B5EF4-FFF2-40B4-BE49-F238E27FC236}">
                <a16:creationId xmlns:a16="http://schemas.microsoft.com/office/drawing/2014/main" id="{0F42EB68-C249-4F32-A60A-BAA892EAFC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94756" y="5428148"/>
            <a:ext cx="2073244" cy="1285667"/>
          </a:xfrm>
          <a:prstGeom prst="rect">
            <a:avLst/>
          </a:prstGeom>
        </p:spPr>
      </p:pic>
    </p:spTree>
    <p:extLst>
      <p:ext uri="{BB962C8B-B14F-4D97-AF65-F5344CB8AC3E}">
        <p14:creationId xmlns:p14="http://schemas.microsoft.com/office/powerpoint/2010/main" val="26013774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B6F98-C1B0-49FA-A4B2-0335467D618F}"/>
              </a:ext>
            </a:extLst>
          </p:cNvPr>
          <p:cNvSpPr>
            <a:spLocks noGrp="1"/>
          </p:cNvSpPr>
          <p:nvPr>
            <p:ph type="title"/>
          </p:nvPr>
        </p:nvSpPr>
        <p:spPr/>
        <p:txBody>
          <a:bodyPr>
            <a:normAutofit fontScale="90000"/>
          </a:bodyPr>
          <a:lstStyle/>
          <a:p>
            <a:pPr algn="ctr"/>
            <a:r>
              <a:rPr lang="en-US" altLang="en-US" b="1" i="1" dirty="0">
                <a:latin typeface="Arial" panose="020B0604020202020204" pitchFamily="34" charset="0"/>
                <a:cs typeface="Times New Roman" panose="02020603050405020304" pitchFamily="18" charset="0"/>
              </a:rPr>
              <a:t>The 4-tier model for CAMHS</a:t>
            </a:r>
            <a:br>
              <a:rPr lang="en-US" altLang="en-US" b="1" i="1" dirty="0">
                <a:latin typeface="Arial" panose="020B0604020202020204" pitchFamily="34" charset="0"/>
                <a:cs typeface="Times New Roman" panose="02020603050405020304" pitchFamily="18" charset="0"/>
              </a:rPr>
            </a:br>
            <a:r>
              <a:rPr lang="en-GB" altLang="en-US" sz="3100" i="1" dirty="0">
                <a:latin typeface="Arial" panose="020B0604020202020204" pitchFamily="34" charset="0"/>
                <a:cs typeface="Times New Roman" panose="02020603050405020304" pitchFamily="18" charset="0"/>
              </a:rPr>
              <a:t>Health Advisory Service, 1995. Together We </a:t>
            </a:r>
            <a:r>
              <a:rPr lang="en-GB" altLang="en-US" i="1" dirty="0">
                <a:latin typeface="Arial" panose="020B0604020202020204" pitchFamily="34" charset="0"/>
                <a:cs typeface="Times New Roman" panose="02020603050405020304" pitchFamily="18" charset="0"/>
              </a:rPr>
              <a:t>Stand</a:t>
            </a:r>
            <a:br>
              <a:rPr lang="en-GB" altLang="en-US" i="1" dirty="0">
                <a:latin typeface="Arial" panose="020B0604020202020204" pitchFamily="34" charset="0"/>
                <a:cs typeface="Times New Roman" panose="02020603050405020304" pitchFamily="18" charset="0"/>
              </a:rPr>
            </a:br>
            <a:endParaRPr lang="en-GB" dirty="0"/>
          </a:p>
        </p:txBody>
      </p:sp>
      <p:graphicFrame>
        <p:nvGraphicFramePr>
          <p:cNvPr id="4" name="Table 4">
            <a:extLst>
              <a:ext uri="{FF2B5EF4-FFF2-40B4-BE49-F238E27FC236}">
                <a16:creationId xmlns:a16="http://schemas.microsoft.com/office/drawing/2014/main" id="{B3891FED-D026-45B4-9B11-A2E2936F992F}"/>
              </a:ext>
            </a:extLst>
          </p:cNvPr>
          <p:cNvGraphicFramePr>
            <a:graphicFrameLocks noGrp="1"/>
          </p:cNvGraphicFramePr>
          <p:nvPr>
            <p:ph idx="1"/>
            <p:extLst>
              <p:ext uri="{D42A27DB-BD31-4B8C-83A1-F6EECF244321}">
                <p14:modId xmlns:p14="http://schemas.microsoft.com/office/powerpoint/2010/main" val="694676881"/>
              </p:ext>
            </p:extLst>
          </p:nvPr>
        </p:nvGraphicFramePr>
        <p:xfrm>
          <a:off x="3359888" y="1905000"/>
          <a:ext cx="7060019" cy="4328889"/>
        </p:xfrm>
        <a:graphic>
          <a:graphicData uri="http://schemas.openxmlformats.org/drawingml/2006/table">
            <a:tbl>
              <a:tblPr firstRow="1" bandRow="1">
                <a:tableStyleId>{5C22544A-7EE6-4342-B048-85BDC9FD1C3A}</a:tableStyleId>
              </a:tblPr>
              <a:tblGrid>
                <a:gridCol w="3201028">
                  <a:extLst>
                    <a:ext uri="{9D8B030D-6E8A-4147-A177-3AD203B41FA5}">
                      <a16:colId xmlns:a16="http://schemas.microsoft.com/office/drawing/2014/main" val="1949711119"/>
                    </a:ext>
                  </a:extLst>
                </a:gridCol>
                <a:gridCol w="3858991">
                  <a:extLst>
                    <a:ext uri="{9D8B030D-6E8A-4147-A177-3AD203B41FA5}">
                      <a16:colId xmlns:a16="http://schemas.microsoft.com/office/drawing/2014/main" val="3548306359"/>
                    </a:ext>
                  </a:extLst>
                </a:gridCol>
              </a:tblGrid>
              <a:tr h="1055827">
                <a:tc>
                  <a:txBody>
                    <a:bodyPr/>
                    <a:lstStyle/>
                    <a:p>
                      <a:pPr algn="ctr" eaLnBrk="1" hangingPunct="1">
                        <a:lnSpc>
                          <a:spcPct val="100000"/>
                        </a:lnSpc>
                        <a:spcBef>
                          <a:spcPct val="0"/>
                        </a:spcBef>
                        <a:buFontTx/>
                        <a:buNone/>
                      </a:pPr>
                      <a:r>
                        <a:rPr lang="en-GB" altLang="en-US" sz="1200" b="1" dirty="0">
                          <a:solidFill>
                            <a:schemeClr val="bg1"/>
                          </a:solidFill>
                          <a:latin typeface="Arial" panose="020B0604020202020204" pitchFamily="34" charset="0"/>
                          <a:cs typeface="Times New Roman" panose="02020603050405020304" pitchFamily="18" charset="0"/>
                        </a:rPr>
                        <a:t>Very </a:t>
                      </a:r>
                    </a:p>
                    <a:p>
                      <a:pPr algn="ctr" eaLnBrk="1" hangingPunct="1">
                        <a:lnSpc>
                          <a:spcPct val="100000"/>
                        </a:lnSpc>
                        <a:spcBef>
                          <a:spcPct val="0"/>
                        </a:spcBef>
                        <a:buFontTx/>
                        <a:buNone/>
                      </a:pPr>
                      <a:r>
                        <a:rPr lang="en-GB" altLang="en-US" sz="1200" b="1" dirty="0">
                          <a:solidFill>
                            <a:schemeClr val="bg1"/>
                          </a:solidFill>
                          <a:latin typeface="Arial" panose="020B0604020202020204" pitchFamily="34" charset="0"/>
                          <a:cs typeface="Times New Roman" panose="02020603050405020304" pitchFamily="18" charset="0"/>
                        </a:rPr>
                        <a:t>specialist </a:t>
                      </a:r>
                    </a:p>
                    <a:p>
                      <a:pPr algn="ctr" eaLnBrk="1" hangingPunct="1">
                        <a:lnSpc>
                          <a:spcPct val="100000"/>
                        </a:lnSpc>
                        <a:spcBef>
                          <a:spcPct val="0"/>
                        </a:spcBef>
                        <a:buFontTx/>
                        <a:buNone/>
                      </a:pPr>
                      <a:r>
                        <a:rPr lang="en-GB" altLang="en-US" sz="1200" b="1" dirty="0">
                          <a:solidFill>
                            <a:schemeClr val="bg1"/>
                          </a:solidFill>
                          <a:latin typeface="Arial" panose="020B0604020202020204" pitchFamily="34" charset="0"/>
                          <a:cs typeface="Times New Roman" panose="02020603050405020304" pitchFamily="18" charset="0"/>
                        </a:rPr>
                        <a:t>services, incl. </a:t>
                      </a:r>
                    </a:p>
                    <a:p>
                      <a:pPr algn="ctr" eaLnBrk="1" hangingPunct="1">
                        <a:lnSpc>
                          <a:spcPct val="100000"/>
                        </a:lnSpc>
                        <a:spcBef>
                          <a:spcPct val="0"/>
                        </a:spcBef>
                        <a:buFontTx/>
                        <a:buNone/>
                      </a:pPr>
                      <a:r>
                        <a:rPr lang="en-GB" altLang="en-US" sz="1200" b="1" dirty="0">
                          <a:solidFill>
                            <a:schemeClr val="bg1"/>
                          </a:solidFill>
                          <a:latin typeface="Arial" panose="020B0604020202020204" pitchFamily="34" charset="0"/>
                          <a:cs typeface="Times New Roman" panose="02020603050405020304" pitchFamily="18" charset="0"/>
                        </a:rPr>
                        <a:t>children away from home</a:t>
                      </a:r>
                    </a:p>
                    <a:p>
                      <a:endParaRPr lang="en-GB"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altLang="en-US" sz="1400" b="1" dirty="0">
                          <a:solidFill>
                            <a:schemeClr val="bg1"/>
                          </a:solidFill>
                          <a:latin typeface="Arial" panose="020B0604020202020204" pitchFamily="34" charset="0"/>
                          <a:cs typeface="Times New Roman" panose="02020603050405020304" pitchFamily="18" charset="0"/>
                        </a:rPr>
                        <a:t>Tier 4</a:t>
                      </a:r>
                    </a:p>
                    <a:p>
                      <a:pPr algn="ctr"/>
                      <a:endParaRPr lang="en-GB" sz="1400" dirty="0"/>
                    </a:p>
                  </a:txBody>
                  <a:tcPr/>
                </a:tc>
                <a:extLst>
                  <a:ext uri="{0D108BD9-81ED-4DB2-BD59-A6C34878D82A}">
                    <a16:rowId xmlns:a16="http://schemas.microsoft.com/office/drawing/2014/main" val="3524827793"/>
                  </a:ext>
                </a:extLst>
              </a:tr>
              <a:tr h="791870">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altLang="en-US" sz="1200" b="1" dirty="0">
                          <a:solidFill>
                            <a:schemeClr val="tx1"/>
                          </a:solidFill>
                          <a:latin typeface="Arial" panose="020B0604020202020204" pitchFamily="34" charset="0"/>
                          <a:cs typeface="Times New Roman" panose="02020603050405020304" pitchFamily="18" charset="0"/>
                        </a:rPr>
                        <a:t>Specialist Multi-disciplinary Teams</a:t>
                      </a:r>
                    </a:p>
                    <a:p>
                      <a:endParaRPr lang="en-GB" sz="1200" dirty="0"/>
                    </a:p>
                  </a:txBody>
                  <a:tcPr/>
                </a:tc>
                <a:tc>
                  <a:txBody>
                    <a:bodyPr/>
                    <a:lstStyle/>
                    <a:p>
                      <a:endParaRPr lang="en-GB" sz="1400" dirty="0"/>
                    </a:p>
                    <a:p>
                      <a:pPr marL="0" marR="0" lvl="0" indent="0" algn="ctr" defTabSz="457200" rtl="0" eaLnBrk="1" fontAlgn="auto" latinLnBrk="0" hangingPunct="1">
                        <a:lnSpc>
                          <a:spcPct val="100000"/>
                        </a:lnSpc>
                        <a:spcBef>
                          <a:spcPts val="0"/>
                        </a:spcBef>
                        <a:spcAft>
                          <a:spcPts val="0"/>
                        </a:spcAft>
                        <a:buClrTx/>
                        <a:buSzTx/>
                        <a:buFontTx/>
                        <a:buNone/>
                        <a:tabLst/>
                        <a:defRPr/>
                      </a:pPr>
                      <a:r>
                        <a:rPr lang="en-GB" altLang="en-US" sz="1400" b="1" dirty="0">
                          <a:solidFill>
                            <a:schemeClr val="tx1"/>
                          </a:solidFill>
                          <a:latin typeface="Arial" panose="020B0604020202020204" pitchFamily="34" charset="0"/>
                          <a:cs typeface="Times New Roman" panose="02020603050405020304" pitchFamily="18" charset="0"/>
                        </a:rPr>
                        <a:t>Tier 3</a:t>
                      </a:r>
                    </a:p>
                    <a:p>
                      <a:pPr algn="ctr"/>
                      <a:endParaRPr lang="en-GB" sz="1400" dirty="0"/>
                    </a:p>
                  </a:txBody>
                  <a:tcPr/>
                </a:tc>
                <a:extLst>
                  <a:ext uri="{0D108BD9-81ED-4DB2-BD59-A6C34878D82A}">
                    <a16:rowId xmlns:a16="http://schemas.microsoft.com/office/drawing/2014/main" val="984225396"/>
                  </a:ext>
                </a:extLst>
              </a:tr>
              <a:tr h="1240596">
                <a:tc>
                  <a:txBody>
                    <a:bodyPr/>
                    <a:lstStyle/>
                    <a:p>
                      <a:pPr algn="ctr" eaLnBrk="1" hangingPunct="1">
                        <a:lnSpc>
                          <a:spcPct val="100000"/>
                        </a:lnSpc>
                        <a:spcBef>
                          <a:spcPct val="0"/>
                        </a:spcBef>
                        <a:buFontTx/>
                        <a:buNone/>
                      </a:pPr>
                      <a:r>
                        <a:rPr lang="en-GB" altLang="en-US" sz="1200" b="1" dirty="0">
                          <a:solidFill>
                            <a:schemeClr val="tx1"/>
                          </a:solidFill>
                          <a:latin typeface="Arial" panose="020B0604020202020204" pitchFamily="34" charset="0"/>
                          <a:cs typeface="Times New Roman" panose="02020603050405020304" pitchFamily="18" charset="0"/>
                        </a:rPr>
                        <a:t>Individual Professionals Trained</a:t>
                      </a:r>
                    </a:p>
                    <a:p>
                      <a:pPr algn="ctr" eaLnBrk="1" hangingPunct="1">
                        <a:lnSpc>
                          <a:spcPct val="100000"/>
                        </a:lnSpc>
                        <a:spcBef>
                          <a:spcPct val="0"/>
                        </a:spcBef>
                        <a:buFontTx/>
                        <a:buNone/>
                      </a:pPr>
                      <a:r>
                        <a:rPr lang="en-GB" altLang="en-US" sz="1200" b="1" dirty="0">
                          <a:solidFill>
                            <a:schemeClr val="tx1"/>
                          </a:solidFill>
                          <a:latin typeface="Arial" panose="020B0604020202020204" pitchFamily="34" charset="0"/>
                          <a:cs typeface="Times New Roman" panose="02020603050405020304" pitchFamily="18" charset="0"/>
                        </a:rPr>
                        <a:t>in Children and Young People’s Mental Health</a:t>
                      </a:r>
                    </a:p>
                    <a:p>
                      <a:pPr algn="ctr" eaLnBrk="1" hangingPunct="1">
                        <a:lnSpc>
                          <a:spcPct val="100000"/>
                        </a:lnSpc>
                        <a:spcBef>
                          <a:spcPct val="0"/>
                        </a:spcBef>
                        <a:buFontTx/>
                        <a:buNone/>
                      </a:pPr>
                      <a:r>
                        <a:rPr lang="en-GB" altLang="en-US" sz="1200" b="1" dirty="0">
                          <a:solidFill>
                            <a:schemeClr val="tx1"/>
                          </a:solidFill>
                          <a:latin typeface="Arial" panose="020B0604020202020204" pitchFamily="34" charset="0"/>
                          <a:cs typeface="Times New Roman" panose="02020603050405020304" pitchFamily="18" charset="0"/>
                        </a:rPr>
                        <a:t>e.g. Psychiatrists, Psychologists, Therapists etc</a:t>
                      </a:r>
                    </a:p>
                    <a:p>
                      <a:endParaRPr lang="en-GB" sz="1200" dirty="0"/>
                    </a:p>
                  </a:txBody>
                  <a:tcPr/>
                </a:tc>
                <a:tc>
                  <a:txBody>
                    <a:bodyPr/>
                    <a:lstStyle/>
                    <a:p>
                      <a:endParaRPr lang="en-GB" sz="1400" dirty="0"/>
                    </a:p>
                    <a:p>
                      <a:pPr marL="0" marR="0" lvl="0" indent="0" algn="ctr" defTabSz="457200" rtl="0" eaLnBrk="1" fontAlgn="auto" latinLnBrk="0" hangingPunct="1">
                        <a:lnSpc>
                          <a:spcPct val="100000"/>
                        </a:lnSpc>
                        <a:spcBef>
                          <a:spcPts val="0"/>
                        </a:spcBef>
                        <a:spcAft>
                          <a:spcPts val="0"/>
                        </a:spcAft>
                        <a:buClrTx/>
                        <a:buSzTx/>
                        <a:buFontTx/>
                        <a:buNone/>
                        <a:tabLst/>
                        <a:defRPr/>
                      </a:pPr>
                      <a:r>
                        <a:rPr lang="en-GB" altLang="en-US" sz="1400" b="1" dirty="0">
                          <a:solidFill>
                            <a:schemeClr val="tx1"/>
                          </a:solidFill>
                          <a:latin typeface="Arial" panose="020B0604020202020204" pitchFamily="34" charset="0"/>
                          <a:cs typeface="Times New Roman" panose="02020603050405020304" pitchFamily="18" charset="0"/>
                        </a:rPr>
                        <a:t>Tier 2</a:t>
                      </a:r>
                    </a:p>
                    <a:p>
                      <a:pPr algn="ctr"/>
                      <a:endParaRPr lang="en-GB" sz="1400" dirty="0"/>
                    </a:p>
                  </a:txBody>
                  <a:tcPr/>
                </a:tc>
                <a:extLst>
                  <a:ext uri="{0D108BD9-81ED-4DB2-BD59-A6C34878D82A}">
                    <a16:rowId xmlns:a16="http://schemas.microsoft.com/office/drawing/2014/main" val="2583794722"/>
                  </a:ext>
                </a:extLst>
              </a:tr>
              <a:tr h="1240596">
                <a:tc>
                  <a:txBody>
                    <a:bodyPr/>
                    <a:lstStyle/>
                    <a:p>
                      <a:pPr algn="ctr" eaLnBrk="1" hangingPunct="1">
                        <a:lnSpc>
                          <a:spcPct val="100000"/>
                        </a:lnSpc>
                        <a:spcBef>
                          <a:spcPct val="0"/>
                        </a:spcBef>
                        <a:buFontTx/>
                        <a:buNone/>
                      </a:pPr>
                      <a:r>
                        <a:rPr lang="en-GB" altLang="en-US" sz="1200" b="1" dirty="0">
                          <a:solidFill>
                            <a:schemeClr val="tx1"/>
                          </a:solidFill>
                          <a:latin typeface="Arial" panose="020B0604020202020204" pitchFamily="34" charset="0"/>
                          <a:cs typeface="Times New Roman" panose="02020603050405020304" pitchFamily="18" charset="0"/>
                        </a:rPr>
                        <a:t>GPs, Paediatricians, Teachers, School Nurses, </a:t>
                      </a:r>
                    </a:p>
                    <a:p>
                      <a:pPr algn="ctr" eaLnBrk="1" hangingPunct="1">
                        <a:lnSpc>
                          <a:spcPct val="100000"/>
                        </a:lnSpc>
                        <a:spcBef>
                          <a:spcPct val="0"/>
                        </a:spcBef>
                        <a:buFontTx/>
                        <a:buNone/>
                      </a:pPr>
                      <a:r>
                        <a:rPr lang="en-GB" altLang="en-US" sz="1200" b="1" dirty="0">
                          <a:solidFill>
                            <a:schemeClr val="tx1"/>
                          </a:solidFill>
                          <a:latin typeface="Arial" panose="020B0604020202020204" pitchFamily="34" charset="0"/>
                          <a:cs typeface="Times New Roman" panose="02020603050405020304" pitchFamily="18" charset="0"/>
                        </a:rPr>
                        <a:t>Youth Justice Workers, Health Visitors, </a:t>
                      </a:r>
                    </a:p>
                    <a:p>
                      <a:pPr algn="ctr" eaLnBrk="1" hangingPunct="1">
                        <a:lnSpc>
                          <a:spcPct val="100000"/>
                        </a:lnSpc>
                        <a:spcBef>
                          <a:spcPct val="0"/>
                        </a:spcBef>
                        <a:buFontTx/>
                        <a:buNone/>
                      </a:pPr>
                      <a:r>
                        <a:rPr lang="en-GB" altLang="en-US" sz="1200" b="1" dirty="0">
                          <a:solidFill>
                            <a:schemeClr val="tx1"/>
                          </a:solidFill>
                          <a:latin typeface="Arial" panose="020B0604020202020204" pitchFamily="34" charset="0"/>
                          <a:cs typeface="Times New Roman" panose="02020603050405020304" pitchFamily="18" charset="0"/>
                        </a:rPr>
                        <a:t>Social Workers, Voluntary Agencies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en-GB" altLang="en-US" sz="1400" b="1" dirty="0">
                        <a:solidFill>
                          <a:schemeClr val="tx1"/>
                        </a:solidFill>
                        <a:latin typeface="Arial" panose="020B0604020202020204" pitchFamily="34" charset="0"/>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GB" altLang="en-US" sz="1400" b="1" dirty="0">
                          <a:solidFill>
                            <a:schemeClr val="tx1"/>
                          </a:solidFill>
                          <a:latin typeface="Arial" panose="020B0604020202020204" pitchFamily="34" charset="0"/>
                          <a:cs typeface="Times New Roman" panose="02020603050405020304" pitchFamily="18" charset="0"/>
                        </a:rPr>
                        <a:t>Tier 1</a:t>
                      </a:r>
                    </a:p>
                    <a:p>
                      <a:pPr algn="l"/>
                      <a:endParaRPr lang="en-GB" sz="1400" dirty="0"/>
                    </a:p>
                  </a:txBody>
                  <a:tcPr/>
                </a:tc>
                <a:extLst>
                  <a:ext uri="{0D108BD9-81ED-4DB2-BD59-A6C34878D82A}">
                    <a16:rowId xmlns:a16="http://schemas.microsoft.com/office/drawing/2014/main" val="1506282179"/>
                  </a:ext>
                </a:extLst>
              </a:tr>
            </a:tbl>
          </a:graphicData>
        </a:graphic>
      </p:graphicFrame>
      <p:sp>
        <p:nvSpPr>
          <p:cNvPr id="6" name="Text Box 15">
            <a:extLst>
              <a:ext uri="{FF2B5EF4-FFF2-40B4-BE49-F238E27FC236}">
                <a16:creationId xmlns:a16="http://schemas.microsoft.com/office/drawing/2014/main" id="{05B94522-E6A7-410A-8052-D76F9F7E9C4A}"/>
              </a:ext>
            </a:extLst>
          </p:cNvPr>
          <p:cNvSpPr txBox="1">
            <a:spLocks noChangeArrowheads="1"/>
          </p:cNvSpPr>
          <p:nvPr/>
        </p:nvSpPr>
        <p:spPr bwMode="auto">
          <a:xfrm rot="16200000">
            <a:off x="9050127" y="4387509"/>
            <a:ext cx="3186532" cy="308419"/>
          </a:xfrm>
          <a:prstGeom prst="rect">
            <a:avLst/>
          </a:prstGeom>
          <a:solidFill>
            <a:srgbClr val="FF6600"/>
          </a:solidFill>
          <a:ln w="9525">
            <a:solidFill>
              <a:schemeClr val="bg1"/>
            </a:solidFill>
            <a:miter lim="800000"/>
            <a:headEnd/>
            <a:tailEnd/>
          </a:ln>
        </p:spPr>
        <p:txBody>
          <a:bodyPr wrap="square" lIns="92075" tIns="46038" rIns="92075" bIns="46038">
            <a:spAutoFit/>
          </a:bodyPr>
          <a:lstStyle>
            <a:lvl1pPr eaLnBrk="0" hangingPunct="0">
              <a:lnSpc>
                <a:spcPct val="90000"/>
              </a:lnSpc>
              <a:spcBef>
                <a:spcPct val="20000"/>
              </a:spcBef>
              <a:buBlip>
                <a:blip r:embed="rId2"/>
              </a:buBlip>
              <a:defRPr sz="3200">
                <a:solidFill>
                  <a:schemeClr val="tx1"/>
                </a:solidFill>
                <a:latin typeface="Calibri" panose="020F0502020204030204" pitchFamily="34" charset="0"/>
              </a:defRPr>
            </a:lvl1pPr>
            <a:lvl2pPr marL="742950" indent="-285750" eaLnBrk="0" hangingPunct="0">
              <a:lnSpc>
                <a:spcPct val="90000"/>
              </a:lnSpc>
              <a:spcBef>
                <a:spcPct val="20000"/>
              </a:spcBef>
              <a:buBlip>
                <a:blip r:embed="rId3"/>
              </a:buBlip>
              <a:defRPr sz="2800">
                <a:solidFill>
                  <a:schemeClr val="tx1"/>
                </a:solidFill>
                <a:latin typeface="Calibri" panose="020F0502020204030204" pitchFamily="34" charset="0"/>
              </a:defRPr>
            </a:lvl2pPr>
            <a:lvl3pPr marL="1143000" indent="-228600" eaLnBrk="0" hangingPunct="0">
              <a:lnSpc>
                <a:spcPct val="90000"/>
              </a:lnSpc>
              <a:spcBef>
                <a:spcPct val="20000"/>
              </a:spcBef>
              <a:buBlip>
                <a:blip r:embed="rId3"/>
              </a:buBlip>
              <a:defRPr sz="2400">
                <a:solidFill>
                  <a:schemeClr val="tx1"/>
                </a:solidFill>
                <a:latin typeface="Calibri" panose="020F0502020204030204" pitchFamily="34" charset="0"/>
              </a:defRPr>
            </a:lvl3pPr>
            <a:lvl4pPr marL="1600200" indent="-228600" eaLnBrk="0" hangingPunct="0">
              <a:lnSpc>
                <a:spcPct val="90000"/>
              </a:lnSpc>
              <a:spcBef>
                <a:spcPct val="20000"/>
              </a:spcBef>
              <a:buBlip>
                <a:blip r:embed="rId3"/>
              </a:buBlip>
              <a:defRPr sz="2400">
                <a:solidFill>
                  <a:schemeClr val="tx1"/>
                </a:solidFill>
                <a:latin typeface="Calibri" panose="020F0502020204030204" pitchFamily="34" charset="0"/>
              </a:defRPr>
            </a:lvl4pPr>
            <a:lvl5pPr marL="2057400" indent="-228600" eaLnBrk="0" hangingPunct="0">
              <a:lnSpc>
                <a:spcPct val="90000"/>
              </a:lnSpc>
              <a:spcBef>
                <a:spcPct val="20000"/>
              </a:spcBef>
              <a:buBlip>
                <a:blip r:embed="rId3"/>
              </a:buBlip>
              <a:defRPr sz="2400">
                <a:solidFill>
                  <a:schemeClr val="tx1"/>
                </a:solidFill>
                <a:latin typeface="Calibri" panose="020F0502020204030204" pitchFamily="34" charset="0"/>
              </a:defRPr>
            </a:lvl5pPr>
            <a:lvl6pPr marL="2514600" indent="-228600" eaLnBrk="0" fontAlgn="base" hangingPunct="0">
              <a:lnSpc>
                <a:spcPct val="90000"/>
              </a:lnSpc>
              <a:spcBef>
                <a:spcPct val="20000"/>
              </a:spcBef>
              <a:spcAft>
                <a:spcPct val="0"/>
              </a:spcAft>
              <a:buBlip>
                <a:blip r:embed="rId3"/>
              </a:buBlip>
              <a:defRPr sz="2400">
                <a:solidFill>
                  <a:schemeClr val="tx1"/>
                </a:solidFill>
                <a:latin typeface="Calibri" panose="020F0502020204030204" pitchFamily="34" charset="0"/>
              </a:defRPr>
            </a:lvl6pPr>
            <a:lvl7pPr marL="2971800" indent="-228600" eaLnBrk="0" fontAlgn="base" hangingPunct="0">
              <a:lnSpc>
                <a:spcPct val="90000"/>
              </a:lnSpc>
              <a:spcBef>
                <a:spcPct val="20000"/>
              </a:spcBef>
              <a:spcAft>
                <a:spcPct val="0"/>
              </a:spcAft>
              <a:buBlip>
                <a:blip r:embed="rId3"/>
              </a:buBlip>
              <a:defRPr sz="2400">
                <a:solidFill>
                  <a:schemeClr val="tx1"/>
                </a:solidFill>
                <a:latin typeface="Calibri" panose="020F0502020204030204" pitchFamily="34" charset="0"/>
              </a:defRPr>
            </a:lvl7pPr>
            <a:lvl8pPr marL="3429000" indent="-228600" eaLnBrk="0" fontAlgn="base" hangingPunct="0">
              <a:lnSpc>
                <a:spcPct val="90000"/>
              </a:lnSpc>
              <a:spcBef>
                <a:spcPct val="20000"/>
              </a:spcBef>
              <a:spcAft>
                <a:spcPct val="0"/>
              </a:spcAft>
              <a:buBlip>
                <a:blip r:embed="rId3"/>
              </a:buBlip>
              <a:defRPr sz="2400">
                <a:solidFill>
                  <a:schemeClr val="tx1"/>
                </a:solidFill>
                <a:latin typeface="Calibri" panose="020F0502020204030204" pitchFamily="34" charset="0"/>
              </a:defRPr>
            </a:lvl8pPr>
            <a:lvl9pPr marL="3886200" indent="-228600" eaLnBrk="0" fontAlgn="base" hangingPunct="0">
              <a:lnSpc>
                <a:spcPct val="90000"/>
              </a:lnSpc>
              <a:spcBef>
                <a:spcPct val="20000"/>
              </a:spcBef>
              <a:spcAft>
                <a:spcPct val="0"/>
              </a:spcAft>
              <a:buBlip>
                <a:blip r:embed="rId3"/>
              </a:buBlip>
              <a:defRPr sz="2400">
                <a:solidFill>
                  <a:schemeClr val="tx1"/>
                </a:solidFill>
                <a:latin typeface="Calibri" panose="020F0502020204030204" pitchFamily="34" charset="0"/>
              </a:defRPr>
            </a:lvl9pPr>
          </a:lstStyle>
          <a:p>
            <a:pPr eaLnBrk="1" hangingPunct="1">
              <a:lnSpc>
                <a:spcPct val="100000"/>
              </a:lnSpc>
              <a:buFontTx/>
              <a:buNone/>
            </a:pPr>
            <a:r>
              <a:rPr kumimoji="1" lang="en-GB" altLang="en-US" sz="1400" b="1" i="1" dirty="0">
                <a:latin typeface="Arial" panose="020B0604020202020204" pitchFamily="34" charset="0"/>
                <a:cs typeface="Times New Roman" panose="02020603050405020304" pitchFamily="18" charset="0"/>
              </a:rPr>
              <a:t>Primary Mental Health Workers etc</a:t>
            </a:r>
          </a:p>
        </p:txBody>
      </p:sp>
    </p:spTree>
    <p:extLst>
      <p:ext uri="{BB962C8B-B14F-4D97-AF65-F5344CB8AC3E}">
        <p14:creationId xmlns:p14="http://schemas.microsoft.com/office/powerpoint/2010/main" val="758463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92E6B4-7866-4991-A463-E6E78C8C4A8C}"/>
              </a:ext>
            </a:extLst>
          </p:cNvPr>
          <p:cNvSpPr>
            <a:spLocks noGrp="1"/>
          </p:cNvSpPr>
          <p:nvPr>
            <p:ph type="title"/>
          </p:nvPr>
        </p:nvSpPr>
        <p:spPr/>
        <p:txBody>
          <a:bodyPr>
            <a:normAutofit fontScale="90000"/>
          </a:bodyPr>
          <a:lstStyle/>
          <a:p>
            <a:r>
              <a:rPr lang="en-GB" dirty="0"/>
              <a:t>Remember Bronfenbrenner’s Ecological Theory?                       </a:t>
            </a:r>
            <a:br>
              <a:rPr lang="en-GB" dirty="0"/>
            </a:br>
            <a:br>
              <a:rPr lang="en-GB" dirty="0"/>
            </a:br>
            <a:br>
              <a:rPr lang="en-GB" dirty="0"/>
            </a:br>
            <a:r>
              <a:rPr lang="en-GB" dirty="0"/>
              <a:t>                                                                </a:t>
            </a:r>
            <a:br>
              <a:rPr lang="en-GB" dirty="0"/>
            </a:br>
            <a:br>
              <a:rPr lang="en-GB" dirty="0"/>
            </a:br>
            <a:r>
              <a:rPr lang="en-GB" dirty="0"/>
              <a:t>                                                                </a:t>
            </a:r>
            <a:br>
              <a:rPr lang="en-GB" dirty="0"/>
            </a:br>
            <a:r>
              <a:rPr lang="en-GB" dirty="0"/>
              <a:t>                                                               </a:t>
            </a:r>
          </a:p>
        </p:txBody>
      </p:sp>
      <p:pic>
        <p:nvPicPr>
          <p:cNvPr id="4" name="Content Placeholder 6">
            <a:extLst>
              <a:ext uri="{FF2B5EF4-FFF2-40B4-BE49-F238E27FC236}">
                <a16:creationId xmlns:a16="http://schemas.microsoft.com/office/drawing/2014/main" id="{D7C4BF62-DA27-418E-954D-C3E36D1A9948}"/>
              </a:ext>
            </a:extLst>
          </p:cNvPr>
          <p:cNvPicPr>
            <a:picLocks noGrp="1" noChangeAspect="1"/>
          </p:cNvPicPr>
          <p:nvPr>
            <p:ph idx="1"/>
          </p:nvPr>
        </p:nvPicPr>
        <p:blipFill>
          <a:blip r:embed="rId2"/>
          <a:stretch>
            <a:fillRect/>
          </a:stretch>
        </p:blipFill>
        <p:spPr>
          <a:xfrm>
            <a:off x="2411895" y="1709531"/>
            <a:ext cx="7301947" cy="4929808"/>
          </a:xfrm>
          <a:prstGeom prst="rect">
            <a:avLst/>
          </a:prstGeom>
        </p:spPr>
      </p:pic>
      <p:sp>
        <p:nvSpPr>
          <p:cNvPr id="5" name="Down Arrow 7">
            <a:extLst>
              <a:ext uri="{FF2B5EF4-FFF2-40B4-BE49-F238E27FC236}">
                <a16:creationId xmlns:a16="http://schemas.microsoft.com/office/drawing/2014/main" id="{50D32933-D9AC-4BB8-851A-900D7D108986}"/>
              </a:ext>
            </a:extLst>
          </p:cNvPr>
          <p:cNvSpPr/>
          <p:nvPr/>
        </p:nvSpPr>
        <p:spPr>
          <a:xfrm rot="5400000">
            <a:off x="10104376" y="2865383"/>
            <a:ext cx="1697089" cy="24781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GB" sz="3200" dirty="0"/>
              <a:t>Intervene Earlier!</a:t>
            </a:r>
          </a:p>
        </p:txBody>
      </p:sp>
    </p:spTree>
    <p:extLst>
      <p:ext uri="{BB962C8B-B14F-4D97-AF65-F5344CB8AC3E}">
        <p14:creationId xmlns:p14="http://schemas.microsoft.com/office/powerpoint/2010/main" val="30876513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6C581-AD6F-439F-817A-F3511D056727}"/>
              </a:ext>
            </a:extLst>
          </p:cNvPr>
          <p:cNvSpPr>
            <a:spLocks noGrp="1"/>
          </p:cNvSpPr>
          <p:nvPr>
            <p:ph type="title"/>
          </p:nvPr>
        </p:nvSpPr>
        <p:spPr/>
        <p:txBody>
          <a:bodyPr/>
          <a:lstStyle/>
          <a:p>
            <a:r>
              <a:rPr lang="en-GB" dirty="0"/>
              <a:t>Bronfenbrenner in thinking behind interventions</a:t>
            </a:r>
          </a:p>
        </p:txBody>
      </p:sp>
      <p:sp>
        <p:nvSpPr>
          <p:cNvPr id="3" name="Content Placeholder 2">
            <a:extLst>
              <a:ext uri="{FF2B5EF4-FFF2-40B4-BE49-F238E27FC236}">
                <a16:creationId xmlns:a16="http://schemas.microsoft.com/office/drawing/2014/main" id="{7DA798EE-CE19-46BC-BCF3-0708C060741C}"/>
              </a:ext>
            </a:extLst>
          </p:cNvPr>
          <p:cNvSpPr>
            <a:spLocks noGrp="1"/>
          </p:cNvSpPr>
          <p:nvPr>
            <p:ph idx="1"/>
          </p:nvPr>
        </p:nvSpPr>
        <p:spPr/>
        <p:txBody>
          <a:bodyPr>
            <a:normAutofit lnSpcReduction="10000"/>
          </a:bodyPr>
          <a:lstStyle/>
          <a:p>
            <a:r>
              <a:rPr lang="en-GB" dirty="0"/>
              <a:t>Theory : ‘Children interact with others in their most immediate learning and development environment. This approach identifies the family as the most influential and proximal system. It also recognizes the importance of partnership between families and childcare. </a:t>
            </a:r>
          </a:p>
          <a:p>
            <a:r>
              <a:rPr lang="en-GB" dirty="0"/>
              <a:t>Hypothesis - There is positive associations found between parental support and children’s PA; parental support was expected to be a potential strategy.</a:t>
            </a:r>
          </a:p>
          <a:p>
            <a:r>
              <a:rPr lang="en-GB" dirty="0"/>
              <a:t>Result – </a:t>
            </a:r>
            <a:r>
              <a:rPr lang="en-GB" dirty="0" err="1"/>
              <a:t>Unlclear</a:t>
            </a:r>
            <a:r>
              <a:rPr lang="en-GB" dirty="0"/>
              <a:t>; 1 in 8 eight studies with a parental component showed that high quality intervention succeeded in increasing Physical Activity in children. It may be that families need to be more strongly committed to the intervention, and that merely giving parents knowledge or materials is not enough in a centre-based intervention </a:t>
            </a:r>
            <a:br>
              <a:rPr lang="en-GB" dirty="0"/>
            </a:br>
            <a:r>
              <a:rPr lang="en-GB" dirty="0"/>
              <a:t>(</a:t>
            </a:r>
            <a:r>
              <a:rPr lang="en-GB" dirty="0" err="1"/>
              <a:t>Mehtälä</a:t>
            </a:r>
            <a:r>
              <a:rPr lang="en-GB" dirty="0"/>
              <a:t>, et. al. 2015)</a:t>
            </a:r>
          </a:p>
          <a:p>
            <a:endParaRPr lang="en-GB" dirty="0"/>
          </a:p>
        </p:txBody>
      </p:sp>
    </p:spTree>
    <p:extLst>
      <p:ext uri="{BB962C8B-B14F-4D97-AF65-F5344CB8AC3E}">
        <p14:creationId xmlns:p14="http://schemas.microsoft.com/office/powerpoint/2010/main" val="12967164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B6F95-E1AD-4E66-8B8A-878EC18FF07E}"/>
              </a:ext>
            </a:extLst>
          </p:cNvPr>
          <p:cNvSpPr>
            <a:spLocks noGrp="1"/>
          </p:cNvSpPr>
          <p:nvPr>
            <p:ph type="title"/>
          </p:nvPr>
        </p:nvSpPr>
        <p:spPr/>
        <p:txBody>
          <a:bodyPr/>
          <a:lstStyle/>
          <a:p>
            <a:r>
              <a:rPr lang="en-GB" dirty="0"/>
              <a:t>However….</a:t>
            </a:r>
          </a:p>
        </p:txBody>
      </p:sp>
      <p:sp>
        <p:nvSpPr>
          <p:cNvPr id="3" name="Content Placeholder 2">
            <a:extLst>
              <a:ext uri="{FF2B5EF4-FFF2-40B4-BE49-F238E27FC236}">
                <a16:creationId xmlns:a16="http://schemas.microsoft.com/office/drawing/2014/main" id="{97390031-6BE5-40A5-9F9C-2290696FB639}"/>
              </a:ext>
            </a:extLst>
          </p:cNvPr>
          <p:cNvSpPr>
            <a:spLocks noGrp="1"/>
          </p:cNvSpPr>
          <p:nvPr>
            <p:ph idx="1"/>
          </p:nvPr>
        </p:nvSpPr>
        <p:spPr/>
        <p:txBody>
          <a:bodyPr>
            <a:normAutofit fontScale="85000" lnSpcReduction="20000"/>
          </a:bodyPr>
          <a:lstStyle/>
          <a:p>
            <a:r>
              <a:rPr lang="en-GB" sz="2200" dirty="0"/>
              <a:t>The use of PA-specific in-service teacher training as intervention strategy was potentially fruitful </a:t>
            </a:r>
          </a:p>
          <a:p>
            <a:r>
              <a:rPr lang="en-GB" sz="2200" dirty="0"/>
              <a:t>Teachers’ experience and personal characteristics play an important role in increasing PA among children</a:t>
            </a:r>
          </a:p>
          <a:p>
            <a:r>
              <a:rPr lang="en-GB" sz="2200" dirty="0"/>
              <a:t>Teachers’ cultural beliefs about play and learning are translated into actions which, in turn, influence children’s play </a:t>
            </a:r>
            <a:r>
              <a:rPr lang="en-GB" sz="2200" dirty="0" err="1"/>
              <a:t>behavior</a:t>
            </a:r>
            <a:r>
              <a:rPr lang="en-GB" sz="2200" dirty="0"/>
              <a:t> (i.e. PA) </a:t>
            </a:r>
          </a:p>
          <a:p>
            <a:r>
              <a:rPr lang="en-GB" sz="2200" dirty="0"/>
              <a:t>Policies of childcare concerning children’s safety and school readiness may hinder children’s physical development. </a:t>
            </a:r>
          </a:p>
          <a:p>
            <a:r>
              <a:rPr lang="en-GB" sz="2200" dirty="0"/>
              <a:t>The question is could we enhance children’s PA by changing environmental policies without jeopardizing their safety and school readiness? </a:t>
            </a:r>
          </a:p>
          <a:p>
            <a:r>
              <a:rPr lang="en-GB" sz="2200" dirty="0"/>
              <a:t>Intervention at the community level, while requiring a lot of resources, may eventually prove a sustainable and a cost-effective strategy</a:t>
            </a:r>
            <a:r>
              <a:rPr lang="en-GB" dirty="0"/>
              <a:t>.</a:t>
            </a:r>
          </a:p>
          <a:p>
            <a:endParaRPr lang="en-GB" dirty="0"/>
          </a:p>
        </p:txBody>
      </p:sp>
    </p:spTree>
    <p:extLst>
      <p:ext uri="{BB962C8B-B14F-4D97-AF65-F5344CB8AC3E}">
        <p14:creationId xmlns:p14="http://schemas.microsoft.com/office/powerpoint/2010/main" val="1954793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9A49C-6E88-4DB4-A7BA-B33EA0920197}"/>
              </a:ext>
            </a:extLst>
          </p:cNvPr>
          <p:cNvSpPr>
            <a:spLocks noGrp="1"/>
          </p:cNvSpPr>
          <p:nvPr>
            <p:ph type="title"/>
          </p:nvPr>
        </p:nvSpPr>
        <p:spPr/>
        <p:txBody>
          <a:bodyPr>
            <a:normAutofit fontScale="90000"/>
          </a:bodyPr>
          <a:lstStyle/>
          <a:p>
            <a:r>
              <a:rPr lang="en-GB" dirty="0"/>
              <a:t>Welsh Government Policy</a:t>
            </a:r>
            <a:br>
              <a:rPr lang="en-GB" dirty="0"/>
            </a:br>
            <a:r>
              <a:rPr lang="en-GB" dirty="0">
                <a:solidFill>
                  <a:srgbClr val="0070C0"/>
                </a:solidFill>
              </a:rPr>
              <a:t>Wellbeing of Future Generations (Wales) Act 2015</a:t>
            </a:r>
          </a:p>
        </p:txBody>
      </p:sp>
      <p:sp>
        <p:nvSpPr>
          <p:cNvPr id="3" name="Content Placeholder 2">
            <a:extLst>
              <a:ext uri="{FF2B5EF4-FFF2-40B4-BE49-F238E27FC236}">
                <a16:creationId xmlns:a16="http://schemas.microsoft.com/office/drawing/2014/main" id="{FA3F0A23-7E7D-431C-A7C5-0AB7608E4245}"/>
              </a:ext>
            </a:extLst>
          </p:cNvPr>
          <p:cNvSpPr>
            <a:spLocks noGrp="1"/>
          </p:cNvSpPr>
          <p:nvPr>
            <p:ph idx="1"/>
          </p:nvPr>
        </p:nvSpPr>
        <p:spPr/>
        <p:txBody>
          <a:bodyPr/>
          <a:lstStyle/>
          <a:p>
            <a:r>
              <a:rPr lang="en-GB" dirty="0"/>
              <a:t>About improving the social, economic, environmental and cultural well-being of Wales.</a:t>
            </a:r>
          </a:p>
          <a:p>
            <a:r>
              <a:rPr lang="en-GB" dirty="0"/>
              <a:t>Will make the public bodies listed in the Act:</a:t>
            </a:r>
          </a:p>
          <a:p>
            <a:pPr marL="624078" indent="-514350">
              <a:buFont typeface="+mj-lt"/>
              <a:buAutoNum type="arabicPeriod"/>
            </a:pPr>
            <a:r>
              <a:rPr lang="en-GB" dirty="0"/>
              <a:t>think more about the long-term</a:t>
            </a:r>
          </a:p>
          <a:p>
            <a:pPr marL="624078" indent="-514350">
              <a:buFont typeface="+mj-lt"/>
              <a:buAutoNum type="arabicPeriod"/>
            </a:pPr>
            <a:r>
              <a:rPr lang="en-GB" dirty="0"/>
              <a:t>work better with people and communities and each other</a:t>
            </a:r>
          </a:p>
          <a:p>
            <a:pPr marL="624078" indent="-514350">
              <a:buFont typeface="+mj-lt"/>
              <a:buAutoNum type="arabicPeriod"/>
            </a:pPr>
            <a:r>
              <a:rPr lang="en-GB" dirty="0"/>
              <a:t>look to </a:t>
            </a:r>
            <a:r>
              <a:rPr lang="en-GB" b="1" u="sng" dirty="0"/>
              <a:t>prevent problems </a:t>
            </a:r>
            <a:r>
              <a:rPr lang="en-GB" dirty="0"/>
              <a:t>and </a:t>
            </a:r>
            <a:r>
              <a:rPr lang="en-GB" b="1" u="sng" dirty="0"/>
              <a:t>take a more joined-up approach.</a:t>
            </a:r>
          </a:p>
          <a:p>
            <a:r>
              <a:rPr lang="en-GB" dirty="0">
                <a:solidFill>
                  <a:srgbClr val="FF0000"/>
                </a:solidFill>
              </a:rPr>
              <a:t>Link this to Bronfenbrenner (1979)</a:t>
            </a:r>
            <a:r>
              <a:rPr lang="en-GB" dirty="0"/>
              <a:t>                                                                             </a:t>
            </a:r>
          </a:p>
        </p:txBody>
      </p:sp>
      <p:pic>
        <p:nvPicPr>
          <p:cNvPr id="4" name="Picture 2" descr="C:\Users\Dave\AppData\Local\Microsoft\Windows\INetCache\IE\VQ5HMKDS\929px-Flag_map_of_Wales.svg[1].png">
            <a:extLst>
              <a:ext uri="{FF2B5EF4-FFF2-40B4-BE49-F238E27FC236}">
                <a16:creationId xmlns:a16="http://schemas.microsoft.com/office/drawing/2014/main" id="{E7A4F683-743E-4A22-A96D-7579AD75DAE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67823" y="4635795"/>
            <a:ext cx="2211572" cy="2030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73347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A911E-0829-440F-8AD4-6EABEACB742A}"/>
              </a:ext>
            </a:extLst>
          </p:cNvPr>
          <p:cNvSpPr>
            <a:spLocks noGrp="1"/>
          </p:cNvSpPr>
          <p:nvPr>
            <p:ph type="title"/>
          </p:nvPr>
        </p:nvSpPr>
        <p:spPr/>
        <p:txBody>
          <a:bodyPr>
            <a:normAutofit fontScale="90000"/>
          </a:bodyPr>
          <a:lstStyle/>
          <a:p>
            <a:r>
              <a:rPr lang="en-GB" dirty="0"/>
              <a:t>Welsh Government Policy</a:t>
            </a:r>
            <a:br>
              <a:rPr lang="en-GB" dirty="0"/>
            </a:br>
            <a:r>
              <a:rPr lang="en-GB" dirty="0">
                <a:solidFill>
                  <a:srgbClr val="0070C0"/>
                </a:solidFill>
              </a:rPr>
              <a:t>Wellbeing of Future Generations (Wales) Act 2015</a:t>
            </a:r>
          </a:p>
        </p:txBody>
      </p:sp>
      <p:sp>
        <p:nvSpPr>
          <p:cNvPr id="3" name="Content Placeholder 2">
            <a:extLst>
              <a:ext uri="{FF2B5EF4-FFF2-40B4-BE49-F238E27FC236}">
                <a16:creationId xmlns:a16="http://schemas.microsoft.com/office/drawing/2014/main" id="{3D2F1B83-F1E2-4A8E-A198-C2F6DF164467}"/>
              </a:ext>
            </a:extLst>
          </p:cNvPr>
          <p:cNvSpPr>
            <a:spLocks noGrp="1"/>
          </p:cNvSpPr>
          <p:nvPr>
            <p:ph idx="1"/>
          </p:nvPr>
        </p:nvSpPr>
        <p:spPr/>
        <p:txBody>
          <a:bodyPr>
            <a:normAutofit fontScale="92500" lnSpcReduction="20000"/>
          </a:bodyPr>
          <a:lstStyle/>
          <a:p>
            <a:pPr marL="109728" indent="0">
              <a:buNone/>
            </a:pPr>
            <a:r>
              <a:rPr lang="en-GB" sz="2200" dirty="0"/>
              <a:t>The Act puts in place seven well-being goals:</a:t>
            </a:r>
          </a:p>
          <a:p>
            <a:pPr marL="624078" indent="-514350">
              <a:buFont typeface="+mj-lt"/>
              <a:buAutoNum type="arabicPeriod"/>
            </a:pPr>
            <a:r>
              <a:rPr lang="en-GB" sz="2200" dirty="0"/>
              <a:t>Resilient Wales</a:t>
            </a:r>
          </a:p>
          <a:p>
            <a:pPr marL="624078" indent="-514350">
              <a:buFont typeface="+mj-lt"/>
              <a:buAutoNum type="arabicPeriod"/>
            </a:pPr>
            <a:r>
              <a:rPr lang="en-GB" sz="2200" dirty="0"/>
              <a:t>Prosperous Wales                                                               </a:t>
            </a:r>
          </a:p>
          <a:p>
            <a:pPr marL="624078" indent="-514350">
              <a:buFont typeface="+mj-lt"/>
              <a:buAutoNum type="arabicPeriod"/>
            </a:pPr>
            <a:r>
              <a:rPr lang="en-GB" sz="2200" dirty="0"/>
              <a:t>Healthier Wales</a:t>
            </a:r>
          </a:p>
          <a:p>
            <a:pPr marL="624078" indent="-514350">
              <a:buFont typeface="+mj-lt"/>
              <a:buAutoNum type="arabicPeriod"/>
            </a:pPr>
            <a:r>
              <a:rPr lang="en-GB" sz="2200" dirty="0"/>
              <a:t>More equal Wales</a:t>
            </a:r>
          </a:p>
          <a:p>
            <a:pPr marL="624078" indent="-514350">
              <a:buFont typeface="+mj-lt"/>
              <a:buAutoNum type="arabicPeriod"/>
            </a:pPr>
            <a:r>
              <a:rPr lang="en-GB" sz="2200" dirty="0"/>
              <a:t>A Wales of cohesive communities</a:t>
            </a:r>
          </a:p>
          <a:p>
            <a:pPr marL="624078" indent="-514350">
              <a:buFont typeface="+mj-lt"/>
              <a:buAutoNum type="arabicPeriod"/>
            </a:pPr>
            <a:r>
              <a:rPr lang="en-GB" sz="2200" dirty="0"/>
              <a:t>A Wales of vibrant culture and thriving Welsh language</a:t>
            </a:r>
          </a:p>
          <a:p>
            <a:pPr marL="624078" indent="-514350">
              <a:buFont typeface="+mj-lt"/>
              <a:buAutoNum type="arabicPeriod"/>
            </a:pPr>
            <a:r>
              <a:rPr lang="en-GB" sz="2200" dirty="0"/>
              <a:t>A globally responsible Wales</a:t>
            </a:r>
          </a:p>
          <a:p>
            <a:pPr marL="0" indent="0">
              <a:buNone/>
              <a:defRPr/>
            </a:pPr>
            <a:endParaRPr lang="en-GB" sz="2200" u="sng" dirty="0"/>
          </a:p>
          <a:p>
            <a:pPr marL="0" indent="0">
              <a:buNone/>
              <a:defRPr/>
            </a:pPr>
            <a:r>
              <a:rPr lang="en-GB" dirty="0">
                <a:solidFill>
                  <a:srgbClr val="FF0000"/>
                </a:solidFill>
              </a:rPr>
              <a:t>              </a:t>
            </a:r>
            <a:endParaRPr lang="en-GB" dirty="0"/>
          </a:p>
        </p:txBody>
      </p:sp>
      <p:pic>
        <p:nvPicPr>
          <p:cNvPr id="4" name="Picture 2" descr="C:\Users\Dave\AppData\Local\Microsoft\Windows\INetCache\IE\VQ5HMKDS\929px-Flag_map_of_Wales.svg[1].png">
            <a:extLst>
              <a:ext uri="{FF2B5EF4-FFF2-40B4-BE49-F238E27FC236}">
                <a16:creationId xmlns:a16="http://schemas.microsoft.com/office/drawing/2014/main" id="{46BB6EC4-9E43-44FD-AB29-7AA6ACEA286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48576" y="1844824"/>
            <a:ext cx="2307266" cy="2110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2615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A7BEE8-6019-486F-AB63-AC962CD22EE5}"/>
              </a:ext>
            </a:extLst>
          </p:cNvPr>
          <p:cNvSpPr>
            <a:spLocks noGrp="1"/>
          </p:cNvSpPr>
          <p:nvPr>
            <p:ph type="title"/>
          </p:nvPr>
        </p:nvSpPr>
        <p:spPr/>
        <p:txBody>
          <a:bodyPr/>
          <a:lstStyle/>
          <a:p>
            <a:r>
              <a:rPr lang="en-GB" dirty="0"/>
              <a:t>Layard &amp; </a:t>
            </a:r>
            <a:r>
              <a:rPr lang="en-GB" dirty="0" err="1"/>
              <a:t>Hagell</a:t>
            </a:r>
            <a:r>
              <a:rPr lang="en-GB" dirty="0"/>
              <a:t>, (2015)</a:t>
            </a:r>
          </a:p>
        </p:txBody>
      </p:sp>
      <p:sp>
        <p:nvSpPr>
          <p:cNvPr id="3" name="Content Placeholder 2">
            <a:extLst>
              <a:ext uri="{FF2B5EF4-FFF2-40B4-BE49-F238E27FC236}">
                <a16:creationId xmlns:a16="http://schemas.microsoft.com/office/drawing/2014/main" id="{AADB65EE-B3C2-44F7-8A74-5A2FE1747F71}"/>
              </a:ext>
            </a:extLst>
          </p:cNvPr>
          <p:cNvSpPr>
            <a:spLocks noGrp="1"/>
          </p:cNvSpPr>
          <p:nvPr>
            <p:ph idx="1"/>
          </p:nvPr>
        </p:nvSpPr>
        <p:spPr/>
        <p:txBody>
          <a:bodyPr/>
          <a:lstStyle/>
          <a:p>
            <a:r>
              <a:rPr lang="en-GB" dirty="0"/>
              <a:t>‘… if we care about wellbeing,  the  wellbeing  of  children  must  be  a  top  policy  priority  for  communities  and  families, healthcare systems and schools. This is a matter of basic human rights, as set out in the United Nations Convention on the Rights of the Child. And we must talk about mental health issues much more openly and destigmatize the issue. Second, if we do all of this, we shall certainly incur costs but we will also save huge expense in future.’</a:t>
            </a:r>
          </a:p>
          <a:p>
            <a:pPr marL="0" indent="0">
              <a:buNone/>
            </a:pPr>
            <a:r>
              <a:rPr lang="en-GB" dirty="0"/>
              <a:t>                                                           </a:t>
            </a:r>
          </a:p>
        </p:txBody>
      </p:sp>
      <p:pic>
        <p:nvPicPr>
          <p:cNvPr id="4" name="Picture 3">
            <a:extLst>
              <a:ext uri="{FF2B5EF4-FFF2-40B4-BE49-F238E27FC236}">
                <a16:creationId xmlns:a16="http://schemas.microsoft.com/office/drawing/2014/main" id="{5718D856-B815-4EEA-B752-B9607D4DB433}"/>
              </a:ext>
            </a:extLst>
          </p:cNvPr>
          <p:cNvPicPr>
            <a:picLocks noChangeAspect="1"/>
          </p:cNvPicPr>
          <p:nvPr/>
        </p:nvPicPr>
        <p:blipFill>
          <a:blip r:embed="rId2"/>
          <a:stretch>
            <a:fillRect/>
          </a:stretch>
        </p:blipFill>
        <p:spPr>
          <a:xfrm>
            <a:off x="3378476" y="4480814"/>
            <a:ext cx="6441384" cy="2377185"/>
          </a:xfrm>
          <a:prstGeom prst="rect">
            <a:avLst/>
          </a:prstGeom>
        </p:spPr>
      </p:pic>
    </p:spTree>
    <p:extLst>
      <p:ext uri="{BB962C8B-B14F-4D97-AF65-F5344CB8AC3E}">
        <p14:creationId xmlns:p14="http://schemas.microsoft.com/office/powerpoint/2010/main" val="2652635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8E2FB-7D73-42FE-ABD8-7221684E4AC0}"/>
              </a:ext>
            </a:extLst>
          </p:cNvPr>
          <p:cNvSpPr>
            <a:spLocks noGrp="1"/>
          </p:cNvSpPr>
          <p:nvPr>
            <p:ph type="title"/>
          </p:nvPr>
        </p:nvSpPr>
        <p:spPr/>
        <p:txBody>
          <a:bodyPr/>
          <a:lstStyle/>
          <a:p>
            <a:r>
              <a:rPr lang="en-GB" dirty="0"/>
              <a:t>Key challenges in implementing mental health and wellbeing </a:t>
            </a:r>
          </a:p>
        </p:txBody>
      </p:sp>
      <p:sp>
        <p:nvSpPr>
          <p:cNvPr id="3" name="Content Placeholder 2">
            <a:extLst>
              <a:ext uri="{FF2B5EF4-FFF2-40B4-BE49-F238E27FC236}">
                <a16:creationId xmlns:a16="http://schemas.microsoft.com/office/drawing/2014/main" id="{42BC7979-FBF6-4E3A-A4CB-136F21B7C2E4}"/>
              </a:ext>
            </a:extLst>
          </p:cNvPr>
          <p:cNvSpPr>
            <a:spLocks noGrp="1"/>
          </p:cNvSpPr>
          <p:nvPr>
            <p:ph idx="1"/>
          </p:nvPr>
        </p:nvSpPr>
        <p:spPr>
          <a:xfrm>
            <a:off x="2589212" y="2133599"/>
            <a:ext cx="8915400" cy="4226859"/>
          </a:xfrm>
        </p:spPr>
        <p:txBody>
          <a:bodyPr>
            <a:normAutofit fontScale="40000" lnSpcReduction="20000"/>
          </a:bodyPr>
          <a:lstStyle/>
          <a:p>
            <a:r>
              <a:rPr lang="en-GB" sz="4000" dirty="0"/>
              <a:t>Austerity and spending cuts</a:t>
            </a:r>
          </a:p>
          <a:p>
            <a:r>
              <a:rPr lang="en-GB" sz="4000" dirty="0"/>
              <a:t>Welfare Reforms/Benefit cuts</a:t>
            </a:r>
          </a:p>
          <a:p>
            <a:r>
              <a:rPr lang="en-GB" sz="4000" dirty="0"/>
              <a:t>realising large scale sustainable improvement and realisation of fully Integrated network of care</a:t>
            </a:r>
          </a:p>
          <a:p>
            <a:r>
              <a:rPr lang="en-GB" sz="4000" dirty="0"/>
              <a:t>Problem of reach across a complex system</a:t>
            </a:r>
          </a:p>
          <a:p>
            <a:r>
              <a:rPr lang="en-GB" sz="4000" dirty="0"/>
              <a:t>Integration of physical and mental health</a:t>
            </a:r>
          </a:p>
          <a:p>
            <a:r>
              <a:rPr lang="en-GB" sz="4000" dirty="0"/>
              <a:t>Bringing about large scale change</a:t>
            </a:r>
          </a:p>
          <a:p>
            <a:r>
              <a:rPr lang="en-GB" sz="4000" dirty="0"/>
              <a:t>An ageing population</a:t>
            </a:r>
          </a:p>
          <a:p>
            <a:r>
              <a:rPr lang="en-GB" sz="4000" dirty="0"/>
              <a:t>Influencing other agencies</a:t>
            </a:r>
          </a:p>
          <a:p>
            <a:r>
              <a:rPr lang="en-GB" sz="4000" dirty="0"/>
              <a:t>Recession</a:t>
            </a:r>
          </a:p>
          <a:p>
            <a:pPr marL="0" indent="0">
              <a:buNone/>
            </a:pPr>
            <a:r>
              <a:rPr lang="en-GB" sz="4000" b="1" dirty="0"/>
              <a:t>Relate to Bronfenbrenner</a:t>
            </a:r>
          </a:p>
          <a:p>
            <a:endParaRPr lang="en-GB" sz="4000" dirty="0"/>
          </a:p>
          <a:p>
            <a:r>
              <a:rPr lang="en-GB" sz="4000" dirty="0"/>
              <a:t>Public Health Wales, (2012)</a:t>
            </a:r>
          </a:p>
          <a:p>
            <a:endParaRPr lang="en-GB" dirty="0"/>
          </a:p>
        </p:txBody>
      </p:sp>
    </p:spTree>
    <p:extLst>
      <p:ext uri="{BB962C8B-B14F-4D97-AF65-F5344CB8AC3E}">
        <p14:creationId xmlns:p14="http://schemas.microsoft.com/office/powerpoint/2010/main" val="7571223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F050F-3829-4D81-A17E-D7A26CCD9C91}"/>
              </a:ext>
            </a:extLst>
          </p:cNvPr>
          <p:cNvSpPr>
            <a:spLocks noGrp="1"/>
          </p:cNvSpPr>
          <p:nvPr>
            <p:ph type="title"/>
          </p:nvPr>
        </p:nvSpPr>
        <p:spPr/>
        <p:txBody>
          <a:bodyPr/>
          <a:lstStyle/>
          <a:p>
            <a:r>
              <a:rPr lang="en-GB" dirty="0"/>
              <a:t>Key challenges in implementing mental health and wellbeing </a:t>
            </a:r>
          </a:p>
        </p:txBody>
      </p:sp>
      <p:sp>
        <p:nvSpPr>
          <p:cNvPr id="4" name="Content Placeholder 2">
            <a:extLst>
              <a:ext uri="{FF2B5EF4-FFF2-40B4-BE49-F238E27FC236}">
                <a16:creationId xmlns:a16="http://schemas.microsoft.com/office/drawing/2014/main" id="{7674ABE5-9B2A-43FC-82B8-12F0C113867C}"/>
              </a:ext>
            </a:extLst>
          </p:cNvPr>
          <p:cNvSpPr>
            <a:spLocks noGrp="1"/>
          </p:cNvSpPr>
          <p:nvPr>
            <p:ph idx="1"/>
          </p:nvPr>
        </p:nvSpPr>
        <p:spPr>
          <a:xfrm>
            <a:off x="2589213" y="2133600"/>
            <a:ext cx="8915400" cy="3778250"/>
          </a:xfrm>
        </p:spPr>
        <p:txBody>
          <a:bodyPr>
            <a:normAutofit/>
          </a:bodyPr>
          <a:lstStyle/>
          <a:p>
            <a:r>
              <a:rPr lang="en-GB" sz="2400" dirty="0"/>
              <a:t>Discussion: what are the challenges in schools?</a:t>
            </a:r>
          </a:p>
        </p:txBody>
      </p:sp>
      <p:pic>
        <p:nvPicPr>
          <p:cNvPr id="5" name="Picture 4">
            <a:extLst>
              <a:ext uri="{FF2B5EF4-FFF2-40B4-BE49-F238E27FC236}">
                <a16:creationId xmlns:a16="http://schemas.microsoft.com/office/drawing/2014/main" id="{BFF98704-CE18-459B-B650-DC1E857C7A87}"/>
              </a:ext>
            </a:extLst>
          </p:cNvPr>
          <p:cNvPicPr>
            <a:picLocks noChangeAspect="1"/>
          </p:cNvPicPr>
          <p:nvPr/>
        </p:nvPicPr>
        <p:blipFill>
          <a:blip r:embed="rId2"/>
          <a:stretch>
            <a:fillRect/>
          </a:stretch>
        </p:blipFill>
        <p:spPr>
          <a:xfrm>
            <a:off x="3764280" y="2881639"/>
            <a:ext cx="4953000" cy="3648584"/>
          </a:xfrm>
          <a:prstGeom prst="rect">
            <a:avLst/>
          </a:prstGeom>
        </p:spPr>
      </p:pic>
    </p:spTree>
    <p:extLst>
      <p:ext uri="{BB962C8B-B14F-4D97-AF65-F5344CB8AC3E}">
        <p14:creationId xmlns:p14="http://schemas.microsoft.com/office/powerpoint/2010/main" val="3617680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8533B-B7F3-4D6E-B203-663F25E2EB48}"/>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707C6736-E73C-40DD-9CBB-E3C8C7F724D2}"/>
              </a:ext>
            </a:extLst>
          </p:cNvPr>
          <p:cNvSpPr>
            <a:spLocks noGrp="1"/>
          </p:cNvSpPr>
          <p:nvPr>
            <p:ph idx="1"/>
          </p:nvPr>
        </p:nvSpPr>
        <p:spPr/>
        <p:txBody>
          <a:bodyPr>
            <a:normAutofit/>
          </a:bodyPr>
          <a:lstStyle/>
          <a:p>
            <a:r>
              <a:rPr lang="en-GB" sz="1200" dirty="0"/>
              <a:t>Bronfenbrenner Bioecological Model. Available at http://nacce.org/ecological-theory-of-bronfenbrenner/ (Accessed 31.10.20)</a:t>
            </a:r>
          </a:p>
          <a:p>
            <a:r>
              <a:rPr lang="en-GB" sz="1200" dirty="0"/>
              <a:t>Giddens, A. (1998) The Third Way: The Renewal of Social Democracy. Cambridge: Polity Press</a:t>
            </a:r>
          </a:p>
          <a:p>
            <a:r>
              <a:rPr lang="en-GB" sz="1200" dirty="0"/>
              <a:t>Mehtala MA, </a:t>
            </a:r>
            <a:r>
              <a:rPr lang="en-GB" sz="1200" dirty="0" err="1"/>
              <a:t>Saakslahti</a:t>
            </a:r>
            <a:r>
              <a:rPr lang="en-GB" sz="1200" dirty="0"/>
              <a:t> AK, </a:t>
            </a:r>
            <a:r>
              <a:rPr lang="en-GB" sz="1200" dirty="0" err="1"/>
              <a:t>Inkinen</a:t>
            </a:r>
            <a:r>
              <a:rPr lang="en-GB" sz="1200" dirty="0"/>
              <a:t> ME, </a:t>
            </a:r>
            <a:r>
              <a:rPr lang="en-GB" sz="1200" dirty="0" err="1"/>
              <a:t>Poskiparta</a:t>
            </a:r>
            <a:r>
              <a:rPr lang="en-GB" sz="1200" dirty="0"/>
              <a:t> ME.  A socio-ecological approach to physical activity interventions in childcare: a systematic review. International Journal of </a:t>
            </a:r>
            <a:r>
              <a:rPr lang="en-GB" sz="1200" dirty="0" err="1"/>
              <a:t>Behavioral</a:t>
            </a:r>
            <a:r>
              <a:rPr lang="en-GB" sz="1200" dirty="0"/>
              <a:t> Nutrition and Physical Activity 2014; 11(1): 22. https://www.ncbi.nlm.nih.gov/pmc/articles/PMC3936868/</a:t>
            </a:r>
          </a:p>
          <a:p>
            <a:r>
              <a:rPr lang="en-GB" sz="1200" dirty="0"/>
              <a:t>Mental Health data. Available at http://mentalhealth.org.uk/ (Accessed 28.10.20)</a:t>
            </a:r>
          </a:p>
          <a:p>
            <a:r>
              <a:rPr lang="en-GB" sz="1200" dirty="0"/>
              <a:t>Office for National Statistics: Insights into children's mental health and well-being (2015) Available at http://backup.ons.gov.uk/2015/10/20/insights-into-childrens-mental-health-and-well-being/ (Accessed 28.10.20)</a:t>
            </a:r>
          </a:p>
          <a:p>
            <a:r>
              <a:rPr lang="en-GB" sz="1200" dirty="0"/>
              <a:t>Weare, 2015. Available at http://www.ncb.org.uk/media/1197143/ncb_framework_for_promoting_well-being_and_responding_to_mental_health_in_schools.pdf (Accessed 31.10.20)</a:t>
            </a:r>
          </a:p>
          <a:p>
            <a:endParaRPr lang="en-GB" sz="1400" dirty="0"/>
          </a:p>
        </p:txBody>
      </p:sp>
    </p:spTree>
    <p:extLst>
      <p:ext uri="{BB962C8B-B14F-4D97-AF65-F5344CB8AC3E}">
        <p14:creationId xmlns:p14="http://schemas.microsoft.com/office/powerpoint/2010/main" val="1013068582"/>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otalTime>864</TotalTime>
  <Words>2260</Words>
  <Application>Microsoft Office PowerPoint</Application>
  <PresentationFormat>Widescreen</PresentationFormat>
  <Paragraphs>218</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Century Gothic</vt:lpstr>
      <vt:lpstr>Wingdings</vt:lpstr>
      <vt:lpstr>Wingdings 3</vt:lpstr>
      <vt:lpstr>Wisp</vt:lpstr>
      <vt:lpstr>ECIE5005 – Session 2 – Theory and Policies</vt:lpstr>
      <vt:lpstr>Bronfenbrenner's Bioecological Model (1979) </vt:lpstr>
      <vt:lpstr>PowerPoint Presentation</vt:lpstr>
      <vt:lpstr>Microsystem</vt:lpstr>
      <vt:lpstr>Mesosystem</vt:lpstr>
      <vt:lpstr>Exosystem                                                                     </vt:lpstr>
      <vt:lpstr>Examples of the Exosystem and Children’s Wellbeing</vt:lpstr>
      <vt:lpstr>Macrosystem</vt:lpstr>
      <vt:lpstr>Support for positive mental health and wellbeing</vt:lpstr>
      <vt:lpstr>How are some children affected if they have poor mental health and well-being? </vt:lpstr>
      <vt:lpstr>Child wellbeing indicators for education</vt:lpstr>
      <vt:lpstr>Education disengagement</vt:lpstr>
      <vt:lpstr>What else affects a child’s wellbeing, home and school life?</vt:lpstr>
      <vt:lpstr>Mental health and  wellbeing statistics</vt:lpstr>
      <vt:lpstr>Layard and Hagell, 2015</vt:lpstr>
      <vt:lpstr>What can schools do?  </vt:lpstr>
      <vt:lpstr>Policies relating to Mental health in Children and Young People</vt:lpstr>
      <vt:lpstr>What can schools do?</vt:lpstr>
      <vt:lpstr>Learning and Physical disabilities and mental health</vt:lpstr>
      <vt:lpstr>Autism and Mental Health     </vt:lpstr>
      <vt:lpstr>Child &amp; Adolescent Mental Health Services </vt:lpstr>
      <vt:lpstr>The 4-tier model for CAMHS Health Advisory Service, 1995. Together We Stand </vt:lpstr>
      <vt:lpstr>Remember Bronfenbrenner’s Ecological Theory?                                                                                                                                                                                                                            </vt:lpstr>
      <vt:lpstr>Bronfenbrenner in thinking behind interventions</vt:lpstr>
      <vt:lpstr>However….</vt:lpstr>
      <vt:lpstr>Welsh Government Policy Wellbeing of Future Generations (Wales) Act 2015</vt:lpstr>
      <vt:lpstr>Welsh Government Policy Wellbeing of Future Generations (Wales) Act 2015</vt:lpstr>
      <vt:lpstr>Layard &amp; Hagell, (2015)</vt:lpstr>
      <vt:lpstr>Key challenges in implementing mental health and wellbeing </vt:lpstr>
      <vt:lpstr>Key challenges in implementing mental health and wellbeing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SJIE5005 – Session 2 – Theory and Policies</dc:title>
  <dc:creator>Cindy Hunt</dc:creator>
  <cp:lastModifiedBy>Cindy Hunt</cp:lastModifiedBy>
  <cp:revision>30</cp:revision>
  <dcterms:created xsi:type="dcterms:W3CDTF">2020-11-09T11:26:56Z</dcterms:created>
  <dcterms:modified xsi:type="dcterms:W3CDTF">2023-01-05T17:09:41Z</dcterms:modified>
</cp:coreProperties>
</file>