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6" r:id="rId2"/>
    <p:sldMasterId id="2147483680" r:id="rId3"/>
  </p:sldMasterIdLst>
  <p:notesMasterIdLst>
    <p:notesMasterId r:id="rId150"/>
  </p:notesMasterIdLst>
  <p:sldIdLst>
    <p:sldId id="970" r:id="rId4"/>
    <p:sldId id="392" r:id="rId5"/>
    <p:sldId id="1040" r:id="rId6"/>
    <p:sldId id="394" r:id="rId7"/>
    <p:sldId id="477" r:id="rId8"/>
    <p:sldId id="974" r:id="rId9"/>
    <p:sldId id="1055" r:id="rId10"/>
    <p:sldId id="1056" r:id="rId11"/>
    <p:sldId id="1057" r:id="rId12"/>
    <p:sldId id="278" r:id="rId13"/>
    <p:sldId id="928" r:id="rId14"/>
    <p:sldId id="263" r:id="rId15"/>
    <p:sldId id="1034" r:id="rId16"/>
    <p:sldId id="946" r:id="rId17"/>
    <p:sldId id="397" r:id="rId18"/>
    <p:sldId id="933" r:id="rId19"/>
    <p:sldId id="960" r:id="rId20"/>
    <p:sldId id="410" r:id="rId21"/>
    <p:sldId id="334" r:id="rId22"/>
    <p:sldId id="264" r:id="rId23"/>
    <p:sldId id="265" r:id="rId24"/>
    <p:sldId id="929" r:id="rId25"/>
    <p:sldId id="924" r:id="rId26"/>
    <p:sldId id="925" r:id="rId27"/>
    <p:sldId id="926" r:id="rId28"/>
    <p:sldId id="965" r:id="rId29"/>
    <p:sldId id="1044" r:id="rId30"/>
    <p:sldId id="955" r:id="rId31"/>
    <p:sldId id="369" r:id="rId32"/>
    <p:sldId id="957" r:id="rId33"/>
    <p:sldId id="1037" r:id="rId34"/>
    <p:sldId id="700" r:id="rId35"/>
    <p:sldId id="370" r:id="rId36"/>
    <p:sldId id="371" r:id="rId37"/>
    <p:sldId id="385" r:id="rId38"/>
    <p:sldId id="699" r:id="rId39"/>
    <p:sldId id="701" r:id="rId40"/>
    <p:sldId id="405" r:id="rId41"/>
    <p:sldId id="380" r:id="rId42"/>
    <p:sldId id="702" r:id="rId43"/>
    <p:sldId id="703" r:id="rId44"/>
    <p:sldId id="484" r:id="rId45"/>
    <p:sldId id="1033" r:id="rId46"/>
    <p:sldId id="938" r:id="rId47"/>
    <p:sldId id="939" r:id="rId48"/>
    <p:sldId id="941" r:id="rId49"/>
    <p:sldId id="945" r:id="rId50"/>
    <p:sldId id="256" r:id="rId51"/>
    <p:sldId id="257" r:id="rId52"/>
    <p:sldId id="333" r:id="rId53"/>
    <p:sldId id="327" r:id="rId54"/>
    <p:sldId id="328" r:id="rId55"/>
    <p:sldId id="1039" r:id="rId56"/>
    <p:sldId id="399" r:id="rId57"/>
    <p:sldId id="1050" r:id="rId58"/>
    <p:sldId id="975" r:id="rId59"/>
    <p:sldId id="976" r:id="rId60"/>
    <p:sldId id="374" r:id="rId61"/>
    <p:sldId id="979" r:id="rId62"/>
    <p:sldId id="980" r:id="rId63"/>
    <p:sldId id="977" r:id="rId64"/>
    <p:sldId id="978" r:id="rId65"/>
    <p:sldId id="981" r:id="rId66"/>
    <p:sldId id="982" r:id="rId67"/>
    <p:sldId id="983" r:id="rId68"/>
    <p:sldId id="985" r:id="rId69"/>
    <p:sldId id="1030" r:id="rId70"/>
    <p:sldId id="986" r:id="rId71"/>
    <p:sldId id="987" r:id="rId72"/>
    <p:sldId id="988" r:id="rId73"/>
    <p:sldId id="989" r:id="rId74"/>
    <p:sldId id="990" r:id="rId75"/>
    <p:sldId id="991" r:id="rId76"/>
    <p:sldId id="992" r:id="rId77"/>
    <p:sldId id="993" r:id="rId78"/>
    <p:sldId id="1046" r:id="rId79"/>
    <p:sldId id="1045" r:id="rId80"/>
    <p:sldId id="994" r:id="rId81"/>
    <p:sldId id="995" r:id="rId82"/>
    <p:sldId id="996" r:id="rId83"/>
    <p:sldId id="998" r:id="rId84"/>
    <p:sldId id="1004" r:id="rId85"/>
    <p:sldId id="1049" r:id="rId86"/>
    <p:sldId id="1005" r:id="rId87"/>
    <p:sldId id="1006" r:id="rId88"/>
    <p:sldId id="1007" r:id="rId89"/>
    <p:sldId id="1008" r:id="rId90"/>
    <p:sldId id="1009" r:id="rId91"/>
    <p:sldId id="1010" r:id="rId92"/>
    <p:sldId id="1011" r:id="rId93"/>
    <p:sldId id="1012" r:id="rId94"/>
    <p:sldId id="1013" r:id="rId95"/>
    <p:sldId id="1014" r:id="rId96"/>
    <p:sldId id="1015" r:id="rId97"/>
    <p:sldId id="1016" r:id="rId98"/>
    <p:sldId id="1017" r:id="rId99"/>
    <p:sldId id="1018" r:id="rId100"/>
    <p:sldId id="322" r:id="rId101"/>
    <p:sldId id="1019" r:id="rId102"/>
    <p:sldId id="1020" r:id="rId103"/>
    <p:sldId id="1021" r:id="rId104"/>
    <p:sldId id="1022" r:id="rId105"/>
    <p:sldId id="1041" r:id="rId106"/>
    <p:sldId id="1048" r:id="rId107"/>
    <p:sldId id="427" r:id="rId108"/>
    <p:sldId id="1023" r:id="rId109"/>
    <p:sldId id="1024" r:id="rId110"/>
    <p:sldId id="1026" r:id="rId111"/>
    <p:sldId id="1054" r:id="rId112"/>
    <p:sldId id="1053" r:id="rId113"/>
    <p:sldId id="412" r:id="rId114"/>
    <p:sldId id="971" r:id="rId115"/>
    <p:sldId id="972" r:id="rId116"/>
    <p:sldId id="936" r:id="rId117"/>
    <p:sldId id="415" r:id="rId118"/>
    <p:sldId id="279" r:id="rId119"/>
    <p:sldId id="930" r:id="rId120"/>
    <p:sldId id="931" r:id="rId121"/>
    <p:sldId id="932" r:id="rId122"/>
    <p:sldId id="934" r:id="rId123"/>
    <p:sldId id="340" r:id="rId124"/>
    <p:sldId id="1051" r:id="rId125"/>
    <p:sldId id="330" r:id="rId126"/>
    <p:sldId id="331" r:id="rId127"/>
    <p:sldId id="258" r:id="rId128"/>
    <p:sldId id="259" r:id="rId129"/>
    <p:sldId id="344" r:id="rId130"/>
    <p:sldId id="260" r:id="rId131"/>
    <p:sldId id="261" r:id="rId132"/>
    <p:sldId id="335" r:id="rId133"/>
    <p:sldId id="341" r:id="rId134"/>
    <p:sldId id="336" r:id="rId135"/>
    <p:sldId id="999" r:id="rId136"/>
    <p:sldId id="1052" r:id="rId137"/>
    <p:sldId id="1028" r:id="rId138"/>
    <p:sldId id="323" r:id="rId139"/>
    <p:sldId id="324" r:id="rId140"/>
    <p:sldId id="325" r:id="rId141"/>
    <p:sldId id="326" r:id="rId142"/>
    <p:sldId id="1038" r:id="rId143"/>
    <p:sldId id="413" r:id="rId144"/>
    <p:sldId id="414" r:id="rId145"/>
    <p:sldId id="961" r:id="rId146"/>
    <p:sldId id="962" r:id="rId147"/>
    <p:sldId id="275" r:id="rId148"/>
    <p:sldId id="963" r:id="rId1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87062C-BCA9-46B4-B951-F696CCB643B8}" v="1" dt="2024-10-06T18:56:25.1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951" autoAdjust="0"/>
    <p:restoredTop sz="94660"/>
  </p:normalViewPr>
  <p:slideViewPr>
    <p:cSldViewPr snapToGrid="0">
      <p:cViewPr varScale="1">
        <p:scale>
          <a:sx n="95" d="100"/>
          <a:sy n="95" d="100"/>
        </p:scale>
        <p:origin x="108" y="4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63" Type="http://schemas.openxmlformats.org/officeDocument/2006/relationships/slide" Target="slides/slide60.xml"/><Relationship Id="rId84" Type="http://schemas.openxmlformats.org/officeDocument/2006/relationships/slide" Target="slides/slide81.xml"/><Relationship Id="rId138" Type="http://schemas.openxmlformats.org/officeDocument/2006/relationships/slide" Target="slides/slide135.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53" Type="http://schemas.openxmlformats.org/officeDocument/2006/relationships/slide" Target="slides/slide50.xml"/><Relationship Id="rId74" Type="http://schemas.openxmlformats.org/officeDocument/2006/relationships/slide" Target="slides/slide71.xml"/><Relationship Id="rId128" Type="http://schemas.openxmlformats.org/officeDocument/2006/relationships/slide" Target="slides/slide125.xml"/><Relationship Id="rId149" Type="http://schemas.openxmlformats.org/officeDocument/2006/relationships/slide" Target="slides/slide146.xml"/><Relationship Id="rId5" Type="http://schemas.openxmlformats.org/officeDocument/2006/relationships/slide" Target="slides/slide2.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slide" Target="slides/slide115.xml"/><Relationship Id="rId134" Type="http://schemas.openxmlformats.org/officeDocument/2006/relationships/slide" Target="slides/slide131.xml"/><Relationship Id="rId139" Type="http://schemas.openxmlformats.org/officeDocument/2006/relationships/slide" Target="slides/slide136.xml"/><Relationship Id="rId80" Type="http://schemas.openxmlformats.org/officeDocument/2006/relationships/slide" Target="slides/slide77.xml"/><Relationship Id="rId85" Type="http://schemas.openxmlformats.org/officeDocument/2006/relationships/slide" Target="slides/slide82.xml"/><Relationship Id="rId150" Type="http://schemas.openxmlformats.org/officeDocument/2006/relationships/notesMaster" Target="notesMasters/notesMaster1.xml"/><Relationship Id="rId155" Type="http://schemas.microsoft.com/office/2016/11/relationships/changesInfo" Target="changesInfos/changesInfo1.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124" Type="http://schemas.openxmlformats.org/officeDocument/2006/relationships/slide" Target="slides/slide121.xml"/><Relationship Id="rId129" Type="http://schemas.openxmlformats.org/officeDocument/2006/relationships/slide" Target="slides/slide126.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40" Type="http://schemas.openxmlformats.org/officeDocument/2006/relationships/slide" Target="slides/slide137.xml"/><Relationship Id="rId145" Type="http://schemas.openxmlformats.org/officeDocument/2006/relationships/slide" Target="slides/slide142.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slide" Target="slides/slide116.xml"/><Relationship Id="rId44" Type="http://schemas.openxmlformats.org/officeDocument/2006/relationships/slide" Target="slides/slide41.xml"/><Relationship Id="rId60" Type="http://schemas.openxmlformats.org/officeDocument/2006/relationships/slide" Target="slides/slide57.xml"/><Relationship Id="rId65" Type="http://schemas.openxmlformats.org/officeDocument/2006/relationships/slide" Target="slides/slide62.xml"/><Relationship Id="rId81" Type="http://schemas.openxmlformats.org/officeDocument/2006/relationships/slide" Target="slides/slide78.xml"/><Relationship Id="rId86" Type="http://schemas.openxmlformats.org/officeDocument/2006/relationships/slide" Target="slides/slide83.xml"/><Relationship Id="rId130" Type="http://schemas.openxmlformats.org/officeDocument/2006/relationships/slide" Target="slides/slide127.xml"/><Relationship Id="rId135" Type="http://schemas.openxmlformats.org/officeDocument/2006/relationships/slide" Target="slides/slide132.xml"/><Relationship Id="rId151" Type="http://schemas.openxmlformats.org/officeDocument/2006/relationships/presProps" Target="presProps.xml"/><Relationship Id="rId156" Type="http://schemas.microsoft.com/office/2015/10/relationships/revisionInfo" Target="revisionInfo.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slide" Target="slides/slide117.xml"/><Relationship Id="rId125" Type="http://schemas.openxmlformats.org/officeDocument/2006/relationships/slide" Target="slides/slide122.xml"/><Relationship Id="rId141" Type="http://schemas.openxmlformats.org/officeDocument/2006/relationships/slide" Target="slides/slide138.xml"/><Relationship Id="rId146" Type="http://schemas.openxmlformats.org/officeDocument/2006/relationships/slide" Target="slides/slide14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131" Type="http://schemas.openxmlformats.org/officeDocument/2006/relationships/slide" Target="slides/slide128.xml"/><Relationship Id="rId136" Type="http://schemas.openxmlformats.org/officeDocument/2006/relationships/slide" Target="slides/slide133.xml"/><Relationship Id="rId61" Type="http://schemas.openxmlformats.org/officeDocument/2006/relationships/slide" Target="slides/slide58.xml"/><Relationship Id="rId82" Type="http://schemas.openxmlformats.org/officeDocument/2006/relationships/slide" Target="slides/slide79.xml"/><Relationship Id="rId152"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26" Type="http://schemas.openxmlformats.org/officeDocument/2006/relationships/slide" Target="slides/slide123.xml"/><Relationship Id="rId147" Type="http://schemas.openxmlformats.org/officeDocument/2006/relationships/slide" Target="slides/slide14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142" Type="http://schemas.openxmlformats.org/officeDocument/2006/relationships/slide" Target="slides/slide139.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137" Type="http://schemas.openxmlformats.org/officeDocument/2006/relationships/slide" Target="slides/slide13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32" Type="http://schemas.openxmlformats.org/officeDocument/2006/relationships/slide" Target="slides/slide129.xml"/><Relationship Id="rId153" Type="http://schemas.openxmlformats.org/officeDocument/2006/relationships/theme" Target="theme/theme1.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27" Type="http://schemas.openxmlformats.org/officeDocument/2006/relationships/slide" Target="slides/slide124.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43" Type="http://schemas.openxmlformats.org/officeDocument/2006/relationships/slide" Target="slides/slide140.xml"/><Relationship Id="rId148" Type="http://schemas.openxmlformats.org/officeDocument/2006/relationships/slide" Target="slides/slide145.xml"/><Relationship Id="rId4" Type="http://schemas.openxmlformats.org/officeDocument/2006/relationships/slide" Target="slides/slide1.xml"/><Relationship Id="rId9" Type="http://schemas.openxmlformats.org/officeDocument/2006/relationships/slide" Target="slides/slide6.xml"/><Relationship Id="rId26" Type="http://schemas.openxmlformats.org/officeDocument/2006/relationships/slide" Target="slides/slide23.xml"/><Relationship Id="rId47" Type="http://schemas.openxmlformats.org/officeDocument/2006/relationships/slide" Target="slides/slide44.xml"/><Relationship Id="rId68" Type="http://schemas.openxmlformats.org/officeDocument/2006/relationships/slide" Target="slides/slide65.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slide" Target="slides/slide130.xml"/><Relationship Id="rId154" Type="http://schemas.openxmlformats.org/officeDocument/2006/relationships/tableStyles" Target="tableStyles.xml"/><Relationship Id="rId16" Type="http://schemas.openxmlformats.org/officeDocument/2006/relationships/slide" Target="slides/slide13.xml"/><Relationship Id="rId37" Type="http://schemas.openxmlformats.org/officeDocument/2006/relationships/slide" Target="slides/slide34.xml"/><Relationship Id="rId58" Type="http://schemas.openxmlformats.org/officeDocument/2006/relationships/slide" Target="slides/slide55.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44" Type="http://schemas.openxmlformats.org/officeDocument/2006/relationships/slide" Target="slides/slide141.xml"/><Relationship Id="rId90" Type="http://schemas.openxmlformats.org/officeDocument/2006/relationships/slide" Target="slides/slide8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53F2CCF8-39FE-4DA6-B21A-0BEE67C257D6}"/>
    <pc:docChg chg="custSel addSld delSld modSld sldOrd">
      <pc:chgData name="Alisdair Cunningham" userId="67e8d9ba-4582-42f1-b26c-e866daa7f65b" providerId="ADAL" clId="{53F2CCF8-39FE-4DA6-B21A-0BEE67C257D6}" dt="2024-09-29T10:20:14.248" v="210" actId="20577"/>
      <pc:docMkLst>
        <pc:docMk/>
      </pc:docMkLst>
      <pc:sldChg chg="modSp mod">
        <pc:chgData name="Alisdair Cunningham" userId="67e8d9ba-4582-42f1-b26c-e866daa7f65b" providerId="ADAL" clId="{53F2CCF8-39FE-4DA6-B21A-0BEE67C257D6}" dt="2024-09-29T09:04:07.711" v="54" actId="1076"/>
        <pc:sldMkLst>
          <pc:docMk/>
          <pc:sldMk cId="1518038959" sldId="278"/>
        </pc:sldMkLst>
        <pc:spChg chg="mod">
          <ac:chgData name="Alisdair Cunningham" userId="67e8d9ba-4582-42f1-b26c-e866daa7f65b" providerId="ADAL" clId="{53F2CCF8-39FE-4DA6-B21A-0BEE67C257D6}" dt="2024-09-29T09:04:07.711" v="54" actId="1076"/>
          <ac:spMkLst>
            <pc:docMk/>
            <pc:sldMk cId="1518038959" sldId="278"/>
            <ac:spMk id="15" creationId="{66F28521-908C-F31D-3D04-B97BB186C47E}"/>
          </ac:spMkLst>
        </pc:spChg>
        <pc:spChg chg="mod">
          <ac:chgData name="Alisdair Cunningham" userId="67e8d9ba-4582-42f1-b26c-e866daa7f65b" providerId="ADAL" clId="{53F2CCF8-39FE-4DA6-B21A-0BEE67C257D6}" dt="2024-09-29T09:04:02.170" v="53" actId="1076"/>
          <ac:spMkLst>
            <pc:docMk/>
            <pc:sldMk cId="1518038959" sldId="278"/>
            <ac:spMk id="21" creationId="{A4EE2A10-9123-1486-F298-87AE7DB228FE}"/>
          </ac:spMkLst>
        </pc:spChg>
      </pc:sldChg>
      <pc:sldChg chg="modSp mod">
        <pc:chgData name="Alisdair Cunningham" userId="67e8d9ba-4582-42f1-b26c-e866daa7f65b" providerId="ADAL" clId="{53F2CCF8-39FE-4DA6-B21A-0BEE67C257D6}" dt="2024-09-29T10:20:14.248" v="210" actId="20577"/>
        <pc:sldMkLst>
          <pc:docMk/>
          <pc:sldMk cId="0" sldId="934"/>
        </pc:sldMkLst>
        <pc:spChg chg="mod">
          <ac:chgData name="Alisdair Cunningham" userId="67e8d9ba-4582-42f1-b26c-e866daa7f65b" providerId="ADAL" clId="{53F2CCF8-39FE-4DA6-B21A-0BEE67C257D6}" dt="2024-09-29T10:20:14.248" v="210" actId="20577"/>
          <ac:spMkLst>
            <pc:docMk/>
            <pc:sldMk cId="0" sldId="934"/>
            <ac:spMk id="17411" creationId="{CAA11CA8-71DA-4CE9-843C-A36771D50D74}"/>
          </ac:spMkLst>
        </pc:spChg>
      </pc:sldChg>
      <pc:sldChg chg="modSp mod">
        <pc:chgData name="Alisdair Cunningham" userId="67e8d9ba-4582-42f1-b26c-e866daa7f65b" providerId="ADAL" clId="{53F2CCF8-39FE-4DA6-B21A-0BEE67C257D6}" dt="2024-09-29T09:04:37.776" v="55" actId="14100"/>
        <pc:sldMkLst>
          <pc:docMk/>
          <pc:sldMk cId="4100436777" sldId="960"/>
        </pc:sldMkLst>
        <pc:spChg chg="mod">
          <ac:chgData name="Alisdair Cunningham" userId="67e8d9ba-4582-42f1-b26c-e866daa7f65b" providerId="ADAL" clId="{53F2CCF8-39FE-4DA6-B21A-0BEE67C257D6}" dt="2024-09-29T09:04:37.776" v="55" actId="14100"/>
          <ac:spMkLst>
            <pc:docMk/>
            <pc:sldMk cId="4100436777" sldId="960"/>
            <ac:spMk id="9218" creationId="{2AC26F64-3F27-C0D5-F0CD-A098C634A30E}"/>
          </ac:spMkLst>
        </pc:spChg>
      </pc:sldChg>
      <pc:sldChg chg="modSp mod">
        <pc:chgData name="Alisdair Cunningham" userId="67e8d9ba-4582-42f1-b26c-e866daa7f65b" providerId="ADAL" clId="{53F2CCF8-39FE-4DA6-B21A-0BEE67C257D6}" dt="2024-09-29T09:01:12.869" v="49" actId="27636"/>
        <pc:sldMkLst>
          <pc:docMk/>
          <pc:sldMk cId="3008294954" sldId="970"/>
        </pc:sldMkLst>
        <pc:spChg chg="mod">
          <ac:chgData name="Alisdair Cunningham" userId="67e8d9ba-4582-42f1-b26c-e866daa7f65b" providerId="ADAL" clId="{53F2CCF8-39FE-4DA6-B21A-0BEE67C257D6}" dt="2024-09-29T09:01:12.869" v="49" actId="27636"/>
          <ac:spMkLst>
            <pc:docMk/>
            <pc:sldMk cId="3008294954" sldId="970"/>
            <ac:spMk id="5" creationId="{E684D1B6-51DC-7D7F-D54B-77B64F1296B6}"/>
          </ac:spMkLst>
        </pc:spChg>
      </pc:sldChg>
      <pc:sldChg chg="addSp modSp mod modAnim">
        <pc:chgData name="Alisdair Cunningham" userId="67e8d9ba-4582-42f1-b26c-e866daa7f65b" providerId="ADAL" clId="{53F2CCF8-39FE-4DA6-B21A-0BEE67C257D6}" dt="2024-09-29T09:29:29.717" v="103" actId="15"/>
        <pc:sldMkLst>
          <pc:docMk/>
          <pc:sldMk cId="4237624712" sldId="974"/>
        </pc:sldMkLst>
        <pc:spChg chg="mod">
          <ac:chgData name="Alisdair Cunningham" userId="67e8d9ba-4582-42f1-b26c-e866daa7f65b" providerId="ADAL" clId="{53F2CCF8-39FE-4DA6-B21A-0BEE67C257D6}" dt="2024-09-29T09:29:29.717" v="103" actId="15"/>
          <ac:spMkLst>
            <pc:docMk/>
            <pc:sldMk cId="4237624712" sldId="974"/>
            <ac:spMk id="12" creationId="{38C4A143-C346-A5D7-3DFF-2CAF7FBCDBED}"/>
          </ac:spMkLst>
        </pc:spChg>
        <pc:picChg chg="add mod">
          <ac:chgData name="Alisdair Cunningham" userId="67e8d9ba-4582-42f1-b26c-e866daa7f65b" providerId="ADAL" clId="{53F2CCF8-39FE-4DA6-B21A-0BEE67C257D6}" dt="2024-09-29T09:29:26.931" v="101" actId="1076"/>
          <ac:picMkLst>
            <pc:docMk/>
            <pc:sldMk cId="4237624712" sldId="974"/>
            <ac:picMk id="2" creationId="{23CC4AF2-4C0B-600F-4DF9-3EB404A6731D}"/>
          </ac:picMkLst>
        </pc:picChg>
        <pc:picChg chg="add mod">
          <ac:chgData name="Alisdair Cunningham" userId="67e8d9ba-4582-42f1-b26c-e866daa7f65b" providerId="ADAL" clId="{53F2CCF8-39FE-4DA6-B21A-0BEE67C257D6}" dt="2024-09-29T09:29:20.205" v="99" actId="1076"/>
          <ac:picMkLst>
            <pc:docMk/>
            <pc:sldMk cId="4237624712" sldId="974"/>
            <ac:picMk id="3" creationId="{2D4E978E-D916-7FBB-9306-A4008B6B12D9}"/>
          </ac:picMkLst>
        </pc:picChg>
      </pc:sldChg>
      <pc:sldChg chg="delSp mod">
        <pc:chgData name="Alisdair Cunningham" userId="67e8d9ba-4582-42f1-b26c-e866daa7f65b" providerId="ADAL" clId="{53F2CCF8-39FE-4DA6-B21A-0BEE67C257D6}" dt="2024-09-29T09:53:09.408" v="201" actId="478"/>
        <pc:sldMkLst>
          <pc:docMk/>
          <pc:sldMk cId="2819975120" sldId="998"/>
        </pc:sldMkLst>
        <pc:spChg chg="del">
          <ac:chgData name="Alisdair Cunningham" userId="67e8d9ba-4582-42f1-b26c-e866daa7f65b" providerId="ADAL" clId="{53F2CCF8-39FE-4DA6-B21A-0BEE67C257D6}" dt="2024-09-29T09:53:09.408" v="201" actId="478"/>
          <ac:spMkLst>
            <pc:docMk/>
            <pc:sldMk cId="2819975120" sldId="998"/>
            <ac:spMk id="2" creationId="{F51C16DF-F564-481C-CCA4-180408A5301A}"/>
          </ac:spMkLst>
        </pc:spChg>
      </pc:sldChg>
      <pc:sldChg chg="ord">
        <pc:chgData name="Alisdair Cunningham" userId="67e8d9ba-4582-42f1-b26c-e866daa7f65b" providerId="ADAL" clId="{53F2CCF8-39FE-4DA6-B21A-0BEE67C257D6}" dt="2024-09-29T09:41:16.136" v="197"/>
        <pc:sldMkLst>
          <pc:docMk/>
          <pc:sldMk cId="3353738556" sldId="1034"/>
        </pc:sldMkLst>
      </pc:sldChg>
      <pc:sldChg chg="del">
        <pc:chgData name="Alisdair Cunningham" userId="67e8d9ba-4582-42f1-b26c-e866daa7f65b" providerId="ADAL" clId="{53F2CCF8-39FE-4DA6-B21A-0BEE67C257D6}" dt="2024-09-29T09:42:38.072" v="198" actId="47"/>
        <pc:sldMkLst>
          <pc:docMk/>
          <pc:sldMk cId="3208487756" sldId="1043"/>
        </pc:sldMkLst>
      </pc:sldChg>
      <pc:sldChg chg="addSp modSp modAnim">
        <pc:chgData name="Alisdair Cunningham" userId="67e8d9ba-4582-42f1-b26c-e866daa7f65b" providerId="ADAL" clId="{53F2CCF8-39FE-4DA6-B21A-0BEE67C257D6}" dt="2024-09-29T09:43:06.612" v="200"/>
        <pc:sldMkLst>
          <pc:docMk/>
          <pc:sldMk cId="3773916945" sldId="1044"/>
        </pc:sldMkLst>
        <pc:spChg chg="mod">
          <ac:chgData name="Alisdair Cunningham" userId="67e8d9ba-4582-42f1-b26c-e866daa7f65b" providerId="ADAL" clId="{53F2CCF8-39FE-4DA6-B21A-0BEE67C257D6}" dt="2024-09-29T09:42:55.435" v="199" actId="164"/>
          <ac:spMkLst>
            <pc:docMk/>
            <pc:sldMk cId="3773916945" sldId="1044"/>
            <ac:spMk id="4" creationId="{26A4A25E-2F56-942C-41E7-754235C10126}"/>
          </ac:spMkLst>
        </pc:spChg>
        <pc:spChg chg="mod">
          <ac:chgData name="Alisdair Cunningham" userId="67e8d9ba-4582-42f1-b26c-e866daa7f65b" providerId="ADAL" clId="{53F2CCF8-39FE-4DA6-B21A-0BEE67C257D6}" dt="2024-09-29T09:42:55.435" v="199" actId="164"/>
          <ac:spMkLst>
            <pc:docMk/>
            <pc:sldMk cId="3773916945" sldId="1044"/>
            <ac:spMk id="6" creationId="{06B97915-BB95-4C35-A0FB-E9E71BF1A81B}"/>
          </ac:spMkLst>
        </pc:spChg>
        <pc:grpChg chg="add mod">
          <ac:chgData name="Alisdair Cunningham" userId="67e8d9ba-4582-42f1-b26c-e866daa7f65b" providerId="ADAL" clId="{53F2CCF8-39FE-4DA6-B21A-0BEE67C257D6}" dt="2024-09-29T09:42:55.435" v="199" actId="164"/>
          <ac:grpSpMkLst>
            <pc:docMk/>
            <pc:sldMk cId="3773916945" sldId="1044"/>
            <ac:grpSpMk id="7" creationId="{AFDF97A3-0796-2C4F-19AD-55E04B7A9288}"/>
          </ac:grpSpMkLst>
        </pc:grpChg>
      </pc:sldChg>
      <pc:sldChg chg="del">
        <pc:chgData name="Alisdair Cunningham" userId="67e8d9ba-4582-42f1-b26c-e866daa7f65b" providerId="ADAL" clId="{53F2CCF8-39FE-4DA6-B21A-0BEE67C257D6}" dt="2024-09-29T09:27:51.776" v="56" actId="47"/>
        <pc:sldMkLst>
          <pc:docMk/>
          <pc:sldMk cId="1145032917" sldId="1055"/>
        </pc:sldMkLst>
      </pc:sldChg>
      <pc:sldChg chg="addSp modSp add mod">
        <pc:chgData name="Alisdair Cunningham" userId="67e8d9ba-4582-42f1-b26c-e866daa7f65b" providerId="ADAL" clId="{53F2CCF8-39FE-4DA6-B21A-0BEE67C257D6}" dt="2024-09-29T09:33:20.077" v="132" actId="1076"/>
        <pc:sldMkLst>
          <pc:docMk/>
          <pc:sldMk cId="1897323414" sldId="1055"/>
        </pc:sldMkLst>
        <pc:spChg chg="add mod">
          <ac:chgData name="Alisdair Cunningham" userId="67e8d9ba-4582-42f1-b26c-e866daa7f65b" providerId="ADAL" clId="{53F2CCF8-39FE-4DA6-B21A-0BEE67C257D6}" dt="2024-09-29T09:32:47.119" v="125" actId="1076"/>
          <ac:spMkLst>
            <pc:docMk/>
            <pc:sldMk cId="1897323414" sldId="1055"/>
            <ac:spMk id="5" creationId="{879BDCD8-3C78-5420-E5E8-0D24942EBE59}"/>
          </ac:spMkLst>
        </pc:spChg>
        <pc:spChg chg="mod">
          <ac:chgData name="Alisdair Cunningham" userId="67e8d9ba-4582-42f1-b26c-e866daa7f65b" providerId="ADAL" clId="{53F2CCF8-39FE-4DA6-B21A-0BEE67C257D6}" dt="2024-09-29T09:33:10.591" v="131" actId="14100"/>
          <ac:spMkLst>
            <pc:docMk/>
            <pc:sldMk cId="1897323414" sldId="1055"/>
            <ac:spMk id="12" creationId="{38C4A143-C346-A5D7-3DFF-2CAF7FBCDBED}"/>
          </ac:spMkLst>
        </pc:spChg>
        <pc:picChg chg="add mod">
          <ac:chgData name="Alisdair Cunningham" userId="67e8d9ba-4582-42f1-b26c-e866daa7f65b" providerId="ADAL" clId="{53F2CCF8-39FE-4DA6-B21A-0BEE67C257D6}" dt="2024-09-29T09:31:56.892" v="122" actId="1076"/>
          <ac:picMkLst>
            <pc:docMk/>
            <pc:sldMk cId="1897323414" sldId="1055"/>
            <ac:picMk id="2" creationId="{FEAC710B-C6C2-9BC7-FE36-F7B7F15C5A04}"/>
          </ac:picMkLst>
        </pc:picChg>
        <pc:picChg chg="add mod">
          <ac:chgData name="Alisdair Cunningham" userId="67e8d9ba-4582-42f1-b26c-e866daa7f65b" providerId="ADAL" clId="{53F2CCF8-39FE-4DA6-B21A-0BEE67C257D6}" dt="2024-09-29T09:33:20.077" v="132" actId="1076"/>
          <ac:picMkLst>
            <pc:docMk/>
            <pc:sldMk cId="1897323414" sldId="1055"/>
            <ac:picMk id="3" creationId="{C48735F5-5AA9-7C5B-859D-6B5717B12D3B}"/>
          </ac:picMkLst>
        </pc:picChg>
        <pc:picChg chg="add mod">
          <ac:chgData name="Alisdair Cunningham" userId="67e8d9ba-4582-42f1-b26c-e866daa7f65b" providerId="ADAL" clId="{53F2CCF8-39FE-4DA6-B21A-0BEE67C257D6}" dt="2024-09-29T09:32:42.413" v="124" actId="1076"/>
          <ac:picMkLst>
            <pc:docMk/>
            <pc:sldMk cId="1897323414" sldId="1055"/>
            <ac:picMk id="4" creationId="{591D11AB-CB63-78DB-862D-173E551FF8E8}"/>
          </ac:picMkLst>
        </pc:picChg>
        <pc:picChg chg="add mod">
          <ac:chgData name="Alisdair Cunningham" userId="67e8d9ba-4582-42f1-b26c-e866daa7f65b" providerId="ADAL" clId="{53F2CCF8-39FE-4DA6-B21A-0BEE67C257D6}" dt="2024-09-29T09:32:55.195" v="128" actId="1076"/>
          <ac:picMkLst>
            <pc:docMk/>
            <pc:sldMk cId="1897323414" sldId="1055"/>
            <ac:picMk id="6" creationId="{823597C3-C999-3E88-EEED-1D35F3455A65}"/>
          </ac:picMkLst>
        </pc:picChg>
        <pc:picChg chg="add mod">
          <ac:chgData name="Alisdair Cunningham" userId="67e8d9ba-4582-42f1-b26c-e866daa7f65b" providerId="ADAL" clId="{53F2CCF8-39FE-4DA6-B21A-0BEE67C257D6}" dt="2024-09-29T09:33:02.970" v="130" actId="1076"/>
          <ac:picMkLst>
            <pc:docMk/>
            <pc:sldMk cId="1897323414" sldId="1055"/>
            <ac:picMk id="7" creationId="{36A13D5E-B5A6-EFC7-501E-24C8C12BB710}"/>
          </ac:picMkLst>
        </pc:picChg>
      </pc:sldChg>
      <pc:sldChg chg="addSp modSp add mod">
        <pc:chgData name="Alisdair Cunningham" userId="67e8d9ba-4582-42f1-b26c-e866daa7f65b" providerId="ADAL" clId="{53F2CCF8-39FE-4DA6-B21A-0BEE67C257D6}" dt="2024-09-29T09:38:03.675" v="180" actId="1076"/>
        <pc:sldMkLst>
          <pc:docMk/>
          <pc:sldMk cId="3173950232" sldId="1056"/>
        </pc:sldMkLst>
        <pc:spChg chg="add mod">
          <ac:chgData name="Alisdair Cunningham" userId="67e8d9ba-4582-42f1-b26c-e866daa7f65b" providerId="ADAL" clId="{53F2CCF8-39FE-4DA6-B21A-0BEE67C257D6}" dt="2024-09-29T09:38:01.445" v="179" actId="1076"/>
          <ac:spMkLst>
            <pc:docMk/>
            <pc:sldMk cId="3173950232" sldId="1056"/>
            <ac:spMk id="4" creationId="{93382B13-3E40-9333-9BBA-37621C0C36EF}"/>
          </ac:spMkLst>
        </pc:spChg>
        <pc:spChg chg="mod">
          <ac:chgData name="Alisdair Cunningham" userId="67e8d9ba-4582-42f1-b26c-e866daa7f65b" providerId="ADAL" clId="{53F2CCF8-39FE-4DA6-B21A-0BEE67C257D6}" dt="2024-09-29T09:37:43.754" v="176" actId="1076"/>
          <ac:spMkLst>
            <pc:docMk/>
            <pc:sldMk cId="3173950232" sldId="1056"/>
            <ac:spMk id="12" creationId="{38C4A143-C346-A5D7-3DFF-2CAF7FBCDBED}"/>
          </ac:spMkLst>
        </pc:spChg>
        <pc:picChg chg="add mod">
          <ac:chgData name="Alisdair Cunningham" userId="67e8d9ba-4582-42f1-b26c-e866daa7f65b" providerId="ADAL" clId="{53F2CCF8-39FE-4DA6-B21A-0BEE67C257D6}" dt="2024-09-29T09:36:51.041" v="166" actId="1076"/>
          <ac:picMkLst>
            <pc:docMk/>
            <pc:sldMk cId="3173950232" sldId="1056"/>
            <ac:picMk id="2" creationId="{85A089DA-FA0A-071D-9E5F-9544330937BE}"/>
          </ac:picMkLst>
        </pc:picChg>
        <pc:picChg chg="add mod modCrop">
          <ac:chgData name="Alisdair Cunningham" userId="67e8d9ba-4582-42f1-b26c-e866daa7f65b" providerId="ADAL" clId="{53F2CCF8-39FE-4DA6-B21A-0BEE67C257D6}" dt="2024-09-29T09:38:03.675" v="180" actId="1076"/>
          <ac:picMkLst>
            <pc:docMk/>
            <pc:sldMk cId="3173950232" sldId="1056"/>
            <ac:picMk id="5" creationId="{FC442B6E-F5BC-AE9E-0306-429FD2087473}"/>
          </ac:picMkLst>
        </pc:picChg>
      </pc:sldChg>
      <pc:sldChg chg="addSp modSp add mod">
        <pc:chgData name="Alisdair Cunningham" userId="67e8d9ba-4582-42f1-b26c-e866daa7f65b" providerId="ADAL" clId="{53F2CCF8-39FE-4DA6-B21A-0BEE67C257D6}" dt="2024-09-29T09:40:08.242" v="194" actId="1076"/>
        <pc:sldMkLst>
          <pc:docMk/>
          <pc:sldMk cId="1934473874" sldId="1057"/>
        </pc:sldMkLst>
        <pc:spChg chg="add mod">
          <ac:chgData name="Alisdair Cunningham" userId="67e8d9ba-4582-42f1-b26c-e866daa7f65b" providerId="ADAL" clId="{53F2CCF8-39FE-4DA6-B21A-0BEE67C257D6}" dt="2024-09-29T09:39:44.425" v="190" actId="1076"/>
          <ac:spMkLst>
            <pc:docMk/>
            <pc:sldMk cId="1934473874" sldId="1057"/>
            <ac:spMk id="3" creationId="{64A66321-2025-CF33-ECC5-9BE86AEE87AD}"/>
          </ac:spMkLst>
        </pc:spChg>
        <pc:spChg chg="add mod">
          <ac:chgData name="Alisdair Cunningham" userId="67e8d9ba-4582-42f1-b26c-e866daa7f65b" providerId="ADAL" clId="{53F2CCF8-39FE-4DA6-B21A-0BEE67C257D6}" dt="2024-09-29T09:40:08.242" v="194" actId="1076"/>
          <ac:spMkLst>
            <pc:docMk/>
            <pc:sldMk cId="1934473874" sldId="1057"/>
            <ac:spMk id="4" creationId="{14CF7F23-DA8B-3004-B012-6C7AA69C05EC}"/>
          </ac:spMkLst>
        </pc:spChg>
        <pc:spChg chg="mod">
          <ac:chgData name="Alisdair Cunningham" userId="67e8d9ba-4582-42f1-b26c-e866daa7f65b" providerId="ADAL" clId="{53F2CCF8-39FE-4DA6-B21A-0BEE67C257D6}" dt="2024-09-29T09:38:26.969" v="183" actId="1076"/>
          <ac:spMkLst>
            <pc:docMk/>
            <pc:sldMk cId="1934473874" sldId="1057"/>
            <ac:spMk id="12" creationId="{38C4A143-C346-A5D7-3DFF-2CAF7FBCDBED}"/>
          </ac:spMkLst>
        </pc:spChg>
        <pc:picChg chg="add mod">
          <ac:chgData name="Alisdair Cunningham" userId="67e8d9ba-4582-42f1-b26c-e866daa7f65b" providerId="ADAL" clId="{53F2CCF8-39FE-4DA6-B21A-0BEE67C257D6}" dt="2024-09-29T09:39:56.004" v="191" actId="14100"/>
          <ac:picMkLst>
            <pc:docMk/>
            <pc:sldMk cId="1934473874" sldId="1057"/>
            <ac:picMk id="2" creationId="{71A9A47C-7E50-8204-6E9F-5D924C0554B7}"/>
          </ac:picMkLst>
        </pc:picChg>
      </pc:sldChg>
      <pc:sldChg chg="add del">
        <pc:chgData name="Alisdair Cunningham" userId="67e8d9ba-4582-42f1-b26c-e866daa7f65b" providerId="ADAL" clId="{53F2CCF8-39FE-4DA6-B21A-0BEE67C257D6}" dt="2024-09-29T09:40:14.191" v="195" actId="47"/>
        <pc:sldMkLst>
          <pc:docMk/>
          <pc:sldMk cId="775538744" sldId="105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D5B880-1CF0-4572-AA70-3FA6973DF074}"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1392287A-548D-4904-8299-77BC8178AD13}">
      <dgm:prSet phldrT="[Text]" custT="1"/>
      <dgm:spPr/>
      <dgm:t>
        <a:bodyPr/>
        <a:lstStyle/>
        <a:p>
          <a:r>
            <a:rPr lang="en-US" sz="1400" dirty="0"/>
            <a:t>Market access road rehabilitation</a:t>
          </a:r>
        </a:p>
      </dgm:t>
    </dgm:pt>
    <dgm:pt modelId="{E3B13D10-F862-4C79-AB48-51306F01A594}" type="parTrans" cxnId="{6572EB14-484D-49B1-A134-456CAB0CC0FB}">
      <dgm:prSet/>
      <dgm:spPr/>
      <dgm:t>
        <a:bodyPr/>
        <a:lstStyle/>
        <a:p>
          <a:endParaRPr lang="en-US"/>
        </a:p>
      </dgm:t>
    </dgm:pt>
    <dgm:pt modelId="{E639C656-4A7C-4AA8-BA96-BD38BB36598A}" type="sibTrans" cxnId="{6572EB14-484D-49B1-A134-456CAB0CC0FB}">
      <dgm:prSet/>
      <dgm:spPr/>
      <dgm:t>
        <a:bodyPr/>
        <a:lstStyle/>
        <a:p>
          <a:endParaRPr lang="en-US"/>
        </a:p>
      </dgm:t>
    </dgm:pt>
    <dgm:pt modelId="{58BACF25-FA2D-4D2A-9674-2E0C7A47AD70}">
      <dgm:prSet phldrT="[Text]"/>
      <dgm:spPr/>
      <dgm:t>
        <a:bodyPr/>
        <a:lstStyle/>
        <a:p>
          <a:r>
            <a:rPr lang="en-US" dirty="0"/>
            <a:t>Surveying</a:t>
          </a:r>
        </a:p>
      </dgm:t>
    </dgm:pt>
    <dgm:pt modelId="{E240C598-EADD-4F15-BFC2-0392F6A6AF2C}" type="parTrans" cxnId="{84B6B440-9819-4FB2-B215-9A313614C665}">
      <dgm:prSet/>
      <dgm:spPr/>
      <dgm:t>
        <a:bodyPr/>
        <a:lstStyle/>
        <a:p>
          <a:endParaRPr lang="en-US"/>
        </a:p>
      </dgm:t>
    </dgm:pt>
    <dgm:pt modelId="{3C06FC84-1E47-4F52-A3FD-47B70D5AFF93}" type="sibTrans" cxnId="{84B6B440-9819-4FB2-B215-9A313614C665}">
      <dgm:prSet/>
      <dgm:spPr/>
      <dgm:t>
        <a:bodyPr/>
        <a:lstStyle/>
        <a:p>
          <a:endParaRPr lang="en-US"/>
        </a:p>
      </dgm:t>
    </dgm:pt>
    <dgm:pt modelId="{A3C30D61-DF53-44C3-8679-E8AFEFD60A43}">
      <dgm:prSet phldrT="[Text]"/>
      <dgm:spPr/>
      <dgm:t>
        <a:bodyPr/>
        <a:lstStyle/>
        <a:p>
          <a:r>
            <a:rPr lang="en-US" dirty="0"/>
            <a:t>Grading</a:t>
          </a:r>
        </a:p>
      </dgm:t>
    </dgm:pt>
    <dgm:pt modelId="{B04954BB-2DBE-40E1-B390-F675F55CFFDB}" type="parTrans" cxnId="{7E7054CF-1CFA-42DC-B492-868048B0DF20}">
      <dgm:prSet/>
      <dgm:spPr/>
      <dgm:t>
        <a:bodyPr/>
        <a:lstStyle/>
        <a:p>
          <a:endParaRPr lang="en-US"/>
        </a:p>
      </dgm:t>
    </dgm:pt>
    <dgm:pt modelId="{E87A1454-F993-4857-A769-5AAE2ED38BB8}" type="sibTrans" cxnId="{7E7054CF-1CFA-42DC-B492-868048B0DF20}">
      <dgm:prSet/>
      <dgm:spPr/>
      <dgm:t>
        <a:bodyPr/>
        <a:lstStyle/>
        <a:p>
          <a:endParaRPr lang="en-US"/>
        </a:p>
      </dgm:t>
    </dgm:pt>
    <dgm:pt modelId="{9F009EB0-8382-47E0-9DF7-7C51B112E9F9}">
      <dgm:prSet phldrT="[Text]" custT="1"/>
      <dgm:spPr/>
      <dgm:t>
        <a:bodyPr/>
        <a:lstStyle/>
        <a:p>
          <a:r>
            <a:rPr lang="en-US" sz="1400" dirty="0"/>
            <a:t>River diversion to irrigate land</a:t>
          </a:r>
        </a:p>
      </dgm:t>
    </dgm:pt>
    <dgm:pt modelId="{06633B60-26C2-4F91-8286-F8AB7608F33F}" type="parTrans" cxnId="{33AE0463-FC5A-44C1-BDD2-9C6222B33BE8}">
      <dgm:prSet/>
      <dgm:spPr/>
      <dgm:t>
        <a:bodyPr/>
        <a:lstStyle/>
        <a:p>
          <a:endParaRPr lang="en-US"/>
        </a:p>
      </dgm:t>
    </dgm:pt>
    <dgm:pt modelId="{9332B53F-FAE9-443B-8383-2E68EE34B210}" type="sibTrans" cxnId="{33AE0463-FC5A-44C1-BDD2-9C6222B33BE8}">
      <dgm:prSet/>
      <dgm:spPr/>
      <dgm:t>
        <a:bodyPr/>
        <a:lstStyle/>
        <a:p>
          <a:endParaRPr lang="en-US"/>
        </a:p>
      </dgm:t>
    </dgm:pt>
    <dgm:pt modelId="{2209C792-B906-498B-90C2-EC85B6933DB0}">
      <dgm:prSet phldrT="[Text]" custT="1"/>
      <dgm:spPr/>
      <dgm:t>
        <a:bodyPr/>
        <a:lstStyle/>
        <a:p>
          <a:r>
            <a:rPr lang="en-US" sz="2000" b="1" dirty="0"/>
            <a:t>?</a:t>
          </a:r>
        </a:p>
      </dgm:t>
    </dgm:pt>
    <dgm:pt modelId="{347CB300-6C9C-4DEC-9BE4-440851335024}" type="parTrans" cxnId="{9F4168F8-8676-48EB-8B56-636F022937C0}">
      <dgm:prSet/>
      <dgm:spPr/>
      <dgm:t>
        <a:bodyPr/>
        <a:lstStyle/>
        <a:p>
          <a:endParaRPr lang="en-US"/>
        </a:p>
      </dgm:t>
    </dgm:pt>
    <dgm:pt modelId="{EF398060-1FCC-4A6D-B23D-5C3768DC7DD3}" type="sibTrans" cxnId="{9F4168F8-8676-48EB-8B56-636F022937C0}">
      <dgm:prSet/>
      <dgm:spPr/>
      <dgm:t>
        <a:bodyPr/>
        <a:lstStyle/>
        <a:p>
          <a:endParaRPr lang="en-US"/>
        </a:p>
      </dgm:t>
    </dgm:pt>
    <dgm:pt modelId="{7B9D2F85-15FD-4B95-8ACA-0AB85F797F82}">
      <dgm:prSet phldrT="[Text]" custT="1"/>
      <dgm:spPr/>
      <dgm:t>
        <a:bodyPr/>
        <a:lstStyle/>
        <a:p>
          <a:r>
            <a:rPr lang="en-US" sz="2000" b="1" dirty="0"/>
            <a:t>?</a:t>
          </a:r>
        </a:p>
      </dgm:t>
    </dgm:pt>
    <dgm:pt modelId="{F4F4EB23-F6B3-4821-8676-8AC490FAC21A}" type="parTrans" cxnId="{7C20FD46-E04E-4277-9AAE-A2162E3FC9DC}">
      <dgm:prSet/>
      <dgm:spPr/>
      <dgm:t>
        <a:bodyPr/>
        <a:lstStyle/>
        <a:p>
          <a:endParaRPr lang="en-US"/>
        </a:p>
      </dgm:t>
    </dgm:pt>
    <dgm:pt modelId="{D053A3B5-1E8C-42F2-A012-6A70A172F4C4}" type="sibTrans" cxnId="{7C20FD46-E04E-4277-9AAE-A2162E3FC9DC}">
      <dgm:prSet/>
      <dgm:spPr/>
      <dgm:t>
        <a:bodyPr/>
        <a:lstStyle/>
        <a:p>
          <a:endParaRPr lang="en-US"/>
        </a:p>
      </dgm:t>
    </dgm:pt>
    <dgm:pt modelId="{62CC9DC4-06C8-4173-BEBD-9DFEE779F53E}">
      <dgm:prSet/>
      <dgm:spPr/>
      <dgm:t>
        <a:bodyPr/>
        <a:lstStyle/>
        <a:p>
          <a:r>
            <a:rPr lang="en-US" dirty="0"/>
            <a:t>Culvert construction</a:t>
          </a:r>
        </a:p>
      </dgm:t>
    </dgm:pt>
    <dgm:pt modelId="{361A33BF-CE5C-4F21-8DDE-9E0DAEC93962}" type="parTrans" cxnId="{8D02B60C-49FE-4E0C-9D93-255EAC0B90C9}">
      <dgm:prSet/>
      <dgm:spPr/>
      <dgm:t>
        <a:bodyPr/>
        <a:lstStyle/>
        <a:p>
          <a:endParaRPr lang="en-US"/>
        </a:p>
      </dgm:t>
    </dgm:pt>
    <dgm:pt modelId="{026A1D11-28A0-4EC0-A042-76DA1FE4AC83}" type="sibTrans" cxnId="{8D02B60C-49FE-4E0C-9D93-255EAC0B90C9}">
      <dgm:prSet/>
      <dgm:spPr/>
      <dgm:t>
        <a:bodyPr/>
        <a:lstStyle/>
        <a:p>
          <a:endParaRPr lang="en-US"/>
        </a:p>
      </dgm:t>
    </dgm:pt>
    <dgm:pt modelId="{FA844734-91D3-4A04-B59F-9C9BD32CD87D}">
      <dgm:prSet/>
      <dgm:spPr/>
      <dgm:t>
        <a:bodyPr/>
        <a:lstStyle/>
        <a:p>
          <a:r>
            <a:rPr lang="en-US" dirty="0"/>
            <a:t>Compaction</a:t>
          </a:r>
        </a:p>
      </dgm:t>
    </dgm:pt>
    <dgm:pt modelId="{CC75205E-03EC-4F3E-BB81-A38DC3C0B11C}" type="parTrans" cxnId="{81C58359-9E57-4ECF-95BE-489B91CAA57F}">
      <dgm:prSet/>
      <dgm:spPr/>
      <dgm:t>
        <a:bodyPr/>
        <a:lstStyle/>
        <a:p>
          <a:endParaRPr lang="en-US"/>
        </a:p>
      </dgm:t>
    </dgm:pt>
    <dgm:pt modelId="{CD4D31A1-0762-423F-8342-2B98A4E4DFF0}" type="sibTrans" cxnId="{81C58359-9E57-4ECF-95BE-489B91CAA57F}">
      <dgm:prSet/>
      <dgm:spPr/>
      <dgm:t>
        <a:bodyPr/>
        <a:lstStyle/>
        <a:p>
          <a:endParaRPr lang="en-US"/>
        </a:p>
      </dgm:t>
    </dgm:pt>
    <dgm:pt modelId="{0C6DCDFC-D789-4650-B522-894DAF63333A}">
      <dgm:prSet custT="1"/>
      <dgm:spPr/>
      <dgm:t>
        <a:bodyPr/>
        <a:lstStyle/>
        <a:p>
          <a:r>
            <a:rPr lang="en-US" sz="1400" dirty="0"/>
            <a:t>Seedling production</a:t>
          </a:r>
        </a:p>
      </dgm:t>
    </dgm:pt>
    <dgm:pt modelId="{DA4A52FD-5263-4B6C-9D01-7EFA6423A403}" type="parTrans" cxnId="{B8750956-3C42-4899-BC91-504E5614B57E}">
      <dgm:prSet/>
      <dgm:spPr/>
      <dgm:t>
        <a:bodyPr/>
        <a:lstStyle/>
        <a:p>
          <a:endParaRPr lang="en-US"/>
        </a:p>
      </dgm:t>
    </dgm:pt>
    <dgm:pt modelId="{37B11223-425E-40FD-8C68-65A7D8890266}" type="sibTrans" cxnId="{B8750956-3C42-4899-BC91-504E5614B57E}">
      <dgm:prSet/>
      <dgm:spPr/>
      <dgm:t>
        <a:bodyPr/>
        <a:lstStyle/>
        <a:p>
          <a:endParaRPr lang="en-US"/>
        </a:p>
      </dgm:t>
    </dgm:pt>
    <dgm:pt modelId="{7BEFC5ED-1D27-46D6-8D9E-2BA524455D4C}">
      <dgm:prSet custT="1"/>
      <dgm:spPr/>
      <dgm:t>
        <a:bodyPr/>
        <a:lstStyle/>
        <a:p>
          <a:r>
            <a:rPr lang="en-US" sz="2000" b="1" dirty="0"/>
            <a:t>?</a:t>
          </a:r>
        </a:p>
      </dgm:t>
    </dgm:pt>
    <dgm:pt modelId="{B8939260-9EA7-4475-A5D8-2ABE8A36560C}" type="parTrans" cxnId="{2406AD47-60FD-4DB3-8EA1-69B0830E6080}">
      <dgm:prSet/>
      <dgm:spPr/>
      <dgm:t>
        <a:bodyPr/>
        <a:lstStyle/>
        <a:p>
          <a:endParaRPr lang="en-US"/>
        </a:p>
      </dgm:t>
    </dgm:pt>
    <dgm:pt modelId="{728A9B5F-844F-48D8-B6D3-5D4857D51113}" type="sibTrans" cxnId="{2406AD47-60FD-4DB3-8EA1-69B0830E6080}">
      <dgm:prSet/>
      <dgm:spPr/>
      <dgm:t>
        <a:bodyPr/>
        <a:lstStyle/>
        <a:p>
          <a:endParaRPr lang="en-US"/>
        </a:p>
      </dgm:t>
    </dgm:pt>
    <dgm:pt modelId="{41AAB8E4-FB1F-4D91-AD95-7637C70C874A}">
      <dgm:prSet custT="1"/>
      <dgm:spPr/>
      <dgm:t>
        <a:bodyPr/>
        <a:lstStyle/>
        <a:p>
          <a:r>
            <a:rPr lang="en-US" sz="2000" b="1" dirty="0"/>
            <a:t>?</a:t>
          </a:r>
        </a:p>
      </dgm:t>
    </dgm:pt>
    <dgm:pt modelId="{04440EA2-5F3E-43CD-B3BD-358AD6D3F4FA}" type="parTrans" cxnId="{4F6DB295-C9C1-4633-8EB9-A922F39B1746}">
      <dgm:prSet/>
      <dgm:spPr/>
      <dgm:t>
        <a:bodyPr/>
        <a:lstStyle/>
        <a:p>
          <a:endParaRPr lang="en-US"/>
        </a:p>
      </dgm:t>
    </dgm:pt>
    <dgm:pt modelId="{26AF29D7-88A2-4A57-9171-CA986B2FE572}" type="sibTrans" cxnId="{4F6DB295-C9C1-4633-8EB9-A922F39B1746}">
      <dgm:prSet/>
      <dgm:spPr/>
      <dgm:t>
        <a:bodyPr/>
        <a:lstStyle/>
        <a:p>
          <a:endParaRPr lang="en-US"/>
        </a:p>
      </dgm:t>
    </dgm:pt>
    <dgm:pt modelId="{C2B2F650-FE21-46BF-8371-FA264877CB3E}" type="pres">
      <dgm:prSet presAssocID="{14D5B880-1CF0-4572-AA70-3FA6973DF074}" presName="diagram" presStyleCnt="0">
        <dgm:presLayoutVars>
          <dgm:chPref val="1"/>
          <dgm:dir/>
          <dgm:animOne val="branch"/>
          <dgm:animLvl val="lvl"/>
          <dgm:resizeHandles/>
        </dgm:presLayoutVars>
      </dgm:prSet>
      <dgm:spPr/>
    </dgm:pt>
    <dgm:pt modelId="{2FA353C9-4F3C-4103-BF0F-E7AECD371A11}" type="pres">
      <dgm:prSet presAssocID="{1392287A-548D-4904-8299-77BC8178AD13}" presName="root" presStyleCnt="0"/>
      <dgm:spPr/>
    </dgm:pt>
    <dgm:pt modelId="{01130CBE-AF62-4A5D-BEE8-D8A0D44774C9}" type="pres">
      <dgm:prSet presAssocID="{1392287A-548D-4904-8299-77BC8178AD13}" presName="rootComposite" presStyleCnt="0"/>
      <dgm:spPr/>
    </dgm:pt>
    <dgm:pt modelId="{B5A5B7B8-0550-4415-82B8-203971F33785}" type="pres">
      <dgm:prSet presAssocID="{1392287A-548D-4904-8299-77BC8178AD13}" presName="rootText" presStyleLbl="node1" presStyleIdx="0" presStyleCnt="3" custScaleY="116203"/>
      <dgm:spPr/>
    </dgm:pt>
    <dgm:pt modelId="{BFF5FEF9-D111-4AFB-A88F-F0123F2E9EAE}" type="pres">
      <dgm:prSet presAssocID="{1392287A-548D-4904-8299-77BC8178AD13}" presName="rootConnector" presStyleLbl="node1" presStyleIdx="0" presStyleCnt="3"/>
      <dgm:spPr/>
    </dgm:pt>
    <dgm:pt modelId="{EF158909-4381-441B-AAA6-8056EDCFC94D}" type="pres">
      <dgm:prSet presAssocID="{1392287A-548D-4904-8299-77BC8178AD13}" presName="childShape" presStyleCnt="0"/>
      <dgm:spPr/>
    </dgm:pt>
    <dgm:pt modelId="{9C7F7C38-9EE9-49D3-9616-5C9B8CAE3BDE}" type="pres">
      <dgm:prSet presAssocID="{E240C598-EADD-4F15-BFC2-0392F6A6AF2C}" presName="Name13" presStyleLbl="parChTrans1D2" presStyleIdx="0" presStyleCnt="8"/>
      <dgm:spPr/>
    </dgm:pt>
    <dgm:pt modelId="{7380AA06-A7F8-413E-AFCD-70BB43A71EFE}" type="pres">
      <dgm:prSet presAssocID="{58BACF25-FA2D-4D2A-9674-2E0C7A47AD70}" presName="childText" presStyleLbl="bgAcc1" presStyleIdx="0" presStyleCnt="8" custScaleY="72487">
        <dgm:presLayoutVars>
          <dgm:bulletEnabled val="1"/>
        </dgm:presLayoutVars>
      </dgm:prSet>
      <dgm:spPr/>
    </dgm:pt>
    <dgm:pt modelId="{B90A17E6-CDB0-4827-8495-BFBDAD2E83B1}" type="pres">
      <dgm:prSet presAssocID="{B04954BB-2DBE-40E1-B390-F675F55CFFDB}" presName="Name13" presStyleLbl="parChTrans1D2" presStyleIdx="1" presStyleCnt="8"/>
      <dgm:spPr/>
    </dgm:pt>
    <dgm:pt modelId="{43ED08C6-0502-4AB1-934E-790C21D7406E}" type="pres">
      <dgm:prSet presAssocID="{A3C30D61-DF53-44C3-8679-E8AFEFD60A43}" presName="childText" presStyleLbl="bgAcc1" presStyleIdx="1" presStyleCnt="8" custScaleY="68049">
        <dgm:presLayoutVars>
          <dgm:bulletEnabled val="1"/>
        </dgm:presLayoutVars>
      </dgm:prSet>
      <dgm:spPr/>
    </dgm:pt>
    <dgm:pt modelId="{FD989724-7C53-46C1-91DB-EC6306D7E774}" type="pres">
      <dgm:prSet presAssocID="{361A33BF-CE5C-4F21-8DDE-9E0DAEC93962}" presName="Name13" presStyleLbl="parChTrans1D2" presStyleIdx="2" presStyleCnt="8"/>
      <dgm:spPr/>
    </dgm:pt>
    <dgm:pt modelId="{F1C677A3-3378-4266-830E-0A06ED17F7CC}" type="pres">
      <dgm:prSet presAssocID="{62CC9DC4-06C8-4173-BEBD-9DFEE779F53E}" presName="childText" presStyleLbl="bgAcc1" presStyleIdx="2" presStyleCnt="8">
        <dgm:presLayoutVars>
          <dgm:bulletEnabled val="1"/>
        </dgm:presLayoutVars>
      </dgm:prSet>
      <dgm:spPr/>
    </dgm:pt>
    <dgm:pt modelId="{FFEAABF8-6634-4114-A960-0C69A9761E40}" type="pres">
      <dgm:prSet presAssocID="{CC75205E-03EC-4F3E-BB81-A38DC3C0B11C}" presName="Name13" presStyleLbl="parChTrans1D2" presStyleIdx="3" presStyleCnt="8"/>
      <dgm:spPr/>
    </dgm:pt>
    <dgm:pt modelId="{6241D040-AD49-4BCF-BC4A-0106B7918A26}" type="pres">
      <dgm:prSet presAssocID="{FA844734-91D3-4A04-B59F-9C9BD32CD87D}" presName="childText" presStyleLbl="bgAcc1" presStyleIdx="3" presStyleCnt="8" custScaleY="68461">
        <dgm:presLayoutVars>
          <dgm:bulletEnabled val="1"/>
        </dgm:presLayoutVars>
      </dgm:prSet>
      <dgm:spPr/>
    </dgm:pt>
    <dgm:pt modelId="{72A141DE-CB7A-4305-A887-59DEE80BBF9C}" type="pres">
      <dgm:prSet presAssocID="{9F009EB0-8382-47E0-9DF7-7C51B112E9F9}" presName="root" presStyleCnt="0"/>
      <dgm:spPr/>
    </dgm:pt>
    <dgm:pt modelId="{E05BD893-4C35-4C97-9132-76364B03E6CE}" type="pres">
      <dgm:prSet presAssocID="{9F009EB0-8382-47E0-9DF7-7C51B112E9F9}" presName="rootComposite" presStyleCnt="0"/>
      <dgm:spPr/>
    </dgm:pt>
    <dgm:pt modelId="{F2D1FCFB-F2C9-4912-8354-87A1B490AD0C}" type="pres">
      <dgm:prSet presAssocID="{9F009EB0-8382-47E0-9DF7-7C51B112E9F9}" presName="rootText" presStyleLbl="node1" presStyleIdx="1" presStyleCnt="3" custScaleY="116203"/>
      <dgm:spPr/>
    </dgm:pt>
    <dgm:pt modelId="{6D4DE2F2-0EBD-4522-B0C6-4A98F601AD7C}" type="pres">
      <dgm:prSet presAssocID="{9F009EB0-8382-47E0-9DF7-7C51B112E9F9}" presName="rootConnector" presStyleLbl="node1" presStyleIdx="1" presStyleCnt="3"/>
      <dgm:spPr/>
    </dgm:pt>
    <dgm:pt modelId="{94B57A6D-CB17-4603-9CA8-816F6FEF80B8}" type="pres">
      <dgm:prSet presAssocID="{9F009EB0-8382-47E0-9DF7-7C51B112E9F9}" presName="childShape" presStyleCnt="0"/>
      <dgm:spPr/>
    </dgm:pt>
    <dgm:pt modelId="{3C4E9A88-3FE6-447C-B206-2917E34F3735}" type="pres">
      <dgm:prSet presAssocID="{347CB300-6C9C-4DEC-9BE4-440851335024}" presName="Name13" presStyleLbl="parChTrans1D2" presStyleIdx="4" presStyleCnt="8"/>
      <dgm:spPr/>
    </dgm:pt>
    <dgm:pt modelId="{3AC4ACD2-A1B0-4D92-B380-1AD1C15100B6}" type="pres">
      <dgm:prSet presAssocID="{2209C792-B906-498B-90C2-EC85B6933DB0}" presName="childText" presStyleLbl="bgAcc1" presStyleIdx="4" presStyleCnt="8" custScaleY="66231">
        <dgm:presLayoutVars>
          <dgm:bulletEnabled val="1"/>
        </dgm:presLayoutVars>
      </dgm:prSet>
      <dgm:spPr/>
    </dgm:pt>
    <dgm:pt modelId="{90019DA9-7228-4792-8B82-01CE7D8CD952}" type="pres">
      <dgm:prSet presAssocID="{F4F4EB23-F6B3-4821-8676-8AC490FAC21A}" presName="Name13" presStyleLbl="parChTrans1D2" presStyleIdx="5" presStyleCnt="8"/>
      <dgm:spPr/>
    </dgm:pt>
    <dgm:pt modelId="{2FAC4096-D82C-4163-98B2-A08DCFF56C32}" type="pres">
      <dgm:prSet presAssocID="{7B9D2F85-15FD-4B95-8ACA-0AB85F797F82}" presName="childText" presStyleLbl="bgAcc1" presStyleIdx="5" presStyleCnt="8" custScaleY="66231">
        <dgm:presLayoutVars>
          <dgm:bulletEnabled val="1"/>
        </dgm:presLayoutVars>
      </dgm:prSet>
      <dgm:spPr/>
    </dgm:pt>
    <dgm:pt modelId="{597C2817-DB9A-4164-AE5D-596FEB0BDD7F}" type="pres">
      <dgm:prSet presAssocID="{0C6DCDFC-D789-4650-B522-894DAF63333A}" presName="root" presStyleCnt="0"/>
      <dgm:spPr/>
    </dgm:pt>
    <dgm:pt modelId="{937E1F75-69FA-477F-90FD-D052AE2E9A21}" type="pres">
      <dgm:prSet presAssocID="{0C6DCDFC-D789-4650-B522-894DAF63333A}" presName="rootComposite" presStyleCnt="0"/>
      <dgm:spPr/>
    </dgm:pt>
    <dgm:pt modelId="{1BEFF977-B153-4767-82BA-A5B156C2521C}" type="pres">
      <dgm:prSet presAssocID="{0C6DCDFC-D789-4650-B522-894DAF63333A}" presName="rootText" presStyleLbl="node1" presStyleIdx="2" presStyleCnt="3" custScaleY="116203"/>
      <dgm:spPr/>
    </dgm:pt>
    <dgm:pt modelId="{B1F52697-4ABC-468A-B1A5-9D43411D50D1}" type="pres">
      <dgm:prSet presAssocID="{0C6DCDFC-D789-4650-B522-894DAF63333A}" presName="rootConnector" presStyleLbl="node1" presStyleIdx="2" presStyleCnt="3"/>
      <dgm:spPr/>
    </dgm:pt>
    <dgm:pt modelId="{C9902B61-2FD4-4906-99A8-F9089DD6C920}" type="pres">
      <dgm:prSet presAssocID="{0C6DCDFC-D789-4650-B522-894DAF63333A}" presName="childShape" presStyleCnt="0"/>
      <dgm:spPr/>
    </dgm:pt>
    <dgm:pt modelId="{5384CBDE-28BF-4979-A92D-EA8F49954FD2}" type="pres">
      <dgm:prSet presAssocID="{04440EA2-5F3E-43CD-B3BD-358AD6D3F4FA}" presName="Name13" presStyleLbl="parChTrans1D2" presStyleIdx="6" presStyleCnt="8"/>
      <dgm:spPr/>
    </dgm:pt>
    <dgm:pt modelId="{958E1E3A-6355-462B-AEEA-4BEE9B467EFA}" type="pres">
      <dgm:prSet presAssocID="{41AAB8E4-FB1F-4D91-AD95-7637C70C874A}" presName="childText" presStyleLbl="bgAcc1" presStyleIdx="6" presStyleCnt="8" custScaleY="66231">
        <dgm:presLayoutVars>
          <dgm:bulletEnabled val="1"/>
        </dgm:presLayoutVars>
      </dgm:prSet>
      <dgm:spPr/>
    </dgm:pt>
    <dgm:pt modelId="{62BC86FD-9E83-46C0-A255-CD26EFE9491E}" type="pres">
      <dgm:prSet presAssocID="{B8939260-9EA7-4475-A5D8-2ABE8A36560C}" presName="Name13" presStyleLbl="parChTrans1D2" presStyleIdx="7" presStyleCnt="8"/>
      <dgm:spPr/>
    </dgm:pt>
    <dgm:pt modelId="{091D3DD5-FDBE-4033-8452-6D5A0E7E59F2}" type="pres">
      <dgm:prSet presAssocID="{7BEFC5ED-1D27-46D6-8D9E-2BA524455D4C}" presName="childText" presStyleLbl="bgAcc1" presStyleIdx="7" presStyleCnt="8" custScaleY="66231">
        <dgm:presLayoutVars>
          <dgm:bulletEnabled val="1"/>
        </dgm:presLayoutVars>
      </dgm:prSet>
      <dgm:spPr/>
    </dgm:pt>
  </dgm:ptLst>
  <dgm:cxnLst>
    <dgm:cxn modelId="{54046503-880C-4848-B2D8-8CC7CBB0EB1F}" type="presOf" srcId="{0C6DCDFC-D789-4650-B522-894DAF63333A}" destId="{1BEFF977-B153-4767-82BA-A5B156C2521C}" srcOrd="0" destOrd="0" presId="urn:microsoft.com/office/officeart/2005/8/layout/hierarchy3"/>
    <dgm:cxn modelId="{7F31D404-4E64-4713-9966-965F54F0E951}" type="presOf" srcId="{9F009EB0-8382-47E0-9DF7-7C51B112E9F9}" destId="{6D4DE2F2-0EBD-4522-B0C6-4A98F601AD7C}" srcOrd="1" destOrd="0" presId="urn:microsoft.com/office/officeart/2005/8/layout/hierarchy3"/>
    <dgm:cxn modelId="{3459FE05-221C-4343-B13A-EC58361CED57}" type="presOf" srcId="{14D5B880-1CF0-4572-AA70-3FA6973DF074}" destId="{C2B2F650-FE21-46BF-8371-FA264877CB3E}" srcOrd="0" destOrd="0" presId="urn:microsoft.com/office/officeart/2005/8/layout/hierarchy3"/>
    <dgm:cxn modelId="{8D02B60C-49FE-4E0C-9D93-255EAC0B90C9}" srcId="{1392287A-548D-4904-8299-77BC8178AD13}" destId="{62CC9DC4-06C8-4173-BEBD-9DFEE779F53E}" srcOrd="2" destOrd="0" parTransId="{361A33BF-CE5C-4F21-8DDE-9E0DAEC93962}" sibTransId="{026A1D11-28A0-4EC0-A042-76DA1FE4AC83}"/>
    <dgm:cxn modelId="{7473D410-3058-42E5-9759-FCE0A4D6F8D0}" type="presOf" srcId="{9F009EB0-8382-47E0-9DF7-7C51B112E9F9}" destId="{F2D1FCFB-F2C9-4912-8354-87A1B490AD0C}" srcOrd="0" destOrd="0" presId="urn:microsoft.com/office/officeart/2005/8/layout/hierarchy3"/>
    <dgm:cxn modelId="{11035A14-2A2F-4640-AAB6-2DB5E8B1DE25}" type="presOf" srcId="{41AAB8E4-FB1F-4D91-AD95-7637C70C874A}" destId="{958E1E3A-6355-462B-AEEA-4BEE9B467EFA}" srcOrd="0" destOrd="0" presId="urn:microsoft.com/office/officeart/2005/8/layout/hierarchy3"/>
    <dgm:cxn modelId="{6572EB14-484D-49B1-A134-456CAB0CC0FB}" srcId="{14D5B880-1CF0-4572-AA70-3FA6973DF074}" destId="{1392287A-548D-4904-8299-77BC8178AD13}" srcOrd="0" destOrd="0" parTransId="{E3B13D10-F862-4C79-AB48-51306F01A594}" sibTransId="{E639C656-4A7C-4AA8-BA96-BD38BB36598A}"/>
    <dgm:cxn modelId="{908AAC17-EDBD-4D6B-87E9-5AC07E79ADE1}" type="presOf" srcId="{1392287A-548D-4904-8299-77BC8178AD13}" destId="{B5A5B7B8-0550-4415-82B8-203971F33785}" srcOrd="0" destOrd="0" presId="urn:microsoft.com/office/officeart/2005/8/layout/hierarchy3"/>
    <dgm:cxn modelId="{6443161A-2010-4A2B-9496-E98C73604196}" type="presOf" srcId="{58BACF25-FA2D-4D2A-9674-2E0C7A47AD70}" destId="{7380AA06-A7F8-413E-AFCD-70BB43A71EFE}" srcOrd="0" destOrd="0" presId="urn:microsoft.com/office/officeart/2005/8/layout/hierarchy3"/>
    <dgm:cxn modelId="{C42F0F25-8E55-461C-BD33-AB89DBE64110}" type="presOf" srcId="{62CC9DC4-06C8-4173-BEBD-9DFEE779F53E}" destId="{F1C677A3-3378-4266-830E-0A06ED17F7CC}" srcOrd="0" destOrd="0" presId="urn:microsoft.com/office/officeart/2005/8/layout/hierarchy3"/>
    <dgm:cxn modelId="{CD5B602C-6D8F-4ECE-A83B-B846D7A9B3E5}" type="presOf" srcId="{347CB300-6C9C-4DEC-9BE4-440851335024}" destId="{3C4E9A88-3FE6-447C-B206-2917E34F3735}" srcOrd="0" destOrd="0" presId="urn:microsoft.com/office/officeart/2005/8/layout/hierarchy3"/>
    <dgm:cxn modelId="{5A372C36-A2CA-4779-ADAB-95479C4DE024}" type="presOf" srcId="{1392287A-548D-4904-8299-77BC8178AD13}" destId="{BFF5FEF9-D111-4AFB-A88F-F0123F2E9EAE}" srcOrd="1" destOrd="0" presId="urn:microsoft.com/office/officeart/2005/8/layout/hierarchy3"/>
    <dgm:cxn modelId="{84B6B440-9819-4FB2-B215-9A313614C665}" srcId="{1392287A-548D-4904-8299-77BC8178AD13}" destId="{58BACF25-FA2D-4D2A-9674-2E0C7A47AD70}" srcOrd="0" destOrd="0" parTransId="{E240C598-EADD-4F15-BFC2-0392F6A6AF2C}" sibTransId="{3C06FC84-1E47-4F52-A3FD-47B70D5AFF93}"/>
    <dgm:cxn modelId="{A9CC6C42-BDC8-4132-A596-D5DBC7E5CCFD}" type="presOf" srcId="{361A33BF-CE5C-4F21-8DDE-9E0DAEC93962}" destId="{FD989724-7C53-46C1-91DB-EC6306D7E774}" srcOrd="0" destOrd="0" presId="urn:microsoft.com/office/officeart/2005/8/layout/hierarchy3"/>
    <dgm:cxn modelId="{33AE0463-FC5A-44C1-BDD2-9C6222B33BE8}" srcId="{14D5B880-1CF0-4572-AA70-3FA6973DF074}" destId="{9F009EB0-8382-47E0-9DF7-7C51B112E9F9}" srcOrd="1" destOrd="0" parTransId="{06633B60-26C2-4F91-8286-F8AB7608F33F}" sibTransId="{9332B53F-FAE9-443B-8383-2E68EE34B210}"/>
    <dgm:cxn modelId="{7C20FD46-E04E-4277-9AAE-A2162E3FC9DC}" srcId="{9F009EB0-8382-47E0-9DF7-7C51B112E9F9}" destId="{7B9D2F85-15FD-4B95-8ACA-0AB85F797F82}" srcOrd="1" destOrd="0" parTransId="{F4F4EB23-F6B3-4821-8676-8AC490FAC21A}" sibTransId="{D053A3B5-1E8C-42F2-A012-6A70A172F4C4}"/>
    <dgm:cxn modelId="{2406AD47-60FD-4DB3-8EA1-69B0830E6080}" srcId="{0C6DCDFC-D789-4650-B522-894DAF63333A}" destId="{7BEFC5ED-1D27-46D6-8D9E-2BA524455D4C}" srcOrd="1" destOrd="0" parTransId="{B8939260-9EA7-4475-A5D8-2ABE8A36560C}" sibTransId="{728A9B5F-844F-48D8-B6D3-5D4857D51113}"/>
    <dgm:cxn modelId="{D3327154-1F6E-4895-9DE6-B8945467A2D9}" type="presOf" srcId="{2209C792-B906-498B-90C2-EC85B6933DB0}" destId="{3AC4ACD2-A1B0-4D92-B380-1AD1C15100B6}" srcOrd="0" destOrd="0" presId="urn:microsoft.com/office/officeart/2005/8/layout/hierarchy3"/>
    <dgm:cxn modelId="{41A2A275-9E06-492D-B831-DF6F6FD1D2B6}" type="presOf" srcId="{B04954BB-2DBE-40E1-B390-F675F55CFFDB}" destId="{B90A17E6-CDB0-4827-8495-BFBDAD2E83B1}" srcOrd="0" destOrd="0" presId="urn:microsoft.com/office/officeart/2005/8/layout/hierarchy3"/>
    <dgm:cxn modelId="{B8750956-3C42-4899-BC91-504E5614B57E}" srcId="{14D5B880-1CF0-4572-AA70-3FA6973DF074}" destId="{0C6DCDFC-D789-4650-B522-894DAF63333A}" srcOrd="2" destOrd="0" parTransId="{DA4A52FD-5263-4B6C-9D01-7EFA6423A403}" sibTransId="{37B11223-425E-40FD-8C68-65A7D8890266}"/>
    <dgm:cxn modelId="{3409B178-CC18-418B-953A-B665B23C0092}" type="presOf" srcId="{A3C30D61-DF53-44C3-8679-E8AFEFD60A43}" destId="{43ED08C6-0502-4AB1-934E-790C21D7406E}" srcOrd="0" destOrd="0" presId="urn:microsoft.com/office/officeart/2005/8/layout/hierarchy3"/>
    <dgm:cxn modelId="{5F82CE58-D4ED-43DA-AD92-381A7DE106E2}" type="presOf" srcId="{7B9D2F85-15FD-4B95-8ACA-0AB85F797F82}" destId="{2FAC4096-D82C-4163-98B2-A08DCFF56C32}" srcOrd="0" destOrd="0" presId="urn:microsoft.com/office/officeart/2005/8/layout/hierarchy3"/>
    <dgm:cxn modelId="{81C58359-9E57-4ECF-95BE-489B91CAA57F}" srcId="{1392287A-548D-4904-8299-77BC8178AD13}" destId="{FA844734-91D3-4A04-B59F-9C9BD32CD87D}" srcOrd="3" destOrd="0" parTransId="{CC75205E-03EC-4F3E-BB81-A38DC3C0B11C}" sibTransId="{CD4D31A1-0762-423F-8342-2B98A4E4DFF0}"/>
    <dgm:cxn modelId="{DA72D17D-F241-400B-8543-EA54FC96CD9C}" type="presOf" srcId="{FA844734-91D3-4A04-B59F-9C9BD32CD87D}" destId="{6241D040-AD49-4BCF-BC4A-0106B7918A26}" srcOrd="0" destOrd="0" presId="urn:microsoft.com/office/officeart/2005/8/layout/hierarchy3"/>
    <dgm:cxn modelId="{4F6DB295-C9C1-4633-8EB9-A922F39B1746}" srcId="{0C6DCDFC-D789-4650-B522-894DAF63333A}" destId="{41AAB8E4-FB1F-4D91-AD95-7637C70C874A}" srcOrd="0" destOrd="0" parTransId="{04440EA2-5F3E-43CD-B3BD-358AD6D3F4FA}" sibTransId="{26AF29D7-88A2-4A57-9171-CA986B2FE572}"/>
    <dgm:cxn modelId="{DF6DC998-E966-411C-BADD-8D5666D1BA5D}" type="presOf" srcId="{F4F4EB23-F6B3-4821-8676-8AC490FAC21A}" destId="{90019DA9-7228-4792-8B82-01CE7D8CD952}" srcOrd="0" destOrd="0" presId="urn:microsoft.com/office/officeart/2005/8/layout/hierarchy3"/>
    <dgm:cxn modelId="{B92E91AD-2F97-4334-8679-FC02321F130A}" type="presOf" srcId="{7BEFC5ED-1D27-46D6-8D9E-2BA524455D4C}" destId="{091D3DD5-FDBE-4033-8452-6D5A0E7E59F2}" srcOrd="0" destOrd="0" presId="urn:microsoft.com/office/officeart/2005/8/layout/hierarchy3"/>
    <dgm:cxn modelId="{95EFBDB0-910B-4D13-8B99-5FBA6B79EBFA}" type="presOf" srcId="{E240C598-EADD-4F15-BFC2-0392F6A6AF2C}" destId="{9C7F7C38-9EE9-49D3-9616-5C9B8CAE3BDE}" srcOrd="0" destOrd="0" presId="urn:microsoft.com/office/officeart/2005/8/layout/hierarchy3"/>
    <dgm:cxn modelId="{395183CA-47B1-484A-B085-6DFFBC6E7FE1}" type="presOf" srcId="{CC75205E-03EC-4F3E-BB81-A38DC3C0B11C}" destId="{FFEAABF8-6634-4114-A960-0C69A9761E40}" srcOrd="0" destOrd="0" presId="urn:microsoft.com/office/officeart/2005/8/layout/hierarchy3"/>
    <dgm:cxn modelId="{7E7054CF-1CFA-42DC-B492-868048B0DF20}" srcId="{1392287A-548D-4904-8299-77BC8178AD13}" destId="{A3C30D61-DF53-44C3-8679-E8AFEFD60A43}" srcOrd="1" destOrd="0" parTransId="{B04954BB-2DBE-40E1-B390-F675F55CFFDB}" sibTransId="{E87A1454-F993-4857-A769-5AAE2ED38BB8}"/>
    <dgm:cxn modelId="{763B1AD8-75A4-4BD8-BBF9-053F0A75E1E8}" type="presOf" srcId="{B8939260-9EA7-4475-A5D8-2ABE8A36560C}" destId="{62BC86FD-9E83-46C0-A255-CD26EFE9491E}" srcOrd="0" destOrd="0" presId="urn:microsoft.com/office/officeart/2005/8/layout/hierarchy3"/>
    <dgm:cxn modelId="{4B6581D9-9778-45BB-9631-2445BC291733}" type="presOf" srcId="{04440EA2-5F3E-43CD-B3BD-358AD6D3F4FA}" destId="{5384CBDE-28BF-4979-A92D-EA8F49954FD2}" srcOrd="0" destOrd="0" presId="urn:microsoft.com/office/officeart/2005/8/layout/hierarchy3"/>
    <dgm:cxn modelId="{54C4C3E5-FFFE-4083-9E7D-A20B5F8E713F}" type="presOf" srcId="{0C6DCDFC-D789-4650-B522-894DAF63333A}" destId="{B1F52697-4ABC-468A-B1A5-9D43411D50D1}" srcOrd="1" destOrd="0" presId="urn:microsoft.com/office/officeart/2005/8/layout/hierarchy3"/>
    <dgm:cxn modelId="{9F4168F8-8676-48EB-8B56-636F022937C0}" srcId="{9F009EB0-8382-47E0-9DF7-7C51B112E9F9}" destId="{2209C792-B906-498B-90C2-EC85B6933DB0}" srcOrd="0" destOrd="0" parTransId="{347CB300-6C9C-4DEC-9BE4-440851335024}" sibTransId="{EF398060-1FCC-4A6D-B23D-5C3768DC7DD3}"/>
    <dgm:cxn modelId="{31E09278-0604-4D75-963F-BCB4050070D5}" type="presParOf" srcId="{C2B2F650-FE21-46BF-8371-FA264877CB3E}" destId="{2FA353C9-4F3C-4103-BF0F-E7AECD371A11}" srcOrd="0" destOrd="0" presId="urn:microsoft.com/office/officeart/2005/8/layout/hierarchy3"/>
    <dgm:cxn modelId="{3A97FCF1-F5C1-4EC1-BA83-DC6DDC49EF38}" type="presParOf" srcId="{2FA353C9-4F3C-4103-BF0F-E7AECD371A11}" destId="{01130CBE-AF62-4A5D-BEE8-D8A0D44774C9}" srcOrd="0" destOrd="0" presId="urn:microsoft.com/office/officeart/2005/8/layout/hierarchy3"/>
    <dgm:cxn modelId="{8F7B63F7-2240-42DE-B762-E7F874522707}" type="presParOf" srcId="{01130CBE-AF62-4A5D-BEE8-D8A0D44774C9}" destId="{B5A5B7B8-0550-4415-82B8-203971F33785}" srcOrd="0" destOrd="0" presId="urn:microsoft.com/office/officeart/2005/8/layout/hierarchy3"/>
    <dgm:cxn modelId="{A28CEC70-547E-44BE-A897-24FBA519C015}" type="presParOf" srcId="{01130CBE-AF62-4A5D-BEE8-D8A0D44774C9}" destId="{BFF5FEF9-D111-4AFB-A88F-F0123F2E9EAE}" srcOrd="1" destOrd="0" presId="urn:microsoft.com/office/officeart/2005/8/layout/hierarchy3"/>
    <dgm:cxn modelId="{C7F75CE4-D7A9-4ADC-9AF6-96B3449F1EA6}" type="presParOf" srcId="{2FA353C9-4F3C-4103-BF0F-E7AECD371A11}" destId="{EF158909-4381-441B-AAA6-8056EDCFC94D}" srcOrd="1" destOrd="0" presId="urn:microsoft.com/office/officeart/2005/8/layout/hierarchy3"/>
    <dgm:cxn modelId="{8FE29098-1D1E-4C33-A9FD-2BAE4266E378}" type="presParOf" srcId="{EF158909-4381-441B-AAA6-8056EDCFC94D}" destId="{9C7F7C38-9EE9-49D3-9616-5C9B8CAE3BDE}" srcOrd="0" destOrd="0" presId="urn:microsoft.com/office/officeart/2005/8/layout/hierarchy3"/>
    <dgm:cxn modelId="{BDEEED53-E1FB-47FF-A1DF-A9ED293475E9}" type="presParOf" srcId="{EF158909-4381-441B-AAA6-8056EDCFC94D}" destId="{7380AA06-A7F8-413E-AFCD-70BB43A71EFE}" srcOrd="1" destOrd="0" presId="urn:microsoft.com/office/officeart/2005/8/layout/hierarchy3"/>
    <dgm:cxn modelId="{C4C228D1-71C1-42A0-B82B-857325A7BE6B}" type="presParOf" srcId="{EF158909-4381-441B-AAA6-8056EDCFC94D}" destId="{B90A17E6-CDB0-4827-8495-BFBDAD2E83B1}" srcOrd="2" destOrd="0" presId="urn:microsoft.com/office/officeart/2005/8/layout/hierarchy3"/>
    <dgm:cxn modelId="{DC52F093-E568-4264-BF1B-2134E9426375}" type="presParOf" srcId="{EF158909-4381-441B-AAA6-8056EDCFC94D}" destId="{43ED08C6-0502-4AB1-934E-790C21D7406E}" srcOrd="3" destOrd="0" presId="urn:microsoft.com/office/officeart/2005/8/layout/hierarchy3"/>
    <dgm:cxn modelId="{897CB738-5A78-42A0-B69A-FCF573672B30}" type="presParOf" srcId="{EF158909-4381-441B-AAA6-8056EDCFC94D}" destId="{FD989724-7C53-46C1-91DB-EC6306D7E774}" srcOrd="4" destOrd="0" presId="urn:microsoft.com/office/officeart/2005/8/layout/hierarchy3"/>
    <dgm:cxn modelId="{809F15BF-CA44-41DD-8C5A-00092EE51E09}" type="presParOf" srcId="{EF158909-4381-441B-AAA6-8056EDCFC94D}" destId="{F1C677A3-3378-4266-830E-0A06ED17F7CC}" srcOrd="5" destOrd="0" presId="urn:microsoft.com/office/officeart/2005/8/layout/hierarchy3"/>
    <dgm:cxn modelId="{3B7A8B73-72E4-40A6-A9A4-DC9F26275970}" type="presParOf" srcId="{EF158909-4381-441B-AAA6-8056EDCFC94D}" destId="{FFEAABF8-6634-4114-A960-0C69A9761E40}" srcOrd="6" destOrd="0" presId="urn:microsoft.com/office/officeart/2005/8/layout/hierarchy3"/>
    <dgm:cxn modelId="{1D1C49DF-108E-4DF3-B057-94D7499D70EE}" type="presParOf" srcId="{EF158909-4381-441B-AAA6-8056EDCFC94D}" destId="{6241D040-AD49-4BCF-BC4A-0106B7918A26}" srcOrd="7" destOrd="0" presId="urn:microsoft.com/office/officeart/2005/8/layout/hierarchy3"/>
    <dgm:cxn modelId="{3B3E832F-55D3-4E49-8DC4-473662DCFDC3}" type="presParOf" srcId="{C2B2F650-FE21-46BF-8371-FA264877CB3E}" destId="{72A141DE-CB7A-4305-A887-59DEE80BBF9C}" srcOrd="1" destOrd="0" presId="urn:microsoft.com/office/officeart/2005/8/layout/hierarchy3"/>
    <dgm:cxn modelId="{C8EB6D81-0FF2-4EA5-B58A-11306441654E}" type="presParOf" srcId="{72A141DE-CB7A-4305-A887-59DEE80BBF9C}" destId="{E05BD893-4C35-4C97-9132-76364B03E6CE}" srcOrd="0" destOrd="0" presId="urn:microsoft.com/office/officeart/2005/8/layout/hierarchy3"/>
    <dgm:cxn modelId="{FD92C5BA-0AA9-4C6B-9547-32CAC49B8268}" type="presParOf" srcId="{E05BD893-4C35-4C97-9132-76364B03E6CE}" destId="{F2D1FCFB-F2C9-4912-8354-87A1B490AD0C}" srcOrd="0" destOrd="0" presId="urn:microsoft.com/office/officeart/2005/8/layout/hierarchy3"/>
    <dgm:cxn modelId="{5EF4A1F6-FA75-4654-AEC8-7C6EF5BE90DB}" type="presParOf" srcId="{E05BD893-4C35-4C97-9132-76364B03E6CE}" destId="{6D4DE2F2-0EBD-4522-B0C6-4A98F601AD7C}" srcOrd="1" destOrd="0" presId="urn:microsoft.com/office/officeart/2005/8/layout/hierarchy3"/>
    <dgm:cxn modelId="{7AAB47AD-3330-448B-A040-2A00F5ADD7FE}" type="presParOf" srcId="{72A141DE-CB7A-4305-A887-59DEE80BBF9C}" destId="{94B57A6D-CB17-4603-9CA8-816F6FEF80B8}" srcOrd="1" destOrd="0" presId="urn:microsoft.com/office/officeart/2005/8/layout/hierarchy3"/>
    <dgm:cxn modelId="{5F35C188-ABC2-484C-94D0-4402B2BB3058}" type="presParOf" srcId="{94B57A6D-CB17-4603-9CA8-816F6FEF80B8}" destId="{3C4E9A88-3FE6-447C-B206-2917E34F3735}" srcOrd="0" destOrd="0" presId="urn:microsoft.com/office/officeart/2005/8/layout/hierarchy3"/>
    <dgm:cxn modelId="{E505DDE8-3464-45C3-A9F6-F5A5C8B830BC}" type="presParOf" srcId="{94B57A6D-CB17-4603-9CA8-816F6FEF80B8}" destId="{3AC4ACD2-A1B0-4D92-B380-1AD1C15100B6}" srcOrd="1" destOrd="0" presId="urn:microsoft.com/office/officeart/2005/8/layout/hierarchy3"/>
    <dgm:cxn modelId="{5B4BB8D3-908B-404D-94CD-25080DDD1BFE}" type="presParOf" srcId="{94B57A6D-CB17-4603-9CA8-816F6FEF80B8}" destId="{90019DA9-7228-4792-8B82-01CE7D8CD952}" srcOrd="2" destOrd="0" presId="urn:microsoft.com/office/officeart/2005/8/layout/hierarchy3"/>
    <dgm:cxn modelId="{05FC4A13-E8E1-4A45-A95E-60A0ACF2631B}" type="presParOf" srcId="{94B57A6D-CB17-4603-9CA8-816F6FEF80B8}" destId="{2FAC4096-D82C-4163-98B2-A08DCFF56C32}" srcOrd="3" destOrd="0" presId="urn:microsoft.com/office/officeart/2005/8/layout/hierarchy3"/>
    <dgm:cxn modelId="{1559BBAF-C9CD-42E5-8C83-A2CE23AB3409}" type="presParOf" srcId="{C2B2F650-FE21-46BF-8371-FA264877CB3E}" destId="{597C2817-DB9A-4164-AE5D-596FEB0BDD7F}" srcOrd="2" destOrd="0" presId="urn:microsoft.com/office/officeart/2005/8/layout/hierarchy3"/>
    <dgm:cxn modelId="{BEA3409E-6E31-4137-8E74-44CB146C06DD}" type="presParOf" srcId="{597C2817-DB9A-4164-AE5D-596FEB0BDD7F}" destId="{937E1F75-69FA-477F-90FD-D052AE2E9A21}" srcOrd="0" destOrd="0" presId="urn:microsoft.com/office/officeart/2005/8/layout/hierarchy3"/>
    <dgm:cxn modelId="{AC9C220B-C70E-4728-A8A6-034BC49FD01C}" type="presParOf" srcId="{937E1F75-69FA-477F-90FD-D052AE2E9A21}" destId="{1BEFF977-B153-4767-82BA-A5B156C2521C}" srcOrd="0" destOrd="0" presId="urn:microsoft.com/office/officeart/2005/8/layout/hierarchy3"/>
    <dgm:cxn modelId="{346F0F8C-4259-4D50-97FD-DC74DEB09655}" type="presParOf" srcId="{937E1F75-69FA-477F-90FD-D052AE2E9A21}" destId="{B1F52697-4ABC-468A-B1A5-9D43411D50D1}" srcOrd="1" destOrd="0" presId="urn:microsoft.com/office/officeart/2005/8/layout/hierarchy3"/>
    <dgm:cxn modelId="{1DBD22AC-82DA-4897-B0B3-D6868CDE2E2E}" type="presParOf" srcId="{597C2817-DB9A-4164-AE5D-596FEB0BDD7F}" destId="{C9902B61-2FD4-4906-99A8-F9089DD6C920}" srcOrd="1" destOrd="0" presId="urn:microsoft.com/office/officeart/2005/8/layout/hierarchy3"/>
    <dgm:cxn modelId="{83852859-3A3D-4907-B93A-59EE13D59C54}" type="presParOf" srcId="{C9902B61-2FD4-4906-99A8-F9089DD6C920}" destId="{5384CBDE-28BF-4979-A92D-EA8F49954FD2}" srcOrd="0" destOrd="0" presId="urn:microsoft.com/office/officeart/2005/8/layout/hierarchy3"/>
    <dgm:cxn modelId="{3836E52F-9BF2-45B6-9E06-5AC64B303CCF}" type="presParOf" srcId="{C9902B61-2FD4-4906-99A8-F9089DD6C920}" destId="{958E1E3A-6355-462B-AEEA-4BEE9B467EFA}" srcOrd="1" destOrd="0" presId="urn:microsoft.com/office/officeart/2005/8/layout/hierarchy3"/>
    <dgm:cxn modelId="{37173F48-BA00-4EF8-8001-2C930CC3A9B1}" type="presParOf" srcId="{C9902B61-2FD4-4906-99A8-F9089DD6C920}" destId="{62BC86FD-9E83-46C0-A255-CD26EFE9491E}" srcOrd="2" destOrd="0" presId="urn:microsoft.com/office/officeart/2005/8/layout/hierarchy3"/>
    <dgm:cxn modelId="{497C0739-57F6-4633-9595-8E70D47EE855}" type="presParOf" srcId="{C9902B61-2FD4-4906-99A8-F9089DD6C920}" destId="{091D3DD5-FDBE-4033-8452-6D5A0E7E59F2}"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DA95C2-0335-40A2-B0EE-5BBD4361FF51}"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34E6F895-11BB-4A2A-89F5-7EE1B2D30945}">
      <dgm:prSet/>
      <dgm:spPr/>
      <dgm:t>
        <a:bodyPr/>
        <a:lstStyle/>
        <a:p>
          <a:r>
            <a:rPr lang="en-US" dirty="0"/>
            <a:t>purposive – meeting its aims and objectives</a:t>
          </a:r>
        </a:p>
      </dgm:t>
    </dgm:pt>
    <dgm:pt modelId="{D1BD13E5-7890-4CBB-8EEB-F219C144763E}" type="parTrans" cxnId="{CD3F5A3E-2363-455C-90CF-0AEBC0831A29}">
      <dgm:prSet/>
      <dgm:spPr/>
      <dgm:t>
        <a:bodyPr/>
        <a:lstStyle/>
        <a:p>
          <a:endParaRPr lang="en-US"/>
        </a:p>
      </dgm:t>
    </dgm:pt>
    <dgm:pt modelId="{F789D98C-4B20-4915-8DAA-6D1D0860E861}" type="sibTrans" cxnId="{CD3F5A3E-2363-455C-90CF-0AEBC0831A29}">
      <dgm:prSet/>
      <dgm:spPr/>
      <dgm:t>
        <a:bodyPr/>
        <a:lstStyle/>
        <a:p>
          <a:endParaRPr lang="en-US"/>
        </a:p>
      </dgm:t>
    </dgm:pt>
    <dgm:pt modelId="{2B1113FD-216E-4690-B9C1-7FDB5FFA76DC}">
      <dgm:prSet/>
      <dgm:spPr/>
      <dgm:t>
        <a:bodyPr/>
        <a:lstStyle/>
        <a:p>
          <a:r>
            <a:rPr lang="en-US"/>
            <a:t>focused – concentrating on the effects that matter</a:t>
          </a:r>
        </a:p>
      </dgm:t>
    </dgm:pt>
    <dgm:pt modelId="{DDA3C10E-DE3F-402D-8428-4C30BEEB719F}" type="parTrans" cxnId="{1AD91573-2A7C-48C1-B832-67F8BBEC010B}">
      <dgm:prSet/>
      <dgm:spPr/>
      <dgm:t>
        <a:bodyPr/>
        <a:lstStyle/>
        <a:p>
          <a:endParaRPr lang="en-US"/>
        </a:p>
      </dgm:t>
    </dgm:pt>
    <dgm:pt modelId="{FC2E15C1-1CE1-45F0-953C-1D1D28F3AD60}" type="sibTrans" cxnId="{1AD91573-2A7C-48C1-B832-67F8BBEC010B}">
      <dgm:prSet/>
      <dgm:spPr/>
      <dgm:t>
        <a:bodyPr/>
        <a:lstStyle/>
        <a:p>
          <a:endParaRPr lang="en-US"/>
        </a:p>
      </dgm:t>
    </dgm:pt>
    <dgm:pt modelId="{17AEE8A8-AB15-4C54-B9F4-18F0DC0F7F3E}">
      <dgm:prSet/>
      <dgm:spPr/>
      <dgm:t>
        <a:bodyPr/>
        <a:lstStyle/>
        <a:p>
          <a:r>
            <a:rPr lang="en-US"/>
            <a:t>adaptive – responding to issues and realities</a:t>
          </a:r>
        </a:p>
      </dgm:t>
    </dgm:pt>
    <dgm:pt modelId="{C4C2D4D8-F4F1-41CD-9668-FB94BE35B637}" type="parTrans" cxnId="{B6D546CE-42E9-4054-A336-2A6E0B3BCCE3}">
      <dgm:prSet/>
      <dgm:spPr/>
      <dgm:t>
        <a:bodyPr/>
        <a:lstStyle/>
        <a:p>
          <a:endParaRPr lang="en-US"/>
        </a:p>
      </dgm:t>
    </dgm:pt>
    <dgm:pt modelId="{9920EF13-DC32-4EB9-B726-8F674F60198B}" type="sibTrans" cxnId="{B6D546CE-42E9-4054-A336-2A6E0B3BCCE3}">
      <dgm:prSet/>
      <dgm:spPr/>
      <dgm:t>
        <a:bodyPr/>
        <a:lstStyle/>
        <a:p>
          <a:endParaRPr lang="en-US"/>
        </a:p>
      </dgm:t>
    </dgm:pt>
    <dgm:pt modelId="{30C9D69A-D8D8-4A5C-A53D-7893FC065FEB}">
      <dgm:prSet/>
      <dgm:spPr/>
      <dgm:t>
        <a:bodyPr/>
        <a:lstStyle/>
        <a:p>
          <a:r>
            <a:rPr lang="en-US"/>
            <a:t>participative – fully involving the public</a:t>
          </a:r>
        </a:p>
      </dgm:t>
    </dgm:pt>
    <dgm:pt modelId="{24F60B03-B0C3-42B6-ADBC-8C07244D6A9A}" type="parTrans" cxnId="{61FAAAA5-AFB3-4374-BE30-145A1851EEE5}">
      <dgm:prSet/>
      <dgm:spPr/>
      <dgm:t>
        <a:bodyPr/>
        <a:lstStyle/>
        <a:p>
          <a:endParaRPr lang="en-US"/>
        </a:p>
      </dgm:t>
    </dgm:pt>
    <dgm:pt modelId="{CB456B0D-90D8-4CFA-B9F1-E753B8FCF6FA}" type="sibTrans" cxnId="{61FAAAA5-AFB3-4374-BE30-145A1851EEE5}">
      <dgm:prSet/>
      <dgm:spPr/>
      <dgm:t>
        <a:bodyPr/>
        <a:lstStyle/>
        <a:p>
          <a:endParaRPr lang="en-US"/>
        </a:p>
      </dgm:t>
    </dgm:pt>
    <dgm:pt modelId="{1D980C2C-3970-4A03-A0F0-D94A5B533762}">
      <dgm:prSet/>
      <dgm:spPr/>
      <dgm:t>
        <a:bodyPr/>
        <a:lstStyle/>
        <a:p>
          <a:r>
            <a:rPr lang="en-US"/>
            <a:t>transparent – clear and easily understood</a:t>
          </a:r>
        </a:p>
      </dgm:t>
    </dgm:pt>
    <dgm:pt modelId="{5B3ECD28-A3A5-4152-9818-540F8D550E5F}" type="parTrans" cxnId="{1D44AB03-DDF8-4D78-9C63-A6F6784FB7DF}">
      <dgm:prSet/>
      <dgm:spPr/>
      <dgm:t>
        <a:bodyPr/>
        <a:lstStyle/>
        <a:p>
          <a:endParaRPr lang="en-US"/>
        </a:p>
      </dgm:t>
    </dgm:pt>
    <dgm:pt modelId="{F6CBA35D-F7C8-4349-9819-66004CA3F98B}" type="sibTrans" cxnId="{1D44AB03-DDF8-4D78-9C63-A6F6784FB7DF}">
      <dgm:prSet/>
      <dgm:spPr/>
      <dgm:t>
        <a:bodyPr/>
        <a:lstStyle/>
        <a:p>
          <a:endParaRPr lang="en-US"/>
        </a:p>
      </dgm:t>
    </dgm:pt>
    <dgm:pt modelId="{966B5D6A-7800-4413-96BA-02B528A8B46E}">
      <dgm:prSet/>
      <dgm:spPr/>
      <dgm:t>
        <a:bodyPr/>
        <a:lstStyle/>
        <a:p>
          <a:r>
            <a:rPr lang="en-US" b="0" i="1"/>
            <a:t>Source: Sadler, 1996; IAIA/IEMA 1999</a:t>
          </a:r>
          <a:endParaRPr lang="en-US"/>
        </a:p>
      </dgm:t>
    </dgm:pt>
    <dgm:pt modelId="{CD559DD3-FE5F-46C2-B1EC-2481580BCD35}" type="parTrans" cxnId="{5C36F242-6C85-471D-841F-F8A8EFC8CB72}">
      <dgm:prSet/>
      <dgm:spPr/>
      <dgm:t>
        <a:bodyPr/>
        <a:lstStyle/>
        <a:p>
          <a:endParaRPr lang="en-US"/>
        </a:p>
      </dgm:t>
    </dgm:pt>
    <dgm:pt modelId="{D4DFEF99-72F5-41CE-8D32-3C9FF213FC76}" type="sibTrans" cxnId="{5C36F242-6C85-471D-841F-F8A8EFC8CB72}">
      <dgm:prSet/>
      <dgm:spPr/>
      <dgm:t>
        <a:bodyPr/>
        <a:lstStyle/>
        <a:p>
          <a:endParaRPr lang="en-US"/>
        </a:p>
      </dgm:t>
    </dgm:pt>
    <dgm:pt modelId="{8D6FD24B-0F3A-48F9-AC29-894D1C95B8B7}" type="pres">
      <dgm:prSet presAssocID="{A8DA95C2-0335-40A2-B0EE-5BBD4361FF51}" presName="diagram" presStyleCnt="0">
        <dgm:presLayoutVars>
          <dgm:dir/>
          <dgm:resizeHandles val="exact"/>
        </dgm:presLayoutVars>
      </dgm:prSet>
      <dgm:spPr/>
    </dgm:pt>
    <dgm:pt modelId="{8A0AE46F-DADE-43E9-8DF1-32038FAD27F1}" type="pres">
      <dgm:prSet presAssocID="{34E6F895-11BB-4A2A-89F5-7EE1B2D30945}" presName="node" presStyleLbl="node1" presStyleIdx="0" presStyleCnt="6">
        <dgm:presLayoutVars>
          <dgm:bulletEnabled val="1"/>
        </dgm:presLayoutVars>
      </dgm:prSet>
      <dgm:spPr/>
    </dgm:pt>
    <dgm:pt modelId="{DA2B4ABD-EAF6-40A5-9D66-EE010477E09C}" type="pres">
      <dgm:prSet presAssocID="{F789D98C-4B20-4915-8DAA-6D1D0860E861}" presName="sibTrans" presStyleCnt="0"/>
      <dgm:spPr/>
    </dgm:pt>
    <dgm:pt modelId="{29E54200-92CA-4527-8518-5635E3AF78A7}" type="pres">
      <dgm:prSet presAssocID="{2B1113FD-216E-4690-B9C1-7FDB5FFA76DC}" presName="node" presStyleLbl="node1" presStyleIdx="1" presStyleCnt="6">
        <dgm:presLayoutVars>
          <dgm:bulletEnabled val="1"/>
        </dgm:presLayoutVars>
      </dgm:prSet>
      <dgm:spPr/>
    </dgm:pt>
    <dgm:pt modelId="{1E48D551-CCF3-4C60-87D5-4A414B982B06}" type="pres">
      <dgm:prSet presAssocID="{FC2E15C1-1CE1-45F0-953C-1D1D28F3AD60}" presName="sibTrans" presStyleCnt="0"/>
      <dgm:spPr/>
    </dgm:pt>
    <dgm:pt modelId="{3599CFF0-87A6-413B-ACD3-373A92D925FA}" type="pres">
      <dgm:prSet presAssocID="{17AEE8A8-AB15-4C54-B9F4-18F0DC0F7F3E}" presName="node" presStyleLbl="node1" presStyleIdx="2" presStyleCnt="6">
        <dgm:presLayoutVars>
          <dgm:bulletEnabled val="1"/>
        </dgm:presLayoutVars>
      </dgm:prSet>
      <dgm:spPr/>
    </dgm:pt>
    <dgm:pt modelId="{40A8C732-BE2D-4A41-95BC-12DEBD54E7B1}" type="pres">
      <dgm:prSet presAssocID="{9920EF13-DC32-4EB9-B726-8F674F60198B}" presName="sibTrans" presStyleCnt="0"/>
      <dgm:spPr/>
    </dgm:pt>
    <dgm:pt modelId="{EA0350F9-16E2-4E05-8D1E-378AD82FF566}" type="pres">
      <dgm:prSet presAssocID="{30C9D69A-D8D8-4A5C-A53D-7893FC065FEB}" presName="node" presStyleLbl="node1" presStyleIdx="3" presStyleCnt="6">
        <dgm:presLayoutVars>
          <dgm:bulletEnabled val="1"/>
        </dgm:presLayoutVars>
      </dgm:prSet>
      <dgm:spPr/>
    </dgm:pt>
    <dgm:pt modelId="{07D1A936-A2B1-4C66-B847-BCB9B1256176}" type="pres">
      <dgm:prSet presAssocID="{CB456B0D-90D8-4CFA-B9F1-E753B8FCF6FA}" presName="sibTrans" presStyleCnt="0"/>
      <dgm:spPr/>
    </dgm:pt>
    <dgm:pt modelId="{1AD85EEA-E542-40F9-8677-E2478D26E332}" type="pres">
      <dgm:prSet presAssocID="{1D980C2C-3970-4A03-A0F0-D94A5B533762}" presName="node" presStyleLbl="node1" presStyleIdx="4" presStyleCnt="6">
        <dgm:presLayoutVars>
          <dgm:bulletEnabled val="1"/>
        </dgm:presLayoutVars>
      </dgm:prSet>
      <dgm:spPr/>
    </dgm:pt>
    <dgm:pt modelId="{433E70D3-9FA0-47C2-AD73-074F484000C5}" type="pres">
      <dgm:prSet presAssocID="{F6CBA35D-F7C8-4349-9819-66004CA3F98B}" presName="sibTrans" presStyleCnt="0"/>
      <dgm:spPr/>
    </dgm:pt>
    <dgm:pt modelId="{F4403D31-D8DA-4190-A476-A8696563120F}" type="pres">
      <dgm:prSet presAssocID="{966B5D6A-7800-4413-96BA-02B528A8B46E}" presName="node" presStyleLbl="node1" presStyleIdx="5" presStyleCnt="6">
        <dgm:presLayoutVars>
          <dgm:bulletEnabled val="1"/>
        </dgm:presLayoutVars>
      </dgm:prSet>
      <dgm:spPr/>
    </dgm:pt>
  </dgm:ptLst>
  <dgm:cxnLst>
    <dgm:cxn modelId="{1D44AB03-DDF8-4D78-9C63-A6F6784FB7DF}" srcId="{A8DA95C2-0335-40A2-B0EE-5BBD4361FF51}" destId="{1D980C2C-3970-4A03-A0F0-D94A5B533762}" srcOrd="4" destOrd="0" parTransId="{5B3ECD28-A3A5-4152-9818-540F8D550E5F}" sibTransId="{F6CBA35D-F7C8-4349-9819-66004CA3F98B}"/>
    <dgm:cxn modelId="{66272217-AA1B-49ED-9CA4-D07CC7AF31F6}" type="presOf" srcId="{2B1113FD-216E-4690-B9C1-7FDB5FFA76DC}" destId="{29E54200-92CA-4527-8518-5635E3AF78A7}" srcOrd="0" destOrd="0" presId="urn:microsoft.com/office/officeart/2005/8/layout/default"/>
    <dgm:cxn modelId="{CD3F5A3E-2363-455C-90CF-0AEBC0831A29}" srcId="{A8DA95C2-0335-40A2-B0EE-5BBD4361FF51}" destId="{34E6F895-11BB-4A2A-89F5-7EE1B2D30945}" srcOrd="0" destOrd="0" parTransId="{D1BD13E5-7890-4CBB-8EEB-F219C144763E}" sibTransId="{F789D98C-4B20-4915-8DAA-6D1D0860E861}"/>
    <dgm:cxn modelId="{5C36F242-6C85-471D-841F-F8A8EFC8CB72}" srcId="{A8DA95C2-0335-40A2-B0EE-5BBD4361FF51}" destId="{966B5D6A-7800-4413-96BA-02B528A8B46E}" srcOrd="5" destOrd="0" parTransId="{CD559DD3-FE5F-46C2-B1EC-2481580BCD35}" sibTransId="{D4DFEF99-72F5-41CE-8D32-3C9FF213FC76}"/>
    <dgm:cxn modelId="{AD7C5951-CA51-41D0-9A39-2A038D0DD052}" type="presOf" srcId="{966B5D6A-7800-4413-96BA-02B528A8B46E}" destId="{F4403D31-D8DA-4190-A476-A8696563120F}" srcOrd="0" destOrd="0" presId="urn:microsoft.com/office/officeart/2005/8/layout/default"/>
    <dgm:cxn modelId="{1AD91573-2A7C-48C1-B832-67F8BBEC010B}" srcId="{A8DA95C2-0335-40A2-B0EE-5BBD4361FF51}" destId="{2B1113FD-216E-4690-B9C1-7FDB5FFA76DC}" srcOrd="1" destOrd="0" parTransId="{DDA3C10E-DE3F-402D-8428-4C30BEEB719F}" sibTransId="{FC2E15C1-1CE1-45F0-953C-1D1D28F3AD60}"/>
    <dgm:cxn modelId="{B3BD1A79-4F68-48FA-A68A-FB2A65CC5D9A}" type="presOf" srcId="{A8DA95C2-0335-40A2-B0EE-5BBD4361FF51}" destId="{8D6FD24B-0F3A-48F9-AC29-894D1C95B8B7}" srcOrd="0" destOrd="0" presId="urn:microsoft.com/office/officeart/2005/8/layout/default"/>
    <dgm:cxn modelId="{61FAAAA5-AFB3-4374-BE30-145A1851EEE5}" srcId="{A8DA95C2-0335-40A2-B0EE-5BBD4361FF51}" destId="{30C9D69A-D8D8-4A5C-A53D-7893FC065FEB}" srcOrd="3" destOrd="0" parTransId="{24F60B03-B0C3-42B6-ADBC-8C07244D6A9A}" sibTransId="{CB456B0D-90D8-4CFA-B9F1-E753B8FCF6FA}"/>
    <dgm:cxn modelId="{B6D546CE-42E9-4054-A336-2A6E0B3BCCE3}" srcId="{A8DA95C2-0335-40A2-B0EE-5BBD4361FF51}" destId="{17AEE8A8-AB15-4C54-B9F4-18F0DC0F7F3E}" srcOrd="2" destOrd="0" parTransId="{C4C2D4D8-F4F1-41CD-9668-FB94BE35B637}" sibTransId="{9920EF13-DC32-4EB9-B726-8F674F60198B}"/>
    <dgm:cxn modelId="{5CCEAAD6-E4A8-4C76-8F7A-E2F37D7FA79E}" type="presOf" srcId="{30C9D69A-D8D8-4A5C-A53D-7893FC065FEB}" destId="{EA0350F9-16E2-4E05-8D1E-378AD82FF566}" srcOrd="0" destOrd="0" presId="urn:microsoft.com/office/officeart/2005/8/layout/default"/>
    <dgm:cxn modelId="{E634B9DB-A513-4919-BF5C-D9998C3FA4EE}" type="presOf" srcId="{34E6F895-11BB-4A2A-89F5-7EE1B2D30945}" destId="{8A0AE46F-DADE-43E9-8DF1-32038FAD27F1}" srcOrd="0" destOrd="0" presId="urn:microsoft.com/office/officeart/2005/8/layout/default"/>
    <dgm:cxn modelId="{413612DC-50C8-40F5-ACE9-9038779663CC}" type="presOf" srcId="{17AEE8A8-AB15-4C54-B9F4-18F0DC0F7F3E}" destId="{3599CFF0-87A6-413B-ACD3-373A92D925FA}" srcOrd="0" destOrd="0" presId="urn:microsoft.com/office/officeart/2005/8/layout/default"/>
    <dgm:cxn modelId="{0EEFEAF2-C310-404E-9739-C7D5CDF6B7D4}" type="presOf" srcId="{1D980C2C-3970-4A03-A0F0-D94A5B533762}" destId="{1AD85EEA-E542-40F9-8677-E2478D26E332}" srcOrd="0" destOrd="0" presId="urn:microsoft.com/office/officeart/2005/8/layout/default"/>
    <dgm:cxn modelId="{5E875115-4B80-415A-8A83-7D7FD9A6DC3B}" type="presParOf" srcId="{8D6FD24B-0F3A-48F9-AC29-894D1C95B8B7}" destId="{8A0AE46F-DADE-43E9-8DF1-32038FAD27F1}" srcOrd="0" destOrd="0" presId="urn:microsoft.com/office/officeart/2005/8/layout/default"/>
    <dgm:cxn modelId="{C7BB512A-4618-4586-9284-CA1D730D67C0}" type="presParOf" srcId="{8D6FD24B-0F3A-48F9-AC29-894D1C95B8B7}" destId="{DA2B4ABD-EAF6-40A5-9D66-EE010477E09C}" srcOrd="1" destOrd="0" presId="urn:microsoft.com/office/officeart/2005/8/layout/default"/>
    <dgm:cxn modelId="{F1E6BE0F-5E3C-4D0B-811B-49F52DA69552}" type="presParOf" srcId="{8D6FD24B-0F3A-48F9-AC29-894D1C95B8B7}" destId="{29E54200-92CA-4527-8518-5635E3AF78A7}" srcOrd="2" destOrd="0" presId="urn:microsoft.com/office/officeart/2005/8/layout/default"/>
    <dgm:cxn modelId="{EC3B4D34-9D03-4874-9F75-7165206626D4}" type="presParOf" srcId="{8D6FD24B-0F3A-48F9-AC29-894D1C95B8B7}" destId="{1E48D551-CCF3-4C60-87D5-4A414B982B06}" srcOrd="3" destOrd="0" presId="urn:microsoft.com/office/officeart/2005/8/layout/default"/>
    <dgm:cxn modelId="{09B310BD-BA16-4BF9-83EC-8E10F8F4BB00}" type="presParOf" srcId="{8D6FD24B-0F3A-48F9-AC29-894D1C95B8B7}" destId="{3599CFF0-87A6-413B-ACD3-373A92D925FA}" srcOrd="4" destOrd="0" presId="urn:microsoft.com/office/officeart/2005/8/layout/default"/>
    <dgm:cxn modelId="{6932A739-9A47-403B-B93E-8083073CFE3A}" type="presParOf" srcId="{8D6FD24B-0F3A-48F9-AC29-894D1C95B8B7}" destId="{40A8C732-BE2D-4A41-95BC-12DEBD54E7B1}" srcOrd="5" destOrd="0" presId="urn:microsoft.com/office/officeart/2005/8/layout/default"/>
    <dgm:cxn modelId="{DEBC5717-12A1-4E58-B1A0-75F3C1B06BB5}" type="presParOf" srcId="{8D6FD24B-0F3A-48F9-AC29-894D1C95B8B7}" destId="{EA0350F9-16E2-4E05-8D1E-378AD82FF566}" srcOrd="6" destOrd="0" presId="urn:microsoft.com/office/officeart/2005/8/layout/default"/>
    <dgm:cxn modelId="{03B56690-4D61-4851-B0D6-C1EC1D5A648A}" type="presParOf" srcId="{8D6FD24B-0F3A-48F9-AC29-894D1C95B8B7}" destId="{07D1A936-A2B1-4C66-B847-BCB9B1256176}" srcOrd="7" destOrd="0" presId="urn:microsoft.com/office/officeart/2005/8/layout/default"/>
    <dgm:cxn modelId="{3351B59A-A41D-4B25-BD57-A8BB65860D50}" type="presParOf" srcId="{8D6FD24B-0F3A-48F9-AC29-894D1C95B8B7}" destId="{1AD85EEA-E542-40F9-8677-E2478D26E332}" srcOrd="8" destOrd="0" presId="urn:microsoft.com/office/officeart/2005/8/layout/default"/>
    <dgm:cxn modelId="{DE7F361C-82EC-493A-97B8-E83AC4E036E0}" type="presParOf" srcId="{8D6FD24B-0F3A-48F9-AC29-894D1C95B8B7}" destId="{433E70D3-9FA0-47C2-AD73-074F484000C5}" srcOrd="9" destOrd="0" presId="urn:microsoft.com/office/officeart/2005/8/layout/default"/>
    <dgm:cxn modelId="{25F53D1F-BE3A-4B11-BA02-CAF484BC3087}" type="presParOf" srcId="{8D6FD24B-0F3A-48F9-AC29-894D1C95B8B7}" destId="{F4403D31-D8DA-4190-A476-A8696563120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A5B7B8-0550-4415-82B8-203971F33785}">
      <dsp:nvSpPr>
        <dsp:cNvPr id="0" name=""/>
        <dsp:cNvSpPr/>
      </dsp:nvSpPr>
      <dsp:spPr>
        <a:xfrm>
          <a:off x="339328" y="122"/>
          <a:ext cx="1547812" cy="8993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dirty="0"/>
            <a:t>Market access road rehabilitation</a:t>
          </a:r>
        </a:p>
      </dsp:txBody>
      <dsp:txXfrm>
        <a:off x="365668" y="26462"/>
        <a:ext cx="1495132" cy="846622"/>
      </dsp:txXfrm>
    </dsp:sp>
    <dsp:sp modelId="{9C7F7C38-9EE9-49D3-9616-5C9B8CAE3BDE}">
      <dsp:nvSpPr>
        <dsp:cNvPr id="0" name=""/>
        <dsp:cNvSpPr/>
      </dsp:nvSpPr>
      <dsp:spPr>
        <a:xfrm>
          <a:off x="494109" y="899424"/>
          <a:ext cx="154781" cy="473967"/>
        </a:xfrm>
        <a:custGeom>
          <a:avLst/>
          <a:gdLst/>
          <a:ahLst/>
          <a:cxnLst/>
          <a:rect l="0" t="0" r="0" b="0"/>
          <a:pathLst>
            <a:path>
              <a:moveTo>
                <a:pt x="0" y="0"/>
              </a:moveTo>
              <a:lnTo>
                <a:pt x="0" y="473967"/>
              </a:lnTo>
              <a:lnTo>
                <a:pt x="154781" y="4739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80AA06-A7F8-413E-AFCD-70BB43A71EFE}">
      <dsp:nvSpPr>
        <dsp:cNvPr id="0" name=""/>
        <dsp:cNvSpPr/>
      </dsp:nvSpPr>
      <dsp:spPr>
        <a:xfrm>
          <a:off x="648890" y="1092901"/>
          <a:ext cx="1238250" cy="56098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Surveying</a:t>
          </a:r>
        </a:p>
      </dsp:txBody>
      <dsp:txXfrm>
        <a:off x="665321" y="1109332"/>
        <a:ext cx="1205388" cy="528119"/>
      </dsp:txXfrm>
    </dsp:sp>
    <dsp:sp modelId="{B90A17E6-CDB0-4827-8495-BFBDAD2E83B1}">
      <dsp:nvSpPr>
        <dsp:cNvPr id="0" name=""/>
        <dsp:cNvSpPr/>
      </dsp:nvSpPr>
      <dsp:spPr>
        <a:xfrm>
          <a:off x="494109" y="899424"/>
          <a:ext cx="154781" cy="1211252"/>
        </a:xfrm>
        <a:custGeom>
          <a:avLst/>
          <a:gdLst/>
          <a:ahLst/>
          <a:cxnLst/>
          <a:rect l="0" t="0" r="0" b="0"/>
          <a:pathLst>
            <a:path>
              <a:moveTo>
                <a:pt x="0" y="0"/>
              </a:moveTo>
              <a:lnTo>
                <a:pt x="0" y="1211252"/>
              </a:lnTo>
              <a:lnTo>
                <a:pt x="154781" y="12112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ED08C6-0502-4AB1-934E-790C21D7406E}">
      <dsp:nvSpPr>
        <dsp:cNvPr id="0" name=""/>
        <dsp:cNvSpPr/>
      </dsp:nvSpPr>
      <dsp:spPr>
        <a:xfrm>
          <a:off x="648890" y="1847359"/>
          <a:ext cx="1238250" cy="5266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Grading</a:t>
          </a:r>
        </a:p>
      </dsp:txBody>
      <dsp:txXfrm>
        <a:off x="664315" y="1862784"/>
        <a:ext cx="1207400" cy="495785"/>
      </dsp:txXfrm>
    </dsp:sp>
    <dsp:sp modelId="{FD989724-7C53-46C1-91DB-EC6306D7E774}">
      <dsp:nvSpPr>
        <dsp:cNvPr id="0" name=""/>
        <dsp:cNvSpPr/>
      </dsp:nvSpPr>
      <dsp:spPr>
        <a:xfrm>
          <a:off x="494109" y="899424"/>
          <a:ext cx="154781" cy="2054999"/>
        </a:xfrm>
        <a:custGeom>
          <a:avLst/>
          <a:gdLst/>
          <a:ahLst/>
          <a:cxnLst/>
          <a:rect l="0" t="0" r="0" b="0"/>
          <a:pathLst>
            <a:path>
              <a:moveTo>
                <a:pt x="0" y="0"/>
              </a:moveTo>
              <a:lnTo>
                <a:pt x="0" y="2054999"/>
              </a:lnTo>
              <a:lnTo>
                <a:pt x="154781" y="2054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C677A3-3378-4266-830E-0A06ED17F7CC}">
      <dsp:nvSpPr>
        <dsp:cNvPr id="0" name=""/>
        <dsp:cNvSpPr/>
      </dsp:nvSpPr>
      <dsp:spPr>
        <a:xfrm>
          <a:off x="648890" y="2567471"/>
          <a:ext cx="1238250" cy="7739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Culvert construction</a:t>
          </a:r>
        </a:p>
      </dsp:txBody>
      <dsp:txXfrm>
        <a:off x="671557" y="2590138"/>
        <a:ext cx="1192916" cy="728572"/>
      </dsp:txXfrm>
    </dsp:sp>
    <dsp:sp modelId="{FFEAABF8-6634-4114-A960-0C69A9761E40}">
      <dsp:nvSpPr>
        <dsp:cNvPr id="0" name=""/>
        <dsp:cNvSpPr/>
      </dsp:nvSpPr>
      <dsp:spPr>
        <a:xfrm>
          <a:off x="494109" y="899424"/>
          <a:ext cx="154781" cy="2900341"/>
        </a:xfrm>
        <a:custGeom>
          <a:avLst/>
          <a:gdLst/>
          <a:ahLst/>
          <a:cxnLst/>
          <a:rect l="0" t="0" r="0" b="0"/>
          <a:pathLst>
            <a:path>
              <a:moveTo>
                <a:pt x="0" y="0"/>
              </a:moveTo>
              <a:lnTo>
                <a:pt x="0" y="2900341"/>
              </a:lnTo>
              <a:lnTo>
                <a:pt x="154781" y="29003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41D040-AD49-4BCF-BC4A-0106B7918A26}">
      <dsp:nvSpPr>
        <dsp:cNvPr id="0" name=""/>
        <dsp:cNvSpPr/>
      </dsp:nvSpPr>
      <dsp:spPr>
        <a:xfrm>
          <a:off x="648890" y="3534854"/>
          <a:ext cx="1238250" cy="5298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marL="0" lvl="0" indent="0" algn="ctr" defTabSz="666750">
            <a:lnSpc>
              <a:spcPct val="90000"/>
            </a:lnSpc>
            <a:spcBef>
              <a:spcPct val="0"/>
            </a:spcBef>
            <a:spcAft>
              <a:spcPct val="35000"/>
            </a:spcAft>
            <a:buNone/>
          </a:pPr>
          <a:r>
            <a:rPr lang="en-US" sz="1500" kern="1200" dirty="0"/>
            <a:t>Compaction</a:t>
          </a:r>
        </a:p>
      </dsp:txBody>
      <dsp:txXfrm>
        <a:off x="664408" y="3550372"/>
        <a:ext cx="1207214" cy="498787"/>
      </dsp:txXfrm>
    </dsp:sp>
    <dsp:sp modelId="{F2D1FCFB-F2C9-4912-8354-87A1B490AD0C}">
      <dsp:nvSpPr>
        <dsp:cNvPr id="0" name=""/>
        <dsp:cNvSpPr/>
      </dsp:nvSpPr>
      <dsp:spPr>
        <a:xfrm>
          <a:off x="2274093" y="122"/>
          <a:ext cx="1547812" cy="8993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dirty="0"/>
            <a:t>River diversion to irrigate land</a:t>
          </a:r>
        </a:p>
      </dsp:txBody>
      <dsp:txXfrm>
        <a:off x="2300433" y="26462"/>
        <a:ext cx="1495132" cy="846622"/>
      </dsp:txXfrm>
    </dsp:sp>
    <dsp:sp modelId="{3C4E9A88-3FE6-447C-B206-2917E34F3735}">
      <dsp:nvSpPr>
        <dsp:cNvPr id="0" name=""/>
        <dsp:cNvSpPr/>
      </dsp:nvSpPr>
      <dsp:spPr>
        <a:xfrm>
          <a:off x="2428875" y="899424"/>
          <a:ext cx="154781" cy="449759"/>
        </a:xfrm>
        <a:custGeom>
          <a:avLst/>
          <a:gdLst/>
          <a:ahLst/>
          <a:cxnLst/>
          <a:rect l="0" t="0" r="0" b="0"/>
          <a:pathLst>
            <a:path>
              <a:moveTo>
                <a:pt x="0" y="0"/>
              </a:moveTo>
              <a:lnTo>
                <a:pt x="0" y="449759"/>
              </a:lnTo>
              <a:lnTo>
                <a:pt x="154781" y="44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C4ACD2-A1B0-4D92-B380-1AD1C15100B6}">
      <dsp:nvSpPr>
        <dsp:cNvPr id="0" name=""/>
        <dsp:cNvSpPr/>
      </dsp:nvSpPr>
      <dsp:spPr>
        <a:xfrm>
          <a:off x="2583656" y="1092901"/>
          <a:ext cx="1238250" cy="512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a:t>
          </a:r>
        </a:p>
      </dsp:txBody>
      <dsp:txXfrm>
        <a:off x="2598669" y="1107914"/>
        <a:ext cx="1208224" cy="482539"/>
      </dsp:txXfrm>
    </dsp:sp>
    <dsp:sp modelId="{90019DA9-7228-4792-8B82-01CE7D8CD952}">
      <dsp:nvSpPr>
        <dsp:cNvPr id="0" name=""/>
        <dsp:cNvSpPr/>
      </dsp:nvSpPr>
      <dsp:spPr>
        <a:xfrm>
          <a:off x="2428875" y="899424"/>
          <a:ext cx="154781" cy="1155801"/>
        </a:xfrm>
        <a:custGeom>
          <a:avLst/>
          <a:gdLst/>
          <a:ahLst/>
          <a:cxnLst/>
          <a:rect l="0" t="0" r="0" b="0"/>
          <a:pathLst>
            <a:path>
              <a:moveTo>
                <a:pt x="0" y="0"/>
              </a:moveTo>
              <a:lnTo>
                <a:pt x="0" y="1155801"/>
              </a:lnTo>
              <a:lnTo>
                <a:pt x="154781" y="11558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AC4096-D82C-4163-98B2-A08DCFF56C32}">
      <dsp:nvSpPr>
        <dsp:cNvPr id="0" name=""/>
        <dsp:cNvSpPr/>
      </dsp:nvSpPr>
      <dsp:spPr>
        <a:xfrm>
          <a:off x="2583656" y="1798943"/>
          <a:ext cx="1238250" cy="512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a:t>
          </a:r>
        </a:p>
      </dsp:txBody>
      <dsp:txXfrm>
        <a:off x="2598669" y="1813956"/>
        <a:ext cx="1208224" cy="482539"/>
      </dsp:txXfrm>
    </dsp:sp>
    <dsp:sp modelId="{1BEFF977-B153-4767-82BA-A5B156C2521C}">
      <dsp:nvSpPr>
        <dsp:cNvPr id="0" name=""/>
        <dsp:cNvSpPr/>
      </dsp:nvSpPr>
      <dsp:spPr>
        <a:xfrm>
          <a:off x="4208859" y="122"/>
          <a:ext cx="1547812" cy="8993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en-US" sz="1400" kern="1200" dirty="0"/>
            <a:t>Seedling production</a:t>
          </a:r>
        </a:p>
      </dsp:txBody>
      <dsp:txXfrm>
        <a:off x="4235199" y="26462"/>
        <a:ext cx="1495132" cy="846622"/>
      </dsp:txXfrm>
    </dsp:sp>
    <dsp:sp modelId="{5384CBDE-28BF-4979-A92D-EA8F49954FD2}">
      <dsp:nvSpPr>
        <dsp:cNvPr id="0" name=""/>
        <dsp:cNvSpPr/>
      </dsp:nvSpPr>
      <dsp:spPr>
        <a:xfrm>
          <a:off x="4363640" y="899424"/>
          <a:ext cx="154781" cy="449759"/>
        </a:xfrm>
        <a:custGeom>
          <a:avLst/>
          <a:gdLst/>
          <a:ahLst/>
          <a:cxnLst/>
          <a:rect l="0" t="0" r="0" b="0"/>
          <a:pathLst>
            <a:path>
              <a:moveTo>
                <a:pt x="0" y="0"/>
              </a:moveTo>
              <a:lnTo>
                <a:pt x="0" y="449759"/>
              </a:lnTo>
              <a:lnTo>
                <a:pt x="154781" y="4497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8E1E3A-6355-462B-AEEA-4BEE9B467EFA}">
      <dsp:nvSpPr>
        <dsp:cNvPr id="0" name=""/>
        <dsp:cNvSpPr/>
      </dsp:nvSpPr>
      <dsp:spPr>
        <a:xfrm>
          <a:off x="4518421" y="1092901"/>
          <a:ext cx="1238250" cy="512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a:t>
          </a:r>
        </a:p>
      </dsp:txBody>
      <dsp:txXfrm>
        <a:off x="4533434" y="1107914"/>
        <a:ext cx="1208224" cy="482539"/>
      </dsp:txXfrm>
    </dsp:sp>
    <dsp:sp modelId="{62BC86FD-9E83-46C0-A255-CD26EFE9491E}">
      <dsp:nvSpPr>
        <dsp:cNvPr id="0" name=""/>
        <dsp:cNvSpPr/>
      </dsp:nvSpPr>
      <dsp:spPr>
        <a:xfrm>
          <a:off x="4363640" y="899424"/>
          <a:ext cx="154781" cy="1155801"/>
        </a:xfrm>
        <a:custGeom>
          <a:avLst/>
          <a:gdLst/>
          <a:ahLst/>
          <a:cxnLst/>
          <a:rect l="0" t="0" r="0" b="0"/>
          <a:pathLst>
            <a:path>
              <a:moveTo>
                <a:pt x="0" y="0"/>
              </a:moveTo>
              <a:lnTo>
                <a:pt x="0" y="1155801"/>
              </a:lnTo>
              <a:lnTo>
                <a:pt x="154781" y="11558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1D3DD5-FDBE-4033-8452-6D5A0E7E59F2}">
      <dsp:nvSpPr>
        <dsp:cNvPr id="0" name=""/>
        <dsp:cNvSpPr/>
      </dsp:nvSpPr>
      <dsp:spPr>
        <a:xfrm>
          <a:off x="4518421" y="1798943"/>
          <a:ext cx="1238250" cy="512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a:t>
          </a:r>
        </a:p>
      </dsp:txBody>
      <dsp:txXfrm>
        <a:off x="4533434" y="1813956"/>
        <a:ext cx="1208224" cy="4825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AE46F-DADE-43E9-8DF1-32038FAD27F1}">
      <dsp:nvSpPr>
        <dsp:cNvPr id="0" name=""/>
        <dsp:cNvSpPr/>
      </dsp:nvSpPr>
      <dsp:spPr>
        <a:xfrm>
          <a:off x="689825" y="1800"/>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purposive – meeting its aims and objectives</a:t>
          </a:r>
        </a:p>
      </dsp:txBody>
      <dsp:txXfrm>
        <a:off x="689825" y="1800"/>
        <a:ext cx="1883117" cy="1129870"/>
      </dsp:txXfrm>
    </dsp:sp>
    <dsp:sp modelId="{29E54200-92CA-4527-8518-5635E3AF78A7}">
      <dsp:nvSpPr>
        <dsp:cNvPr id="0" name=""/>
        <dsp:cNvSpPr/>
      </dsp:nvSpPr>
      <dsp:spPr>
        <a:xfrm>
          <a:off x="2761254" y="1800"/>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focused – concentrating on the effects that matter</a:t>
          </a:r>
        </a:p>
      </dsp:txBody>
      <dsp:txXfrm>
        <a:off x="2761254" y="1800"/>
        <a:ext cx="1883117" cy="1129870"/>
      </dsp:txXfrm>
    </dsp:sp>
    <dsp:sp modelId="{3599CFF0-87A6-413B-ACD3-373A92D925FA}">
      <dsp:nvSpPr>
        <dsp:cNvPr id="0" name=""/>
        <dsp:cNvSpPr/>
      </dsp:nvSpPr>
      <dsp:spPr>
        <a:xfrm>
          <a:off x="689825" y="1319982"/>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adaptive – responding to issues and realities</a:t>
          </a:r>
        </a:p>
      </dsp:txBody>
      <dsp:txXfrm>
        <a:off x="689825" y="1319982"/>
        <a:ext cx="1883117" cy="1129870"/>
      </dsp:txXfrm>
    </dsp:sp>
    <dsp:sp modelId="{EA0350F9-16E2-4E05-8D1E-378AD82FF566}">
      <dsp:nvSpPr>
        <dsp:cNvPr id="0" name=""/>
        <dsp:cNvSpPr/>
      </dsp:nvSpPr>
      <dsp:spPr>
        <a:xfrm>
          <a:off x="2761254" y="1319982"/>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participative – fully involving the public</a:t>
          </a:r>
        </a:p>
      </dsp:txBody>
      <dsp:txXfrm>
        <a:off x="2761254" y="1319982"/>
        <a:ext cx="1883117" cy="1129870"/>
      </dsp:txXfrm>
    </dsp:sp>
    <dsp:sp modelId="{1AD85EEA-E542-40F9-8677-E2478D26E332}">
      <dsp:nvSpPr>
        <dsp:cNvPr id="0" name=""/>
        <dsp:cNvSpPr/>
      </dsp:nvSpPr>
      <dsp:spPr>
        <a:xfrm>
          <a:off x="689825" y="2638164"/>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transparent – clear and easily understood</a:t>
          </a:r>
        </a:p>
      </dsp:txBody>
      <dsp:txXfrm>
        <a:off x="689825" y="2638164"/>
        <a:ext cx="1883117" cy="1129870"/>
      </dsp:txXfrm>
    </dsp:sp>
    <dsp:sp modelId="{F4403D31-D8DA-4190-A476-A8696563120F}">
      <dsp:nvSpPr>
        <dsp:cNvPr id="0" name=""/>
        <dsp:cNvSpPr/>
      </dsp:nvSpPr>
      <dsp:spPr>
        <a:xfrm>
          <a:off x="2761254" y="2638164"/>
          <a:ext cx="1883117" cy="11298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1" kern="1200"/>
            <a:t>Source: Sadler, 1996; IAIA/IEMA 1999</a:t>
          </a:r>
          <a:endParaRPr lang="en-US" sz="1700" kern="1200"/>
        </a:p>
      </dsp:txBody>
      <dsp:txXfrm>
        <a:off x="2761254" y="2638164"/>
        <a:ext cx="1883117" cy="11298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D1B329-BA83-40CC-ACA9-050B8729B6E2}" type="datetimeFigureOut">
              <a:rPr lang="en-GB" smtClean="0"/>
              <a:t>06/10/2024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521EC6-86F9-42E7-A75A-9A8E8FDEC126}" type="slidenum">
              <a:rPr lang="en-GB" smtClean="0"/>
              <a:t>‹#›</a:t>
            </a:fld>
            <a:endParaRPr lang="en-GB"/>
          </a:p>
        </p:txBody>
      </p:sp>
    </p:spTree>
    <p:extLst>
      <p:ext uri="{BB962C8B-B14F-4D97-AF65-F5344CB8AC3E}">
        <p14:creationId xmlns:p14="http://schemas.microsoft.com/office/powerpoint/2010/main" val="201573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gov.uk/guidance/environmental-impact-assessment" TargetMode="External"/><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naturalresources.wales/permits-and-permissions/tree-felling-and-other-regulations/environmental-impact-assessment-for-forestry-activity/planning-my-forestry-project/?lang=en" TargetMode="External"/><Relationship Id="rId2" Type="http://schemas.openxmlformats.org/officeDocument/2006/relationships/slide" Target="../slides/slide62.xml"/><Relationship Id="rId1" Type="http://schemas.openxmlformats.org/officeDocument/2006/relationships/notesMaster" Target="../notesMasters/notesMaster1.xml"/><Relationship Id="rId5" Type="http://schemas.openxmlformats.org/officeDocument/2006/relationships/hyperlink" Target="https://www.legislation.gov.uk/uksi/2017/571/schedule/2/made" TargetMode="External"/><Relationship Id="rId4" Type="http://schemas.openxmlformats.org/officeDocument/2006/relationships/hyperlink" Target="https://www.legislation.gov.uk/uksi/2017/571/schedule/1/made"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environment-analyst.com/uk/44614/permission-for-dean-superquarry-quashed" TargetMode="External"/><Relationship Id="rId2" Type="http://schemas.openxmlformats.org/officeDocument/2006/relationships/slide" Target="../slides/slide78.xml"/><Relationship Id="rId1" Type="http://schemas.openxmlformats.org/officeDocument/2006/relationships/notesMaster" Target="../notesMasters/notesMaster1.xml"/><Relationship Id="rId4" Type="http://schemas.openxmlformats.org/officeDocument/2006/relationships/hyperlink" Target="http://www.bailii.org/ew/cases/EWHC/Admin/2015/3711.html"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gov.uk/guidance/environmental-impact-assessment" TargetMode="External"/><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gov.uk/guidance/environmental-impact-assessment" TargetMode="External"/><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gov.uk/guidance/environmental-impact-assessment" TargetMode="External"/><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gov.uk/guidance/environmental-impact-assessment" TargetMode="External"/><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B61E4D-1213-E446-A363-8571E51B4B46}" type="slidenum">
              <a:rPr lang="en-US" smtClean="0"/>
              <a:t>5</a:t>
            </a:fld>
            <a:endParaRPr lang="en-US" dirty="0"/>
          </a:p>
        </p:txBody>
      </p:sp>
    </p:spTree>
    <p:extLst>
      <p:ext uri="{BB962C8B-B14F-4D97-AF65-F5344CB8AC3E}">
        <p14:creationId xmlns:p14="http://schemas.microsoft.com/office/powerpoint/2010/main" val="509057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10</a:t>
            </a:fld>
            <a:endParaRPr lang="en-GB"/>
          </a:p>
        </p:txBody>
      </p:sp>
    </p:spTree>
    <p:extLst>
      <p:ext uri="{BB962C8B-B14F-4D97-AF65-F5344CB8AC3E}">
        <p14:creationId xmlns:p14="http://schemas.microsoft.com/office/powerpoint/2010/main" val="2551019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C47D183C-DD64-F462-D66E-356EEEEEDA15}"/>
              </a:ext>
            </a:extLst>
          </p:cNvPr>
          <p:cNvSpPr>
            <a:spLocks noGrp="1" noRot="1" noChangeAspect="1" noChangeArrowheads="1" noTextEdit="1"/>
          </p:cNvSpPr>
          <p:nvPr>
            <p:ph type="sldImg"/>
          </p:nvPr>
        </p:nvSpPr>
        <p:spPr bwMode="auto">
          <a:xfrm>
            <a:off x="776288" y="657225"/>
            <a:ext cx="5721350" cy="3219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0FBDD6E5-7D6C-30B1-6FAA-8D11E419C6E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7412" name="Slide Number Placeholder 3">
            <a:extLst>
              <a:ext uri="{FF2B5EF4-FFF2-40B4-BE49-F238E27FC236}">
                <a16:creationId xmlns:a16="http://schemas.microsoft.com/office/drawing/2014/main" id="{F2E1DB50-859C-0F8F-C0F2-879CB236040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CA8A0DD6-35D4-4F73-8687-AE5E2C4F06F6}" type="slidenum">
              <a:rPr lang="en-US" altLang="en-US"/>
              <a:pPr/>
              <a:t>32</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defTabSz="946150">
              <a:defRPr sz="2800">
                <a:solidFill>
                  <a:schemeClr val="tx1"/>
                </a:solidFill>
                <a:latin typeface="Times" charset="0"/>
              </a:defRPr>
            </a:lvl1pPr>
            <a:lvl2pPr marL="742950" indent="-285750" defTabSz="946150">
              <a:defRPr sz="2800">
                <a:solidFill>
                  <a:schemeClr val="tx1"/>
                </a:solidFill>
                <a:latin typeface="Times" charset="0"/>
              </a:defRPr>
            </a:lvl2pPr>
            <a:lvl3pPr marL="1143000" indent="-228600" defTabSz="946150">
              <a:defRPr sz="2800">
                <a:solidFill>
                  <a:schemeClr val="tx1"/>
                </a:solidFill>
                <a:latin typeface="Times" charset="0"/>
              </a:defRPr>
            </a:lvl3pPr>
            <a:lvl4pPr marL="1600200" indent="-228600" defTabSz="946150">
              <a:defRPr sz="2800">
                <a:solidFill>
                  <a:schemeClr val="tx1"/>
                </a:solidFill>
                <a:latin typeface="Times" charset="0"/>
              </a:defRPr>
            </a:lvl4pPr>
            <a:lvl5pPr marL="2057400" indent="-228600" defTabSz="946150">
              <a:defRPr sz="2800">
                <a:solidFill>
                  <a:schemeClr val="tx1"/>
                </a:solidFill>
                <a:latin typeface="Times" charset="0"/>
              </a:defRPr>
            </a:lvl5pPr>
            <a:lvl6pPr marL="2514600" indent="-228600" algn="ctr" defTabSz="946150" eaLnBrk="0" fontAlgn="base" hangingPunct="0">
              <a:spcBef>
                <a:spcPct val="0"/>
              </a:spcBef>
              <a:spcAft>
                <a:spcPct val="0"/>
              </a:spcAft>
              <a:defRPr sz="2800">
                <a:solidFill>
                  <a:schemeClr val="tx1"/>
                </a:solidFill>
                <a:latin typeface="Times" charset="0"/>
              </a:defRPr>
            </a:lvl6pPr>
            <a:lvl7pPr marL="2971800" indent="-228600" algn="ctr" defTabSz="946150" eaLnBrk="0" fontAlgn="base" hangingPunct="0">
              <a:spcBef>
                <a:spcPct val="0"/>
              </a:spcBef>
              <a:spcAft>
                <a:spcPct val="0"/>
              </a:spcAft>
              <a:defRPr sz="2800">
                <a:solidFill>
                  <a:schemeClr val="tx1"/>
                </a:solidFill>
                <a:latin typeface="Times" charset="0"/>
              </a:defRPr>
            </a:lvl7pPr>
            <a:lvl8pPr marL="3429000" indent="-228600" algn="ctr" defTabSz="946150" eaLnBrk="0" fontAlgn="base" hangingPunct="0">
              <a:spcBef>
                <a:spcPct val="0"/>
              </a:spcBef>
              <a:spcAft>
                <a:spcPct val="0"/>
              </a:spcAft>
              <a:defRPr sz="2800">
                <a:solidFill>
                  <a:schemeClr val="tx1"/>
                </a:solidFill>
                <a:latin typeface="Times" charset="0"/>
              </a:defRPr>
            </a:lvl8pPr>
            <a:lvl9pPr marL="3886200" indent="-228600" algn="ctr" defTabSz="946150" eaLnBrk="0" fontAlgn="base" hangingPunct="0">
              <a:spcBef>
                <a:spcPct val="0"/>
              </a:spcBef>
              <a:spcAft>
                <a:spcPct val="0"/>
              </a:spcAft>
              <a:defRPr sz="2800">
                <a:solidFill>
                  <a:schemeClr val="tx1"/>
                </a:solidFill>
                <a:latin typeface="Times" charset="0"/>
              </a:defRPr>
            </a:lvl9pPr>
          </a:lstStyle>
          <a:p>
            <a:fld id="{0CC8BF97-4523-4F2E-8E00-8A169251623E}" type="slidenum">
              <a:rPr lang="en-US" altLang="en-US" sz="1200"/>
              <a:pPr/>
              <a:t>33</a:t>
            </a:fld>
            <a:endParaRPr lang="en-US" alt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r>
              <a:rPr lang="en-US" altLang="en-US"/>
              <a:t>For example, an ecotourism activity might depend on water level in watering holes---but this environmental component is not in fact affected by your activity.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6A72A28-9778-D919-D8F4-56EA292971DB}"/>
              </a:ext>
            </a:extLst>
          </p:cNvPr>
          <p:cNvSpPr>
            <a:spLocks noGrp="1" noRot="1" noChangeAspect="1" noChangeArrowheads="1" noTextEdit="1"/>
          </p:cNvSpPr>
          <p:nvPr>
            <p:ph type="sldImg"/>
          </p:nvPr>
        </p:nvSpPr>
        <p:spPr bwMode="auto">
          <a:xfrm>
            <a:off x="776288" y="657225"/>
            <a:ext cx="5721350" cy="3219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A98AEC53-5AE1-2CA3-13B1-95314187FE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479425">
              <a:spcBef>
                <a:spcPct val="0"/>
              </a:spcBef>
            </a:pPr>
            <a:endParaRPr lang="en-US" altLang="en-US">
              <a:solidFill>
                <a:srgbClr val="000000"/>
              </a:solidFill>
            </a:endParaRPr>
          </a:p>
          <a:p>
            <a:pPr defTabSz="479425">
              <a:spcBef>
                <a:spcPct val="0"/>
              </a:spcBef>
            </a:pPr>
            <a:r>
              <a:rPr lang="en-US" altLang="en-US">
                <a:solidFill>
                  <a:srgbClr val="000000"/>
                </a:solidFill>
              </a:rPr>
              <a:t>Image credit: Drip irrigation of new strawberry plants in Egypt. — usaid.gov https://www.usaid.gov/where-we-work/middle-east/merc-water-success-stories</a:t>
            </a:r>
          </a:p>
          <a:p>
            <a:pPr defTabSz="479425">
              <a:spcBef>
                <a:spcPct val="0"/>
              </a:spcBef>
            </a:pPr>
            <a:endParaRPr lang="en-US" altLang="en-US"/>
          </a:p>
        </p:txBody>
      </p:sp>
      <p:sp>
        <p:nvSpPr>
          <p:cNvPr id="15364" name="Slide Number Placeholder 3">
            <a:extLst>
              <a:ext uri="{FF2B5EF4-FFF2-40B4-BE49-F238E27FC236}">
                <a16:creationId xmlns:a16="http://schemas.microsoft.com/office/drawing/2014/main" id="{D8AE97EB-D14D-7730-17D5-0D38571BB40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B05D9FFB-2ADA-494E-9F46-4A252DB56EB4}" type="slidenum">
              <a:rPr lang="en-US" altLang="en-US"/>
              <a:pPr/>
              <a:t>36</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39283F4-0D13-3661-3AB5-E75C878C8E61}"/>
              </a:ext>
            </a:extLst>
          </p:cNvPr>
          <p:cNvSpPr>
            <a:spLocks noGrp="1" noRot="1" noChangeAspect="1" noChangeArrowheads="1" noTextEdit="1"/>
          </p:cNvSpPr>
          <p:nvPr>
            <p:ph type="sldImg"/>
          </p:nvPr>
        </p:nvSpPr>
        <p:spPr bwMode="auto">
          <a:xfrm>
            <a:off x="776288" y="657225"/>
            <a:ext cx="5721350" cy="3219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305BEF2B-312B-C146-F74E-871C9124BE08}"/>
              </a:ext>
            </a:extLst>
          </p:cNvPr>
          <p:cNvSpPr>
            <a:spLocks noGrp="1"/>
          </p:cNvSpPr>
          <p:nvPr>
            <p:ph type="body" idx="1"/>
          </p:nvPr>
        </p:nvSpPr>
        <p:spPr/>
        <p:txBody>
          <a:bodyPr/>
          <a:lstStyle/>
          <a:p>
            <a:pPr marL="179899" indent="-179899" defTabSz="959459" fontAlgn="auto">
              <a:spcBef>
                <a:spcPct val="50000"/>
              </a:spcBef>
              <a:spcAft>
                <a:spcPts val="0"/>
              </a:spcAft>
              <a:buFont typeface="Arial" panose="020B0604020202020204" pitchFamily="34" charset="0"/>
              <a:buChar char="•"/>
              <a:defRPr/>
            </a:pPr>
            <a:r>
              <a:rPr lang="en-US" dirty="0">
                <a:solidFill>
                  <a:prstClr val="black"/>
                </a:solidFill>
              </a:rPr>
              <a:t>This shallow well features a raised enclosure and a cover, both of which help to reduce the possibility of contamination. Shallow wells provide an easy way to monitor groundwater levels. </a:t>
            </a:r>
          </a:p>
          <a:p>
            <a:pPr marL="179899" indent="-179899" defTabSz="959459" fontAlgn="auto">
              <a:spcBef>
                <a:spcPct val="50000"/>
              </a:spcBef>
              <a:spcAft>
                <a:spcPts val="0"/>
              </a:spcAft>
              <a:buFont typeface="Arial" panose="020B0604020202020204" pitchFamily="34" charset="0"/>
              <a:buChar char="•"/>
              <a:defRPr/>
            </a:pPr>
            <a:r>
              <a:rPr lang="en-US" dirty="0">
                <a:solidFill>
                  <a:prstClr val="black"/>
                </a:solidFill>
              </a:rPr>
              <a:t>Describing the baseline situation requires describing both the </a:t>
            </a:r>
            <a:r>
              <a:rPr lang="en-US" dirty="0">
                <a:solidFill>
                  <a:srgbClr val="1E4ABD"/>
                </a:solidFill>
              </a:rPr>
              <a:t>normal variability</a:t>
            </a:r>
            <a:r>
              <a:rPr lang="en-US" dirty="0">
                <a:solidFill>
                  <a:prstClr val="black"/>
                </a:solidFill>
              </a:rPr>
              <a:t> in environmental components and </a:t>
            </a:r>
            <a:r>
              <a:rPr lang="en-US" dirty="0">
                <a:solidFill>
                  <a:srgbClr val="1E4ABD"/>
                </a:solidFill>
              </a:rPr>
              <a:t>current trends</a:t>
            </a:r>
            <a:r>
              <a:rPr lang="en-US" dirty="0">
                <a:solidFill>
                  <a:prstClr val="black"/>
                </a:solidFill>
              </a:rPr>
              <a:t> in these components.</a:t>
            </a:r>
          </a:p>
          <a:p>
            <a:pPr marL="179899" indent="-179899" defTabSz="959459" fontAlgn="auto">
              <a:spcBef>
                <a:spcPts val="0"/>
              </a:spcBef>
              <a:spcAft>
                <a:spcPts val="0"/>
              </a:spcAft>
              <a:buFont typeface="Arial" panose="020B0604020202020204" pitchFamily="34" charset="0"/>
              <a:buChar char="•"/>
              <a:defRPr/>
            </a:pPr>
            <a:r>
              <a:rPr lang="en-US" b="1" dirty="0">
                <a:solidFill>
                  <a:prstClr val="black"/>
                </a:solidFill>
                <a:ea typeface="Calibri" panose="020F0502020204030204" pitchFamily="34" charset="0"/>
                <a:cs typeface="Times New Roman" panose="02020603050405020304" pitchFamily="18" charset="0"/>
              </a:rPr>
              <a:t>Baseline characterization</a:t>
            </a:r>
            <a:r>
              <a:rPr lang="en-US" dirty="0">
                <a:solidFill>
                  <a:prstClr val="black"/>
                </a:solidFill>
                <a:ea typeface="Calibri" panose="020F0502020204030204" pitchFamily="34" charset="0"/>
                <a:cs typeface="Times New Roman" panose="02020603050405020304" pitchFamily="18" charset="0"/>
              </a:rPr>
              <a:t> is a description of environmental conditions in the absence of the proposed activities. The baseline characterization cannot be exhaustive. The environmental components</a:t>
            </a:r>
            <a:r>
              <a:rPr lang="en-US" b="1" dirty="0">
                <a:solidFill>
                  <a:prstClr val="black"/>
                </a:solidFill>
                <a:ea typeface="Calibri" panose="020F0502020204030204" pitchFamily="34" charset="0"/>
                <a:cs typeface="Times New Roman" panose="02020603050405020304" pitchFamily="18" charset="0"/>
              </a:rPr>
              <a:t> </a:t>
            </a:r>
            <a:r>
              <a:rPr lang="en-US" dirty="0">
                <a:solidFill>
                  <a:prstClr val="black"/>
                </a:solidFill>
                <a:ea typeface="Calibri" panose="020F0502020204030204" pitchFamily="34" charset="0"/>
                <a:cs typeface="Times New Roman" panose="02020603050405020304" pitchFamily="18" charset="0"/>
              </a:rPr>
              <a:t>most important when determining the baseline characterization are those components most likely to be affected by your activity and upon which your activity depends on for its success. </a:t>
            </a:r>
          </a:p>
          <a:p>
            <a:pPr marL="179899" indent="-179899" defTabSz="959459" fontAlgn="auto">
              <a:spcBef>
                <a:spcPts val="0"/>
              </a:spcBef>
              <a:spcAft>
                <a:spcPts val="0"/>
              </a:spcAft>
              <a:buFont typeface="Arial" panose="020B0604020202020204" pitchFamily="34" charset="0"/>
              <a:buChar char="•"/>
              <a:defRPr/>
            </a:pPr>
            <a:r>
              <a:rPr lang="en-US" dirty="0">
                <a:solidFill>
                  <a:prstClr val="black"/>
                </a:solidFill>
                <a:ea typeface="Calibri" panose="020F0502020204030204" pitchFamily="34" charset="0"/>
                <a:cs typeface="Times New Roman" panose="02020603050405020304" pitchFamily="18" charset="0"/>
              </a:rPr>
              <a:t>Provide an overview of topics for examining the environmental baseline, such as: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Water: Quantity, quality, reliability, accessibility</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Soils: Erosion, crop productivity, fallow periods, salinity, nutrient concentrations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Climate Change: unpredictable weather patterns, agriculture, and food production</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Fauna: Populations, habitat</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Environmental Health: Disease vectors, pathogens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Public Health: Conflict over resources, vulnerable populations, access to resources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Flora: Composition and density of natural vegetation, productivity, key species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Key species, ecosystems</a:t>
            </a:r>
          </a:p>
          <a:p>
            <a:pPr marL="179899" indent="-179899" defTabSz="959459" fontAlgn="auto">
              <a:spcBef>
                <a:spcPts val="0"/>
              </a:spcBef>
              <a:spcAft>
                <a:spcPts val="0"/>
              </a:spcAft>
              <a:buFont typeface="Arial" panose="020B0604020202020204" pitchFamily="34" charset="0"/>
              <a:buChar char="•"/>
              <a:defRPr/>
            </a:pPr>
            <a:r>
              <a:rPr lang="en-US" dirty="0">
                <a:solidFill>
                  <a:prstClr val="black"/>
                </a:solidFill>
                <a:ea typeface="Calibri" panose="020F0502020204030204" pitchFamily="34" charset="0"/>
                <a:cs typeface="Times New Roman" panose="02020603050405020304" pitchFamily="18" charset="0"/>
              </a:rPr>
              <a:t>Determine the baseline situation by obtaining information from 3 sources:</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Your organization: Talk to staff who know the project, and know the sites. Obtain project documents and information</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Direct observation: Go to the site(s). Look up publicly available satellite imagery before you go.</a:t>
            </a:r>
          </a:p>
          <a:p>
            <a:pPr marL="665145" lvl="1" indent="-179899" defTabSz="959459" fontAlgn="auto">
              <a:spcBef>
                <a:spcPts val="0"/>
              </a:spcBef>
              <a:spcAft>
                <a:spcPts val="0"/>
              </a:spcAft>
              <a:buFont typeface="Courier New" panose="02070309020205020404" pitchFamily="49" charset="0"/>
              <a:buChar char="o"/>
              <a:defRPr/>
            </a:pPr>
            <a:r>
              <a:rPr lang="en-US" dirty="0">
                <a:solidFill>
                  <a:prstClr val="black"/>
                </a:solidFill>
                <a:ea typeface="Calibri" panose="020F0502020204030204" pitchFamily="34" charset="0"/>
                <a:cs typeface="Times New Roman" panose="02020603050405020304" pitchFamily="18" charset="0"/>
              </a:rPr>
              <a:t>Utilize other local talent and knowledge: communities, government, counterparts, literature</a:t>
            </a:r>
            <a:endParaRPr lang="en-US" dirty="0">
              <a:solidFill>
                <a:prstClr val="black"/>
              </a:solidFill>
            </a:endParaRPr>
          </a:p>
          <a:p>
            <a:pPr fontAlgn="auto">
              <a:spcBef>
                <a:spcPts val="0"/>
              </a:spcBef>
              <a:spcAft>
                <a:spcPts val="0"/>
              </a:spcAft>
              <a:defRPr/>
            </a:pPr>
            <a:endParaRPr lang="en-US" dirty="0"/>
          </a:p>
        </p:txBody>
      </p:sp>
      <p:sp>
        <p:nvSpPr>
          <p:cNvPr id="19460" name="Slide Number Placeholder 3">
            <a:extLst>
              <a:ext uri="{FF2B5EF4-FFF2-40B4-BE49-F238E27FC236}">
                <a16:creationId xmlns:a16="http://schemas.microsoft.com/office/drawing/2014/main" id="{A273C6F9-F119-2D4A-89FC-907C69FBDCA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050C4859-8F1C-4637-B975-B536E34AF2B6}" type="slidenum">
              <a:rPr lang="en-US" altLang="en-US"/>
              <a:pPr/>
              <a:t>37</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defTabSz="946150">
              <a:defRPr sz="2800">
                <a:solidFill>
                  <a:schemeClr val="tx1"/>
                </a:solidFill>
                <a:latin typeface="Times" charset="0"/>
              </a:defRPr>
            </a:lvl1pPr>
            <a:lvl2pPr marL="742950" indent="-285750" defTabSz="946150">
              <a:defRPr sz="2800">
                <a:solidFill>
                  <a:schemeClr val="tx1"/>
                </a:solidFill>
                <a:latin typeface="Times" charset="0"/>
              </a:defRPr>
            </a:lvl2pPr>
            <a:lvl3pPr marL="1143000" indent="-228600" defTabSz="946150">
              <a:defRPr sz="2800">
                <a:solidFill>
                  <a:schemeClr val="tx1"/>
                </a:solidFill>
                <a:latin typeface="Times" charset="0"/>
              </a:defRPr>
            </a:lvl3pPr>
            <a:lvl4pPr marL="1600200" indent="-228600" defTabSz="946150">
              <a:defRPr sz="2800">
                <a:solidFill>
                  <a:schemeClr val="tx1"/>
                </a:solidFill>
                <a:latin typeface="Times" charset="0"/>
              </a:defRPr>
            </a:lvl4pPr>
            <a:lvl5pPr marL="2057400" indent="-228600" defTabSz="946150">
              <a:defRPr sz="2800">
                <a:solidFill>
                  <a:schemeClr val="tx1"/>
                </a:solidFill>
                <a:latin typeface="Times" charset="0"/>
              </a:defRPr>
            </a:lvl5pPr>
            <a:lvl6pPr marL="2514600" indent="-228600" algn="ctr" defTabSz="946150" eaLnBrk="0" fontAlgn="base" hangingPunct="0">
              <a:spcBef>
                <a:spcPct val="0"/>
              </a:spcBef>
              <a:spcAft>
                <a:spcPct val="0"/>
              </a:spcAft>
              <a:defRPr sz="2800">
                <a:solidFill>
                  <a:schemeClr val="tx1"/>
                </a:solidFill>
                <a:latin typeface="Times" charset="0"/>
              </a:defRPr>
            </a:lvl6pPr>
            <a:lvl7pPr marL="2971800" indent="-228600" algn="ctr" defTabSz="946150" eaLnBrk="0" fontAlgn="base" hangingPunct="0">
              <a:spcBef>
                <a:spcPct val="0"/>
              </a:spcBef>
              <a:spcAft>
                <a:spcPct val="0"/>
              </a:spcAft>
              <a:defRPr sz="2800">
                <a:solidFill>
                  <a:schemeClr val="tx1"/>
                </a:solidFill>
                <a:latin typeface="Times" charset="0"/>
              </a:defRPr>
            </a:lvl7pPr>
            <a:lvl8pPr marL="3429000" indent="-228600" algn="ctr" defTabSz="946150" eaLnBrk="0" fontAlgn="base" hangingPunct="0">
              <a:spcBef>
                <a:spcPct val="0"/>
              </a:spcBef>
              <a:spcAft>
                <a:spcPct val="0"/>
              </a:spcAft>
              <a:defRPr sz="2800">
                <a:solidFill>
                  <a:schemeClr val="tx1"/>
                </a:solidFill>
                <a:latin typeface="Times" charset="0"/>
              </a:defRPr>
            </a:lvl8pPr>
            <a:lvl9pPr marL="3886200" indent="-228600" algn="ctr" defTabSz="946150" eaLnBrk="0" fontAlgn="base" hangingPunct="0">
              <a:spcBef>
                <a:spcPct val="0"/>
              </a:spcBef>
              <a:spcAft>
                <a:spcPct val="0"/>
              </a:spcAft>
              <a:defRPr sz="2800">
                <a:solidFill>
                  <a:schemeClr val="tx1"/>
                </a:solidFill>
                <a:latin typeface="Times" charset="0"/>
              </a:defRPr>
            </a:lvl9pPr>
          </a:lstStyle>
          <a:p>
            <a:fld id="{C8A9E570-DD24-4998-B6BB-41A5F67AD14B}" type="slidenum">
              <a:rPr lang="en-US" altLang="en-US" sz="1200"/>
              <a:pPr/>
              <a:t>39</a:t>
            </a:fld>
            <a:endParaRPr lang="en-US" altLang="en-US" sz="1200"/>
          </a:p>
        </p:txBody>
      </p:sp>
      <p:sp>
        <p:nvSpPr>
          <p:cNvPr id="33795" name="Rectangle 2"/>
          <p:cNvSpPr>
            <a:spLocks noGrp="1" noRot="1" noChangeAspect="1" noChangeArrowheads="1" noTextEdit="1"/>
          </p:cNvSpPr>
          <p:nvPr>
            <p:ph type="sldImg"/>
          </p:nvPr>
        </p:nvSpPr>
        <p:spPr>
          <a:xfrm>
            <a:off x="457200" y="719138"/>
            <a:ext cx="6400800" cy="3600450"/>
          </a:xfrm>
          <a:solidFill>
            <a:srgbClr val="FFFFFF"/>
          </a:solidFill>
          <a:ln/>
        </p:spPr>
      </p:sp>
      <p:sp>
        <p:nvSpPr>
          <p:cNvPr id="33796" name="Rectangle 3"/>
          <p:cNvSpPr>
            <a:spLocks noGrp="1" noChangeArrowheads="1"/>
          </p:cNvSpPr>
          <p:nvPr>
            <p:ph type="body" idx="1"/>
          </p:nvPr>
        </p:nvSpPr>
        <p:spPr>
          <a:xfrm>
            <a:off x="974725" y="4562475"/>
            <a:ext cx="5365750" cy="4319588"/>
          </a:xfrm>
          <a:solidFill>
            <a:srgbClr val="FFFFFF"/>
          </a:solidFill>
          <a:ln>
            <a:solidFill>
              <a:srgbClr val="000000"/>
            </a:solidFill>
            <a:miter lim="800000"/>
            <a:headEnd/>
            <a:tailEnd/>
          </a:ln>
        </p:spPr>
        <p:txBody>
          <a:bodyPr lIns="89225" tIns="44612" rIns="89225" bIns="44612"/>
          <a:lstStyle/>
          <a:p>
            <a:pPr eaLnBrk="1" hangingPunct="1"/>
            <a:endParaRPr lang="es-E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74637106-E12E-9435-ACAA-4BE6BAD6C701}"/>
              </a:ext>
            </a:extLst>
          </p:cNvPr>
          <p:cNvSpPr>
            <a:spLocks noGrp="1" noRot="1" noChangeAspect="1" noChangeArrowheads="1" noTextEdit="1"/>
          </p:cNvSpPr>
          <p:nvPr>
            <p:ph type="sldImg"/>
          </p:nvPr>
        </p:nvSpPr>
        <p:spPr bwMode="auto">
          <a:xfrm>
            <a:off x="776288" y="657225"/>
            <a:ext cx="5721350" cy="3219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95ABE068-D59A-B673-E802-40E62EE8E6C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21508" name="Slide Number Placeholder 3">
            <a:extLst>
              <a:ext uri="{FF2B5EF4-FFF2-40B4-BE49-F238E27FC236}">
                <a16:creationId xmlns:a16="http://schemas.microsoft.com/office/drawing/2014/main" id="{9F4757B9-6582-E871-F00B-77132161E05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0381995D-8DC5-4FCA-AB6E-3C25DEEC5156}" type="slidenum">
              <a:rPr lang="en-US" altLang="en-US"/>
              <a:pPr/>
              <a:t>40</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DFF6BBB2-97B2-2502-5F2E-21575BE1BCC0}"/>
              </a:ext>
            </a:extLst>
          </p:cNvPr>
          <p:cNvSpPr>
            <a:spLocks noGrp="1" noRot="1" noChangeAspect="1" noChangeArrowheads="1" noTextEdit="1"/>
          </p:cNvSpPr>
          <p:nvPr>
            <p:ph type="sldImg"/>
          </p:nvPr>
        </p:nvSpPr>
        <p:spPr bwMode="auto">
          <a:xfrm>
            <a:off x="809625" y="668338"/>
            <a:ext cx="5818188" cy="32734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506AEEE-8763-73E8-E963-8C2F8BD0F08C}"/>
              </a:ext>
            </a:extLst>
          </p:cNvPr>
          <p:cNvSpPr>
            <a:spLocks noGrp="1"/>
          </p:cNvSpPr>
          <p:nvPr>
            <p:ph type="body" idx="1"/>
          </p:nvPr>
        </p:nvSpPr>
        <p:spPr/>
        <p:txBody>
          <a:bodyPr/>
          <a:lstStyle/>
          <a:p>
            <a:pPr marL="185425" indent="-185425" defTabSz="977689" fontAlgn="auto">
              <a:lnSpc>
                <a:spcPct val="107000"/>
              </a:lnSpc>
              <a:spcBef>
                <a:spcPts val="0"/>
              </a:spcBef>
              <a:spcAft>
                <a:spcPts val="0"/>
              </a:spcAft>
              <a:buFont typeface="Arial" panose="020B0604020202020204" pitchFamily="34" charset="0"/>
              <a:buChar char="•"/>
              <a:defRPr/>
            </a:pPr>
            <a:r>
              <a:rPr lang="en-US" dirty="0">
                <a:solidFill>
                  <a:prstClr val="black"/>
                </a:solidFill>
                <a:ea typeface="Calibri" panose="020F0502020204030204" pitchFamily="34" charset="0"/>
                <a:cs typeface="Times New Roman" panose="02020603050405020304" pitchFamily="18" charset="0"/>
              </a:rPr>
              <a:t>Group activity – fill in the question marks on irrigation and seedling production. Emphasize that it is okay if they don’t know much about the topics; just do your best.</a:t>
            </a:r>
          </a:p>
          <a:p>
            <a:pPr fontAlgn="auto">
              <a:spcBef>
                <a:spcPts val="0"/>
              </a:spcBef>
              <a:spcAft>
                <a:spcPts val="0"/>
              </a:spcAft>
              <a:defRPr/>
            </a:pPr>
            <a:endParaRPr lang="en-US" dirty="0"/>
          </a:p>
        </p:txBody>
      </p:sp>
      <p:sp>
        <p:nvSpPr>
          <p:cNvPr id="23556" name="Slide Number Placeholder 3">
            <a:extLst>
              <a:ext uri="{FF2B5EF4-FFF2-40B4-BE49-F238E27FC236}">
                <a16:creationId xmlns:a16="http://schemas.microsoft.com/office/drawing/2014/main" id="{0A9134FB-1B24-A6C7-5F18-DA4452C627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5DC01774-12A8-4B4B-B84D-443BC45E5590}" type="slidenum">
              <a:rPr lang="en-US" altLang="en-US"/>
              <a:pPr/>
              <a:t>41</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Partially from the herihly</a:t>
            </a:r>
            <a:endParaRPr lang="en-US" altLang="en-US"/>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bg2"/>
                </a:solidFill>
                <a:latin typeface="Times New Roman" panose="02020603050405020304" pitchFamily="18" charset="0"/>
              </a:defRPr>
            </a:lvl1pPr>
            <a:lvl2pPr marL="742950" indent="-285750">
              <a:defRPr sz="2400">
                <a:solidFill>
                  <a:schemeClr val="bg2"/>
                </a:solidFill>
                <a:latin typeface="Times New Roman" panose="02020603050405020304" pitchFamily="18" charset="0"/>
              </a:defRPr>
            </a:lvl2pPr>
            <a:lvl3pPr marL="1143000" indent="-228600">
              <a:defRPr sz="2400">
                <a:solidFill>
                  <a:schemeClr val="bg2"/>
                </a:solidFill>
                <a:latin typeface="Times New Roman" panose="02020603050405020304" pitchFamily="18" charset="0"/>
              </a:defRPr>
            </a:lvl3pPr>
            <a:lvl4pPr marL="1600200" indent="-228600">
              <a:defRPr sz="2400">
                <a:solidFill>
                  <a:schemeClr val="bg2"/>
                </a:solidFill>
                <a:latin typeface="Times New Roman" panose="02020603050405020304" pitchFamily="18" charset="0"/>
              </a:defRPr>
            </a:lvl4pPr>
            <a:lvl5pPr marL="2057400" indent="-228600">
              <a:defRPr sz="2400">
                <a:solidFill>
                  <a:schemeClr val="bg2"/>
                </a:solidFill>
                <a:latin typeface="Times New Roman" panose="02020603050405020304" pitchFamily="18" charset="0"/>
              </a:defRPr>
            </a:lvl5pPr>
            <a:lvl6pPr marL="2514600" indent="-228600" eaLnBrk="0" fontAlgn="base" hangingPunct="0">
              <a:spcBef>
                <a:spcPct val="0"/>
              </a:spcBef>
              <a:spcAft>
                <a:spcPct val="0"/>
              </a:spcAft>
              <a:defRPr sz="2400">
                <a:solidFill>
                  <a:schemeClr val="bg2"/>
                </a:solidFill>
                <a:latin typeface="Times New Roman" panose="02020603050405020304" pitchFamily="18" charset="0"/>
              </a:defRPr>
            </a:lvl6pPr>
            <a:lvl7pPr marL="2971800" indent="-228600" eaLnBrk="0" fontAlgn="base" hangingPunct="0">
              <a:spcBef>
                <a:spcPct val="0"/>
              </a:spcBef>
              <a:spcAft>
                <a:spcPct val="0"/>
              </a:spcAft>
              <a:defRPr sz="2400">
                <a:solidFill>
                  <a:schemeClr val="bg2"/>
                </a:solidFill>
                <a:latin typeface="Times New Roman" panose="02020603050405020304" pitchFamily="18" charset="0"/>
              </a:defRPr>
            </a:lvl7pPr>
            <a:lvl8pPr marL="3429000" indent="-228600" eaLnBrk="0" fontAlgn="base" hangingPunct="0">
              <a:spcBef>
                <a:spcPct val="0"/>
              </a:spcBef>
              <a:spcAft>
                <a:spcPct val="0"/>
              </a:spcAft>
              <a:defRPr sz="2400">
                <a:solidFill>
                  <a:schemeClr val="bg2"/>
                </a:solidFill>
                <a:latin typeface="Times New Roman" panose="02020603050405020304" pitchFamily="18" charset="0"/>
              </a:defRPr>
            </a:lvl8pPr>
            <a:lvl9pPr marL="3886200" indent="-228600" eaLnBrk="0" fontAlgn="base" hangingPunct="0">
              <a:spcBef>
                <a:spcPct val="0"/>
              </a:spcBef>
              <a:spcAft>
                <a:spcPct val="0"/>
              </a:spcAft>
              <a:defRPr sz="2400">
                <a:solidFill>
                  <a:schemeClr val="bg2"/>
                </a:solidFill>
                <a:latin typeface="Times New Roman" panose="02020603050405020304" pitchFamily="18" charset="0"/>
              </a:defRPr>
            </a:lvl9pPr>
          </a:lstStyle>
          <a:p>
            <a:fld id="{85C90D95-9575-4842-B68E-9DF8DA4810BE}" type="slidenum">
              <a:rPr lang="en-US" altLang="en-US" sz="1200"/>
              <a:pPr/>
              <a:t>48</a:t>
            </a:fld>
            <a:endParaRPr lang="en-US" altLang="en-US" sz="1200"/>
          </a:p>
        </p:txBody>
      </p:sp>
    </p:spTree>
    <p:extLst>
      <p:ext uri="{BB962C8B-B14F-4D97-AF65-F5344CB8AC3E}">
        <p14:creationId xmlns:p14="http://schemas.microsoft.com/office/powerpoint/2010/main" val="3677040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National Environmental Policy Act (NEPA) was one of the first laws ever written that establishes the broad national framework for protecting our environment. NEPA's basic policy is to assure that all branches of government give proper consideration to the environment prior to undertaking any major federal action that significantly affects the environment.</a:t>
            </a:r>
          </a:p>
          <a:p>
            <a:r>
              <a:rPr lang="en-GB" altLang="en-US"/>
              <a:t>NEPA requirements are invoked when airports, buildings, military complexes, highways, parkland purchases, and other federal activities are proposed. Environmental Assessments (EAs) and Environmental Impact Statements (EISs), which are assessments of the likelihood of impacts from alternative courses of action, are required from all Federal agencies and are the most visible NEPA requirements.</a:t>
            </a: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bg2"/>
                </a:solidFill>
                <a:latin typeface="Times New Roman" panose="02020603050405020304" pitchFamily="18" charset="0"/>
              </a:defRPr>
            </a:lvl1pPr>
            <a:lvl2pPr marL="742950" indent="-285750">
              <a:defRPr sz="2400">
                <a:solidFill>
                  <a:schemeClr val="bg2"/>
                </a:solidFill>
                <a:latin typeface="Times New Roman" panose="02020603050405020304" pitchFamily="18" charset="0"/>
              </a:defRPr>
            </a:lvl2pPr>
            <a:lvl3pPr marL="1143000" indent="-228600">
              <a:defRPr sz="2400">
                <a:solidFill>
                  <a:schemeClr val="bg2"/>
                </a:solidFill>
                <a:latin typeface="Times New Roman" panose="02020603050405020304" pitchFamily="18" charset="0"/>
              </a:defRPr>
            </a:lvl3pPr>
            <a:lvl4pPr marL="1600200" indent="-228600">
              <a:defRPr sz="2400">
                <a:solidFill>
                  <a:schemeClr val="bg2"/>
                </a:solidFill>
                <a:latin typeface="Times New Roman" panose="02020603050405020304" pitchFamily="18" charset="0"/>
              </a:defRPr>
            </a:lvl4pPr>
            <a:lvl5pPr marL="2057400" indent="-228600">
              <a:defRPr sz="2400">
                <a:solidFill>
                  <a:schemeClr val="bg2"/>
                </a:solidFill>
                <a:latin typeface="Times New Roman" panose="02020603050405020304" pitchFamily="18" charset="0"/>
              </a:defRPr>
            </a:lvl5pPr>
            <a:lvl6pPr marL="2514600" indent="-228600" eaLnBrk="0" fontAlgn="base" hangingPunct="0">
              <a:spcBef>
                <a:spcPct val="0"/>
              </a:spcBef>
              <a:spcAft>
                <a:spcPct val="0"/>
              </a:spcAft>
              <a:defRPr sz="2400">
                <a:solidFill>
                  <a:schemeClr val="bg2"/>
                </a:solidFill>
                <a:latin typeface="Times New Roman" panose="02020603050405020304" pitchFamily="18" charset="0"/>
              </a:defRPr>
            </a:lvl6pPr>
            <a:lvl7pPr marL="2971800" indent="-228600" eaLnBrk="0" fontAlgn="base" hangingPunct="0">
              <a:spcBef>
                <a:spcPct val="0"/>
              </a:spcBef>
              <a:spcAft>
                <a:spcPct val="0"/>
              </a:spcAft>
              <a:defRPr sz="2400">
                <a:solidFill>
                  <a:schemeClr val="bg2"/>
                </a:solidFill>
                <a:latin typeface="Times New Roman" panose="02020603050405020304" pitchFamily="18" charset="0"/>
              </a:defRPr>
            </a:lvl7pPr>
            <a:lvl8pPr marL="3429000" indent="-228600" eaLnBrk="0" fontAlgn="base" hangingPunct="0">
              <a:spcBef>
                <a:spcPct val="0"/>
              </a:spcBef>
              <a:spcAft>
                <a:spcPct val="0"/>
              </a:spcAft>
              <a:defRPr sz="2400">
                <a:solidFill>
                  <a:schemeClr val="bg2"/>
                </a:solidFill>
                <a:latin typeface="Times New Roman" panose="02020603050405020304" pitchFamily="18" charset="0"/>
              </a:defRPr>
            </a:lvl8pPr>
            <a:lvl9pPr marL="3886200" indent="-228600" eaLnBrk="0" fontAlgn="base" hangingPunct="0">
              <a:spcBef>
                <a:spcPct val="0"/>
              </a:spcBef>
              <a:spcAft>
                <a:spcPct val="0"/>
              </a:spcAft>
              <a:defRPr sz="2400">
                <a:solidFill>
                  <a:schemeClr val="bg2"/>
                </a:solidFill>
                <a:latin typeface="Times New Roman" panose="02020603050405020304" pitchFamily="18" charset="0"/>
              </a:defRPr>
            </a:lvl9pPr>
          </a:lstStyle>
          <a:p>
            <a:fld id="{D92E066A-052A-44F8-BE34-831A85CA295E}" type="slidenum">
              <a:rPr lang="en-US" altLang="en-US" sz="1200"/>
              <a:pPr/>
              <a:t>51</a:t>
            </a:fld>
            <a:endParaRPr lang="en-US" altLang="en-US" sz="1200"/>
          </a:p>
        </p:txBody>
      </p:sp>
    </p:spTree>
    <p:extLst>
      <p:ext uri="{BB962C8B-B14F-4D97-AF65-F5344CB8AC3E}">
        <p14:creationId xmlns:p14="http://schemas.microsoft.com/office/powerpoint/2010/main" val="2004612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56</a:t>
            </a:fld>
            <a:endParaRPr lang="en-GB"/>
          </a:p>
        </p:txBody>
      </p:sp>
    </p:spTree>
    <p:extLst>
      <p:ext uri="{BB962C8B-B14F-4D97-AF65-F5344CB8AC3E}">
        <p14:creationId xmlns:p14="http://schemas.microsoft.com/office/powerpoint/2010/main" val="2583632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Forestry: </a:t>
            </a:r>
            <a:r>
              <a:rPr lang="en-GB" dirty="0">
                <a:hlinkClick r:id="rId3"/>
              </a:rPr>
              <a:t>Natural Resources Wales / Planning my forestry project</a:t>
            </a:r>
            <a:r>
              <a:rPr lang="en-GB" dirty="0"/>
              <a:t> https://naturalresources.wales/permits-and-permissions/tree-felling-and-other-regulations/environmental-impact-assessment-for-forestry-activity/planning-my-forestry-project/?lang=en</a:t>
            </a:r>
          </a:p>
          <a:p>
            <a:endParaRPr lang="en-GB" dirty="0"/>
          </a:p>
          <a:p>
            <a:r>
              <a:rPr lang="en-GB" dirty="0"/>
              <a:t>Schedule 1: </a:t>
            </a:r>
            <a:r>
              <a:rPr lang="en-GB" dirty="0">
                <a:hlinkClick r:id="rId4"/>
              </a:rPr>
              <a:t>The Town and Country Planning (Environmental Impact Assessment) Regulations 2017 (legislation.gov.uk)</a:t>
            </a:r>
            <a:r>
              <a:rPr lang="en-GB" dirty="0"/>
              <a:t> </a:t>
            </a:r>
          </a:p>
          <a:p>
            <a:r>
              <a:rPr lang="en-GB" dirty="0"/>
              <a:t>https://www.legislation.gov.uk/uksi/2017/571/schedule/1/made</a:t>
            </a:r>
          </a:p>
          <a:p>
            <a:endParaRPr lang="en-GB" dirty="0"/>
          </a:p>
          <a:p>
            <a:r>
              <a:rPr lang="en-GB" dirty="0"/>
              <a:t>Schedule 2: </a:t>
            </a:r>
            <a:r>
              <a:rPr lang="en-GB" dirty="0">
                <a:hlinkClick r:id="rId5"/>
              </a:rPr>
              <a:t>The Town and Country Planning (Environmental Impact Assessment) Regulations 2017 (legislation.gov.uk)</a:t>
            </a:r>
            <a:r>
              <a:rPr lang="en-GB" dirty="0"/>
              <a:t> https://www.legislation.gov.uk/uksi/2017/571/schedule/2/made</a:t>
            </a:r>
          </a:p>
        </p:txBody>
      </p:sp>
      <p:sp>
        <p:nvSpPr>
          <p:cNvPr id="4" name="Slide Number Placeholder 3"/>
          <p:cNvSpPr>
            <a:spLocks noGrp="1"/>
          </p:cNvSpPr>
          <p:nvPr>
            <p:ph type="sldNum" sz="quarter" idx="5"/>
          </p:nvPr>
        </p:nvSpPr>
        <p:spPr/>
        <p:txBody>
          <a:bodyPr/>
          <a:lstStyle/>
          <a:p>
            <a:fld id="{66F9B635-24F6-40B0-BF56-B34D3512C82D}" type="slidenum">
              <a:rPr lang="en-GB" smtClean="0"/>
              <a:t>62</a:t>
            </a:fld>
            <a:endParaRPr lang="en-GB"/>
          </a:p>
        </p:txBody>
      </p:sp>
    </p:spTree>
    <p:extLst>
      <p:ext uri="{BB962C8B-B14F-4D97-AF65-F5344CB8AC3E}">
        <p14:creationId xmlns:p14="http://schemas.microsoft.com/office/powerpoint/2010/main" val="3447952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Enríquez</a:t>
            </a:r>
            <a:r>
              <a:rPr lang="en-GB" b="0" i="0" dirty="0">
                <a:solidFill>
                  <a:srgbClr val="222222"/>
                </a:solidFill>
                <a:effectLst/>
                <a:latin typeface="Arial" panose="020B0604020202020204" pitchFamily="34" charset="0"/>
              </a:rPr>
              <a:t>-de-Salamanca, Á. (2016). Project splitting in environmental impact assessment. </a:t>
            </a:r>
            <a:r>
              <a:rPr lang="en-GB" b="0" i="1" dirty="0">
                <a:solidFill>
                  <a:srgbClr val="222222"/>
                </a:solidFill>
                <a:effectLst/>
                <a:latin typeface="Arial" panose="020B0604020202020204" pitchFamily="34" charset="0"/>
              </a:rPr>
              <a:t>Impact assessment and project appraisal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34</a:t>
            </a:r>
            <a:r>
              <a:rPr lang="en-GB" b="0" i="0" dirty="0">
                <a:solidFill>
                  <a:srgbClr val="222222"/>
                </a:solidFill>
                <a:effectLst/>
                <a:latin typeface="Arial" panose="020B0604020202020204" pitchFamily="34" charset="0"/>
              </a:rPr>
              <a:t>(2), 152-159.</a:t>
            </a:r>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75</a:t>
            </a:fld>
            <a:endParaRPr lang="en-GB"/>
          </a:p>
        </p:txBody>
      </p:sp>
    </p:spTree>
    <p:extLst>
      <p:ext uri="{BB962C8B-B14F-4D97-AF65-F5344CB8AC3E}">
        <p14:creationId xmlns:p14="http://schemas.microsoft.com/office/powerpoint/2010/main" val="781875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222222"/>
                </a:solidFill>
                <a:effectLst/>
                <a:latin typeface="Arial" panose="020B0604020202020204" pitchFamily="34" charset="0"/>
              </a:rPr>
              <a:t>Enríquez</a:t>
            </a:r>
            <a:r>
              <a:rPr lang="en-GB" b="0" i="0" dirty="0">
                <a:solidFill>
                  <a:srgbClr val="222222"/>
                </a:solidFill>
                <a:effectLst/>
                <a:latin typeface="Arial" panose="020B0604020202020204" pitchFamily="34" charset="0"/>
              </a:rPr>
              <a:t>-de-Salamanca, Á. (2016). Project splitting in environmental impact assessment. </a:t>
            </a:r>
            <a:r>
              <a:rPr lang="en-GB" b="0" i="1" dirty="0">
                <a:solidFill>
                  <a:srgbClr val="222222"/>
                </a:solidFill>
                <a:effectLst/>
                <a:latin typeface="Arial" panose="020B0604020202020204" pitchFamily="34" charset="0"/>
              </a:rPr>
              <a:t>Impact assessment and project appraisal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34</a:t>
            </a:r>
            <a:r>
              <a:rPr lang="en-GB" b="0" i="0" dirty="0">
                <a:solidFill>
                  <a:srgbClr val="222222"/>
                </a:solidFill>
                <a:effectLst/>
                <a:latin typeface="Arial" panose="020B0604020202020204" pitchFamily="34" charset="0"/>
              </a:rPr>
              <a:t>(2), 152-159.</a:t>
            </a:r>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76</a:t>
            </a:fld>
            <a:endParaRPr lang="en-GB"/>
          </a:p>
        </p:txBody>
      </p:sp>
    </p:spTree>
    <p:extLst>
      <p:ext uri="{BB962C8B-B14F-4D97-AF65-F5344CB8AC3E}">
        <p14:creationId xmlns:p14="http://schemas.microsoft.com/office/powerpoint/2010/main" val="571588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Lizard Quarry EIA trumping: https://www.localgovernmentlawyer.co.uk/index.php?option=com_content&amp;view=article&amp;id=28920%3Asocial-housing-real-estate-investment-trust-eyes-p250m-stockmarket-flotation&amp;catid=60&amp;Itemid=28</a:t>
            </a:r>
          </a:p>
          <a:p>
            <a:endParaRPr lang="en-GB" dirty="0"/>
          </a:p>
          <a:p>
            <a:r>
              <a:rPr lang="en-GB" dirty="0">
                <a:hlinkClick r:id="rId3"/>
              </a:rPr>
              <a:t>Permission for Dean “</a:t>
            </a:r>
            <a:r>
              <a:rPr lang="en-GB" dirty="0" err="1">
                <a:hlinkClick r:id="rId3"/>
              </a:rPr>
              <a:t>superquarry</a:t>
            </a:r>
            <a:r>
              <a:rPr lang="en-GB" dirty="0">
                <a:hlinkClick r:id="rId3"/>
              </a:rPr>
              <a:t>” quashed | UK (environment-analyst.com)</a:t>
            </a:r>
            <a:r>
              <a:rPr lang="en-GB" dirty="0"/>
              <a:t> https://environment-analyst.com/uk/44614/permission-for-dean-superquarry-quashed</a:t>
            </a:r>
          </a:p>
          <a:p>
            <a:endParaRPr lang="en-GB" dirty="0"/>
          </a:p>
          <a:p>
            <a:r>
              <a:rPr lang="en-GB" dirty="0"/>
              <a:t>High court reading: </a:t>
            </a:r>
            <a:r>
              <a:rPr lang="en-GB" dirty="0" err="1">
                <a:hlinkClick r:id="rId4"/>
              </a:rPr>
              <a:t>Roskilly</a:t>
            </a:r>
            <a:r>
              <a:rPr lang="en-GB" dirty="0">
                <a:hlinkClick r:id="rId4"/>
              </a:rPr>
              <a:t>, R (On the Application Of) v Cornwall Council And Others [2015] EWHC 3711 (Admin) (18 December 2015) (bailii.org)</a:t>
            </a:r>
            <a:r>
              <a:rPr lang="en-GB" dirty="0"/>
              <a:t> http://www.bailii.org/ew/cases/EWHC/Admin/2015/3711.html</a:t>
            </a:r>
          </a:p>
        </p:txBody>
      </p:sp>
      <p:sp>
        <p:nvSpPr>
          <p:cNvPr id="4" name="Slide Number Placeholder 3"/>
          <p:cNvSpPr>
            <a:spLocks noGrp="1"/>
          </p:cNvSpPr>
          <p:nvPr>
            <p:ph type="sldNum" sz="quarter" idx="5"/>
          </p:nvPr>
        </p:nvSpPr>
        <p:spPr/>
        <p:txBody>
          <a:bodyPr/>
          <a:lstStyle/>
          <a:p>
            <a:fld id="{66F9B635-24F6-40B0-BF56-B34D3512C82D}" type="slidenum">
              <a:rPr lang="en-GB" smtClean="0"/>
              <a:t>78</a:t>
            </a:fld>
            <a:endParaRPr lang="en-GB"/>
          </a:p>
        </p:txBody>
      </p:sp>
    </p:spTree>
    <p:extLst>
      <p:ext uri="{BB962C8B-B14F-4D97-AF65-F5344CB8AC3E}">
        <p14:creationId xmlns:p14="http://schemas.microsoft.com/office/powerpoint/2010/main" val="2861638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https://www.parcsolarcaenewydd.co.uk/</a:t>
            </a:r>
          </a:p>
          <a:p>
            <a:endParaRPr lang="en-GB" dirty="0"/>
          </a:p>
          <a:p>
            <a:r>
              <a:rPr lang="en-GB" dirty="0"/>
              <a:t>https://www.walesonline.co.uk/news/solar-panels-swansea-energy-gorseinon-24916281</a:t>
            </a:r>
          </a:p>
          <a:p>
            <a:endParaRPr lang="en-GB" dirty="0"/>
          </a:p>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79</a:t>
            </a:fld>
            <a:endParaRPr lang="en-GB"/>
          </a:p>
        </p:txBody>
      </p:sp>
    </p:spTree>
    <p:extLst>
      <p:ext uri="{BB962C8B-B14F-4D97-AF65-F5344CB8AC3E}">
        <p14:creationId xmlns:p14="http://schemas.microsoft.com/office/powerpoint/2010/main" val="1202558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https://property.swansea.gov.uk/online-applications/applicationDetails.do?activeTab=documents&amp;keyVal=ZZZZRTEVXB489</a:t>
            </a:r>
          </a:p>
        </p:txBody>
      </p:sp>
      <p:sp>
        <p:nvSpPr>
          <p:cNvPr id="4" name="Slide Number Placeholder 3"/>
          <p:cNvSpPr>
            <a:spLocks noGrp="1"/>
          </p:cNvSpPr>
          <p:nvPr>
            <p:ph type="sldNum" sz="quarter" idx="5"/>
          </p:nvPr>
        </p:nvSpPr>
        <p:spPr/>
        <p:txBody>
          <a:bodyPr/>
          <a:lstStyle/>
          <a:p>
            <a:fld id="{66F9B635-24F6-40B0-BF56-B34D3512C82D}" type="slidenum">
              <a:rPr lang="en-GB" smtClean="0"/>
              <a:t>80</a:t>
            </a:fld>
            <a:endParaRPr lang="en-GB"/>
          </a:p>
        </p:txBody>
      </p:sp>
    </p:spTree>
    <p:extLst>
      <p:ext uri="{BB962C8B-B14F-4D97-AF65-F5344CB8AC3E}">
        <p14:creationId xmlns:p14="http://schemas.microsoft.com/office/powerpoint/2010/main" val="30965883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https://property.swansea.gov.uk/online-applications/files/B58E222A2252670E4FBB530197C08A92/pdf/2022_2462_SCR-COVER_LETTER-1441335.pdf</a:t>
            </a:r>
          </a:p>
          <a:p>
            <a:endParaRPr lang="en-GB" dirty="0"/>
          </a:p>
        </p:txBody>
      </p:sp>
      <p:sp>
        <p:nvSpPr>
          <p:cNvPr id="4" name="Slide Number Placeholder 3"/>
          <p:cNvSpPr>
            <a:spLocks noGrp="1"/>
          </p:cNvSpPr>
          <p:nvPr>
            <p:ph type="sldNum" sz="quarter" idx="5"/>
          </p:nvPr>
        </p:nvSpPr>
        <p:spPr/>
        <p:txBody>
          <a:bodyPr/>
          <a:lstStyle/>
          <a:p>
            <a:fld id="{66F9B635-24F6-40B0-BF56-B34D3512C82D}" type="slidenum">
              <a:rPr lang="en-GB" smtClean="0"/>
              <a:t>81</a:t>
            </a:fld>
            <a:endParaRPr lang="en-GB"/>
          </a:p>
        </p:txBody>
      </p:sp>
    </p:spTree>
    <p:extLst>
      <p:ext uri="{BB962C8B-B14F-4D97-AF65-F5344CB8AC3E}">
        <p14:creationId xmlns:p14="http://schemas.microsoft.com/office/powerpoint/2010/main" val="3435347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82</a:t>
            </a:fld>
            <a:endParaRPr lang="en-GB"/>
          </a:p>
        </p:txBody>
      </p:sp>
    </p:spTree>
    <p:extLst>
      <p:ext uri="{BB962C8B-B14F-4D97-AF65-F5344CB8AC3E}">
        <p14:creationId xmlns:p14="http://schemas.microsoft.com/office/powerpoint/2010/main" val="2583632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90</a:t>
            </a:fld>
            <a:endParaRPr lang="en-GB"/>
          </a:p>
        </p:txBody>
      </p:sp>
    </p:spTree>
    <p:extLst>
      <p:ext uri="{BB962C8B-B14F-4D97-AF65-F5344CB8AC3E}">
        <p14:creationId xmlns:p14="http://schemas.microsoft.com/office/powerpoint/2010/main" val="1906857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106</a:t>
            </a:fld>
            <a:endParaRPr lang="en-GB"/>
          </a:p>
        </p:txBody>
      </p:sp>
    </p:spTree>
    <p:extLst>
      <p:ext uri="{BB962C8B-B14F-4D97-AF65-F5344CB8AC3E}">
        <p14:creationId xmlns:p14="http://schemas.microsoft.com/office/powerpoint/2010/main" val="17641181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Environmental Impact Assessment - GOV.UK (www.gov.uk)</a:t>
            </a:r>
            <a:r>
              <a:rPr lang="en-GB" dirty="0"/>
              <a:t> - https://www.gov.uk/guidance/environmental-impact-assessment</a:t>
            </a:r>
          </a:p>
        </p:txBody>
      </p:sp>
      <p:sp>
        <p:nvSpPr>
          <p:cNvPr id="4" name="Slide Number Placeholder 3"/>
          <p:cNvSpPr>
            <a:spLocks noGrp="1"/>
          </p:cNvSpPr>
          <p:nvPr>
            <p:ph type="sldNum" sz="quarter" idx="5"/>
          </p:nvPr>
        </p:nvSpPr>
        <p:spPr/>
        <p:txBody>
          <a:bodyPr/>
          <a:lstStyle/>
          <a:p>
            <a:fld id="{66F9B635-24F6-40B0-BF56-B34D3512C82D}" type="slidenum">
              <a:rPr lang="en-GB" smtClean="0"/>
              <a:t>109</a:t>
            </a:fld>
            <a:endParaRPr lang="en-GB"/>
          </a:p>
        </p:txBody>
      </p:sp>
    </p:spTree>
    <p:extLst>
      <p:ext uri="{BB962C8B-B14F-4D97-AF65-F5344CB8AC3E}">
        <p14:creationId xmlns:p14="http://schemas.microsoft.com/office/powerpoint/2010/main" val="15033053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http://www.unescap.org/drpad/vc/orientation/m8_1.htm</a:t>
            </a:r>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bg2"/>
                </a:solidFill>
                <a:latin typeface="Times New Roman" panose="02020603050405020304" pitchFamily="18" charset="0"/>
              </a:defRPr>
            </a:lvl1pPr>
            <a:lvl2pPr marL="742950" indent="-285750">
              <a:defRPr sz="2400">
                <a:solidFill>
                  <a:schemeClr val="bg2"/>
                </a:solidFill>
                <a:latin typeface="Times New Roman" panose="02020603050405020304" pitchFamily="18" charset="0"/>
              </a:defRPr>
            </a:lvl2pPr>
            <a:lvl3pPr marL="1143000" indent="-228600">
              <a:defRPr sz="2400">
                <a:solidFill>
                  <a:schemeClr val="bg2"/>
                </a:solidFill>
                <a:latin typeface="Times New Roman" panose="02020603050405020304" pitchFamily="18" charset="0"/>
              </a:defRPr>
            </a:lvl3pPr>
            <a:lvl4pPr marL="1600200" indent="-228600">
              <a:defRPr sz="2400">
                <a:solidFill>
                  <a:schemeClr val="bg2"/>
                </a:solidFill>
                <a:latin typeface="Times New Roman" panose="02020603050405020304" pitchFamily="18" charset="0"/>
              </a:defRPr>
            </a:lvl4pPr>
            <a:lvl5pPr marL="2057400" indent="-228600">
              <a:defRPr sz="2400">
                <a:solidFill>
                  <a:schemeClr val="bg2"/>
                </a:solidFill>
                <a:latin typeface="Times New Roman" panose="02020603050405020304" pitchFamily="18" charset="0"/>
              </a:defRPr>
            </a:lvl5pPr>
            <a:lvl6pPr marL="2514600" indent="-228600" eaLnBrk="0" fontAlgn="base" hangingPunct="0">
              <a:spcBef>
                <a:spcPct val="0"/>
              </a:spcBef>
              <a:spcAft>
                <a:spcPct val="0"/>
              </a:spcAft>
              <a:defRPr sz="2400">
                <a:solidFill>
                  <a:schemeClr val="bg2"/>
                </a:solidFill>
                <a:latin typeface="Times New Roman" panose="02020603050405020304" pitchFamily="18" charset="0"/>
              </a:defRPr>
            </a:lvl6pPr>
            <a:lvl7pPr marL="2971800" indent="-228600" eaLnBrk="0" fontAlgn="base" hangingPunct="0">
              <a:spcBef>
                <a:spcPct val="0"/>
              </a:spcBef>
              <a:spcAft>
                <a:spcPct val="0"/>
              </a:spcAft>
              <a:defRPr sz="2400">
                <a:solidFill>
                  <a:schemeClr val="bg2"/>
                </a:solidFill>
                <a:latin typeface="Times New Roman" panose="02020603050405020304" pitchFamily="18" charset="0"/>
              </a:defRPr>
            </a:lvl7pPr>
            <a:lvl8pPr marL="3429000" indent="-228600" eaLnBrk="0" fontAlgn="base" hangingPunct="0">
              <a:spcBef>
                <a:spcPct val="0"/>
              </a:spcBef>
              <a:spcAft>
                <a:spcPct val="0"/>
              </a:spcAft>
              <a:defRPr sz="2400">
                <a:solidFill>
                  <a:schemeClr val="bg2"/>
                </a:solidFill>
                <a:latin typeface="Times New Roman" panose="02020603050405020304" pitchFamily="18" charset="0"/>
              </a:defRPr>
            </a:lvl8pPr>
            <a:lvl9pPr marL="3886200" indent="-228600" eaLnBrk="0" fontAlgn="base" hangingPunct="0">
              <a:spcBef>
                <a:spcPct val="0"/>
              </a:spcBef>
              <a:spcAft>
                <a:spcPct val="0"/>
              </a:spcAft>
              <a:defRPr sz="2400">
                <a:solidFill>
                  <a:schemeClr val="bg2"/>
                </a:solidFill>
                <a:latin typeface="Times New Roman" panose="02020603050405020304" pitchFamily="18" charset="0"/>
              </a:defRPr>
            </a:lvl9pPr>
          </a:lstStyle>
          <a:p>
            <a:fld id="{56B8D41B-1AB1-43CE-9A9A-73C2A8967FF9}" type="slidenum">
              <a:rPr lang="en-US" altLang="en-US" sz="1200"/>
              <a:pPr/>
              <a:t>132</a:t>
            </a:fld>
            <a:endParaRPr lang="en-US" altLang="en-US" sz="1200"/>
          </a:p>
        </p:txBody>
      </p:sp>
    </p:spTree>
    <p:extLst>
      <p:ext uri="{BB962C8B-B14F-4D97-AF65-F5344CB8AC3E}">
        <p14:creationId xmlns:p14="http://schemas.microsoft.com/office/powerpoint/2010/main" val="305933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31E8E-9293-C0ED-D89C-7269F96706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6B4554-93A7-0DE9-9FDD-AB22A4532B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AB645C3-788D-A1AA-12B1-CFD8C96764EE}"/>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E7D552FD-653F-6F68-0378-6E49B64714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8B7E-166C-CA63-B863-916510A97A65}"/>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2817539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E0C91-5ACC-7487-525B-EA1616E385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CDA1B1-E8D5-3442-5701-4914077515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5F57F0-7A7B-ED65-EEE3-9D3CC502EDF0}"/>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122885EF-EB17-A570-2097-7558153AAE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C81712-E86E-F187-277E-12CB23F237CD}"/>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3951282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103F5-71C4-B04F-DB60-5524108164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8CE247-4264-43C0-1A1D-CB838A509C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275EDA-14F0-2C3E-00A8-843ADD470BFD}"/>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8FB01369-F178-1585-8A9F-9D46366AEE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F99587-F8B0-3531-3527-E29D955400E2}"/>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1305244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E4D28-34A9-55F5-5B3B-1A8263A7F6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B1D6C0-AEC3-0F80-93B8-EE2B78804D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ED6E0B3-BEE5-07A9-0FB6-F55D1A5416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A2E248-F864-C1A5-7B4C-6EF4E7291D65}"/>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6" name="Footer Placeholder 5">
            <a:extLst>
              <a:ext uri="{FF2B5EF4-FFF2-40B4-BE49-F238E27FC236}">
                <a16:creationId xmlns:a16="http://schemas.microsoft.com/office/drawing/2014/main" id="{248D9A4F-DDAB-56FD-B576-00BA431A41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9480DD-BD7D-DF95-2A85-580F279FDEAB}"/>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1400995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DDF9-F6EE-1F7E-0772-D29C8CEC366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71D84C-B7CA-51BD-02E9-F5FB3C2235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44F867-7E7A-A821-1D7B-763E084363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496D43B-5BAA-F405-97C9-953BA7C918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549F25-F367-519F-8790-11AE583AE5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11859F9-5B64-1102-28A6-EB330C6FCAA7}"/>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8" name="Footer Placeholder 7">
            <a:extLst>
              <a:ext uri="{FF2B5EF4-FFF2-40B4-BE49-F238E27FC236}">
                <a16:creationId xmlns:a16="http://schemas.microsoft.com/office/drawing/2014/main" id="{8D07D694-3499-09AA-227B-0E94B2F551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91C713-03CD-FE37-DF3A-C7932A4A9C26}"/>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1224894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6498D-83B5-68BD-2DB5-81CC3C6749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AE06C6D-FE25-0F1A-73F6-C09633F9EDFF}"/>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4" name="Footer Placeholder 3">
            <a:extLst>
              <a:ext uri="{FF2B5EF4-FFF2-40B4-BE49-F238E27FC236}">
                <a16:creationId xmlns:a16="http://schemas.microsoft.com/office/drawing/2014/main" id="{840AB8F0-23A8-755D-4EBC-9BA969964D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987AA3F-399B-AC2C-9E50-BBF33E07807C}"/>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1991548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B67260-D782-F6A6-EA62-1610911BED55}"/>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3" name="Footer Placeholder 2">
            <a:extLst>
              <a:ext uri="{FF2B5EF4-FFF2-40B4-BE49-F238E27FC236}">
                <a16:creationId xmlns:a16="http://schemas.microsoft.com/office/drawing/2014/main" id="{5D62415C-4319-8C77-531E-C0D88012426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9E6733-7664-3423-3228-4877A981F14E}"/>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3501959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C311-8689-207C-7351-71CD5568ED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F7124D-BEB6-201E-81D9-4A14C42165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D31BDA-E8B1-B283-7FD2-67787F5C0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FFD1A1-86CA-2776-D929-F6E20A8761A2}"/>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6" name="Footer Placeholder 5">
            <a:extLst>
              <a:ext uri="{FF2B5EF4-FFF2-40B4-BE49-F238E27FC236}">
                <a16:creationId xmlns:a16="http://schemas.microsoft.com/office/drawing/2014/main" id="{BF20745D-A132-99D0-B576-08EB23B198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DC26F5-51AA-EE41-82B5-3F79FE519308}"/>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3828673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ECC59-CFB1-EE0E-552D-1DFFF92148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90C8CB2-B66B-40A4-5A0F-FA7AF6E767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F8333D-04AF-3315-222E-74FBC9099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667706-8224-ED48-4736-E9E43261A0B3}"/>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6" name="Footer Placeholder 5">
            <a:extLst>
              <a:ext uri="{FF2B5EF4-FFF2-40B4-BE49-F238E27FC236}">
                <a16:creationId xmlns:a16="http://schemas.microsoft.com/office/drawing/2014/main" id="{041C5E67-3BE5-321C-1C4B-6F94FD9C1C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CE9B49-232C-EB73-DB87-64FC8DC220C6}"/>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45568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2ACA-F5C0-1BEF-B98C-A230025DD1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F60A5E-CD1D-745D-D6BB-1D207D7306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FE1E0F-6F02-87C1-5E17-5112886D2786}"/>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3840003E-7FCD-E83A-5F15-543F2CC3FB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8ACB7E-79D5-73F0-03F3-0802C4065BF7}"/>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176340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D6EDDA-03CF-8DD1-6147-CC3468B504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DC4E1-D4EA-DF62-D9D1-C3767A3A06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D31294-A8DE-4436-763D-E3FC05941C6F}"/>
              </a:ext>
            </a:extLst>
          </p:cNvPr>
          <p:cNvSpPr>
            <a:spLocks noGrp="1"/>
          </p:cNvSpPr>
          <p:nvPr>
            <p:ph type="dt" sz="half" idx="10"/>
          </p:nvPr>
        </p:nvSpPr>
        <p:spPr/>
        <p:txBody>
          <a:body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3A67F535-9F2C-1302-3D54-ED4E366D45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7C0B6-79CE-6C6E-1EAE-A69B95FF499D}"/>
              </a:ext>
            </a:extLst>
          </p:cNvPr>
          <p:cNvSpPr>
            <a:spLocks noGrp="1"/>
          </p:cNvSpPr>
          <p:nvPr>
            <p:ph type="sldNum" sz="quarter" idx="12"/>
          </p:nvPr>
        </p:nvSpPr>
        <p:spPr/>
        <p:txBody>
          <a:bodyPr/>
          <a:lstStyle/>
          <a:p>
            <a:fld id="{573A9524-7702-47BE-B31E-F83B1010249F}" type="slidenum">
              <a:rPr lang="en-GB" smtClean="0"/>
              <a:t>‹#›</a:t>
            </a:fld>
            <a:endParaRPr lang="en-GB"/>
          </a:p>
        </p:txBody>
      </p:sp>
    </p:spTree>
    <p:extLst>
      <p:ext uri="{BB962C8B-B14F-4D97-AF65-F5344CB8AC3E}">
        <p14:creationId xmlns:p14="http://schemas.microsoft.com/office/powerpoint/2010/main" val="499423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GB"/>
          </a:p>
        </p:txBody>
      </p:sp>
      <p:sp>
        <p:nvSpPr>
          <p:cNvPr id="5" name="Footer Placeholder 4"/>
          <p:cNvSpPr>
            <a:spLocks noGrp="1"/>
          </p:cNvSpPr>
          <p:nvPr>
            <p:ph type="ftr" sz="quarter" idx="15"/>
          </p:nvPr>
        </p:nvSpPr>
        <p:spPr/>
        <p:txBody>
          <a:bodyPr/>
          <a:lstStyle>
            <a:lvl1pPr>
              <a:defRPr/>
            </a:lvl1pPr>
          </a:lstStyle>
          <a:p>
            <a:pPr>
              <a:defRPr/>
            </a:pPr>
            <a:r>
              <a:rPr lang="en-GB"/>
              <a:t>CH2022</a:t>
            </a:r>
          </a:p>
        </p:txBody>
      </p:sp>
      <p:sp>
        <p:nvSpPr>
          <p:cNvPr id="6" name="Slide Number Placeholder 5"/>
          <p:cNvSpPr>
            <a:spLocks noGrp="1"/>
          </p:cNvSpPr>
          <p:nvPr>
            <p:ph type="sldNum" sz="quarter" idx="16"/>
          </p:nvPr>
        </p:nvSpPr>
        <p:spPr/>
        <p:txBody>
          <a:bodyPr/>
          <a:lstStyle>
            <a:lvl1pPr>
              <a:defRPr/>
            </a:lvl1pPr>
          </a:lstStyle>
          <a:p>
            <a:pPr>
              <a:defRPr/>
            </a:pPr>
            <a:fld id="{D483DB0B-039B-40B6-BC4C-74A721443325}" type="slidenum">
              <a:rPr lang="en-GB" altLang="en-US"/>
              <a:pPr>
                <a:defRPr/>
              </a:pPr>
              <a:t>‹#›</a:t>
            </a:fld>
            <a:endParaRPr lang="en-GB" altLang="en-US"/>
          </a:p>
        </p:txBody>
      </p:sp>
    </p:spTree>
    <p:extLst>
      <p:ext uri="{BB962C8B-B14F-4D97-AF65-F5344CB8AC3E}">
        <p14:creationId xmlns:p14="http://schemas.microsoft.com/office/powerpoint/2010/main" val="2638455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3562324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917694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259018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789844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056087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7346421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746668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0909067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968933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41500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296671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GB"/>
          </a:p>
        </p:txBody>
      </p:sp>
      <p:sp>
        <p:nvSpPr>
          <p:cNvPr id="5" name="Footer Placeholder 4"/>
          <p:cNvSpPr>
            <a:spLocks noGrp="1"/>
          </p:cNvSpPr>
          <p:nvPr>
            <p:ph type="ftr" sz="quarter" idx="15"/>
          </p:nvPr>
        </p:nvSpPr>
        <p:spPr/>
        <p:txBody>
          <a:bodyPr/>
          <a:lstStyle>
            <a:lvl1pPr>
              <a:defRPr/>
            </a:lvl1pPr>
          </a:lstStyle>
          <a:p>
            <a:pPr>
              <a:defRPr/>
            </a:pPr>
            <a:r>
              <a:rPr lang="en-GB"/>
              <a:t>CH2022</a:t>
            </a:r>
          </a:p>
        </p:txBody>
      </p:sp>
      <p:sp>
        <p:nvSpPr>
          <p:cNvPr id="6" name="Slide Number Placeholder 5"/>
          <p:cNvSpPr>
            <a:spLocks noGrp="1"/>
          </p:cNvSpPr>
          <p:nvPr>
            <p:ph type="sldNum" sz="quarter" idx="16"/>
          </p:nvPr>
        </p:nvSpPr>
        <p:spPr/>
        <p:txBody>
          <a:bodyPr/>
          <a:lstStyle>
            <a:lvl1pPr>
              <a:defRPr/>
            </a:lvl1pPr>
          </a:lstStyle>
          <a:p>
            <a:pPr>
              <a:defRPr/>
            </a:pPr>
            <a:fld id="{D483DB0B-039B-40B6-BC4C-74A721443325}" type="slidenum">
              <a:rPr lang="en-GB" altLang="en-US"/>
              <a:pPr>
                <a:defRPr/>
              </a:pPr>
              <a:t>‹#›</a:t>
            </a:fld>
            <a:endParaRPr lang="en-GB" altLang="en-US"/>
          </a:p>
        </p:txBody>
      </p:sp>
    </p:spTree>
    <p:extLst>
      <p:ext uri="{BB962C8B-B14F-4D97-AF65-F5344CB8AC3E}">
        <p14:creationId xmlns:p14="http://schemas.microsoft.com/office/powerpoint/2010/main" val="40946904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8" name="Text Placeholder 7"/>
          <p:cNvSpPr>
            <a:spLocks noGrp="1"/>
          </p:cNvSpPr>
          <p:nvPr>
            <p:ph type="body" sz="quarter" idx="13"/>
          </p:nvPr>
        </p:nvSpPr>
        <p:spPr>
          <a:xfrm>
            <a:off x="628651" y="1123950"/>
            <a:ext cx="10883900" cy="5238750"/>
          </a:xfrm>
        </p:spPr>
        <p:txBody>
          <a:bodyPr/>
          <a:lstStyle>
            <a:lvl1pPr>
              <a:spcAft>
                <a:spcPts val="0"/>
              </a:spcAft>
              <a:defRPr/>
            </a:lvl1pPr>
            <a:lvl2pPr>
              <a:spcAft>
                <a:spcPts val="0"/>
              </a:spcAft>
              <a:defRPr/>
            </a:lvl2pPr>
            <a:lvl3pPr>
              <a:spcBef>
                <a:spcPts val="0"/>
              </a:spcBef>
              <a:defRPr/>
            </a:lvl3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AC738A7F-E6F6-D253-E5DD-C6C1CEA7B7CC}"/>
              </a:ext>
            </a:extLst>
          </p:cNvPr>
          <p:cNvSpPr>
            <a:spLocks noGrp="1" noChangeArrowheads="1"/>
          </p:cNvSpPr>
          <p:nvPr>
            <p:ph type="dt" sz="half" idx="14"/>
          </p:nvPr>
        </p:nvSpPr>
        <p:spPr/>
        <p:txBody>
          <a:bodyPr/>
          <a:lstStyle>
            <a:lvl1pPr>
              <a:defRPr/>
            </a:lvl1pPr>
          </a:lstStyle>
          <a:p>
            <a:fld id="{D3236F99-69B2-4695-9402-5E395275AEA4}" type="datetime1">
              <a:rPr lang="en-US" altLang="en-US"/>
              <a:pPr/>
              <a:t>10/6/2024</a:t>
            </a:fld>
            <a:endParaRPr lang="en-US" altLang="en-US"/>
          </a:p>
        </p:txBody>
      </p:sp>
      <p:sp>
        <p:nvSpPr>
          <p:cNvPr id="4" name="Footer Placeholder 3">
            <a:extLst>
              <a:ext uri="{FF2B5EF4-FFF2-40B4-BE49-F238E27FC236}">
                <a16:creationId xmlns:a16="http://schemas.microsoft.com/office/drawing/2014/main" id="{EA675736-7CE0-5C3B-451C-EB39EBC3091C}"/>
              </a:ext>
            </a:extLst>
          </p:cNvPr>
          <p:cNvSpPr>
            <a:spLocks noGrp="1"/>
          </p:cNvSpPr>
          <p:nvPr>
            <p:ph type="ftr" sz="quarter" idx="15"/>
          </p:nvPr>
        </p:nvSpPr>
        <p:spPr>
          <a:noFill/>
        </p:spPr>
        <p:txBody>
          <a:bodyPr rtlCol="0"/>
          <a:lstStyle>
            <a:lvl1pPr fontAlgn="auto">
              <a:spcBef>
                <a:spcPts val="0"/>
              </a:spcBef>
              <a:spcAft>
                <a:spcPts val="0"/>
              </a:spcAft>
              <a:defRPr>
                <a:latin typeface="Gill Sans MT"/>
                <a:ea typeface="+mn-ea"/>
                <a:cs typeface="Gill Sans MT"/>
              </a:defRPr>
            </a:lvl1pPr>
          </a:lstStyle>
          <a:p>
            <a:pPr>
              <a:defRPr/>
            </a:pPr>
            <a:r>
              <a:rPr lang="en-US"/>
              <a:t>Why Environmental Compliance Matters</a:t>
            </a:r>
            <a:endParaRPr lang="en-US" dirty="0"/>
          </a:p>
        </p:txBody>
      </p:sp>
      <p:sp>
        <p:nvSpPr>
          <p:cNvPr id="5" name="Slide Number Placeholder 4">
            <a:extLst>
              <a:ext uri="{FF2B5EF4-FFF2-40B4-BE49-F238E27FC236}">
                <a16:creationId xmlns:a16="http://schemas.microsoft.com/office/drawing/2014/main" id="{7B17E76F-97DA-A343-22B6-4E02134653FB}"/>
              </a:ext>
            </a:extLst>
          </p:cNvPr>
          <p:cNvSpPr>
            <a:spLocks noGrp="1" noChangeArrowheads="1"/>
          </p:cNvSpPr>
          <p:nvPr>
            <p:ph type="sldNum" sz="quarter" idx="16"/>
          </p:nvPr>
        </p:nvSpPr>
        <p:spPr/>
        <p:txBody>
          <a:bodyPr/>
          <a:lstStyle>
            <a:lvl1pPr>
              <a:defRPr/>
            </a:lvl1pPr>
          </a:lstStyle>
          <a:p>
            <a:fld id="{D90BBF98-D64B-487A-A9DF-EB5DCC57213A}" type="slidenum">
              <a:rPr lang="en-US" altLang="en-US"/>
              <a:pPr/>
              <a:t>‹#›</a:t>
            </a:fld>
            <a:endParaRPr lang="en-US" altLang="en-US"/>
          </a:p>
        </p:txBody>
      </p:sp>
    </p:spTree>
    <p:extLst>
      <p:ext uri="{BB962C8B-B14F-4D97-AF65-F5344CB8AC3E}">
        <p14:creationId xmlns:p14="http://schemas.microsoft.com/office/powerpoint/2010/main" val="32828099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27B70-58C7-EF91-6913-25D81372155D}"/>
              </a:ext>
            </a:extLst>
          </p:cNvPr>
          <p:cNvSpPr>
            <a:spLocks noGrp="1"/>
          </p:cNvSpPr>
          <p:nvPr>
            <p:ph type="ctrTitle"/>
          </p:nvPr>
        </p:nvSpPr>
        <p:spPr>
          <a:xfrm>
            <a:off x="1524000" y="1122119"/>
            <a:ext cx="9144000" cy="2388210"/>
          </a:xfrm>
        </p:spPr>
        <p:txBody>
          <a:bodyPr anchor="b"/>
          <a:lstStyle>
            <a:lvl1pPr algn="ctr">
              <a:defRPr sz="4154"/>
            </a:lvl1pPr>
          </a:lstStyle>
          <a:p>
            <a:r>
              <a:rPr lang="en-US"/>
              <a:t>Click to edit Master title style</a:t>
            </a:r>
            <a:endParaRPr lang="en-GB"/>
          </a:p>
        </p:txBody>
      </p:sp>
      <p:sp>
        <p:nvSpPr>
          <p:cNvPr id="3" name="Subtitle 2">
            <a:extLst>
              <a:ext uri="{FF2B5EF4-FFF2-40B4-BE49-F238E27FC236}">
                <a16:creationId xmlns:a16="http://schemas.microsoft.com/office/drawing/2014/main" id="{CF365123-E027-CED5-D14A-F675506C8ED3}"/>
              </a:ext>
            </a:extLst>
          </p:cNvPr>
          <p:cNvSpPr>
            <a:spLocks noGrp="1"/>
          </p:cNvSpPr>
          <p:nvPr>
            <p:ph type="subTitle" idx="1"/>
          </p:nvPr>
        </p:nvSpPr>
        <p:spPr>
          <a:xfrm>
            <a:off x="1524000" y="3601549"/>
            <a:ext cx="9144000" cy="1656251"/>
          </a:xfrm>
        </p:spPr>
        <p:txBody>
          <a:bodyPr/>
          <a:lstStyle>
            <a:lvl1pPr marL="0" indent="0" algn="ctr">
              <a:buNone/>
              <a:defRPr sz="1662"/>
            </a:lvl1pPr>
            <a:lvl2pPr marL="316520" indent="0" algn="ctr">
              <a:buNone/>
              <a:defRPr sz="1385"/>
            </a:lvl2pPr>
            <a:lvl3pPr marL="633039" indent="0" algn="ctr">
              <a:buNone/>
              <a:defRPr sz="1246"/>
            </a:lvl3pPr>
            <a:lvl4pPr marL="949559" indent="0" algn="ctr">
              <a:buNone/>
              <a:defRPr sz="1108"/>
            </a:lvl4pPr>
            <a:lvl5pPr marL="1266078" indent="0" algn="ctr">
              <a:buNone/>
              <a:defRPr sz="1108"/>
            </a:lvl5pPr>
            <a:lvl6pPr marL="1582598" indent="0" algn="ctr">
              <a:buNone/>
              <a:defRPr sz="1108"/>
            </a:lvl6pPr>
            <a:lvl7pPr marL="1899117" indent="0" algn="ctr">
              <a:buNone/>
              <a:defRPr sz="1108"/>
            </a:lvl7pPr>
            <a:lvl8pPr marL="2215637" indent="0" algn="ctr">
              <a:buNone/>
              <a:defRPr sz="1108"/>
            </a:lvl8pPr>
            <a:lvl9pPr marL="2532156" indent="0" algn="ctr">
              <a:buNone/>
              <a:defRPr sz="1108"/>
            </a:lvl9pPr>
          </a:lstStyle>
          <a:p>
            <a:r>
              <a:rPr lang="en-US"/>
              <a:t>Click to edit Master subtitle style</a:t>
            </a:r>
            <a:endParaRPr lang="en-GB"/>
          </a:p>
        </p:txBody>
      </p:sp>
      <p:sp>
        <p:nvSpPr>
          <p:cNvPr id="4" name="Footer Placeholder 3">
            <a:extLst>
              <a:ext uri="{FF2B5EF4-FFF2-40B4-BE49-F238E27FC236}">
                <a16:creationId xmlns:a16="http://schemas.microsoft.com/office/drawing/2014/main" id="{CDF931E5-DDD0-C3BE-5787-8E288C442ABE}"/>
              </a:ext>
            </a:extLst>
          </p:cNvPr>
          <p:cNvSpPr>
            <a:spLocks noGrp="1"/>
          </p:cNvSpPr>
          <p:nvPr>
            <p:ph type="ftr" sz="quarter" idx="10"/>
          </p:nvPr>
        </p:nvSpPr>
        <p:spPr/>
        <p:txBody>
          <a:bodyPr/>
          <a:lstStyle>
            <a:lvl1pPr>
              <a:defRPr/>
            </a:lvl1pPr>
          </a:lstStyle>
          <a:p>
            <a:r>
              <a:rPr lang="en-AU" altLang="en-US"/>
              <a:t>UNEP Training Resource Manual</a:t>
            </a:r>
          </a:p>
        </p:txBody>
      </p:sp>
      <p:sp>
        <p:nvSpPr>
          <p:cNvPr id="5" name="Slide Number Placeholder 4">
            <a:extLst>
              <a:ext uri="{FF2B5EF4-FFF2-40B4-BE49-F238E27FC236}">
                <a16:creationId xmlns:a16="http://schemas.microsoft.com/office/drawing/2014/main" id="{B7E304A9-8633-A3F1-6D4A-E0793BE26048}"/>
              </a:ext>
            </a:extLst>
          </p:cNvPr>
          <p:cNvSpPr>
            <a:spLocks noGrp="1"/>
          </p:cNvSpPr>
          <p:nvPr>
            <p:ph type="sldNum" sz="quarter" idx="11"/>
          </p:nvPr>
        </p:nvSpPr>
        <p:spPr/>
        <p:txBody>
          <a:bodyPr/>
          <a:lstStyle>
            <a:lvl1pPr>
              <a:defRPr/>
            </a:lvl1pPr>
          </a:lstStyle>
          <a:p>
            <a:r>
              <a:rPr lang="en-AU" altLang="en-US"/>
              <a:t>Topic 1	 Slide </a:t>
            </a:r>
            <a:fld id="{5764F599-966E-4F29-ADDF-5809A5DD74A3}" type="slidenum">
              <a:rPr lang="en-AU" altLang="en-US"/>
              <a:pPr/>
              <a:t>‹#›</a:t>
            </a:fld>
            <a:endParaRPr lang="en-AU" altLang="en-US" sz="831"/>
          </a:p>
        </p:txBody>
      </p:sp>
    </p:spTree>
    <p:extLst>
      <p:ext uri="{BB962C8B-B14F-4D97-AF65-F5344CB8AC3E}">
        <p14:creationId xmlns:p14="http://schemas.microsoft.com/office/powerpoint/2010/main" val="28304282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65744-101B-58EE-7505-8B1311D7AB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94C278-B7E2-FBF0-4882-9912E4ED07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a:extLst>
              <a:ext uri="{FF2B5EF4-FFF2-40B4-BE49-F238E27FC236}">
                <a16:creationId xmlns:a16="http://schemas.microsoft.com/office/drawing/2014/main" id="{0CB41751-941D-5D4B-7DA9-8A707ABE04F1}"/>
              </a:ext>
            </a:extLst>
          </p:cNvPr>
          <p:cNvSpPr>
            <a:spLocks noGrp="1"/>
          </p:cNvSpPr>
          <p:nvPr>
            <p:ph type="ftr" sz="quarter" idx="10"/>
          </p:nvPr>
        </p:nvSpPr>
        <p:spPr/>
        <p:txBody>
          <a:bodyPr/>
          <a:lstStyle>
            <a:lvl1pPr>
              <a:defRPr/>
            </a:lvl1pPr>
          </a:lstStyle>
          <a:p>
            <a:r>
              <a:rPr lang="en-AU" altLang="en-US"/>
              <a:t>UNEP Training Resource Manual</a:t>
            </a:r>
          </a:p>
        </p:txBody>
      </p:sp>
      <p:sp>
        <p:nvSpPr>
          <p:cNvPr id="5" name="Slide Number Placeholder 4">
            <a:extLst>
              <a:ext uri="{FF2B5EF4-FFF2-40B4-BE49-F238E27FC236}">
                <a16:creationId xmlns:a16="http://schemas.microsoft.com/office/drawing/2014/main" id="{F0AD4F4A-0F02-F109-FC4B-68D8FFDF2566}"/>
              </a:ext>
            </a:extLst>
          </p:cNvPr>
          <p:cNvSpPr>
            <a:spLocks noGrp="1"/>
          </p:cNvSpPr>
          <p:nvPr>
            <p:ph type="sldNum" sz="quarter" idx="11"/>
          </p:nvPr>
        </p:nvSpPr>
        <p:spPr/>
        <p:txBody>
          <a:bodyPr/>
          <a:lstStyle>
            <a:lvl1pPr>
              <a:defRPr/>
            </a:lvl1pPr>
          </a:lstStyle>
          <a:p>
            <a:r>
              <a:rPr lang="en-AU" altLang="en-US"/>
              <a:t>Topic 1	 Slide </a:t>
            </a:r>
            <a:fld id="{B69A9279-10CB-46C4-987F-ED83986D0C9B}" type="slidenum">
              <a:rPr lang="en-AU" altLang="en-US"/>
              <a:pPr/>
              <a:t>‹#›</a:t>
            </a:fld>
            <a:endParaRPr lang="en-AU" altLang="en-US" sz="831"/>
          </a:p>
        </p:txBody>
      </p:sp>
    </p:spTree>
    <p:extLst>
      <p:ext uri="{BB962C8B-B14F-4D97-AF65-F5344CB8AC3E}">
        <p14:creationId xmlns:p14="http://schemas.microsoft.com/office/powerpoint/2010/main" val="16451931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A6871-64D1-C2D7-CC94-2B061E9FD90E}"/>
              </a:ext>
            </a:extLst>
          </p:cNvPr>
          <p:cNvSpPr>
            <a:spLocks noGrp="1"/>
          </p:cNvSpPr>
          <p:nvPr>
            <p:ph type="title"/>
          </p:nvPr>
        </p:nvSpPr>
        <p:spPr>
          <a:xfrm>
            <a:off x="832557" y="1710104"/>
            <a:ext cx="10515600" cy="2852005"/>
          </a:xfrm>
        </p:spPr>
        <p:txBody>
          <a:bodyPr anchor="b"/>
          <a:lstStyle>
            <a:lvl1pPr>
              <a:defRPr sz="4154"/>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00AFC23-8A7C-9E62-DD20-870ACCAA70C9}"/>
              </a:ext>
            </a:extLst>
          </p:cNvPr>
          <p:cNvSpPr>
            <a:spLocks noGrp="1"/>
          </p:cNvSpPr>
          <p:nvPr>
            <p:ph type="body" idx="1"/>
          </p:nvPr>
        </p:nvSpPr>
        <p:spPr>
          <a:xfrm>
            <a:off x="832557" y="4589585"/>
            <a:ext cx="10515600" cy="1500188"/>
          </a:xfrm>
        </p:spPr>
        <p:txBody>
          <a:bodyPr/>
          <a:lstStyle>
            <a:lvl1pPr marL="0" indent="0">
              <a:buNone/>
              <a:defRPr sz="1662"/>
            </a:lvl1pPr>
            <a:lvl2pPr marL="316520" indent="0">
              <a:buNone/>
              <a:defRPr sz="1385"/>
            </a:lvl2pPr>
            <a:lvl3pPr marL="633039" indent="0">
              <a:buNone/>
              <a:defRPr sz="1246"/>
            </a:lvl3pPr>
            <a:lvl4pPr marL="949559" indent="0">
              <a:buNone/>
              <a:defRPr sz="1108"/>
            </a:lvl4pPr>
            <a:lvl5pPr marL="1266078" indent="0">
              <a:buNone/>
              <a:defRPr sz="1108"/>
            </a:lvl5pPr>
            <a:lvl6pPr marL="1582598" indent="0">
              <a:buNone/>
              <a:defRPr sz="1108"/>
            </a:lvl6pPr>
            <a:lvl7pPr marL="1899117" indent="0">
              <a:buNone/>
              <a:defRPr sz="1108"/>
            </a:lvl7pPr>
            <a:lvl8pPr marL="2215637" indent="0">
              <a:buNone/>
              <a:defRPr sz="1108"/>
            </a:lvl8pPr>
            <a:lvl9pPr marL="2532156" indent="0">
              <a:buNone/>
              <a:defRPr sz="1108"/>
            </a:lvl9pPr>
          </a:lstStyle>
          <a:p>
            <a:pPr lvl="0"/>
            <a:r>
              <a:rPr lang="en-US"/>
              <a:t>Click to edit Master text styles</a:t>
            </a:r>
          </a:p>
        </p:txBody>
      </p:sp>
      <p:sp>
        <p:nvSpPr>
          <p:cNvPr id="4" name="Footer Placeholder 3">
            <a:extLst>
              <a:ext uri="{FF2B5EF4-FFF2-40B4-BE49-F238E27FC236}">
                <a16:creationId xmlns:a16="http://schemas.microsoft.com/office/drawing/2014/main" id="{47BB8DAC-1AD4-672F-CB72-B9477E3EEA3C}"/>
              </a:ext>
            </a:extLst>
          </p:cNvPr>
          <p:cNvSpPr>
            <a:spLocks noGrp="1"/>
          </p:cNvSpPr>
          <p:nvPr>
            <p:ph type="ftr" sz="quarter" idx="10"/>
          </p:nvPr>
        </p:nvSpPr>
        <p:spPr/>
        <p:txBody>
          <a:bodyPr/>
          <a:lstStyle>
            <a:lvl1pPr>
              <a:defRPr/>
            </a:lvl1pPr>
          </a:lstStyle>
          <a:p>
            <a:r>
              <a:rPr lang="en-AU" altLang="en-US"/>
              <a:t>UNEP Training Resource Manual</a:t>
            </a:r>
          </a:p>
        </p:txBody>
      </p:sp>
      <p:sp>
        <p:nvSpPr>
          <p:cNvPr id="5" name="Slide Number Placeholder 4">
            <a:extLst>
              <a:ext uri="{FF2B5EF4-FFF2-40B4-BE49-F238E27FC236}">
                <a16:creationId xmlns:a16="http://schemas.microsoft.com/office/drawing/2014/main" id="{6FA358E1-67B1-DDB4-5D90-373070D580CC}"/>
              </a:ext>
            </a:extLst>
          </p:cNvPr>
          <p:cNvSpPr>
            <a:spLocks noGrp="1"/>
          </p:cNvSpPr>
          <p:nvPr>
            <p:ph type="sldNum" sz="quarter" idx="11"/>
          </p:nvPr>
        </p:nvSpPr>
        <p:spPr/>
        <p:txBody>
          <a:bodyPr/>
          <a:lstStyle>
            <a:lvl1pPr>
              <a:defRPr/>
            </a:lvl1pPr>
          </a:lstStyle>
          <a:p>
            <a:r>
              <a:rPr lang="en-AU" altLang="en-US"/>
              <a:t>Topic 1	 Slide </a:t>
            </a:r>
            <a:fld id="{C69C1C06-BF4F-461F-A7A1-1139359945DB}" type="slidenum">
              <a:rPr lang="en-AU" altLang="en-US"/>
              <a:pPr/>
              <a:t>‹#›</a:t>
            </a:fld>
            <a:endParaRPr lang="en-AU" altLang="en-US" sz="831"/>
          </a:p>
        </p:txBody>
      </p:sp>
    </p:spTree>
    <p:extLst>
      <p:ext uri="{BB962C8B-B14F-4D97-AF65-F5344CB8AC3E}">
        <p14:creationId xmlns:p14="http://schemas.microsoft.com/office/powerpoint/2010/main" val="23562213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48785-0F8B-1B98-9A69-D7FA8B3D58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00A8B8-2E2D-9168-80FA-AE9D744F9570}"/>
              </a:ext>
            </a:extLst>
          </p:cNvPr>
          <p:cNvSpPr>
            <a:spLocks noGrp="1"/>
          </p:cNvSpPr>
          <p:nvPr>
            <p:ph sz="half" idx="1"/>
          </p:nvPr>
        </p:nvSpPr>
        <p:spPr>
          <a:xfrm>
            <a:off x="1320800" y="2231048"/>
            <a:ext cx="4639733" cy="35389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F3E4F48-9437-335C-CF2E-ED24F3AA3A66}"/>
              </a:ext>
            </a:extLst>
          </p:cNvPr>
          <p:cNvSpPr>
            <a:spLocks noGrp="1"/>
          </p:cNvSpPr>
          <p:nvPr>
            <p:ph sz="half" idx="2"/>
          </p:nvPr>
        </p:nvSpPr>
        <p:spPr>
          <a:xfrm>
            <a:off x="6231467" y="2231048"/>
            <a:ext cx="4639733" cy="35389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3D5F198F-9419-59EB-FE4F-5814288766F3}"/>
              </a:ext>
            </a:extLst>
          </p:cNvPr>
          <p:cNvSpPr>
            <a:spLocks noGrp="1"/>
          </p:cNvSpPr>
          <p:nvPr>
            <p:ph type="ftr" sz="quarter" idx="10"/>
          </p:nvPr>
        </p:nvSpPr>
        <p:spPr/>
        <p:txBody>
          <a:bodyPr/>
          <a:lstStyle>
            <a:lvl1pPr>
              <a:defRPr/>
            </a:lvl1pPr>
          </a:lstStyle>
          <a:p>
            <a:r>
              <a:rPr lang="en-AU" altLang="en-US"/>
              <a:t>UNEP Training Resource Manual</a:t>
            </a:r>
          </a:p>
        </p:txBody>
      </p:sp>
      <p:sp>
        <p:nvSpPr>
          <p:cNvPr id="6" name="Slide Number Placeholder 5">
            <a:extLst>
              <a:ext uri="{FF2B5EF4-FFF2-40B4-BE49-F238E27FC236}">
                <a16:creationId xmlns:a16="http://schemas.microsoft.com/office/drawing/2014/main" id="{3F014F69-EB42-3CCF-ED0E-4F83EC37EEEF}"/>
              </a:ext>
            </a:extLst>
          </p:cNvPr>
          <p:cNvSpPr>
            <a:spLocks noGrp="1"/>
          </p:cNvSpPr>
          <p:nvPr>
            <p:ph type="sldNum" sz="quarter" idx="11"/>
          </p:nvPr>
        </p:nvSpPr>
        <p:spPr/>
        <p:txBody>
          <a:bodyPr/>
          <a:lstStyle>
            <a:lvl1pPr>
              <a:defRPr/>
            </a:lvl1pPr>
          </a:lstStyle>
          <a:p>
            <a:r>
              <a:rPr lang="en-AU" altLang="en-US"/>
              <a:t>Topic 1	 Slide </a:t>
            </a:r>
            <a:fld id="{1E8B3D51-FC79-4AB1-82A6-82FCDB6BD3FD}" type="slidenum">
              <a:rPr lang="en-AU" altLang="en-US"/>
              <a:pPr/>
              <a:t>‹#›</a:t>
            </a:fld>
            <a:endParaRPr lang="en-AU" altLang="en-US" sz="831"/>
          </a:p>
        </p:txBody>
      </p:sp>
    </p:spTree>
    <p:extLst>
      <p:ext uri="{BB962C8B-B14F-4D97-AF65-F5344CB8AC3E}">
        <p14:creationId xmlns:p14="http://schemas.microsoft.com/office/powerpoint/2010/main" val="3618805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01BE1-2B82-E835-F150-EA894225F8EA}"/>
              </a:ext>
            </a:extLst>
          </p:cNvPr>
          <p:cNvSpPr>
            <a:spLocks noGrp="1"/>
          </p:cNvSpPr>
          <p:nvPr>
            <p:ph type="title"/>
          </p:nvPr>
        </p:nvSpPr>
        <p:spPr>
          <a:xfrm>
            <a:off x="841023" y="364881"/>
            <a:ext cx="10515600" cy="1325440"/>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69C618-FD8F-E65E-5118-EE41F3FB733E}"/>
              </a:ext>
            </a:extLst>
          </p:cNvPr>
          <p:cNvSpPr>
            <a:spLocks noGrp="1"/>
          </p:cNvSpPr>
          <p:nvPr>
            <p:ph type="body" idx="1"/>
          </p:nvPr>
        </p:nvSpPr>
        <p:spPr>
          <a:xfrm>
            <a:off x="841023" y="1681529"/>
            <a:ext cx="5156201" cy="823180"/>
          </a:xfrm>
        </p:spPr>
        <p:txBody>
          <a:bodyPr anchor="b"/>
          <a:lstStyle>
            <a:lvl1pPr marL="0" indent="0">
              <a:buNone/>
              <a:defRPr sz="1662" b="1"/>
            </a:lvl1pPr>
            <a:lvl2pPr marL="316520" indent="0">
              <a:buNone/>
              <a:defRPr sz="1385" b="1"/>
            </a:lvl2pPr>
            <a:lvl3pPr marL="633039" indent="0">
              <a:buNone/>
              <a:defRPr sz="1246" b="1"/>
            </a:lvl3pPr>
            <a:lvl4pPr marL="949559" indent="0">
              <a:buNone/>
              <a:defRPr sz="1108" b="1"/>
            </a:lvl4pPr>
            <a:lvl5pPr marL="1266078" indent="0">
              <a:buNone/>
              <a:defRPr sz="1108" b="1"/>
            </a:lvl5pPr>
            <a:lvl6pPr marL="1582598" indent="0">
              <a:buNone/>
              <a:defRPr sz="1108" b="1"/>
            </a:lvl6pPr>
            <a:lvl7pPr marL="1899117" indent="0">
              <a:buNone/>
              <a:defRPr sz="1108" b="1"/>
            </a:lvl7pPr>
            <a:lvl8pPr marL="2215637" indent="0">
              <a:buNone/>
              <a:defRPr sz="1108" b="1"/>
            </a:lvl8pPr>
            <a:lvl9pPr marL="2532156" indent="0">
              <a:buNone/>
              <a:defRPr sz="1108" b="1"/>
            </a:lvl9pPr>
          </a:lstStyle>
          <a:p>
            <a:pPr lvl="0"/>
            <a:r>
              <a:rPr lang="en-US"/>
              <a:t>Click to edit Master text styles</a:t>
            </a:r>
          </a:p>
        </p:txBody>
      </p:sp>
      <p:sp>
        <p:nvSpPr>
          <p:cNvPr id="4" name="Content Placeholder 3">
            <a:extLst>
              <a:ext uri="{FF2B5EF4-FFF2-40B4-BE49-F238E27FC236}">
                <a16:creationId xmlns:a16="http://schemas.microsoft.com/office/drawing/2014/main" id="{5460D594-CF15-3BA6-35D6-6A8C0EA3ACCA}"/>
              </a:ext>
            </a:extLst>
          </p:cNvPr>
          <p:cNvSpPr>
            <a:spLocks noGrp="1"/>
          </p:cNvSpPr>
          <p:nvPr>
            <p:ph sz="half" idx="2"/>
          </p:nvPr>
        </p:nvSpPr>
        <p:spPr>
          <a:xfrm>
            <a:off x="841023" y="2504709"/>
            <a:ext cx="5156201" cy="36850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AD70FA4-3159-7F76-4E77-CB5EAD446D41}"/>
              </a:ext>
            </a:extLst>
          </p:cNvPr>
          <p:cNvSpPr>
            <a:spLocks noGrp="1"/>
          </p:cNvSpPr>
          <p:nvPr>
            <p:ph type="body" sz="quarter" idx="3"/>
          </p:nvPr>
        </p:nvSpPr>
        <p:spPr>
          <a:xfrm>
            <a:off x="6172202" y="1681529"/>
            <a:ext cx="5184421" cy="823180"/>
          </a:xfrm>
        </p:spPr>
        <p:txBody>
          <a:bodyPr anchor="b"/>
          <a:lstStyle>
            <a:lvl1pPr marL="0" indent="0">
              <a:buNone/>
              <a:defRPr sz="1662" b="1"/>
            </a:lvl1pPr>
            <a:lvl2pPr marL="316520" indent="0">
              <a:buNone/>
              <a:defRPr sz="1385" b="1"/>
            </a:lvl2pPr>
            <a:lvl3pPr marL="633039" indent="0">
              <a:buNone/>
              <a:defRPr sz="1246" b="1"/>
            </a:lvl3pPr>
            <a:lvl4pPr marL="949559" indent="0">
              <a:buNone/>
              <a:defRPr sz="1108" b="1"/>
            </a:lvl4pPr>
            <a:lvl5pPr marL="1266078" indent="0">
              <a:buNone/>
              <a:defRPr sz="1108" b="1"/>
            </a:lvl5pPr>
            <a:lvl6pPr marL="1582598" indent="0">
              <a:buNone/>
              <a:defRPr sz="1108" b="1"/>
            </a:lvl6pPr>
            <a:lvl7pPr marL="1899117" indent="0">
              <a:buNone/>
              <a:defRPr sz="1108" b="1"/>
            </a:lvl7pPr>
            <a:lvl8pPr marL="2215637" indent="0">
              <a:buNone/>
              <a:defRPr sz="1108" b="1"/>
            </a:lvl8pPr>
            <a:lvl9pPr marL="2532156" indent="0">
              <a:buNone/>
              <a:defRPr sz="1108" b="1"/>
            </a:lvl9pPr>
          </a:lstStyle>
          <a:p>
            <a:pPr lvl="0"/>
            <a:r>
              <a:rPr lang="en-US"/>
              <a:t>Click to edit Master text styles</a:t>
            </a:r>
          </a:p>
        </p:txBody>
      </p:sp>
      <p:sp>
        <p:nvSpPr>
          <p:cNvPr id="6" name="Content Placeholder 5">
            <a:extLst>
              <a:ext uri="{FF2B5EF4-FFF2-40B4-BE49-F238E27FC236}">
                <a16:creationId xmlns:a16="http://schemas.microsoft.com/office/drawing/2014/main" id="{81521775-9227-16D8-2F28-6CFB67F64BD1}"/>
              </a:ext>
            </a:extLst>
          </p:cNvPr>
          <p:cNvSpPr>
            <a:spLocks noGrp="1"/>
          </p:cNvSpPr>
          <p:nvPr>
            <p:ph sz="quarter" idx="4"/>
          </p:nvPr>
        </p:nvSpPr>
        <p:spPr>
          <a:xfrm>
            <a:off x="6172202" y="2504709"/>
            <a:ext cx="5184421" cy="36850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Footer Placeholder 6">
            <a:extLst>
              <a:ext uri="{FF2B5EF4-FFF2-40B4-BE49-F238E27FC236}">
                <a16:creationId xmlns:a16="http://schemas.microsoft.com/office/drawing/2014/main" id="{BC58CC29-C15F-07B8-DD9A-8B0061E5E82B}"/>
              </a:ext>
            </a:extLst>
          </p:cNvPr>
          <p:cNvSpPr>
            <a:spLocks noGrp="1"/>
          </p:cNvSpPr>
          <p:nvPr>
            <p:ph type="ftr" sz="quarter" idx="10"/>
          </p:nvPr>
        </p:nvSpPr>
        <p:spPr/>
        <p:txBody>
          <a:bodyPr/>
          <a:lstStyle>
            <a:lvl1pPr>
              <a:defRPr/>
            </a:lvl1pPr>
          </a:lstStyle>
          <a:p>
            <a:r>
              <a:rPr lang="en-AU" altLang="en-US"/>
              <a:t>UNEP Training Resource Manual</a:t>
            </a:r>
          </a:p>
        </p:txBody>
      </p:sp>
      <p:sp>
        <p:nvSpPr>
          <p:cNvPr id="8" name="Slide Number Placeholder 7">
            <a:extLst>
              <a:ext uri="{FF2B5EF4-FFF2-40B4-BE49-F238E27FC236}">
                <a16:creationId xmlns:a16="http://schemas.microsoft.com/office/drawing/2014/main" id="{7CAF6808-6F6B-F205-61E4-CA0253B78815}"/>
              </a:ext>
            </a:extLst>
          </p:cNvPr>
          <p:cNvSpPr>
            <a:spLocks noGrp="1"/>
          </p:cNvSpPr>
          <p:nvPr>
            <p:ph type="sldNum" sz="quarter" idx="11"/>
          </p:nvPr>
        </p:nvSpPr>
        <p:spPr/>
        <p:txBody>
          <a:bodyPr/>
          <a:lstStyle>
            <a:lvl1pPr>
              <a:defRPr/>
            </a:lvl1pPr>
          </a:lstStyle>
          <a:p>
            <a:r>
              <a:rPr lang="en-AU" altLang="en-US"/>
              <a:t>Topic 1	 Slide </a:t>
            </a:r>
            <a:fld id="{9638042E-B8BB-44AD-9E67-DA6D51E79184}" type="slidenum">
              <a:rPr lang="en-AU" altLang="en-US"/>
              <a:pPr/>
              <a:t>‹#›</a:t>
            </a:fld>
            <a:endParaRPr lang="en-AU" altLang="en-US" sz="831"/>
          </a:p>
        </p:txBody>
      </p:sp>
    </p:spTree>
    <p:extLst>
      <p:ext uri="{BB962C8B-B14F-4D97-AF65-F5344CB8AC3E}">
        <p14:creationId xmlns:p14="http://schemas.microsoft.com/office/powerpoint/2010/main" val="2003593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0D4C9-A624-015B-2B8A-7B512AD96FF5}"/>
              </a:ext>
            </a:extLst>
          </p:cNvPr>
          <p:cNvSpPr>
            <a:spLocks noGrp="1"/>
          </p:cNvSpPr>
          <p:nvPr>
            <p:ph type="title"/>
          </p:nvPr>
        </p:nvSpPr>
        <p:spPr/>
        <p:txBody>
          <a:bodyPr/>
          <a:lstStyle/>
          <a:p>
            <a:r>
              <a:rPr lang="en-US"/>
              <a:t>Click to edit Master title style</a:t>
            </a:r>
            <a:endParaRPr lang="en-GB"/>
          </a:p>
        </p:txBody>
      </p:sp>
      <p:sp>
        <p:nvSpPr>
          <p:cNvPr id="3" name="Footer Placeholder 2">
            <a:extLst>
              <a:ext uri="{FF2B5EF4-FFF2-40B4-BE49-F238E27FC236}">
                <a16:creationId xmlns:a16="http://schemas.microsoft.com/office/drawing/2014/main" id="{7156C9B0-DE95-8C52-6B90-0940A8CF7858}"/>
              </a:ext>
            </a:extLst>
          </p:cNvPr>
          <p:cNvSpPr>
            <a:spLocks noGrp="1"/>
          </p:cNvSpPr>
          <p:nvPr>
            <p:ph type="ftr" sz="quarter" idx="10"/>
          </p:nvPr>
        </p:nvSpPr>
        <p:spPr/>
        <p:txBody>
          <a:bodyPr/>
          <a:lstStyle>
            <a:lvl1pPr>
              <a:defRPr/>
            </a:lvl1pPr>
          </a:lstStyle>
          <a:p>
            <a:r>
              <a:rPr lang="en-AU" altLang="en-US"/>
              <a:t>UNEP Training Resource Manual</a:t>
            </a:r>
          </a:p>
        </p:txBody>
      </p:sp>
      <p:sp>
        <p:nvSpPr>
          <p:cNvPr id="4" name="Slide Number Placeholder 3">
            <a:extLst>
              <a:ext uri="{FF2B5EF4-FFF2-40B4-BE49-F238E27FC236}">
                <a16:creationId xmlns:a16="http://schemas.microsoft.com/office/drawing/2014/main" id="{4259846F-93E7-2045-21EE-DC0EFE4E41E2}"/>
              </a:ext>
            </a:extLst>
          </p:cNvPr>
          <p:cNvSpPr>
            <a:spLocks noGrp="1"/>
          </p:cNvSpPr>
          <p:nvPr>
            <p:ph type="sldNum" sz="quarter" idx="11"/>
          </p:nvPr>
        </p:nvSpPr>
        <p:spPr/>
        <p:txBody>
          <a:bodyPr/>
          <a:lstStyle>
            <a:lvl1pPr>
              <a:defRPr/>
            </a:lvl1pPr>
          </a:lstStyle>
          <a:p>
            <a:r>
              <a:rPr lang="en-AU" altLang="en-US"/>
              <a:t>Topic 1	 Slide </a:t>
            </a:r>
            <a:fld id="{ABB707E6-9E94-4553-A6E4-F726CB865E54}" type="slidenum">
              <a:rPr lang="en-AU" altLang="en-US"/>
              <a:pPr/>
              <a:t>‹#›</a:t>
            </a:fld>
            <a:endParaRPr lang="en-AU" altLang="en-US" sz="831"/>
          </a:p>
        </p:txBody>
      </p:sp>
    </p:spTree>
    <p:extLst>
      <p:ext uri="{BB962C8B-B14F-4D97-AF65-F5344CB8AC3E}">
        <p14:creationId xmlns:p14="http://schemas.microsoft.com/office/powerpoint/2010/main" val="19051332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600DA6B-2E05-7589-5428-53542F242E58}"/>
              </a:ext>
            </a:extLst>
          </p:cNvPr>
          <p:cNvSpPr>
            <a:spLocks noGrp="1"/>
          </p:cNvSpPr>
          <p:nvPr>
            <p:ph type="ftr" sz="quarter" idx="10"/>
          </p:nvPr>
        </p:nvSpPr>
        <p:spPr/>
        <p:txBody>
          <a:bodyPr/>
          <a:lstStyle>
            <a:lvl1pPr>
              <a:defRPr/>
            </a:lvl1pPr>
          </a:lstStyle>
          <a:p>
            <a:r>
              <a:rPr lang="en-AU" altLang="en-US"/>
              <a:t>UNEP Training Resource Manual</a:t>
            </a:r>
          </a:p>
        </p:txBody>
      </p:sp>
      <p:sp>
        <p:nvSpPr>
          <p:cNvPr id="3" name="Slide Number Placeholder 2">
            <a:extLst>
              <a:ext uri="{FF2B5EF4-FFF2-40B4-BE49-F238E27FC236}">
                <a16:creationId xmlns:a16="http://schemas.microsoft.com/office/drawing/2014/main" id="{1A3FF842-BE45-7F0A-57DF-F8B97BC3ED09}"/>
              </a:ext>
            </a:extLst>
          </p:cNvPr>
          <p:cNvSpPr>
            <a:spLocks noGrp="1"/>
          </p:cNvSpPr>
          <p:nvPr>
            <p:ph type="sldNum" sz="quarter" idx="11"/>
          </p:nvPr>
        </p:nvSpPr>
        <p:spPr/>
        <p:txBody>
          <a:bodyPr/>
          <a:lstStyle>
            <a:lvl1pPr>
              <a:defRPr/>
            </a:lvl1pPr>
          </a:lstStyle>
          <a:p>
            <a:r>
              <a:rPr lang="en-AU" altLang="en-US"/>
              <a:t>Topic 1	 Slide </a:t>
            </a:r>
            <a:fld id="{815FF553-350C-427C-88D8-97D0A2E23A01}" type="slidenum">
              <a:rPr lang="en-AU" altLang="en-US"/>
              <a:pPr/>
              <a:t>‹#›</a:t>
            </a:fld>
            <a:endParaRPr lang="en-AU" altLang="en-US" sz="831"/>
          </a:p>
        </p:txBody>
      </p:sp>
    </p:spTree>
    <p:extLst>
      <p:ext uri="{BB962C8B-B14F-4D97-AF65-F5344CB8AC3E}">
        <p14:creationId xmlns:p14="http://schemas.microsoft.com/office/powerpoint/2010/main" val="9958584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72B2B-4F7F-0EAA-A5B1-9C3EC164F5B6}"/>
              </a:ext>
            </a:extLst>
          </p:cNvPr>
          <p:cNvSpPr>
            <a:spLocks noGrp="1"/>
          </p:cNvSpPr>
          <p:nvPr>
            <p:ph type="title"/>
          </p:nvPr>
        </p:nvSpPr>
        <p:spPr>
          <a:xfrm>
            <a:off x="841022" y="457200"/>
            <a:ext cx="3931356" cy="1600200"/>
          </a:xfrm>
        </p:spPr>
        <p:txBody>
          <a:bodyPr anchor="b"/>
          <a:lstStyle>
            <a:lvl1pPr>
              <a:defRPr sz="2215"/>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C40B4D-445C-E031-3EDA-0675BCDB71E7}"/>
              </a:ext>
            </a:extLst>
          </p:cNvPr>
          <p:cNvSpPr>
            <a:spLocks noGrp="1"/>
          </p:cNvSpPr>
          <p:nvPr>
            <p:ph idx="1"/>
          </p:nvPr>
        </p:nvSpPr>
        <p:spPr>
          <a:xfrm>
            <a:off x="5184423" y="986937"/>
            <a:ext cx="6172199" cy="4874236"/>
          </a:xfrm>
        </p:spPr>
        <p:txBody>
          <a:bodyPr/>
          <a:lstStyle>
            <a:lvl1pPr>
              <a:defRPr sz="2215"/>
            </a:lvl1pPr>
            <a:lvl2pPr>
              <a:defRPr sz="1938"/>
            </a:lvl2pPr>
            <a:lvl3pPr>
              <a:defRPr sz="1662"/>
            </a:lvl3pPr>
            <a:lvl4pPr>
              <a:defRPr sz="1385"/>
            </a:lvl4pPr>
            <a:lvl5pPr>
              <a:defRPr sz="1385"/>
            </a:lvl5pPr>
            <a:lvl6pPr>
              <a:defRPr sz="1385"/>
            </a:lvl6pPr>
            <a:lvl7pPr>
              <a:defRPr sz="1385"/>
            </a:lvl7pPr>
            <a:lvl8pPr>
              <a:defRPr sz="1385"/>
            </a:lvl8pPr>
            <a:lvl9pPr>
              <a:defRPr sz="138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4EFB525-5F0E-69C5-F549-CD21C783C642}"/>
              </a:ext>
            </a:extLst>
          </p:cNvPr>
          <p:cNvSpPr>
            <a:spLocks noGrp="1"/>
          </p:cNvSpPr>
          <p:nvPr>
            <p:ph type="body" sz="half" idx="2"/>
          </p:nvPr>
        </p:nvSpPr>
        <p:spPr>
          <a:xfrm>
            <a:off x="841022" y="2057400"/>
            <a:ext cx="3931356" cy="3811465"/>
          </a:xfrm>
        </p:spPr>
        <p:txBody>
          <a:bodyPr/>
          <a:lstStyle>
            <a:lvl1pPr marL="0" indent="0">
              <a:buNone/>
              <a:defRPr sz="1108"/>
            </a:lvl1pPr>
            <a:lvl2pPr marL="316520" indent="0">
              <a:buNone/>
              <a:defRPr sz="969"/>
            </a:lvl2pPr>
            <a:lvl3pPr marL="633039" indent="0">
              <a:buNone/>
              <a:defRPr sz="831"/>
            </a:lvl3pPr>
            <a:lvl4pPr marL="949559" indent="0">
              <a:buNone/>
              <a:defRPr sz="692"/>
            </a:lvl4pPr>
            <a:lvl5pPr marL="1266078" indent="0">
              <a:buNone/>
              <a:defRPr sz="692"/>
            </a:lvl5pPr>
            <a:lvl6pPr marL="1582598" indent="0">
              <a:buNone/>
              <a:defRPr sz="692"/>
            </a:lvl6pPr>
            <a:lvl7pPr marL="1899117" indent="0">
              <a:buNone/>
              <a:defRPr sz="692"/>
            </a:lvl7pPr>
            <a:lvl8pPr marL="2215637" indent="0">
              <a:buNone/>
              <a:defRPr sz="692"/>
            </a:lvl8pPr>
            <a:lvl9pPr marL="2532156" indent="0">
              <a:buNone/>
              <a:defRPr sz="692"/>
            </a:lvl9pPr>
          </a:lstStyle>
          <a:p>
            <a:pPr lvl="0"/>
            <a:r>
              <a:rPr lang="en-US"/>
              <a:t>Click to edit Master text styles</a:t>
            </a:r>
          </a:p>
        </p:txBody>
      </p:sp>
      <p:sp>
        <p:nvSpPr>
          <p:cNvPr id="5" name="Footer Placeholder 4">
            <a:extLst>
              <a:ext uri="{FF2B5EF4-FFF2-40B4-BE49-F238E27FC236}">
                <a16:creationId xmlns:a16="http://schemas.microsoft.com/office/drawing/2014/main" id="{02BE165E-7A0E-F7B3-6BCB-5E479E9EFA7E}"/>
              </a:ext>
            </a:extLst>
          </p:cNvPr>
          <p:cNvSpPr>
            <a:spLocks noGrp="1"/>
          </p:cNvSpPr>
          <p:nvPr>
            <p:ph type="ftr" sz="quarter" idx="10"/>
          </p:nvPr>
        </p:nvSpPr>
        <p:spPr/>
        <p:txBody>
          <a:bodyPr/>
          <a:lstStyle>
            <a:lvl1pPr>
              <a:defRPr/>
            </a:lvl1pPr>
          </a:lstStyle>
          <a:p>
            <a:r>
              <a:rPr lang="en-AU" altLang="en-US"/>
              <a:t>UNEP Training Resource Manual</a:t>
            </a:r>
          </a:p>
        </p:txBody>
      </p:sp>
      <p:sp>
        <p:nvSpPr>
          <p:cNvPr id="6" name="Slide Number Placeholder 5">
            <a:extLst>
              <a:ext uri="{FF2B5EF4-FFF2-40B4-BE49-F238E27FC236}">
                <a16:creationId xmlns:a16="http://schemas.microsoft.com/office/drawing/2014/main" id="{D655FC9C-44CE-EB2C-6822-013317E9FD43}"/>
              </a:ext>
            </a:extLst>
          </p:cNvPr>
          <p:cNvSpPr>
            <a:spLocks noGrp="1"/>
          </p:cNvSpPr>
          <p:nvPr>
            <p:ph type="sldNum" sz="quarter" idx="11"/>
          </p:nvPr>
        </p:nvSpPr>
        <p:spPr/>
        <p:txBody>
          <a:bodyPr/>
          <a:lstStyle>
            <a:lvl1pPr>
              <a:defRPr/>
            </a:lvl1pPr>
          </a:lstStyle>
          <a:p>
            <a:r>
              <a:rPr lang="en-AU" altLang="en-US"/>
              <a:t>Topic 1	 Slide </a:t>
            </a:r>
            <a:fld id="{E38570AD-162A-4AA7-99B2-DEB6A5579631}" type="slidenum">
              <a:rPr lang="en-AU" altLang="en-US"/>
              <a:pPr/>
              <a:t>‹#›</a:t>
            </a:fld>
            <a:endParaRPr lang="en-AU" altLang="en-US" sz="831"/>
          </a:p>
        </p:txBody>
      </p:sp>
    </p:spTree>
    <p:extLst>
      <p:ext uri="{BB962C8B-B14F-4D97-AF65-F5344CB8AC3E}">
        <p14:creationId xmlns:p14="http://schemas.microsoft.com/office/powerpoint/2010/main" val="8542023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8DBCD-B592-0BB3-AF7D-BCCF439FAD5A}"/>
              </a:ext>
            </a:extLst>
          </p:cNvPr>
          <p:cNvSpPr>
            <a:spLocks noGrp="1"/>
          </p:cNvSpPr>
          <p:nvPr>
            <p:ph type="title"/>
          </p:nvPr>
        </p:nvSpPr>
        <p:spPr>
          <a:xfrm>
            <a:off x="841022" y="457200"/>
            <a:ext cx="3931356" cy="1600200"/>
          </a:xfrm>
        </p:spPr>
        <p:txBody>
          <a:bodyPr anchor="b"/>
          <a:lstStyle>
            <a:lvl1pPr>
              <a:defRPr sz="2215"/>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972B93-273B-3E83-36CE-22E4B64F6CBF}"/>
              </a:ext>
            </a:extLst>
          </p:cNvPr>
          <p:cNvSpPr>
            <a:spLocks noGrp="1"/>
          </p:cNvSpPr>
          <p:nvPr>
            <p:ph type="pic" idx="1"/>
          </p:nvPr>
        </p:nvSpPr>
        <p:spPr>
          <a:xfrm>
            <a:off x="5184423" y="986937"/>
            <a:ext cx="6172199" cy="4874236"/>
          </a:xfrm>
        </p:spPr>
        <p:txBody>
          <a:bodyPr/>
          <a:lstStyle>
            <a:lvl1pPr marL="0" indent="0">
              <a:buNone/>
              <a:defRPr sz="2215"/>
            </a:lvl1pPr>
            <a:lvl2pPr marL="316520" indent="0">
              <a:buNone/>
              <a:defRPr sz="1938"/>
            </a:lvl2pPr>
            <a:lvl3pPr marL="633039" indent="0">
              <a:buNone/>
              <a:defRPr sz="1662"/>
            </a:lvl3pPr>
            <a:lvl4pPr marL="949559" indent="0">
              <a:buNone/>
              <a:defRPr sz="1385"/>
            </a:lvl4pPr>
            <a:lvl5pPr marL="1266078" indent="0">
              <a:buNone/>
              <a:defRPr sz="1385"/>
            </a:lvl5pPr>
            <a:lvl6pPr marL="1582598" indent="0">
              <a:buNone/>
              <a:defRPr sz="1385"/>
            </a:lvl6pPr>
            <a:lvl7pPr marL="1899117" indent="0">
              <a:buNone/>
              <a:defRPr sz="1385"/>
            </a:lvl7pPr>
            <a:lvl8pPr marL="2215637" indent="0">
              <a:buNone/>
              <a:defRPr sz="1385"/>
            </a:lvl8pPr>
            <a:lvl9pPr marL="2532156" indent="0">
              <a:buNone/>
              <a:defRPr sz="1385"/>
            </a:lvl9pPr>
          </a:lstStyle>
          <a:p>
            <a:endParaRPr lang="en-GB"/>
          </a:p>
        </p:txBody>
      </p:sp>
      <p:sp>
        <p:nvSpPr>
          <p:cNvPr id="4" name="Text Placeholder 3">
            <a:extLst>
              <a:ext uri="{FF2B5EF4-FFF2-40B4-BE49-F238E27FC236}">
                <a16:creationId xmlns:a16="http://schemas.microsoft.com/office/drawing/2014/main" id="{45763752-3592-495C-30E2-BE0720C9F465}"/>
              </a:ext>
            </a:extLst>
          </p:cNvPr>
          <p:cNvSpPr>
            <a:spLocks noGrp="1"/>
          </p:cNvSpPr>
          <p:nvPr>
            <p:ph type="body" sz="half" idx="2"/>
          </p:nvPr>
        </p:nvSpPr>
        <p:spPr>
          <a:xfrm>
            <a:off x="841022" y="2057400"/>
            <a:ext cx="3931356" cy="3811465"/>
          </a:xfrm>
        </p:spPr>
        <p:txBody>
          <a:bodyPr/>
          <a:lstStyle>
            <a:lvl1pPr marL="0" indent="0">
              <a:buNone/>
              <a:defRPr sz="1108"/>
            </a:lvl1pPr>
            <a:lvl2pPr marL="316520" indent="0">
              <a:buNone/>
              <a:defRPr sz="969"/>
            </a:lvl2pPr>
            <a:lvl3pPr marL="633039" indent="0">
              <a:buNone/>
              <a:defRPr sz="831"/>
            </a:lvl3pPr>
            <a:lvl4pPr marL="949559" indent="0">
              <a:buNone/>
              <a:defRPr sz="692"/>
            </a:lvl4pPr>
            <a:lvl5pPr marL="1266078" indent="0">
              <a:buNone/>
              <a:defRPr sz="692"/>
            </a:lvl5pPr>
            <a:lvl6pPr marL="1582598" indent="0">
              <a:buNone/>
              <a:defRPr sz="692"/>
            </a:lvl6pPr>
            <a:lvl7pPr marL="1899117" indent="0">
              <a:buNone/>
              <a:defRPr sz="692"/>
            </a:lvl7pPr>
            <a:lvl8pPr marL="2215637" indent="0">
              <a:buNone/>
              <a:defRPr sz="692"/>
            </a:lvl8pPr>
            <a:lvl9pPr marL="2532156" indent="0">
              <a:buNone/>
              <a:defRPr sz="692"/>
            </a:lvl9pPr>
          </a:lstStyle>
          <a:p>
            <a:pPr lvl="0"/>
            <a:r>
              <a:rPr lang="en-US"/>
              <a:t>Click to edit Master text styles</a:t>
            </a:r>
          </a:p>
        </p:txBody>
      </p:sp>
      <p:sp>
        <p:nvSpPr>
          <p:cNvPr id="5" name="Footer Placeholder 4">
            <a:extLst>
              <a:ext uri="{FF2B5EF4-FFF2-40B4-BE49-F238E27FC236}">
                <a16:creationId xmlns:a16="http://schemas.microsoft.com/office/drawing/2014/main" id="{AF7E2D2C-E825-7903-EEFB-025A1CEA72E0}"/>
              </a:ext>
            </a:extLst>
          </p:cNvPr>
          <p:cNvSpPr>
            <a:spLocks noGrp="1"/>
          </p:cNvSpPr>
          <p:nvPr>
            <p:ph type="ftr" sz="quarter" idx="10"/>
          </p:nvPr>
        </p:nvSpPr>
        <p:spPr/>
        <p:txBody>
          <a:bodyPr/>
          <a:lstStyle>
            <a:lvl1pPr>
              <a:defRPr/>
            </a:lvl1pPr>
          </a:lstStyle>
          <a:p>
            <a:r>
              <a:rPr lang="en-AU" altLang="en-US"/>
              <a:t>UNEP Training Resource Manual</a:t>
            </a:r>
          </a:p>
        </p:txBody>
      </p:sp>
      <p:sp>
        <p:nvSpPr>
          <p:cNvPr id="6" name="Slide Number Placeholder 5">
            <a:extLst>
              <a:ext uri="{FF2B5EF4-FFF2-40B4-BE49-F238E27FC236}">
                <a16:creationId xmlns:a16="http://schemas.microsoft.com/office/drawing/2014/main" id="{EDD57644-FDC1-BA78-F815-9905B597D82F}"/>
              </a:ext>
            </a:extLst>
          </p:cNvPr>
          <p:cNvSpPr>
            <a:spLocks noGrp="1"/>
          </p:cNvSpPr>
          <p:nvPr>
            <p:ph type="sldNum" sz="quarter" idx="11"/>
          </p:nvPr>
        </p:nvSpPr>
        <p:spPr/>
        <p:txBody>
          <a:bodyPr/>
          <a:lstStyle>
            <a:lvl1pPr>
              <a:defRPr/>
            </a:lvl1pPr>
          </a:lstStyle>
          <a:p>
            <a:r>
              <a:rPr lang="en-AU" altLang="en-US"/>
              <a:t>Topic 1	 Slide </a:t>
            </a:r>
            <a:fld id="{B8EC43D7-CCA7-447A-AADA-F992C15BB88A}" type="slidenum">
              <a:rPr lang="en-AU" altLang="en-US"/>
              <a:pPr/>
              <a:t>‹#›</a:t>
            </a:fld>
            <a:endParaRPr lang="en-AU" altLang="en-US" sz="831"/>
          </a:p>
        </p:txBody>
      </p:sp>
    </p:spTree>
    <p:extLst>
      <p:ext uri="{BB962C8B-B14F-4D97-AF65-F5344CB8AC3E}">
        <p14:creationId xmlns:p14="http://schemas.microsoft.com/office/powerpoint/2010/main" val="25799676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5D085-5D8F-F4F7-CD24-9D64FE599F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D62584-BFCB-08D7-C486-37E0258E4E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a:extLst>
              <a:ext uri="{FF2B5EF4-FFF2-40B4-BE49-F238E27FC236}">
                <a16:creationId xmlns:a16="http://schemas.microsoft.com/office/drawing/2014/main" id="{F599F158-30C4-72BF-722D-5BEBA53C057A}"/>
              </a:ext>
            </a:extLst>
          </p:cNvPr>
          <p:cNvSpPr>
            <a:spLocks noGrp="1"/>
          </p:cNvSpPr>
          <p:nvPr>
            <p:ph type="ftr" sz="quarter" idx="10"/>
          </p:nvPr>
        </p:nvSpPr>
        <p:spPr/>
        <p:txBody>
          <a:bodyPr/>
          <a:lstStyle>
            <a:lvl1pPr>
              <a:defRPr/>
            </a:lvl1pPr>
          </a:lstStyle>
          <a:p>
            <a:r>
              <a:rPr lang="en-AU" altLang="en-US"/>
              <a:t>UNEP Training Resource Manual</a:t>
            </a:r>
          </a:p>
        </p:txBody>
      </p:sp>
      <p:sp>
        <p:nvSpPr>
          <p:cNvPr id="5" name="Slide Number Placeholder 4">
            <a:extLst>
              <a:ext uri="{FF2B5EF4-FFF2-40B4-BE49-F238E27FC236}">
                <a16:creationId xmlns:a16="http://schemas.microsoft.com/office/drawing/2014/main" id="{39BCC366-7B76-D78C-97D3-B16C4FE9327B}"/>
              </a:ext>
            </a:extLst>
          </p:cNvPr>
          <p:cNvSpPr>
            <a:spLocks noGrp="1"/>
          </p:cNvSpPr>
          <p:nvPr>
            <p:ph type="sldNum" sz="quarter" idx="11"/>
          </p:nvPr>
        </p:nvSpPr>
        <p:spPr/>
        <p:txBody>
          <a:bodyPr/>
          <a:lstStyle>
            <a:lvl1pPr>
              <a:defRPr/>
            </a:lvl1pPr>
          </a:lstStyle>
          <a:p>
            <a:r>
              <a:rPr lang="en-AU" altLang="en-US"/>
              <a:t>Topic 1	 Slide </a:t>
            </a:r>
            <a:fld id="{CB6722FC-413D-4852-85B4-24C7B3D4C69C}" type="slidenum">
              <a:rPr lang="en-AU" altLang="en-US"/>
              <a:pPr/>
              <a:t>‹#›</a:t>
            </a:fld>
            <a:endParaRPr lang="en-AU" altLang="en-US" sz="831"/>
          </a:p>
        </p:txBody>
      </p:sp>
    </p:spTree>
    <p:extLst>
      <p:ext uri="{BB962C8B-B14F-4D97-AF65-F5344CB8AC3E}">
        <p14:creationId xmlns:p14="http://schemas.microsoft.com/office/powerpoint/2010/main" val="25572558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BA7646-A9D5-4620-4E0C-223C9E461D70}"/>
              </a:ext>
            </a:extLst>
          </p:cNvPr>
          <p:cNvSpPr>
            <a:spLocks noGrp="1"/>
          </p:cNvSpPr>
          <p:nvPr>
            <p:ph type="title" orient="vert"/>
          </p:nvPr>
        </p:nvSpPr>
        <p:spPr>
          <a:xfrm>
            <a:off x="8477956" y="453903"/>
            <a:ext cx="2393244" cy="531604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D68292-E5B8-2001-BD85-EF7798B94025}"/>
              </a:ext>
            </a:extLst>
          </p:cNvPr>
          <p:cNvSpPr>
            <a:spLocks noGrp="1"/>
          </p:cNvSpPr>
          <p:nvPr>
            <p:ph type="body" orient="vert" idx="1"/>
          </p:nvPr>
        </p:nvSpPr>
        <p:spPr>
          <a:xfrm>
            <a:off x="1298222" y="453903"/>
            <a:ext cx="6908800" cy="53160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a:extLst>
              <a:ext uri="{FF2B5EF4-FFF2-40B4-BE49-F238E27FC236}">
                <a16:creationId xmlns:a16="http://schemas.microsoft.com/office/drawing/2014/main" id="{260E3B51-2B04-7E34-72D8-731183A7075A}"/>
              </a:ext>
            </a:extLst>
          </p:cNvPr>
          <p:cNvSpPr>
            <a:spLocks noGrp="1"/>
          </p:cNvSpPr>
          <p:nvPr>
            <p:ph type="ftr" sz="quarter" idx="10"/>
          </p:nvPr>
        </p:nvSpPr>
        <p:spPr/>
        <p:txBody>
          <a:bodyPr/>
          <a:lstStyle>
            <a:lvl1pPr>
              <a:defRPr/>
            </a:lvl1pPr>
          </a:lstStyle>
          <a:p>
            <a:r>
              <a:rPr lang="en-AU" altLang="en-US"/>
              <a:t>UNEP Training Resource Manual</a:t>
            </a:r>
          </a:p>
        </p:txBody>
      </p:sp>
      <p:sp>
        <p:nvSpPr>
          <p:cNvPr id="5" name="Slide Number Placeholder 4">
            <a:extLst>
              <a:ext uri="{FF2B5EF4-FFF2-40B4-BE49-F238E27FC236}">
                <a16:creationId xmlns:a16="http://schemas.microsoft.com/office/drawing/2014/main" id="{63821A70-96C3-C4EB-3DC2-B830F16C55EC}"/>
              </a:ext>
            </a:extLst>
          </p:cNvPr>
          <p:cNvSpPr>
            <a:spLocks noGrp="1"/>
          </p:cNvSpPr>
          <p:nvPr>
            <p:ph type="sldNum" sz="quarter" idx="11"/>
          </p:nvPr>
        </p:nvSpPr>
        <p:spPr/>
        <p:txBody>
          <a:bodyPr/>
          <a:lstStyle>
            <a:lvl1pPr>
              <a:defRPr/>
            </a:lvl1pPr>
          </a:lstStyle>
          <a:p>
            <a:r>
              <a:rPr lang="en-AU" altLang="en-US"/>
              <a:t>Topic 1	 Slide </a:t>
            </a:r>
            <a:fld id="{1B402DA9-FCC4-421A-97E6-27CC8EE59656}" type="slidenum">
              <a:rPr lang="en-AU" altLang="en-US"/>
              <a:pPr/>
              <a:t>‹#›</a:t>
            </a:fld>
            <a:endParaRPr lang="en-AU" altLang="en-US" sz="831"/>
          </a:p>
        </p:txBody>
      </p:sp>
    </p:spTree>
    <p:extLst>
      <p:ext uri="{BB962C8B-B14F-4D97-AF65-F5344CB8AC3E}">
        <p14:creationId xmlns:p14="http://schemas.microsoft.com/office/powerpoint/2010/main" val="3264112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ED0F59-6E6F-5A67-4342-4519F2187F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8D78D4-EB42-7A91-9476-DB53A5D8C7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A9B18D-7F32-7304-B2C9-B4FF5BA75D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9431E-51E0-4D6C-97BB-8A3C022FD88E}" type="datetimeFigureOut">
              <a:rPr lang="en-GB" smtClean="0"/>
              <a:t>06/10/2024</a:t>
            </a:fld>
            <a:endParaRPr lang="en-GB"/>
          </a:p>
        </p:txBody>
      </p:sp>
      <p:sp>
        <p:nvSpPr>
          <p:cNvPr id="5" name="Footer Placeholder 4">
            <a:extLst>
              <a:ext uri="{FF2B5EF4-FFF2-40B4-BE49-F238E27FC236}">
                <a16:creationId xmlns:a16="http://schemas.microsoft.com/office/drawing/2014/main" id="{FD11B9AE-5B3D-A664-EA1B-A6E27CFA38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EDA22E-1E35-ABAC-8F30-94AAA62BCA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3A9524-7702-47BE-B31E-F83B1010249F}" type="slidenum">
              <a:rPr lang="en-GB" smtClean="0"/>
              <a:t>‹#›</a:t>
            </a:fld>
            <a:endParaRPr lang="en-GB"/>
          </a:p>
        </p:txBody>
      </p:sp>
    </p:spTree>
    <p:extLst>
      <p:ext uri="{BB962C8B-B14F-4D97-AF65-F5344CB8AC3E}">
        <p14:creationId xmlns:p14="http://schemas.microsoft.com/office/powerpoint/2010/main" val="1109424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10/6/2024</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203448054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7405874-936A-68A6-2C8D-E6B41046C7AD}"/>
              </a:ext>
            </a:extLst>
          </p:cNvPr>
          <p:cNvSpPr>
            <a:spLocks noChangeArrowheads="1"/>
          </p:cNvSpPr>
          <p:nvPr/>
        </p:nvSpPr>
        <p:spPr bwMode="auto">
          <a:xfrm>
            <a:off x="1" y="0"/>
            <a:ext cx="12175067" cy="6844812"/>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246"/>
          </a:p>
        </p:txBody>
      </p:sp>
      <p:sp>
        <p:nvSpPr>
          <p:cNvPr id="1027" name="Rectangle 3">
            <a:extLst>
              <a:ext uri="{FF2B5EF4-FFF2-40B4-BE49-F238E27FC236}">
                <a16:creationId xmlns:a16="http://schemas.microsoft.com/office/drawing/2014/main" id="{B4CF3D3B-D2BA-3DD5-41C3-0DB538008FF5}"/>
              </a:ext>
            </a:extLst>
          </p:cNvPr>
          <p:cNvSpPr>
            <a:spLocks noGrp="1" noChangeArrowheads="1"/>
          </p:cNvSpPr>
          <p:nvPr>
            <p:ph type="title"/>
          </p:nvPr>
        </p:nvSpPr>
        <p:spPr bwMode="auto">
          <a:xfrm>
            <a:off x="1298222" y="453903"/>
            <a:ext cx="9527822" cy="128367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7" tIns="44450" rIns="90487" bIns="44450" numCol="1" anchor="ctr" anchorCtr="0" compatLnSpc="1">
            <a:prstTxWarp prst="textNoShape">
              <a:avLst/>
            </a:prstTxWarp>
          </a:bodyPr>
          <a:lstStyle/>
          <a:p>
            <a:pPr lvl="0"/>
            <a:r>
              <a:rPr lang="en-AU" altLang="en-US"/>
              <a:t>Slide Title</a:t>
            </a:r>
          </a:p>
        </p:txBody>
      </p:sp>
      <p:sp>
        <p:nvSpPr>
          <p:cNvPr id="1028" name="Rectangle 4">
            <a:extLst>
              <a:ext uri="{FF2B5EF4-FFF2-40B4-BE49-F238E27FC236}">
                <a16:creationId xmlns:a16="http://schemas.microsoft.com/office/drawing/2014/main" id="{574F5CCE-8812-25CE-BB6F-31116E574481}"/>
              </a:ext>
            </a:extLst>
          </p:cNvPr>
          <p:cNvSpPr>
            <a:spLocks noGrp="1" noChangeArrowheads="1"/>
          </p:cNvSpPr>
          <p:nvPr>
            <p:ph type="body" idx="1"/>
          </p:nvPr>
        </p:nvSpPr>
        <p:spPr bwMode="auto">
          <a:xfrm>
            <a:off x="1320800" y="2231048"/>
            <a:ext cx="9550400" cy="353890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7" tIns="44450" rIns="90487" bIns="44450" numCol="1" anchor="t" anchorCtr="0" compatLnSpc="1">
            <a:prstTxWarp prst="textNoShape">
              <a:avLst/>
            </a:prstTxWarp>
          </a:bodyPr>
          <a:lstStyle/>
          <a:p>
            <a:pPr lvl="0"/>
            <a:r>
              <a:rPr lang="en-AU" altLang="en-US"/>
              <a:t>Body Text</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
        <p:nvSpPr>
          <p:cNvPr id="1030" name="Line 6">
            <a:extLst>
              <a:ext uri="{FF2B5EF4-FFF2-40B4-BE49-F238E27FC236}">
                <a16:creationId xmlns:a16="http://schemas.microsoft.com/office/drawing/2014/main" id="{5EB1A134-9B9A-F616-4940-3B82F1E01952}"/>
              </a:ext>
            </a:extLst>
          </p:cNvPr>
          <p:cNvSpPr>
            <a:spLocks noChangeShapeType="1"/>
          </p:cNvSpPr>
          <p:nvPr/>
        </p:nvSpPr>
        <p:spPr bwMode="auto">
          <a:xfrm>
            <a:off x="1219200" y="263769"/>
            <a:ext cx="970844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246"/>
          </a:p>
        </p:txBody>
      </p:sp>
      <p:sp>
        <p:nvSpPr>
          <p:cNvPr id="1031" name="Line 7">
            <a:extLst>
              <a:ext uri="{FF2B5EF4-FFF2-40B4-BE49-F238E27FC236}">
                <a16:creationId xmlns:a16="http://schemas.microsoft.com/office/drawing/2014/main" id="{98A110D0-DCC3-9183-3BB1-DF54AB57AAD5}"/>
              </a:ext>
            </a:extLst>
          </p:cNvPr>
          <p:cNvSpPr>
            <a:spLocks noChangeShapeType="1"/>
          </p:cNvSpPr>
          <p:nvPr/>
        </p:nvSpPr>
        <p:spPr bwMode="auto">
          <a:xfrm>
            <a:off x="1354667" y="1924417"/>
            <a:ext cx="9437511"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246"/>
          </a:p>
        </p:txBody>
      </p:sp>
      <p:sp>
        <p:nvSpPr>
          <p:cNvPr id="1032" name="Line 8">
            <a:extLst>
              <a:ext uri="{FF2B5EF4-FFF2-40B4-BE49-F238E27FC236}">
                <a16:creationId xmlns:a16="http://schemas.microsoft.com/office/drawing/2014/main" id="{94B488C1-ADBA-BA30-995F-952EC97466B0}"/>
              </a:ext>
            </a:extLst>
          </p:cNvPr>
          <p:cNvSpPr>
            <a:spLocks noChangeShapeType="1"/>
          </p:cNvSpPr>
          <p:nvPr/>
        </p:nvSpPr>
        <p:spPr bwMode="auto">
          <a:xfrm>
            <a:off x="1490133" y="6172200"/>
            <a:ext cx="9539111"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246"/>
          </a:p>
        </p:txBody>
      </p:sp>
      <p:sp>
        <p:nvSpPr>
          <p:cNvPr id="1033" name="Rectangle 9">
            <a:extLst>
              <a:ext uri="{FF2B5EF4-FFF2-40B4-BE49-F238E27FC236}">
                <a16:creationId xmlns:a16="http://schemas.microsoft.com/office/drawing/2014/main" id="{1809BE67-F45F-C5C9-6AA4-5C17EF7668A4}"/>
              </a:ext>
            </a:extLst>
          </p:cNvPr>
          <p:cNvSpPr>
            <a:spLocks noGrp="1" noChangeArrowheads="1"/>
          </p:cNvSpPr>
          <p:nvPr>
            <p:ph type="ftr" sz="quarter" idx="3"/>
          </p:nvPr>
        </p:nvSpPr>
        <p:spPr bwMode="auto">
          <a:xfrm>
            <a:off x="1219200" y="6383215"/>
            <a:ext cx="6096000" cy="4747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692"/>
            </a:lvl1pPr>
          </a:lstStyle>
          <a:p>
            <a:r>
              <a:rPr lang="en-AU" altLang="en-US"/>
              <a:t>UNEP Training Resource Manual</a:t>
            </a:r>
          </a:p>
        </p:txBody>
      </p:sp>
      <p:sp>
        <p:nvSpPr>
          <p:cNvPr id="1034" name="Rectangle 10">
            <a:extLst>
              <a:ext uri="{FF2B5EF4-FFF2-40B4-BE49-F238E27FC236}">
                <a16:creationId xmlns:a16="http://schemas.microsoft.com/office/drawing/2014/main" id="{B1E5B48B-E43F-BB00-8F7D-225796EEC71D}"/>
              </a:ext>
            </a:extLst>
          </p:cNvPr>
          <p:cNvSpPr>
            <a:spLocks noGrp="1" noChangeArrowheads="1"/>
          </p:cNvSpPr>
          <p:nvPr>
            <p:ph type="sldNum" sz="quarter" idx="4"/>
          </p:nvPr>
        </p:nvSpPr>
        <p:spPr bwMode="auto">
          <a:xfrm>
            <a:off x="7315200" y="6383215"/>
            <a:ext cx="3522133" cy="4747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692"/>
            </a:lvl1pPr>
          </a:lstStyle>
          <a:p>
            <a:r>
              <a:rPr lang="en-AU" altLang="en-US"/>
              <a:t>Topic 1	 Slide </a:t>
            </a:r>
            <a:fld id="{6BB1836A-C398-4579-BFFE-E84D590F10EA}" type="slidenum">
              <a:rPr lang="en-AU" altLang="en-US"/>
              <a:pPr/>
              <a:t>‹#›</a:t>
            </a:fld>
            <a:endParaRPr lang="en-AU" altLang="en-US" sz="831"/>
          </a:p>
        </p:txBody>
      </p:sp>
    </p:spTree>
    <p:extLst>
      <p:ext uri="{BB962C8B-B14F-4D97-AF65-F5344CB8AC3E}">
        <p14:creationId xmlns:p14="http://schemas.microsoft.com/office/powerpoint/2010/main" val="128903927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dt="0"/>
  <p:txStyles>
    <p:titleStyle>
      <a:lvl1pPr algn="ctr" rtl="0" eaLnBrk="0" fontAlgn="base" hangingPunct="0">
        <a:lnSpc>
          <a:spcPct val="90000"/>
        </a:lnSpc>
        <a:spcBef>
          <a:spcPct val="0"/>
        </a:spcBef>
        <a:spcAft>
          <a:spcPct val="0"/>
        </a:spcAft>
        <a:defRPr sz="1662" b="1" kern="1200">
          <a:solidFill>
            <a:schemeClr val="tx2"/>
          </a:solidFill>
          <a:latin typeface="+mj-lt"/>
          <a:ea typeface="+mj-ea"/>
          <a:cs typeface="+mj-cs"/>
        </a:defRPr>
      </a:lvl1pPr>
      <a:lvl2pPr algn="ctr" rtl="0" eaLnBrk="0" fontAlgn="base" hangingPunct="0">
        <a:lnSpc>
          <a:spcPct val="90000"/>
        </a:lnSpc>
        <a:spcBef>
          <a:spcPct val="0"/>
        </a:spcBef>
        <a:spcAft>
          <a:spcPct val="0"/>
        </a:spcAft>
        <a:defRPr sz="1662" b="1">
          <a:solidFill>
            <a:schemeClr val="tx2"/>
          </a:solidFill>
          <a:latin typeface="Avant Garde" charset="0"/>
        </a:defRPr>
      </a:lvl2pPr>
      <a:lvl3pPr algn="ctr" rtl="0" eaLnBrk="0" fontAlgn="base" hangingPunct="0">
        <a:lnSpc>
          <a:spcPct val="90000"/>
        </a:lnSpc>
        <a:spcBef>
          <a:spcPct val="0"/>
        </a:spcBef>
        <a:spcAft>
          <a:spcPct val="0"/>
        </a:spcAft>
        <a:defRPr sz="1662" b="1">
          <a:solidFill>
            <a:schemeClr val="tx2"/>
          </a:solidFill>
          <a:latin typeface="Avant Garde" charset="0"/>
        </a:defRPr>
      </a:lvl3pPr>
      <a:lvl4pPr algn="ctr" rtl="0" eaLnBrk="0" fontAlgn="base" hangingPunct="0">
        <a:lnSpc>
          <a:spcPct val="90000"/>
        </a:lnSpc>
        <a:spcBef>
          <a:spcPct val="0"/>
        </a:spcBef>
        <a:spcAft>
          <a:spcPct val="0"/>
        </a:spcAft>
        <a:defRPr sz="1662" b="1">
          <a:solidFill>
            <a:schemeClr val="tx2"/>
          </a:solidFill>
          <a:latin typeface="Avant Garde" charset="0"/>
        </a:defRPr>
      </a:lvl4pPr>
      <a:lvl5pPr algn="ctr" rtl="0" eaLnBrk="0" fontAlgn="base" hangingPunct="0">
        <a:lnSpc>
          <a:spcPct val="90000"/>
        </a:lnSpc>
        <a:spcBef>
          <a:spcPct val="0"/>
        </a:spcBef>
        <a:spcAft>
          <a:spcPct val="0"/>
        </a:spcAft>
        <a:defRPr sz="1662" b="1">
          <a:solidFill>
            <a:schemeClr val="tx2"/>
          </a:solidFill>
          <a:latin typeface="Avant Garde" charset="0"/>
        </a:defRPr>
      </a:lvl5pPr>
      <a:lvl6pPr marL="316520" algn="ctr" rtl="0" eaLnBrk="0" fontAlgn="base" hangingPunct="0">
        <a:lnSpc>
          <a:spcPct val="90000"/>
        </a:lnSpc>
        <a:spcBef>
          <a:spcPct val="0"/>
        </a:spcBef>
        <a:spcAft>
          <a:spcPct val="0"/>
        </a:spcAft>
        <a:defRPr sz="1662" b="1">
          <a:solidFill>
            <a:schemeClr val="tx2"/>
          </a:solidFill>
          <a:latin typeface="Avant Garde" charset="0"/>
        </a:defRPr>
      </a:lvl6pPr>
      <a:lvl7pPr marL="633039" algn="ctr" rtl="0" eaLnBrk="0" fontAlgn="base" hangingPunct="0">
        <a:lnSpc>
          <a:spcPct val="90000"/>
        </a:lnSpc>
        <a:spcBef>
          <a:spcPct val="0"/>
        </a:spcBef>
        <a:spcAft>
          <a:spcPct val="0"/>
        </a:spcAft>
        <a:defRPr sz="1662" b="1">
          <a:solidFill>
            <a:schemeClr val="tx2"/>
          </a:solidFill>
          <a:latin typeface="Avant Garde" charset="0"/>
        </a:defRPr>
      </a:lvl7pPr>
      <a:lvl8pPr marL="949559" algn="ctr" rtl="0" eaLnBrk="0" fontAlgn="base" hangingPunct="0">
        <a:lnSpc>
          <a:spcPct val="90000"/>
        </a:lnSpc>
        <a:spcBef>
          <a:spcPct val="0"/>
        </a:spcBef>
        <a:spcAft>
          <a:spcPct val="0"/>
        </a:spcAft>
        <a:defRPr sz="1662" b="1">
          <a:solidFill>
            <a:schemeClr val="tx2"/>
          </a:solidFill>
          <a:latin typeface="Avant Garde" charset="0"/>
        </a:defRPr>
      </a:lvl8pPr>
      <a:lvl9pPr marL="1266078" algn="ctr" rtl="0" eaLnBrk="0" fontAlgn="base" hangingPunct="0">
        <a:lnSpc>
          <a:spcPct val="90000"/>
        </a:lnSpc>
        <a:spcBef>
          <a:spcPct val="0"/>
        </a:spcBef>
        <a:spcAft>
          <a:spcPct val="0"/>
        </a:spcAft>
        <a:defRPr sz="1662" b="1">
          <a:solidFill>
            <a:schemeClr val="tx2"/>
          </a:solidFill>
          <a:latin typeface="Avant Garde" charset="0"/>
        </a:defRPr>
      </a:lvl9pPr>
    </p:titleStyle>
    <p:bodyStyle>
      <a:lvl1pPr marL="197825" indent="-197825" algn="l" rtl="0" eaLnBrk="0" fontAlgn="base" hangingPunct="0">
        <a:lnSpc>
          <a:spcPct val="115000"/>
        </a:lnSpc>
        <a:spcBef>
          <a:spcPct val="60000"/>
        </a:spcBef>
        <a:spcAft>
          <a:spcPct val="0"/>
        </a:spcAft>
        <a:buClr>
          <a:schemeClr val="tx2"/>
        </a:buClr>
        <a:buSzPct val="75000"/>
        <a:buFont typeface="Monotype Sorts" pitchFamily="2" charset="2"/>
        <a:buChar char=""/>
        <a:defRPr sz="1385" b="1" kern="1200">
          <a:solidFill>
            <a:schemeClr val="tx1"/>
          </a:solidFill>
          <a:latin typeface="+mn-lt"/>
          <a:ea typeface="+mn-ea"/>
          <a:cs typeface="+mn-cs"/>
        </a:defRPr>
      </a:lvl1pPr>
      <a:lvl2pPr marL="474779" indent="-158260" algn="l" rtl="0" eaLnBrk="0" fontAlgn="base" hangingPunct="0">
        <a:lnSpc>
          <a:spcPct val="90000"/>
        </a:lnSpc>
        <a:spcBef>
          <a:spcPct val="30000"/>
        </a:spcBef>
        <a:spcAft>
          <a:spcPct val="0"/>
        </a:spcAft>
        <a:buClr>
          <a:schemeClr val="tx2"/>
        </a:buClr>
        <a:buSzPct val="100000"/>
        <a:buChar char="–"/>
        <a:defRPr b="1" kern="1200">
          <a:solidFill>
            <a:schemeClr val="tx1"/>
          </a:solidFill>
          <a:latin typeface="+mn-lt"/>
          <a:ea typeface="+mn-ea"/>
          <a:cs typeface="+mn-cs"/>
        </a:defRPr>
      </a:lvl2pPr>
      <a:lvl3pPr marL="791299" indent="-158260" algn="l" rtl="0" eaLnBrk="0" fontAlgn="base" hangingPunct="0">
        <a:lnSpc>
          <a:spcPct val="90000"/>
        </a:lnSpc>
        <a:spcBef>
          <a:spcPct val="30000"/>
        </a:spcBef>
        <a:spcAft>
          <a:spcPct val="0"/>
        </a:spcAft>
        <a:buClr>
          <a:schemeClr val="tx2"/>
        </a:buClr>
        <a:buSzPct val="100000"/>
        <a:buChar char="•"/>
        <a:defRPr b="1" kern="1200">
          <a:solidFill>
            <a:schemeClr val="tx1"/>
          </a:solidFill>
          <a:latin typeface="+mn-lt"/>
          <a:ea typeface="+mn-ea"/>
          <a:cs typeface="+mn-cs"/>
        </a:defRPr>
      </a:lvl3pPr>
      <a:lvl4pPr marL="1068254" indent="-118695" algn="l" rtl="0" eaLnBrk="0" fontAlgn="base" hangingPunct="0">
        <a:lnSpc>
          <a:spcPct val="90000"/>
        </a:lnSpc>
        <a:spcBef>
          <a:spcPct val="30000"/>
        </a:spcBef>
        <a:spcAft>
          <a:spcPct val="0"/>
        </a:spcAft>
        <a:buClr>
          <a:schemeClr val="tx2"/>
        </a:buClr>
        <a:buSzPct val="100000"/>
        <a:buChar char="–"/>
        <a:defRPr sz="969" b="1" kern="1200">
          <a:solidFill>
            <a:schemeClr val="tx1"/>
          </a:solidFill>
          <a:latin typeface="+mn-lt"/>
          <a:ea typeface="+mn-ea"/>
          <a:cs typeface="+mn-cs"/>
        </a:defRPr>
      </a:lvl4pPr>
      <a:lvl5pPr marL="1384773" indent="-118695" algn="l" rtl="0" eaLnBrk="0" fontAlgn="base" hangingPunct="0">
        <a:lnSpc>
          <a:spcPct val="90000"/>
        </a:lnSpc>
        <a:spcBef>
          <a:spcPct val="30000"/>
        </a:spcBef>
        <a:spcAft>
          <a:spcPct val="0"/>
        </a:spcAft>
        <a:buClr>
          <a:schemeClr val="tx2"/>
        </a:buClr>
        <a:buSzPct val="100000"/>
        <a:buChar char="•"/>
        <a:defRPr sz="969" b="1" kern="1200">
          <a:solidFill>
            <a:schemeClr val="tx1"/>
          </a:solidFill>
          <a:latin typeface="+mn-lt"/>
          <a:ea typeface="+mn-ea"/>
          <a:cs typeface="+mn-cs"/>
        </a:defRPr>
      </a:lvl5pPr>
      <a:lvl6pPr marL="1740858" indent="-158260" algn="l" defTabSz="633039" rtl="0" eaLnBrk="1" latinLnBrk="0" hangingPunct="1">
        <a:lnSpc>
          <a:spcPct val="90000"/>
        </a:lnSpc>
        <a:spcBef>
          <a:spcPts val="346"/>
        </a:spcBef>
        <a:buFont typeface="Arial" panose="020B0604020202020204" pitchFamily="34" charset="0"/>
        <a:buChar char="•"/>
        <a:defRPr sz="1246" kern="1200">
          <a:solidFill>
            <a:schemeClr val="tx1"/>
          </a:solidFill>
          <a:latin typeface="+mn-lt"/>
          <a:ea typeface="+mn-ea"/>
          <a:cs typeface="+mn-cs"/>
        </a:defRPr>
      </a:lvl6pPr>
      <a:lvl7pPr marL="2057377" indent="-158260" algn="l" defTabSz="633039" rtl="0" eaLnBrk="1" latinLnBrk="0" hangingPunct="1">
        <a:lnSpc>
          <a:spcPct val="90000"/>
        </a:lnSpc>
        <a:spcBef>
          <a:spcPts val="346"/>
        </a:spcBef>
        <a:buFont typeface="Arial" panose="020B0604020202020204" pitchFamily="34" charset="0"/>
        <a:buChar char="•"/>
        <a:defRPr sz="1246" kern="1200">
          <a:solidFill>
            <a:schemeClr val="tx1"/>
          </a:solidFill>
          <a:latin typeface="+mn-lt"/>
          <a:ea typeface="+mn-ea"/>
          <a:cs typeface="+mn-cs"/>
        </a:defRPr>
      </a:lvl7pPr>
      <a:lvl8pPr marL="2373897" indent="-158260" algn="l" defTabSz="633039" rtl="0" eaLnBrk="1" latinLnBrk="0" hangingPunct="1">
        <a:lnSpc>
          <a:spcPct val="90000"/>
        </a:lnSpc>
        <a:spcBef>
          <a:spcPts val="346"/>
        </a:spcBef>
        <a:buFont typeface="Arial" panose="020B0604020202020204" pitchFamily="34" charset="0"/>
        <a:buChar char="•"/>
        <a:defRPr sz="1246" kern="1200">
          <a:solidFill>
            <a:schemeClr val="tx1"/>
          </a:solidFill>
          <a:latin typeface="+mn-lt"/>
          <a:ea typeface="+mn-ea"/>
          <a:cs typeface="+mn-cs"/>
        </a:defRPr>
      </a:lvl8pPr>
      <a:lvl9pPr marL="2690416" indent="-158260" algn="l" defTabSz="633039" rtl="0" eaLnBrk="1" latinLnBrk="0" hangingPunct="1">
        <a:lnSpc>
          <a:spcPct val="90000"/>
        </a:lnSpc>
        <a:spcBef>
          <a:spcPts val="346"/>
        </a:spcBef>
        <a:buFont typeface="Arial" panose="020B0604020202020204" pitchFamily="34" charset="0"/>
        <a:buChar char="•"/>
        <a:defRPr sz="1246" kern="1200">
          <a:solidFill>
            <a:schemeClr val="tx1"/>
          </a:solidFill>
          <a:latin typeface="+mn-lt"/>
          <a:ea typeface="+mn-ea"/>
          <a:cs typeface="+mn-cs"/>
        </a:defRPr>
      </a:lvl9pPr>
    </p:bodyStyle>
    <p:otherStyle>
      <a:defPPr>
        <a:defRPr lang="en-US"/>
      </a:defPPr>
      <a:lvl1pPr marL="0" algn="l" defTabSz="633039" rtl="0" eaLnBrk="1" latinLnBrk="0" hangingPunct="1">
        <a:defRPr sz="1246" kern="1200">
          <a:solidFill>
            <a:schemeClr val="tx1"/>
          </a:solidFill>
          <a:latin typeface="+mn-lt"/>
          <a:ea typeface="+mn-ea"/>
          <a:cs typeface="+mn-cs"/>
        </a:defRPr>
      </a:lvl1pPr>
      <a:lvl2pPr marL="316520" algn="l" defTabSz="633039" rtl="0" eaLnBrk="1" latinLnBrk="0" hangingPunct="1">
        <a:defRPr sz="1246" kern="1200">
          <a:solidFill>
            <a:schemeClr val="tx1"/>
          </a:solidFill>
          <a:latin typeface="+mn-lt"/>
          <a:ea typeface="+mn-ea"/>
          <a:cs typeface="+mn-cs"/>
        </a:defRPr>
      </a:lvl2pPr>
      <a:lvl3pPr marL="633039" algn="l" defTabSz="633039" rtl="0" eaLnBrk="1" latinLnBrk="0" hangingPunct="1">
        <a:defRPr sz="1246" kern="1200">
          <a:solidFill>
            <a:schemeClr val="tx1"/>
          </a:solidFill>
          <a:latin typeface="+mn-lt"/>
          <a:ea typeface="+mn-ea"/>
          <a:cs typeface="+mn-cs"/>
        </a:defRPr>
      </a:lvl3pPr>
      <a:lvl4pPr marL="949559" algn="l" defTabSz="633039" rtl="0" eaLnBrk="1" latinLnBrk="0" hangingPunct="1">
        <a:defRPr sz="1246" kern="1200">
          <a:solidFill>
            <a:schemeClr val="tx1"/>
          </a:solidFill>
          <a:latin typeface="+mn-lt"/>
          <a:ea typeface="+mn-ea"/>
          <a:cs typeface="+mn-cs"/>
        </a:defRPr>
      </a:lvl4pPr>
      <a:lvl5pPr marL="1266078" algn="l" defTabSz="633039" rtl="0" eaLnBrk="1" latinLnBrk="0" hangingPunct="1">
        <a:defRPr sz="1246" kern="1200">
          <a:solidFill>
            <a:schemeClr val="tx1"/>
          </a:solidFill>
          <a:latin typeface="+mn-lt"/>
          <a:ea typeface="+mn-ea"/>
          <a:cs typeface="+mn-cs"/>
        </a:defRPr>
      </a:lvl5pPr>
      <a:lvl6pPr marL="1582598" algn="l" defTabSz="633039" rtl="0" eaLnBrk="1" latinLnBrk="0" hangingPunct="1">
        <a:defRPr sz="1246" kern="1200">
          <a:solidFill>
            <a:schemeClr val="tx1"/>
          </a:solidFill>
          <a:latin typeface="+mn-lt"/>
          <a:ea typeface="+mn-ea"/>
          <a:cs typeface="+mn-cs"/>
        </a:defRPr>
      </a:lvl6pPr>
      <a:lvl7pPr marL="1899117" algn="l" defTabSz="633039" rtl="0" eaLnBrk="1" latinLnBrk="0" hangingPunct="1">
        <a:defRPr sz="1246" kern="1200">
          <a:solidFill>
            <a:schemeClr val="tx1"/>
          </a:solidFill>
          <a:latin typeface="+mn-lt"/>
          <a:ea typeface="+mn-ea"/>
          <a:cs typeface="+mn-cs"/>
        </a:defRPr>
      </a:lvl7pPr>
      <a:lvl8pPr marL="2215637" algn="l" defTabSz="633039" rtl="0" eaLnBrk="1" latinLnBrk="0" hangingPunct="1">
        <a:defRPr sz="1246" kern="1200">
          <a:solidFill>
            <a:schemeClr val="tx1"/>
          </a:solidFill>
          <a:latin typeface="+mn-lt"/>
          <a:ea typeface="+mn-ea"/>
          <a:cs typeface="+mn-cs"/>
        </a:defRPr>
      </a:lvl8pPr>
      <a:lvl9pPr marL="2532156" algn="l" defTabSz="633039" rtl="0" eaLnBrk="1" latinLnBrk="0" hangingPunct="1">
        <a:defRPr sz="12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image" Target="../media/image24.png"/><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44.png"/><Relationship Id="rId4" Type="http://schemas.openxmlformats.org/officeDocument/2006/relationships/hyperlink" Target="https://www.azti.es/enviroscore/en/environmental-indicators/"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xml"/><Relationship Id="rId1" Type="http://schemas.openxmlformats.org/officeDocument/2006/relationships/slideLayout" Target="../slideLayouts/slideLayout25.xml"/><Relationship Id="rId5" Type="http://schemas.openxmlformats.org/officeDocument/2006/relationships/image" Target="../media/image47.png"/><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hyperlink" Target="http://www.youtube.com/watch?v=9xTxA4y6ctg" TargetMode="External"/><Relationship Id="rId2" Type="http://schemas.openxmlformats.org/officeDocument/2006/relationships/hyperlink" Target="https://www.youtube.com/watch?v=H07CjSGsl94" TargetMode="Externa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www.legislation.gov.uk/uksi/2017/571/schedule/1/made" TargetMode="External"/><Relationship Id="rId3" Type="http://schemas.openxmlformats.org/officeDocument/2006/relationships/image" Target="../media/image60.jpeg"/><Relationship Id="rId7" Type="http://schemas.openxmlformats.org/officeDocument/2006/relationships/image" Target="../media/image64.png"/><Relationship Id="rId12" Type="http://schemas.openxmlformats.org/officeDocument/2006/relationships/image" Target="../media/image69.png"/><Relationship Id="rId2" Type="http://schemas.openxmlformats.org/officeDocument/2006/relationships/image" Target="../media/image59.jpeg"/><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image" Target="../media/image68.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60.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80.pn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png"/><Relationship Id="rId2" Type="http://schemas.openxmlformats.org/officeDocument/2006/relationships/hyperlink" Target="https://www.legislation.gov.uk/uksi/2017/571/schedule/1/made" TargetMode="External"/><Relationship Id="rId1" Type="http://schemas.openxmlformats.org/officeDocument/2006/relationships/slideLayout" Target="../slideLayouts/slideLayout13.xml"/><Relationship Id="rId6" Type="http://schemas.openxmlformats.org/officeDocument/2006/relationships/image" Target="../media/image73.png"/><Relationship Id="rId11" Type="http://schemas.openxmlformats.org/officeDocument/2006/relationships/image" Target="../media/image78.png"/><Relationship Id="rId5" Type="http://schemas.openxmlformats.org/officeDocument/2006/relationships/image" Target="../media/image72.png"/><Relationship Id="rId15" Type="http://schemas.openxmlformats.org/officeDocument/2006/relationships/image" Target="../media/image82.png"/><Relationship Id="rId10" Type="http://schemas.openxmlformats.org/officeDocument/2006/relationships/image" Target="../media/image77.png"/><Relationship Id="rId4" Type="http://schemas.openxmlformats.org/officeDocument/2006/relationships/image" Target="../media/image71.png"/><Relationship Id="rId9" Type="http://schemas.openxmlformats.org/officeDocument/2006/relationships/image" Target="../media/image76.png"/><Relationship Id="rId14" Type="http://schemas.openxmlformats.org/officeDocument/2006/relationships/image" Target="../media/image81.png"/></Relationships>
</file>

<file path=ppt/slides/_rels/slide61.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84.jpeg"/><Relationship Id="rId7" Type="http://schemas.openxmlformats.org/officeDocument/2006/relationships/image" Target="../media/image78.png"/><Relationship Id="rId2" Type="http://schemas.openxmlformats.org/officeDocument/2006/relationships/image" Target="../media/image83.png"/><Relationship Id="rId1" Type="http://schemas.openxmlformats.org/officeDocument/2006/relationships/slideLayout" Target="../slideLayouts/slideLayout13.xml"/><Relationship Id="rId6" Type="http://schemas.openxmlformats.org/officeDocument/2006/relationships/image" Target="../media/image59.jpeg"/><Relationship Id="rId5" Type="http://schemas.openxmlformats.org/officeDocument/2006/relationships/image" Target="../media/image86.pn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62.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83.png"/><Relationship Id="rId7" Type="http://schemas.openxmlformats.org/officeDocument/2006/relationships/image" Target="../media/image59.jpe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86.png"/><Relationship Id="rId11" Type="http://schemas.openxmlformats.org/officeDocument/2006/relationships/image" Target="../media/image88.png"/><Relationship Id="rId5" Type="http://schemas.openxmlformats.org/officeDocument/2006/relationships/image" Target="../media/image85.png"/><Relationship Id="rId10" Type="http://schemas.openxmlformats.org/officeDocument/2006/relationships/image" Target="../media/image77.png"/><Relationship Id="rId4" Type="http://schemas.openxmlformats.org/officeDocument/2006/relationships/image" Target="../media/image84.jpeg"/><Relationship Id="rId9" Type="http://schemas.openxmlformats.org/officeDocument/2006/relationships/image" Target="../media/image87.jpeg"/></Relationships>
</file>

<file path=ppt/slides/_rels/slide6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hyperlink" Target="https://www.freeths.co.uk/2015/05/06/environment-bulletin-recent-changes-to-the-environmental-impact-assessment-eia-thresholds/" TargetMode="Externa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89.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hyperlink" Target="https://www.legislation.gov.uk/uksi/2017/571/schedule/3/made" TargetMode="External"/><Relationship Id="rId2" Type="http://schemas.openxmlformats.org/officeDocument/2006/relationships/image" Target="../media/image89.pn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image" Target="../media/image96.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3" Type="http://schemas.openxmlformats.org/officeDocument/2006/relationships/hyperlink" Target="https://www.gov.wales/sites/default/files/publications/2021-02/environmental-impact-assessment-screening-application.pdf" TargetMode="External"/><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1.png"/></Relationships>
</file>

<file path=ppt/slides/_rels/slide7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2.png"/><Relationship Id="rId7" Type="http://schemas.openxmlformats.org/officeDocument/2006/relationships/image" Target="../media/image106.jpe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jpeg"/></Relationships>
</file>

<file path=ppt/slides/_rels/slide79.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110.png"/><Relationship Id="rId4" Type="http://schemas.openxmlformats.org/officeDocument/2006/relationships/image" Target="../media/image109.jpeg"/></Relationships>
</file>

<file path=ppt/slides/_rels/slide80.xml.rels><?xml version="1.0" encoding="UTF-8" standalone="yes"?>
<Relationships xmlns="http://schemas.openxmlformats.org/package/2006/relationships"><Relationship Id="rId8" Type="http://schemas.openxmlformats.org/officeDocument/2006/relationships/image" Target="../media/image115.png"/><Relationship Id="rId3" Type="http://schemas.openxmlformats.org/officeDocument/2006/relationships/hyperlink" Target="https://www.itv.com/news/wales/2016-11-15/concerns-raised-about-welfare-of-caged-hens-at-south-wales-farm" TargetMode="External"/><Relationship Id="rId7" Type="http://schemas.openxmlformats.org/officeDocument/2006/relationships/image" Target="../media/image114.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8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17.png"/></Relationships>
</file>

<file path=ppt/slides/_rels/slide8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8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hyperlink" Target="https://ec.europa.eu/environment/archives/eia/eia-guidelines/scoping_checklist.pdf" TargetMode="Externa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9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6.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97.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14.xml"/></Relationships>
</file>

<file path=ppt/slides/_rels/slide99.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14.xml"/></Relationships>
</file>

<file path=ppt/slides/_rels/slide100.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14.xml"/></Relationships>
</file>

<file path=ppt/slides/_rels/slide101.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3.xml.rels><?xml version="1.0" encoding="UTF-8" standalone="yes"?>
<Relationships xmlns="http://schemas.openxmlformats.org/package/2006/relationships"><Relationship Id="rId3" Type="http://schemas.openxmlformats.org/officeDocument/2006/relationships/hyperlink" Target="https://3dwtech.co.uk/dashboard/bluegem/erebus/exhibition/" TargetMode="External"/><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56.png"/></Relationships>
</file>

<file path=ppt/slides/_rels/slide1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4.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6.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4.xml"/></Relationships>
</file>

<file path=ppt/slides/_rels/slide121.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3.xml"/></Relationships>
</file>

<file path=ppt/slides/_rels/slide122.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14.xml"/></Relationships>
</file>

<file path=ppt/slides/_rels/slide1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hyperlink" Target="http://ec.europa.eu/environment/eia/eia-support.htm" TargetMode="External"/><Relationship Id="rId1" Type="http://schemas.openxmlformats.org/officeDocument/2006/relationships/slideLayout" Target="../slideLayouts/slideLayout14.xml"/></Relationships>
</file>

<file path=ppt/slides/_rels/slide125.xml.rels><?xml version="1.0" encoding="UTF-8" standalone="yes"?>
<Relationships xmlns="http://schemas.openxmlformats.org/package/2006/relationships"><Relationship Id="rId2" Type="http://schemas.openxmlformats.org/officeDocument/2006/relationships/hyperlink" Target="http://www.legislation.gov.uk/uksi/2017/571/contents/made" TargetMode="External"/><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2" Type="http://schemas.openxmlformats.org/officeDocument/2006/relationships/hyperlink" Target="http://www.youtube.com/watch?v=CJWUR2x_aGk" TargetMode="External"/><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131.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4.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35.xml.rels><?xml version="1.0" encoding="UTF-8" standalone="yes"?>
<Relationships xmlns="http://schemas.openxmlformats.org/package/2006/relationships"><Relationship Id="rId3" Type="http://schemas.openxmlformats.org/officeDocument/2006/relationships/hyperlink" Target="https://environment-analyst.com/uk/108073/new-legislation-proposes-radical-changes-replacing-eia" TargetMode="External"/><Relationship Id="rId2" Type="http://schemas.openxmlformats.org/officeDocument/2006/relationships/hyperlink" Target="https://www.endsreport.com/article/1816884/government-outlines-plans-replace-over-complicated-eia-regime" TargetMode="External"/><Relationship Id="rId1" Type="http://schemas.openxmlformats.org/officeDocument/2006/relationships/slideLayout" Target="../slideLayouts/slideLayout13.xml"/><Relationship Id="rId4" Type="http://schemas.openxmlformats.org/officeDocument/2006/relationships/hyperlink" Target="https://www.youtube.com/watch?v=yKQLUPiQp0Q" TargetMode="External"/></Relationships>
</file>

<file path=ppt/slides/_rels/slide136.xml.rels><?xml version="1.0" encoding="UTF-8" standalone="yes"?>
<Relationships xmlns="http://schemas.openxmlformats.org/package/2006/relationships"><Relationship Id="rId2" Type="http://schemas.openxmlformats.org/officeDocument/2006/relationships/hyperlink" Target="http://www.communities.gov.uk/documents/planningandbuilding/pdf/157989.pdf" TargetMode="External"/><Relationship Id="rId1" Type="http://schemas.openxmlformats.org/officeDocument/2006/relationships/slideLayout" Target="../slideLayouts/slideLayout14.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3.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8.jpeg"/><Relationship Id="rId1" Type="http://schemas.openxmlformats.org/officeDocument/2006/relationships/slideLayout" Target="../slideLayouts/slideLayout2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unnel with a road">
            <a:extLst>
              <a:ext uri="{FF2B5EF4-FFF2-40B4-BE49-F238E27FC236}">
                <a16:creationId xmlns:a16="http://schemas.microsoft.com/office/drawing/2014/main" id="{4A450EF0-7A80-B796-5BC7-D6D59D190B43}"/>
              </a:ext>
            </a:extLst>
          </p:cNvPr>
          <p:cNvPicPr>
            <a:picLocks noChangeAspect="1"/>
          </p:cNvPicPr>
          <p:nvPr/>
        </p:nvPicPr>
        <p:blipFill rotWithShape="1">
          <a:blip r:embed="rId2"/>
          <a:srcRect/>
          <a:stretch/>
        </p:blipFill>
        <p:spPr>
          <a:xfrm>
            <a:off x="20" y="10"/>
            <a:ext cx="12191980" cy="6857990"/>
          </a:xfrm>
          <a:prstGeom prst="rect">
            <a:avLst/>
          </a:prstGeom>
          <a:noFill/>
        </p:spPr>
      </p:pic>
      <p:sp>
        <p:nvSpPr>
          <p:cNvPr id="2" name="Title 1"/>
          <p:cNvSpPr>
            <a:spLocks noGrp="1"/>
          </p:cNvSpPr>
          <p:nvPr>
            <p:ph type="ctrTitle"/>
          </p:nvPr>
        </p:nvSpPr>
        <p:spPr>
          <a:xfrm>
            <a:off x="6920980" y="1893965"/>
            <a:ext cx="4738347" cy="1986802"/>
          </a:xfrm>
        </p:spPr>
        <p:txBody>
          <a:bodyPr>
            <a:normAutofit/>
          </a:bodyPr>
          <a:lstStyle/>
          <a:p>
            <a:pPr algn="r"/>
            <a:r>
              <a:rPr lang="en-US" altLang="en-US" sz="3400" dirty="0">
                <a:solidFill>
                  <a:srgbClr val="FFFFFF"/>
                </a:solidFill>
              </a:rPr>
              <a:t>Why EIA?</a:t>
            </a:r>
            <a:br>
              <a:rPr lang="en-US" altLang="en-US" sz="3400" dirty="0">
                <a:solidFill>
                  <a:srgbClr val="FFFFFF"/>
                </a:solidFill>
              </a:rPr>
            </a:br>
            <a:r>
              <a:rPr lang="en-US" altLang="en-US" sz="3400" dirty="0">
                <a:solidFill>
                  <a:srgbClr val="FFFFFF"/>
                </a:solidFill>
              </a:rPr>
              <a:t>Intro and background to EIA</a:t>
            </a:r>
            <a:br>
              <a:rPr lang="en-US" altLang="en-US" sz="3400" dirty="0">
                <a:solidFill>
                  <a:srgbClr val="FFFFFF"/>
                </a:solidFill>
              </a:rPr>
            </a:br>
            <a:endParaRPr lang="en-US" sz="3400" dirty="0">
              <a:solidFill>
                <a:srgbClr val="FFFFFF"/>
              </a:solidFill>
            </a:endParaRPr>
          </a:p>
        </p:txBody>
      </p:sp>
      <p:sp>
        <p:nvSpPr>
          <p:cNvPr id="8"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6901102" y="3973128"/>
            <a:ext cx="4738347" cy="1189425"/>
          </a:xfrm>
        </p:spPr>
        <p:txBody>
          <a:bodyPr>
            <a:normAutofit/>
          </a:bodyPr>
          <a:lstStyle/>
          <a:p>
            <a:pPr algn="r"/>
            <a:r>
              <a:rPr kumimoji="0" lang="en-GB" sz="1800" b="1" i="0" u="none" strike="noStrike" kern="1200" cap="none" spc="0" normalizeH="0" baseline="0" noProof="0" dirty="0">
                <a:ln>
                  <a:noFill/>
                </a:ln>
                <a:solidFill>
                  <a:srgbClr val="FFFFFF"/>
                </a:solidFill>
                <a:effectLst/>
                <a:uLnTx/>
                <a:uFillTx/>
                <a:latin typeface="Neue Haas Grotesk Text Pro"/>
                <a:ea typeface="+mj-ea"/>
                <a:cs typeface="+mj-cs"/>
              </a:rPr>
              <a:t>ACBA 7004  </a:t>
            </a:r>
          </a:p>
          <a:p>
            <a:pPr algn="r"/>
            <a:endParaRPr lang="en-US" dirty="0">
              <a:solidFill>
                <a:srgbClr val="FFFFFF"/>
              </a:solidFill>
              <a:effectLst>
                <a:outerShdw blurRad="38100" dist="38100" dir="2700000" algn="tl">
                  <a:srgbClr val="000000">
                    <a:alpha val="43137"/>
                  </a:srgbClr>
                </a:outerShdw>
              </a:effectLst>
            </a:endParaRPr>
          </a:p>
        </p:txBody>
      </p:sp>
      <p:sp>
        <p:nvSpPr>
          <p:cNvPr id="10"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a:spcAft>
                <a:spcPts val="600"/>
              </a:spcAft>
            </a:pPr>
            <a:fld id="{64A719BD-BC61-4B51-9C02-FA6D59A9D4EB}" type="datetime1">
              <a:rPr lang="en-US" smtClean="0">
                <a:solidFill>
                  <a:srgbClr val="FFFFFF"/>
                </a:solidFill>
                <a:effectLst>
                  <a:outerShdw blurRad="38100" dist="38100" dir="2700000" algn="tl">
                    <a:srgbClr val="000000">
                      <a:alpha val="43137"/>
                    </a:srgbClr>
                  </a:outerShdw>
                </a:effectLst>
              </a:rPr>
              <a:pPr>
                <a:spcAft>
                  <a:spcPts val="600"/>
                </a:spcAft>
              </a:pPr>
              <a:t>10/6/2024</a:t>
            </a:fld>
            <a:endParaRPr lang="en-US" dirty="0">
              <a:solidFill>
                <a:srgbClr val="FFFFFF"/>
              </a:solidFill>
              <a:effectLst>
                <a:outerShdw blurRad="38100" dist="38100" dir="2700000" algn="tl">
                  <a:srgbClr val="000000">
                    <a:alpha val="43137"/>
                  </a:srgbClr>
                </a:outerShdw>
              </a:effectLst>
            </a:endParaRPr>
          </a:p>
        </p:txBody>
      </p:sp>
      <p:sp>
        <p:nvSpPr>
          <p:cNvPr id="14"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a:t>
            </a:fld>
            <a:endParaRPr lang="en-US" dirty="0">
              <a:solidFill>
                <a:srgbClr val="FFFFFF"/>
              </a:solidFill>
              <a:effectLst>
                <a:outerShdw blurRad="38100" dist="38100" dir="2700000" algn="tl">
                  <a:srgbClr val="000000">
                    <a:alpha val="43137"/>
                  </a:srgbClr>
                </a:outerShdw>
              </a:effectLst>
            </a:endParaRPr>
          </a:p>
        </p:txBody>
      </p:sp>
      <p:pic>
        <p:nvPicPr>
          <p:cNvPr id="3" name="Picture 2" descr="A black background with white text&#10;&#10;Description automatically generated">
            <a:extLst>
              <a:ext uri="{FF2B5EF4-FFF2-40B4-BE49-F238E27FC236}">
                <a16:creationId xmlns:a16="http://schemas.microsoft.com/office/drawing/2014/main" id="{1EA59AB8-A833-D0AC-7090-EFFC64CFD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0153" y="5520938"/>
            <a:ext cx="2804732" cy="1297189"/>
          </a:xfrm>
          <a:prstGeom prst="rect">
            <a:avLst/>
          </a:prstGeom>
        </p:spPr>
      </p:pic>
      <p:sp>
        <p:nvSpPr>
          <p:cNvPr id="5" name="Subtitle 17">
            <a:extLst>
              <a:ext uri="{FF2B5EF4-FFF2-40B4-BE49-F238E27FC236}">
                <a16:creationId xmlns:a16="http://schemas.microsoft.com/office/drawing/2014/main" id="{E684D1B6-51DC-7D7F-D54B-77B64F1296B6}"/>
              </a:ext>
            </a:extLst>
          </p:cNvPr>
          <p:cNvSpPr txBox="1">
            <a:spLocks/>
          </p:cNvSpPr>
          <p:nvPr/>
        </p:nvSpPr>
        <p:spPr>
          <a:xfrm>
            <a:off x="244523" y="5832086"/>
            <a:ext cx="3110517" cy="896380"/>
          </a:xfrm>
          <a:prstGeom prst="rect">
            <a:avLst/>
          </a:prstGeom>
        </p:spPr>
        <p:txBody>
          <a:bodyPr vert="horz" lIns="91440" tIns="45720" rIns="91440" bIns="45720" rtlCol="0">
            <a:normAutofit fontScale="92500"/>
          </a:bodyPr>
          <a:lstStyle>
            <a:lvl1pPr marL="0" indent="0" algn="ctr" defTabSz="914400" rtl="0" eaLnBrk="1" latinLnBrk="0" hangingPunct="1">
              <a:lnSpc>
                <a:spcPct val="12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Alisdair Cunningham</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a:t>
            </a:r>
            <a:r>
              <a:rPr lang="en-GB" dirty="0">
                <a:solidFill>
                  <a:prstClr val="black"/>
                </a:solidFill>
                <a:highlight>
                  <a:srgbClr val="C0C0C0"/>
                </a:highlight>
                <a:latin typeface="Neue Haas Grotesk Text Pro"/>
              </a:rPr>
              <a:t>cunningham</a:t>
            </a: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@uwtsd.ac.uk</a:t>
            </a:r>
          </a:p>
        </p:txBody>
      </p:sp>
    </p:spTree>
    <p:extLst>
      <p:ext uri="{BB962C8B-B14F-4D97-AF65-F5344CB8AC3E}">
        <p14:creationId xmlns:p14="http://schemas.microsoft.com/office/powerpoint/2010/main" val="3008294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History of the EIA</a:t>
            </a:r>
          </a:p>
          <a:p>
            <a:r>
              <a:rPr lang="en-GB" sz="2400" dirty="0">
                <a:latin typeface="Arial" panose="020B0604020202020204" pitchFamily="34" charset="0"/>
                <a:cs typeface="Arial" panose="020B0604020202020204" pitchFamily="34" charset="0"/>
              </a:rPr>
              <a:t>What is Environmental Impact</a:t>
            </a:r>
          </a:p>
          <a:p>
            <a:r>
              <a:rPr lang="en-GB" sz="2400" dirty="0">
                <a:latin typeface="Arial" panose="020B0604020202020204" pitchFamily="34" charset="0"/>
                <a:cs typeface="Arial" panose="020B0604020202020204" pitchFamily="34" charset="0"/>
              </a:rPr>
              <a:t>Process of conducting an EIA</a:t>
            </a:r>
          </a:p>
          <a:p>
            <a:r>
              <a:rPr lang="en-GB" sz="2400" b="1" dirty="0">
                <a:latin typeface="Arial" panose="020B0604020202020204" pitchFamily="34" charset="0"/>
                <a:cs typeface="Arial" panose="020B0604020202020204" pitchFamily="34" charset="0"/>
              </a:rPr>
              <a:t>BREAK</a:t>
            </a:r>
          </a:p>
          <a:p>
            <a:r>
              <a:rPr lang="en-GB" sz="2400" dirty="0">
                <a:latin typeface="Arial" panose="020B0604020202020204" pitchFamily="34" charset="0"/>
                <a:cs typeface="Arial" panose="020B0604020202020204" pitchFamily="34" charset="0"/>
              </a:rPr>
              <a:t>Key EIA Stages </a:t>
            </a:r>
          </a:p>
          <a:p>
            <a:r>
              <a:rPr lang="en-GB" sz="2400" dirty="0">
                <a:latin typeface="Arial" panose="020B0604020202020204" pitchFamily="34" charset="0"/>
                <a:cs typeface="Arial" panose="020B0604020202020204" pitchFamily="34" charset="0"/>
              </a:rPr>
              <a:t>Reviewing EIA</a:t>
            </a:r>
          </a:p>
        </p:txBody>
      </p:sp>
    </p:spTree>
    <p:extLst>
      <p:ext uri="{BB962C8B-B14F-4D97-AF65-F5344CB8AC3E}">
        <p14:creationId xmlns:p14="http://schemas.microsoft.com/office/powerpoint/2010/main" val="3768866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187508"/>
            <a:ext cx="4563883" cy="3461013"/>
          </a:xfrm>
        </p:spPr>
        <p:txBody>
          <a:bodyPr>
            <a:normAutofit fontScale="92500"/>
          </a:bodyPr>
          <a:lstStyle/>
          <a:p>
            <a:pPr marL="0" indent="0">
              <a:buNone/>
              <a:defRPr/>
            </a:pPr>
            <a:r>
              <a:rPr lang="en-GB" dirty="0"/>
              <a:t>Comment on your progress with finding an EIA report. Consider the following and report back to the group:</a:t>
            </a:r>
          </a:p>
          <a:p>
            <a:pPr marL="0" indent="0">
              <a:buNone/>
              <a:defRPr/>
            </a:pPr>
            <a:endParaRPr lang="en-GB" sz="2400" dirty="0"/>
          </a:p>
          <a:p>
            <a:pPr marL="0" indent="0">
              <a:buNone/>
              <a:defRPr/>
            </a:pPr>
            <a:r>
              <a:rPr lang="en-GB" sz="2400" b="1" dirty="0"/>
              <a:t>What EIA did you find? Was it hard to find? Briefly summarise its scope/purpose. </a:t>
            </a:r>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3</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6397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unnel with a road">
            <a:extLst>
              <a:ext uri="{FF2B5EF4-FFF2-40B4-BE49-F238E27FC236}">
                <a16:creationId xmlns:a16="http://schemas.microsoft.com/office/drawing/2014/main" id="{4A450EF0-7A80-B796-5BC7-D6D59D190B43}"/>
              </a:ext>
            </a:extLst>
          </p:cNvPr>
          <p:cNvPicPr>
            <a:picLocks noChangeAspect="1"/>
          </p:cNvPicPr>
          <p:nvPr/>
        </p:nvPicPr>
        <p:blipFill rotWithShape="1">
          <a:blip r:embed="rId2"/>
          <a:srcRect/>
          <a:stretch/>
        </p:blipFill>
        <p:spPr>
          <a:xfrm>
            <a:off x="20" y="10"/>
            <a:ext cx="12191980" cy="6857990"/>
          </a:xfrm>
          <a:prstGeom prst="rect">
            <a:avLst/>
          </a:prstGeom>
          <a:noFill/>
        </p:spPr>
      </p:pic>
      <p:sp>
        <p:nvSpPr>
          <p:cNvPr id="2" name="Title 1"/>
          <p:cNvSpPr>
            <a:spLocks noGrp="1"/>
          </p:cNvSpPr>
          <p:nvPr>
            <p:ph type="ctrTitle"/>
          </p:nvPr>
        </p:nvSpPr>
        <p:spPr>
          <a:xfrm>
            <a:off x="6920980" y="1893965"/>
            <a:ext cx="4738347" cy="1986802"/>
          </a:xfrm>
        </p:spPr>
        <p:txBody>
          <a:bodyPr>
            <a:normAutofit/>
          </a:bodyPr>
          <a:lstStyle/>
          <a:p>
            <a:pPr algn="r"/>
            <a:r>
              <a:rPr lang="en-US" altLang="en-US" sz="3400" dirty="0">
                <a:solidFill>
                  <a:srgbClr val="FFFFFF"/>
                </a:solidFill>
              </a:rPr>
              <a:t>Introduction and History of the EIA</a:t>
            </a:r>
            <a:endParaRPr lang="en-US" sz="3400" dirty="0">
              <a:solidFill>
                <a:srgbClr val="FFFFFF"/>
              </a:solidFill>
            </a:endParaRPr>
          </a:p>
        </p:txBody>
      </p:sp>
      <p:sp>
        <p:nvSpPr>
          <p:cNvPr id="8"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6901102" y="3973128"/>
            <a:ext cx="4738347" cy="1189425"/>
          </a:xfrm>
        </p:spPr>
        <p:txBody>
          <a:bodyPr>
            <a:normAutofit/>
          </a:bodyPr>
          <a:lstStyle/>
          <a:p>
            <a:pPr algn="r"/>
            <a:r>
              <a:rPr kumimoji="0" lang="en-GB" sz="1800" b="1" i="0" u="none" strike="noStrike" kern="1200" cap="none" spc="0" normalizeH="0" baseline="0" noProof="0" dirty="0">
                <a:ln>
                  <a:noFill/>
                </a:ln>
                <a:solidFill>
                  <a:srgbClr val="FFFFFF"/>
                </a:solidFill>
                <a:effectLst/>
                <a:uLnTx/>
                <a:uFillTx/>
                <a:latin typeface="Neue Haas Grotesk Text Pro"/>
                <a:ea typeface="+mj-ea"/>
                <a:cs typeface="+mj-cs"/>
              </a:rPr>
              <a:t>ACBA 7004  </a:t>
            </a:r>
          </a:p>
          <a:p>
            <a:pPr algn="r"/>
            <a:endParaRPr lang="en-US" dirty="0">
              <a:solidFill>
                <a:srgbClr val="FFFFFF"/>
              </a:solidFill>
              <a:effectLst>
                <a:outerShdw blurRad="38100" dist="38100" dir="2700000" algn="tl">
                  <a:srgbClr val="000000">
                    <a:alpha val="43137"/>
                  </a:srgbClr>
                </a:outerShdw>
              </a:effectLst>
            </a:endParaRPr>
          </a:p>
        </p:txBody>
      </p:sp>
      <p:sp>
        <p:nvSpPr>
          <p:cNvPr id="10"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a:spcAft>
                <a:spcPts val="600"/>
              </a:spcAft>
            </a:pPr>
            <a:fld id="{64A719BD-BC61-4B51-9C02-FA6D59A9D4EB}" type="datetime1">
              <a:rPr lang="en-US" smtClean="0">
                <a:solidFill>
                  <a:srgbClr val="FFFFFF"/>
                </a:solidFill>
                <a:effectLst>
                  <a:outerShdw blurRad="38100" dist="38100" dir="2700000" algn="tl">
                    <a:srgbClr val="000000">
                      <a:alpha val="43137"/>
                    </a:srgbClr>
                  </a:outerShdw>
                </a:effectLst>
              </a:rPr>
              <a:pPr>
                <a:spcAft>
                  <a:spcPts val="600"/>
                </a:spcAft>
              </a:pPr>
              <a:t>10/6/2024</a:t>
            </a:fld>
            <a:endParaRPr lang="en-US" dirty="0">
              <a:solidFill>
                <a:srgbClr val="FFFFFF"/>
              </a:solidFill>
              <a:effectLst>
                <a:outerShdw blurRad="38100" dist="38100" dir="2700000" algn="tl">
                  <a:srgbClr val="000000">
                    <a:alpha val="43137"/>
                  </a:srgbClr>
                </a:outerShdw>
              </a:effectLst>
            </a:endParaRPr>
          </a:p>
        </p:txBody>
      </p:sp>
      <p:sp>
        <p:nvSpPr>
          <p:cNvPr id="14"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4</a:t>
            </a:fld>
            <a:endParaRPr lang="en-US" dirty="0">
              <a:solidFill>
                <a:srgbClr val="FFFFFF"/>
              </a:solidFill>
              <a:effectLst>
                <a:outerShdw blurRad="38100" dist="38100" dir="2700000" algn="tl">
                  <a:srgbClr val="000000">
                    <a:alpha val="43137"/>
                  </a:srgbClr>
                </a:outerShdw>
              </a:effectLst>
            </a:endParaRPr>
          </a:p>
        </p:txBody>
      </p:sp>
      <p:pic>
        <p:nvPicPr>
          <p:cNvPr id="3" name="Picture 2" descr="A black background with white text&#10;&#10;Description automatically generated">
            <a:extLst>
              <a:ext uri="{FF2B5EF4-FFF2-40B4-BE49-F238E27FC236}">
                <a16:creationId xmlns:a16="http://schemas.microsoft.com/office/drawing/2014/main" id="{1EA59AB8-A833-D0AC-7090-EFFC64CFD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0153" y="5520938"/>
            <a:ext cx="2804732" cy="1297189"/>
          </a:xfrm>
          <a:prstGeom prst="rect">
            <a:avLst/>
          </a:prstGeom>
        </p:spPr>
      </p:pic>
    </p:spTree>
    <p:extLst>
      <p:ext uri="{BB962C8B-B14F-4D97-AF65-F5344CB8AC3E}">
        <p14:creationId xmlns:p14="http://schemas.microsoft.com/office/powerpoint/2010/main" val="1621751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r>
              <a:rPr lang="en-US" dirty="0"/>
              <a:t>Last Week…</a:t>
            </a:r>
          </a:p>
        </p:txBody>
      </p:sp>
      <p:sp>
        <p:nvSpPr>
          <p:cNvPr id="3" name="Content Placeholder 2"/>
          <p:cNvSpPr>
            <a:spLocks noGrp="1"/>
          </p:cNvSpPr>
          <p:nvPr>
            <p:ph idx="1"/>
          </p:nvPr>
        </p:nvSpPr>
        <p:spPr>
          <a:xfrm>
            <a:off x="614680" y="2316480"/>
            <a:ext cx="3553413" cy="4122420"/>
          </a:xfrm>
        </p:spPr>
        <p:txBody>
          <a:bodyPr>
            <a:normAutofit/>
          </a:bodyPr>
          <a:lstStyle/>
          <a:p>
            <a:r>
              <a:rPr lang="en-GB" dirty="0"/>
              <a:t>Read the following: </a:t>
            </a:r>
          </a:p>
          <a:p>
            <a:r>
              <a:rPr lang="en-GB" b="1" dirty="0" err="1"/>
              <a:t>Beatley</a:t>
            </a:r>
            <a:r>
              <a:rPr lang="en-GB" b="1" dirty="0"/>
              <a:t> (1989) Environmental Ethics and Planning Theory</a:t>
            </a:r>
          </a:p>
          <a:p>
            <a:r>
              <a:rPr lang="en-GB" dirty="0"/>
              <a:t>Select an EIA for your assessment</a:t>
            </a:r>
          </a:p>
          <a:p>
            <a:pPr marL="0" indent="0">
              <a:buNone/>
            </a:pPr>
            <a:endParaRPr lang="en-US"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pic>
        <p:nvPicPr>
          <p:cNvPr id="14" name="Picture 13" descr="Lines intersecting at pushpin">
            <a:extLst>
              <a:ext uri="{FF2B5EF4-FFF2-40B4-BE49-F238E27FC236}">
                <a16:creationId xmlns:a16="http://schemas.microsoft.com/office/drawing/2014/main" id="{B04AEC30-AAFB-09C1-4C35-6FABDECD7D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b="-1"/>
          <a:stretch/>
        </p:blipFill>
        <p:spPr>
          <a:xfrm>
            <a:off x="4752550" y="10"/>
            <a:ext cx="7439450" cy="6857990"/>
          </a:xfrm>
          <a:prstGeom prst="rect">
            <a:avLst/>
          </a:prstGeom>
          <a:noFill/>
        </p:spPr>
      </p:pic>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solidFill>
                  <a:srgbClr val="FFFFFF"/>
                </a:solidFill>
              </a:rPr>
              <a:pPr>
                <a:spcAft>
                  <a:spcPts val="600"/>
                </a:spcAft>
              </a:pPr>
              <a:t>5</a:t>
            </a:fld>
            <a:endParaRPr lang="en-US">
              <a:solidFill>
                <a:srgbClr val="FFFFFF"/>
              </a:solidFill>
            </a:endParaRPr>
          </a:p>
        </p:txBody>
      </p:sp>
      <p:sp>
        <p:nvSpPr>
          <p:cNvPr id="5" name="Footer Placeholder 1">
            <a:extLst>
              <a:ext uri="{FF2B5EF4-FFF2-40B4-BE49-F238E27FC236}">
                <a16:creationId xmlns:a16="http://schemas.microsoft.com/office/drawing/2014/main" id="{04E7EAC8-40B3-4293-3554-6ADCE2E136B0}"/>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65282223"/>
      </p:ext>
    </p:extLst>
  </p:cSld>
  <p:clrMapOvr>
    <a:masterClrMapping/>
  </p:clrMapOvr>
  <mc:AlternateContent xmlns:mc="http://schemas.openxmlformats.org/markup-compatibility/2006" xmlns:p14="http://schemas.microsoft.com/office/powerpoint/2010/main">
    <mc:Choice Requires="p14">
      <p:transition spd="slow" p14:dur="2000" advTm="50945"/>
    </mc:Choice>
    <mc:Fallback xmlns="">
      <p:transition spd="slow" advTm="509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0"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Short history of EIA</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14681" y="1372999"/>
            <a:ext cx="9416826" cy="3860482"/>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dirty="0"/>
              <a:t>The Agricultural and Industrial revolutions resulted in the ability for humans to exceed the previous carrying capacity of the land</a:t>
            </a:r>
          </a:p>
          <a:p>
            <a:pPr lvl="3" indent="-228600">
              <a:lnSpc>
                <a:spcPct val="110000"/>
              </a:lnSpc>
              <a:spcAft>
                <a:spcPts val="600"/>
              </a:spcAft>
              <a:buFont typeface="Arial" panose="020B0604020202020204" pitchFamily="34" charset="0"/>
              <a:buChar char="•"/>
            </a:pPr>
            <a:r>
              <a:rPr lang="en-US" dirty="0"/>
              <a:t>Escaping ‘Malthusian checks’</a:t>
            </a:r>
          </a:p>
          <a:p>
            <a:pPr indent="-228600">
              <a:lnSpc>
                <a:spcPct val="110000"/>
              </a:lnSpc>
              <a:spcAft>
                <a:spcPts val="600"/>
              </a:spcAft>
              <a:buFont typeface="Arial" panose="020B0604020202020204" pitchFamily="34" charset="0"/>
              <a:buChar char="•"/>
            </a:pPr>
            <a:r>
              <a:rPr lang="en-US" dirty="0"/>
              <a:t>Populations exploded, resulting in increased pressure on the natural environment and its resources</a:t>
            </a:r>
          </a:p>
        </p:txBody>
      </p:sp>
      <p:sp>
        <p:nvSpPr>
          <p:cNvPr id="2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9"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p>
        </p:txBody>
      </p:sp>
      <p:sp>
        <p:nvSpPr>
          <p:cNvPr id="30"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6</a:t>
            </a:fld>
            <a:endParaRPr lang="en-US">
              <a:effectLst>
                <a:outerShdw blurRad="38100" dist="38100" dir="2700000" algn="tl">
                  <a:srgbClr val="000000">
                    <a:alpha val="43137"/>
                  </a:srgbClr>
                </a:outerShdw>
              </a:effectLst>
            </a:endParaRPr>
          </a:p>
        </p:txBody>
      </p:sp>
      <p:pic>
        <p:nvPicPr>
          <p:cNvPr id="2" name="Picture 2" descr="enter image source here">
            <a:extLst>
              <a:ext uri="{FF2B5EF4-FFF2-40B4-BE49-F238E27FC236}">
                <a16:creationId xmlns:a16="http://schemas.microsoft.com/office/drawing/2014/main" id="{23CC4AF2-4C0B-600F-4DF9-3EB404A673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0280" y="3106605"/>
            <a:ext cx="6709772" cy="33707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D4E978E-D916-7FBB-9306-A4008B6B12D9}"/>
              </a:ext>
            </a:extLst>
          </p:cNvPr>
          <p:cNvPicPr>
            <a:picLocks noChangeAspect="1"/>
          </p:cNvPicPr>
          <p:nvPr/>
        </p:nvPicPr>
        <p:blipFill rotWithShape="1">
          <a:blip r:embed="rId3">
            <a:extLst>
              <a:ext uri="{28A0092B-C50C-407E-A947-70E740481C1C}">
                <a14:useLocalDpi xmlns:a14="http://schemas.microsoft.com/office/drawing/2010/main" val="0"/>
              </a:ext>
            </a:extLst>
          </a:blip>
          <a:srcRect l="42616" r="42616"/>
          <a:stretch/>
        </p:blipFill>
        <p:spPr>
          <a:xfrm>
            <a:off x="10279223" y="380609"/>
            <a:ext cx="1960303"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423762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9167E-6 -4.07407E-6 L -0.12695 -0.00115 " pathEditMode="relative" rAng="0" ptsTypes="AA">
                                      <p:cBhvr>
                                        <p:cTn id="6" dur="2000" fill="hold"/>
                                        <p:tgtEl>
                                          <p:spTgt spid="2"/>
                                        </p:tgtEl>
                                        <p:attrNameLst>
                                          <p:attrName>ppt_x</p:attrName>
                                          <p:attrName>ppt_y</p:attrName>
                                        </p:attrNameLst>
                                      </p:cBhvr>
                                      <p:rCtr x="-6354" y="-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0"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Short history of EIA</a:t>
            </a:r>
            <a:endParaRPr lang="en-US" sz="3600" b="1" kern="1200" dirty="0">
              <a:solidFill>
                <a:schemeClr val="tx1"/>
              </a:solidFill>
              <a:latin typeface="+mj-lt"/>
              <a:ea typeface="+mj-ea"/>
              <a:cs typeface="+mj-cs"/>
            </a:endParaRPr>
          </a:p>
        </p:txBody>
      </p:sp>
      <p:sp>
        <p:nvSpPr>
          <p:cNvPr id="12" name="TextBox 11">
            <a:extLst>
              <a:ext uri="{FF2B5EF4-FFF2-40B4-BE49-F238E27FC236}">
                <a16:creationId xmlns:a16="http://schemas.microsoft.com/office/drawing/2014/main" id="{38C4A143-C346-A5D7-3DFF-2CAF7FBCDBED}"/>
              </a:ext>
            </a:extLst>
          </p:cNvPr>
          <p:cNvSpPr txBox="1"/>
          <p:nvPr/>
        </p:nvSpPr>
        <p:spPr>
          <a:xfrm>
            <a:off x="614681" y="1406410"/>
            <a:ext cx="4797760" cy="3860482"/>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dirty="0"/>
              <a:t>Increased awareness of exploitation of the environment in the US (and elsewhere) and the impacts on nature and public health led to increased activism and environmentalism and development of ‘Sustainable Development’</a:t>
            </a:r>
          </a:p>
          <a:p>
            <a:pPr indent="-228600">
              <a:lnSpc>
                <a:spcPct val="110000"/>
              </a:lnSpc>
              <a:spcAft>
                <a:spcPts val="600"/>
              </a:spcAft>
              <a:buFont typeface="Arial" panose="020B0604020202020204" pitchFamily="34" charset="0"/>
              <a:buChar char="•"/>
            </a:pPr>
            <a:endParaRPr lang="en-US" dirty="0"/>
          </a:p>
          <a:p>
            <a:pPr indent="-228600">
              <a:lnSpc>
                <a:spcPct val="110000"/>
              </a:lnSpc>
              <a:spcAft>
                <a:spcPts val="600"/>
              </a:spcAft>
              <a:buFont typeface="Arial" panose="020B0604020202020204" pitchFamily="34" charset="0"/>
              <a:buChar char="•"/>
            </a:pPr>
            <a:endParaRPr lang="en-US" dirty="0"/>
          </a:p>
        </p:txBody>
      </p:sp>
      <p:sp>
        <p:nvSpPr>
          <p:cNvPr id="2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9"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p>
        </p:txBody>
      </p:sp>
      <p:sp>
        <p:nvSpPr>
          <p:cNvPr id="30"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7</a:t>
            </a:fld>
            <a:endParaRPr lang="en-US">
              <a:effectLst>
                <a:outerShdw blurRad="38100" dist="38100" dir="2700000" algn="tl">
                  <a:srgbClr val="000000">
                    <a:alpha val="43137"/>
                  </a:srgbClr>
                </a:outerShdw>
              </a:effectLst>
            </a:endParaRPr>
          </a:p>
        </p:txBody>
      </p:sp>
      <p:pic>
        <p:nvPicPr>
          <p:cNvPr id="2" name="Picture 4">
            <a:extLst>
              <a:ext uri="{FF2B5EF4-FFF2-40B4-BE49-F238E27FC236}">
                <a16:creationId xmlns:a16="http://schemas.microsoft.com/office/drawing/2014/main" id="{FEAC710B-C6C2-9BC7-FE36-F7B7F15C5A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7577" y="816256"/>
            <a:ext cx="4418602" cy="2485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a:extLst>
              <a:ext uri="{FF2B5EF4-FFF2-40B4-BE49-F238E27FC236}">
                <a16:creationId xmlns:a16="http://schemas.microsoft.com/office/drawing/2014/main" id="{C48735F5-5AA9-7C5B-859D-6B5717B12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4721" y="845156"/>
            <a:ext cx="1722856" cy="242766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91D11AB-CB63-78DB-862D-173E551FF8E8}"/>
              </a:ext>
            </a:extLst>
          </p:cNvPr>
          <p:cNvPicPr>
            <a:picLocks noChangeAspect="1"/>
          </p:cNvPicPr>
          <p:nvPr/>
        </p:nvPicPr>
        <p:blipFill>
          <a:blip r:embed="rId4"/>
          <a:stretch>
            <a:fillRect/>
          </a:stretch>
        </p:blipFill>
        <p:spPr>
          <a:xfrm>
            <a:off x="4448670" y="3389328"/>
            <a:ext cx="7612699" cy="2620184"/>
          </a:xfrm>
          <a:prstGeom prst="rect">
            <a:avLst/>
          </a:prstGeom>
        </p:spPr>
      </p:pic>
      <p:sp>
        <p:nvSpPr>
          <p:cNvPr id="5" name="TextBox 4">
            <a:extLst>
              <a:ext uri="{FF2B5EF4-FFF2-40B4-BE49-F238E27FC236}">
                <a16:creationId xmlns:a16="http://schemas.microsoft.com/office/drawing/2014/main" id="{879BDCD8-3C78-5420-E5E8-0D24942EBE59}"/>
              </a:ext>
            </a:extLst>
          </p:cNvPr>
          <p:cNvSpPr txBox="1"/>
          <p:nvPr/>
        </p:nvSpPr>
        <p:spPr>
          <a:xfrm>
            <a:off x="5036642" y="5956488"/>
            <a:ext cx="6871914" cy="461665"/>
          </a:xfrm>
          <a:prstGeom prst="rect">
            <a:avLst/>
          </a:prstGeom>
          <a:noFill/>
        </p:spPr>
        <p:txBody>
          <a:bodyPr wrap="square">
            <a:spAutoFit/>
          </a:bodyPr>
          <a:lstStyle/>
          <a:p>
            <a:pPr algn="ctr"/>
            <a:r>
              <a:rPr lang="en-GB" sz="1200" dirty="0"/>
              <a:t> Source: Allan E. Settle (1966) Public Opinion and Community Involvement, Journal of the Air Pollution Control Association, 16:9, 490-491</a:t>
            </a:r>
          </a:p>
        </p:txBody>
      </p:sp>
      <p:pic>
        <p:nvPicPr>
          <p:cNvPr id="6" name="Picture 5">
            <a:extLst>
              <a:ext uri="{FF2B5EF4-FFF2-40B4-BE49-F238E27FC236}">
                <a16:creationId xmlns:a16="http://schemas.microsoft.com/office/drawing/2014/main" id="{823597C3-C999-3E88-EEED-1D35F3455A65}"/>
              </a:ext>
            </a:extLst>
          </p:cNvPr>
          <p:cNvPicPr>
            <a:picLocks noChangeAspect="1"/>
          </p:cNvPicPr>
          <p:nvPr/>
        </p:nvPicPr>
        <p:blipFill>
          <a:blip r:embed="rId5"/>
          <a:stretch>
            <a:fillRect/>
          </a:stretch>
        </p:blipFill>
        <p:spPr>
          <a:xfrm>
            <a:off x="137160" y="3667244"/>
            <a:ext cx="2796125" cy="18798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36A13D5E-B5A6-EFC7-501E-24C8C12BB710}"/>
              </a:ext>
            </a:extLst>
          </p:cNvPr>
          <p:cNvPicPr>
            <a:picLocks noChangeAspect="1"/>
          </p:cNvPicPr>
          <p:nvPr/>
        </p:nvPicPr>
        <p:blipFill>
          <a:blip r:embed="rId6"/>
          <a:stretch>
            <a:fillRect/>
          </a:stretch>
        </p:blipFill>
        <p:spPr>
          <a:xfrm>
            <a:off x="1384356" y="4406566"/>
            <a:ext cx="3120630" cy="19027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97323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0"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Short history of EIA</a:t>
            </a:r>
            <a:endParaRPr lang="en-US" sz="3600" b="1" kern="1200" dirty="0">
              <a:solidFill>
                <a:schemeClr val="tx1"/>
              </a:solidFill>
              <a:latin typeface="+mj-lt"/>
              <a:ea typeface="+mj-ea"/>
              <a:cs typeface="+mj-cs"/>
            </a:endParaRPr>
          </a:p>
        </p:txBody>
      </p:sp>
      <p:sp>
        <p:nvSpPr>
          <p:cNvPr id="12" name="TextBox 11">
            <a:extLst>
              <a:ext uri="{FF2B5EF4-FFF2-40B4-BE49-F238E27FC236}">
                <a16:creationId xmlns:a16="http://schemas.microsoft.com/office/drawing/2014/main" id="{38C4A143-C346-A5D7-3DFF-2CAF7FBCDBED}"/>
              </a:ext>
            </a:extLst>
          </p:cNvPr>
          <p:cNvSpPr txBox="1"/>
          <p:nvPr/>
        </p:nvSpPr>
        <p:spPr>
          <a:xfrm>
            <a:off x="3504361" y="1157290"/>
            <a:ext cx="6608461" cy="3860482"/>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dirty="0"/>
              <a:t>US set up NEPA in 1969, first time agencies had to investigate and document potential impacts to the environment</a:t>
            </a:r>
          </a:p>
          <a:p>
            <a:pPr marL="342900" indent="-342900">
              <a:buFontTx/>
              <a:buChar char="-"/>
            </a:pPr>
            <a:r>
              <a:rPr lang="en-GB" sz="1600" dirty="0"/>
              <a:t>First time legislative action at federal level was required to consider the environment when conducting certain projects</a:t>
            </a:r>
          </a:p>
          <a:p>
            <a:pPr marL="342900" indent="-342900">
              <a:buFontTx/>
              <a:buChar char="-"/>
            </a:pPr>
            <a:endParaRPr lang="en-GB" sz="1600" dirty="0"/>
          </a:p>
          <a:p>
            <a:pPr marL="342900" indent="-342900">
              <a:buFontTx/>
              <a:buChar char="-"/>
            </a:pPr>
            <a:r>
              <a:rPr lang="en-GB" sz="1600" dirty="0"/>
              <a:t>establishment of the Council on Environmental Quality (CEQ)</a:t>
            </a:r>
          </a:p>
          <a:p>
            <a:pPr marL="800100" lvl="1" indent="-342900">
              <a:buFontTx/>
              <a:buChar char="-"/>
            </a:pPr>
            <a:r>
              <a:rPr lang="en-GB" sz="1600" dirty="0"/>
              <a:t>Regulations and guidance </a:t>
            </a:r>
          </a:p>
          <a:p>
            <a:pPr marL="342900" indent="-342900">
              <a:buFontTx/>
              <a:buChar char="-"/>
            </a:pPr>
            <a:endParaRPr lang="en-GB" sz="1600" dirty="0"/>
          </a:p>
          <a:p>
            <a:pPr marL="342900" indent="-342900">
              <a:buFontTx/>
              <a:buChar char="-"/>
            </a:pPr>
            <a:r>
              <a:rPr lang="en-GB" sz="1600" dirty="0"/>
              <a:t>First time policy included non-government stakeholders, specifically the public.</a:t>
            </a:r>
          </a:p>
          <a:p>
            <a:endParaRPr lang="en-GB" sz="1600" dirty="0"/>
          </a:p>
          <a:p>
            <a:pPr marL="342900" indent="-342900">
              <a:buFontTx/>
              <a:buChar char="-"/>
            </a:pPr>
            <a:r>
              <a:rPr lang="en-GB" sz="1600" dirty="0"/>
              <a:t>A procedural process to guide decision-making for developers</a:t>
            </a:r>
          </a:p>
          <a:p>
            <a:pPr marL="342900" indent="-342900">
              <a:buFontTx/>
              <a:buChar char="-"/>
            </a:pPr>
            <a:endParaRPr lang="en-GB" sz="1600" dirty="0"/>
          </a:p>
          <a:p>
            <a:pPr marL="342900" indent="-342900">
              <a:buFontTx/>
              <a:buChar char="-"/>
            </a:pPr>
            <a:r>
              <a:rPr lang="en-GB" sz="1600" dirty="0"/>
              <a:t> An Environmental Assessment may need to be conducted</a:t>
            </a:r>
          </a:p>
          <a:p>
            <a:pPr marL="342900" indent="-342900">
              <a:buFontTx/>
              <a:buChar char="-"/>
            </a:pPr>
            <a:endParaRPr lang="en-GB" sz="1600" dirty="0"/>
          </a:p>
          <a:p>
            <a:pPr marL="342900" indent="-342900">
              <a:buFontTx/>
              <a:buChar char="-"/>
            </a:pPr>
            <a:r>
              <a:rPr lang="en-GB" sz="1600" dirty="0"/>
              <a:t>An Environmental Impact Statement (EIS) may need to be prepared</a:t>
            </a:r>
          </a:p>
          <a:p>
            <a:pPr indent="-228600">
              <a:lnSpc>
                <a:spcPct val="110000"/>
              </a:lnSpc>
              <a:spcAft>
                <a:spcPts val="600"/>
              </a:spcAft>
              <a:buFont typeface="Arial" panose="020B0604020202020204" pitchFamily="34" charset="0"/>
              <a:buChar char="•"/>
            </a:pPr>
            <a:endParaRPr lang="en-US" dirty="0"/>
          </a:p>
        </p:txBody>
      </p:sp>
      <p:sp>
        <p:nvSpPr>
          <p:cNvPr id="2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9"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p>
        </p:txBody>
      </p:sp>
      <p:sp>
        <p:nvSpPr>
          <p:cNvPr id="30"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8</a:t>
            </a:fld>
            <a:endParaRPr lang="en-US">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85A089DA-FA0A-071D-9E5F-9544330937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761" b="-1853"/>
          <a:stretch/>
        </p:blipFill>
        <p:spPr>
          <a:xfrm>
            <a:off x="0" y="1273324"/>
            <a:ext cx="3504361" cy="5362240"/>
          </a:xfrm>
          <a:prstGeom prst="rect">
            <a:avLst/>
          </a:prstGeom>
        </p:spPr>
      </p:pic>
      <p:sp>
        <p:nvSpPr>
          <p:cNvPr id="4" name="TextBox 3">
            <a:extLst>
              <a:ext uri="{FF2B5EF4-FFF2-40B4-BE49-F238E27FC236}">
                <a16:creationId xmlns:a16="http://schemas.microsoft.com/office/drawing/2014/main" id="{93382B13-3E40-9333-9BBA-37621C0C36EF}"/>
              </a:ext>
            </a:extLst>
          </p:cNvPr>
          <p:cNvSpPr txBox="1"/>
          <p:nvPr/>
        </p:nvSpPr>
        <p:spPr>
          <a:xfrm>
            <a:off x="3866197" y="5896900"/>
            <a:ext cx="6048511" cy="738664"/>
          </a:xfrm>
          <a:prstGeom prst="rect">
            <a:avLst/>
          </a:prstGeom>
          <a:noFill/>
        </p:spPr>
        <p:txBody>
          <a:bodyPr wrap="square">
            <a:spAutoFit/>
          </a:bodyPr>
          <a:lstStyle/>
          <a:p>
            <a:pPr algn="ctr"/>
            <a:r>
              <a:rPr lang="en-GB" sz="1400" b="0" i="0" dirty="0">
                <a:solidFill>
                  <a:srgbClr val="000000"/>
                </a:solidFill>
                <a:effectLst/>
                <a:latin typeface="Comic Sans MS" panose="030F0702030302020204" pitchFamily="66" charset="0"/>
              </a:rPr>
              <a:t>“the 1970s absolutely must be the years when America pays its debt to the past by reclaiming the purity of its air, its waters, and our living environment.”</a:t>
            </a:r>
            <a:endParaRPr lang="en-GB" sz="1400" dirty="0">
              <a:latin typeface="Comic Sans MS" panose="030F0702030302020204" pitchFamily="66" charset="0"/>
            </a:endParaRPr>
          </a:p>
        </p:txBody>
      </p:sp>
      <p:pic>
        <p:nvPicPr>
          <p:cNvPr id="5" name="Picture 4">
            <a:extLst>
              <a:ext uri="{FF2B5EF4-FFF2-40B4-BE49-F238E27FC236}">
                <a16:creationId xmlns:a16="http://schemas.microsoft.com/office/drawing/2014/main" id="{FC442B6E-F5BC-AE9E-0306-429FD2087473}"/>
              </a:ext>
            </a:extLst>
          </p:cNvPr>
          <p:cNvPicPr>
            <a:picLocks noChangeAspect="1"/>
          </p:cNvPicPr>
          <p:nvPr/>
        </p:nvPicPr>
        <p:blipFill rotWithShape="1">
          <a:blip r:embed="rId3">
            <a:extLst>
              <a:ext uri="{28A0092B-C50C-407E-A947-70E740481C1C}">
                <a14:useLocalDpi xmlns:a14="http://schemas.microsoft.com/office/drawing/2010/main" val="0"/>
              </a:ext>
            </a:extLst>
          </a:blip>
          <a:srcRect l="14215" t="3079" r="24517" b="-56"/>
          <a:stretch/>
        </p:blipFill>
        <p:spPr>
          <a:xfrm>
            <a:off x="9914708" y="-277940"/>
            <a:ext cx="3026616" cy="673094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173950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0"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Short history of EIA</a:t>
            </a:r>
            <a:endParaRPr lang="en-US" sz="3600" b="1" kern="1200" dirty="0">
              <a:solidFill>
                <a:schemeClr val="tx1"/>
              </a:solidFill>
              <a:latin typeface="+mj-lt"/>
              <a:ea typeface="+mj-ea"/>
              <a:cs typeface="+mj-cs"/>
            </a:endParaRPr>
          </a:p>
        </p:txBody>
      </p:sp>
      <p:sp>
        <p:nvSpPr>
          <p:cNvPr id="12" name="TextBox 11">
            <a:extLst>
              <a:ext uri="{FF2B5EF4-FFF2-40B4-BE49-F238E27FC236}">
                <a16:creationId xmlns:a16="http://schemas.microsoft.com/office/drawing/2014/main" id="{38C4A143-C346-A5D7-3DFF-2CAF7FBCDBED}"/>
              </a:ext>
            </a:extLst>
          </p:cNvPr>
          <p:cNvSpPr txBox="1"/>
          <p:nvPr/>
        </p:nvSpPr>
        <p:spPr>
          <a:xfrm>
            <a:off x="546336" y="5353121"/>
            <a:ext cx="11099327" cy="3860482"/>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dirty="0"/>
              <a:t>Despite some early </a:t>
            </a:r>
            <a:r>
              <a:rPr lang="en-US" dirty="0" err="1"/>
              <a:t>scepticism</a:t>
            </a:r>
            <a:r>
              <a:rPr lang="en-US" dirty="0"/>
              <a:t>, the UK eventually took on the requirement for EIAs in 1988, under the European Commission.</a:t>
            </a:r>
          </a:p>
        </p:txBody>
      </p:sp>
      <p:sp>
        <p:nvSpPr>
          <p:cNvPr id="2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9"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p>
        </p:txBody>
      </p:sp>
      <p:sp>
        <p:nvSpPr>
          <p:cNvPr id="30"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9</a:t>
            </a:fld>
            <a:endParaRPr lang="en-US">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71A9A47C-7E50-8204-6E9F-5D924C0554B7}"/>
              </a:ext>
            </a:extLst>
          </p:cNvPr>
          <p:cNvPicPr>
            <a:picLocks noChangeAspect="1"/>
          </p:cNvPicPr>
          <p:nvPr/>
        </p:nvPicPr>
        <p:blipFill>
          <a:blip r:embed="rId2"/>
          <a:stretch>
            <a:fillRect/>
          </a:stretch>
        </p:blipFill>
        <p:spPr>
          <a:xfrm>
            <a:off x="383241" y="1196716"/>
            <a:ext cx="6232712" cy="4114431"/>
          </a:xfrm>
          <a:prstGeom prst="rect">
            <a:avLst/>
          </a:prstGeom>
        </p:spPr>
      </p:pic>
      <p:sp>
        <p:nvSpPr>
          <p:cNvPr id="3" name="TextBox 2">
            <a:extLst>
              <a:ext uri="{FF2B5EF4-FFF2-40B4-BE49-F238E27FC236}">
                <a16:creationId xmlns:a16="http://schemas.microsoft.com/office/drawing/2014/main" id="{64A66321-2025-CF33-ECC5-9BE86AEE87AD}"/>
              </a:ext>
            </a:extLst>
          </p:cNvPr>
          <p:cNvSpPr txBox="1"/>
          <p:nvPr/>
        </p:nvSpPr>
        <p:spPr>
          <a:xfrm>
            <a:off x="6872508" y="1433260"/>
            <a:ext cx="5182331" cy="4154984"/>
          </a:xfrm>
          <a:prstGeom prst="rect">
            <a:avLst/>
          </a:prstGeom>
          <a:noFill/>
        </p:spPr>
        <p:txBody>
          <a:bodyPr wrap="square" rtlCol="0">
            <a:spAutoFit/>
          </a:bodyPr>
          <a:lstStyle/>
          <a:p>
            <a:pPr marL="342900" indent="-342900">
              <a:buFont typeface="Arial" panose="020B0604020202020204" pitchFamily="34" charset="0"/>
              <a:buChar char="•"/>
            </a:pPr>
            <a:r>
              <a:rPr lang="en-GB" sz="2200" dirty="0"/>
              <a:t>Slow uptake of mandatory EIA’s between 1970 and 1985: </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Canada in 1973, Australia and New Zealand in 1974, West Germany in 1975, and France in 1976</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While they vary in scope and format, the requirement for an EIA has now spread globally.</a:t>
            </a:r>
          </a:p>
          <a:p>
            <a:pPr marL="342900" indent="-342900">
              <a:buFontTx/>
              <a:buChar char="-"/>
            </a:pPr>
            <a:endParaRPr lang="en-GB" sz="2200" dirty="0"/>
          </a:p>
          <a:p>
            <a:pPr marL="342900" indent="-342900">
              <a:buFontTx/>
              <a:buChar char="-"/>
            </a:pPr>
            <a:endParaRPr lang="en-GB" sz="2200" dirty="0"/>
          </a:p>
        </p:txBody>
      </p:sp>
      <p:sp>
        <p:nvSpPr>
          <p:cNvPr id="4" name="TextBox 3">
            <a:extLst>
              <a:ext uri="{FF2B5EF4-FFF2-40B4-BE49-F238E27FC236}">
                <a16:creationId xmlns:a16="http://schemas.microsoft.com/office/drawing/2014/main" id="{14CF7F23-DA8B-3004-B012-6C7AA69C05EC}"/>
              </a:ext>
            </a:extLst>
          </p:cNvPr>
          <p:cNvSpPr txBox="1"/>
          <p:nvPr/>
        </p:nvSpPr>
        <p:spPr>
          <a:xfrm>
            <a:off x="4233188" y="4371531"/>
            <a:ext cx="1723860" cy="461665"/>
          </a:xfrm>
          <a:prstGeom prst="rect">
            <a:avLst/>
          </a:prstGeom>
          <a:solidFill>
            <a:schemeClr val="bg1"/>
          </a:solidFill>
        </p:spPr>
        <p:txBody>
          <a:bodyPr wrap="square">
            <a:spAutoFit/>
          </a:bodyPr>
          <a:lstStyle/>
          <a:p>
            <a:pPr algn="ctr"/>
            <a:r>
              <a:rPr lang="en-GB" sz="1200" b="0" i="0" dirty="0">
                <a:solidFill>
                  <a:srgbClr val="222222"/>
                </a:solidFill>
                <a:effectLst/>
                <a:latin typeface="Arial" panose="020B0604020202020204" pitchFamily="34" charset="0"/>
              </a:rPr>
              <a:t>Source: Glasson et al., 2018</a:t>
            </a:r>
            <a:endParaRPr lang="en-GB" sz="1200" dirty="0"/>
          </a:p>
        </p:txBody>
      </p:sp>
    </p:spTree>
    <p:extLst>
      <p:ext uri="{BB962C8B-B14F-4D97-AF65-F5344CB8AC3E}">
        <p14:creationId xmlns:p14="http://schemas.microsoft.com/office/powerpoint/2010/main" val="1934473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		</a:t>
            </a:r>
            <a:r>
              <a:rPr lang="en-GB" b="1" dirty="0"/>
              <a:t> EIA Definition</a:t>
            </a:r>
          </a:p>
        </p:txBody>
      </p:sp>
      <p:sp>
        <p:nvSpPr>
          <p:cNvPr id="9" name="TextBox 8">
            <a:extLst>
              <a:ext uri="{FF2B5EF4-FFF2-40B4-BE49-F238E27FC236}">
                <a16:creationId xmlns:a16="http://schemas.microsoft.com/office/drawing/2014/main" id="{1AF0EFC9-1735-C494-B230-DCD7CA14F171}"/>
              </a:ext>
            </a:extLst>
          </p:cNvPr>
          <p:cNvSpPr txBox="1"/>
          <p:nvPr/>
        </p:nvSpPr>
        <p:spPr>
          <a:xfrm>
            <a:off x="6829416" y="1007291"/>
            <a:ext cx="5185531" cy="1600438"/>
          </a:xfrm>
          <a:prstGeom prst="rect">
            <a:avLst/>
          </a:prstGeom>
          <a:noFill/>
        </p:spPr>
        <p:txBody>
          <a:bodyPr wrap="square" rtlCol="0">
            <a:spAutoFit/>
          </a:bodyPr>
          <a:lstStyle/>
          <a:p>
            <a:r>
              <a:rPr lang="en-GB" sz="1400" dirty="0">
                <a:solidFill>
                  <a:srgbClr val="1D1D1D"/>
                </a:solidFill>
              </a:rPr>
              <a:t>“</a:t>
            </a:r>
            <a:r>
              <a:rPr lang="en-GB" sz="1400" b="0" i="0" dirty="0">
                <a:solidFill>
                  <a:srgbClr val="1D1D1D"/>
                </a:solidFill>
                <a:effectLst/>
              </a:rPr>
              <a:t>a tool used to identify the environmental, social and economic impacts of a project prior to decision-making. It aims to predict environmental impacts at an early stage in project planning and design, find ways and means to reduce adverse impacts, shape projects to suit the local environment and present the predictions and options to decision-makers.” </a:t>
            </a:r>
            <a:endParaRPr lang="en-GB" sz="1400" dirty="0"/>
          </a:p>
        </p:txBody>
      </p:sp>
      <p:pic>
        <p:nvPicPr>
          <p:cNvPr id="7" name="Picture 6">
            <a:extLst>
              <a:ext uri="{FF2B5EF4-FFF2-40B4-BE49-F238E27FC236}">
                <a16:creationId xmlns:a16="http://schemas.microsoft.com/office/drawing/2014/main" id="{295BF1EE-E03B-BA3E-5915-1450734D5E56}"/>
              </a:ext>
            </a:extLst>
          </p:cNvPr>
          <p:cNvPicPr>
            <a:picLocks noChangeAspect="1"/>
          </p:cNvPicPr>
          <p:nvPr/>
        </p:nvPicPr>
        <p:blipFill>
          <a:blip r:embed="rId3"/>
          <a:stretch>
            <a:fillRect/>
          </a:stretch>
        </p:blipFill>
        <p:spPr>
          <a:xfrm>
            <a:off x="0" y="416397"/>
            <a:ext cx="6829416" cy="5527098"/>
          </a:xfrm>
          <a:prstGeom prst="rect">
            <a:avLst/>
          </a:prstGeom>
        </p:spPr>
      </p:pic>
      <p:sp>
        <p:nvSpPr>
          <p:cNvPr id="13" name="TextBox 12">
            <a:extLst>
              <a:ext uri="{FF2B5EF4-FFF2-40B4-BE49-F238E27FC236}">
                <a16:creationId xmlns:a16="http://schemas.microsoft.com/office/drawing/2014/main" id="{F9278F84-4D24-EBF6-5F39-D0F165AEB4E0}"/>
              </a:ext>
            </a:extLst>
          </p:cNvPr>
          <p:cNvSpPr txBox="1"/>
          <p:nvPr/>
        </p:nvSpPr>
        <p:spPr>
          <a:xfrm>
            <a:off x="0" y="5919228"/>
            <a:ext cx="6829416" cy="276999"/>
          </a:xfrm>
          <a:prstGeom prst="rect">
            <a:avLst/>
          </a:prstGeom>
          <a:noFill/>
        </p:spPr>
        <p:txBody>
          <a:bodyPr wrap="square">
            <a:spAutoFit/>
          </a:bodyPr>
          <a:lstStyle/>
          <a:p>
            <a:pPr algn="ctr"/>
            <a:r>
              <a:rPr lang="en-GB" sz="1200" dirty="0"/>
              <a:t>Source: Ling, Matthew A., et al. An Introduction to Environmental Assessment. UNEP, 2015.</a:t>
            </a:r>
          </a:p>
        </p:txBody>
      </p:sp>
      <p:sp>
        <p:nvSpPr>
          <p:cNvPr id="15" name="TextBox 14">
            <a:extLst>
              <a:ext uri="{FF2B5EF4-FFF2-40B4-BE49-F238E27FC236}">
                <a16:creationId xmlns:a16="http://schemas.microsoft.com/office/drawing/2014/main" id="{66F28521-908C-F31D-3D04-B97BB186C47E}"/>
              </a:ext>
            </a:extLst>
          </p:cNvPr>
          <p:cNvSpPr txBox="1"/>
          <p:nvPr/>
        </p:nvSpPr>
        <p:spPr>
          <a:xfrm>
            <a:off x="6829416" y="2527836"/>
            <a:ext cx="5474643" cy="253916"/>
          </a:xfrm>
          <a:prstGeom prst="rect">
            <a:avLst/>
          </a:prstGeom>
          <a:noFill/>
        </p:spPr>
        <p:txBody>
          <a:bodyPr wrap="square">
            <a:spAutoFit/>
          </a:bodyPr>
          <a:lstStyle/>
          <a:p>
            <a:r>
              <a:rPr lang="en-GB" sz="1050" dirty="0"/>
              <a:t>Source: Convention on Biological Diversity. https://www.cbd.int/impact/whatis.shtml</a:t>
            </a:r>
          </a:p>
        </p:txBody>
      </p:sp>
      <p:sp>
        <p:nvSpPr>
          <p:cNvPr id="17" name="TextBox 16">
            <a:extLst>
              <a:ext uri="{FF2B5EF4-FFF2-40B4-BE49-F238E27FC236}">
                <a16:creationId xmlns:a16="http://schemas.microsoft.com/office/drawing/2014/main" id="{70FEE5F7-C586-36BD-F880-BC713A055944}"/>
              </a:ext>
            </a:extLst>
          </p:cNvPr>
          <p:cNvSpPr txBox="1"/>
          <p:nvPr/>
        </p:nvSpPr>
        <p:spPr>
          <a:xfrm>
            <a:off x="6850008" y="3524633"/>
            <a:ext cx="5270915" cy="2062103"/>
          </a:xfrm>
          <a:prstGeom prst="rect">
            <a:avLst/>
          </a:prstGeom>
          <a:noFill/>
        </p:spPr>
        <p:txBody>
          <a:bodyPr wrap="square">
            <a:spAutoFit/>
          </a:bodyPr>
          <a:lstStyle/>
          <a:p>
            <a:r>
              <a:rPr lang="en-GB" sz="1400" b="0" i="0" dirty="0">
                <a:solidFill>
                  <a:srgbClr val="333333"/>
                </a:solidFill>
                <a:effectLst/>
              </a:rPr>
              <a:t>“a process for identifying the positive and negative environmental effects of proposed developments. It applies to </a:t>
            </a:r>
            <a:r>
              <a:rPr lang="en-GB" sz="1400" i="0" dirty="0">
                <a:solidFill>
                  <a:srgbClr val="333333"/>
                </a:solidFill>
                <a:effectLst/>
              </a:rPr>
              <a:t>projects</a:t>
            </a:r>
            <a:r>
              <a:rPr lang="en-GB" sz="1400" b="0" i="0" dirty="0">
                <a:solidFill>
                  <a:srgbClr val="333333"/>
                </a:solidFill>
                <a:effectLst/>
              </a:rPr>
              <a:t> which are likely to have significant effects on the environment because of their nature, size or location. The developer submits the EIA report along with the proposal to the decision makers (e.g. the local planning authority if planning permission is needed), and the decision makers consider the EIA along with the plan when deciding whether to grant consent</a:t>
            </a:r>
            <a:r>
              <a:rPr lang="en-GB" sz="1600" b="0" i="0" dirty="0">
                <a:solidFill>
                  <a:srgbClr val="333333"/>
                </a:solidFill>
                <a:effectLst/>
              </a:rPr>
              <a:t>. </a:t>
            </a:r>
            <a:endParaRPr lang="en-GB" sz="1600" dirty="0"/>
          </a:p>
        </p:txBody>
      </p:sp>
      <p:sp>
        <p:nvSpPr>
          <p:cNvPr id="21" name="TextBox 20">
            <a:extLst>
              <a:ext uri="{FF2B5EF4-FFF2-40B4-BE49-F238E27FC236}">
                <a16:creationId xmlns:a16="http://schemas.microsoft.com/office/drawing/2014/main" id="{A4EE2A10-9123-1486-F298-87AE7DB228FE}"/>
              </a:ext>
            </a:extLst>
          </p:cNvPr>
          <p:cNvSpPr txBox="1"/>
          <p:nvPr/>
        </p:nvSpPr>
        <p:spPr>
          <a:xfrm>
            <a:off x="6870602" y="5586736"/>
            <a:ext cx="5144345" cy="400110"/>
          </a:xfrm>
          <a:prstGeom prst="rect">
            <a:avLst/>
          </a:prstGeom>
          <a:noFill/>
        </p:spPr>
        <p:txBody>
          <a:bodyPr wrap="square">
            <a:spAutoFit/>
          </a:bodyPr>
          <a:lstStyle/>
          <a:p>
            <a:pPr algn="ctr"/>
            <a:r>
              <a:rPr lang="en-GB" sz="1000" dirty="0"/>
              <a:t>Source: NRW (https://naturalresources.wales/guidance-and-advice/business-sectors/planning-and-development/advice-for-developers/environmental-assessment)</a:t>
            </a:r>
          </a:p>
        </p:txBody>
      </p:sp>
      <p:pic>
        <p:nvPicPr>
          <p:cNvPr id="23" name="Picture 22">
            <a:extLst>
              <a:ext uri="{FF2B5EF4-FFF2-40B4-BE49-F238E27FC236}">
                <a16:creationId xmlns:a16="http://schemas.microsoft.com/office/drawing/2014/main" id="{F3FB06C8-2D1A-09E3-9B08-712B89EBF9E4}"/>
              </a:ext>
            </a:extLst>
          </p:cNvPr>
          <p:cNvPicPr>
            <a:picLocks noChangeAspect="1"/>
          </p:cNvPicPr>
          <p:nvPr/>
        </p:nvPicPr>
        <p:blipFill>
          <a:blip r:embed="rId4"/>
          <a:stretch>
            <a:fillRect/>
          </a:stretch>
        </p:blipFill>
        <p:spPr>
          <a:xfrm>
            <a:off x="6870602" y="3174836"/>
            <a:ext cx="2528892" cy="429912"/>
          </a:xfrm>
          <a:prstGeom prst="rect">
            <a:avLst/>
          </a:prstGeom>
        </p:spPr>
      </p:pic>
      <p:pic>
        <p:nvPicPr>
          <p:cNvPr id="1028" name="Picture 4" descr="Convention on Biological Diversity - Wikipedia">
            <a:extLst>
              <a:ext uri="{FF2B5EF4-FFF2-40B4-BE49-F238E27FC236}">
                <a16:creationId xmlns:a16="http://schemas.microsoft.com/office/drawing/2014/main" id="{BCCB895A-3B93-4CBB-3792-493FE5D099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0602" y="345467"/>
            <a:ext cx="1836792" cy="70410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United Nations Environmental Programme (UNEP)">
            <a:extLst>
              <a:ext uri="{FF2B5EF4-FFF2-40B4-BE49-F238E27FC236}">
                <a16:creationId xmlns:a16="http://schemas.microsoft.com/office/drawing/2014/main" id="{E15E87FA-F263-158D-BA32-FA40545AE85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3208" t="11300" r="-15256" b="6435"/>
          <a:stretch/>
        </p:blipFill>
        <p:spPr bwMode="auto">
          <a:xfrm>
            <a:off x="67236" y="466748"/>
            <a:ext cx="1068144" cy="540543"/>
          </a:xfrm>
          <a:prstGeom prst="rect">
            <a:avLst/>
          </a:prstGeom>
          <a:solidFill>
            <a:schemeClr val="bg1"/>
          </a:solidFill>
        </p:spPr>
      </p:pic>
    </p:spTree>
    <p:extLst>
      <p:ext uri="{BB962C8B-B14F-4D97-AF65-F5344CB8AC3E}">
        <p14:creationId xmlns:p14="http://schemas.microsoft.com/office/powerpoint/2010/main" val="1518038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6325886-E63C-E064-D7E0-C3920029865B}"/>
              </a:ext>
            </a:extLst>
          </p:cNvPr>
          <p:cNvSpPr>
            <a:spLocks noGrp="1"/>
          </p:cNvSpPr>
          <p:nvPr>
            <p:ph type="title"/>
          </p:nvPr>
        </p:nvSpPr>
        <p:spPr>
          <a:xfrm>
            <a:off x="614681" y="548640"/>
            <a:ext cx="3553412" cy="1648943"/>
          </a:xfrm>
        </p:spPr>
        <p:txBody>
          <a:bodyPr anchor="t">
            <a:normAutofit/>
          </a:bodyPr>
          <a:lstStyle/>
          <a:p>
            <a:pPr eaLnBrk="1" hangingPunct="1"/>
            <a:r>
              <a:rPr lang="en-GB" altLang="en-US" b="1"/>
              <a:t>Why EIA is important</a:t>
            </a:r>
            <a:endParaRPr lang="en-GB" altLang="en-US"/>
          </a:p>
        </p:txBody>
      </p:sp>
      <p:sp>
        <p:nvSpPr>
          <p:cNvPr id="3" name="Content Placeholder 2">
            <a:extLst>
              <a:ext uri="{FF2B5EF4-FFF2-40B4-BE49-F238E27FC236}">
                <a16:creationId xmlns:a16="http://schemas.microsoft.com/office/drawing/2014/main" id="{CEC64C1E-0CD9-2411-8B51-0FF73BB51EF3}"/>
              </a:ext>
            </a:extLst>
          </p:cNvPr>
          <p:cNvSpPr>
            <a:spLocks noGrp="1"/>
          </p:cNvSpPr>
          <p:nvPr>
            <p:ph idx="1"/>
          </p:nvPr>
        </p:nvSpPr>
        <p:spPr>
          <a:xfrm>
            <a:off x="614680" y="2316480"/>
            <a:ext cx="3553413" cy="4122420"/>
          </a:xfrm>
        </p:spPr>
        <p:txBody>
          <a:bodyPr rtlCol="0">
            <a:normAutofit/>
          </a:bodyPr>
          <a:lstStyle/>
          <a:p>
            <a:pPr>
              <a:lnSpc>
                <a:spcPct val="110000"/>
              </a:lnSpc>
              <a:defRPr/>
            </a:pPr>
            <a:r>
              <a:rPr lang="en-GB" sz="1500"/>
              <a:t>Reducing the burden of environmental impacts is necessary if development is to become sustainable. </a:t>
            </a:r>
          </a:p>
          <a:p>
            <a:pPr>
              <a:lnSpc>
                <a:spcPct val="110000"/>
              </a:lnSpc>
              <a:defRPr/>
            </a:pPr>
            <a:r>
              <a:rPr lang="en-GB" sz="1500"/>
              <a:t>These impacts are more complex, larger in scale and further reaching in their potential consequences than thirty years ago when EIA was first introduced. </a:t>
            </a:r>
          </a:p>
          <a:p>
            <a:pPr>
              <a:lnSpc>
                <a:spcPct val="110000"/>
              </a:lnSpc>
              <a:defRPr/>
            </a:pPr>
            <a:r>
              <a:rPr lang="en-GB" sz="1500"/>
              <a:t>As a result, EIA has become of ever increasing importance as a tool for development decision-making.</a:t>
            </a:r>
          </a:p>
        </p:txBody>
      </p:sp>
      <p:sp>
        <p:nvSpPr>
          <p:cNvPr id="7176"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7172" name="Picture 7171" descr="Small plant growing on soil">
            <a:extLst>
              <a:ext uri="{FF2B5EF4-FFF2-40B4-BE49-F238E27FC236}">
                <a16:creationId xmlns:a16="http://schemas.microsoft.com/office/drawing/2014/main" id="{884582D3-81A5-1614-E415-EBCA63F88A86}"/>
              </a:ext>
            </a:extLst>
          </p:cNvPr>
          <p:cNvPicPr>
            <a:picLocks noChangeAspect="1"/>
          </p:cNvPicPr>
          <p:nvPr/>
        </p:nvPicPr>
        <p:blipFill rotWithShape="1">
          <a:blip r:embed="rId2"/>
          <a:srcRect l="10713" r="16877" b="-1"/>
          <a:stretch/>
        </p:blipFill>
        <p:spPr>
          <a:xfrm>
            <a:off x="4752550" y="10"/>
            <a:ext cx="7439450" cy="6857990"/>
          </a:xfrm>
          <a:prstGeom prst="rect">
            <a:avLst/>
          </a:prstGeom>
          <a:noFill/>
        </p:spPr>
      </p:pic>
      <p:sp>
        <p:nvSpPr>
          <p:cNvPr id="7180"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11</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FD5AF4DA-A24D-39A8-09CA-C216C2B04E00}"/>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2850286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906EB074-4761-FF83-BAC1-6C5F4869833F}"/>
              </a:ext>
            </a:extLst>
          </p:cNvPr>
          <p:cNvSpPr>
            <a:spLocks noGrp="1"/>
          </p:cNvSpPr>
          <p:nvPr>
            <p:ph type="title"/>
          </p:nvPr>
        </p:nvSpPr>
        <p:spPr>
          <a:xfrm>
            <a:off x="614681" y="548640"/>
            <a:ext cx="3553412" cy="1648943"/>
          </a:xfrm>
        </p:spPr>
        <p:txBody>
          <a:bodyPr anchor="t">
            <a:normAutofit/>
          </a:bodyPr>
          <a:lstStyle/>
          <a:p>
            <a:pPr eaLnBrk="1" hangingPunct="1"/>
            <a:r>
              <a:rPr lang="en-GB" altLang="en-US" b="1"/>
              <a:t>Why EIA is important</a:t>
            </a:r>
            <a:endParaRPr lang="en-GB" altLang="en-US"/>
          </a:p>
        </p:txBody>
      </p:sp>
      <p:sp>
        <p:nvSpPr>
          <p:cNvPr id="3" name="Content Placeholder 2">
            <a:extLst>
              <a:ext uri="{FF2B5EF4-FFF2-40B4-BE49-F238E27FC236}">
                <a16:creationId xmlns:a16="http://schemas.microsoft.com/office/drawing/2014/main" id="{8F3F599A-3E6A-4B57-CD96-D0FCE39E62C9}"/>
              </a:ext>
            </a:extLst>
          </p:cNvPr>
          <p:cNvSpPr>
            <a:spLocks noGrp="1"/>
          </p:cNvSpPr>
          <p:nvPr>
            <p:ph idx="1"/>
          </p:nvPr>
        </p:nvSpPr>
        <p:spPr>
          <a:xfrm>
            <a:off x="614680" y="2316480"/>
            <a:ext cx="3553413" cy="4122420"/>
          </a:xfrm>
        </p:spPr>
        <p:txBody>
          <a:bodyPr rtlCol="0">
            <a:normAutofit/>
          </a:bodyPr>
          <a:lstStyle/>
          <a:p>
            <a:pPr>
              <a:lnSpc>
                <a:spcPct val="110000"/>
              </a:lnSpc>
              <a:defRPr/>
            </a:pPr>
            <a:r>
              <a:rPr lang="en-GB" sz="1800"/>
              <a:t>In practice, EIA is applied primarily to prevent or minimise the adverse effects of major development proposals, such as a power station, dams and reservoirs, industrial complexes, etc. </a:t>
            </a:r>
          </a:p>
          <a:p>
            <a:pPr>
              <a:lnSpc>
                <a:spcPct val="110000"/>
              </a:lnSpc>
              <a:defRPr/>
            </a:pPr>
            <a:r>
              <a:rPr lang="en-GB" sz="1800"/>
              <a:t>This process is also used as a planning tool to promote sustainable development by integrating environmental considerations into a wide range of proposed actions.</a:t>
            </a:r>
          </a:p>
        </p:txBody>
      </p:sp>
      <p:sp>
        <p:nvSpPr>
          <p:cNvPr id="820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8196" name="Picture 8195" descr="Thermal power station">
            <a:extLst>
              <a:ext uri="{FF2B5EF4-FFF2-40B4-BE49-F238E27FC236}">
                <a16:creationId xmlns:a16="http://schemas.microsoft.com/office/drawing/2014/main" id="{1C7889D5-F8EE-3576-9E9B-75BCB5447621}"/>
              </a:ext>
            </a:extLst>
          </p:cNvPr>
          <p:cNvPicPr>
            <a:picLocks noChangeAspect="1"/>
          </p:cNvPicPr>
          <p:nvPr/>
        </p:nvPicPr>
        <p:blipFill rotWithShape="1">
          <a:blip r:embed="rId2"/>
          <a:srcRect l="2947" r="15695"/>
          <a:stretch/>
        </p:blipFill>
        <p:spPr>
          <a:xfrm>
            <a:off x="4752550" y="10"/>
            <a:ext cx="7439450" cy="6857990"/>
          </a:xfrm>
          <a:prstGeom prst="rect">
            <a:avLst/>
          </a:prstGeom>
          <a:noFill/>
        </p:spPr>
      </p:pic>
      <p:sp>
        <p:nvSpPr>
          <p:cNvPr id="8204"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70977D01-893B-86A8-202B-1F40BE2DBD10}"/>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2497069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614681" y="548640"/>
            <a:ext cx="3553412" cy="1648943"/>
          </a:xfrm>
        </p:spPr>
        <p:txBody>
          <a:bodyPr vert="horz" lIns="91440" tIns="45720" rIns="91440" bIns="45720" rtlCol="0" anchor="t">
            <a:normAutofit/>
          </a:bodyPr>
          <a:lstStyle>
            <a:lvl1pPr algn="l" rtl="0" eaLnBrk="0" fontAlgn="base" hangingPunct="0">
              <a:spcBef>
                <a:spcPct val="0"/>
              </a:spcBef>
              <a:spcAft>
                <a:spcPct val="0"/>
              </a:spcAft>
              <a:defRPr sz="3000" b="1">
                <a:solidFill>
                  <a:schemeClr val="tx2"/>
                </a:solidFill>
                <a:latin typeface="+mj-lt"/>
                <a:ea typeface="+mj-ea"/>
                <a:cs typeface="+mj-cs"/>
              </a:defRPr>
            </a:lvl1pPr>
            <a:lvl2pPr algn="l" rtl="0" eaLnBrk="0" fontAlgn="base" hangingPunct="0">
              <a:spcBef>
                <a:spcPct val="0"/>
              </a:spcBef>
              <a:spcAft>
                <a:spcPct val="0"/>
              </a:spcAft>
              <a:defRPr sz="3000" b="1">
                <a:solidFill>
                  <a:schemeClr val="tx2"/>
                </a:solidFill>
                <a:latin typeface="Arial" charset="0"/>
              </a:defRPr>
            </a:lvl2pPr>
            <a:lvl3pPr algn="l" rtl="0" eaLnBrk="0" fontAlgn="base" hangingPunct="0">
              <a:spcBef>
                <a:spcPct val="0"/>
              </a:spcBef>
              <a:spcAft>
                <a:spcPct val="0"/>
              </a:spcAft>
              <a:defRPr sz="3000" b="1">
                <a:solidFill>
                  <a:schemeClr val="tx2"/>
                </a:solidFill>
                <a:latin typeface="Arial" charset="0"/>
              </a:defRPr>
            </a:lvl3pPr>
            <a:lvl4pPr algn="l" rtl="0" eaLnBrk="0" fontAlgn="base" hangingPunct="0">
              <a:spcBef>
                <a:spcPct val="0"/>
              </a:spcBef>
              <a:spcAft>
                <a:spcPct val="0"/>
              </a:spcAft>
              <a:defRPr sz="3000" b="1">
                <a:solidFill>
                  <a:schemeClr val="tx2"/>
                </a:solidFill>
                <a:latin typeface="Arial" charset="0"/>
              </a:defRPr>
            </a:lvl4pPr>
            <a:lvl5pPr algn="l" rtl="0" eaLnBrk="0" fontAlgn="base" hangingPunct="0">
              <a:spcBef>
                <a:spcPct val="0"/>
              </a:spcBef>
              <a:spcAft>
                <a:spcPct val="0"/>
              </a:spcAft>
              <a:defRPr sz="3000" b="1">
                <a:solidFill>
                  <a:schemeClr val="tx2"/>
                </a:solidFill>
                <a:latin typeface="Arial" charset="0"/>
              </a:defRPr>
            </a:lvl5pPr>
            <a:lvl6pPr marL="457200" algn="l" rtl="0" fontAlgn="base">
              <a:spcBef>
                <a:spcPct val="0"/>
              </a:spcBef>
              <a:spcAft>
                <a:spcPct val="0"/>
              </a:spcAft>
              <a:defRPr sz="3000" b="1">
                <a:solidFill>
                  <a:schemeClr val="tx2"/>
                </a:solidFill>
                <a:latin typeface="Arial" charset="0"/>
              </a:defRPr>
            </a:lvl6pPr>
            <a:lvl7pPr marL="914400" algn="l" rtl="0" fontAlgn="base">
              <a:spcBef>
                <a:spcPct val="0"/>
              </a:spcBef>
              <a:spcAft>
                <a:spcPct val="0"/>
              </a:spcAft>
              <a:defRPr sz="3000" b="1">
                <a:solidFill>
                  <a:schemeClr val="tx2"/>
                </a:solidFill>
                <a:latin typeface="Arial" charset="0"/>
              </a:defRPr>
            </a:lvl7pPr>
            <a:lvl8pPr marL="1371600" algn="l" rtl="0" fontAlgn="base">
              <a:spcBef>
                <a:spcPct val="0"/>
              </a:spcBef>
              <a:spcAft>
                <a:spcPct val="0"/>
              </a:spcAft>
              <a:defRPr sz="3000" b="1">
                <a:solidFill>
                  <a:schemeClr val="tx2"/>
                </a:solidFill>
                <a:latin typeface="Arial" charset="0"/>
              </a:defRPr>
            </a:lvl8pPr>
            <a:lvl9pPr marL="1828800" algn="l" rtl="0" fontAlgn="base">
              <a:spcBef>
                <a:spcPct val="0"/>
              </a:spcBef>
              <a:spcAft>
                <a:spcPct val="0"/>
              </a:spcAft>
              <a:defRPr sz="3000" b="1">
                <a:solidFill>
                  <a:schemeClr val="tx2"/>
                </a:solidFill>
                <a:latin typeface="Arial" charset="0"/>
              </a:defRPr>
            </a:lvl9pPr>
          </a:lstStyle>
          <a:p>
            <a:pPr marL="0" marR="0" lvl="0" indent="0" algn="l" defTabSz="914400" rtl="0" eaLnBrk="1" fontAlgn="base" latinLnBrk="0" hangingPunct="1">
              <a:lnSpc>
                <a:spcPct val="90000"/>
              </a:lnSpc>
              <a:spcBef>
                <a:spcPct val="0"/>
              </a:spcBef>
              <a:spcAft>
                <a:spcPts val="6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Neue Haas Grotesk Text Pro"/>
                <a:ea typeface="+mj-ea"/>
                <a:cs typeface="+mj-cs"/>
              </a:rPr>
              <a:t>Environmental crisis in the industrial economies</a:t>
            </a:r>
          </a:p>
        </p:txBody>
      </p:sp>
      <p:sp>
        <p:nvSpPr>
          <p:cNvPr id="4" name="Rectangle 3"/>
          <p:cNvSpPr txBox="1">
            <a:spLocks noChangeArrowheads="1"/>
          </p:cNvSpPr>
          <p:nvPr/>
        </p:nvSpPr>
        <p:spPr>
          <a:xfrm>
            <a:off x="614680" y="2316480"/>
            <a:ext cx="3553413" cy="4122420"/>
          </a:xfrm>
        </p:spPr>
        <p:txBody>
          <a:bodyPr vert="horz" lIns="91440" tIns="45720" rIns="91440" bIns="45720" rtlCol="0">
            <a:normAutofit/>
          </a:bodyPr>
          <a:lstStyle>
            <a:lvl1pPr marL="342900" indent="-342900" algn="l" rtl="0" eaLnBrk="0" fontAlgn="base" hangingPunct="0">
              <a:spcBef>
                <a:spcPct val="20000"/>
              </a:spcBef>
              <a:spcAft>
                <a:spcPct val="0"/>
              </a:spcAft>
              <a:buClr>
                <a:schemeClr val="folHlink"/>
              </a:buClr>
              <a:buFont typeface="Wingdings" pitchFamily="2" charset="2"/>
              <a:buChar char="v"/>
              <a:defRPr sz="24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Font typeface="Wingdings" pitchFamily="2" charset="2"/>
              <a:buChar char="§"/>
              <a:defRPr sz="2000" i="1">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a:lstStyle>
          <a:p>
            <a:pPr marL="342900" marR="0" lvl="0" indent="-228600" algn="l" defTabSz="914400" rtl="0" eaLnBrk="1" fontAlgn="base" latinLnBrk="0" hangingPunct="1">
              <a:lnSpc>
                <a:spcPct val="120000"/>
              </a:lnSpc>
              <a:spcBef>
                <a:spcPct val="20000"/>
              </a:spcBef>
              <a:spcAft>
                <a:spcPct val="0"/>
              </a:spcAft>
              <a:buClr>
                <a:srgbClr val="E15C3D"/>
              </a:buClr>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1952 “killer fog” kills 4,000 in London</a:t>
            </a:r>
          </a:p>
          <a:p>
            <a:pPr marL="342900" marR="0" lvl="0" indent="-228600" algn="l" defTabSz="914400" rtl="0" eaLnBrk="1" fontAlgn="base" latinLnBrk="0" hangingPunct="1">
              <a:lnSpc>
                <a:spcPct val="120000"/>
              </a:lnSpc>
              <a:spcBef>
                <a:spcPct val="20000"/>
              </a:spcBef>
              <a:spcAft>
                <a:spcPct val="0"/>
              </a:spcAft>
              <a:buClr>
                <a:srgbClr val="E15C3D"/>
              </a:buClr>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1963 Rachel Carson’s </a:t>
            </a:r>
            <a:r>
              <a:rPr kumimoji="0" lang="en-US" sz="1800" b="0" i="1" u="none" strike="noStrike" kern="1200" cap="none" spc="0" normalizeH="0" baseline="0" noProof="0" dirty="0">
                <a:ln>
                  <a:noFill/>
                </a:ln>
                <a:solidFill>
                  <a:prstClr val="black"/>
                </a:solidFill>
                <a:effectLst/>
                <a:uLnTx/>
                <a:uFillTx/>
                <a:latin typeface="Neue Haas Grotesk Text Pro"/>
                <a:ea typeface="+mn-ea"/>
                <a:cs typeface="+mn-cs"/>
              </a:rPr>
              <a:t>Silent Spring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documents the negative effects of DDT</a:t>
            </a:r>
            <a:endParaRPr kumimoji="0" lang="en-US" sz="1800" b="0" i="1" u="none" strike="noStrike" kern="1200" cap="none" spc="0" normalizeH="0" baseline="0" noProof="0" dirty="0">
              <a:ln>
                <a:noFill/>
              </a:ln>
              <a:solidFill>
                <a:prstClr val="black"/>
              </a:solidFill>
              <a:effectLst/>
              <a:uLnTx/>
              <a:uFillTx/>
              <a:latin typeface="Neue Haas Grotesk Text Pro"/>
              <a:ea typeface="+mn-ea"/>
              <a:cs typeface="+mn-cs"/>
            </a:endParaRPr>
          </a:p>
          <a:p>
            <a:pPr marL="342900" marR="0" lvl="0" indent="-228600" algn="l" defTabSz="914400" rtl="0" eaLnBrk="1" fontAlgn="base" latinLnBrk="0" hangingPunct="1">
              <a:lnSpc>
                <a:spcPct val="120000"/>
              </a:lnSpc>
              <a:spcBef>
                <a:spcPct val="20000"/>
              </a:spcBef>
              <a:spcAft>
                <a:spcPct val="0"/>
              </a:spcAft>
              <a:buClr>
                <a:srgbClr val="E15C3D"/>
              </a:buClr>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1966 </a:t>
            </a:r>
            <a:r>
              <a:rPr kumimoji="0" lang="en-US" sz="1800" b="0" i="0" u="none" strike="noStrike" kern="1200" cap="none" spc="0" normalizeH="0" baseline="0" noProof="0" dirty="0" err="1">
                <a:ln>
                  <a:noFill/>
                </a:ln>
                <a:solidFill>
                  <a:prstClr val="black"/>
                </a:solidFill>
                <a:effectLst/>
                <a:uLnTx/>
                <a:uFillTx/>
                <a:latin typeface="Neue Haas Grotesk Text Pro"/>
                <a:ea typeface="+mn-ea"/>
                <a:cs typeface="+mn-cs"/>
              </a:rPr>
              <a:t>Cayahoga</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River in Ohio catches fire</a:t>
            </a:r>
          </a:p>
        </p:txBody>
      </p:sp>
      <p:sp>
        <p:nvSpPr>
          <p:cNvPr id="12"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36EEDDE2-D916-4F9A-9650-DB1D30A8FDDC}"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pic>
        <p:nvPicPr>
          <p:cNvPr id="8" name="Picture 7" descr="Thermal power station">
            <a:extLst>
              <a:ext uri="{FF2B5EF4-FFF2-40B4-BE49-F238E27FC236}">
                <a16:creationId xmlns:a16="http://schemas.microsoft.com/office/drawing/2014/main" id="{956F3F53-D40A-6C1E-2D72-792790C87A58}"/>
              </a:ext>
            </a:extLst>
          </p:cNvPr>
          <p:cNvPicPr>
            <a:picLocks noChangeAspect="1"/>
          </p:cNvPicPr>
          <p:nvPr/>
        </p:nvPicPr>
        <p:blipFill rotWithShape="1">
          <a:blip r:embed="rId2"/>
          <a:srcRect l="2947" r="15695"/>
          <a:stretch/>
        </p:blipFill>
        <p:spPr>
          <a:xfrm>
            <a:off x="4752550" y="10"/>
            <a:ext cx="7439450" cy="6857990"/>
          </a:xfrm>
          <a:prstGeom prst="rect">
            <a:avLst/>
          </a:prstGeom>
          <a:noFill/>
        </p:spPr>
      </p:pic>
      <p:sp>
        <p:nvSpPr>
          <p:cNvPr id="16"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endParaRPr>
          </a:p>
        </p:txBody>
      </p:sp>
      <p:sp>
        <p:nvSpPr>
          <p:cNvPr id="2" name="Footer Placeholder 10">
            <a:extLst>
              <a:ext uri="{FF2B5EF4-FFF2-40B4-BE49-F238E27FC236}">
                <a16:creationId xmlns:a16="http://schemas.microsoft.com/office/drawing/2014/main" id="{403BCD51-7C96-1229-8A46-11B93D17FE15}"/>
              </a:ext>
            </a:extLst>
          </p:cNvPr>
          <p:cNvSpPr>
            <a:spLocks noGrp="1"/>
          </p:cNvSpPr>
          <p:nvPr>
            <p:ph type="ftr" sz="quarter" idx="11"/>
          </p:nvPr>
        </p:nvSpPr>
        <p:spPr>
          <a:xfrm>
            <a:off x="8876521" y="6453002"/>
            <a:ext cx="2805405"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t>ACBA 7004</a:t>
            </a:r>
          </a:p>
        </p:txBody>
      </p:sp>
    </p:spTree>
    <p:extLst>
      <p:ext uri="{BB962C8B-B14F-4D97-AF65-F5344CB8AC3E}">
        <p14:creationId xmlns:p14="http://schemas.microsoft.com/office/powerpoint/2010/main" val="3353738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newyorksmog1966"/>
          <p:cNvPicPr>
            <a:picLocks noChangeAspect="1" noChangeArrowheads="1"/>
          </p:cNvPicPr>
          <p:nvPr/>
        </p:nvPicPr>
        <p:blipFill rotWithShape="1">
          <a:blip r:embed="rId2">
            <a:extLst>
              <a:ext uri="{28A0092B-C50C-407E-A947-70E740481C1C}">
                <a14:useLocalDpi xmlns:a14="http://schemas.microsoft.com/office/drawing/2010/main" val="0"/>
              </a:ext>
            </a:extLst>
          </a:blip>
          <a:srcRect t="5011" r="1" b="1"/>
          <a:stretch/>
        </p:blipFill>
        <p:spPr bwMode="auto">
          <a:xfrm>
            <a:off x="1394460" y="419100"/>
            <a:ext cx="9410700" cy="6033902"/>
          </a:xfrm>
          <a:prstGeom prst="rect">
            <a:avLst/>
          </a:prstGeom>
          <a:solidFill>
            <a:srgbClr val="FFFFFF"/>
          </a:solidFill>
        </p:spPr>
      </p:pic>
      <p:sp>
        <p:nvSpPr>
          <p:cNvPr id="9" name="Date Placeholder 1">
            <a:extLst>
              <a:ext uri="{FF2B5EF4-FFF2-40B4-BE49-F238E27FC236}">
                <a16:creationId xmlns:a16="http://schemas.microsoft.com/office/drawing/2014/main" id="{F4F8DC92-AEF4-B44B-1FA0-B673291BD59B}"/>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61FE8FD-B23E-4E1A-83EF-0847EBEA0105}"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dirty="0">
              <a:ln>
                <a:noFill/>
              </a:ln>
              <a:solidFill>
                <a:prstClr val="black"/>
              </a:solidFill>
              <a:effectLst/>
              <a:uLnTx/>
              <a:uFillTx/>
              <a:latin typeface="Neue Haas Grotesk Text Pro"/>
              <a:ea typeface="+mn-ea"/>
              <a:cs typeface="+mn-cs"/>
            </a:endParaRPr>
          </a:p>
        </p:txBody>
      </p:sp>
      <p:sp>
        <p:nvSpPr>
          <p:cNvPr id="13" name="Slide Number Placeholder 3">
            <a:extLst>
              <a:ext uri="{FF2B5EF4-FFF2-40B4-BE49-F238E27FC236}">
                <a16:creationId xmlns:a16="http://schemas.microsoft.com/office/drawing/2014/main" id="{0F53EDB3-9543-8113-782B-CB961330439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CC057153-B650-4DEB-B370-79DDCFDCE93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a:t>
            </a:fld>
            <a:endParaRPr kumimoji="0" lang="en-US" sz="900" b="0" i="0" u="none" strike="noStrike" kern="1200" cap="none" spc="0" normalizeH="0" baseline="0" noProof="0" dirty="0">
              <a:ln>
                <a:noFill/>
              </a:ln>
              <a:solidFill>
                <a:prstClr val="black"/>
              </a:solidFill>
              <a:effectLst/>
              <a:uLnTx/>
              <a:uFillTx/>
              <a:latin typeface="Neue Haas Grotesk Text Pro"/>
              <a:ea typeface="+mn-ea"/>
              <a:cs typeface="+mn-cs"/>
            </a:endParaRPr>
          </a:p>
        </p:txBody>
      </p:sp>
      <p:sp>
        <p:nvSpPr>
          <p:cNvPr id="2" name="Footer Placeholder 10">
            <a:extLst>
              <a:ext uri="{FF2B5EF4-FFF2-40B4-BE49-F238E27FC236}">
                <a16:creationId xmlns:a16="http://schemas.microsoft.com/office/drawing/2014/main" id="{E1879C01-3AAB-6CDC-ED77-DC45E19C8D32}"/>
              </a:ext>
            </a:extLst>
          </p:cNvPr>
          <p:cNvSpPr>
            <a:spLocks noGrp="1"/>
          </p:cNvSpPr>
          <p:nvPr>
            <p:ph type="ftr" sz="quarter" idx="11"/>
          </p:nvPr>
        </p:nvSpPr>
        <p:spPr>
          <a:xfrm>
            <a:off x="8876521" y="6453002"/>
            <a:ext cx="2805405"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t>ACBA 7004</a:t>
            </a:r>
          </a:p>
        </p:txBody>
      </p:sp>
    </p:spTree>
    <p:extLst>
      <p:ext uri="{BB962C8B-B14F-4D97-AF65-F5344CB8AC3E}">
        <p14:creationId xmlns:p14="http://schemas.microsoft.com/office/powerpoint/2010/main" val="2895381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p:cNvSpPr txBox="1">
            <a:spLocks noChangeArrowheads="1"/>
          </p:cNvSpPr>
          <p:nvPr/>
        </p:nvSpPr>
        <p:spPr bwMode="auto">
          <a:xfrm>
            <a:off x="354488" y="257443"/>
            <a:ext cx="7326472" cy="8173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Neue Haas Grotesk Text Pro"/>
                <a:ea typeface="+mn-ea"/>
                <a:cs typeface="+mn-cs"/>
              </a:rPr>
              <a:t>Cuyahoga River burns in 1966 (3rd time). Cleveland, Ohio, U.S.</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Neue Haas Grotesk Text Pro"/>
                <a:ea typeface="+mn-ea"/>
                <a:cs typeface="+mn-cs"/>
              </a:rPr>
              <a:t>“30 Years of Environmental Progress,” USEPA, 2000.</a:t>
            </a:r>
          </a:p>
        </p:txBody>
      </p:sp>
      <p:sp>
        <p:nvSpPr>
          <p:cNvPr id="10"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680960" y="257443"/>
            <a:ext cx="4088610" cy="774422"/>
          </a:xfrm>
        </p:spPr>
        <p:txBody>
          <a:bodyPr anchor="b">
            <a:normAutofit/>
          </a:bodyPr>
          <a:lstStyle/>
          <a:p>
            <a:pPr algn="r"/>
            <a:endParaRPr lang="en-US" sz="1800" dirty="0"/>
          </a:p>
        </p:txBody>
      </p:sp>
      <p:pic>
        <p:nvPicPr>
          <p:cNvPr id="4" name="Picture 3" descr="cuyahoga1"/>
          <p:cNvPicPr>
            <a:picLocks noChangeAspect="1" noChangeArrowheads="1"/>
          </p:cNvPicPr>
          <p:nvPr/>
        </p:nvPicPr>
        <p:blipFill rotWithShape="1">
          <a:blip r:embed="rId2">
            <a:extLst>
              <a:ext uri="{28A0092B-C50C-407E-A947-70E740481C1C}">
                <a14:useLocalDpi xmlns:a14="http://schemas.microsoft.com/office/drawing/2010/main" val="0"/>
              </a:ext>
            </a:extLst>
          </a:blip>
          <a:srcRect t="29374" r="2" b="12096"/>
          <a:stretch/>
        </p:blipFill>
        <p:spPr bwMode="auto">
          <a:xfrm>
            <a:off x="417249" y="1238596"/>
            <a:ext cx="11361029" cy="5203357"/>
          </a:xfrm>
          <a:prstGeom prst="rect">
            <a:avLst/>
          </a:prstGeom>
          <a:solidFill>
            <a:srgbClr val="FFFFFF"/>
          </a:solidFill>
        </p:spPr>
      </p:pic>
      <p:sp>
        <p:nvSpPr>
          <p:cNvPr id="12" name="Date Placeholder 8">
            <a:extLst>
              <a:ext uri="{FF2B5EF4-FFF2-40B4-BE49-F238E27FC236}">
                <a16:creationId xmlns:a16="http://schemas.microsoft.com/office/drawing/2014/main" id="{5783A59D-A8D1-5E88-EA5D-9AE47F54368F}"/>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4CC1D1C5-F5B7-424C-86A6-16BE726C587D}"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dirty="0">
              <a:ln>
                <a:noFill/>
              </a:ln>
              <a:solidFill>
                <a:prstClr val="black"/>
              </a:solidFill>
              <a:effectLst/>
              <a:uLnTx/>
              <a:uFillTx/>
              <a:latin typeface="Neue Haas Grotesk Text Pro"/>
              <a:ea typeface="+mn-ea"/>
              <a:cs typeface="+mn-cs"/>
            </a:endParaRPr>
          </a:p>
        </p:txBody>
      </p:sp>
      <p:sp>
        <p:nvSpPr>
          <p:cNvPr id="16" name="Slide Number Placeholder 13">
            <a:extLst>
              <a:ext uri="{FF2B5EF4-FFF2-40B4-BE49-F238E27FC236}">
                <a16:creationId xmlns:a16="http://schemas.microsoft.com/office/drawing/2014/main" id="{65F0D33F-9CA5-0E7D-1206-022DC5E56F28}"/>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15</a:t>
            </a:fld>
            <a:endParaRPr kumimoji="0" lang="en-US" sz="900" b="0" i="0" u="none" strike="noStrike" kern="1200" cap="none" spc="0" normalizeH="0" baseline="0" noProof="0" dirty="0">
              <a:ln>
                <a:noFill/>
              </a:ln>
              <a:solidFill>
                <a:prstClr val="black"/>
              </a:solidFill>
              <a:effectLst/>
              <a:uLnTx/>
              <a:uFillTx/>
              <a:latin typeface="Neue Haas Grotesk Text Pro"/>
              <a:ea typeface="+mn-ea"/>
              <a:cs typeface="+mn-cs"/>
            </a:endParaRPr>
          </a:p>
        </p:txBody>
      </p:sp>
      <p:sp>
        <p:nvSpPr>
          <p:cNvPr id="2" name="Footer Placeholder 10">
            <a:extLst>
              <a:ext uri="{FF2B5EF4-FFF2-40B4-BE49-F238E27FC236}">
                <a16:creationId xmlns:a16="http://schemas.microsoft.com/office/drawing/2014/main" id="{347B1D56-4A3A-E568-6D76-96D09A9C4D20}"/>
              </a:ext>
            </a:extLst>
          </p:cNvPr>
          <p:cNvSpPr>
            <a:spLocks noGrp="1"/>
          </p:cNvSpPr>
          <p:nvPr>
            <p:ph type="ftr" sz="quarter" idx="11"/>
          </p:nvPr>
        </p:nvSpPr>
        <p:spPr>
          <a:xfrm>
            <a:off x="8876521" y="6453002"/>
            <a:ext cx="2805405"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t>ACBA 7004</a:t>
            </a:r>
          </a:p>
        </p:txBody>
      </p:sp>
    </p:spTree>
    <p:extLst>
      <p:ext uri="{BB962C8B-B14F-4D97-AF65-F5344CB8AC3E}">
        <p14:creationId xmlns:p14="http://schemas.microsoft.com/office/powerpoint/2010/main" val="1201667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a:extLst>
              <a:ext uri="{FF2B5EF4-FFF2-40B4-BE49-F238E27FC236}">
                <a16:creationId xmlns:a16="http://schemas.microsoft.com/office/drawing/2014/main" id="{C15AFA6F-F555-E01E-AEC6-338FB064F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
            <a:ext cx="8305800" cy="683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3393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AC26F64-3F27-C0D5-F0CD-A098C634A30E}"/>
              </a:ext>
            </a:extLst>
          </p:cNvPr>
          <p:cNvSpPr>
            <a:spLocks noGrp="1" noChangeArrowheads="1"/>
          </p:cNvSpPr>
          <p:nvPr>
            <p:ph type="title"/>
          </p:nvPr>
        </p:nvSpPr>
        <p:spPr>
          <a:xfrm>
            <a:off x="6582335" y="638089"/>
            <a:ext cx="4975681" cy="1476801"/>
          </a:xfrm>
        </p:spPr>
        <p:txBody>
          <a:bodyPr anchor="b">
            <a:normAutofit/>
          </a:bodyPr>
          <a:lstStyle/>
          <a:p>
            <a:r>
              <a:rPr lang="en-AU" altLang="en-US" sz="5000" dirty="0">
                <a:latin typeface="Century Gothic" panose="020B0502020202020204" pitchFamily="34" charset="0"/>
              </a:rPr>
              <a:t>Evolution of EIA</a:t>
            </a:r>
            <a:endParaRPr lang="en-AU" altLang="en-US" sz="5000" dirty="0"/>
          </a:p>
        </p:txBody>
      </p:sp>
      <p:sp>
        <p:nvSpPr>
          <p:cNvPr id="9219" name="Rectangle 3">
            <a:extLst>
              <a:ext uri="{FF2B5EF4-FFF2-40B4-BE49-F238E27FC236}">
                <a16:creationId xmlns:a16="http://schemas.microsoft.com/office/drawing/2014/main" id="{E45CAE94-BB55-9386-EB55-DD4E0839845C}"/>
              </a:ext>
            </a:extLst>
          </p:cNvPr>
          <p:cNvSpPr>
            <a:spLocks noGrp="1" noChangeArrowheads="1"/>
          </p:cNvSpPr>
          <p:nvPr>
            <p:ph type="body" idx="1"/>
          </p:nvPr>
        </p:nvSpPr>
        <p:spPr>
          <a:xfrm>
            <a:off x="408373" y="2664886"/>
            <a:ext cx="11149643" cy="3550789"/>
          </a:xfrm>
        </p:spPr>
        <p:txBody>
          <a:bodyPr anchor="t">
            <a:normAutofit/>
          </a:bodyPr>
          <a:lstStyle/>
          <a:p>
            <a:r>
              <a:rPr lang="en-AU" altLang="en-US" sz="2400" b="0" dirty="0"/>
              <a:t>early 1970s — initial development</a:t>
            </a:r>
          </a:p>
          <a:p>
            <a:r>
              <a:rPr lang="en-AU" altLang="en-US" sz="2400" b="0" dirty="0"/>
              <a:t>1970s to 1980s — increasing scope</a:t>
            </a:r>
          </a:p>
          <a:p>
            <a:r>
              <a:rPr lang="en-AU" altLang="en-US" sz="2400" b="0" dirty="0"/>
              <a:t>mid to late 1980s — process strengthening and policy integration</a:t>
            </a:r>
          </a:p>
          <a:p>
            <a:r>
              <a:rPr lang="en-AU" altLang="en-US" sz="2400" b="0" dirty="0"/>
              <a:t>mid 1990s — towards sustainability (SEA, Biodiversity)</a:t>
            </a:r>
          </a:p>
        </p:txBody>
      </p:sp>
      <p:sp>
        <p:nvSpPr>
          <p:cNvPr id="4" name="Footer Placeholder 10">
            <a:extLst>
              <a:ext uri="{FF2B5EF4-FFF2-40B4-BE49-F238E27FC236}">
                <a16:creationId xmlns:a16="http://schemas.microsoft.com/office/drawing/2014/main" id="{6D1F762B-891F-8845-02EA-68098FA628B7}"/>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0043677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61"/>
          <p:cNvGraphicFramePr>
            <a:graphicFrameLocks/>
          </p:cNvGraphicFramePr>
          <p:nvPr/>
        </p:nvGraphicFramePr>
        <p:xfrm>
          <a:off x="1676400" y="152400"/>
          <a:ext cx="8991600" cy="6263632"/>
        </p:xfrm>
        <a:graphic>
          <a:graphicData uri="http://schemas.openxmlformats.org/drawingml/2006/table">
            <a:tbl>
              <a:tblPr/>
              <a:tblGrid>
                <a:gridCol w="1524000">
                  <a:extLst>
                    <a:ext uri="{9D8B030D-6E8A-4147-A177-3AD203B41FA5}">
                      <a16:colId xmlns:a16="http://schemas.microsoft.com/office/drawing/2014/main" val="20000"/>
                    </a:ext>
                  </a:extLst>
                </a:gridCol>
                <a:gridCol w="7467600">
                  <a:extLst>
                    <a:ext uri="{9D8B030D-6E8A-4147-A177-3AD203B41FA5}">
                      <a16:colId xmlns:a16="http://schemas.microsoft.com/office/drawing/2014/main" val="20001"/>
                    </a:ext>
                  </a:extLst>
                </a:gridCol>
              </a:tblGrid>
              <a:tr h="380963">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Regions</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Major Environmental Issues</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49559">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Africa</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The continent has the world’s poorest and most resource dependent population. It carries the highest health burden due to severe environmental problems. These include desertification and soil degradation, declining food security, and increasing water scarcity.</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53909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Asia and Pacific</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Rapid economic growth, urbanization and industrialization have helped in poverty alleviation but also increased pressure on land and water resources, widespread environmental degradation and high pollution levels. Mega- cities are a particular focus of environmental and health concerns. </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554504">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Eastern Europe and Central Asia</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dirty="0">
                          <a:ln>
                            <a:noFill/>
                          </a:ln>
                          <a:solidFill>
                            <a:schemeClr val="tx1"/>
                          </a:solidFill>
                          <a:effectLst/>
                          <a:latin typeface="Georgia" pitchFamily="18" charset="0"/>
                        </a:rPr>
                        <a:t>Despite progress with economic restructuring and environmental clean up, there is a legacy of industrial pollution and contaminated land during communist era. In many areas, emissions of particulates, SO2, lead, heavy metals and toxic chemicals continue to expose the residents to health risks. </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53909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a:ln>
                            <a:noFill/>
                          </a:ln>
                          <a:solidFill>
                            <a:schemeClr val="tx1"/>
                          </a:solidFill>
                          <a:effectLst/>
                          <a:latin typeface="Georgia" pitchFamily="18" charset="0"/>
                        </a:rPr>
                        <a:t>Latin America and the Caribbean</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900" b="0" i="0" u="none" strike="noStrike" cap="none" normalizeH="0" baseline="0" dirty="0">
                          <a:ln>
                            <a:noFill/>
                          </a:ln>
                          <a:solidFill>
                            <a:schemeClr val="tx1"/>
                          </a:solidFill>
                          <a:effectLst/>
                          <a:latin typeface="Georgia" pitchFamily="18" charset="0"/>
                        </a:rPr>
                        <a:t>Approximately three-quarters of the population live in urban areas. Many cities are poor, overcrowded, polluted and lack basic infrastructure. The major environmental issue is the destruction of tropical forests and consequent loss of biodiversity, which is especially serious in the Amazon basin.</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Footer Placeholder 10">
            <a:extLst>
              <a:ext uri="{FF2B5EF4-FFF2-40B4-BE49-F238E27FC236}">
                <a16:creationId xmlns:a16="http://schemas.microsoft.com/office/drawing/2014/main" id="{0EC7C3CD-6D8B-6807-75D4-3A965DCCCAF8}"/>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3605923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4351" y="260351"/>
            <a:ext cx="4475163" cy="919163"/>
          </a:xfrm>
        </p:spPr>
        <p:txBody>
          <a:bodyPr>
            <a:normAutofit fontScale="90000"/>
          </a:bodyPr>
          <a:lstStyle/>
          <a:p>
            <a:pPr>
              <a:defRPr/>
            </a:pPr>
            <a:r>
              <a:rPr lang="en-GB" b="1" dirty="0">
                <a:solidFill>
                  <a:schemeClr val="tx2"/>
                </a:solidFill>
              </a:rPr>
              <a:t>Increasingly significant</a:t>
            </a:r>
          </a:p>
        </p:txBody>
      </p:sp>
      <p:sp>
        <p:nvSpPr>
          <p:cNvPr id="4" name="Footer Placeholder 3"/>
          <p:cNvSpPr>
            <a:spLocks noGrp="1"/>
          </p:cNvSpPr>
          <p:nvPr>
            <p:ph type="ftr" sz="quarter" idx="15"/>
          </p:nvPr>
        </p:nvSpPr>
        <p:spPr/>
        <p:txBody>
          <a:bodyPr/>
          <a:lstStyle/>
          <a:p>
            <a:pPr>
              <a:defRPr/>
            </a:pPr>
            <a:r>
              <a:rPr lang="en-GB"/>
              <a:t>CH2022</a:t>
            </a:r>
          </a:p>
        </p:txBody>
      </p:sp>
      <p:sp>
        <p:nvSpPr>
          <p:cNvPr id="16388" name="Slide Number Placeholder 4"/>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6E052E04-4E26-45CB-A9E5-791A94869BEA}" type="slidenum">
              <a:rPr lang="en-GB" altLang="en-US" sz="1100">
                <a:latin typeface="Tahoma" panose="020B0604030504040204" pitchFamily="34" charset="0"/>
              </a:rPr>
              <a:pPr>
                <a:spcBef>
                  <a:spcPct val="0"/>
                </a:spcBef>
                <a:spcAft>
                  <a:spcPct val="0"/>
                </a:spcAft>
                <a:buClrTx/>
                <a:buFontTx/>
                <a:buNone/>
              </a:pPr>
              <a:t>19</a:t>
            </a:fld>
            <a:endParaRPr lang="en-GB" altLang="en-US" sz="1100">
              <a:latin typeface="Tahoma" panose="020B0604030504040204" pitchFamily="34" charset="0"/>
            </a:endParaRPr>
          </a:p>
        </p:txBody>
      </p:sp>
      <p:pic>
        <p:nvPicPr>
          <p:cNvPr id="163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8951" y="1724026"/>
            <a:ext cx="1743075"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0826" y="4584701"/>
            <a:ext cx="14573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0525" y="4575175"/>
            <a:ext cx="3176588"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8025" y="4267200"/>
            <a:ext cx="17145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2851" y="260351"/>
            <a:ext cx="1624013"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8388" y="4432301"/>
            <a:ext cx="1670050"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9151" y="2119314"/>
            <a:ext cx="206692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93837" y="-3175"/>
            <a:ext cx="2035176"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2276475"/>
            <a:ext cx="1587500"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9"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53300" y="1665289"/>
            <a:ext cx="14287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123363" y="2409826"/>
            <a:ext cx="13335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10">
            <a:extLst>
              <a:ext uri="{FF2B5EF4-FFF2-40B4-BE49-F238E27FC236}">
                <a16:creationId xmlns:a16="http://schemas.microsoft.com/office/drawing/2014/main" id="{9FD68E7F-C975-A7F1-9353-30785C1EA5A4}"/>
              </a:ext>
            </a:extLst>
          </p:cNvPr>
          <p:cNvSpPr txBox="1">
            <a:spLocks/>
          </p:cNvSpPr>
          <p:nvPr/>
        </p:nvSpPr>
        <p:spPr>
          <a:xfrm>
            <a:off x="8876521" y="6453002"/>
            <a:ext cx="2805405"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solidFill>
                  <a:srgbClr val="FFFFFF"/>
                </a:solidFill>
                <a:effectLst>
                  <a:outerShdw blurRad="38100" dist="38100" dir="2700000" algn="tl">
                    <a:srgbClr val="000000">
                      <a:alpha val="43137"/>
                    </a:srgbClr>
                  </a:outerShdw>
                </a:effectLst>
              </a:rPr>
              <a:t>ACBA 7004</a:t>
            </a:r>
            <a:endParaRPr lang="en-US" dirty="0">
              <a:solidFill>
                <a:srgbClr val="FFFFFF"/>
              </a:solidFill>
              <a:effectLst>
                <a:outerShdw blurRad="38100" dist="38100" dir="2700000" algn="tl">
                  <a:srgbClr val="000000">
                    <a:alpha val="43137"/>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84C0FBA5-A00B-16B3-8DC8-53EDC7C0CDC6}"/>
              </a:ext>
            </a:extLst>
          </p:cNvPr>
          <p:cNvSpPr>
            <a:spLocks noGrp="1"/>
          </p:cNvSpPr>
          <p:nvPr>
            <p:ph type="title"/>
          </p:nvPr>
        </p:nvSpPr>
        <p:spPr>
          <a:xfrm>
            <a:off x="614681" y="548640"/>
            <a:ext cx="4037218" cy="1648943"/>
          </a:xfrm>
        </p:spPr>
        <p:txBody>
          <a:bodyPr anchor="t">
            <a:normAutofit/>
          </a:bodyPr>
          <a:lstStyle/>
          <a:p>
            <a:pPr eaLnBrk="1" hangingPunct="1"/>
            <a:r>
              <a:rPr lang="en-GB" altLang="en-US" sz="2800" b="1" dirty="0">
                <a:latin typeface="Neue Haas Grotesk Text Pro" panose="020B0504020202020204" pitchFamily="34" charset="0"/>
              </a:rPr>
              <a:t>What are the aims and objectives of EIA?</a:t>
            </a:r>
          </a:p>
        </p:txBody>
      </p:sp>
      <p:sp>
        <p:nvSpPr>
          <p:cNvPr id="3" name="Content Placeholder 2">
            <a:extLst>
              <a:ext uri="{FF2B5EF4-FFF2-40B4-BE49-F238E27FC236}">
                <a16:creationId xmlns:a16="http://schemas.microsoft.com/office/drawing/2014/main" id="{FFD4A867-C6BC-0D6E-B60E-9B13BB2C1716}"/>
              </a:ext>
            </a:extLst>
          </p:cNvPr>
          <p:cNvSpPr>
            <a:spLocks noGrp="1"/>
          </p:cNvSpPr>
          <p:nvPr>
            <p:ph idx="1"/>
          </p:nvPr>
        </p:nvSpPr>
        <p:spPr>
          <a:xfrm>
            <a:off x="614680" y="1313793"/>
            <a:ext cx="3762011" cy="5125107"/>
          </a:xfrm>
        </p:spPr>
        <p:txBody>
          <a:bodyPr rtlCol="0">
            <a:normAutofit fontScale="85000" lnSpcReduction="20000"/>
          </a:bodyPr>
          <a:lstStyle/>
          <a:p>
            <a:pPr>
              <a:lnSpc>
                <a:spcPct val="110000"/>
              </a:lnSpc>
              <a:defRPr/>
            </a:pPr>
            <a:endParaRPr lang="en-GB" sz="1600" dirty="0">
              <a:latin typeface="Neue Haas Grotesk Text Pro" panose="020B0504020202020204" pitchFamily="34" charset="0"/>
            </a:endParaRPr>
          </a:p>
          <a:p>
            <a:pPr>
              <a:lnSpc>
                <a:spcPct val="110000"/>
              </a:lnSpc>
              <a:buNone/>
              <a:defRPr/>
            </a:pPr>
            <a:r>
              <a:rPr lang="en-GB" sz="1900" dirty="0">
                <a:latin typeface="Neue Haas Grotesk Text Pro" panose="020B0504020202020204" pitchFamily="34" charset="0"/>
              </a:rPr>
              <a:t>The aims and objectives of EIA can be divided into two categories. </a:t>
            </a:r>
          </a:p>
          <a:p>
            <a:pPr>
              <a:lnSpc>
                <a:spcPct val="110000"/>
              </a:lnSpc>
              <a:defRPr/>
            </a:pPr>
            <a:r>
              <a:rPr lang="en-GB" sz="1900" dirty="0">
                <a:latin typeface="Neue Haas Grotesk Text Pro" panose="020B0504020202020204" pitchFamily="34" charset="0"/>
              </a:rPr>
              <a:t>The immediate aim and ultimate (long term) aim </a:t>
            </a:r>
          </a:p>
          <a:p>
            <a:pPr>
              <a:lnSpc>
                <a:spcPct val="110000"/>
              </a:lnSpc>
              <a:defRPr/>
            </a:pPr>
            <a:r>
              <a:rPr lang="en-GB" sz="1900" dirty="0">
                <a:latin typeface="Neue Haas Grotesk Text Pro" panose="020B0504020202020204" pitchFamily="34" charset="0"/>
              </a:rPr>
              <a:t>The immediate aim of EIA is to inform the process of decision-making by identifying the potentially significant environmental effects and risks of development proposals. </a:t>
            </a:r>
          </a:p>
          <a:p>
            <a:pPr>
              <a:lnSpc>
                <a:spcPct val="110000"/>
              </a:lnSpc>
              <a:defRPr/>
            </a:pPr>
            <a:r>
              <a:rPr lang="en-GB" sz="1900" dirty="0">
                <a:latin typeface="Neue Haas Grotesk Text Pro" panose="020B0504020202020204" pitchFamily="34" charset="0"/>
              </a:rPr>
              <a:t>The ultimate (long term) aim of EIA is to promote sustainable development by ensuring that development proposals do not undermine critical resource and ecological functions or the wellbeing, lifestyle and livelihood of the communities and peoples who depend on them.</a:t>
            </a:r>
          </a:p>
        </p:txBody>
      </p:sp>
      <p:sp>
        <p:nvSpPr>
          <p:cNvPr id="9224"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9220" name="Picture 9219" descr="White arrows going to the red target">
            <a:extLst>
              <a:ext uri="{FF2B5EF4-FFF2-40B4-BE49-F238E27FC236}">
                <a16:creationId xmlns:a16="http://schemas.microsoft.com/office/drawing/2014/main" id="{C43E2517-D074-36D3-93BE-DD387D7CD3A2}"/>
              </a:ext>
            </a:extLst>
          </p:cNvPr>
          <p:cNvPicPr>
            <a:picLocks noChangeAspect="1"/>
          </p:cNvPicPr>
          <p:nvPr/>
        </p:nvPicPr>
        <p:blipFill rotWithShape="1">
          <a:blip r:embed="rId2"/>
          <a:srcRect l="27591" r="-1" b="-1"/>
          <a:stretch/>
        </p:blipFill>
        <p:spPr>
          <a:xfrm>
            <a:off x="4752550" y="10"/>
            <a:ext cx="7439450" cy="6857990"/>
          </a:xfrm>
          <a:prstGeom prst="rect">
            <a:avLst/>
          </a:prstGeom>
          <a:noFill/>
        </p:spPr>
      </p:pic>
      <p:sp>
        <p:nvSpPr>
          <p:cNvPr id="9228"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20</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6B4215CA-F5BF-618C-C19B-EC3E94F15C0A}"/>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41715230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E78F75F-E121-AA3A-221E-97679A29D1E3}"/>
              </a:ext>
            </a:extLst>
          </p:cNvPr>
          <p:cNvSpPr>
            <a:spLocks noGrp="1"/>
          </p:cNvSpPr>
          <p:nvPr>
            <p:ph type="title"/>
          </p:nvPr>
        </p:nvSpPr>
        <p:spPr>
          <a:xfrm>
            <a:off x="614681" y="548640"/>
            <a:ext cx="3553412" cy="1648943"/>
          </a:xfrm>
        </p:spPr>
        <p:txBody>
          <a:bodyPr anchor="t">
            <a:normAutofit fontScale="90000"/>
          </a:bodyPr>
          <a:lstStyle/>
          <a:p>
            <a:pPr eaLnBrk="1" hangingPunct="1"/>
            <a:r>
              <a:rPr lang="en-GB" altLang="en-US" b="1" dirty="0"/>
              <a:t>Immediate objectives of EIA are </a:t>
            </a:r>
          </a:p>
        </p:txBody>
      </p:sp>
      <p:sp>
        <p:nvSpPr>
          <p:cNvPr id="3" name="Content Placeholder 2">
            <a:extLst>
              <a:ext uri="{FF2B5EF4-FFF2-40B4-BE49-F238E27FC236}">
                <a16:creationId xmlns:a16="http://schemas.microsoft.com/office/drawing/2014/main" id="{BBEC6B3E-4B74-73AD-D43D-FDCE335D1743}"/>
              </a:ext>
            </a:extLst>
          </p:cNvPr>
          <p:cNvSpPr>
            <a:spLocks noGrp="1"/>
          </p:cNvSpPr>
          <p:nvPr>
            <p:ph idx="1"/>
          </p:nvPr>
        </p:nvSpPr>
        <p:spPr>
          <a:xfrm>
            <a:off x="614680" y="2316480"/>
            <a:ext cx="3553413" cy="4122420"/>
          </a:xfrm>
        </p:spPr>
        <p:txBody>
          <a:bodyPr rtlCol="0">
            <a:normAutofit fontScale="92500" lnSpcReduction="10000"/>
          </a:bodyPr>
          <a:lstStyle/>
          <a:p>
            <a:pPr>
              <a:lnSpc>
                <a:spcPct val="110000"/>
              </a:lnSpc>
              <a:buNone/>
              <a:defRPr/>
            </a:pPr>
            <a:r>
              <a:rPr lang="en-GB" sz="1800" dirty="0">
                <a:latin typeface="Neue Haas Grotesk Text Pro" panose="020B0504020202020204" pitchFamily="34" charset="0"/>
              </a:rPr>
              <a:t>To</a:t>
            </a:r>
          </a:p>
          <a:p>
            <a:pPr>
              <a:lnSpc>
                <a:spcPct val="110000"/>
              </a:lnSpc>
              <a:defRPr/>
            </a:pPr>
            <a:r>
              <a:rPr lang="en-GB" sz="1800" dirty="0">
                <a:latin typeface="Neue Haas Grotesk Text Pro" panose="020B0504020202020204" pitchFamily="34" charset="0"/>
              </a:rPr>
              <a:t>improve the environmental design of the proposal;</a:t>
            </a:r>
          </a:p>
          <a:p>
            <a:pPr>
              <a:lnSpc>
                <a:spcPct val="110000"/>
              </a:lnSpc>
              <a:defRPr/>
            </a:pPr>
            <a:r>
              <a:rPr lang="en-GB" sz="1800" dirty="0">
                <a:latin typeface="Neue Haas Grotesk Text Pro" panose="020B0504020202020204" pitchFamily="34" charset="0"/>
              </a:rPr>
              <a:t>ensure that resources are used appropriately and efficiently;</a:t>
            </a:r>
          </a:p>
          <a:p>
            <a:pPr>
              <a:lnSpc>
                <a:spcPct val="110000"/>
              </a:lnSpc>
              <a:defRPr/>
            </a:pPr>
            <a:r>
              <a:rPr lang="en-GB" sz="1800" dirty="0">
                <a:latin typeface="Neue Haas Grotesk Text Pro" panose="020B0504020202020204" pitchFamily="34" charset="0"/>
              </a:rPr>
              <a:t>identify appropriate measures for mitigating the potential impacts of the proposal; and</a:t>
            </a:r>
          </a:p>
          <a:p>
            <a:pPr>
              <a:lnSpc>
                <a:spcPct val="110000"/>
              </a:lnSpc>
              <a:defRPr/>
            </a:pPr>
            <a:r>
              <a:rPr lang="en-GB" sz="1800" dirty="0">
                <a:latin typeface="Neue Haas Grotesk Text Pro" panose="020B0504020202020204" pitchFamily="34" charset="0"/>
              </a:rPr>
              <a:t>facilitate informed decision making, including setting the environmental terms and conditions for implementing the proposal.</a:t>
            </a:r>
          </a:p>
        </p:txBody>
      </p:sp>
      <p:sp>
        <p:nvSpPr>
          <p:cNvPr id="1024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0244" name="Picture 10243">
            <a:extLst>
              <a:ext uri="{FF2B5EF4-FFF2-40B4-BE49-F238E27FC236}">
                <a16:creationId xmlns:a16="http://schemas.microsoft.com/office/drawing/2014/main" id="{59024114-4E78-4A37-0FC6-D04A6DE63B73}"/>
              </a:ext>
            </a:extLst>
          </p:cNvPr>
          <p:cNvPicPr>
            <a:picLocks noChangeAspect="1"/>
          </p:cNvPicPr>
          <p:nvPr/>
        </p:nvPicPr>
        <p:blipFill rotWithShape="1">
          <a:blip r:embed="rId2"/>
          <a:srcRect l="6916" r="20946"/>
          <a:stretch/>
        </p:blipFill>
        <p:spPr>
          <a:xfrm>
            <a:off x="4752550" y="10"/>
            <a:ext cx="7439450" cy="6857990"/>
          </a:xfrm>
          <a:prstGeom prst="rect">
            <a:avLst/>
          </a:prstGeom>
          <a:noFill/>
        </p:spPr>
      </p:pic>
      <p:sp>
        <p:nvSpPr>
          <p:cNvPr id="1025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21</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810A1C00-FD2B-83D2-F702-AEF9A9818A41}"/>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4136069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6606BAE6-C341-0A41-9911-FBFF6416A4F6}"/>
              </a:ext>
            </a:extLst>
          </p:cNvPr>
          <p:cNvSpPr>
            <a:spLocks noGrp="1"/>
          </p:cNvSpPr>
          <p:nvPr>
            <p:ph type="title"/>
          </p:nvPr>
        </p:nvSpPr>
        <p:spPr>
          <a:xfrm>
            <a:off x="614681" y="548640"/>
            <a:ext cx="3553412" cy="1648943"/>
          </a:xfrm>
        </p:spPr>
        <p:txBody>
          <a:bodyPr anchor="t">
            <a:normAutofit fontScale="90000"/>
          </a:bodyPr>
          <a:lstStyle/>
          <a:p>
            <a:pPr eaLnBrk="1" hangingPunct="1"/>
            <a:r>
              <a:rPr lang="en-GB" altLang="en-US" dirty="0">
                <a:latin typeface="Neue Haas Grotesk Text Pro" panose="020B0504020202020204" pitchFamily="34" charset="0"/>
              </a:rPr>
              <a:t>Long term objectives of EIA are </a:t>
            </a:r>
          </a:p>
        </p:txBody>
      </p:sp>
      <p:sp>
        <p:nvSpPr>
          <p:cNvPr id="11267" name="Content Placeholder 2">
            <a:extLst>
              <a:ext uri="{FF2B5EF4-FFF2-40B4-BE49-F238E27FC236}">
                <a16:creationId xmlns:a16="http://schemas.microsoft.com/office/drawing/2014/main" id="{F5B1103D-3B09-70AC-F325-F5CE36E59BDE}"/>
              </a:ext>
            </a:extLst>
          </p:cNvPr>
          <p:cNvSpPr>
            <a:spLocks noGrp="1"/>
          </p:cNvSpPr>
          <p:nvPr>
            <p:ph idx="1"/>
          </p:nvPr>
        </p:nvSpPr>
        <p:spPr>
          <a:xfrm>
            <a:off x="614680" y="2316480"/>
            <a:ext cx="3553413" cy="4122420"/>
          </a:xfrm>
        </p:spPr>
        <p:txBody>
          <a:bodyPr>
            <a:normAutofit/>
          </a:bodyPr>
          <a:lstStyle/>
          <a:p>
            <a:pPr eaLnBrk="1" hangingPunct="1">
              <a:lnSpc>
                <a:spcPct val="110000"/>
              </a:lnSpc>
              <a:buFont typeface="Arial" panose="020B0604020202020204" pitchFamily="34" charset="0"/>
              <a:buNone/>
            </a:pPr>
            <a:r>
              <a:rPr lang="en-GB" altLang="en-US" sz="1500" dirty="0">
                <a:latin typeface="Neue Haas Grotesk Text Pro" panose="020B0504020202020204" pitchFamily="34" charset="0"/>
              </a:rPr>
              <a:t>To:</a:t>
            </a:r>
          </a:p>
          <a:p>
            <a:pPr eaLnBrk="1" hangingPunct="1">
              <a:lnSpc>
                <a:spcPct val="110000"/>
              </a:lnSpc>
            </a:pPr>
            <a:r>
              <a:rPr lang="en-GB" altLang="en-US" sz="1500" dirty="0">
                <a:latin typeface="Neue Haas Grotesk Text Pro" panose="020B0504020202020204" pitchFamily="34" charset="0"/>
              </a:rPr>
              <a:t>protect human health and safety;</a:t>
            </a:r>
          </a:p>
          <a:p>
            <a:pPr eaLnBrk="1" hangingPunct="1">
              <a:lnSpc>
                <a:spcPct val="110000"/>
              </a:lnSpc>
            </a:pPr>
            <a:r>
              <a:rPr lang="en-GB" altLang="en-US" sz="1500" dirty="0">
                <a:latin typeface="Neue Haas Grotesk Text Pro" panose="020B0504020202020204" pitchFamily="34" charset="0"/>
              </a:rPr>
              <a:t>avoid irreversible changes and serious damage to the environment;</a:t>
            </a:r>
          </a:p>
          <a:p>
            <a:pPr eaLnBrk="1" hangingPunct="1">
              <a:lnSpc>
                <a:spcPct val="110000"/>
              </a:lnSpc>
            </a:pPr>
            <a:r>
              <a:rPr lang="en-GB" altLang="en-US" sz="1500" dirty="0">
                <a:latin typeface="Neue Haas Grotesk Text Pro" panose="020B0504020202020204" pitchFamily="34" charset="0"/>
              </a:rPr>
              <a:t>safeguard valued resources, natural areas and ecosystem components;</a:t>
            </a:r>
          </a:p>
          <a:p>
            <a:pPr eaLnBrk="1" hangingPunct="1">
              <a:lnSpc>
                <a:spcPct val="110000"/>
              </a:lnSpc>
              <a:buFont typeface="Arial" panose="020B0604020202020204" pitchFamily="34" charset="0"/>
              <a:buNone/>
            </a:pPr>
            <a:r>
              <a:rPr lang="en-GB" altLang="en-US" sz="1500" dirty="0">
                <a:latin typeface="Neue Haas Grotesk Text Pro" panose="020B0504020202020204" pitchFamily="34" charset="0"/>
              </a:rPr>
              <a:t>		</a:t>
            </a:r>
          </a:p>
          <a:p>
            <a:pPr eaLnBrk="1" hangingPunct="1">
              <a:lnSpc>
                <a:spcPct val="110000"/>
              </a:lnSpc>
              <a:buFont typeface="Arial" panose="020B0604020202020204" pitchFamily="34" charset="0"/>
              <a:buNone/>
            </a:pPr>
            <a:r>
              <a:rPr lang="en-GB" altLang="en-US" sz="1500" dirty="0">
                <a:latin typeface="Neue Haas Grotesk Text Pro" panose="020B0504020202020204" pitchFamily="34" charset="0"/>
              </a:rPr>
              <a:t>		and</a:t>
            </a:r>
          </a:p>
          <a:p>
            <a:pPr eaLnBrk="1" hangingPunct="1">
              <a:lnSpc>
                <a:spcPct val="110000"/>
              </a:lnSpc>
            </a:pPr>
            <a:r>
              <a:rPr lang="en-GB" altLang="en-US" sz="1500" dirty="0">
                <a:latin typeface="Neue Haas Grotesk Text Pro" panose="020B0504020202020204" pitchFamily="34" charset="0"/>
              </a:rPr>
              <a:t>enhance the social aspects of the proposal.</a:t>
            </a:r>
          </a:p>
        </p:txBody>
      </p:sp>
      <p:sp>
        <p:nvSpPr>
          <p:cNvPr id="1127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1269" name="Picture 11268" descr="A cropped image of a person touching a plant">
            <a:extLst>
              <a:ext uri="{FF2B5EF4-FFF2-40B4-BE49-F238E27FC236}">
                <a16:creationId xmlns:a16="http://schemas.microsoft.com/office/drawing/2014/main" id="{1251D229-8891-33C1-B264-F1BC1C4670A3}"/>
              </a:ext>
            </a:extLst>
          </p:cNvPr>
          <p:cNvPicPr>
            <a:picLocks noChangeAspect="1"/>
          </p:cNvPicPr>
          <p:nvPr/>
        </p:nvPicPr>
        <p:blipFill rotWithShape="1">
          <a:blip r:embed="rId2"/>
          <a:srcRect l="12319" r="15271" b="-1"/>
          <a:stretch/>
        </p:blipFill>
        <p:spPr>
          <a:xfrm>
            <a:off x="4752550" y="10"/>
            <a:ext cx="7439450" cy="6857990"/>
          </a:xfrm>
          <a:prstGeom prst="rect">
            <a:avLst/>
          </a:prstGeom>
          <a:noFill/>
        </p:spPr>
      </p:pic>
      <p:sp>
        <p:nvSpPr>
          <p:cNvPr id="1127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22</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983868D5-3C31-3B31-1F33-05CA1946D8F3}"/>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3207837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04656F39-3331-DDC9-5EC0-9E1C8E2A89B8}"/>
              </a:ext>
            </a:extLst>
          </p:cNvPr>
          <p:cNvSpPr>
            <a:spLocks noGrp="1"/>
          </p:cNvSpPr>
          <p:nvPr>
            <p:ph type="title"/>
          </p:nvPr>
        </p:nvSpPr>
        <p:spPr>
          <a:xfrm>
            <a:off x="614681" y="548640"/>
            <a:ext cx="3553412" cy="1648943"/>
          </a:xfrm>
        </p:spPr>
        <p:txBody>
          <a:bodyPr anchor="t">
            <a:normAutofit fontScale="90000"/>
          </a:bodyPr>
          <a:lstStyle/>
          <a:p>
            <a:pPr eaLnBrk="1" hangingPunct="1"/>
            <a:r>
              <a:rPr lang="en-GB" altLang="en-US" sz="2800" dirty="0">
                <a:latin typeface="Neue Haas Grotesk Text Pro" panose="020B0504020202020204" pitchFamily="34" charset="0"/>
              </a:rPr>
              <a:t>Fundamental Approach to</a:t>
            </a:r>
            <a:br>
              <a:rPr lang="en-GB" altLang="en-US" sz="2800" dirty="0">
                <a:latin typeface="Neue Haas Grotesk Text Pro" panose="020B0504020202020204" pitchFamily="34" charset="0"/>
              </a:rPr>
            </a:br>
            <a:r>
              <a:rPr lang="en-GB" altLang="en-US" sz="2800" dirty="0">
                <a:latin typeface="Neue Haas Grotesk Text Pro" panose="020B0504020202020204" pitchFamily="34" charset="0"/>
              </a:rPr>
              <a:t>Environmental Impact Assessment (EIA)</a:t>
            </a:r>
          </a:p>
        </p:txBody>
      </p:sp>
      <p:sp>
        <p:nvSpPr>
          <p:cNvPr id="3075" name="Content Placeholder 2">
            <a:extLst>
              <a:ext uri="{FF2B5EF4-FFF2-40B4-BE49-F238E27FC236}">
                <a16:creationId xmlns:a16="http://schemas.microsoft.com/office/drawing/2014/main" id="{A5C95886-A3F0-58F6-9566-F730A990CFD1}"/>
              </a:ext>
            </a:extLst>
          </p:cNvPr>
          <p:cNvSpPr>
            <a:spLocks noGrp="1"/>
          </p:cNvSpPr>
          <p:nvPr>
            <p:ph idx="1"/>
          </p:nvPr>
        </p:nvSpPr>
        <p:spPr>
          <a:xfrm>
            <a:off x="394283" y="2316480"/>
            <a:ext cx="4127383" cy="4122420"/>
          </a:xfrm>
        </p:spPr>
        <p:txBody>
          <a:bodyPr>
            <a:normAutofit/>
          </a:bodyPr>
          <a:lstStyle/>
          <a:p>
            <a:pPr eaLnBrk="1" hangingPunct="1">
              <a:buFont typeface="Arial" panose="020B0604020202020204" pitchFamily="34" charset="0"/>
              <a:buNone/>
            </a:pPr>
            <a:r>
              <a:rPr lang="en-GB" altLang="en-US" sz="1800" b="1" dirty="0">
                <a:latin typeface="Neue Haas Grotesk Text Pro" panose="020B0504020202020204" pitchFamily="34" charset="0"/>
              </a:rPr>
              <a:t>BASIC CONCEPTS OF EIA :</a:t>
            </a:r>
          </a:p>
          <a:p>
            <a:pPr eaLnBrk="1" hangingPunct="1"/>
            <a:r>
              <a:rPr lang="en-GB" altLang="en-US" sz="1800" dirty="0">
                <a:latin typeface="Neue Haas Grotesk Text Pro" panose="020B0504020202020204" pitchFamily="34" charset="0"/>
              </a:rPr>
              <a:t>EIA is an activity designed to identify and predict the impact of a project on bio-geo-</a:t>
            </a:r>
            <a:r>
              <a:rPr lang="en-GB" altLang="en-US" sz="1800" dirty="0" err="1">
                <a:latin typeface="Neue Haas Grotesk Text Pro" panose="020B0504020202020204" pitchFamily="34" charset="0"/>
              </a:rPr>
              <a:t>physico</a:t>
            </a:r>
            <a:r>
              <a:rPr lang="en-GB" altLang="en-US" sz="1800" dirty="0">
                <a:latin typeface="Neue Haas Grotesk Text Pro" panose="020B0504020202020204" pitchFamily="34" charset="0"/>
              </a:rPr>
              <a:t>-chemical environment and on human health so as to recommend appropriate legislative measures, programs, and operational procedures to minimize the impact.</a:t>
            </a:r>
          </a:p>
        </p:txBody>
      </p:sp>
      <p:sp>
        <p:nvSpPr>
          <p:cNvPr id="308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3077" name="Picture 3076" descr="Different science and technology icons on a green background">
            <a:extLst>
              <a:ext uri="{FF2B5EF4-FFF2-40B4-BE49-F238E27FC236}">
                <a16:creationId xmlns:a16="http://schemas.microsoft.com/office/drawing/2014/main" id="{D776D763-2266-142E-18D5-2C9A811541D0}"/>
              </a:ext>
            </a:extLst>
          </p:cNvPr>
          <p:cNvPicPr>
            <a:picLocks noChangeAspect="1"/>
          </p:cNvPicPr>
          <p:nvPr/>
        </p:nvPicPr>
        <p:blipFill rotWithShape="1">
          <a:blip r:embed="rId2"/>
          <a:srcRect l="14606" r="4035"/>
          <a:stretch/>
        </p:blipFill>
        <p:spPr>
          <a:xfrm>
            <a:off x="4752550" y="10"/>
            <a:ext cx="7439450" cy="6857990"/>
          </a:xfrm>
          <a:prstGeom prst="rect">
            <a:avLst/>
          </a:prstGeom>
          <a:noFill/>
        </p:spPr>
      </p:pic>
      <p:sp>
        <p:nvSpPr>
          <p:cNvPr id="308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23</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091E1C16-4D31-9BF1-585E-4D74449682FA}"/>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1054075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a:extLst>
              <a:ext uri="{FF2B5EF4-FFF2-40B4-BE49-F238E27FC236}">
                <a16:creationId xmlns:a16="http://schemas.microsoft.com/office/drawing/2014/main" id="{D570187D-F75F-29BB-598F-120D4FDA6A2E}"/>
              </a:ext>
            </a:extLst>
          </p:cNvPr>
          <p:cNvSpPr>
            <a:spLocks noGrp="1"/>
          </p:cNvSpPr>
          <p:nvPr>
            <p:ph idx="1"/>
          </p:nvPr>
        </p:nvSpPr>
        <p:spPr>
          <a:xfrm>
            <a:off x="614680" y="674703"/>
            <a:ext cx="3553413" cy="5764197"/>
          </a:xfrm>
        </p:spPr>
        <p:txBody>
          <a:bodyPr>
            <a:normAutofit/>
          </a:bodyPr>
          <a:lstStyle/>
          <a:p>
            <a:pPr eaLnBrk="1" hangingPunct="1">
              <a:lnSpc>
                <a:spcPct val="110000"/>
              </a:lnSpc>
            </a:pPr>
            <a:r>
              <a:rPr lang="en-GB" altLang="en-US" sz="1800" dirty="0">
                <a:latin typeface="Neue Haas Grotesk Text Pro" panose="020B0504020202020204" pitchFamily="34" charset="0"/>
              </a:rPr>
              <a:t>EIA is an exercise to be carried out </a:t>
            </a:r>
            <a:r>
              <a:rPr lang="en-GB" altLang="en-US" sz="1800" b="1" u="sng" dirty="0">
                <a:latin typeface="Neue Haas Grotesk Text Pro" panose="020B0504020202020204" pitchFamily="34" charset="0"/>
              </a:rPr>
              <a:t>before</a:t>
            </a:r>
            <a:r>
              <a:rPr lang="en-GB" altLang="en-US" sz="1800" dirty="0">
                <a:latin typeface="Neue Haas Grotesk Text Pro" panose="020B0504020202020204" pitchFamily="34" charset="0"/>
              </a:rPr>
              <a:t> any project or major activity is undertaken to ensure that it will not in any away harm the environment on a </a:t>
            </a:r>
            <a:r>
              <a:rPr lang="en-GB" altLang="en-US" sz="1800" b="1" dirty="0">
                <a:latin typeface="Neue Haas Grotesk Text Pro" panose="020B0504020202020204" pitchFamily="34" charset="0"/>
              </a:rPr>
              <a:t>short-term or long-term basis.</a:t>
            </a:r>
          </a:p>
          <a:p>
            <a:pPr eaLnBrk="1" hangingPunct="1">
              <a:lnSpc>
                <a:spcPct val="110000"/>
              </a:lnSpc>
            </a:pPr>
            <a:r>
              <a:rPr lang="en-GB" altLang="en-US" sz="1800" dirty="0">
                <a:latin typeface="Neue Haas Grotesk Text Pro" panose="020B0504020202020204" pitchFamily="34" charset="0"/>
              </a:rPr>
              <a:t>Any developmental activity requires EIA to be done before executed to know the effect of a proposed development on the environment.</a:t>
            </a:r>
          </a:p>
        </p:txBody>
      </p:sp>
      <p:sp>
        <p:nvSpPr>
          <p:cNvPr id="410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dirty="0"/>
          </a:p>
        </p:txBody>
      </p:sp>
      <p:pic>
        <p:nvPicPr>
          <p:cNvPr id="4101" name="Picture 4100" descr="Large skydiving group mid-air">
            <a:extLst>
              <a:ext uri="{FF2B5EF4-FFF2-40B4-BE49-F238E27FC236}">
                <a16:creationId xmlns:a16="http://schemas.microsoft.com/office/drawing/2014/main" id="{0A3F6B8B-8FE3-CB73-9B78-CC70AA107700}"/>
              </a:ext>
            </a:extLst>
          </p:cNvPr>
          <p:cNvPicPr>
            <a:picLocks noChangeAspect="1"/>
          </p:cNvPicPr>
          <p:nvPr/>
        </p:nvPicPr>
        <p:blipFill rotWithShape="1">
          <a:blip r:embed="rId2"/>
          <a:srcRect l="14515" r="13347"/>
          <a:stretch/>
        </p:blipFill>
        <p:spPr>
          <a:xfrm>
            <a:off x="4752550" y="10"/>
            <a:ext cx="7439450" cy="6857990"/>
          </a:xfrm>
          <a:prstGeom prst="rect">
            <a:avLst/>
          </a:prstGeom>
          <a:noFill/>
        </p:spPr>
      </p:pic>
      <p:sp>
        <p:nvSpPr>
          <p:cNvPr id="410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24</a:t>
            </a:fld>
            <a:endParaRPr lang="en-US" dirty="0">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273C750C-A4DE-E6D7-513C-177FD75BA2F0}"/>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3195985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EA6E6D44-258A-765E-A2C2-DD26539F8C6C}"/>
              </a:ext>
            </a:extLst>
          </p:cNvPr>
          <p:cNvSpPr>
            <a:spLocks noGrp="1"/>
          </p:cNvSpPr>
          <p:nvPr>
            <p:ph type="title"/>
          </p:nvPr>
        </p:nvSpPr>
        <p:spPr>
          <a:xfrm>
            <a:off x="614681" y="548640"/>
            <a:ext cx="3553412" cy="1648943"/>
          </a:xfrm>
        </p:spPr>
        <p:txBody>
          <a:bodyPr anchor="t">
            <a:normAutofit/>
          </a:bodyPr>
          <a:lstStyle/>
          <a:p>
            <a:pPr eaLnBrk="1" hangingPunct="1"/>
            <a:r>
              <a:rPr lang="en-GB" altLang="en-US" b="1" dirty="0">
                <a:latin typeface="Neue Haas Grotesk Text Pro" panose="020B0504020202020204" pitchFamily="34" charset="0"/>
              </a:rPr>
              <a:t>EIA: Purpose</a:t>
            </a:r>
            <a:endParaRPr lang="en-GB" altLang="en-US" dirty="0">
              <a:latin typeface="Neue Haas Grotesk Text Pro" panose="020B0504020202020204" pitchFamily="34" charset="0"/>
            </a:endParaRPr>
          </a:p>
        </p:txBody>
      </p:sp>
      <p:sp>
        <p:nvSpPr>
          <p:cNvPr id="5123" name="Content Placeholder 2">
            <a:extLst>
              <a:ext uri="{FF2B5EF4-FFF2-40B4-BE49-F238E27FC236}">
                <a16:creationId xmlns:a16="http://schemas.microsoft.com/office/drawing/2014/main" id="{22AE99D8-47A3-A5A7-D0AE-FBA799A93BBD}"/>
              </a:ext>
            </a:extLst>
          </p:cNvPr>
          <p:cNvSpPr>
            <a:spLocks noGrp="1"/>
          </p:cNvSpPr>
          <p:nvPr>
            <p:ph idx="1"/>
          </p:nvPr>
        </p:nvSpPr>
        <p:spPr>
          <a:xfrm>
            <a:off x="614680" y="2316480"/>
            <a:ext cx="3553413" cy="4122420"/>
          </a:xfrm>
        </p:spPr>
        <p:txBody>
          <a:bodyPr>
            <a:normAutofit/>
          </a:bodyPr>
          <a:lstStyle/>
          <a:p>
            <a:pPr eaLnBrk="1" hangingPunct="1">
              <a:lnSpc>
                <a:spcPct val="110000"/>
              </a:lnSpc>
            </a:pPr>
            <a:r>
              <a:rPr lang="en-GB" altLang="en-US" sz="1800" dirty="0">
                <a:latin typeface="Neue Haas Grotesk Text Pro" panose="020B0504020202020204" pitchFamily="34" charset="0"/>
              </a:rPr>
              <a:t>To provide information for decision-making on the environmental consequences of proposed actions;                             </a:t>
            </a:r>
          </a:p>
          <a:p>
            <a:pPr eaLnBrk="1" hangingPunct="1">
              <a:lnSpc>
                <a:spcPct val="110000"/>
              </a:lnSpc>
              <a:buFont typeface="Arial" panose="020B0604020202020204" pitchFamily="34" charset="0"/>
              <a:buNone/>
            </a:pPr>
            <a:r>
              <a:rPr lang="en-GB" altLang="en-US" sz="1800" dirty="0">
                <a:latin typeface="Neue Haas Grotesk Text Pro" panose="020B0504020202020204" pitchFamily="34" charset="0"/>
              </a:rPr>
              <a:t>					and</a:t>
            </a:r>
          </a:p>
          <a:p>
            <a:pPr eaLnBrk="1" hangingPunct="1">
              <a:lnSpc>
                <a:spcPct val="110000"/>
              </a:lnSpc>
            </a:pPr>
            <a:r>
              <a:rPr lang="en-GB" altLang="en-US" sz="1800" dirty="0">
                <a:latin typeface="Neue Haas Grotesk Text Pro" panose="020B0504020202020204" pitchFamily="34" charset="0"/>
              </a:rPr>
              <a:t>To promote environmentally sound and sustainable development through the identification of appropriate enhancement and mitigation measures.</a:t>
            </a:r>
          </a:p>
        </p:txBody>
      </p:sp>
      <p:sp>
        <p:nvSpPr>
          <p:cNvPr id="512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dirty="0"/>
          </a:p>
        </p:txBody>
      </p:sp>
      <p:pic>
        <p:nvPicPr>
          <p:cNvPr id="5125" name="Picture 5124" descr="Pipes over the sea">
            <a:extLst>
              <a:ext uri="{FF2B5EF4-FFF2-40B4-BE49-F238E27FC236}">
                <a16:creationId xmlns:a16="http://schemas.microsoft.com/office/drawing/2014/main" id="{0242EF6C-FAE4-3E2B-0EC3-B7BA7DDBA628}"/>
              </a:ext>
            </a:extLst>
          </p:cNvPr>
          <p:cNvPicPr>
            <a:picLocks noChangeAspect="1"/>
          </p:cNvPicPr>
          <p:nvPr/>
        </p:nvPicPr>
        <p:blipFill rotWithShape="1">
          <a:blip r:embed="rId2"/>
          <a:srcRect l="5624" r="13017"/>
          <a:stretch/>
        </p:blipFill>
        <p:spPr>
          <a:xfrm>
            <a:off x="4752550" y="10"/>
            <a:ext cx="7439450" cy="6857990"/>
          </a:xfrm>
          <a:prstGeom prst="rect">
            <a:avLst/>
          </a:prstGeom>
          <a:noFill/>
        </p:spPr>
      </p:pic>
      <p:sp>
        <p:nvSpPr>
          <p:cNvPr id="513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25</a:t>
            </a:fld>
            <a:endParaRPr lang="en-US" dirty="0">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BE3ABEAD-9ECC-717F-3993-5F6122193233}"/>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3568066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AB41EF46-9B38-7E02-D6D3-8986FC60C254}"/>
              </a:ext>
            </a:extLst>
          </p:cNvPr>
          <p:cNvSpPr>
            <a:spLocks noGrp="1" noChangeArrowheads="1"/>
          </p:cNvSpPr>
          <p:nvPr>
            <p:ph type="title"/>
          </p:nvPr>
        </p:nvSpPr>
        <p:spPr>
          <a:xfrm>
            <a:off x="876693" y="741391"/>
            <a:ext cx="4355265" cy="1616203"/>
          </a:xfrm>
        </p:spPr>
        <p:txBody>
          <a:bodyPr anchor="b">
            <a:normAutofit/>
          </a:bodyPr>
          <a:lstStyle/>
          <a:p>
            <a:r>
              <a:rPr lang="en-AU" altLang="en-US" sz="3200" b="1" dirty="0">
                <a:latin typeface="Neue Haas Grotesk Text Pro" panose="020B0504020202020204" pitchFamily="34" charset="0"/>
              </a:rPr>
              <a:t>Benefits of EIA include:</a:t>
            </a:r>
          </a:p>
        </p:txBody>
      </p:sp>
      <p:sp>
        <p:nvSpPr>
          <p:cNvPr id="22531" name="Rectangle 3">
            <a:extLst>
              <a:ext uri="{FF2B5EF4-FFF2-40B4-BE49-F238E27FC236}">
                <a16:creationId xmlns:a16="http://schemas.microsoft.com/office/drawing/2014/main" id="{9E94C015-DD01-618A-2413-4E6C3472E350}"/>
              </a:ext>
            </a:extLst>
          </p:cNvPr>
          <p:cNvSpPr>
            <a:spLocks noGrp="1" noChangeArrowheads="1"/>
          </p:cNvSpPr>
          <p:nvPr>
            <p:ph type="body" idx="1"/>
          </p:nvPr>
        </p:nvSpPr>
        <p:spPr>
          <a:xfrm>
            <a:off x="876692" y="2533476"/>
            <a:ext cx="4355265" cy="3447832"/>
          </a:xfrm>
        </p:spPr>
        <p:txBody>
          <a:bodyPr anchor="t">
            <a:normAutofit/>
          </a:bodyPr>
          <a:lstStyle/>
          <a:p>
            <a:pPr>
              <a:lnSpc>
                <a:spcPct val="105000"/>
              </a:lnSpc>
            </a:pPr>
            <a:r>
              <a:rPr lang="en-GB" altLang="en-AU" sz="1700" dirty="0">
                <a:latin typeface="Neue Haas Grotesk Text Pro" panose="020B0504020202020204" pitchFamily="34" charset="0"/>
                <a:ea typeface="MS Mincho"/>
                <a:cs typeface="MS Mincho"/>
              </a:rPr>
              <a:t>environmentally sound and sustainable design </a:t>
            </a:r>
          </a:p>
          <a:p>
            <a:pPr>
              <a:lnSpc>
                <a:spcPct val="105000"/>
              </a:lnSpc>
            </a:pPr>
            <a:r>
              <a:rPr lang="en-GB" altLang="en-AU" sz="1700" dirty="0">
                <a:latin typeface="Neue Haas Grotesk Text Pro" panose="020B0504020202020204" pitchFamily="34" charset="0"/>
                <a:ea typeface="MS Mincho"/>
                <a:cs typeface="MS Mincho"/>
              </a:rPr>
              <a:t>better compliance with standards</a:t>
            </a:r>
          </a:p>
          <a:p>
            <a:pPr>
              <a:lnSpc>
                <a:spcPct val="105000"/>
              </a:lnSpc>
            </a:pPr>
            <a:r>
              <a:rPr lang="en-GB" altLang="en-AU" sz="1700" dirty="0">
                <a:latin typeface="Neue Haas Grotesk Text Pro" panose="020B0504020202020204" pitchFamily="34" charset="0"/>
                <a:ea typeface="MS Mincho"/>
                <a:cs typeface="MS Mincho"/>
              </a:rPr>
              <a:t>savings in capital and operating costs</a:t>
            </a:r>
          </a:p>
          <a:p>
            <a:pPr>
              <a:lnSpc>
                <a:spcPct val="105000"/>
              </a:lnSpc>
            </a:pPr>
            <a:r>
              <a:rPr lang="en-GB" altLang="en-AU" sz="1700" dirty="0">
                <a:latin typeface="Neue Haas Grotesk Text Pro" panose="020B0504020202020204" pitchFamily="34" charset="0"/>
                <a:ea typeface="MS Mincho"/>
                <a:cs typeface="MS Mincho"/>
              </a:rPr>
              <a:t>reduced time and costs for approvals</a:t>
            </a:r>
          </a:p>
          <a:p>
            <a:pPr>
              <a:lnSpc>
                <a:spcPct val="105000"/>
              </a:lnSpc>
            </a:pPr>
            <a:r>
              <a:rPr lang="en-GB" altLang="en-AU" sz="1700" dirty="0">
                <a:latin typeface="Neue Haas Grotesk Text Pro" panose="020B0504020202020204" pitchFamily="34" charset="0"/>
                <a:ea typeface="MS Mincho"/>
                <a:cs typeface="MS Mincho"/>
              </a:rPr>
              <a:t>increased project acceptance</a:t>
            </a:r>
          </a:p>
          <a:p>
            <a:pPr>
              <a:lnSpc>
                <a:spcPct val="105000"/>
              </a:lnSpc>
            </a:pPr>
            <a:r>
              <a:rPr lang="en-GB" altLang="en-AU" sz="1700" dirty="0">
                <a:latin typeface="Neue Haas Grotesk Text Pro" panose="020B0504020202020204" pitchFamily="34" charset="0"/>
                <a:ea typeface="MS Mincho"/>
                <a:cs typeface="MS Mincho"/>
              </a:rPr>
              <a:t>better protection of the environment and human health</a:t>
            </a:r>
          </a:p>
          <a:p>
            <a:pPr>
              <a:lnSpc>
                <a:spcPct val="105000"/>
              </a:lnSpc>
              <a:buFont typeface="Monotype Sorts" pitchFamily="2" charset="2"/>
              <a:buChar char="F"/>
            </a:pPr>
            <a:endParaRPr lang="en-GB" altLang="en-AU" sz="1700" dirty="0">
              <a:latin typeface="Times New Roman" panose="02020603050405020304" pitchFamily="18" charset="0"/>
              <a:ea typeface="MS Mincho"/>
              <a:cs typeface="MS Mincho"/>
            </a:endParaRPr>
          </a:p>
          <a:p>
            <a:pPr>
              <a:lnSpc>
                <a:spcPct val="105000"/>
              </a:lnSpc>
            </a:pPr>
            <a:endParaRPr lang="en-AU" altLang="en-US" sz="1700" b="0" dirty="0">
              <a:latin typeface="Palatino" charset="0"/>
              <a:cs typeface="Times" panose="02020603050405020304" pitchFamily="18" charset="0"/>
            </a:endParaRPr>
          </a:p>
          <a:p>
            <a:pPr>
              <a:lnSpc>
                <a:spcPct val="105000"/>
              </a:lnSpc>
            </a:pPr>
            <a:endParaRPr lang="en-AU" altLang="en-US" sz="1700" dirty="0"/>
          </a:p>
        </p:txBody>
      </p:sp>
      <p:pic>
        <p:nvPicPr>
          <p:cNvPr id="22540" name="Picture 22532">
            <a:extLst>
              <a:ext uri="{FF2B5EF4-FFF2-40B4-BE49-F238E27FC236}">
                <a16:creationId xmlns:a16="http://schemas.microsoft.com/office/drawing/2014/main" id="{385CE49D-9C05-B6DE-2F42-F9F58A2E8AFD}"/>
              </a:ext>
            </a:extLst>
          </p:cNvPr>
          <p:cNvPicPr>
            <a:picLocks noChangeAspect="1"/>
          </p:cNvPicPr>
          <p:nvPr/>
        </p:nvPicPr>
        <p:blipFill rotWithShape="1">
          <a:blip r:embed="rId2"/>
          <a:srcRect l="21990" r="28010"/>
          <a:stretch/>
        </p:blipFill>
        <p:spPr>
          <a:xfrm>
            <a:off x="6096000" y="10"/>
            <a:ext cx="6095999" cy="6857990"/>
          </a:xfrm>
          <a:prstGeom prst="rect">
            <a:avLst/>
          </a:prstGeom>
        </p:spPr>
      </p:pic>
    </p:spTree>
    <p:extLst>
      <p:ext uri="{BB962C8B-B14F-4D97-AF65-F5344CB8AC3E}">
        <p14:creationId xmlns:p14="http://schemas.microsoft.com/office/powerpoint/2010/main" val="114863009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0862" y="483568"/>
            <a:ext cx="4680520" cy="4320480"/>
          </a:xfrm>
        </p:spPr>
        <p:txBody>
          <a:bodyPr>
            <a:normAutofit/>
          </a:bodyPr>
          <a:lstStyle/>
          <a:p>
            <a:pPr>
              <a:defRPr/>
            </a:pPr>
            <a:r>
              <a:rPr lang="en-GB" dirty="0"/>
              <a:t>The EIA processes in sequences of application.</a:t>
            </a:r>
            <a:br>
              <a:rPr lang="en-GB" dirty="0"/>
            </a:br>
            <a:br>
              <a:rPr lang="en-GB" dirty="0"/>
            </a:br>
            <a:r>
              <a:rPr lang="en-GB" dirty="0"/>
              <a:t> </a:t>
            </a:r>
          </a:p>
        </p:txBody>
      </p:sp>
      <p:pic>
        <p:nvPicPr>
          <p:cNvPr id="29700" name="Picture 2" descr="http://www.unescap.org/drpad/vc/images/M8_fig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684" y="52644"/>
            <a:ext cx="5274802" cy="6805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10">
            <a:extLst>
              <a:ext uri="{FF2B5EF4-FFF2-40B4-BE49-F238E27FC236}">
                <a16:creationId xmlns:a16="http://schemas.microsoft.com/office/drawing/2014/main" id="{8BD6DA9E-A1C7-8E03-0B1E-6962750F0CD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
        <p:nvSpPr>
          <p:cNvPr id="5" name="TextBox 4">
            <a:extLst>
              <a:ext uri="{FF2B5EF4-FFF2-40B4-BE49-F238E27FC236}">
                <a16:creationId xmlns:a16="http://schemas.microsoft.com/office/drawing/2014/main" id="{CA594808-0E31-98DE-4C8E-F743C54ED508}"/>
              </a:ext>
            </a:extLst>
          </p:cNvPr>
          <p:cNvSpPr txBox="1"/>
          <p:nvPr/>
        </p:nvSpPr>
        <p:spPr>
          <a:xfrm>
            <a:off x="6278732" y="6413129"/>
            <a:ext cx="6094520" cy="369332"/>
          </a:xfrm>
          <a:prstGeom prst="rect">
            <a:avLst/>
          </a:prstGeom>
          <a:noFill/>
        </p:spPr>
        <p:txBody>
          <a:bodyPr wrap="square">
            <a:spAutoFit/>
          </a:bodyPr>
          <a:lstStyle/>
          <a:p>
            <a:r>
              <a:rPr lang="en-GB" dirty="0"/>
              <a:t>(UNEP, 2012)</a:t>
            </a:r>
          </a:p>
        </p:txBody>
      </p:sp>
      <p:grpSp>
        <p:nvGrpSpPr>
          <p:cNvPr id="7" name="Group 6">
            <a:extLst>
              <a:ext uri="{FF2B5EF4-FFF2-40B4-BE49-F238E27FC236}">
                <a16:creationId xmlns:a16="http://schemas.microsoft.com/office/drawing/2014/main" id="{AFDF97A3-0796-2C4F-19AD-55E04B7A9288}"/>
              </a:ext>
            </a:extLst>
          </p:cNvPr>
          <p:cNvGrpSpPr/>
          <p:nvPr/>
        </p:nvGrpSpPr>
        <p:grpSpPr>
          <a:xfrm>
            <a:off x="8611340" y="381740"/>
            <a:ext cx="3426780" cy="3941685"/>
            <a:chOff x="8611340" y="381740"/>
            <a:chExt cx="3426780" cy="3941685"/>
          </a:xfrm>
        </p:grpSpPr>
        <p:sp>
          <p:nvSpPr>
            <p:cNvPr id="4" name="Rectangle 3">
              <a:extLst>
                <a:ext uri="{FF2B5EF4-FFF2-40B4-BE49-F238E27FC236}">
                  <a16:creationId xmlns:a16="http://schemas.microsoft.com/office/drawing/2014/main" id="{26A4A25E-2F56-942C-41E7-754235C10126}"/>
                </a:ext>
              </a:extLst>
            </p:cNvPr>
            <p:cNvSpPr/>
            <p:nvPr/>
          </p:nvSpPr>
          <p:spPr>
            <a:xfrm>
              <a:off x="8611340" y="381740"/>
              <a:ext cx="1642369" cy="577048"/>
            </a:xfrm>
            <a:prstGeom prst="rect">
              <a:avLst/>
            </a:prstGeom>
            <a:noFill/>
            <a:ln w="57150">
              <a:solidFill>
                <a:srgbClr val="FF000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6" name="Rectangle 5">
              <a:extLst>
                <a:ext uri="{FF2B5EF4-FFF2-40B4-BE49-F238E27FC236}">
                  <a16:creationId xmlns:a16="http://schemas.microsoft.com/office/drawing/2014/main" id="{06B97915-BB95-4C35-A0FB-E9E71BF1A81B}"/>
                </a:ext>
              </a:extLst>
            </p:cNvPr>
            <p:cNvSpPr/>
            <p:nvPr/>
          </p:nvSpPr>
          <p:spPr>
            <a:xfrm>
              <a:off x="9012315" y="1972323"/>
              <a:ext cx="3025805" cy="2351102"/>
            </a:xfrm>
            <a:prstGeom prst="rect">
              <a:avLst/>
            </a:prstGeom>
            <a:noFill/>
            <a:ln w="57150">
              <a:solidFill>
                <a:srgbClr val="FF000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3773916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91123" y="397758"/>
            <a:ext cx="2786388" cy="2032001"/>
          </a:xfrm>
        </p:spPr>
        <p:txBody>
          <a:bodyPr vert="horz" lIns="91440" tIns="45720" rIns="91440" bIns="45720" rtlCol="0" anchor="t">
            <a:normAutofit/>
          </a:bodyPr>
          <a:lstStyle/>
          <a:p>
            <a:pPr>
              <a:lnSpc>
                <a:spcPct val="90000"/>
              </a:lnSpc>
              <a:spcBef>
                <a:spcPct val="0"/>
              </a:spcBef>
              <a:spcAft>
                <a:spcPts val="600"/>
              </a:spcAft>
            </a:pPr>
            <a:r>
              <a:rPr lang="en-US" sz="2800" b="1" dirty="0">
                <a:ln w="1905"/>
                <a:effectLst>
                  <a:innerShdw blurRad="69850" dist="43180" dir="5400000">
                    <a:srgbClr val="000000">
                      <a:alpha val="65000"/>
                    </a:srgbClr>
                  </a:innerShdw>
                </a:effectLst>
                <a:latin typeface="+mj-lt"/>
                <a:ea typeface="+mj-ea"/>
                <a:cs typeface="+mj-cs"/>
              </a:rPr>
              <a:t>Impact?</a:t>
            </a:r>
            <a:endParaRPr lang="en-US" sz="2800" b="1" kern="1200" dirty="0">
              <a:ln w="1905"/>
              <a:solidFill>
                <a:schemeClr val="tx1"/>
              </a:solidFill>
              <a:effectLst>
                <a:innerShdw blurRad="69850" dist="43180" dir="5400000">
                  <a:srgbClr val="000000">
                    <a:alpha val="65000"/>
                  </a:srgbClr>
                </a:innerShdw>
              </a:effectLst>
              <a:latin typeface="+mj-lt"/>
              <a:ea typeface="+mj-ea"/>
              <a:cs typeface="+mj-cs"/>
            </a:endParaRPr>
          </a:p>
        </p:txBody>
      </p:sp>
      <p:sp>
        <p:nvSpPr>
          <p:cNvPr id="6" name="Rectangle 5"/>
          <p:cNvSpPr/>
          <p:nvPr/>
        </p:nvSpPr>
        <p:spPr>
          <a:xfrm>
            <a:off x="3980408" y="1483360"/>
            <a:ext cx="7013171" cy="4430096"/>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endParaRPr lang="en-US" sz="2400" b="1" dirty="0"/>
          </a:p>
        </p:txBody>
      </p:sp>
      <p:sp>
        <p:nvSpPr>
          <p:cNvPr id="12"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10/6/2024</a:t>
            </a:fld>
            <a:endParaRPr lang="en-US"/>
          </a:p>
        </p:txBody>
      </p:sp>
      <p:sp>
        <p:nvSpPr>
          <p:cNvPr id="16"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28</a:t>
            </a:fld>
            <a:endParaRPr lang="en-US"/>
          </a:p>
        </p:txBody>
      </p:sp>
      <p:sp>
        <p:nvSpPr>
          <p:cNvPr id="2" name="AutoShape 12">
            <a:extLst>
              <a:ext uri="{FF2B5EF4-FFF2-40B4-BE49-F238E27FC236}">
                <a16:creationId xmlns:a16="http://schemas.microsoft.com/office/drawing/2014/main" id="{9DC293F2-9637-2A23-5F88-8B9E0431923F}"/>
              </a:ext>
            </a:extLst>
          </p:cNvPr>
          <p:cNvSpPr>
            <a:spLocks noChangeArrowheads="1"/>
          </p:cNvSpPr>
          <p:nvPr/>
        </p:nvSpPr>
        <p:spPr bwMode="auto">
          <a:xfrm rot="-5400000">
            <a:off x="1061252" y="729602"/>
            <a:ext cx="1981200" cy="2971800"/>
          </a:xfrm>
          <a:prstGeom prst="downArrow">
            <a:avLst>
              <a:gd name="adj1" fmla="val 100000"/>
              <a:gd name="adj2" fmla="val 35424"/>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spcAft>
                <a:spcPct val="40000"/>
              </a:spcAft>
            </a:pPr>
            <a:r>
              <a:rPr lang="en-US" altLang="en-US" sz="1800" b="1" dirty="0">
                <a:latin typeface="Arial" charset="0"/>
              </a:rPr>
              <a:t>In EIA, the term “impacts” is used instead of “effects of activities.”</a:t>
            </a:r>
          </a:p>
          <a:p>
            <a:pPr eaLnBrk="1" hangingPunct="1">
              <a:spcAft>
                <a:spcPct val="40000"/>
              </a:spcAft>
            </a:pPr>
            <a:r>
              <a:rPr lang="en-US" altLang="en-US" sz="2200" b="1" dirty="0">
                <a:solidFill>
                  <a:srgbClr val="1E4ABD"/>
                </a:solidFill>
                <a:latin typeface="Arial" charset="0"/>
              </a:rPr>
              <a:t>What is an impact</a:t>
            </a:r>
            <a:r>
              <a:rPr lang="en-US" altLang="en-US" sz="1800" b="1" dirty="0">
                <a:solidFill>
                  <a:srgbClr val="1E4ABD"/>
                </a:solidFill>
                <a:latin typeface="Arial" charset="0"/>
              </a:rPr>
              <a:t>?</a:t>
            </a:r>
          </a:p>
        </p:txBody>
      </p:sp>
      <p:sp>
        <p:nvSpPr>
          <p:cNvPr id="3" name="Footer Placeholder 10">
            <a:extLst>
              <a:ext uri="{FF2B5EF4-FFF2-40B4-BE49-F238E27FC236}">
                <a16:creationId xmlns:a16="http://schemas.microsoft.com/office/drawing/2014/main" id="{33ABFA02-84F1-E1F9-1A86-A1502C2211B7}"/>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36313224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12"/>
          <p:cNvSpPr>
            <a:spLocks noChangeArrowheads="1"/>
          </p:cNvSpPr>
          <p:nvPr/>
        </p:nvSpPr>
        <p:spPr bwMode="auto">
          <a:xfrm>
            <a:off x="515155" y="1341436"/>
            <a:ext cx="6038045" cy="1949116"/>
          </a:xfrm>
          <a:prstGeom prst="homePlate">
            <a:avLst>
              <a:gd name="adj" fmla="val 62157"/>
            </a:avLst>
          </a:prstGeom>
          <a:solidFill>
            <a:srgbClr val="99CC00">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6149" name="Rectangle 4"/>
          <p:cNvSpPr>
            <a:spLocks noGrp="1" noChangeArrowheads="1"/>
          </p:cNvSpPr>
          <p:nvPr>
            <p:ph type="title"/>
          </p:nvPr>
        </p:nvSpPr>
        <p:spPr>
          <a:xfrm>
            <a:off x="1524000" y="533400"/>
            <a:ext cx="7772400" cy="609600"/>
          </a:xfrm>
        </p:spPr>
        <p:txBody>
          <a:bodyPr/>
          <a:lstStyle/>
          <a:p>
            <a:pPr eaLnBrk="1" hangingPunct="1"/>
            <a:r>
              <a:rPr lang="en-US" altLang="en-US"/>
              <a:t>What is an impact?</a:t>
            </a:r>
          </a:p>
        </p:txBody>
      </p:sp>
      <p:sp>
        <p:nvSpPr>
          <p:cNvPr id="6150" name="Rectangle 5"/>
          <p:cNvSpPr>
            <a:spLocks noGrp="1" noChangeArrowheads="1"/>
          </p:cNvSpPr>
          <p:nvPr>
            <p:ph type="body" idx="1"/>
          </p:nvPr>
        </p:nvSpPr>
        <p:spPr>
          <a:xfrm>
            <a:off x="650383" y="1600200"/>
            <a:ext cx="5445617" cy="1981200"/>
          </a:xfrm>
        </p:spPr>
        <p:txBody>
          <a:bodyPr/>
          <a:lstStyle/>
          <a:p>
            <a:pPr marL="0" indent="0">
              <a:buNone/>
            </a:pPr>
            <a:r>
              <a:rPr lang="en-US" altLang="en-US" dirty="0"/>
              <a:t>The impact of an activity is a deviation (a change) from the </a:t>
            </a:r>
            <a:r>
              <a:rPr lang="en-US" altLang="en-US" dirty="0">
                <a:solidFill>
                  <a:srgbClr val="1E4ABD"/>
                </a:solidFill>
              </a:rPr>
              <a:t>baseline situation</a:t>
            </a:r>
            <a:r>
              <a:rPr lang="en-US" altLang="en-US" dirty="0"/>
              <a:t> that is caused by the activity.</a:t>
            </a:r>
          </a:p>
        </p:txBody>
      </p:sp>
      <p:sp>
        <p:nvSpPr>
          <p:cNvPr id="6151" name="Rectangle 10"/>
          <p:cNvSpPr>
            <a:spLocks noChangeArrowheads="1"/>
          </p:cNvSpPr>
          <p:nvPr/>
        </p:nvSpPr>
        <p:spPr bwMode="auto">
          <a:xfrm>
            <a:off x="2286000" y="4038600"/>
            <a:ext cx="3810000" cy="1107996"/>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2200" b="1">
                <a:solidFill>
                  <a:schemeClr val="bg1"/>
                </a:solidFill>
                <a:latin typeface="Arial" charset="0"/>
              </a:rPr>
              <a:t>To measure an impact, you must know what the baseline situation is.</a:t>
            </a:r>
          </a:p>
        </p:txBody>
      </p:sp>
      <p:sp>
        <p:nvSpPr>
          <p:cNvPr id="6152" name="Text Box 11"/>
          <p:cNvSpPr txBox="1">
            <a:spLocks noChangeArrowheads="1"/>
          </p:cNvSpPr>
          <p:nvPr/>
        </p:nvSpPr>
        <p:spPr bwMode="auto">
          <a:xfrm>
            <a:off x="2057401" y="3840164"/>
            <a:ext cx="295275" cy="701675"/>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r>
              <a:rPr lang="en-US" altLang="en-US" sz="4000" b="1">
                <a:solidFill>
                  <a:schemeClr val="bg1"/>
                </a:solidFill>
                <a:latin typeface="Verdana" pitchFamily="34" charset="0"/>
              </a:rPr>
              <a:t>!</a:t>
            </a:r>
          </a:p>
        </p:txBody>
      </p:sp>
      <p:sp>
        <p:nvSpPr>
          <p:cNvPr id="6153" name="Rectangle 13"/>
          <p:cNvSpPr>
            <a:spLocks noChangeArrowheads="1"/>
          </p:cNvSpPr>
          <p:nvPr/>
        </p:nvSpPr>
        <p:spPr bwMode="auto">
          <a:xfrm>
            <a:off x="6700684" y="2344738"/>
            <a:ext cx="2514600" cy="3387725"/>
          </a:xfrm>
          <a:prstGeom prst="rect">
            <a:avLst/>
          </a:prstGeom>
          <a:solidFill>
            <a:srgbClr val="FFCC00">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800" b="1" dirty="0">
                <a:latin typeface="Arial" charset="0"/>
              </a:rPr>
              <a:t>The </a:t>
            </a:r>
            <a:r>
              <a:rPr lang="en-US" altLang="en-US" sz="1800" b="1" dirty="0">
                <a:solidFill>
                  <a:srgbClr val="1E4ABD"/>
                </a:solidFill>
                <a:latin typeface="Arial" charset="0"/>
              </a:rPr>
              <a:t>baseline situation</a:t>
            </a:r>
            <a:r>
              <a:rPr lang="en-US" altLang="en-US" sz="1800" b="1" dirty="0">
                <a:latin typeface="Arial" charset="0"/>
              </a:rPr>
              <a:t> is the existing environmental situation or condition in the absence of the activity.</a:t>
            </a:r>
          </a:p>
          <a:p>
            <a:pPr algn="l"/>
            <a:endParaRPr lang="en-US" altLang="en-US" sz="1800" b="1" dirty="0">
              <a:latin typeface="Arial" charset="0"/>
            </a:endParaRPr>
          </a:p>
          <a:p>
            <a:pPr algn="l"/>
            <a:r>
              <a:rPr lang="en-US" altLang="en-US" sz="1800" b="1" dirty="0">
                <a:solidFill>
                  <a:srgbClr val="1E4ABD"/>
                </a:solidFill>
                <a:latin typeface="Arial" charset="0"/>
              </a:rPr>
              <a:t>The baseline situation is a key concept in EIA.</a:t>
            </a:r>
            <a:r>
              <a:rPr lang="en-US" altLang="en-US" sz="1800" b="1" dirty="0">
                <a:latin typeface="Arial" charset="0"/>
              </a:rPr>
              <a:t> </a:t>
            </a:r>
          </a:p>
        </p:txBody>
      </p:sp>
      <p:sp>
        <p:nvSpPr>
          <p:cNvPr id="2" name="Footer Placeholder 10">
            <a:extLst>
              <a:ext uri="{FF2B5EF4-FFF2-40B4-BE49-F238E27FC236}">
                <a16:creationId xmlns:a16="http://schemas.microsoft.com/office/drawing/2014/main" id="{E0733800-593F-0BD2-8DCC-5AB85FE9323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C0D72EF-7201-3062-964D-D0C1A1C1C645}"/>
              </a:ext>
            </a:extLst>
          </p:cNvPr>
          <p:cNvSpPr>
            <a:spLocks noGrp="1" noChangeArrowheads="1"/>
          </p:cNvSpPr>
          <p:nvPr>
            <p:ph type="title"/>
          </p:nvPr>
        </p:nvSpPr>
        <p:spPr>
          <a:xfrm>
            <a:off x="761802" y="350196"/>
            <a:ext cx="4982049" cy="1624520"/>
          </a:xfrm>
        </p:spPr>
        <p:txBody>
          <a:bodyPr anchor="ctr">
            <a:normAutofit fontScale="90000"/>
          </a:bodyPr>
          <a:lstStyle/>
          <a:p>
            <a:r>
              <a:rPr lang="en-AU" altLang="en-US" sz="4000" dirty="0">
                <a:latin typeface="Century Gothic" panose="020B0502020202020204" pitchFamily="34" charset="0"/>
                <a:cs typeface="Times" panose="02020603050405020304" pitchFamily="18" charset="0"/>
              </a:rPr>
              <a:t>Environmental impacts (key words)</a:t>
            </a:r>
            <a:endParaRPr lang="en-AU" altLang="en-US" sz="4000" b="0" dirty="0">
              <a:latin typeface="Palatino" charset="0"/>
              <a:cs typeface="Times" panose="02020603050405020304" pitchFamily="18" charset="0"/>
            </a:endParaRPr>
          </a:p>
        </p:txBody>
      </p:sp>
      <p:sp>
        <p:nvSpPr>
          <p:cNvPr id="5123" name="Rectangle 3">
            <a:extLst>
              <a:ext uri="{FF2B5EF4-FFF2-40B4-BE49-F238E27FC236}">
                <a16:creationId xmlns:a16="http://schemas.microsoft.com/office/drawing/2014/main" id="{863BB627-B53B-2942-1E0D-24914E97416D}"/>
              </a:ext>
            </a:extLst>
          </p:cNvPr>
          <p:cNvSpPr>
            <a:spLocks noGrp="1" noChangeArrowheads="1"/>
          </p:cNvSpPr>
          <p:nvPr>
            <p:ph type="body" idx="1"/>
          </p:nvPr>
        </p:nvSpPr>
        <p:spPr>
          <a:xfrm>
            <a:off x="761802" y="2743200"/>
            <a:ext cx="4646905" cy="3613149"/>
          </a:xfrm>
        </p:spPr>
        <p:txBody>
          <a:bodyPr anchor="ctr">
            <a:normAutofit/>
          </a:bodyPr>
          <a:lstStyle/>
          <a:p>
            <a:pPr>
              <a:lnSpc>
                <a:spcPct val="105000"/>
              </a:lnSpc>
            </a:pPr>
            <a:r>
              <a:rPr lang="en-AU" altLang="en-US" sz="1700" dirty="0"/>
              <a:t>type and nature</a:t>
            </a:r>
          </a:p>
          <a:p>
            <a:pPr>
              <a:lnSpc>
                <a:spcPct val="105000"/>
              </a:lnSpc>
            </a:pPr>
            <a:r>
              <a:rPr lang="en-AU" altLang="en-US" sz="1700" dirty="0"/>
              <a:t>magnitude</a:t>
            </a:r>
          </a:p>
          <a:p>
            <a:pPr>
              <a:lnSpc>
                <a:spcPct val="105000"/>
              </a:lnSpc>
            </a:pPr>
            <a:r>
              <a:rPr lang="en-AU" altLang="en-US" sz="1700" dirty="0"/>
              <a:t>extent</a:t>
            </a:r>
          </a:p>
          <a:p>
            <a:pPr>
              <a:lnSpc>
                <a:spcPct val="105000"/>
              </a:lnSpc>
            </a:pPr>
            <a:r>
              <a:rPr lang="en-AU" altLang="en-US" sz="1700" dirty="0"/>
              <a:t>timing</a:t>
            </a:r>
          </a:p>
          <a:p>
            <a:pPr>
              <a:lnSpc>
                <a:spcPct val="105000"/>
              </a:lnSpc>
            </a:pPr>
            <a:r>
              <a:rPr lang="en-AU" altLang="en-US" sz="1700" dirty="0"/>
              <a:t>duration</a:t>
            </a:r>
          </a:p>
          <a:p>
            <a:pPr>
              <a:lnSpc>
                <a:spcPct val="105000"/>
              </a:lnSpc>
            </a:pPr>
            <a:r>
              <a:rPr lang="en-AU" altLang="en-US" sz="1700" dirty="0"/>
              <a:t>uncertainty</a:t>
            </a:r>
          </a:p>
          <a:p>
            <a:pPr>
              <a:lnSpc>
                <a:spcPct val="105000"/>
              </a:lnSpc>
            </a:pPr>
            <a:r>
              <a:rPr lang="en-AU" altLang="en-US" sz="1700" dirty="0"/>
              <a:t>reversibility</a:t>
            </a:r>
          </a:p>
          <a:p>
            <a:pPr>
              <a:lnSpc>
                <a:spcPct val="105000"/>
              </a:lnSpc>
            </a:pPr>
            <a:r>
              <a:rPr lang="en-AU" altLang="en-US" sz="1700" dirty="0"/>
              <a:t>significance</a:t>
            </a:r>
          </a:p>
        </p:txBody>
      </p:sp>
      <p:pic>
        <p:nvPicPr>
          <p:cNvPr id="5126" name="Picture 5125" descr="A cropped image of a person touching a plant">
            <a:extLst>
              <a:ext uri="{FF2B5EF4-FFF2-40B4-BE49-F238E27FC236}">
                <a16:creationId xmlns:a16="http://schemas.microsoft.com/office/drawing/2014/main" id="{01BD670B-1500-CEF2-4AA7-E998B70DF1EA}"/>
              </a:ext>
            </a:extLst>
          </p:cNvPr>
          <p:cNvPicPr>
            <a:picLocks noChangeAspect="1"/>
          </p:cNvPicPr>
          <p:nvPr/>
        </p:nvPicPr>
        <p:blipFill rotWithShape="1">
          <a:blip r:embed="rId2"/>
          <a:srcRect l="18824" r="21776" b="-2"/>
          <a:stretch/>
        </p:blipFill>
        <p:spPr>
          <a:xfrm>
            <a:off x="6096000" y="1"/>
            <a:ext cx="6102825" cy="6858000"/>
          </a:xfrm>
          <a:prstGeom prst="rect">
            <a:avLst/>
          </a:prstGeom>
        </p:spPr>
      </p:pic>
      <p:sp>
        <p:nvSpPr>
          <p:cNvPr id="5124" name="Rectangle 4">
            <a:extLst>
              <a:ext uri="{FF2B5EF4-FFF2-40B4-BE49-F238E27FC236}">
                <a16:creationId xmlns:a16="http://schemas.microsoft.com/office/drawing/2014/main" id="{76CCF484-84C1-59D0-3D4D-C3F2EA7CAD96}"/>
              </a:ext>
            </a:extLst>
          </p:cNvPr>
          <p:cNvSpPr>
            <a:spLocks noChangeArrowheads="1"/>
          </p:cNvSpPr>
          <p:nvPr/>
        </p:nvSpPr>
        <p:spPr bwMode="auto">
          <a:xfrm>
            <a:off x="4173782" y="6620608"/>
            <a:ext cx="126578" cy="1900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645" tIns="30773" rIns="62645" bIns="30773">
            <a:spAutoFit/>
          </a:bodyPr>
          <a:lstStyle/>
          <a:p>
            <a:pPr defTabSz="633039" eaLnBrk="0" fontAlgn="base" hangingPunct="0">
              <a:spcBef>
                <a:spcPct val="0"/>
              </a:spcBef>
              <a:spcAft>
                <a:spcPct val="0"/>
              </a:spcAft>
            </a:pPr>
            <a:endParaRPr lang="en-GB" altLang="en-US" sz="831" b="1">
              <a:solidFill>
                <a:srgbClr val="000000"/>
              </a:solidFill>
              <a:latin typeface="Avant Garde" charset="0"/>
            </a:endParaRPr>
          </a:p>
        </p:txBody>
      </p:sp>
    </p:spTree>
    <p:extLst>
      <p:ext uri="{BB962C8B-B14F-4D97-AF65-F5344CB8AC3E}">
        <p14:creationId xmlns:p14="http://schemas.microsoft.com/office/powerpoint/2010/main" val="3075648542"/>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ack background with white text&#10;&#10;Description automatically generated">
            <a:extLst>
              <a:ext uri="{FF2B5EF4-FFF2-40B4-BE49-F238E27FC236}">
                <a16:creationId xmlns:a16="http://schemas.microsoft.com/office/drawing/2014/main" id="{1EA59AB8-A833-D0AC-7090-EFFC64CFD7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3752850"/>
            <a:ext cx="5675313" cy="2586038"/>
          </a:xfrm>
          <a:prstGeom prst="rect">
            <a:avLst/>
          </a:prstGeom>
        </p:spPr>
      </p:pic>
      <p:sp>
        <p:nvSpPr>
          <p:cNvPr id="10"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64A719BD-BC61-4B51-9C02-FA6D59A9D4EB}" type="datetime1">
              <a:rPr kumimoji="0" lang="en-US" b="0" i="0" u="none" strike="noStrike" kern="1200" cap="none" spc="0" normalizeH="0" baseline="0" noProof="0" smtClean="0">
                <a:ln>
                  <a:noFill/>
                </a:ln>
                <a:effectLst>
                  <a:outerShdw blurRad="38100" dist="38100" dir="2700000" algn="tl">
                    <a:srgbClr val="000000">
                      <a:alpha val="43137"/>
                    </a:srgbClr>
                  </a:outerShdw>
                </a:effectLst>
                <a:uLnTx/>
                <a:uFillTx/>
              </a:rPr>
              <a:pPr marL="0" marR="0" lvl="0" indent="0" defTabSz="914400" rtl="0" eaLnBrk="1" fontAlgn="auto" latinLnBrk="0" hangingPunct="1">
                <a:spcBef>
                  <a:spcPts val="0"/>
                </a:spcBef>
                <a:spcAft>
                  <a:spcPts val="600"/>
                </a:spcAft>
                <a:buClrTx/>
                <a:buSzTx/>
                <a:buFontTx/>
                <a:buNone/>
                <a:tabLst/>
                <a:defRPr/>
              </a:pPr>
              <a:t>10/6/2024</a:t>
            </a:fld>
            <a:endParaRPr kumimoji="0" lang="en-US" b="0" i="0" u="none" strike="noStrike" kern="1200" cap="none" spc="0" normalizeH="0" baseline="0" noProof="0">
              <a:ln>
                <a:noFill/>
              </a:ln>
              <a:effectLst>
                <a:outerShdw blurRad="38100" dist="38100" dir="2700000" algn="tl">
                  <a:srgbClr val="000000">
                    <a:alpha val="43137"/>
                  </a:srgbClr>
                </a:outerShdw>
              </a:effectLst>
              <a:uLnTx/>
              <a:uFillTx/>
            </a:endParaRPr>
          </a:p>
        </p:txBody>
      </p:sp>
      <p:sp>
        <p:nvSpPr>
          <p:cNvPr id="14"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6F391B04-159E-4284-919C-20BE23D169A4}" type="slidenum">
              <a:rPr kumimoji="0" lang="en-US" b="0" i="0" u="none" strike="noStrike" kern="1200" cap="none" spc="0" normalizeH="0" baseline="0" noProof="0" smtClean="0">
                <a:ln>
                  <a:noFill/>
                </a:ln>
                <a:effectLst>
                  <a:outerShdw blurRad="38100" dist="38100" dir="2700000" algn="tl">
                    <a:srgbClr val="000000">
                      <a:alpha val="43137"/>
                    </a:srgbClr>
                  </a:outerShdw>
                </a:effectLst>
                <a:uLnTx/>
                <a:uFillTx/>
              </a:rPr>
              <a:pPr marL="0" marR="0" lvl="0" indent="0" defTabSz="914400" rtl="0" eaLnBrk="1" fontAlgn="auto" latinLnBrk="0" hangingPunct="1">
                <a:spcBef>
                  <a:spcPts val="0"/>
                </a:spcBef>
                <a:spcAft>
                  <a:spcPts val="600"/>
                </a:spcAft>
                <a:buClrTx/>
                <a:buSzTx/>
                <a:buFontTx/>
                <a:buNone/>
                <a:tabLst/>
                <a:defRPr/>
              </a:pPr>
              <a:t>31</a:t>
            </a:fld>
            <a:endParaRPr kumimoji="0" lang="en-US" b="0" i="0" u="none" strike="noStrike" kern="1200" cap="none" spc="0" normalizeH="0" baseline="0" noProof="0">
              <a:ln>
                <a:noFill/>
              </a:ln>
              <a:effectLst>
                <a:outerShdw blurRad="38100" dist="38100" dir="2700000" algn="tl">
                  <a:srgbClr val="000000">
                    <a:alpha val="43137"/>
                  </a:srgbClr>
                </a:outerShdw>
              </a:effectLst>
              <a:uLnTx/>
              <a:uFillTx/>
            </a:endParaRPr>
          </a:p>
        </p:txBody>
      </p:sp>
      <p:pic>
        <p:nvPicPr>
          <p:cNvPr id="2050" name="Picture 2" descr="environmental_impact-categories">
            <a:extLst>
              <a:ext uri="{FF2B5EF4-FFF2-40B4-BE49-F238E27FC236}">
                <a16:creationId xmlns:a16="http://schemas.microsoft.com/office/drawing/2014/main" id="{E0E0A947-EF68-A1E3-143A-058BA7028A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317" y="699902"/>
            <a:ext cx="9753600" cy="57531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AFD7E30-E83D-E916-BA23-9AEFB1EB2813}"/>
              </a:ext>
            </a:extLst>
          </p:cNvPr>
          <p:cNvSpPr txBox="1"/>
          <p:nvPr/>
        </p:nvSpPr>
        <p:spPr>
          <a:xfrm>
            <a:off x="137160" y="0"/>
            <a:ext cx="6094602" cy="369332"/>
          </a:xfrm>
          <a:prstGeom prst="rect">
            <a:avLst/>
          </a:prstGeom>
          <a:noFill/>
        </p:spPr>
        <p:txBody>
          <a:bodyPr wrap="square">
            <a:spAutoFit/>
          </a:bodyPr>
          <a:lstStyle/>
          <a:p>
            <a:r>
              <a:rPr lang="fr-FR" dirty="0" err="1">
                <a:hlinkClick r:id="rId4"/>
              </a:rPr>
              <a:t>Environmental</a:t>
            </a:r>
            <a:r>
              <a:rPr lang="fr-FR" dirty="0">
                <a:hlinkClick r:id="rId4"/>
              </a:rPr>
              <a:t> impact </a:t>
            </a:r>
            <a:r>
              <a:rPr lang="fr-FR" dirty="0" err="1">
                <a:hlinkClick r:id="rId4"/>
              </a:rPr>
              <a:t>categories</a:t>
            </a:r>
            <a:r>
              <a:rPr lang="fr-FR" dirty="0">
                <a:hlinkClick r:id="rId4"/>
              </a:rPr>
              <a:t> - </a:t>
            </a:r>
            <a:r>
              <a:rPr lang="fr-FR" dirty="0" err="1">
                <a:hlinkClick r:id="rId4"/>
              </a:rPr>
              <a:t>Enviroscore</a:t>
            </a:r>
            <a:r>
              <a:rPr lang="fr-FR" dirty="0">
                <a:hlinkClick r:id="rId4"/>
              </a:rPr>
              <a:t> (azti.es)</a:t>
            </a:r>
            <a:endParaRPr lang="en-GB" dirty="0"/>
          </a:p>
        </p:txBody>
      </p:sp>
      <p:pic>
        <p:nvPicPr>
          <p:cNvPr id="15" name="Picture 14">
            <a:extLst>
              <a:ext uri="{FF2B5EF4-FFF2-40B4-BE49-F238E27FC236}">
                <a16:creationId xmlns:a16="http://schemas.microsoft.com/office/drawing/2014/main" id="{9C9A6180-6951-AEC6-597D-CD0086DBED15}"/>
              </a:ext>
            </a:extLst>
          </p:cNvPr>
          <p:cNvPicPr>
            <a:picLocks noChangeAspect="1"/>
          </p:cNvPicPr>
          <p:nvPr/>
        </p:nvPicPr>
        <p:blipFill rotWithShape="1">
          <a:blip r:embed="rId5"/>
          <a:srcRect l="79679" t="11583" r="11101" b="34034"/>
          <a:stretch/>
        </p:blipFill>
        <p:spPr>
          <a:xfrm>
            <a:off x="251669" y="436227"/>
            <a:ext cx="1632648" cy="2375867"/>
          </a:xfrm>
          <a:prstGeom prst="rect">
            <a:avLst/>
          </a:prstGeom>
        </p:spPr>
      </p:pic>
    </p:spTree>
    <p:extLst>
      <p:ext uri="{BB962C8B-B14F-4D97-AF65-F5344CB8AC3E}">
        <p14:creationId xmlns:p14="http://schemas.microsoft.com/office/powerpoint/2010/main" val="12738919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D91066C-E4B5-86EC-4292-7CA938877ED4}"/>
              </a:ext>
            </a:extLst>
          </p:cNvPr>
          <p:cNvSpPr>
            <a:spLocks noGrp="1"/>
          </p:cNvSpPr>
          <p:nvPr>
            <p:ph type="title"/>
          </p:nvPr>
        </p:nvSpPr>
        <p:spPr/>
        <p:txBody>
          <a:bodyPr/>
          <a:lstStyle/>
          <a:p>
            <a:pPr>
              <a:defRPr/>
            </a:pPr>
            <a:r>
              <a:rPr lang="en-US" dirty="0">
                <a:ea typeface="+mj-ea"/>
              </a:rPr>
              <a:t>What is an impact?</a:t>
            </a:r>
          </a:p>
        </p:txBody>
      </p:sp>
      <p:sp>
        <p:nvSpPr>
          <p:cNvPr id="16387" name="Date Placeholder 2">
            <a:extLst>
              <a:ext uri="{FF2B5EF4-FFF2-40B4-BE49-F238E27FC236}">
                <a16:creationId xmlns:a16="http://schemas.microsoft.com/office/drawing/2014/main" id="{4857487A-DC59-5EF5-4378-37932BF9B7A2}"/>
              </a:ext>
            </a:extLst>
          </p:cNvPr>
          <p:cNvSpPr>
            <a:spLocks noGrp="1" noChangeArrowheads="1"/>
          </p:cNvSpPr>
          <p:nvPr>
            <p:ph type="dt" sz="quarter" idx="14"/>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218D4D13-D0DF-4D62-A0E9-0D782B67F1E6}" type="datetime1">
              <a:rPr lang="en-US" altLang="en-US">
                <a:solidFill>
                  <a:srgbClr val="635C5B"/>
                </a:solidFill>
              </a:rPr>
              <a:pPr/>
              <a:t>10/6/2024</a:t>
            </a:fld>
            <a:endParaRPr lang="en-US" altLang="en-US">
              <a:solidFill>
                <a:srgbClr val="635C5B"/>
              </a:solidFill>
            </a:endParaRPr>
          </a:p>
        </p:txBody>
      </p:sp>
      <p:sp>
        <p:nvSpPr>
          <p:cNvPr id="16389" name="Slide Number Placeholder 4">
            <a:extLst>
              <a:ext uri="{FF2B5EF4-FFF2-40B4-BE49-F238E27FC236}">
                <a16:creationId xmlns:a16="http://schemas.microsoft.com/office/drawing/2014/main" id="{CBE1B358-2B91-447B-DBF8-C73F6612ED3C}"/>
              </a:ext>
            </a:extLst>
          </p:cNvPr>
          <p:cNvSpPr>
            <a:spLocks noGrp="1" noChangeArrowheads="1"/>
          </p:cNvSpPr>
          <p:nvPr>
            <p:ph type="sldNum" sz="quarter" idx="16"/>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28B9809C-1993-43E7-8628-DEAD0775ED32}" type="slidenum">
              <a:rPr lang="en-US" altLang="en-US">
                <a:solidFill>
                  <a:srgbClr val="635C5B"/>
                </a:solidFill>
              </a:rPr>
              <a:pPr/>
              <a:t>32</a:t>
            </a:fld>
            <a:endParaRPr lang="en-US" altLang="en-US">
              <a:solidFill>
                <a:srgbClr val="635C5B"/>
              </a:solidFill>
            </a:endParaRPr>
          </a:p>
        </p:txBody>
      </p:sp>
      <p:sp>
        <p:nvSpPr>
          <p:cNvPr id="2" name="Content Placeholder 1">
            <a:extLst>
              <a:ext uri="{FF2B5EF4-FFF2-40B4-BE49-F238E27FC236}">
                <a16:creationId xmlns:a16="http://schemas.microsoft.com/office/drawing/2014/main" id="{2CBD1932-9084-5FDE-25ED-9768F50DC7E8}"/>
              </a:ext>
            </a:extLst>
          </p:cNvPr>
          <p:cNvSpPr>
            <a:spLocks noGrp="1"/>
          </p:cNvSpPr>
          <p:nvPr>
            <p:ph type="body" sz="quarter" idx="13"/>
          </p:nvPr>
        </p:nvSpPr>
        <p:spPr/>
        <p:txBody>
          <a:bodyPr rtlCol="0">
            <a:normAutofit/>
          </a:bodyPr>
          <a:lstStyle/>
          <a:p>
            <a:pPr marL="0" indent="0">
              <a:spcBef>
                <a:spcPts val="0"/>
              </a:spcBef>
              <a:buNone/>
              <a:defRPr/>
            </a:pPr>
            <a:r>
              <a:rPr lang="en-US" dirty="0">
                <a:ea typeface="+mn-ea"/>
              </a:rPr>
              <a:t>The </a:t>
            </a:r>
            <a:r>
              <a:rPr lang="en-US" b="1" dirty="0">
                <a:solidFill>
                  <a:srgbClr val="0070C0"/>
                </a:solidFill>
                <a:ea typeface="+mn-ea"/>
              </a:rPr>
              <a:t>impact </a:t>
            </a:r>
            <a:r>
              <a:rPr lang="en-US" dirty="0">
                <a:ea typeface="+mn-ea"/>
              </a:rPr>
              <a:t>of an activity is the </a:t>
            </a:r>
            <a:r>
              <a:rPr lang="en-US" b="1" u="sng" dirty="0">
                <a:solidFill>
                  <a:srgbClr val="0070C0"/>
                </a:solidFill>
                <a:ea typeface="+mn-ea"/>
              </a:rPr>
              <a:t>change from the baseline situation </a:t>
            </a:r>
            <a:r>
              <a:rPr lang="en-US" dirty="0">
                <a:ea typeface="+mn-ea"/>
              </a:rPr>
              <a:t>caused by the activity.</a:t>
            </a:r>
          </a:p>
          <a:p>
            <a:pPr>
              <a:spcBef>
                <a:spcPts val="0"/>
              </a:spcBef>
              <a:buFont typeface="Arial"/>
              <a:buChar char="•"/>
              <a:defRPr/>
            </a:pPr>
            <a:endParaRPr lang="en-US" dirty="0">
              <a:ea typeface="+mn-ea"/>
            </a:endParaRPr>
          </a:p>
        </p:txBody>
      </p:sp>
      <p:sp>
        <p:nvSpPr>
          <p:cNvPr id="16391" name="Rectangle 7">
            <a:extLst>
              <a:ext uri="{FF2B5EF4-FFF2-40B4-BE49-F238E27FC236}">
                <a16:creationId xmlns:a16="http://schemas.microsoft.com/office/drawing/2014/main" id="{62B4FAA8-C165-918A-8414-D0F09E59D93A}"/>
              </a:ext>
            </a:extLst>
          </p:cNvPr>
          <p:cNvSpPr>
            <a:spLocks noChangeArrowheads="1"/>
          </p:cNvSpPr>
          <p:nvPr/>
        </p:nvSpPr>
        <p:spPr bwMode="auto">
          <a:xfrm>
            <a:off x="2254250" y="2432051"/>
            <a:ext cx="5849938" cy="2309813"/>
          </a:xfrm>
          <a:prstGeom prst="rect">
            <a:avLst/>
          </a:prstGeom>
          <a:solidFill>
            <a:schemeClr val="accent2"/>
          </a:solidFill>
          <a:ln w="9525">
            <a:solidFill>
              <a:schemeClr val="tx1"/>
            </a:solidFill>
            <a:prstDash val="sysDash"/>
            <a:miter lim="800000"/>
            <a:headEnd/>
            <a:tailEnd/>
          </a:ln>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r>
              <a:rPr lang="en-US" altLang="en-US" sz="2400" dirty="0">
                <a:solidFill>
                  <a:schemeClr val="bg1"/>
                </a:solidFill>
              </a:rPr>
              <a:t>The baseline situation is the existing environmental situation or condition in the absence of the activity.</a:t>
            </a:r>
          </a:p>
          <a:p>
            <a:endParaRPr lang="en-US" altLang="en-US" sz="2400" dirty="0">
              <a:solidFill>
                <a:schemeClr val="bg1"/>
              </a:solidFill>
            </a:endParaRPr>
          </a:p>
          <a:p>
            <a:r>
              <a:rPr lang="en-US" altLang="en-US" sz="2400" dirty="0">
                <a:solidFill>
                  <a:schemeClr val="bg1"/>
                </a:solidFill>
              </a:rPr>
              <a:t>The baseline situation is a key concept in environmental impact assessment. </a:t>
            </a:r>
          </a:p>
        </p:txBody>
      </p:sp>
      <p:sp>
        <p:nvSpPr>
          <p:cNvPr id="16392" name="Text Box 6">
            <a:extLst>
              <a:ext uri="{FF2B5EF4-FFF2-40B4-BE49-F238E27FC236}">
                <a16:creationId xmlns:a16="http://schemas.microsoft.com/office/drawing/2014/main" id="{2F4ED8F4-2F75-7366-843E-790304A46FD9}"/>
              </a:ext>
            </a:extLst>
          </p:cNvPr>
          <p:cNvSpPr txBox="1">
            <a:spLocks noChangeArrowheads="1"/>
          </p:cNvSpPr>
          <p:nvPr/>
        </p:nvSpPr>
        <p:spPr bwMode="auto">
          <a:xfrm>
            <a:off x="6794501" y="4916489"/>
            <a:ext cx="449263" cy="701675"/>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pPr eaLnBrk="1" hangingPunct="1"/>
            <a:r>
              <a:rPr lang="en-US" altLang="en-US" sz="4000" b="1">
                <a:solidFill>
                  <a:schemeClr val="bg1"/>
                </a:solidFill>
                <a:latin typeface="Verdana" panose="020B0604030504040204" pitchFamily="34" charset="0"/>
              </a:rPr>
              <a:t>! </a:t>
            </a:r>
          </a:p>
        </p:txBody>
      </p:sp>
      <p:sp>
        <p:nvSpPr>
          <p:cNvPr id="16393" name="Rectangle 5">
            <a:extLst>
              <a:ext uri="{FF2B5EF4-FFF2-40B4-BE49-F238E27FC236}">
                <a16:creationId xmlns:a16="http://schemas.microsoft.com/office/drawing/2014/main" id="{D51683E0-9928-196F-80BB-677EA0416DF1}"/>
              </a:ext>
            </a:extLst>
          </p:cNvPr>
          <p:cNvSpPr>
            <a:spLocks noChangeArrowheads="1"/>
          </p:cNvSpPr>
          <p:nvPr/>
        </p:nvSpPr>
        <p:spPr bwMode="auto">
          <a:xfrm>
            <a:off x="7196139" y="4916488"/>
            <a:ext cx="3189287" cy="1200150"/>
          </a:xfrm>
          <a:prstGeom prst="rect">
            <a:avLst/>
          </a:prstGeom>
          <a:solidFill>
            <a:srgbClr val="0033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pPr>
              <a:spcAft>
                <a:spcPct val="30000"/>
              </a:spcAft>
            </a:pPr>
            <a:r>
              <a:rPr lang="en-US" altLang="en-US" sz="2400">
                <a:solidFill>
                  <a:schemeClr val="bg1"/>
                </a:solidFill>
              </a:rPr>
              <a:t>To measure an impact, you must know what the baseline situation is.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24"/>
          <p:cNvSpPr>
            <a:spLocks noChangeArrowheads="1"/>
          </p:cNvSpPr>
          <p:nvPr/>
        </p:nvSpPr>
        <p:spPr bwMode="auto">
          <a:xfrm>
            <a:off x="1752600" y="2286000"/>
            <a:ext cx="381000" cy="3200400"/>
          </a:xfrm>
          <a:prstGeom prst="curvedRightArrow">
            <a:avLst>
              <a:gd name="adj1" fmla="val 168000"/>
              <a:gd name="adj2" fmla="val 336000"/>
              <a:gd name="adj3" fmla="val 33333"/>
            </a:avLst>
          </a:prstGeom>
          <a:solidFill>
            <a:srgbClr val="99CC00">
              <a:alpha val="50195"/>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7173" name="Rectangle 23"/>
          <p:cNvSpPr>
            <a:spLocks noChangeArrowheads="1"/>
          </p:cNvSpPr>
          <p:nvPr/>
        </p:nvSpPr>
        <p:spPr bwMode="auto">
          <a:xfrm>
            <a:off x="2133600" y="2286000"/>
            <a:ext cx="3124200" cy="685800"/>
          </a:xfrm>
          <a:prstGeom prst="rect">
            <a:avLst/>
          </a:prstGeom>
          <a:solidFill>
            <a:srgbClr val="99CC00">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7174" name="Rectangle 2"/>
          <p:cNvSpPr>
            <a:spLocks noGrp="1" noChangeArrowheads="1"/>
          </p:cNvSpPr>
          <p:nvPr>
            <p:ph type="title"/>
          </p:nvPr>
        </p:nvSpPr>
        <p:spPr>
          <a:xfrm>
            <a:off x="1524000" y="457200"/>
            <a:ext cx="7772400" cy="609600"/>
          </a:xfrm>
        </p:spPr>
        <p:txBody>
          <a:bodyPr/>
          <a:lstStyle/>
          <a:p>
            <a:pPr eaLnBrk="1" hangingPunct="1"/>
            <a:r>
              <a:rPr lang="en-US" altLang="en-US"/>
              <a:t>The baseline situation</a:t>
            </a:r>
          </a:p>
        </p:txBody>
      </p:sp>
      <p:sp>
        <p:nvSpPr>
          <p:cNvPr id="7175" name="Rectangle 12"/>
          <p:cNvSpPr>
            <a:spLocks noChangeArrowheads="1"/>
          </p:cNvSpPr>
          <p:nvPr/>
        </p:nvSpPr>
        <p:spPr bwMode="auto">
          <a:xfrm>
            <a:off x="1943100" y="2217004"/>
            <a:ext cx="32194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r" eaLnBrk="1" hangingPunct="1">
              <a:spcBef>
                <a:spcPct val="20000"/>
              </a:spcBef>
              <a:buClr>
                <a:schemeClr val="folHlink"/>
              </a:buClr>
              <a:buFont typeface="Wingdings" pitchFamily="2" charset="2"/>
              <a:buNone/>
            </a:pPr>
            <a:r>
              <a:rPr lang="en-US" altLang="en-US" sz="1600" dirty="0">
                <a:latin typeface="Arial" charset="0"/>
              </a:rPr>
              <a:t>In characterizing the baseline situation, many </a:t>
            </a:r>
            <a:r>
              <a:rPr lang="en-US" altLang="en-US" sz="1600" dirty="0">
                <a:solidFill>
                  <a:srgbClr val="1E4ABD"/>
                </a:solidFill>
                <a:latin typeface="Arial" charset="0"/>
              </a:rPr>
              <a:t>environmental components</a:t>
            </a:r>
            <a:r>
              <a:rPr lang="en-US" altLang="en-US" sz="1600" dirty="0">
                <a:latin typeface="Arial" charset="0"/>
              </a:rPr>
              <a:t> MAY be of interest</a:t>
            </a:r>
            <a:endParaRPr lang="en-US" altLang="en-US" sz="1600" dirty="0">
              <a:solidFill>
                <a:srgbClr val="1E4ABD"/>
              </a:solidFill>
              <a:latin typeface="Arial" charset="0"/>
            </a:endParaRPr>
          </a:p>
        </p:txBody>
      </p:sp>
      <p:sp>
        <p:nvSpPr>
          <p:cNvPr id="7176" name="Rectangle 14"/>
          <p:cNvSpPr>
            <a:spLocks noChangeArrowheads="1"/>
          </p:cNvSpPr>
          <p:nvPr/>
        </p:nvSpPr>
        <p:spPr bwMode="auto">
          <a:xfrm>
            <a:off x="6096000" y="1295401"/>
            <a:ext cx="3886200" cy="758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1143000" indent="-1143000">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Water</a:t>
            </a:r>
            <a:r>
              <a:rPr lang="en-US" altLang="en-US" sz="1600" i="1">
                <a:latin typeface="Arial" charset="0"/>
                <a:cs typeface="Times New Roman" pitchFamily="18" charset="0"/>
              </a:rPr>
              <a:t>	Quantity, quality, reliability, accessibility</a:t>
            </a:r>
          </a:p>
        </p:txBody>
      </p:sp>
      <p:sp>
        <p:nvSpPr>
          <p:cNvPr id="7177" name="Rectangle 15"/>
          <p:cNvSpPr>
            <a:spLocks noChangeArrowheads="1"/>
          </p:cNvSpPr>
          <p:nvPr/>
        </p:nvSpPr>
        <p:spPr bwMode="auto">
          <a:xfrm>
            <a:off x="6096000" y="2170113"/>
            <a:ext cx="3886200" cy="7620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1143000" indent="-1143000">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Soils</a:t>
            </a:r>
            <a:r>
              <a:rPr lang="en-US" altLang="en-US" sz="1600" i="1">
                <a:latin typeface="Arial" charset="0"/>
                <a:cs typeface="Times New Roman" pitchFamily="18" charset="0"/>
              </a:rPr>
              <a:t>	Erosion, crop productivity, fallow periods, salinity, nutrient concentrations</a:t>
            </a:r>
          </a:p>
        </p:txBody>
      </p:sp>
      <p:sp>
        <p:nvSpPr>
          <p:cNvPr id="7178" name="Rectangle 16"/>
          <p:cNvSpPr>
            <a:spLocks noChangeArrowheads="1"/>
          </p:cNvSpPr>
          <p:nvPr/>
        </p:nvSpPr>
        <p:spPr bwMode="auto">
          <a:xfrm>
            <a:off x="6096000" y="4762501"/>
            <a:ext cx="3886200" cy="758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1143000" indent="-1143000">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Flora</a:t>
            </a:r>
            <a:r>
              <a:rPr lang="en-US" altLang="en-US" sz="1600" i="1">
                <a:latin typeface="Arial" charset="0"/>
                <a:cs typeface="Times New Roman" pitchFamily="18" charset="0"/>
              </a:rPr>
              <a:t>	Composition and density of natural vegetation, productivity, key species</a:t>
            </a:r>
          </a:p>
        </p:txBody>
      </p:sp>
      <p:sp>
        <p:nvSpPr>
          <p:cNvPr id="7179" name="Rectangle 17"/>
          <p:cNvSpPr>
            <a:spLocks noChangeArrowheads="1"/>
          </p:cNvSpPr>
          <p:nvPr/>
        </p:nvSpPr>
        <p:spPr bwMode="auto">
          <a:xfrm>
            <a:off x="6096000" y="3048001"/>
            <a:ext cx="3886200" cy="758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1143000" indent="-1143000">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Fauna</a:t>
            </a:r>
            <a:r>
              <a:rPr lang="en-US" altLang="en-US" sz="1600">
                <a:latin typeface="Arial" charset="0"/>
                <a:cs typeface="Times New Roman" pitchFamily="18" charset="0"/>
              </a:rPr>
              <a:t>	</a:t>
            </a:r>
            <a:r>
              <a:rPr lang="en-US" altLang="en-US" sz="1600" i="1">
                <a:latin typeface="Arial" charset="0"/>
                <a:cs typeface="Times New Roman" pitchFamily="18" charset="0"/>
              </a:rPr>
              <a:t>Populations, habitat</a:t>
            </a:r>
          </a:p>
          <a:p>
            <a:pPr algn="l">
              <a:spcAft>
                <a:spcPct val="30000"/>
              </a:spcAft>
            </a:pPr>
            <a:endParaRPr lang="en-US" altLang="en-US" sz="1600" i="1">
              <a:latin typeface="Arial" charset="0"/>
              <a:cs typeface="Times New Roman" pitchFamily="18" charset="0"/>
            </a:endParaRPr>
          </a:p>
        </p:txBody>
      </p:sp>
      <p:sp>
        <p:nvSpPr>
          <p:cNvPr id="7180" name="Rectangle 18"/>
          <p:cNvSpPr>
            <a:spLocks noChangeArrowheads="1"/>
          </p:cNvSpPr>
          <p:nvPr/>
        </p:nvSpPr>
        <p:spPr bwMode="auto">
          <a:xfrm>
            <a:off x="6096000" y="5638801"/>
            <a:ext cx="3886200" cy="758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tabLst>
                <a:tab pos="1143000" algn="l"/>
              </a:tabLst>
              <a:defRPr sz="2800">
                <a:solidFill>
                  <a:schemeClr val="tx1"/>
                </a:solidFill>
                <a:latin typeface="Times" charset="0"/>
              </a:defRPr>
            </a:lvl1pPr>
            <a:lvl2pPr marL="742950" indent="-285750">
              <a:tabLst>
                <a:tab pos="1143000" algn="l"/>
              </a:tabLst>
              <a:defRPr sz="2800">
                <a:solidFill>
                  <a:schemeClr val="tx1"/>
                </a:solidFill>
                <a:latin typeface="Times" charset="0"/>
              </a:defRPr>
            </a:lvl2pPr>
            <a:lvl3pPr marL="1143000" indent="-228600">
              <a:tabLst>
                <a:tab pos="1143000" algn="l"/>
              </a:tabLst>
              <a:defRPr sz="2800">
                <a:solidFill>
                  <a:schemeClr val="tx1"/>
                </a:solidFill>
                <a:latin typeface="Times" charset="0"/>
              </a:defRPr>
            </a:lvl3pPr>
            <a:lvl4pPr marL="1600200" indent="-228600">
              <a:tabLst>
                <a:tab pos="1143000" algn="l"/>
              </a:tabLst>
              <a:defRPr sz="2800">
                <a:solidFill>
                  <a:schemeClr val="tx1"/>
                </a:solidFill>
                <a:latin typeface="Times" charset="0"/>
              </a:defRPr>
            </a:lvl4pPr>
            <a:lvl5pPr marL="2057400" indent="-228600">
              <a:tabLst>
                <a:tab pos="1143000" algn="l"/>
              </a:tabLst>
              <a:defRPr sz="2800">
                <a:solidFill>
                  <a:schemeClr val="tx1"/>
                </a:solidFill>
                <a:latin typeface="Times" charset="0"/>
              </a:defRPr>
            </a:lvl5pPr>
            <a:lvl6pPr marL="2514600" indent="-228600" algn="ctr" eaLnBrk="0" fontAlgn="base" hangingPunct="0">
              <a:spcBef>
                <a:spcPct val="0"/>
              </a:spcBef>
              <a:spcAft>
                <a:spcPct val="0"/>
              </a:spcAft>
              <a:tabLst>
                <a:tab pos="1143000" algn="l"/>
              </a:tabLst>
              <a:defRPr sz="2800">
                <a:solidFill>
                  <a:schemeClr val="tx1"/>
                </a:solidFill>
                <a:latin typeface="Times" charset="0"/>
              </a:defRPr>
            </a:lvl6pPr>
            <a:lvl7pPr marL="2971800" indent="-228600" algn="ctr" eaLnBrk="0" fontAlgn="base" hangingPunct="0">
              <a:spcBef>
                <a:spcPct val="0"/>
              </a:spcBef>
              <a:spcAft>
                <a:spcPct val="0"/>
              </a:spcAft>
              <a:tabLst>
                <a:tab pos="1143000" algn="l"/>
              </a:tabLst>
              <a:defRPr sz="2800">
                <a:solidFill>
                  <a:schemeClr val="tx1"/>
                </a:solidFill>
                <a:latin typeface="Times" charset="0"/>
              </a:defRPr>
            </a:lvl7pPr>
            <a:lvl8pPr marL="3429000" indent="-228600" algn="ctr" eaLnBrk="0" fontAlgn="base" hangingPunct="0">
              <a:spcBef>
                <a:spcPct val="0"/>
              </a:spcBef>
              <a:spcAft>
                <a:spcPct val="0"/>
              </a:spcAft>
              <a:tabLst>
                <a:tab pos="1143000" algn="l"/>
              </a:tabLst>
              <a:defRPr sz="2800">
                <a:solidFill>
                  <a:schemeClr val="tx1"/>
                </a:solidFill>
                <a:latin typeface="Times" charset="0"/>
              </a:defRPr>
            </a:lvl8pPr>
            <a:lvl9pPr marL="3886200" indent="-228600" algn="ctr" eaLnBrk="0" fontAlgn="base" hangingPunct="0">
              <a:spcBef>
                <a:spcPct val="0"/>
              </a:spcBef>
              <a:spcAft>
                <a:spcPct val="0"/>
              </a:spcAft>
              <a:tabLst>
                <a:tab pos="1143000" algn="l"/>
              </a:tabLs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Special	</a:t>
            </a:r>
            <a:r>
              <a:rPr lang="en-US" altLang="en-US" sz="1600" i="1">
                <a:latin typeface="Arial" charset="0"/>
                <a:cs typeface="Times New Roman" pitchFamily="18" charset="0"/>
              </a:rPr>
              <a:t>Key species</a:t>
            </a:r>
            <a:r>
              <a:rPr lang="en-US" altLang="en-US" sz="1600" b="1">
                <a:latin typeface="Arial" charset="0"/>
                <a:cs typeface="Times New Roman" pitchFamily="18" charset="0"/>
              </a:rPr>
              <a:t> </a:t>
            </a:r>
            <a:br>
              <a:rPr lang="en-US" altLang="en-US" sz="1600" b="1">
                <a:latin typeface="Arial" charset="0"/>
                <a:cs typeface="Times New Roman" pitchFamily="18" charset="0"/>
              </a:rPr>
            </a:br>
            <a:r>
              <a:rPr lang="en-US" altLang="en-US" sz="1600" b="1">
                <a:latin typeface="Arial" charset="0"/>
                <a:cs typeface="Times New Roman" pitchFamily="18" charset="0"/>
              </a:rPr>
              <a:t>ecosystems</a:t>
            </a:r>
          </a:p>
        </p:txBody>
      </p:sp>
      <p:sp>
        <p:nvSpPr>
          <p:cNvPr id="7181" name="Rectangle 19"/>
          <p:cNvSpPr>
            <a:spLocks noChangeArrowheads="1"/>
          </p:cNvSpPr>
          <p:nvPr/>
        </p:nvSpPr>
        <p:spPr bwMode="auto">
          <a:xfrm>
            <a:off x="6096000" y="3886201"/>
            <a:ext cx="3886200" cy="758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1143000" indent="-1143000">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spcAft>
                <a:spcPct val="30000"/>
              </a:spcAft>
            </a:pPr>
            <a:r>
              <a:rPr lang="en-US" altLang="en-US" sz="1600" b="1">
                <a:latin typeface="Arial" charset="0"/>
                <a:cs typeface="Times New Roman" pitchFamily="18" charset="0"/>
              </a:rPr>
              <a:t>Env Health</a:t>
            </a:r>
            <a:r>
              <a:rPr lang="en-US" altLang="en-US" sz="1600" i="1">
                <a:latin typeface="Arial" charset="0"/>
                <a:cs typeface="Times New Roman" pitchFamily="18" charset="0"/>
              </a:rPr>
              <a:t>	Disease vectors, pathogens</a:t>
            </a:r>
          </a:p>
        </p:txBody>
      </p:sp>
      <p:sp>
        <p:nvSpPr>
          <p:cNvPr id="7182" name="AutoShape 20"/>
          <p:cNvSpPr>
            <a:spLocks noChangeArrowheads="1"/>
          </p:cNvSpPr>
          <p:nvPr/>
        </p:nvSpPr>
        <p:spPr bwMode="auto">
          <a:xfrm rot="-5400000">
            <a:off x="4762500" y="2171700"/>
            <a:ext cx="1524000" cy="381000"/>
          </a:xfrm>
          <a:prstGeom prst="downArrow">
            <a:avLst>
              <a:gd name="adj1" fmla="val 62241"/>
              <a:gd name="adj2" fmla="val 100000"/>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7183" name="Rectangle 21"/>
          <p:cNvSpPr>
            <a:spLocks noChangeArrowheads="1"/>
          </p:cNvSpPr>
          <p:nvPr/>
        </p:nvSpPr>
        <p:spPr bwMode="auto">
          <a:xfrm>
            <a:off x="2209800" y="3886201"/>
            <a:ext cx="3505200" cy="1631216"/>
          </a:xfrm>
          <a:prstGeom prst="rect">
            <a:avLst/>
          </a:prstGeom>
          <a:solidFill>
            <a:srgbClr val="1E4AB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eaLnBrk="1" hangingPunct="1"/>
            <a:r>
              <a:rPr lang="en-US" altLang="en-US" sz="2000" dirty="0">
                <a:solidFill>
                  <a:schemeClr val="bg1"/>
                </a:solidFill>
                <a:latin typeface="+mn-lt"/>
              </a:rPr>
              <a:t>The components of interest are those that are likely to be affected by the activity—or upon which your activity depends for its success</a:t>
            </a:r>
          </a:p>
        </p:txBody>
      </p:sp>
      <p:sp>
        <p:nvSpPr>
          <p:cNvPr id="2" name="Footer Placeholder 10">
            <a:extLst>
              <a:ext uri="{FF2B5EF4-FFF2-40B4-BE49-F238E27FC236}">
                <a16:creationId xmlns:a16="http://schemas.microsoft.com/office/drawing/2014/main" id="{22BB368D-97E0-9EE2-CCF2-6DC21392F11F}"/>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a:xfrm>
            <a:off x="1524000" y="457200"/>
            <a:ext cx="7772400" cy="609600"/>
          </a:xfrm>
        </p:spPr>
        <p:txBody>
          <a:bodyPr/>
          <a:lstStyle/>
          <a:p>
            <a:pPr eaLnBrk="1" hangingPunct="1"/>
            <a:r>
              <a:rPr lang="en-US" altLang="en-US"/>
              <a:t>The baseline situation</a:t>
            </a:r>
          </a:p>
        </p:txBody>
      </p:sp>
      <p:sp>
        <p:nvSpPr>
          <p:cNvPr id="8197" name="Rectangle 4"/>
          <p:cNvSpPr>
            <a:spLocks noGrp="1" noChangeArrowheads="1"/>
          </p:cNvSpPr>
          <p:nvPr>
            <p:ph type="body" idx="1"/>
          </p:nvPr>
        </p:nvSpPr>
        <p:spPr>
          <a:xfrm>
            <a:off x="1905000" y="1447800"/>
            <a:ext cx="3886200" cy="687388"/>
          </a:xfrm>
          <a:noFill/>
        </p:spPr>
        <p:txBody>
          <a:bodyPr>
            <a:noAutofit/>
          </a:bodyPr>
          <a:lstStyle/>
          <a:p>
            <a:pPr marL="0" indent="0" algn="r">
              <a:buNone/>
            </a:pPr>
            <a:r>
              <a:rPr lang="en-US" altLang="en-US" dirty="0">
                <a:solidFill>
                  <a:srgbClr val="1E4ABD"/>
                </a:solidFill>
              </a:rPr>
              <a:t>The baseline situation is not simply a “snapshot.”</a:t>
            </a:r>
            <a:r>
              <a:rPr lang="en-US" altLang="en-US" dirty="0"/>
              <a:t> </a:t>
            </a:r>
          </a:p>
          <a:p>
            <a:pPr marL="0" indent="0" algn="r">
              <a:spcBef>
                <a:spcPct val="50000"/>
              </a:spcBef>
              <a:buNone/>
            </a:pPr>
            <a:r>
              <a:rPr lang="en-US" altLang="en-US" dirty="0"/>
              <a:t>Describing the baseline situation requires describing both the </a:t>
            </a:r>
            <a:r>
              <a:rPr lang="en-US" altLang="en-US" dirty="0">
                <a:solidFill>
                  <a:srgbClr val="1E4ABD"/>
                </a:solidFill>
              </a:rPr>
              <a:t>normal variability</a:t>
            </a:r>
            <a:r>
              <a:rPr lang="en-US" altLang="en-US" dirty="0"/>
              <a:t> in environmental components &amp; </a:t>
            </a:r>
            <a:r>
              <a:rPr lang="en-US" altLang="en-US" dirty="0">
                <a:solidFill>
                  <a:srgbClr val="1E4ABD"/>
                </a:solidFill>
              </a:rPr>
              <a:t>current trends</a:t>
            </a:r>
            <a:r>
              <a:rPr lang="en-US" altLang="en-US" dirty="0"/>
              <a:t> in these components.</a:t>
            </a:r>
          </a:p>
        </p:txBody>
      </p:sp>
      <p:pic>
        <p:nvPicPr>
          <p:cNvPr id="8198" name="Picture 5" descr="C:\Documents and Settings\mstough\My Documents\ENCAP V (Mobis FY 03)\EA-ESD course materials review\photos\ghanawell.jpg"/>
          <p:cNvPicPr>
            <a:picLocks noChangeAspect="1" noChangeArrowheads="1"/>
          </p:cNvPicPr>
          <p:nvPr/>
        </p:nvPicPr>
        <p:blipFill>
          <a:blip r:embed="rId2">
            <a:lum bright="24000" contrast="6000"/>
            <a:extLst>
              <a:ext uri="{28A0092B-C50C-407E-A947-70E740481C1C}">
                <a14:useLocalDpi xmlns:a14="http://schemas.microsoft.com/office/drawing/2010/main" val="0"/>
              </a:ext>
            </a:extLst>
          </a:blip>
          <a:srcRect/>
          <a:stretch>
            <a:fillRect/>
          </a:stretch>
        </p:blipFill>
        <p:spPr bwMode="auto">
          <a:xfrm>
            <a:off x="6934200" y="1447800"/>
            <a:ext cx="22860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Line 6"/>
          <p:cNvSpPr>
            <a:spLocks noChangeShapeType="1"/>
          </p:cNvSpPr>
          <p:nvPr/>
        </p:nvSpPr>
        <p:spPr bwMode="auto">
          <a:xfrm>
            <a:off x="6858000" y="1447800"/>
            <a:ext cx="0" cy="1905000"/>
          </a:xfrm>
          <a:prstGeom prst="line">
            <a:avLst/>
          </a:prstGeom>
          <a:noFill/>
          <a:ln w="63500">
            <a:solidFill>
              <a:srgbClr val="1E4AB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0" name="Line 7"/>
          <p:cNvSpPr>
            <a:spLocks noChangeShapeType="1"/>
          </p:cNvSpPr>
          <p:nvPr/>
        </p:nvSpPr>
        <p:spPr bwMode="auto">
          <a:xfrm>
            <a:off x="6858000" y="3352800"/>
            <a:ext cx="2590800" cy="0"/>
          </a:xfrm>
          <a:prstGeom prst="line">
            <a:avLst/>
          </a:prstGeom>
          <a:noFill/>
          <a:ln w="63500">
            <a:solidFill>
              <a:srgbClr val="1E4AB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1" name="Freeform 8"/>
          <p:cNvSpPr>
            <a:spLocks/>
          </p:cNvSpPr>
          <p:nvPr/>
        </p:nvSpPr>
        <p:spPr bwMode="auto">
          <a:xfrm>
            <a:off x="6934200" y="1968500"/>
            <a:ext cx="2438400" cy="800100"/>
          </a:xfrm>
          <a:custGeom>
            <a:avLst/>
            <a:gdLst>
              <a:gd name="T0" fmla="*/ 0 w 1824"/>
              <a:gd name="T1" fmla="*/ 317500 h 504"/>
              <a:gd name="T2" fmla="*/ 64168 w 1824"/>
              <a:gd name="T3" fmla="*/ 12700 h 504"/>
              <a:gd name="T4" fmla="*/ 256674 w 1824"/>
              <a:gd name="T5" fmla="*/ 241300 h 504"/>
              <a:gd name="T6" fmla="*/ 449179 w 1824"/>
              <a:gd name="T7" fmla="*/ 165100 h 504"/>
              <a:gd name="T8" fmla="*/ 513347 w 1824"/>
              <a:gd name="T9" fmla="*/ 317500 h 504"/>
              <a:gd name="T10" fmla="*/ 770021 w 1824"/>
              <a:gd name="T11" fmla="*/ 317500 h 504"/>
              <a:gd name="T12" fmla="*/ 898358 w 1824"/>
              <a:gd name="T13" fmla="*/ 393700 h 504"/>
              <a:gd name="T14" fmla="*/ 1090863 w 1824"/>
              <a:gd name="T15" fmla="*/ 469900 h 504"/>
              <a:gd name="T16" fmla="*/ 1219200 w 1824"/>
              <a:gd name="T17" fmla="*/ 393700 h 504"/>
              <a:gd name="T18" fmla="*/ 1411705 w 1824"/>
              <a:gd name="T19" fmla="*/ 546100 h 504"/>
              <a:gd name="T20" fmla="*/ 1540042 w 1824"/>
              <a:gd name="T21" fmla="*/ 546100 h 504"/>
              <a:gd name="T22" fmla="*/ 1732547 w 1824"/>
              <a:gd name="T23" fmla="*/ 774700 h 504"/>
              <a:gd name="T24" fmla="*/ 1860884 w 1824"/>
              <a:gd name="T25" fmla="*/ 622300 h 504"/>
              <a:gd name="T26" fmla="*/ 2053389 w 1824"/>
              <a:gd name="T27" fmla="*/ 622300 h 504"/>
              <a:gd name="T28" fmla="*/ 2310063 w 1824"/>
              <a:gd name="T29" fmla="*/ 774700 h 504"/>
              <a:gd name="T30" fmla="*/ 2438400 w 1824"/>
              <a:gd name="T31" fmla="*/ 774700 h 50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24" h="504">
                <a:moveTo>
                  <a:pt x="0" y="200"/>
                </a:moveTo>
                <a:cubicBezTo>
                  <a:pt x="8" y="108"/>
                  <a:pt x="16" y="16"/>
                  <a:pt x="48" y="8"/>
                </a:cubicBezTo>
                <a:cubicBezTo>
                  <a:pt x="80" y="0"/>
                  <a:pt x="144" y="136"/>
                  <a:pt x="192" y="152"/>
                </a:cubicBezTo>
                <a:cubicBezTo>
                  <a:pt x="240" y="168"/>
                  <a:pt x="304" y="96"/>
                  <a:pt x="336" y="104"/>
                </a:cubicBezTo>
                <a:cubicBezTo>
                  <a:pt x="368" y="112"/>
                  <a:pt x="344" y="184"/>
                  <a:pt x="384" y="200"/>
                </a:cubicBezTo>
                <a:cubicBezTo>
                  <a:pt x="424" y="216"/>
                  <a:pt x="528" y="192"/>
                  <a:pt x="576" y="200"/>
                </a:cubicBezTo>
                <a:cubicBezTo>
                  <a:pt x="624" y="208"/>
                  <a:pt x="632" y="232"/>
                  <a:pt x="672" y="248"/>
                </a:cubicBezTo>
                <a:cubicBezTo>
                  <a:pt x="712" y="264"/>
                  <a:pt x="776" y="296"/>
                  <a:pt x="816" y="296"/>
                </a:cubicBezTo>
                <a:cubicBezTo>
                  <a:pt x="856" y="296"/>
                  <a:pt x="872" y="240"/>
                  <a:pt x="912" y="248"/>
                </a:cubicBezTo>
                <a:cubicBezTo>
                  <a:pt x="952" y="256"/>
                  <a:pt x="1016" y="328"/>
                  <a:pt x="1056" y="344"/>
                </a:cubicBezTo>
                <a:cubicBezTo>
                  <a:pt x="1096" y="360"/>
                  <a:pt x="1112" y="320"/>
                  <a:pt x="1152" y="344"/>
                </a:cubicBezTo>
                <a:cubicBezTo>
                  <a:pt x="1192" y="368"/>
                  <a:pt x="1256" y="480"/>
                  <a:pt x="1296" y="488"/>
                </a:cubicBezTo>
                <a:cubicBezTo>
                  <a:pt x="1336" y="496"/>
                  <a:pt x="1352" y="408"/>
                  <a:pt x="1392" y="392"/>
                </a:cubicBezTo>
                <a:cubicBezTo>
                  <a:pt x="1432" y="376"/>
                  <a:pt x="1480" y="376"/>
                  <a:pt x="1536" y="392"/>
                </a:cubicBezTo>
                <a:cubicBezTo>
                  <a:pt x="1592" y="408"/>
                  <a:pt x="1680" y="472"/>
                  <a:pt x="1728" y="488"/>
                </a:cubicBezTo>
                <a:cubicBezTo>
                  <a:pt x="1776" y="504"/>
                  <a:pt x="1800" y="496"/>
                  <a:pt x="1824" y="488"/>
                </a:cubicBezTo>
              </a:path>
            </a:pathLst>
          </a:custGeom>
          <a:noFill/>
          <a:ln w="63500">
            <a:solidFill>
              <a:srgbClr val="FFFF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2" name="Rectangle 9"/>
          <p:cNvSpPr>
            <a:spLocks noChangeArrowheads="1"/>
          </p:cNvSpPr>
          <p:nvPr/>
        </p:nvSpPr>
        <p:spPr bwMode="auto">
          <a:xfrm>
            <a:off x="7620000" y="3473451"/>
            <a:ext cx="654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800" b="1">
                <a:latin typeface="Arial" charset="0"/>
              </a:rPr>
              <a:t>time</a:t>
            </a:r>
          </a:p>
        </p:txBody>
      </p:sp>
      <p:sp>
        <p:nvSpPr>
          <p:cNvPr id="8203" name="Rectangle 10"/>
          <p:cNvSpPr>
            <a:spLocks noChangeArrowheads="1"/>
          </p:cNvSpPr>
          <p:nvPr/>
        </p:nvSpPr>
        <p:spPr bwMode="auto">
          <a:xfrm rot="-5400000">
            <a:off x="5952332" y="2124869"/>
            <a:ext cx="1416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800" b="1">
                <a:latin typeface="Arial" charset="0"/>
              </a:rPr>
              <a:t>Water table</a:t>
            </a:r>
          </a:p>
        </p:txBody>
      </p:sp>
      <p:sp>
        <p:nvSpPr>
          <p:cNvPr id="8204" name="Rectangle 11"/>
          <p:cNvSpPr>
            <a:spLocks noChangeArrowheads="1"/>
          </p:cNvSpPr>
          <p:nvPr/>
        </p:nvSpPr>
        <p:spPr bwMode="auto">
          <a:xfrm>
            <a:off x="6781800" y="3886201"/>
            <a:ext cx="2819400" cy="2289175"/>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800" b="1">
                <a:latin typeface="Arial" charset="0"/>
              </a:rPr>
              <a:t>This chart of groundwater levels shows both </a:t>
            </a:r>
            <a:r>
              <a:rPr lang="en-US" altLang="en-US" sz="1800" b="1">
                <a:solidFill>
                  <a:srgbClr val="1E4ABD"/>
                </a:solidFill>
                <a:latin typeface="Arial" charset="0"/>
              </a:rPr>
              <a:t>variability</a:t>
            </a:r>
            <a:r>
              <a:rPr lang="en-US" altLang="en-US" sz="1800" b="1">
                <a:latin typeface="Arial" charset="0"/>
              </a:rPr>
              <a:t> and a </a:t>
            </a:r>
            <a:r>
              <a:rPr lang="en-US" altLang="en-US" sz="1800" b="1">
                <a:solidFill>
                  <a:srgbClr val="1E4ABD"/>
                </a:solidFill>
                <a:latin typeface="Arial" charset="0"/>
              </a:rPr>
              <a:t>trend over time</a:t>
            </a:r>
            <a:r>
              <a:rPr lang="en-US" altLang="en-US" sz="1800" b="1">
                <a:latin typeface="Arial" charset="0"/>
              </a:rPr>
              <a:t>.  </a:t>
            </a:r>
          </a:p>
          <a:p>
            <a:pPr algn="l"/>
            <a:endParaRPr lang="en-US" altLang="en-US" sz="1800" b="1">
              <a:latin typeface="Arial" charset="0"/>
            </a:endParaRPr>
          </a:p>
          <a:p>
            <a:pPr algn="l"/>
            <a:r>
              <a:rPr lang="en-US" altLang="en-US" sz="1800" b="1">
                <a:latin typeface="Arial" charset="0"/>
              </a:rPr>
              <a:t>Both are part of the groundwater baseline situation.</a:t>
            </a:r>
          </a:p>
        </p:txBody>
      </p:sp>
      <p:sp>
        <p:nvSpPr>
          <p:cNvPr id="8205" name="AutoShape 12"/>
          <p:cNvSpPr>
            <a:spLocks noChangeArrowheads="1"/>
          </p:cNvSpPr>
          <p:nvPr/>
        </p:nvSpPr>
        <p:spPr bwMode="auto">
          <a:xfrm rot="-5400000">
            <a:off x="4762500" y="2552700"/>
            <a:ext cx="2590800" cy="381000"/>
          </a:xfrm>
          <a:prstGeom prst="downArrow">
            <a:avLst>
              <a:gd name="adj1" fmla="val 62241"/>
              <a:gd name="adj2" fmla="val 100000"/>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1524000" y="533400"/>
            <a:ext cx="7772400" cy="609600"/>
          </a:xfrm>
        </p:spPr>
        <p:txBody>
          <a:bodyPr>
            <a:normAutofit fontScale="90000"/>
          </a:bodyPr>
          <a:lstStyle/>
          <a:p>
            <a:pPr eaLnBrk="1" hangingPunct="1"/>
            <a:r>
              <a:rPr lang="en-US" altLang="en-US"/>
              <a:t>Types of impacts &amp; their attributes</a:t>
            </a:r>
          </a:p>
        </p:txBody>
      </p:sp>
      <p:sp>
        <p:nvSpPr>
          <p:cNvPr id="9221" name="Rectangle 4"/>
          <p:cNvSpPr>
            <a:spLocks noChangeArrowheads="1"/>
          </p:cNvSpPr>
          <p:nvPr/>
        </p:nvSpPr>
        <p:spPr bwMode="auto">
          <a:xfrm>
            <a:off x="6629400" y="1371601"/>
            <a:ext cx="2819400" cy="2682875"/>
          </a:xfrm>
          <a:prstGeom prst="rect">
            <a:avLst/>
          </a:prstGeom>
          <a:solidFill>
            <a:srgbClr val="99CC00">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spcBef>
                <a:spcPct val="50000"/>
              </a:spcBef>
              <a:buFont typeface="Wingdings" pitchFamily="2" charset="2"/>
              <a:buNone/>
            </a:pPr>
            <a:r>
              <a:rPr kumimoji="1" lang="en-US" altLang="en-US" sz="2000" b="1">
                <a:latin typeface="Arial" charset="0"/>
              </a:rPr>
              <a:t>Direct &amp; indirect impacts</a:t>
            </a:r>
          </a:p>
          <a:p>
            <a:pPr>
              <a:spcBef>
                <a:spcPct val="50000"/>
              </a:spcBef>
              <a:buFont typeface="Wingdings" pitchFamily="2" charset="2"/>
              <a:buNone/>
            </a:pPr>
            <a:r>
              <a:rPr kumimoji="1" lang="en-US" altLang="en-US" sz="2000" b="1">
                <a:latin typeface="Arial" charset="0"/>
              </a:rPr>
              <a:t>Short-term &amp; long-term impacts</a:t>
            </a:r>
          </a:p>
          <a:p>
            <a:pPr>
              <a:spcBef>
                <a:spcPct val="50000"/>
              </a:spcBef>
              <a:buFont typeface="Wingdings" pitchFamily="2" charset="2"/>
              <a:buNone/>
            </a:pPr>
            <a:r>
              <a:rPr kumimoji="1" lang="en-US" altLang="en-US" sz="2000" b="1">
                <a:latin typeface="Arial" charset="0"/>
              </a:rPr>
              <a:t>Adverse &amp; beneficial impacts</a:t>
            </a:r>
          </a:p>
          <a:p>
            <a:pPr>
              <a:spcBef>
                <a:spcPct val="50000"/>
              </a:spcBef>
              <a:buFont typeface="Wingdings" pitchFamily="2" charset="2"/>
              <a:buNone/>
            </a:pPr>
            <a:r>
              <a:rPr kumimoji="1" lang="en-US" altLang="en-US" sz="2000" b="1">
                <a:latin typeface="Arial" charset="0"/>
              </a:rPr>
              <a:t>Cumulative impacts</a:t>
            </a:r>
          </a:p>
        </p:txBody>
      </p:sp>
      <p:sp>
        <p:nvSpPr>
          <p:cNvPr id="9222" name="Rectangle 5"/>
          <p:cNvSpPr>
            <a:spLocks noChangeArrowheads="1"/>
          </p:cNvSpPr>
          <p:nvPr/>
        </p:nvSpPr>
        <p:spPr bwMode="auto">
          <a:xfrm>
            <a:off x="1828800" y="1524000"/>
            <a:ext cx="39624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r"/>
            <a:r>
              <a:rPr lang="en-US" altLang="en-US" sz="2400" b="1">
                <a:latin typeface="Arial" charset="0"/>
              </a:rPr>
              <a:t>The EIA process is concerned with</a:t>
            </a:r>
            <a:br>
              <a:rPr lang="en-US" altLang="en-US" sz="2400" b="1">
                <a:latin typeface="Arial" charset="0"/>
              </a:rPr>
            </a:br>
            <a:r>
              <a:rPr lang="en-US" altLang="en-US" sz="2400" b="1">
                <a:solidFill>
                  <a:srgbClr val="1E4ABD"/>
                </a:solidFill>
                <a:latin typeface="Arial" charset="0"/>
              </a:rPr>
              <a:t>all types of impacts</a:t>
            </a:r>
            <a:r>
              <a:rPr lang="en-US" altLang="en-US" sz="2400" b="1">
                <a:latin typeface="Arial" charset="0"/>
              </a:rPr>
              <a:t> and may describe them in a number of ways</a:t>
            </a:r>
          </a:p>
        </p:txBody>
      </p:sp>
      <p:sp>
        <p:nvSpPr>
          <p:cNvPr id="9223" name="AutoShape 6"/>
          <p:cNvSpPr>
            <a:spLocks noChangeArrowheads="1"/>
          </p:cNvSpPr>
          <p:nvPr/>
        </p:nvSpPr>
        <p:spPr bwMode="auto">
          <a:xfrm>
            <a:off x="6096000" y="1600200"/>
            <a:ext cx="457200" cy="1066800"/>
          </a:xfrm>
          <a:prstGeom prst="homePlate">
            <a:avLst>
              <a:gd name="adj" fmla="val 89583"/>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9224" name="Rectangle 7"/>
          <p:cNvSpPr>
            <a:spLocks noChangeArrowheads="1"/>
          </p:cNvSpPr>
          <p:nvPr/>
        </p:nvSpPr>
        <p:spPr bwMode="auto">
          <a:xfrm>
            <a:off x="6629400" y="5105400"/>
            <a:ext cx="36576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endParaRPr lang="en-US" altLang="en-US" sz="2400" b="1">
              <a:latin typeface="Arial" charset="0"/>
            </a:endParaRPr>
          </a:p>
        </p:txBody>
      </p:sp>
      <p:sp>
        <p:nvSpPr>
          <p:cNvPr id="9225" name="Rectangle 11"/>
          <p:cNvSpPr>
            <a:spLocks noChangeArrowheads="1"/>
          </p:cNvSpPr>
          <p:nvPr/>
        </p:nvSpPr>
        <p:spPr bwMode="auto">
          <a:xfrm>
            <a:off x="3581400" y="3810000"/>
            <a:ext cx="2514600" cy="2362200"/>
          </a:xfrm>
          <a:prstGeom prst="rect">
            <a:avLst/>
          </a:prstGeom>
          <a:solidFill>
            <a:srgbClr val="FFFF99"/>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2000">
                <a:latin typeface="Times New Roman" pitchFamily="18" charset="0"/>
                <a:sym typeface="Wingdings" pitchFamily="2" charset="2"/>
              </a:rPr>
              <a:t> </a:t>
            </a:r>
            <a:r>
              <a:rPr lang="en-US" altLang="en-US" sz="2000" b="1">
                <a:latin typeface="Arial" charset="0"/>
              </a:rPr>
              <a:t>Intensity</a:t>
            </a:r>
            <a:br>
              <a:rPr lang="en-US" altLang="en-US" sz="2000" b="1">
                <a:latin typeface="Arial" charset="0"/>
              </a:rPr>
            </a:br>
            <a:r>
              <a:rPr lang="en-US" altLang="en-US" sz="2000" b="1">
                <a:latin typeface="Arial" charset="0"/>
                <a:sym typeface="Wingdings" pitchFamily="2" charset="2"/>
              </a:rPr>
              <a:t> </a:t>
            </a:r>
            <a:r>
              <a:rPr lang="en-US" altLang="en-US" sz="2000" b="1">
                <a:latin typeface="Arial" charset="0"/>
              </a:rPr>
              <a:t>Direction </a:t>
            </a:r>
          </a:p>
          <a:p>
            <a:pPr algn="l"/>
            <a:r>
              <a:rPr lang="en-US" altLang="en-US" sz="2000" b="1">
                <a:latin typeface="Arial" charset="0"/>
                <a:sym typeface="Wingdings" pitchFamily="2" charset="2"/>
              </a:rPr>
              <a:t> </a:t>
            </a:r>
            <a:r>
              <a:rPr lang="en-US" altLang="en-US" sz="2000" b="1">
                <a:latin typeface="Arial" charset="0"/>
              </a:rPr>
              <a:t>Spatial extent</a:t>
            </a:r>
            <a:br>
              <a:rPr lang="en-US" altLang="en-US" sz="2000" b="1">
                <a:latin typeface="Arial" charset="0"/>
              </a:rPr>
            </a:br>
            <a:r>
              <a:rPr lang="en-US" altLang="en-US" sz="2000" b="1">
                <a:latin typeface="Arial" charset="0"/>
                <a:sym typeface="Wingdings" pitchFamily="2" charset="2"/>
              </a:rPr>
              <a:t> </a:t>
            </a:r>
            <a:r>
              <a:rPr lang="en-US" altLang="en-US" sz="2000" b="1">
                <a:latin typeface="Arial" charset="0"/>
              </a:rPr>
              <a:t>Duration </a:t>
            </a:r>
          </a:p>
          <a:p>
            <a:pPr algn="l"/>
            <a:r>
              <a:rPr lang="en-US" altLang="en-US" sz="2000" b="1">
                <a:latin typeface="Arial" charset="0"/>
                <a:sym typeface="Wingdings" pitchFamily="2" charset="2"/>
              </a:rPr>
              <a:t> </a:t>
            </a:r>
            <a:r>
              <a:rPr lang="en-US" altLang="en-US" sz="2000" b="1">
                <a:latin typeface="Arial" charset="0"/>
              </a:rPr>
              <a:t>Frequency </a:t>
            </a:r>
            <a:br>
              <a:rPr lang="en-US" altLang="en-US" sz="2000" b="1">
                <a:latin typeface="Arial" charset="0"/>
              </a:rPr>
            </a:br>
            <a:r>
              <a:rPr lang="en-US" altLang="en-US" sz="2000" b="1">
                <a:latin typeface="Arial" charset="0"/>
                <a:sym typeface="Wingdings" pitchFamily="2" charset="2"/>
              </a:rPr>
              <a:t> </a:t>
            </a:r>
            <a:r>
              <a:rPr lang="en-US" altLang="en-US" sz="2000" b="1">
                <a:latin typeface="Arial" charset="0"/>
              </a:rPr>
              <a:t>Reversibility </a:t>
            </a:r>
          </a:p>
          <a:p>
            <a:pPr algn="l"/>
            <a:r>
              <a:rPr lang="en-US" altLang="en-US" sz="2000" b="1">
                <a:latin typeface="Arial" charset="0"/>
                <a:sym typeface="Wingdings" pitchFamily="2" charset="2"/>
              </a:rPr>
              <a:t> </a:t>
            </a:r>
            <a:r>
              <a:rPr lang="en-US" altLang="en-US" sz="2000" b="1">
                <a:latin typeface="Arial" charset="0"/>
              </a:rPr>
              <a:t>Probability </a:t>
            </a:r>
          </a:p>
        </p:txBody>
      </p:sp>
      <p:sp>
        <p:nvSpPr>
          <p:cNvPr id="9226" name="AutoShape 12"/>
          <p:cNvSpPr>
            <a:spLocks noChangeArrowheads="1"/>
          </p:cNvSpPr>
          <p:nvPr/>
        </p:nvSpPr>
        <p:spPr bwMode="auto">
          <a:xfrm rot="5400000">
            <a:off x="4572000" y="3124200"/>
            <a:ext cx="457200" cy="1066800"/>
          </a:xfrm>
          <a:prstGeom prst="homePlate">
            <a:avLst>
              <a:gd name="adj" fmla="val 89583"/>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9227" name="AutoShape 13"/>
          <p:cNvSpPr>
            <a:spLocks noChangeArrowheads="1"/>
          </p:cNvSpPr>
          <p:nvPr/>
        </p:nvSpPr>
        <p:spPr bwMode="auto">
          <a:xfrm rot="-5400000">
            <a:off x="7886700" y="3695700"/>
            <a:ext cx="1524000" cy="3581400"/>
          </a:xfrm>
          <a:prstGeom prst="downArrow">
            <a:avLst>
              <a:gd name="adj1" fmla="val 97917"/>
              <a:gd name="adj2" fmla="val 41984"/>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2400" b="1">
                <a:solidFill>
                  <a:srgbClr val="1E4ABD"/>
                </a:solidFill>
                <a:latin typeface="Arial" charset="0"/>
              </a:rPr>
              <a:t>But all impacts are NOT treated equally.</a:t>
            </a:r>
          </a:p>
        </p:txBody>
      </p:sp>
      <p:sp>
        <p:nvSpPr>
          <p:cNvPr id="2" name="Footer Placeholder 10">
            <a:extLst>
              <a:ext uri="{FF2B5EF4-FFF2-40B4-BE49-F238E27FC236}">
                <a16:creationId xmlns:a16="http://schemas.microsoft.com/office/drawing/2014/main" id="{792987D8-B853-0328-9DF4-BD46CAD00D11}"/>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09AD6DC-426A-4157-C8AD-436B191E8C19}"/>
              </a:ext>
            </a:extLst>
          </p:cNvPr>
          <p:cNvSpPr>
            <a:spLocks noGrp="1"/>
          </p:cNvSpPr>
          <p:nvPr>
            <p:ph type="title"/>
          </p:nvPr>
        </p:nvSpPr>
        <p:spPr>
          <a:xfrm>
            <a:off x="1995489" y="276225"/>
            <a:ext cx="8162925" cy="933450"/>
          </a:xfrm>
        </p:spPr>
        <p:txBody>
          <a:bodyPr>
            <a:noAutofit/>
          </a:bodyPr>
          <a:lstStyle/>
          <a:p>
            <a:pPr>
              <a:defRPr/>
            </a:pPr>
            <a:r>
              <a:rPr lang="en-US" dirty="0">
                <a:ea typeface="+mj-ea"/>
              </a:rPr>
              <a:t>Key terms in the EIA process</a:t>
            </a:r>
          </a:p>
        </p:txBody>
      </p:sp>
      <p:sp>
        <p:nvSpPr>
          <p:cNvPr id="14339" name="Date Placeholder 2">
            <a:extLst>
              <a:ext uri="{FF2B5EF4-FFF2-40B4-BE49-F238E27FC236}">
                <a16:creationId xmlns:a16="http://schemas.microsoft.com/office/drawing/2014/main" id="{8518BC41-A664-F81F-6BF5-7DB5C91D811B}"/>
              </a:ext>
            </a:extLst>
          </p:cNvPr>
          <p:cNvSpPr>
            <a:spLocks noGrp="1" noChangeArrowheads="1"/>
          </p:cNvSpPr>
          <p:nvPr>
            <p:ph type="dt" sz="quarter" idx="14"/>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12D8A778-2983-44F2-A288-F5CE859B8C28}" type="datetime1">
              <a:rPr lang="en-US" altLang="en-US">
                <a:solidFill>
                  <a:srgbClr val="635C5B"/>
                </a:solidFill>
              </a:rPr>
              <a:pPr/>
              <a:t>10/6/2024</a:t>
            </a:fld>
            <a:endParaRPr lang="en-US" altLang="en-US">
              <a:solidFill>
                <a:srgbClr val="635C5B"/>
              </a:solidFill>
            </a:endParaRPr>
          </a:p>
        </p:txBody>
      </p:sp>
      <p:sp>
        <p:nvSpPr>
          <p:cNvPr id="14341" name="Slide Number Placeholder 4">
            <a:extLst>
              <a:ext uri="{FF2B5EF4-FFF2-40B4-BE49-F238E27FC236}">
                <a16:creationId xmlns:a16="http://schemas.microsoft.com/office/drawing/2014/main" id="{2F900674-28CD-51F0-64D0-CC090CD27690}"/>
              </a:ext>
            </a:extLst>
          </p:cNvPr>
          <p:cNvSpPr>
            <a:spLocks noGrp="1" noChangeArrowheads="1"/>
          </p:cNvSpPr>
          <p:nvPr>
            <p:ph type="sldNum" sz="quarter" idx="16"/>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CEC77EC5-58ED-4E32-9130-4659054E8944}" type="slidenum">
              <a:rPr lang="en-US" altLang="en-US">
                <a:solidFill>
                  <a:srgbClr val="635C5B"/>
                </a:solidFill>
              </a:rPr>
              <a:pPr/>
              <a:t>36</a:t>
            </a:fld>
            <a:endParaRPr lang="en-US" altLang="en-US">
              <a:solidFill>
                <a:srgbClr val="635C5B"/>
              </a:solidFill>
            </a:endParaRPr>
          </a:p>
        </p:txBody>
      </p:sp>
      <p:sp>
        <p:nvSpPr>
          <p:cNvPr id="14342" name="Content Placeholder 1">
            <a:extLst>
              <a:ext uri="{FF2B5EF4-FFF2-40B4-BE49-F238E27FC236}">
                <a16:creationId xmlns:a16="http://schemas.microsoft.com/office/drawing/2014/main" id="{3221F476-5D66-AFC2-10C6-E9F0A4CBEA7A}"/>
              </a:ext>
            </a:extLst>
          </p:cNvPr>
          <p:cNvSpPr>
            <a:spLocks noGrp="1" noChangeArrowheads="1"/>
          </p:cNvSpPr>
          <p:nvPr>
            <p:ph type="body" sz="quarter" idx="13"/>
          </p:nvPr>
        </p:nvSpPr>
        <p:spPr>
          <a:xfrm>
            <a:off x="1995489" y="1312864"/>
            <a:ext cx="8162925" cy="5049837"/>
          </a:xfrm>
        </p:spPr>
        <p:txBody>
          <a:bodyPr/>
          <a:lstStyle/>
          <a:p>
            <a:pPr>
              <a:spcAft>
                <a:spcPct val="0"/>
              </a:spcAft>
            </a:pPr>
            <a:r>
              <a:rPr lang="en-US" altLang="en-US">
                <a:latin typeface="Gill Sans MT" panose="020B0502020104020203" pitchFamily="34" charset="0"/>
                <a:cs typeface="Gill Sans MT" panose="020B0502020104020203" pitchFamily="34" charset="0"/>
              </a:rPr>
              <a:t>Defining “impact”</a:t>
            </a:r>
          </a:p>
          <a:p>
            <a:pPr>
              <a:spcAft>
                <a:spcPct val="0"/>
              </a:spcAft>
            </a:pPr>
            <a:endParaRPr lang="en-US" altLang="en-US">
              <a:latin typeface="Gill Sans MT" panose="020B0502020104020203" pitchFamily="34" charset="0"/>
              <a:cs typeface="Gill Sans MT" panose="020B0502020104020203" pitchFamily="34" charset="0"/>
            </a:endParaRPr>
          </a:p>
        </p:txBody>
      </p:sp>
      <p:sp>
        <p:nvSpPr>
          <p:cNvPr id="14343" name="Content Placeholder 6">
            <a:extLst>
              <a:ext uri="{FF2B5EF4-FFF2-40B4-BE49-F238E27FC236}">
                <a16:creationId xmlns:a16="http://schemas.microsoft.com/office/drawing/2014/main" id="{5EF21120-45C8-1EBA-E0ED-D71DCABE95CD}"/>
              </a:ext>
            </a:extLst>
          </p:cNvPr>
          <p:cNvSpPr>
            <a:spLocks noGrp="1" noChangeArrowheads="1"/>
          </p:cNvSpPr>
          <p:nvPr>
            <p:ph sz="half" idx="4294967295"/>
          </p:nvPr>
        </p:nvSpPr>
        <p:spPr>
          <a:xfrm>
            <a:off x="7900988" y="1312863"/>
            <a:ext cx="2767012" cy="4845050"/>
          </a:xfrm>
        </p:spPr>
        <p:txBody>
          <a:bodyPr/>
          <a:lstStyle/>
          <a:p>
            <a:r>
              <a:rPr lang="en-US" altLang="en-US" dirty="0">
                <a:latin typeface="Gill Sans MT" panose="020B0502020104020203" pitchFamily="34" charset="0"/>
                <a:cs typeface="Gill Sans MT" panose="020B0502020104020203" pitchFamily="34" charset="0"/>
              </a:rPr>
              <a:t>Defining “activity”</a:t>
            </a:r>
          </a:p>
          <a:p>
            <a:endParaRPr lang="en-US" altLang="en-US" dirty="0">
              <a:latin typeface="Gill Sans MT" panose="020B0502020104020203" pitchFamily="34" charset="0"/>
              <a:cs typeface="Gill Sans MT" panose="020B0502020104020203" pitchFamily="34" charset="0"/>
            </a:endParaRPr>
          </a:p>
        </p:txBody>
      </p:sp>
      <p:sp>
        <p:nvSpPr>
          <p:cNvPr id="14344" name="Content Placeholder 7">
            <a:extLst>
              <a:ext uri="{FF2B5EF4-FFF2-40B4-BE49-F238E27FC236}">
                <a16:creationId xmlns:a16="http://schemas.microsoft.com/office/drawing/2014/main" id="{C0159EAF-2C92-DE98-6C3C-32E5CBC6FF77}"/>
              </a:ext>
            </a:extLst>
          </p:cNvPr>
          <p:cNvSpPr>
            <a:spLocks noGrp="1" noChangeArrowheads="1"/>
          </p:cNvSpPr>
          <p:nvPr>
            <p:ph sz="half" idx="4294967295"/>
          </p:nvPr>
        </p:nvSpPr>
        <p:spPr>
          <a:xfrm>
            <a:off x="4716463" y="1319213"/>
            <a:ext cx="2705100" cy="4565650"/>
          </a:xfrm>
        </p:spPr>
        <p:txBody>
          <a:bodyPr/>
          <a:lstStyle/>
          <a:p>
            <a:r>
              <a:rPr lang="en-US" altLang="en-US">
                <a:latin typeface="Gill Sans MT" panose="020B0502020104020203" pitchFamily="34" charset="0"/>
                <a:cs typeface="Gill Sans MT" panose="020B0502020104020203" pitchFamily="34" charset="0"/>
              </a:rPr>
              <a:t>Characterizing the baseline situation</a:t>
            </a:r>
          </a:p>
          <a:p>
            <a:endParaRPr lang="en-US" altLang="en-US">
              <a:latin typeface="Gill Sans MT" panose="020B0502020104020203" pitchFamily="34" charset="0"/>
              <a:cs typeface="Gill Sans MT" panose="020B0502020104020203" pitchFamily="34" charset="0"/>
            </a:endParaRPr>
          </a:p>
        </p:txBody>
      </p:sp>
      <p:pic>
        <p:nvPicPr>
          <p:cNvPr id="14345" name="Picture 8" descr="Drip irrigation of strawberry plants">
            <a:extLst>
              <a:ext uri="{FF2B5EF4-FFF2-40B4-BE49-F238E27FC236}">
                <a16:creationId xmlns:a16="http://schemas.microsoft.com/office/drawing/2014/main" id="{AA9F6223-5D64-DEA3-3DBD-E9BF108CE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0614" r="32652"/>
          <a:stretch>
            <a:fillRect/>
          </a:stretch>
        </p:blipFill>
        <p:spPr bwMode="auto">
          <a:xfrm>
            <a:off x="2538414" y="2133601"/>
            <a:ext cx="2020887"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6" name="Group 9" descr="Graph showing that the water table decreases over time">
            <a:extLst>
              <a:ext uri="{FF2B5EF4-FFF2-40B4-BE49-F238E27FC236}">
                <a16:creationId xmlns:a16="http://schemas.microsoft.com/office/drawing/2014/main" id="{D7A3F6F1-13BC-B14A-DD41-C7B1D5E63783}"/>
              </a:ext>
            </a:extLst>
          </p:cNvPr>
          <p:cNvGrpSpPr>
            <a:grpSpLocks/>
          </p:cNvGrpSpPr>
          <p:nvPr/>
        </p:nvGrpSpPr>
        <p:grpSpPr bwMode="auto">
          <a:xfrm>
            <a:off x="4540799" y="3170238"/>
            <a:ext cx="3050626" cy="2623900"/>
            <a:chOff x="445640" y="1676400"/>
            <a:chExt cx="4478785" cy="3772872"/>
          </a:xfrm>
        </p:grpSpPr>
        <p:pic>
          <p:nvPicPr>
            <p:cNvPr id="14348" name="Picture 4" descr="ghanawell">
              <a:extLst>
                <a:ext uri="{FF2B5EF4-FFF2-40B4-BE49-F238E27FC236}">
                  <a16:creationId xmlns:a16="http://schemas.microsoft.com/office/drawing/2014/main" id="{AA1BB90E-5F3C-BD9B-1F72-7E30B7689493}"/>
                </a:ext>
              </a:extLst>
            </p:cNvPr>
            <p:cNvPicPr>
              <a:picLocks noChangeAspect="1" noChangeArrowheads="1"/>
            </p:cNvPicPr>
            <p:nvPr/>
          </p:nvPicPr>
          <p:blipFill>
            <a:blip r:embed="rId4">
              <a:lum bright="24000" contrast="6000"/>
              <a:extLst>
                <a:ext uri="{28A0092B-C50C-407E-A947-70E740481C1C}">
                  <a14:useLocalDpi xmlns:a14="http://schemas.microsoft.com/office/drawing/2010/main" val="0"/>
                </a:ext>
              </a:extLst>
            </a:blip>
            <a:srcRect/>
            <a:stretch>
              <a:fillRect/>
            </a:stretch>
          </p:blipFill>
          <p:spPr bwMode="auto">
            <a:xfrm>
              <a:off x="1014413" y="1676400"/>
              <a:ext cx="3910012"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9" name="Line 5">
              <a:extLst>
                <a:ext uri="{FF2B5EF4-FFF2-40B4-BE49-F238E27FC236}">
                  <a16:creationId xmlns:a16="http://schemas.microsoft.com/office/drawing/2014/main" id="{E0D26F3B-6288-68BD-38E3-1C8536A54B93}"/>
                </a:ext>
              </a:extLst>
            </p:cNvPr>
            <p:cNvSpPr>
              <a:spLocks noChangeShapeType="1"/>
            </p:cNvSpPr>
            <p:nvPr/>
          </p:nvSpPr>
          <p:spPr bwMode="auto">
            <a:xfrm>
              <a:off x="990600" y="1676400"/>
              <a:ext cx="0" cy="3213100"/>
            </a:xfrm>
            <a:prstGeom prst="line">
              <a:avLst/>
            </a:prstGeom>
            <a:noFill/>
            <a:ln w="63500">
              <a:solidFill>
                <a:srgbClr val="1E4ABD"/>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50" name="Freeform 7">
              <a:extLst>
                <a:ext uri="{FF2B5EF4-FFF2-40B4-BE49-F238E27FC236}">
                  <a16:creationId xmlns:a16="http://schemas.microsoft.com/office/drawing/2014/main" id="{51940E6E-110B-9949-94CB-6C7948C9C2FC}"/>
                </a:ext>
              </a:extLst>
            </p:cNvPr>
            <p:cNvSpPr>
              <a:spLocks/>
            </p:cNvSpPr>
            <p:nvPr/>
          </p:nvSpPr>
          <p:spPr bwMode="auto">
            <a:xfrm>
              <a:off x="1084263" y="3106738"/>
              <a:ext cx="3716337" cy="933450"/>
            </a:xfrm>
            <a:custGeom>
              <a:avLst/>
              <a:gdLst>
                <a:gd name="T0" fmla="*/ 0 w 1824"/>
                <a:gd name="T1" fmla="*/ 2147483646 h 504"/>
                <a:gd name="T2" fmla="*/ 2147483646 w 1824"/>
                <a:gd name="T3" fmla="*/ 2147483646 h 504"/>
                <a:gd name="T4" fmla="*/ 2147483646 w 1824"/>
                <a:gd name="T5" fmla="*/ 2147483646 h 504"/>
                <a:gd name="T6" fmla="*/ 2147483646 w 1824"/>
                <a:gd name="T7" fmla="*/ 2147483646 h 504"/>
                <a:gd name="T8" fmla="*/ 2147483646 w 1824"/>
                <a:gd name="T9" fmla="*/ 2147483646 h 504"/>
                <a:gd name="T10" fmla="*/ 2147483646 w 1824"/>
                <a:gd name="T11" fmla="*/ 2147483646 h 504"/>
                <a:gd name="T12" fmla="*/ 2147483646 w 1824"/>
                <a:gd name="T13" fmla="*/ 2147483646 h 504"/>
                <a:gd name="T14" fmla="*/ 2147483646 w 1824"/>
                <a:gd name="T15" fmla="*/ 2147483646 h 504"/>
                <a:gd name="T16" fmla="*/ 2147483646 w 1824"/>
                <a:gd name="T17" fmla="*/ 2147483646 h 504"/>
                <a:gd name="T18" fmla="*/ 2147483646 w 1824"/>
                <a:gd name="T19" fmla="*/ 2147483646 h 504"/>
                <a:gd name="T20" fmla="*/ 2147483646 w 1824"/>
                <a:gd name="T21" fmla="*/ 2147483646 h 504"/>
                <a:gd name="T22" fmla="*/ 2147483646 w 1824"/>
                <a:gd name="T23" fmla="*/ 2147483646 h 504"/>
                <a:gd name="T24" fmla="*/ 2147483646 w 1824"/>
                <a:gd name="T25" fmla="*/ 2147483646 h 504"/>
                <a:gd name="T26" fmla="*/ 2147483646 w 1824"/>
                <a:gd name="T27" fmla="*/ 2147483646 h 504"/>
                <a:gd name="T28" fmla="*/ 2147483646 w 1824"/>
                <a:gd name="T29" fmla="*/ 2147483646 h 504"/>
                <a:gd name="T30" fmla="*/ 2147483646 w 1824"/>
                <a:gd name="T31" fmla="*/ 2147483646 h 50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24"/>
                <a:gd name="T49" fmla="*/ 0 h 504"/>
                <a:gd name="T50" fmla="*/ 1824 w 1824"/>
                <a:gd name="T51" fmla="*/ 504 h 50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24" h="504">
                  <a:moveTo>
                    <a:pt x="0" y="200"/>
                  </a:moveTo>
                  <a:cubicBezTo>
                    <a:pt x="8" y="108"/>
                    <a:pt x="16" y="16"/>
                    <a:pt x="48" y="8"/>
                  </a:cubicBezTo>
                  <a:cubicBezTo>
                    <a:pt x="80" y="0"/>
                    <a:pt x="144" y="136"/>
                    <a:pt x="192" y="152"/>
                  </a:cubicBezTo>
                  <a:cubicBezTo>
                    <a:pt x="240" y="168"/>
                    <a:pt x="304" y="96"/>
                    <a:pt x="336" y="104"/>
                  </a:cubicBezTo>
                  <a:cubicBezTo>
                    <a:pt x="368" y="112"/>
                    <a:pt x="344" y="184"/>
                    <a:pt x="384" y="200"/>
                  </a:cubicBezTo>
                  <a:cubicBezTo>
                    <a:pt x="424" y="216"/>
                    <a:pt x="528" y="192"/>
                    <a:pt x="576" y="200"/>
                  </a:cubicBezTo>
                  <a:cubicBezTo>
                    <a:pt x="624" y="208"/>
                    <a:pt x="632" y="232"/>
                    <a:pt x="672" y="248"/>
                  </a:cubicBezTo>
                  <a:cubicBezTo>
                    <a:pt x="712" y="264"/>
                    <a:pt x="776" y="296"/>
                    <a:pt x="816" y="296"/>
                  </a:cubicBezTo>
                  <a:cubicBezTo>
                    <a:pt x="856" y="296"/>
                    <a:pt x="872" y="240"/>
                    <a:pt x="912" y="248"/>
                  </a:cubicBezTo>
                  <a:cubicBezTo>
                    <a:pt x="952" y="256"/>
                    <a:pt x="1016" y="328"/>
                    <a:pt x="1056" y="344"/>
                  </a:cubicBezTo>
                  <a:cubicBezTo>
                    <a:pt x="1096" y="360"/>
                    <a:pt x="1112" y="320"/>
                    <a:pt x="1152" y="344"/>
                  </a:cubicBezTo>
                  <a:cubicBezTo>
                    <a:pt x="1192" y="368"/>
                    <a:pt x="1256" y="480"/>
                    <a:pt x="1296" y="488"/>
                  </a:cubicBezTo>
                  <a:cubicBezTo>
                    <a:pt x="1336" y="496"/>
                    <a:pt x="1352" y="408"/>
                    <a:pt x="1392" y="392"/>
                  </a:cubicBezTo>
                  <a:cubicBezTo>
                    <a:pt x="1432" y="376"/>
                    <a:pt x="1480" y="376"/>
                    <a:pt x="1536" y="392"/>
                  </a:cubicBezTo>
                  <a:cubicBezTo>
                    <a:pt x="1592" y="408"/>
                    <a:pt x="1680" y="472"/>
                    <a:pt x="1728" y="488"/>
                  </a:cubicBezTo>
                  <a:cubicBezTo>
                    <a:pt x="1776" y="504"/>
                    <a:pt x="1800" y="496"/>
                    <a:pt x="1824" y="488"/>
                  </a:cubicBezTo>
                </a:path>
              </a:pathLst>
            </a:custGeom>
            <a:noFill/>
            <a:ln w="63500">
              <a:solidFill>
                <a:srgbClr val="FFFF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4351" name="Rectangle 8">
              <a:extLst>
                <a:ext uri="{FF2B5EF4-FFF2-40B4-BE49-F238E27FC236}">
                  <a16:creationId xmlns:a16="http://schemas.microsoft.com/office/drawing/2014/main" id="{88C30B60-EED9-BED0-A1A9-5BF485A601E7}"/>
                </a:ext>
              </a:extLst>
            </p:cNvPr>
            <p:cNvSpPr>
              <a:spLocks noChangeArrowheads="1"/>
            </p:cNvSpPr>
            <p:nvPr/>
          </p:nvSpPr>
          <p:spPr bwMode="auto">
            <a:xfrm>
              <a:off x="2819401" y="4918214"/>
              <a:ext cx="1011609" cy="531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r>
                <a:rPr lang="en-US" altLang="en-US">
                  <a:latin typeface="Arial" panose="020B0604020202020204" pitchFamily="34" charset="0"/>
                </a:rPr>
                <a:t>Time</a:t>
              </a:r>
            </a:p>
          </p:txBody>
        </p:sp>
        <p:sp>
          <p:nvSpPr>
            <p:cNvPr id="14352" name="Rectangle 9">
              <a:extLst>
                <a:ext uri="{FF2B5EF4-FFF2-40B4-BE49-F238E27FC236}">
                  <a16:creationId xmlns:a16="http://schemas.microsoft.com/office/drawing/2014/main" id="{C578B925-98CA-1779-D6DA-05DDB59AE4BF}"/>
                </a:ext>
              </a:extLst>
            </p:cNvPr>
            <p:cNvSpPr>
              <a:spLocks noChangeArrowheads="1"/>
            </p:cNvSpPr>
            <p:nvPr/>
          </p:nvSpPr>
          <p:spPr bwMode="auto">
            <a:xfrm rot="16200000">
              <a:off x="-258046" y="2986432"/>
              <a:ext cx="1949608" cy="542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r>
                <a:rPr lang="en-US" altLang="en-US">
                  <a:latin typeface="Arial" panose="020B0604020202020204" pitchFamily="34" charset="0"/>
                </a:rPr>
                <a:t>Water table</a:t>
              </a:r>
            </a:p>
          </p:txBody>
        </p:sp>
        <p:cxnSp>
          <p:nvCxnSpPr>
            <p:cNvPr id="14353" name="Straight Arrow Connector 15">
              <a:extLst>
                <a:ext uri="{FF2B5EF4-FFF2-40B4-BE49-F238E27FC236}">
                  <a16:creationId xmlns:a16="http://schemas.microsoft.com/office/drawing/2014/main" id="{B6349981-6833-0AB1-72A9-B9F012A837A1}"/>
                </a:ext>
              </a:extLst>
            </p:cNvPr>
            <p:cNvCxnSpPr>
              <a:cxnSpLocks noChangeShapeType="1"/>
            </p:cNvCxnSpPr>
            <p:nvPr/>
          </p:nvCxnSpPr>
          <p:spPr bwMode="auto">
            <a:xfrm flipV="1">
              <a:off x="987425" y="4918213"/>
              <a:ext cx="3937000" cy="1"/>
            </a:xfrm>
            <a:prstGeom prst="straightConnector1">
              <a:avLst/>
            </a:prstGeom>
            <a:noFill/>
            <a:ln w="76200" algn="ctr">
              <a:solidFill>
                <a:srgbClr val="1E4ABD"/>
              </a:solidFill>
              <a:round/>
              <a:headEnd/>
              <a:tailEnd type="arrow" w="med" len="med"/>
            </a:ln>
          </p:spPr>
        </p:cxnSp>
      </p:grpSp>
      <p:pic>
        <p:nvPicPr>
          <p:cNvPr id="14347" name="Picture 9" descr="Road rehabilitation. Men working on a road.">
            <a:extLst>
              <a:ext uri="{FF2B5EF4-FFF2-40B4-BE49-F238E27FC236}">
                <a16:creationId xmlns:a16="http://schemas.microsoft.com/office/drawing/2014/main" id="{DB433303-4E74-4DFE-8247-36C28886E0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1564" y="2255839"/>
            <a:ext cx="3094037"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Date Placeholder 2">
            <a:extLst>
              <a:ext uri="{FF2B5EF4-FFF2-40B4-BE49-F238E27FC236}">
                <a16:creationId xmlns:a16="http://schemas.microsoft.com/office/drawing/2014/main" id="{44EC3A2F-D0AC-D463-7AAA-304FED13DC9F}"/>
              </a:ext>
            </a:extLst>
          </p:cNvPr>
          <p:cNvSpPr>
            <a:spLocks noGrp="1" noChangeArrowheads="1"/>
          </p:cNvSpPr>
          <p:nvPr>
            <p:ph type="dt" sz="quarter" idx="14"/>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285F24BD-8903-4452-9734-315FD6432880}" type="datetime1">
              <a:rPr lang="en-US" altLang="en-US">
                <a:solidFill>
                  <a:srgbClr val="635C5B"/>
                </a:solidFill>
              </a:rPr>
              <a:pPr/>
              <a:t>10/6/2024</a:t>
            </a:fld>
            <a:endParaRPr lang="en-US" altLang="en-US">
              <a:solidFill>
                <a:srgbClr val="635C5B"/>
              </a:solidFill>
            </a:endParaRPr>
          </a:p>
        </p:txBody>
      </p:sp>
      <p:sp>
        <p:nvSpPr>
          <p:cNvPr id="18437" name="Slide Number Placeholder 4">
            <a:extLst>
              <a:ext uri="{FF2B5EF4-FFF2-40B4-BE49-F238E27FC236}">
                <a16:creationId xmlns:a16="http://schemas.microsoft.com/office/drawing/2014/main" id="{1AB9DB06-E4EB-0315-D8E8-FDF9FCAF8A35}"/>
              </a:ext>
            </a:extLst>
          </p:cNvPr>
          <p:cNvSpPr>
            <a:spLocks noGrp="1" noChangeArrowheads="1"/>
          </p:cNvSpPr>
          <p:nvPr>
            <p:ph type="sldNum" sz="quarter" idx="16"/>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E01ACE47-8B34-4707-8A17-8A4C8F3D6C04}" type="slidenum">
              <a:rPr lang="en-US" altLang="en-US">
                <a:solidFill>
                  <a:srgbClr val="635C5B"/>
                </a:solidFill>
              </a:rPr>
              <a:pPr/>
              <a:t>37</a:t>
            </a:fld>
            <a:endParaRPr lang="en-US" altLang="en-US">
              <a:solidFill>
                <a:srgbClr val="635C5B"/>
              </a:solidFill>
            </a:endParaRPr>
          </a:p>
        </p:txBody>
      </p:sp>
      <p:sp>
        <p:nvSpPr>
          <p:cNvPr id="18438" name="Content Placeholder 8">
            <a:extLst>
              <a:ext uri="{FF2B5EF4-FFF2-40B4-BE49-F238E27FC236}">
                <a16:creationId xmlns:a16="http://schemas.microsoft.com/office/drawing/2014/main" id="{DB61ADD5-DC55-610D-3BEE-463A27848A95}"/>
              </a:ext>
            </a:extLst>
          </p:cNvPr>
          <p:cNvSpPr>
            <a:spLocks noGrp="1" noChangeArrowheads="1"/>
          </p:cNvSpPr>
          <p:nvPr>
            <p:ph type="body" sz="quarter" idx="13"/>
          </p:nvPr>
        </p:nvSpPr>
        <p:spPr>
          <a:xfrm>
            <a:off x="6186489" y="2057400"/>
            <a:ext cx="3971925" cy="4305300"/>
          </a:xfrm>
        </p:spPr>
        <p:txBody>
          <a:bodyPr/>
          <a:lstStyle/>
          <a:p>
            <a:pPr>
              <a:spcAft>
                <a:spcPct val="0"/>
              </a:spcAft>
            </a:pPr>
            <a:r>
              <a:rPr lang="en-US" altLang="en-US">
                <a:latin typeface="Gill Sans MT" panose="020B0502020104020203" pitchFamily="34" charset="0"/>
                <a:cs typeface="Gill Sans MT" panose="020B0502020104020203" pitchFamily="34" charset="0"/>
              </a:rPr>
              <a:t>The baseline situation is </a:t>
            </a:r>
            <a:r>
              <a:rPr lang="en-US" altLang="en-US" u="sng">
                <a:latin typeface="Gill Sans MT" panose="020B0502020104020203" pitchFamily="34" charset="0"/>
                <a:cs typeface="Gill Sans MT" panose="020B0502020104020203" pitchFamily="34" charset="0"/>
              </a:rPr>
              <a:t>not </a:t>
            </a:r>
            <a:r>
              <a:rPr lang="en-US" altLang="en-US">
                <a:latin typeface="Gill Sans MT" panose="020B0502020104020203" pitchFamily="34" charset="0"/>
                <a:cs typeface="Gill Sans MT" panose="020B0502020104020203" pitchFamily="34" charset="0"/>
              </a:rPr>
              <a:t>just a snapshot in time.</a:t>
            </a:r>
          </a:p>
          <a:p>
            <a:pPr>
              <a:spcAft>
                <a:spcPct val="0"/>
              </a:spcAft>
            </a:pPr>
            <a:r>
              <a:rPr lang="en-US" altLang="en-US">
                <a:latin typeface="Gill Sans MT" panose="020B0502020104020203" pitchFamily="34" charset="0"/>
                <a:cs typeface="Gill Sans MT" panose="020B0502020104020203" pitchFamily="34" charset="0"/>
              </a:rPr>
              <a:t>This chart of groundwater levels shows both variability and a trend over time.  </a:t>
            </a:r>
          </a:p>
          <a:p>
            <a:pPr>
              <a:spcAft>
                <a:spcPct val="0"/>
              </a:spcAft>
            </a:pPr>
            <a:r>
              <a:rPr lang="en-US" altLang="en-US">
                <a:latin typeface="Gill Sans MT" panose="020B0502020104020203" pitchFamily="34" charset="0"/>
                <a:cs typeface="Gill Sans MT" panose="020B0502020104020203" pitchFamily="34" charset="0"/>
              </a:rPr>
              <a:t>BOTH are part of the groundwater baseline situation.</a:t>
            </a:r>
          </a:p>
          <a:p>
            <a:pPr>
              <a:spcAft>
                <a:spcPct val="0"/>
              </a:spcAft>
            </a:pPr>
            <a:endParaRPr lang="en-US" altLang="en-US">
              <a:latin typeface="Gill Sans MT" panose="020B0502020104020203" pitchFamily="34" charset="0"/>
              <a:cs typeface="Gill Sans MT" panose="020B0502020104020203" pitchFamily="34" charset="0"/>
            </a:endParaRPr>
          </a:p>
        </p:txBody>
      </p:sp>
      <p:grpSp>
        <p:nvGrpSpPr>
          <p:cNvPr id="18439" name="Group 9" descr="A chart of groundwater levels showing both variability and a trend over time.">
            <a:extLst>
              <a:ext uri="{FF2B5EF4-FFF2-40B4-BE49-F238E27FC236}">
                <a16:creationId xmlns:a16="http://schemas.microsoft.com/office/drawing/2014/main" id="{13222F5C-5C21-99EC-0786-5CBA340C1B6C}"/>
              </a:ext>
            </a:extLst>
          </p:cNvPr>
          <p:cNvGrpSpPr>
            <a:grpSpLocks/>
          </p:cNvGrpSpPr>
          <p:nvPr/>
        </p:nvGrpSpPr>
        <p:grpSpPr bwMode="auto">
          <a:xfrm>
            <a:off x="1703666" y="2057400"/>
            <a:ext cx="4392334" cy="3611520"/>
            <a:chOff x="532091" y="1676400"/>
            <a:chExt cx="4392334" cy="3611102"/>
          </a:xfrm>
        </p:grpSpPr>
        <p:pic>
          <p:nvPicPr>
            <p:cNvPr id="18440" name="Picture 4" descr="ghanawell">
              <a:extLst>
                <a:ext uri="{FF2B5EF4-FFF2-40B4-BE49-F238E27FC236}">
                  <a16:creationId xmlns:a16="http://schemas.microsoft.com/office/drawing/2014/main" id="{59206E2A-4ED7-225C-011A-624A75F51DF3}"/>
                </a:ext>
              </a:extLst>
            </p:cNvPr>
            <p:cNvPicPr>
              <a:picLocks noChangeAspect="1" noChangeArrowheads="1"/>
            </p:cNvPicPr>
            <p:nvPr/>
          </p:nvPicPr>
          <p:blipFill>
            <a:blip r:embed="rId3">
              <a:lum bright="24000" contrast="6000"/>
              <a:extLst>
                <a:ext uri="{28A0092B-C50C-407E-A947-70E740481C1C}">
                  <a14:useLocalDpi xmlns:a14="http://schemas.microsoft.com/office/drawing/2010/main" val="0"/>
                </a:ext>
              </a:extLst>
            </a:blip>
            <a:srcRect/>
            <a:stretch>
              <a:fillRect/>
            </a:stretch>
          </p:blipFill>
          <p:spPr bwMode="auto">
            <a:xfrm>
              <a:off x="1014413" y="1676400"/>
              <a:ext cx="3910012"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Line 5">
              <a:extLst>
                <a:ext uri="{FF2B5EF4-FFF2-40B4-BE49-F238E27FC236}">
                  <a16:creationId xmlns:a16="http://schemas.microsoft.com/office/drawing/2014/main" id="{4476FF59-C43D-43B0-8E2E-0A59F1CE552F}"/>
                </a:ext>
              </a:extLst>
            </p:cNvPr>
            <p:cNvSpPr>
              <a:spLocks noChangeShapeType="1"/>
            </p:cNvSpPr>
            <p:nvPr/>
          </p:nvSpPr>
          <p:spPr bwMode="auto">
            <a:xfrm>
              <a:off x="990600" y="1676400"/>
              <a:ext cx="0" cy="3213100"/>
            </a:xfrm>
            <a:prstGeom prst="line">
              <a:avLst/>
            </a:prstGeom>
            <a:noFill/>
            <a:ln w="63500">
              <a:solidFill>
                <a:srgbClr val="1E4ABD"/>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42" name="Freeform 7">
              <a:extLst>
                <a:ext uri="{FF2B5EF4-FFF2-40B4-BE49-F238E27FC236}">
                  <a16:creationId xmlns:a16="http://schemas.microsoft.com/office/drawing/2014/main" id="{859CFC83-5DB6-8002-1373-FF4DE08BC1B3}"/>
                </a:ext>
              </a:extLst>
            </p:cNvPr>
            <p:cNvSpPr>
              <a:spLocks/>
            </p:cNvSpPr>
            <p:nvPr/>
          </p:nvSpPr>
          <p:spPr bwMode="auto">
            <a:xfrm>
              <a:off x="1084263" y="3106738"/>
              <a:ext cx="3716337" cy="933450"/>
            </a:xfrm>
            <a:custGeom>
              <a:avLst/>
              <a:gdLst>
                <a:gd name="T0" fmla="*/ 0 w 1824"/>
                <a:gd name="T1" fmla="*/ 2147483646 h 504"/>
                <a:gd name="T2" fmla="*/ 2147483646 w 1824"/>
                <a:gd name="T3" fmla="*/ 2147483646 h 504"/>
                <a:gd name="T4" fmla="*/ 2147483646 w 1824"/>
                <a:gd name="T5" fmla="*/ 2147483646 h 504"/>
                <a:gd name="T6" fmla="*/ 2147483646 w 1824"/>
                <a:gd name="T7" fmla="*/ 2147483646 h 504"/>
                <a:gd name="T8" fmla="*/ 2147483646 w 1824"/>
                <a:gd name="T9" fmla="*/ 2147483646 h 504"/>
                <a:gd name="T10" fmla="*/ 2147483646 w 1824"/>
                <a:gd name="T11" fmla="*/ 2147483646 h 504"/>
                <a:gd name="T12" fmla="*/ 2147483646 w 1824"/>
                <a:gd name="T13" fmla="*/ 2147483646 h 504"/>
                <a:gd name="T14" fmla="*/ 2147483646 w 1824"/>
                <a:gd name="T15" fmla="*/ 2147483646 h 504"/>
                <a:gd name="T16" fmla="*/ 2147483646 w 1824"/>
                <a:gd name="T17" fmla="*/ 2147483646 h 504"/>
                <a:gd name="T18" fmla="*/ 2147483646 w 1824"/>
                <a:gd name="T19" fmla="*/ 2147483646 h 504"/>
                <a:gd name="T20" fmla="*/ 2147483646 w 1824"/>
                <a:gd name="T21" fmla="*/ 2147483646 h 504"/>
                <a:gd name="T22" fmla="*/ 2147483646 w 1824"/>
                <a:gd name="T23" fmla="*/ 2147483646 h 504"/>
                <a:gd name="T24" fmla="*/ 2147483646 w 1824"/>
                <a:gd name="T25" fmla="*/ 2147483646 h 504"/>
                <a:gd name="T26" fmla="*/ 2147483646 w 1824"/>
                <a:gd name="T27" fmla="*/ 2147483646 h 504"/>
                <a:gd name="T28" fmla="*/ 2147483646 w 1824"/>
                <a:gd name="T29" fmla="*/ 2147483646 h 504"/>
                <a:gd name="T30" fmla="*/ 2147483646 w 1824"/>
                <a:gd name="T31" fmla="*/ 2147483646 h 50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24"/>
                <a:gd name="T49" fmla="*/ 0 h 504"/>
                <a:gd name="T50" fmla="*/ 1824 w 1824"/>
                <a:gd name="T51" fmla="*/ 504 h 50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24" h="504">
                  <a:moveTo>
                    <a:pt x="0" y="200"/>
                  </a:moveTo>
                  <a:cubicBezTo>
                    <a:pt x="8" y="108"/>
                    <a:pt x="16" y="16"/>
                    <a:pt x="48" y="8"/>
                  </a:cubicBezTo>
                  <a:cubicBezTo>
                    <a:pt x="80" y="0"/>
                    <a:pt x="144" y="136"/>
                    <a:pt x="192" y="152"/>
                  </a:cubicBezTo>
                  <a:cubicBezTo>
                    <a:pt x="240" y="168"/>
                    <a:pt x="304" y="96"/>
                    <a:pt x="336" y="104"/>
                  </a:cubicBezTo>
                  <a:cubicBezTo>
                    <a:pt x="368" y="112"/>
                    <a:pt x="344" y="184"/>
                    <a:pt x="384" y="200"/>
                  </a:cubicBezTo>
                  <a:cubicBezTo>
                    <a:pt x="424" y="216"/>
                    <a:pt x="528" y="192"/>
                    <a:pt x="576" y="200"/>
                  </a:cubicBezTo>
                  <a:cubicBezTo>
                    <a:pt x="624" y="208"/>
                    <a:pt x="632" y="232"/>
                    <a:pt x="672" y="248"/>
                  </a:cubicBezTo>
                  <a:cubicBezTo>
                    <a:pt x="712" y="264"/>
                    <a:pt x="776" y="296"/>
                    <a:pt x="816" y="296"/>
                  </a:cubicBezTo>
                  <a:cubicBezTo>
                    <a:pt x="856" y="296"/>
                    <a:pt x="872" y="240"/>
                    <a:pt x="912" y="248"/>
                  </a:cubicBezTo>
                  <a:cubicBezTo>
                    <a:pt x="952" y="256"/>
                    <a:pt x="1016" y="328"/>
                    <a:pt x="1056" y="344"/>
                  </a:cubicBezTo>
                  <a:cubicBezTo>
                    <a:pt x="1096" y="360"/>
                    <a:pt x="1112" y="320"/>
                    <a:pt x="1152" y="344"/>
                  </a:cubicBezTo>
                  <a:cubicBezTo>
                    <a:pt x="1192" y="368"/>
                    <a:pt x="1256" y="480"/>
                    <a:pt x="1296" y="488"/>
                  </a:cubicBezTo>
                  <a:cubicBezTo>
                    <a:pt x="1336" y="496"/>
                    <a:pt x="1352" y="408"/>
                    <a:pt x="1392" y="392"/>
                  </a:cubicBezTo>
                  <a:cubicBezTo>
                    <a:pt x="1432" y="376"/>
                    <a:pt x="1480" y="376"/>
                    <a:pt x="1536" y="392"/>
                  </a:cubicBezTo>
                  <a:cubicBezTo>
                    <a:pt x="1592" y="408"/>
                    <a:pt x="1680" y="472"/>
                    <a:pt x="1728" y="488"/>
                  </a:cubicBezTo>
                  <a:cubicBezTo>
                    <a:pt x="1776" y="504"/>
                    <a:pt x="1800" y="496"/>
                    <a:pt x="1824" y="488"/>
                  </a:cubicBezTo>
                </a:path>
              </a:pathLst>
            </a:custGeom>
            <a:noFill/>
            <a:ln w="63500">
              <a:solidFill>
                <a:srgbClr val="FFFF99"/>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8443" name="Rectangle 8">
              <a:extLst>
                <a:ext uri="{FF2B5EF4-FFF2-40B4-BE49-F238E27FC236}">
                  <a16:creationId xmlns:a16="http://schemas.microsoft.com/office/drawing/2014/main" id="{F72AC17F-13BB-352F-6FB5-FD17E7621F07}"/>
                </a:ext>
              </a:extLst>
            </p:cNvPr>
            <p:cNvSpPr>
              <a:spLocks noChangeArrowheads="1"/>
            </p:cNvSpPr>
            <p:nvPr/>
          </p:nvSpPr>
          <p:spPr bwMode="auto">
            <a:xfrm>
              <a:off x="2819400" y="4918213"/>
              <a:ext cx="689035" cy="369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r>
                <a:rPr lang="en-US" altLang="en-US">
                  <a:latin typeface="Arial" panose="020B0604020202020204" pitchFamily="34" charset="0"/>
                </a:rPr>
                <a:t>Time</a:t>
              </a:r>
            </a:p>
          </p:txBody>
        </p:sp>
        <p:sp>
          <p:nvSpPr>
            <p:cNvPr id="18444" name="Rectangle 9">
              <a:extLst>
                <a:ext uri="{FF2B5EF4-FFF2-40B4-BE49-F238E27FC236}">
                  <a16:creationId xmlns:a16="http://schemas.microsoft.com/office/drawing/2014/main" id="{60BE162C-AF4E-07A8-8F86-DB514C4B0235}"/>
                </a:ext>
              </a:extLst>
            </p:cNvPr>
            <p:cNvSpPr>
              <a:spLocks noChangeArrowheads="1"/>
            </p:cNvSpPr>
            <p:nvPr/>
          </p:nvSpPr>
          <p:spPr bwMode="auto">
            <a:xfrm rot="16200000">
              <a:off x="38893" y="3072884"/>
              <a:ext cx="1355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r>
                <a:rPr lang="en-US" altLang="en-US">
                  <a:latin typeface="Arial" panose="020B0604020202020204" pitchFamily="34" charset="0"/>
                </a:rPr>
                <a:t>Water table</a:t>
              </a:r>
            </a:p>
          </p:txBody>
        </p:sp>
        <p:cxnSp>
          <p:nvCxnSpPr>
            <p:cNvPr id="18445" name="Straight Arrow Connector 15">
              <a:extLst>
                <a:ext uri="{FF2B5EF4-FFF2-40B4-BE49-F238E27FC236}">
                  <a16:creationId xmlns:a16="http://schemas.microsoft.com/office/drawing/2014/main" id="{19520F28-3B18-1C46-0F3A-4991F07E298F}"/>
                </a:ext>
              </a:extLst>
            </p:cNvPr>
            <p:cNvCxnSpPr>
              <a:cxnSpLocks noChangeShapeType="1"/>
            </p:cNvCxnSpPr>
            <p:nvPr/>
          </p:nvCxnSpPr>
          <p:spPr bwMode="auto">
            <a:xfrm flipV="1">
              <a:off x="987425" y="4918213"/>
              <a:ext cx="3937000" cy="1"/>
            </a:xfrm>
            <a:prstGeom prst="straightConnector1">
              <a:avLst/>
            </a:prstGeom>
            <a:noFill/>
            <a:ln w="76200" algn="ctr">
              <a:solidFill>
                <a:srgbClr val="1E4ABD"/>
              </a:solidFill>
              <a:round/>
              <a:headEnd/>
              <a:tailEnd type="arrow" w="med" len="med"/>
            </a:ln>
          </p:spPr>
        </p:cxnSp>
      </p:grpSp>
      <p:sp>
        <p:nvSpPr>
          <p:cNvPr id="3" name="Title 2">
            <a:extLst>
              <a:ext uri="{FF2B5EF4-FFF2-40B4-BE49-F238E27FC236}">
                <a16:creationId xmlns:a16="http://schemas.microsoft.com/office/drawing/2014/main" id="{5C7AF874-E22C-381F-EB8B-F9DCEACE239E}"/>
              </a:ext>
            </a:extLst>
          </p:cNvPr>
          <p:cNvSpPr>
            <a:spLocks noGrp="1"/>
          </p:cNvSpPr>
          <p:nvPr>
            <p:ph type="title"/>
          </p:nvPr>
        </p:nvSpPr>
        <p:spPr/>
        <p:txBody>
          <a:bodyPr/>
          <a:lstStyle/>
          <a:p>
            <a:r>
              <a:rPr lang="en-GB" dirty="0"/>
              <a:t>Baseline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287" y="919761"/>
            <a:ext cx="4740386" cy="5603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82879" y="152400"/>
            <a:ext cx="1055930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a:ln w="11430"/>
                <a:effectLst>
                  <a:outerShdw blurRad="50800" dist="39000" dir="5460000" algn="tl">
                    <a:srgbClr val="000000">
                      <a:alpha val="38000"/>
                    </a:srgbClr>
                  </a:outerShdw>
                </a:effectLst>
              </a:rPr>
              <a:t>Impacts within an EIA Process Flow Chart</a:t>
            </a:r>
          </a:p>
        </p:txBody>
      </p:sp>
      <p:sp>
        <p:nvSpPr>
          <p:cNvPr id="2" name="Footer Placeholder 10">
            <a:extLst>
              <a:ext uri="{FF2B5EF4-FFF2-40B4-BE49-F238E27FC236}">
                <a16:creationId xmlns:a16="http://schemas.microsoft.com/office/drawing/2014/main" id="{B180C42D-3454-5AEB-E128-FBA747510E0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
        <p:nvSpPr>
          <p:cNvPr id="3" name="Rectangle 5">
            <a:extLst>
              <a:ext uri="{FF2B5EF4-FFF2-40B4-BE49-F238E27FC236}">
                <a16:creationId xmlns:a16="http://schemas.microsoft.com/office/drawing/2014/main" id="{C4ACC07D-40EE-39EF-CFA4-BAE58A433187}"/>
              </a:ext>
            </a:extLst>
          </p:cNvPr>
          <p:cNvSpPr/>
          <p:nvPr/>
        </p:nvSpPr>
        <p:spPr>
          <a:xfrm>
            <a:off x="6506329" y="1483360"/>
            <a:ext cx="4487250" cy="4430096"/>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sz="2400" b="1" dirty="0"/>
              <a:t>Where do impacts ‘sit’ within the EIA process?</a:t>
            </a:r>
          </a:p>
        </p:txBody>
      </p:sp>
    </p:spTree>
    <p:extLst>
      <p:ext uri="{BB962C8B-B14F-4D97-AF65-F5344CB8AC3E}">
        <p14:creationId xmlns:p14="http://schemas.microsoft.com/office/powerpoint/2010/main" val="1395244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1524000" y="457200"/>
            <a:ext cx="7772400" cy="609600"/>
          </a:xfrm>
        </p:spPr>
        <p:txBody>
          <a:bodyPr/>
          <a:lstStyle/>
          <a:p>
            <a:pPr eaLnBrk="1" hangingPunct="1"/>
            <a:r>
              <a:rPr lang="en-US" altLang="en-US" dirty="0"/>
              <a:t>   What is an activity?</a:t>
            </a:r>
          </a:p>
        </p:txBody>
      </p:sp>
      <p:graphicFrame>
        <p:nvGraphicFramePr>
          <p:cNvPr id="332803" name="Group 3"/>
          <p:cNvGraphicFramePr>
            <a:graphicFrameLocks noGrp="1"/>
          </p:cNvGraphicFramePr>
          <p:nvPr/>
        </p:nvGraphicFramePr>
        <p:xfrm>
          <a:off x="6019800" y="4165600"/>
          <a:ext cx="4419600" cy="1244600"/>
        </p:xfrm>
        <a:graphic>
          <a:graphicData uri="http://schemas.openxmlformats.org/drawingml/2006/table">
            <a:tbl>
              <a:tblPr/>
              <a:tblGrid>
                <a:gridCol w="16002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tblGrid>
              <a:tr h="1244600">
                <a:tc>
                  <a:txBody>
                    <a:bodyPr/>
                    <a:lstStyle/>
                    <a:p>
                      <a:pPr marL="0" marR="0" lvl="0" indent="0" algn="l" defTabSz="914400" rtl="0" eaLnBrk="1" fontAlgn="base" latinLnBrk="0" hangingPunct="1">
                        <a:lnSpc>
                          <a:spcPct val="100000"/>
                        </a:lnSpc>
                        <a:spcBef>
                          <a:spcPct val="20000"/>
                        </a:spcBef>
                        <a:spcAft>
                          <a:spcPct val="0"/>
                        </a:spcAft>
                        <a:buClr>
                          <a:schemeClr val="folHlink"/>
                        </a:buClr>
                        <a:buSzTx/>
                        <a:buFont typeface="Wingdings" pitchFamily="2" charset="2"/>
                        <a:buNone/>
                        <a:tabLst/>
                      </a:pPr>
                      <a:r>
                        <a:rPr kumimoji="0" lang="en-US" sz="1800" b="1" i="0" u="none" strike="noStrike" cap="none" normalizeH="0" baseline="0">
                          <a:ln>
                            <a:noFill/>
                          </a:ln>
                          <a:solidFill>
                            <a:srgbClr val="006600"/>
                          </a:solidFill>
                          <a:effectLst/>
                          <a:latin typeface="Arial" charset="0"/>
                        </a:rPr>
                        <a:t>ACTIVITY:</a:t>
                      </a:r>
                      <a:br>
                        <a:rPr kumimoji="0" lang="en-US" sz="1600" b="1" i="0" u="none" strike="noStrike" cap="none" normalizeH="0" baseline="0">
                          <a:ln>
                            <a:noFill/>
                          </a:ln>
                          <a:solidFill>
                            <a:srgbClr val="006600"/>
                          </a:solidFill>
                          <a:effectLst/>
                          <a:latin typeface="Arial" charset="0"/>
                        </a:rPr>
                      </a:br>
                      <a:r>
                        <a:rPr kumimoji="0" lang="en-US" sz="1600" b="1" i="0" u="none" strike="noStrike" cap="none" normalizeH="0" baseline="0">
                          <a:ln>
                            <a:noFill/>
                          </a:ln>
                          <a:solidFill>
                            <a:schemeClr val="tx1"/>
                          </a:solidFill>
                          <a:effectLst/>
                          <a:latin typeface="Arial" charset="0"/>
                        </a:rPr>
                        <a:t>market access road rehabilitation</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FFFF99"/>
                    </a:solid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Tx/>
                        <a:buFont typeface="Wingdings" pitchFamily="2" charset="2"/>
                        <a:buNone/>
                        <a:tabLst/>
                      </a:pPr>
                      <a:r>
                        <a:rPr kumimoji="0" lang="en-US" sz="1800" b="1" i="0" u="none" strike="noStrike" cap="none" normalizeH="0" baseline="0">
                          <a:ln>
                            <a:noFill/>
                          </a:ln>
                          <a:solidFill>
                            <a:srgbClr val="006600"/>
                          </a:solidFill>
                          <a:effectLst/>
                          <a:latin typeface="Arial" charset="0"/>
                        </a:rPr>
                        <a:t>ACTIONS:</a:t>
                      </a:r>
                    </a:p>
                    <a:p>
                      <a:pPr marL="0" marR="0" lvl="0" indent="0" algn="l" defTabSz="914400" rtl="0" eaLnBrk="1" fontAlgn="base" latinLnBrk="0" hangingPunct="1">
                        <a:lnSpc>
                          <a:spcPct val="100000"/>
                        </a:lnSpc>
                        <a:spcBef>
                          <a:spcPct val="20000"/>
                        </a:spcBef>
                        <a:spcAft>
                          <a:spcPct val="0"/>
                        </a:spcAft>
                        <a:buClr>
                          <a:schemeClr val="folHlink"/>
                        </a:buClr>
                        <a:buSzTx/>
                        <a:buFont typeface="Wingdings" pitchFamily="2" charset="2"/>
                        <a:buNone/>
                        <a:tabLst/>
                      </a:pPr>
                      <a:r>
                        <a:rPr kumimoji="0" lang="en-US" sz="1600" b="1" i="0" u="none" strike="noStrike" cap="none" normalizeH="0" baseline="0">
                          <a:ln>
                            <a:noFill/>
                          </a:ln>
                          <a:solidFill>
                            <a:schemeClr val="tx1"/>
                          </a:solidFill>
                          <a:effectLst/>
                          <a:latin typeface="Arial" charset="0"/>
                        </a:rPr>
                        <a:t>Survey, grading, culvert construction, compaction, etc. . .</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FFFF99"/>
                    </a:solidFill>
                  </a:tcPr>
                </a:tc>
                <a:extLst>
                  <a:ext uri="{0D108BD9-81ED-4DB2-BD59-A6C34878D82A}">
                    <a16:rowId xmlns:a16="http://schemas.microsoft.com/office/drawing/2014/main" val="10000"/>
                  </a:ext>
                </a:extLst>
              </a:tr>
            </a:tbl>
          </a:graphicData>
        </a:graphic>
      </p:graphicFrame>
      <p:sp>
        <p:nvSpPr>
          <p:cNvPr id="11277" name="Rectangle 11"/>
          <p:cNvSpPr>
            <a:spLocks noChangeArrowheads="1"/>
          </p:cNvSpPr>
          <p:nvPr/>
        </p:nvSpPr>
        <p:spPr bwMode="auto">
          <a:xfrm>
            <a:off x="2362200" y="2590800"/>
            <a:ext cx="2819400" cy="2438400"/>
          </a:xfrm>
          <a:prstGeom prst="rect">
            <a:avLst/>
          </a:prstGeom>
          <a:solidFill>
            <a:srgbClr val="1E4AB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spcAft>
                <a:spcPct val="50000"/>
              </a:spcAft>
            </a:pPr>
            <a:r>
              <a:rPr lang="en-US" altLang="en-US" sz="2000" dirty="0">
                <a:solidFill>
                  <a:schemeClr val="bg1"/>
                </a:solidFill>
                <a:latin typeface="+mn-lt"/>
              </a:rPr>
              <a:t>a desired accomplishment or output</a:t>
            </a:r>
          </a:p>
          <a:p>
            <a:pPr algn="l" eaLnBrk="1" hangingPunct="1">
              <a:spcAft>
                <a:spcPct val="50000"/>
              </a:spcAft>
            </a:pPr>
            <a:r>
              <a:rPr lang="en-US" altLang="en-US" sz="2000" dirty="0">
                <a:solidFill>
                  <a:schemeClr val="bg1"/>
                </a:solidFill>
                <a:latin typeface="+mn-lt"/>
              </a:rPr>
              <a:t>E.g.: a road, seedling production, or river diversion to irrigate land</a:t>
            </a:r>
          </a:p>
        </p:txBody>
      </p:sp>
      <p:sp>
        <p:nvSpPr>
          <p:cNvPr id="11278" name="Rectangle 12"/>
          <p:cNvSpPr>
            <a:spLocks noChangeArrowheads="1"/>
          </p:cNvSpPr>
          <p:nvPr/>
        </p:nvSpPr>
        <p:spPr bwMode="auto">
          <a:xfrm>
            <a:off x="2362200" y="21336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spcBef>
                <a:spcPct val="20000"/>
              </a:spcBef>
              <a:buClr>
                <a:schemeClr val="folHlink"/>
              </a:buClr>
              <a:buFont typeface="Wingdings" pitchFamily="2" charset="2"/>
              <a:buNone/>
            </a:pPr>
            <a:r>
              <a:rPr lang="en-US" altLang="en-US" sz="2400" b="1">
                <a:latin typeface="Arial" charset="0"/>
              </a:rPr>
              <a:t>An activity is:</a:t>
            </a:r>
          </a:p>
        </p:txBody>
      </p:sp>
      <p:sp>
        <p:nvSpPr>
          <p:cNvPr id="11279" name="Text Box 13"/>
          <p:cNvSpPr txBox="1">
            <a:spLocks noChangeArrowheads="1"/>
          </p:cNvSpPr>
          <p:nvPr/>
        </p:nvSpPr>
        <p:spPr bwMode="auto">
          <a:xfrm>
            <a:off x="1828800" y="2133601"/>
            <a:ext cx="609600" cy="7016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r>
              <a:rPr lang="en-US" altLang="en-US" sz="4000" b="1">
                <a:latin typeface="Verdana" pitchFamily="34" charset="0"/>
                <a:sym typeface="Wingdings" pitchFamily="2" charset="2"/>
              </a:rPr>
              <a:t></a:t>
            </a:r>
          </a:p>
        </p:txBody>
      </p:sp>
      <p:sp>
        <p:nvSpPr>
          <p:cNvPr id="11280" name="AutoShape 14"/>
          <p:cNvSpPr>
            <a:spLocks noChangeArrowheads="1"/>
          </p:cNvSpPr>
          <p:nvPr/>
        </p:nvSpPr>
        <p:spPr bwMode="auto">
          <a:xfrm>
            <a:off x="5257800" y="2971800"/>
            <a:ext cx="609600" cy="2057400"/>
          </a:xfrm>
          <a:prstGeom prst="homePlate">
            <a:avLst>
              <a:gd name="adj" fmla="val 59722"/>
            </a:avLst>
          </a:prstGeom>
          <a:solidFill>
            <a:srgbClr val="FF9900">
              <a:alpha val="50195"/>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endParaRPr lang="en-US" altLang="en-US"/>
          </a:p>
        </p:txBody>
      </p:sp>
      <p:sp>
        <p:nvSpPr>
          <p:cNvPr id="11281" name="Rectangle 15"/>
          <p:cNvSpPr>
            <a:spLocks noChangeArrowheads="1"/>
          </p:cNvSpPr>
          <p:nvPr/>
        </p:nvSpPr>
        <p:spPr bwMode="auto">
          <a:xfrm>
            <a:off x="5943600" y="3276600"/>
            <a:ext cx="411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eaLnBrk="1" hangingPunct="1">
              <a:spcBef>
                <a:spcPct val="20000"/>
              </a:spcBef>
              <a:buClr>
                <a:schemeClr val="folHlink"/>
              </a:buClr>
              <a:buFont typeface="Wingdings" pitchFamily="2" charset="2"/>
              <a:buNone/>
            </a:pPr>
            <a:r>
              <a:rPr lang="en-US" altLang="en-US" sz="2400" b="1">
                <a:latin typeface="Arial" charset="0"/>
              </a:rPr>
              <a:t>Accomplishing an activity requires a set of </a:t>
            </a:r>
            <a:r>
              <a:rPr lang="en-US" altLang="en-US" sz="2400" b="1">
                <a:solidFill>
                  <a:srgbClr val="1E4ABD"/>
                </a:solidFill>
                <a:latin typeface="Arial" charset="0"/>
              </a:rPr>
              <a:t>actions</a:t>
            </a:r>
          </a:p>
        </p:txBody>
      </p:sp>
      <p:sp>
        <p:nvSpPr>
          <p:cNvPr id="11282" name="Rectangle 18"/>
          <p:cNvSpPr>
            <a:spLocks noChangeArrowheads="1"/>
          </p:cNvSpPr>
          <p:nvPr/>
        </p:nvSpPr>
        <p:spPr bwMode="auto">
          <a:xfrm>
            <a:off x="1900238" y="1219201"/>
            <a:ext cx="6538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2400" b="1">
                <a:latin typeface="Arial" charset="0"/>
              </a:rPr>
              <a:t>We are discussing the impacts of </a:t>
            </a:r>
            <a:r>
              <a:rPr lang="en-US" altLang="en-US" sz="2400" b="1">
                <a:solidFill>
                  <a:srgbClr val="1E4ABD"/>
                </a:solidFill>
                <a:latin typeface="Arial" charset="0"/>
              </a:rPr>
              <a:t>activities.</a:t>
            </a:r>
            <a:br>
              <a:rPr lang="en-US" altLang="en-US" sz="2400" b="1">
                <a:solidFill>
                  <a:srgbClr val="1E4ABD"/>
                </a:solidFill>
                <a:latin typeface="Arial" charset="0"/>
              </a:rPr>
            </a:br>
            <a:r>
              <a:rPr lang="en-US" altLang="en-US" sz="2400" b="1">
                <a:solidFill>
                  <a:srgbClr val="1E4ABD"/>
                </a:solidFill>
                <a:latin typeface="Arial" charset="0"/>
              </a:rPr>
              <a:t>What are activities?</a:t>
            </a:r>
          </a:p>
        </p:txBody>
      </p:sp>
      <p:sp>
        <p:nvSpPr>
          <p:cNvPr id="11283" name="Rectangle 19"/>
          <p:cNvSpPr>
            <a:spLocks noChangeArrowheads="1"/>
          </p:cNvSpPr>
          <p:nvPr/>
        </p:nvSpPr>
        <p:spPr bwMode="auto">
          <a:xfrm>
            <a:off x="2290764" y="5562601"/>
            <a:ext cx="40338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2000" b="1">
                <a:latin typeface="Arial" charset="0"/>
              </a:rPr>
              <a:t>A project or program may consist of many activities</a:t>
            </a:r>
          </a:p>
        </p:txBody>
      </p:sp>
      <p:sp>
        <p:nvSpPr>
          <p:cNvPr id="2" name="Footer Placeholder 10">
            <a:extLst>
              <a:ext uri="{FF2B5EF4-FFF2-40B4-BE49-F238E27FC236}">
                <a16:creationId xmlns:a16="http://schemas.microsoft.com/office/drawing/2014/main" id="{1343C2AC-6638-FBAB-767D-3A10026ECA19}"/>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4233C13-C4CF-28D8-EE3C-893B9A3B6392}"/>
              </a:ext>
            </a:extLst>
          </p:cNvPr>
          <p:cNvSpPr>
            <a:spLocks noGrp="1"/>
          </p:cNvSpPr>
          <p:nvPr>
            <p:ph type="title"/>
          </p:nvPr>
        </p:nvSpPr>
        <p:spPr/>
        <p:txBody>
          <a:bodyPr/>
          <a:lstStyle/>
          <a:p>
            <a:pPr>
              <a:defRPr/>
            </a:pPr>
            <a:r>
              <a:rPr lang="en-US" dirty="0">
                <a:ea typeface="+mj-ea"/>
              </a:rPr>
              <a:t> What about sub-activities?</a:t>
            </a:r>
          </a:p>
        </p:txBody>
      </p:sp>
      <p:sp>
        <p:nvSpPr>
          <p:cNvPr id="20483" name="Date Placeholder 3">
            <a:extLst>
              <a:ext uri="{FF2B5EF4-FFF2-40B4-BE49-F238E27FC236}">
                <a16:creationId xmlns:a16="http://schemas.microsoft.com/office/drawing/2014/main" id="{8C64472A-E65B-0724-5422-1A8D36E53F66}"/>
              </a:ext>
            </a:extLst>
          </p:cNvPr>
          <p:cNvSpPr>
            <a:spLocks noGrp="1" noChangeArrowheads="1"/>
          </p:cNvSpPr>
          <p:nvPr>
            <p:ph type="dt" sz="quarter" idx="14"/>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75464C73-5047-4636-B436-9A823F3F7056}" type="datetime1">
              <a:rPr lang="en-US" altLang="en-US">
                <a:solidFill>
                  <a:srgbClr val="635C5B"/>
                </a:solidFill>
              </a:rPr>
              <a:pPr/>
              <a:t>10/6/2024</a:t>
            </a:fld>
            <a:endParaRPr lang="en-US" altLang="en-US">
              <a:solidFill>
                <a:srgbClr val="635C5B"/>
              </a:solidFill>
            </a:endParaRPr>
          </a:p>
        </p:txBody>
      </p:sp>
      <p:sp>
        <p:nvSpPr>
          <p:cNvPr id="20485" name="Slide Number Placeholder 5">
            <a:extLst>
              <a:ext uri="{FF2B5EF4-FFF2-40B4-BE49-F238E27FC236}">
                <a16:creationId xmlns:a16="http://schemas.microsoft.com/office/drawing/2014/main" id="{5E3805B3-E114-DEB8-C0CB-BB9534E7758E}"/>
              </a:ext>
            </a:extLst>
          </p:cNvPr>
          <p:cNvSpPr>
            <a:spLocks noGrp="1" noChangeArrowheads="1"/>
          </p:cNvSpPr>
          <p:nvPr>
            <p:ph type="sldNum" sz="quarter" idx="16"/>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0C4E951F-ECB3-40ED-A1E4-FD0DBB971900}" type="slidenum">
              <a:rPr lang="en-US" altLang="en-US">
                <a:solidFill>
                  <a:srgbClr val="635C5B"/>
                </a:solidFill>
              </a:rPr>
              <a:pPr/>
              <a:t>40</a:t>
            </a:fld>
            <a:endParaRPr lang="en-US" altLang="en-US">
              <a:solidFill>
                <a:srgbClr val="635C5B"/>
              </a:solidFill>
            </a:endParaRPr>
          </a:p>
        </p:txBody>
      </p:sp>
      <p:sp>
        <p:nvSpPr>
          <p:cNvPr id="10" name="Content Placeholder 2">
            <a:extLst>
              <a:ext uri="{FF2B5EF4-FFF2-40B4-BE49-F238E27FC236}">
                <a16:creationId xmlns:a16="http://schemas.microsoft.com/office/drawing/2014/main" id="{1A3BEB83-F6CB-A571-49B6-3301292A499E}"/>
              </a:ext>
            </a:extLst>
          </p:cNvPr>
          <p:cNvSpPr>
            <a:spLocks noGrp="1"/>
          </p:cNvSpPr>
          <p:nvPr>
            <p:ph type="body" sz="quarter" idx="13"/>
          </p:nvPr>
        </p:nvSpPr>
        <p:spPr/>
        <p:txBody>
          <a:bodyPr rtlCol="0">
            <a:normAutofit/>
          </a:bodyPr>
          <a:lstStyle/>
          <a:p>
            <a:pPr eaLnBrk="0" hangingPunct="0">
              <a:spcBef>
                <a:spcPts val="0"/>
              </a:spcBef>
              <a:buFont typeface="Arial"/>
              <a:buChar char="•"/>
              <a:defRPr/>
            </a:pPr>
            <a:endParaRPr lang="en-US" dirty="0">
              <a:latin typeface="+mn-lt"/>
              <a:ea typeface="+mn-ea"/>
            </a:endParaRPr>
          </a:p>
          <a:p>
            <a:pPr eaLnBrk="0" hangingPunct="0">
              <a:spcBef>
                <a:spcPts val="0"/>
              </a:spcBef>
              <a:buFont typeface="Arial"/>
              <a:buChar char="•"/>
              <a:defRPr/>
            </a:pPr>
            <a:endParaRPr lang="en-US" dirty="0">
              <a:latin typeface="+mn-lt"/>
              <a:ea typeface="+mn-ea"/>
            </a:endParaRPr>
          </a:p>
          <a:p>
            <a:pPr marL="0" indent="0" eaLnBrk="0" hangingPunct="0">
              <a:spcBef>
                <a:spcPts val="0"/>
              </a:spcBef>
              <a:buNone/>
              <a:defRPr/>
            </a:pPr>
            <a:br>
              <a:rPr lang="en-US" dirty="0">
                <a:latin typeface="+mn-lt"/>
                <a:ea typeface="+mn-ea"/>
              </a:rPr>
            </a:br>
            <a:r>
              <a:rPr lang="en-US" dirty="0">
                <a:latin typeface="+mn-lt"/>
                <a:ea typeface="+mn-ea"/>
              </a:rPr>
              <a:t>A project or program usually consists of many activities.</a:t>
            </a:r>
          </a:p>
          <a:p>
            <a:pPr marL="0" indent="0" eaLnBrk="0" hangingPunct="0">
              <a:spcBef>
                <a:spcPts val="0"/>
              </a:spcBef>
              <a:buNone/>
              <a:defRPr/>
            </a:pPr>
            <a:r>
              <a:rPr lang="en-US" dirty="0">
                <a:latin typeface="+mn-lt"/>
                <a:ea typeface="+mn-ea"/>
              </a:rPr>
              <a:t>Accomplishing an activity requires a set of </a:t>
            </a:r>
            <a:r>
              <a:rPr lang="en-US" u="sng" dirty="0">
                <a:latin typeface="+mn-lt"/>
                <a:ea typeface="+mn-ea"/>
              </a:rPr>
              <a:t>sub-activities or tasks</a:t>
            </a:r>
            <a:r>
              <a:rPr lang="en-US" dirty="0">
                <a:latin typeface="+mn-lt"/>
                <a:ea typeface="+mn-ea"/>
              </a:rPr>
              <a:t>.</a:t>
            </a:r>
          </a:p>
          <a:p>
            <a:pPr marL="0" indent="0" eaLnBrk="0" hangingPunct="0">
              <a:spcBef>
                <a:spcPts val="0"/>
              </a:spcBef>
              <a:buNone/>
              <a:defRPr/>
            </a:pPr>
            <a:endParaRPr lang="en-US" dirty="0">
              <a:latin typeface="+mn-lt"/>
              <a:ea typeface="+mn-ea"/>
            </a:endParaRPr>
          </a:p>
        </p:txBody>
      </p:sp>
      <p:graphicFrame>
        <p:nvGraphicFramePr>
          <p:cNvPr id="13" name="Group 3">
            <a:extLst>
              <a:ext uri="{FF2B5EF4-FFF2-40B4-BE49-F238E27FC236}">
                <a16:creationId xmlns:a16="http://schemas.microsoft.com/office/drawing/2014/main" id="{9CAF4074-5B67-CA81-8578-39F4D770F186}"/>
              </a:ext>
            </a:extLst>
          </p:cNvPr>
          <p:cNvGraphicFramePr>
            <a:graphicFrameLocks noGrp="1"/>
          </p:cNvGraphicFramePr>
          <p:nvPr>
            <p:extLst>
              <p:ext uri="{D42A27DB-BD31-4B8C-83A1-F6EECF244321}">
                <p14:modId xmlns:p14="http://schemas.microsoft.com/office/powerpoint/2010/main" val="412916018"/>
              </p:ext>
            </p:extLst>
          </p:nvPr>
        </p:nvGraphicFramePr>
        <p:xfrm>
          <a:off x="1091952" y="4101483"/>
          <a:ext cx="9081857" cy="1565893"/>
        </p:xfrm>
        <a:graphic>
          <a:graphicData uri="http://schemas.openxmlformats.org/drawingml/2006/table">
            <a:tbl>
              <a:tblPr/>
              <a:tblGrid>
                <a:gridCol w="3288259">
                  <a:extLst>
                    <a:ext uri="{9D8B030D-6E8A-4147-A177-3AD203B41FA5}">
                      <a16:colId xmlns:a16="http://schemas.microsoft.com/office/drawing/2014/main" val="20000"/>
                    </a:ext>
                  </a:extLst>
                </a:gridCol>
                <a:gridCol w="5793598">
                  <a:extLst>
                    <a:ext uri="{9D8B030D-6E8A-4147-A177-3AD203B41FA5}">
                      <a16:colId xmlns:a16="http://schemas.microsoft.com/office/drawing/2014/main" val="20001"/>
                    </a:ext>
                  </a:extLst>
                </a:gridCol>
              </a:tblGrid>
              <a:tr h="1565893">
                <a:tc>
                  <a:txBody>
                    <a:bodyPr/>
                    <a:lstStyle/>
                    <a:p>
                      <a:pPr marL="0" marR="0" lvl="0" indent="0" algn="l" defTabSz="914400" rtl="0" eaLnBrk="1" fontAlgn="base" latinLnBrk="0" hangingPunct="1">
                        <a:lnSpc>
                          <a:spcPct val="100000"/>
                        </a:lnSpc>
                        <a:spcBef>
                          <a:spcPct val="20000"/>
                        </a:spcBef>
                        <a:spcAft>
                          <a:spcPct val="0"/>
                        </a:spcAft>
                        <a:buClr>
                          <a:schemeClr val="folHlink"/>
                        </a:buClr>
                        <a:buSzTx/>
                        <a:buFont typeface="Wingdings" pitchFamily="2" charset="2"/>
                        <a:buNone/>
                        <a:tabLst/>
                      </a:pPr>
                      <a:r>
                        <a:rPr kumimoji="0" lang="en-US" sz="1800" b="1" i="0" u="none" strike="noStrike" cap="none" normalizeH="0" baseline="0" dirty="0">
                          <a:ln>
                            <a:noFill/>
                          </a:ln>
                          <a:solidFill>
                            <a:srgbClr val="006600"/>
                          </a:solidFill>
                          <a:effectLst/>
                          <a:latin typeface="+mj-lt"/>
                        </a:rPr>
                        <a:t>ACTIVITY:</a:t>
                      </a:r>
                      <a:br>
                        <a:rPr kumimoji="0" lang="en-US" sz="2400" b="1" i="0" u="none" strike="noStrike" cap="none" normalizeH="0" baseline="0" dirty="0">
                          <a:ln>
                            <a:noFill/>
                          </a:ln>
                          <a:solidFill>
                            <a:srgbClr val="006600"/>
                          </a:solidFill>
                          <a:effectLst/>
                          <a:latin typeface="+mj-lt"/>
                        </a:rPr>
                      </a:b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Market access road rehabilitation</a:t>
                      </a:r>
                    </a:p>
                  </a:txBody>
                  <a:tcPr marL="91437" marR="91437" marT="45715" marB="45715"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FFFF99"/>
                    </a:solidFill>
                  </a:tcPr>
                </a:tc>
                <a:tc>
                  <a:txBody>
                    <a:bodyPr/>
                    <a:lstStyle/>
                    <a:p>
                      <a:pPr marL="0" marR="0" lvl="0" indent="0" algn="l" defTabSz="914400" rtl="0" eaLnBrk="1" fontAlgn="base" latinLnBrk="0" hangingPunct="1">
                        <a:lnSpc>
                          <a:spcPct val="100000"/>
                        </a:lnSpc>
                        <a:spcBef>
                          <a:spcPts val="0"/>
                        </a:spcBef>
                        <a:spcAft>
                          <a:spcPct val="0"/>
                        </a:spcAft>
                        <a:buClr>
                          <a:schemeClr val="folHlink"/>
                        </a:buClr>
                        <a:buSzTx/>
                        <a:buFont typeface="Wingdings" pitchFamily="2" charset="2"/>
                        <a:buNone/>
                        <a:tabLst/>
                      </a:pPr>
                      <a:r>
                        <a:rPr kumimoji="0" lang="en-US" sz="1800" b="1" i="0" u="none" strike="noStrike" cap="none" normalizeH="0" baseline="0" dirty="0">
                          <a:ln>
                            <a:noFill/>
                          </a:ln>
                          <a:solidFill>
                            <a:srgbClr val="006600"/>
                          </a:solidFill>
                          <a:effectLst/>
                          <a:latin typeface="+mj-lt"/>
                        </a:rPr>
                        <a:t>SUB-ACTIVITIES OR TASKS:</a:t>
                      </a:r>
                    </a:p>
                    <a:p>
                      <a:pPr marL="0" marR="0" lvl="0" indent="0" algn="l" defTabSz="914400" rtl="0" eaLnBrk="1" fontAlgn="base" latinLnBrk="0" hangingPunct="1">
                        <a:lnSpc>
                          <a:spcPct val="100000"/>
                        </a:lnSpc>
                        <a:spcBef>
                          <a:spcPts val="0"/>
                        </a:spcBef>
                        <a:spcAft>
                          <a:spcPct val="0"/>
                        </a:spcAft>
                        <a:buClr>
                          <a:schemeClr val="folHlink"/>
                        </a:buClr>
                        <a:buSzTx/>
                        <a:buFont typeface="Wingdings" pitchFamily="2" charset="2"/>
                        <a:buNone/>
                        <a:tabLst/>
                      </a:pPr>
                      <a:r>
                        <a:rPr kumimoji="0" 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Survey, grading, culvert construction, compaction, etc.. </a:t>
                      </a:r>
                    </a:p>
                  </a:txBody>
                  <a:tcPr marL="91437" marR="91437" marT="45715" marB="45715"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FFFF99"/>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F9E5AD-1704-3064-2A6F-B9023FC83AEA}"/>
              </a:ext>
            </a:extLst>
          </p:cNvPr>
          <p:cNvSpPr>
            <a:spLocks noGrp="1"/>
          </p:cNvSpPr>
          <p:nvPr>
            <p:ph type="title"/>
          </p:nvPr>
        </p:nvSpPr>
        <p:spPr>
          <a:xfrm>
            <a:off x="1995488" y="276225"/>
            <a:ext cx="7886700" cy="927100"/>
          </a:xfrm>
        </p:spPr>
        <p:txBody>
          <a:bodyPr anchor="t">
            <a:normAutofit/>
          </a:bodyPr>
          <a:lstStyle/>
          <a:p>
            <a:pPr>
              <a:defRPr/>
            </a:pPr>
            <a:r>
              <a:rPr lang="en-US" dirty="0">
                <a:ea typeface="+mj-ea"/>
              </a:rPr>
              <a:t>Activities and sub-activities</a:t>
            </a:r>
          </a:p>
        </p:txBody>
      </p:sp>
      <p:sp>
        <p:nvSpPr>
          <p:cNvPr id="22531" name="Date Placeholder 2">
            <a:extLst>
              <a:ext uri="{FF2B5EF4-FFF2-40B4-BE49-F238E27FC236}">
                <a16:creationId xmlns:a16="http://schemas.microsoft.com/office/drawing/2014/main" id="{41387FE2-F059-CBC4-710F-E36481DADE84}"/>
              </a:ext>
            </a:extLst>
          </p:cNvPr>
          <p:cNvSpPr>
            <a:spLocks noGrp="1" noChangeArrowheads="1"/>
          </p:cNvSpPr>
          <p:nvPr>
            <p:ph type="dt" sz="quarter" idx="14"/>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AEA9E733-DBFC-452B-B26E-5FF57D2B2C94}" type="datetime1">
              <a:rPr lang="en-US" altLang="en-US">
                <a:solidFill>
                  <a:srgbClr val="635C5B"/>
                </a:solidFill>
              </a:rPr>
              <a:pPr/>
              <a:t>10/6/2024</a:t>
            </a:fld>
            <a:endParaRPr lang="en-US" altLang="en-US">
              <a:solidFill>
                <a:srgbClr val="635C5B"/>
              </a:solidFill>
            </a:endParaRPr>
          </a:p>
        </p:txBody>
      </p:sp>
      <p:sp>
        <p:nvSpPr>
          <p:cNvPr id="22533" name="Slide Number Placeholder 4">
            <a:extLst>
              <a:ext uri="{FF2B5EF4-FFF2-40B4-BE49-F238E27FC236}">
                <a16:creationId xmlns:a16="http://schemas.microsoft.com/office/drawing/2014/main" id="{61967E31-AF79-2F09-1AEF-7884BEB81D66}"/>
              </a:ext>
            </a:extLst>
          </p:cNvPr>
          <p:cNvSpPr>
            <a:spLocks noGrp="1" noChangeArrowheads="1"/>
          </p:cNvSpPr>
          <p:nvPr>
            <p:ph type="sldNum" sz="quarter" idx="16"/>
          </p:nvPr>
        </p:nvSpPr>
        <p:spPr>
          <a:noFill/>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61CE1B81-D65E-4ECE-9F97-153311361411}" type="slidenum">
              <a:rPr lang="en-US" altLang="en-US">
                <a:solidFill>
                  <a:srgbClr val="635C5B"/>
                </a:solidFill>
              </a:rPr>
              <a:pPr/>
              <a:t>41</a:t>
            </a:fld>
            <a:endParaRPr lang="en-US" altLang="en-US">
              <a:solidFill>
                <a:srgbClr val="635C5B"/>
              </a:solidFill>
            </a:endParaRPr>
          </a:p>
        </p:txBody>
      </p:sp>
      <p:grpSp>
        <p:nvGrpSpPr>
          <p:cNvPr id="22534" name="Group 9">
            <a:extLst>
              <a:ext uri="{FF2B5EF4-FFF2-40B4-BE49-F238E27FC236}">
                <a16:creationId xmlns:a16="http://schemas.microsoft.com/office/drawing/2014/main" id="{FA3FEEA1-A3CD-F0D0-95E4-9513C0D7C96C}"/>
              </a:ext>
            </a:extLst>
          </p:cNvPr>
          <p:cNvGrpSpPr>
            <a:grpSpLocks/>
          </p:cNvGrpSpPr>
          <p:nvPr/>
        </p:nvGrpSpPr>
        <p:grpSpPr bwMode="auto">
          <a:xfrm>
            <a:off x="3549650" y="1389064"/>
            <a:ext cx="6096000" cy="4592637"/>
            <a:chOff x="1538092" y="2030681"/>
            <a:chExt cx="6096000" cy="4591732"/>
          </a:xfrm>
        </p:grpSpPr>
        <p:graphicFrame>
          <p:nvGraphicFramePr>
            <p:cNvPr id="23" name="Diagram 22">
              <a:extLst>
                <a:ext uri="{FF2B5EF4-FFF2-40B4-BE49-F238E27FC236}">
                  <a16:creationId xmlns:a16="http://schemas.microsoft.com/office/drawing/2014/main" id="{AF85FB4A-D2EE-7BB2-D465-CE20B07A28DA}"/>
                </a:ext>
              </a:extLst>
            </p:cNvPr>
            <p:cNvGraphicFramePr/>
            <p:nvPr/>
          </p:nvGraphicFramePr>
          <p:xfrm>
            <a:off x="1538092" y="255841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Rounded Corners 1">
              <a:extLst>
                <a:ext uri="{FF2B5EF4-FFF2-40B4-BE49-F238E27FC236}">
                  <a16:creationId xmlns:a16="http://schemas.microsoft.com/office/drawing/2014/main" id="{3B2484D2-CC48-4F1E-142C-57548E748363}"/>
                </a:ext>
              </a:extLst>
            </p:cNvPr>
            <p:cNvSpPr/>
            <p:nvPr/>
          </p:nvSpPr>
          <p:spPr>
            <a:xfrm>
              <a:off x="1911155" y="2030681"/>
              <a:ext cx="5356225" cy="344419"/>
            </a:xfrm>
            <a:prstGeom prst="roundRect">
              <a:avLst/>
            </a:prstGeom>
            <a:solidFill>
              <a:srgbClr val="C00000"/>
            </a:solidFill>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Agricultural Enhancement Program</a:t>
              </a:r>
            </a:p>
          </p:txBody>
        </p:sp>
        <p:cxnSp>
          <p:nvCxnSpPr>
            <p:cNvPr id="8" name="Straight Connector 7">
              <a:extLst>
                <a:ext uri="{FF2B5EF4-FFF2-40B4-BE49-F238E27FC236}">
                  <a16:creationId xmlns:a16="http://schemas.microsoft.com/office/drawing/2014/main" id="{375C567F-DE87-6284-FB11-C942DC11F6B3}"/>
                </a:ext>
              </a:extLst>
            </p:cNvPr>
            <p:cNvCxnSpPr/>
            <p:nvPr/>
          </p:nvCxnSpPr>
          <p:spPr>
            <a:xfrm>
              <a:off x="2042917" y="2375100"/>
              <a:ext cx="0" cy="182527"/>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F97AF3FE-87B0-C825-8366-484197C05E4E}"/>
                </a:ext>
              </a:extLst>
            </p:cNvPr>
            <p:cNvCxnSpPr/>
            <p:nvPr/>
          </p:nvCxnSpPr>
          <p:spPr>
            <a:xfrm>
              <a:off x="3952680" y="2381449"/>
              <a:ext cx="0" cy="184114"/>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6876423A-639B-6696-75DF-631406B390B4}"/>
                </a:ext>
              </a:extLst>
            </p:cNvPr>
            <p:cNvCxnSpPr/>
            <p:nvPr/>
          </p:nvCxnSpPr>
          <p:spPr>
            <a:xfrm>
              <a:off x="5897367" y="2394146"/>
              <a:ext cx="0" cy="184114"/>
            </a:xfrm>
            <a:prstGeom prst="line">
              <a:avLst/>
            </a:prstGeom>
          </p:spPr>
          <p:style>
            <a:lnRef idx="2">
              <a:schemeClr val="accent1"/>
            </a:lnRef>
            <a:fillRef idx="0">
              <a:schemeClr val="accent1"/>
            </a:fillRef>
            <a:effectRef idx="1">
              <a:schemeClr val="accent1"/>
            </a:effectRef>
            <a:fontRef idx="minor">
              <a:schemeClr val="tx1"/>
            </a:fontRef>
          </p:style>
        </p:cxnSp>
      </p:grpSp>
      <p:sp>
        <p:nvSpPr>
          <p:cNvPr id="20" name="Left Brace 19">
            <a:extLst>
              <a:ext uri="{FF2B5EF4-FFF2-40B4-BE49-F238E27FC236}">
                <a16:creationId xmlns:a16="http://schemas.microsoft.com/office/drawing/2014/main" id="{70D9A41F-B469-F0C8-CDA2-79722E810D17}"/>
              </a:ext>
            </a:extLst>
          </p:cNvPr>
          <p:cNvSpPr/>
          <p:nvPr/>
        </p:nvSpPr>
        <p:spPr>
          <a:xfrm>
            <a:off x="3175000" y="1936751"/>
            <a:ext cx="374650" cy="830263"/>
          </a:xfrm>
          <a:prstGeom prst="leftBrace">
            <a:avLst/>
          </a:prstGeom>
        </p:spPr>
        <p:style>
          <a:lnRef idx="2">
            <a:schemeClr val="accent5"/>
          </a:lnRef>
          <a:fillRef idx="0">
            <a:schemeClr val="accent5"/>
          </a:fillRef>
          <a:effectRef idx="1">
            <a:schemeClr val="accent5"/>
          </a:effectRef>
          <a:fontRef idx="minor">
            <a:schemeClr val="tx1"/>
          </a:fontRef>
        </p:style>
        <p:txBody>
          <a:bodyPr anchor="ctr"/>
          <a:lstStyle/>
          <a:p>
            <a:pPr algn="ctr">
              <a:defRPr/>
            </a:pPr>
            <a:endParaRPr lang="en-US"/>
          </a:p>
        </p:txBody>
      </p:sp>
      <p:sp>
        <p:nvSpPr>
          <p:cNvPr id="22" name="Left Brace 21">
            <a:extLst>
              <a:ext uri="{FF2B5EF4-FFF2-40B4-BE49-F238E27FC236}">
                <a16:creationId xmlns:a16="http://schemas.microsoft.com/office/drawing/2014/main" id="{65799BBE-CFB2-4C98-E7DC-B603B5925B41}"/>
              </a:ext>
            </a:extLst>
          </p:cNvPr>
          <p:cNvSpPr/>
          <p:nvPr/>
        </p:nvSpPr>
        <p:spPr>
          <a:xfrm>
            <a:off x="3175000" y="3028950"/>
            <a:ext cx="374650" cy="2971800"/>
          </a:xfrm>
          <a:prstGeom prst="leftBrace">
            <a:avLst/>
          </a:prstGeom>
        </p:spPr>
        <p:style>
          <a:lnRef idx="2">
            <a:schemeClr val="accent5"/>
          </a:lnRef>
          <a:fillRef idx="0">
            <a:schemeClr val="accent5"/>
          </a:fillRef>
          <a:effectRef idx="1">
            <a:schemeClr val="accent5"/>
          </a:effectRef>
          <a:fontRef idx="minor">
            <a:schemeClr val="tx1"/>
          </a:fontRef>
        </p:style>
        <p:txBody>
          <a:bodyPr anchor="ctr"/>
          <a:lstStyle/>
          <a:p>
            <a:pPr algn="ctr">
              <a:defRPr/>
            </a:pPr>
            <a:endParaRPr lang="en-US"/>
          </a:p>
        </p:txBody>
      </p:sp>
      <p:sp>
        <p:nvSpPr>
          <p:cNvPr id="24" name="Left Brace 23">
            <a:extLst>
              <a:ext uri="{FF2B5EF4-FFF2-40B4-BE49-F238E27FC236}">
                <a16:creationId xmlns:a16="http://schemas.microsoft.com/office/drawing/2014/main" id="{066537E1-3567-9171-E0BF-7ED2406BA758}"/>
              </a:ext>
            </a:extLst>
          </p:cNvPr>
          <p:cNvSpPr/>
          <p:nvPr/>
        </p:nvSpPr>
        <p:spPr>
          <a:xfrm>
            <a:off x="3181351" y="1422400"/>
            <a:ext cx="373063" cy="395288"/>
          </a:xfrm>
          <a:prstGeom prst="leftBrace">
            <a:avLst/>
          </a:prstGeom>
        </p:spPr>
        <p:style>
          <a:lnRef idx="2">
            <a:schemeClr val="accent5"/>
          </a:lnRef>
          <a:fillRef idx="0">
            <a:schemeClr val="accent5"/>
          </a:fillRef>
          <a:effectRef idx="1">
            <a:schemeClr val="accent5"/>
          </a:effectRef>
          <a:fontRef idx="minor">
            <a:schemeClr val="tx1"/>
          </a:fontRef>
        </p:style>
        <p:txBody>
          <a:bodyPr anchor="ctr"/>
          <a:lstStyle/>
          <a:p>
            <a:pPr algn="ctr">
              <a:defRPr/>
            </a:pPr>
            <a:endParaRPr lang="en-US"/>
          </a:p>
        </p:txBody>
      </p:sp>
      <p:sp>
        <p:nvSpPr>
          <p:cNvPr id="22538" name="TextBox 17">
            <a:extLst>
              <a:ext uri="{FF2B5EF4-FFF2-40B4-BE49-F238E27FC236}">
                <a16:creationId xmlns:a16="http://schemas.microsoft.com/office/drawing/2014/main" id="{BF15569C-2BF1-4070-9E70-73E2E63B3D0D}"/>
              </a:ext>
            </a:extLst>
          </p:cNvPr>
          <p:cNvSpPr txBox="1">
            <a:spLocks noChangeArrowheads="1"/>
          </p:cNvSpPr>
          <p:nvPr/>
        </p:nvSpPr>
        <p:spPr bwMode="auto">
          <a:xfrm>
            <a:off x="1954213" y="1012826"/>
            <a:ext cx="1071562" cy="923925"/>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pPr eaLnBrk="1" hangingPunct="1"/>
            <a:r>
              <a:rPr lang="en-US" altLang="en-US">
                <a:solidFill>
                  <a:srgbClr val="6C6463"/>
                </a:solidFill>
              </a:rPr>
              <a:t>Project or Program</a:t>
            </a:r>
          </a:p>
        </p:txBody>
      </p:sp>
      <p:sp>
        <p:nvSpPr>
          <p:cNvPr id="22539" name="TextBox 24">
            <a:extLst>
              <a:ext uri="{FF2B5EF4-FFF2-40B4-BE49-F238E27FC236}">
                <a16:creationId xmlns:a16="http://schemas.microsoft.com/office/drawing/2014/main" id="{2E213ED4-CCD8-62DB-609C-E0FCF78CFFAE}"/>
              </a:ext>
            </a:extLst>
          </p:cNvPr>
          <p:cNvSpPr txBox="1">
            <a:spLocks noChangeArrowheads="1"/>
          </p:cNvSpPr>
          <p:nvPr/>
        </p:nvSpPr>
        <p:spPr bwMode="auto">
          <a:xfrm>
            <a:off x="1954213" y="2166939"/>
            <a:ext cx="1071562" cy="369887"/>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pPr eaLnBrk="1" hangingPunct="1"/>
            <a:r>
              <a:rPr lang="en-US" altLang="en-US">
                <a:solidFill>
                  <a:srgbClr val="6C6463"/>
                </a:solidFill>
              </a:rPr>
              <a:t>Activities</a:t>
            </a:r>
          </a:p>
        </p:txBody>
      </p:sp>
      <p:sp>
        <p:nvSpPr>
          <p:cNvPr id="22540" name="TextBox 25">
            <a:extLst>
              <a:ext uri="{FF2B5EF4-FFF2-40B4-BE49-F238E27FC236}">
                <a16:creationId xmlns:a16="http://schemas.microsoft.com/office/drawing/2014/main" id="{FC6FAD98-F7F2-F204-DAE3-22AB0F000FA6}"/>
              </a:ext>
            </a:extLst>
          </p:cNvPr>
          <p:cNvSpPr txBox="1">
            <a:spLocks noChangeArrowheads="1"/>
          </p:cNvSpPr>
          <p:nvPr/>
        </p:nvSpPr>
        <p:spPr bwMode="auto">
          <a:xfrm>
            <a:off x="1987551" y="4179889"/>
            <a:ext cx="1038225" cy="922337"/>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pPr eaLnBrk="1" hangingPunct="1"/>
            <a:r>
              <a:rPr lang="en-US" altLang="en-US">
                <a:solidFill>
                  <a:srgbClr val="6C6463"/>
                </a:solidFill>
              </a:rPr>
              <a:t>Sub-Activities or Tasks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187508"/>
            <a:ext cx="4563883" cy="3461013"/>
          </a:xfrm>
        </p:spPr>
        <p:txBody>
          <a:bodyPr>
            <a:normAutofit lnSpcReduction="10000"/>
          </a:bodyPr>
          <a:lstStyle/>
          <a:p>
            <a:pPr marL="0" indent="0">
              <a:buNone/>
              <a:defRPr/>
            </a:pPr>
            <a:r>
              <a:rPr lang="en-GB" dirty="0"/>
              <a:t>Think about your select EIA report. Consider the following and report back to the group:</a:t>
            </a:r>
          </a:p>
          <a:p>
            <a:pPr marL="0" indent="0">
              <a:buNone/>
              <a:defRPr/>
            </a:pPr>
            <a:endParaRPr lang="en-GB" sz="2400" dirty="0"/>
          </a:p>
          <a:p>
            <a:pPr marL="0" indent="0">
              <a:buNone/>
              <a:defRPr/>
            </a:pPr>
            <a:r>
              <a:rPr lang="en-GB" sz="2400" b="1" dirty="0"/>
              <a:t>What key impacts are highlighted in your EIA? What main activity is being undertaken?</a:t>
            </a: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42</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23234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15mins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43</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Tree>
    <p:extLst>
      <p:ext uri="{BB962C8B-B14F-4D97-AF65-F5344CB8AC3E}">
        <p14:creationId xmlns:p14="http://schemas.microsoft.com/office/powerpoint/2010/main" val="22816985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8640FC8-B4E4-60AC-1D57-8833FD61B995}"/>
              </a:ext>
            </a:extLst>
          </p:cNvPr>
          <p:cNvSpPr>
            <a:spLocks noGrp="1"/>
          </p:cNvSpPr>
          <p:nvPr>
            <p:ph type="title"/>
          </p:nvPr>
        </p:nvSpPr>
        <p:spPr>
          <a:xfrm>
            <a:off x="6019800" y="2362200"/>
            <a:ext cx="4648200" cy="990600"/>
          </a:xfrm>
        </p:spPr>
        <p:txBody>
          <a:bodyPr/>
          <a:lstStyle/>
          <a:p>
            <a:pPr eaLnBrk="1" hangingPunct="1"/>
            <a:r>
              <a:rPr lang="en-GB" altLang="en-US" b="1"/>
              <a:t>EIA process</a:t>
            </a:r>
            <a:endParaRPr lang="en-GB" altLang="en-US"/>
          </a:p>
        </p:txBody>
      </p:sp>
      <p:pic>
        <p:nvPicPr>
          <p:cNvPr id="21507" name="Picture 4">
            <a:extLst>
              <a:ext uri="{FF2B5EF4-FFF2-40B4-BE49-F238E27FC236}">
                <a16:creationId xmlns:a16="http://schemas.microsoft.com/office/drawing/2014/main" id="{6CF58D04-ADFA-6933-95F1-0B7E8FBE61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405" y="118877"/>
            <a:ext cx="4857750" cy="669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0">
            <a:extLst>
              <a:ext uri="{FF2B5EF4-FFF2-40B4-BE49-F238E27FC236}">
                <a16:creationId xmlns:a16="http://schemas.microsoft.com/office/drawing/2014/main" id="{8CB3E83E-5CAD-AAD6-5B7C-ED5E5F25E50E}"/>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E5E8C52-A840-12B9-233D-1B3CEE3D7108}"/>
              </a:ext>
            </a:extLst>
          </p:cNvPr>
          <p:cNvSpPr>
            <a:spLocks noGrp="1"/>
          </p:cNvSpPr>
          <p:nvPr>
            <p:ph type="title"/>
          </p:nvPr>
        </p:nvSpPr>
        <p:spPr>
          <a:xfrm>
            <a:off x="609600" y="740534"/>
            <a:ext cx="3912637" cy="5483059"/>
          </a:xfrm>
        </p:spPr>
        <p:txBody>
          <a:bodyPr anchor="b">
            <a:normAutofit/>
          </a:bodyPr>
          <a:lstStyle/>
          <a:p>
            <a:pPr eaLnBrk="1" hangingPunct="1"/>
            <a:r>
              <a:rPr lang="en-GB" altLang="en-US" b="1"/>
              <a:t>EIA practice and outcomes</a:t>
            </a:r>
            <a:endParaRPr lang="en-GB" altLang="en-US"/>
          </a:p>
        </p:txBody>
      </p:sp>
      <p:sp>
        <p:nvSpPr>
          <p:cNvPr id="22531" name="Content Placeholder 2">
            <a:extLst>
              <a:ext uri="{FF2B5EF4-FFF2-40B4-BE49-F238E27FC236}">
                <a16:creationId xmlns:a16="http://schemas.microsoft.com/office/drawing/2014/main" id="{0766972B-989A-0BEB-3B22-B6D416D5D420}"/>
              </a:ext>
            </a:extLst>
          </p:cNvPr>
          <p:cNvSpPr>
            <a:spLocks noGrp="1"/>
          </p:cNvSpPr>
          <p:nvPr>
            <p:ph idx="1"/>
          </p:nvPr>
        </p:nvSpPr>
        <p:spPr>
          <a:xfrm>
            <a:off x="5455920" y="740534"/>
            <a:ext cx="5865224" cy="5483059"/>
          </a:xfrm>
        </p:spPr>
        <p:txBody>
          <a:bodyPr>
            <a:normAutofit/>
          </a:bodyPr>
          <a:lstStyle/>
          <a:p>
            <a:pPr eaLnBrk="1" hangingPunct="1"/>
            <a:r>
              <a:rPr lang="en-GB" altLang="en-US" sz="1800" dirty="0"/>
              <a:t>screens out environmentally unsound projects;</a:t>
            </a:r>
          </a:p>
          <a:p>
            <a:pPr eaLnBrk="1" hangingPunct="1"/>
            <a:r>
              <a:rPr lang="en-GB" altLang="en-US" sz="1800" dirty="0"/>
              <a:t>modifies the design of feasible proposals to reduce their environmental impact;</a:t>
            </a:r>
          </a:p>
          <a:p>
            <a:pPr eaLnBrk="1" hangingPunct="1"/>
            <a:r>
              <a:rPr lang="en-GB" altLang="en-US" sz="1800" dirty="0"/>
              <a:t>identifies the best practicable environmental option;</a:t>
            </a:r>
          </a:p>
          <a:p>
            <a:pPr eaLnBrk="1" hangingPunct="1"/>
            <a:r>
              <a:rPr lang="en-GB" altLang="en-US" sz="1800" dirty="0"/>
              <a:t>predicts the significant adverse effects of proposals with reasonable accuracy;</a:t>
            </a:r>
          </a:p>
          <a:p>
            <a:pPr eaLnBrk="1" hangingPunct="1"/>
            <a:r>
              <a:rPr lang="en-GB" altLang="en-US" sz="1800" dirty="0"/>
              <a:t>identifies mitigation measures that work successfully to avoid, reduce and offset major impacts;</a:t>
            </a:r>
          </a:p>
          <a:p>
            <a:pPr eaLnBrk="1" hangingPunct="1"/>
            <a:r>
              <a:rPr lang="en-GB" altLang="en-US" sz="1800" dirty="0"/>
              <a:t>influences decision making and approvals and the implementation of terms and conditions; and</a:t>
            </a:r>
          </a:p>
          <a:p>
            <a:pPr eaLnBrk="1" hangingPunct="1"/>
            <a:r>
              <a:rPr lang="en-GB" altLang="en-US" sz="1800" dirty="0"/>
              <a:t>results in environmental gains and benefits relative to other options.</a:t>
            </a:r>
          </a:p>
          <a:p>
            <a:pPr eaLnBrk="1" hangingPunct="1"/>
            <a:endParaRPr lang="en-GB" altLang="en-US" sz="1800" dirty="0"/>
          </a:p>
        </p:txBody>
      </p:sp>
      <p:sp>
        <p:nvSpPr>
          <p:cNvPr id="22542"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22544"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45</a:t>
            </a:fld>
            <a:endParaRPr lang="en-US"/>
          </a:p>
        </p:txBody>
      </p:sp>
      <p:sp>
        <p:nvSpPr>
          <p:cNvPr id="2" name="Footer Placeholder 10">
            <a:extLst>
              <a:ext uri="{FF2B5EF4-FFF2-40B4-BE49-F238E27FC236}">
                <a16:creationId xmlns:a16="http://schemas.microsoft.com/office/drawing/2014/main" id="{D778590B-29B9-BB2A-C419-8EB612044D93}"/>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F9AFD69C-B873-6608-5F2A-9B52A429912B}"/>
              </a:ext>
            </a:extLst>
          </p:cNvPr>
          <p:cNvSpPr>
            <a:spLocks noGrp="1"/>
          </p:cNvSpPr>
          <p:nvPr>
            <p:ph type="title"/>
          </p:nvPr>
        </p:nvSpPr>
        <p:spPr>
          <a:xfrm>
            <a:off x="614681" y="548640"/>
            <a:ext cx="3553412" cy="1648943"/>
          </a:xfrm>
        </p:spPr>
        <p:txBody>
          <a:bodyPr anchor="t">
            <a:normAutofit/>
          </a:bodyPr>
          <a:lstStyle/>
          <a:p>
            <a:r>
              <a:rPr lang="en-US" altLang="en-US"/>
              <a:t>Costs and benefits of EIA</a:t>
            </a:r>
            <a:br>
              <a:rPr lang="en-US" altLang="en-US"/>
            </a:br>
            <a:endParaRPr lang="en-US" altLang="en-US"/>
          </a:p>
        </p:txBody>
      </p:sp>
      <p:sp>
        <p:nvSpPr>
          <p:cNvPr id="24579" name="Rectangle 3">
            <a:extLst>
              <a:ext uri="{FF2B5EF4-FFF2-40B4-BE49-F238E27FC236}">
                <a16:creationId xmlns:a16="http://schemas.microsoft.com/office/drawing/2014/main" id="{34317DF8-5260-E0B6-F69D-9057C873CAC4}"/>
              </a:ext>
            </a:extLst>
          </p:cNvPr>
          <p:cNvSpPr>
            <a:spLocks noGrp="1"/>
          </p:cNvSpPr>
          <p:nvPr>
            <p:ph idx="1"/>
          </p:nvPr>
        </p:nvSpPr>
        <p:spPr>
          <a:xfrm>
            <a:off x="614680" y="1715589"/>
            <a:ext cx="3553413" cy="4723311"/>
          </a:xfrm>
        </p:spPr>
        <p:txBody>
          <a:bodyPr>
            <a:normAutofit fontScale="92500" lnSpcReduction="10000"/>
          </a:bodyPr>
          <a:lstStyle/>
          <a:p>
            <a:pPr>
              <a:lnSpc>
                <a:spcPct val="110000"/>
              </a:lnSpc>
            </a:pPr>
            <a:r>
              <a:rPr lang="en-US" altLang="en-US" sz="1600" dirty="0"/>
              <a:t>Although there are costs associated with undertaking EIA, experience has shown that the potential savings over the life of a project can repay the investment many times over. </a:t>
            </a:r>
          </a:p>
          <a:p>
            <a:pPr>
              <a:lnSpc>
                <a:spcPct val="110000"/>
              </a:lnSpc>
            </a:pPr>
            <a:r>
              <a:rPr lang="en-US" altLang="en-US" sz="1600" dirty="0"/>
              <a:t>The savings can be economic (e.g. identification of least cost alternative) as well as environmental (e.g. impact reduction, maintaining other resource use opportunities). </a:t>
            </a:r>
          </a:p>
          <a:p>
            <a:pPr>
              <a:lnSpc>
                <a:spcPct val="110000"/>
              </a:lnSpc>
            </a:pPr>
            <a:r>
              <a:rPr lang="en-US" altLang="en-US" sz="1600" dirty="0"/>
              <a:t>When EIA is integrated into the project preparation phase, environmental design considerations can be introduced in the first place rather than the proposal having to be modified later. </a:t>
            </a:r>
          </a:p>
        </p:txBody>
      </p:sp>
      <p:sp>
        <p:nvSpPr>
          <p:cNvPr id="2458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24581" name="Picture 24580">
            <a:extLst>
              <a:ext uri="{FF2B5EF4-FFF2-40B4-BE49-F238E27FC236}">
                <a16:creationId xmlns:a16="http://schemas.microsoft.com/office/drawing/2014/main" id="{89FFEC03-CB0F-619D-A84B-A8EA30524069}"/>
              </a:ext>
            </a:extLst>
          </p:cNvPr>
          <p:cNvPicPr>
            <a:picLocks noChangeAspect="1"/>
          </p:cNvPicPr>
          <p:nvPr/>
        </p:nvPicPr>
        <p:blipFill rotWithShape="1">
          <a:blip r:embed="rId2"/>
          <a:srcRect l="31928" r="7053"/>
          <a:stretch/>
        </p:blipFill>
        <p:spPr>
          <a:xfrm>
            <a:off x="4752550" y="10"/>
            <a:ext cx="7439450" cy="6857990"/>
          </a:xfrm>
          <a:prstGeom prst="rect">
            <a:avLst/>
          </a:prstGeom>
          <a:noFill/>
        </p:spPr>
      </p:pic>
      <p:sp>
        <p:nvSpPr>
          <p:cNvPr id="2458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46</a:t>
            </a:fld>
            <a:endParaRPr lang="en-US">
              <a:solidFill>
                <a:srgbClr val="FFFFFF"/>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B6390FE0-917E-ADA6-900C-5ECCA610E793}"/>
              </a:ext>
            </a:extLst>
          </p:cNvPr>
          <p:cNvSpPr txBox="1"/>
          <p:nvPr/>
        </p:nvSpPr>
        <p:spPr>
          <a:xfrm>
            <a:off x="6096000" y="302861"/>
            <a:ext cx="6096000" cy="686470"/>
          </a:xfrm>
          <a:prstGeom prst="rect">
            <a:avLst/>
          </a:prstGeom>
          <a:noFill/>
        </p:spPr>
        <p:txBody>
          <a:bodyPr wrap="square">
            <a:spAutoFit/>
          </a:bodyPr>
          <a:lstStyle/>
          <a:p>
            <a:pPr>
              <a:lnSpc>
                <a:spcPct val="110000"/>
              </a:lnSpc>
            </a:pPr>
            <a:r>
              <a:rPr lang="en-US" altLang="en-US" sz="1800" dirty="0"/>
              <a:t>Generally the earlier EIA process is introduced in the project cycle, the greater the potential returns. </a:t>
            </a:r>
          </a:p>
        </p:txBody>
      </p:sp>
      <p:sp>
        <p:nvSpPr>
          <p:cNvPr id="2" name="Footer Placeholder 10">
            <a:extLst>
              <a:ext uri="{FF2B5EF4-FFF2-40B4-BE49-F238E27FC236}">
                <a16:creationId xmlns:a16="http://schemas.microsoft.com/office/drawing/2014/main" id="{9060BF70-E6C3-985F-D8EE-711FCC5D552B}"/>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17740EBB-9A96-527C-5C1F-868312511891}"/>
              </a:ext>
            </a:extLst>
          </p:cNvPr>
          <p:cNvSpPr>
            <a:spLocks noGrp="1"/>
          </p:cNvSpPr>
          <p:nvPr>
            <p:ph type="title"/>
          </p:nvPr>
        </p:nvSpPr>
        <p:spPr/>
        <p:txBody>
          <a:bodyPr>
            <a:normAutofit fontScale="90000"/>
          </a:bodyPr>
          <a:lstStyle/>
          <a:p>
            <a:r>
              <a:rPr lang="en-US" altLang="en-US" sz="4000"/>
              <a:t>Costs and benefits of EIA</a:t>
            </a:r>
            <a:br>
              <a:rPr lang="en-US" altLang="en-US" sz="4000"/>
            </a:br>
            <a:endParaRPr lang="en-US" altLang="en-US" sz="4000"/>
          </a:p>
        </p:txBody>
      </p:sp>
      <p:sp>
        <p:nvSpPr>
          <p:cNvPr id="28675" name="Rectangle 3">
            <a:extLst>
              <a:ext uri="{FF2B5EF4-FFF2-40B4-BE49-F238E27FC236}">
                <a16:creationId xmlns:a16="http://schemas.microsoft.com/office/drawing/2014/main" id="{4D908C2B-ABA2-BEC7-945C-0A8D9918F913}"/>
              </a:ext>
            </a:extLst>
          </p:cNvPr>
          <p:cNvSpPr>
            <a:spLocks noGrp="1"/>
          </p:cNvSpPr>
          <p:nvPr>
            <p:ph type="body" idx="1"/>
          </p:nvPr>
        </p:nvSpPr>
        <p:spPr>
          <a:xfrm>
            <a:off x="612647" y="1800297"/>
            <a:ext cx="11134949" cy="5486400"/>
          </a:xfrm>
        </p:spPr>
        <p:txBody>
          <a:bodyPr/>
          <a:lstStyle/>
          <a:p>
            <a:pPr algn="just">
              <a:buFont typeface="Arial" panose="020B0604020202020204" pitchFamily="34" charset="0"/>
              <a:buNone/>
            </a:pPr>
            <a:r>
              <a:rPr lang="en-US" altLang="en-US" b="1" dirty="0"/>
              <a:t>Costs</a:t>
            </a:r>
          </a:p>
          <a:p>
            <a:pPr algn="just">
              <a:buFont typeface="Arial" panose="020B0604020202020204" pitchFamily="34" charset="0"/>
              <a:buNone/>
            </a:pPr>
            <a:r>
              <a:rPr lang="en-US" altLang="en-US" dirty="0"/>
              <a:t>	Although many proponents complain that EIA causes excessive delays in projects, many of these are caused by poor administration of the process rather than by the process itself. </a:t>
            </a:r>
          </a:p>
          <a:p>
            <a:pPr algn="just">
              <a:buFont typeface="Arial" panose="020B0604020202020204" pitchFamily="34" charset="0"/>
              <a:buNone/>
            </a:pPr>
            <a:r>
              <a:rPr lang="en-US" altLang="en-US" dirty="0"/>
              <a:t>These occur when:</a:t>
            </a:r>
            <a:endParaRPr lang="en-US" altLang="en-US" b="1" dirty="0"/>
          </a:p>
          <a:p>
            <a:pPr lvl="1" algn="just"/>
            <a:r>
              <a:rPr lang="en-US" altLang="en-US" dirty="0"/>
              <a:t>the EIA is commenced too late in the project cycle;</a:t>
            </a:r>
          </a:p>
          <a:p>
            <a:pPr lvl="1" algn="just"/>
            <a:r>
              <a:rPr lang="en-US" altLang="en-US" dirty="0"/>
              <a:t>the terms of reference are poorly drafted;.</a:t>
            </a:r>
          </a:p>
          <a:p>
            <a:pPr lvl="1" algn="just"/>
            <a:r>
              <a:rPr lang="en-US" altLang="en-US" dirty="0"/>
              <a:t>the EIA is not managed to a schedule;</a:t>
            </a:r>
          </a:p>
          <a:p>
            <a:pPr lvl="1" algn="just"/>
            <a:r>
              <a:rPr lang="en-US" altLang="en-US" dirty="0"/>
              <a:t>the technical and consultative components of EIA are inadequate; and</a:t>
            </a:r>
          </a:p>
          <a:p>
            <a:pPr lvl="1" algn="just"/>
            <a:r>
              <a:rPr lang="en-US" altLang="en-US" dirty="0"/>
              <a:t>the EIA report is incomplete or deficient as a basis for decision making.</a:t>
            </a:r>
          </a:p>
          <a:p>
            <a:pPr algn="just">
              <a:buFont typeface="Arial" panose="020B0604020202020204" pitchFamily="34" charset="0"/>
              <a:buNone/>
            </a:pPr>
            <a:endParaRPr lang="en-US" altLang="en-US" dirty="0"/>
          </a:p>
        </p:txBody>
      </p:sp>
      <p:sp>
        <p:nvSpPr>
          <p:cNvPr id="2" name="Footer Placeholder 10">
            <a:extLst>
              <a:ext uri="{FF2B5EF4-FFF2-40B4-BE49-F238E27FC236}">
                <a16:creationId xmlns:a16="http://schemas.microsoft.com/office/drawing/2014/main" id="{039482CA-DCBA-89B6-8CDD-0B3E06429903}"/>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350962" y="1503574"/>
            <a:ext cx="3840038" cy="685800"/>
          </a:xfrm>
        </p:spPr>
        <p:txBody>
          <a:bodyPr>
            <a:noAutofit/>
          </a:bodyPr>
          <a:lstStyle/>
          <a:p>
            <a:pPr algn="l">
              <a:defRPr/>
            </a:pPr>
            <a:r>
              <a:rPr lang="en-US" sz="2400" dirty="0">
                <a:latin typeface="Arial" panose="020B0604020202020204" pitchFamily="34" charset="0"/>
                <a:cs typeface="Arial" panose="020B0604020202020204" pitchFamily="34" charset="0"/>
              </a:rPr>
              <a:t>With all developments, there is a potential impact on the environment and SD (not necessarily negative).</a:t>
            </a:r>
          </a:p>
        </p:txBody>
      </p:sp>
      <p:pic>
        <p:nvPicPr>
          <p:cNvPr id="9220" name="Picture 5" descr="http://www.damascus-metro.com/wp-content/uploads/2009/01/env-eia-e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5815" y="846128"/>
            <a:ext cx="6889711" cy="516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a:extLst>
              <a:ext uri="{FF2B5EF4-FFF2-40B4-BE49-F238E27FC236}">
                <a16:creationId xmlns:a16="http://schemas.microsoft.com/office/drawing/2014/main" id="{57D8BD21-FBD7-C63C-E9DC-AA7DE5777588}"/>
              </a:ext>
            </a:extLst>
          </p:cNvPr>
          <p:cNvSpPr>
            <a:spLocks noGrp="1"/>
          </p:cNvSpPr>
          <p:nvPr>
            <p:ph type="ctrTitle"/>
          </p:nvPr>
        </p:nvSpPr>
        <p:spPr>
          <a:xfrm>
            <a:off x="-2660602" y="-1601787"/>
            <a:ext cx="7588155" cy="2621154"/>
          </a:xfrm>
        </p:spPr>
        <p:txBody>
          <a:bodyPr/>
          <a:lstStyle/>
          <a:p>
            <a:r>
              <a:rPr lang="en-GB" dirty="0"/>
              <a:t>Why?</a:t>
            </a:r>
          </a:p>
        </p:txBody>
      </p:sp>
      <p:sp>
        <p:nvSpPr>
          <p:cNvPr id="2" name="Footer Placeholder 10">
            <a:extLst>
              <a:ext uri="{FF2B5EF4-FFF2-40B4-BE49-F238E27FC236}">
                <a16:creationId xmlns:a16="http://schemas.microsoft.com/office/drawing/2014/main" id="{B22C994B-1D68-0623-447D-93A3FDE96BC0}"/>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ACBA7004</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09600" y="740534"/>
            <a:ext cx="3912637" cy="5483059"/>
          </a:xfrm>
        </p:spPr>
        <p:txBody>
          <a:bodyPr anchor="b">
            <a:normAutofit/>
          </a:bodyPr>
          <a:lstStyle/>
          <a:p>
            <a:pPr>
              <a:defRPr/>
            </a:pPr>
            <a:r>
              <a:rPr lang="en-US"/>
              <a:t>Impacts of Development</a:t>
            </a:r>
          </a:p>
        </p:txBody>
      </p:sp>
      <p:sp>
        <p:nvSpPr>
          <p:cNvPr id="10243" name="Rectangle 3"/>
          <p:cNvSpPr>
            <a:spLocks noGrp="1" noChangeArrowheads="1"/>
          </p:cNvSpPr>
          <p:nvPr>
            <p:ph idx="1"/>
          </p:nvPr>
        </p:nvSpPr>
        <p:spPr>
          <a:xfrm>
            <a:off x="5455920" y="740534"/>
            <a:ext cx="5865224" cy="5483059"/>
          </a:xfrm>
        </p:spPr>
        <p:txBody>
          <a:bodyPr>
            <a:normAutofit/>
          </a:bodyPr>
          <a:lstStyle/>
          <a:p>
            <a:pPr eaLnBrk="1" hangingPunct="1">
              <a:defRPr/>
            </a:pPr>
            <a:r>
              <a:rPr lang="en-US" sz="1800"/>
              <a:t>Introduction </a:t>
            </a:r>
            <a:r>
              <a:rPr lang="en-US" sz="1800">
                <a:hlinkClick r:id="rId2"/>
              </a:rPr>
              <a:t>3 mins</a:t>
            </a:r>
            <a:endParaRPr lang="en-US" sz="1800"/>
          </a:p>
          <a:p>
            <a:pPr eaLnBrk="1" hangingPunct="1">
              <a:defRPr/>
            </a:pPr>
            <a:r>
              <a:rPr lang="en-US" sz="1800"/>
              <a:t>Direct loss of habitat - if only the footprint of the development.</a:t>
            </a:r>
          </a:p>
          <a:p>
            <a:pPr eaLnBrk="1" hangingPunct="1">
              <a:defRPr/>
            </a:pPr>
            <a:r>
              <a:rPr lang="en-US" sz="1800"/>
              <a:t>Severance - this is where the development forms a barrier and possibly divides existing habitats. This leads to fragmentation.</a:t>
            </a:r>
          </a:p>
          <a:p>
            <a:pPr eaLnBrk="1" hangingPunct="1">
              <a:defRPr/>
            </a:pPr>
            <a:r>
              <a:rPr lang="en-US" sz="1800"/>
              <a:t>Disruption to the local hydrology - including watercourse damage, polluted run-off, sedimentation and erosion.</a:t>
            </a:r>
          </a:p>
          <a:p>
            <a:pPr eaLnBrk="1" hangingPunct="1">
              <a:defRPr/>
            </a:pPr>
            <a:r>
              <a:rPr lang="en-US" sz="1800"/>
              <a:t>Disturbance of particular notable species - eg badgers, bats, owls, etc.</a:t>
            </a:r>
          </a:p>
          <a:p>
            <a:pPr eaLnBrk="1" hangingPunct="1">
              <a:defRPr/>
            </a:pPr>
            <a:r>
              <a:rPr lang="en-US" sz="1800"/>
              <a:t>Eden: </a:t>
            </a:r>
            <a:r>
              <a:rPr lang="en-US" sz="1800">
                <a:hlinkClick r:id="rId3"/>
              </a:rPr>
              <a:t>environmental assessment</a:t>
            </a:r>
            <a:endParaRPr lang="en-US" sz="1800"/>
          </a:p>
          <a:p>
            <a:pPr lvl="1" eaLnBrk="1" hangingPunct="1">
              <a:defRPr/>
            </a:pPr>
            <a:r>
              <a:rPr lang="en-US"/>
              <a:t>://www.youtube.com/watch?v=9xTxA4y6ctg</a:t>
            </a:r>
          </a:p>
        </p:txBody>
      </p:sp>
      <p:sp>
        <p:nvSpPr>
          <p:cNvPr id="10258"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10260"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49</a:t>
            </a:fld>
            <a:endParaRPr lang="en-US"/>
          </a:p>
        </p:txBody>
      </p:sp>
      <p:sp>
        <p:nvSpPr>
          <p:cNvPr id="2" name="Footer Placeholder 10">
            <a:extLst>
              <a:ext uri="{FF2B5EF4-FFF2-40B4-BE49-F238E27FC236}">
                <a16:creationId xmlns:a16="http://schemas.microsoft.com/office/drawing/2014/main" id="{56FDC234-DA51-CADA-D2E2-12F5819BE17C}"/>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20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fade">
                                      <p:cBhvr>
                                        <p:cTn id="12" dur="20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fade">
                                      <p:cBhvr>
                                        <p:cTn id="17" dur="20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fade">
                                      <p:cBhvr>
                                        <p:cTn id="22" dur="20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fade">
                                      <p:cBhvr>
                                        <p:cTn id="27" dur="2000"/>
                                        <p:tgtEl>
                                          <p:spTgt spid="1024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243">
                                            <p:txEl>
                                              <p:pRg st="5" end="5"/>
                                            </p:txEl>
                                          </p:spTgt>
                                        </p:tgtEl>
                                        <p:attrNameLst>
                                          <p:attrName>style.visibility</p:attrName>
                                        </p:attrNameLst>
                                      </p:cBhvr>
                                      <p:to>
                                        <p:strVal val="visible"/>
                                      </p:to>
                                    </p:set>
                                    <p:animEffect transition="in" filter="fade">
                                      <p:cBhvr>
                                        <p:cTn id="32" dur="2000"/>
                                        <p:tgtEl>
                                          <p:spTgt spid="10243">
                                            <p:txEl>
                                              <p:pRg st="5" end="5"/>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243">
                                            <p:txEl>
                                              <p:pRg st="6" end="6"/>
                                            </p:txEl>
                                          </p:spTgt>
                                        </p:tgtEl>
                                        <p:attrNameLst>
                                          <p:attrName>style.visibility</p:attrName>
                                        </p:attrNameLst>
                                      </p:cBhvr>
                                      <p:to>
                                        <p:strVal val="visible"/>
                                      </p:to>
                                    </p:set>
                                    <p:animEffect transition="in" filter="fade">
                                      <p:cBhvr>
                                        <p:cTn id="35" dur="20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Principles</a:t>
            </a:r>
          </a:p>
        </p:txBody>
      </p:sp>
      <p:sp>
        <p:nvSpPr>
          <p:cNvPr id="12291" name="Content Placeholder 2"/>
          <p:cNvSpPr>
            <a:spLocks noGrp="1"/>
          </p:cNvSpPr>
          <p:nvPr>
            <p:ph idx="1"/>
          </p:nvPr>
        </p:nvSpPr>
        <p:spPr>
          <a:xfrm>
            <a:off x="423864" y="1508760"/>
            <a:ext cx="7273925" cy="4800600"/>
          </a:xfrm>
        </p:spPr>
        <p:txBody>
          <a:bodyPr>
            <a:normAutofit fontScale="92500" lnSpcReduction="10000"/>
          </a:bodyPr>
          <a:lstStyle/>
          <a:p>
            <a:r>
              <a:rPr lang="en-GB" altLang="en-US" sz="1400" b="1" i="1" dirty="0"/>
              <a:t>The eight guiding principles...</a:t>
            </a:r>
            <a:endParaRPr lang="en-GB" altLang="en-US" sz="1400" dirty="0"/>
          </a:p>
          <a:p>
            <a:r>
              <a:rPr lang="en-GB" altLang="en-US" sz="1400" dirty="0"/>
              <a:t>There are eight guiding principles that govern the entire process of EIA and they are as follows:</a:t>
            </a:r>
          </a:p>
          <a:p>
            <a:r>
              <a:rPr lang="en-GB" altLang="en-US" sz="1400" b="1" dirty="0"/>
              <a:t>Participation:</a:t>
            </a:r>
            <a:r>
              <a:rPr lang="en-GB" altLang="en-US" sz="1400" dirty="0"/>
              <a:t> An appropriate and timely access to the process for all interested parties.</a:t>
            </a:r>
          </a:p>
          <a:p>
            <a:r>
              <a:rPr lang="en-GB" altLang="en-US" sz="1400" b="1" dirty="0"/>
              <a:t>Transparency:</a:t>
            </a:r>
            <a:r>
              <a:rPr lang="en-GB" altLang="en-US" sz="1400" dirty="0"/>
              <a:t> All assessment decisions and their basis should be open and accessible.</a:t>
            </a:r>
          </a:p>
          <a:p>
            <a:r>
              <a:rPr lang="en-GB" altLang="en-US" sz="1400" b="1" dirty="0"/>
              <a:t>Certainty:</a:t>
            </a:r>
            <a:r>
              <a:rPr lang="en-GB" altLang="en-US" sz="1400" dirty="0"/>
              <a:t> The process and timing of the assessment should be agreed in advanced and followed by all participants.</a:t>
            </a:r>
          </a:p>
          <a:p>
            <a:r>
              <a:rPr lang="en-GB" altLang="en-US" sz="1400" b="1" dirty="0"/>
              <a:t>Accountability:</a:t>
            </a:r>
            <a:r>
              <a:rPr lang="en-GB" altLang="en-US" sz="1400" dirty="0"/>
              <a:t> The decision-makers are responsible to all parties for their action and decisions under the assessment process.</a:t>
            </a:r>
          </a:p>
          <a:p>
            <a:r>
              <a:rPr lang="en-GB" altLang="en-US" sz="1400" b="1" dirty="0"/>
              <a:t>Credibility:</a:t>
            </a:r>
            <a:r>
              <a:rPr lang="en-GB" altLang="en-US" sz="1400" dirty="0"/>
              <a:t> Assessment is undertaken with professionalism and objectivity.</a:t>
            </a:r>
          </a:p>
          <a:p>
            <a:r>
              <a:rPr lang="en-GB" altLang="en-US" sz="1400" b="1" dirty="0"/>
              <a:t>Cost-effectiveness: </a:t>
            </a:r>
            <a:r>
              <a:rPr lang="en-GB" altLang="en-US" sz="1400" dirty="0"/>
              <a:t>The assessment process and its outcomes will ensure environmental protection at the least cost to the society.</a:t>
            </a:r>
          </a:p>
          <a:p>
            <a:r>
              <a:rPr lang="en-GB" altLang="en-US" sz="1400" b="1" dirty="0"/>
              <a:t>Flexibility:</a:t>
            </a:r>
            <a:r>
              <a:rPr lang="en-GB" altLang="en-US" sz="1400" dirty="0"/>
              <a:t> The assessment process should be able to adapt to deal efficiently with any proposal and decision making situation.</a:t>
            </a:r>
          </a:p>
          <a:p>
            <a:r>
              <a:rPr lang="en-GB" altLang="en-US" sz="1400" b="1" dirty="0"/>
              <a:t>Practicality: </a:t>
            </a:r>
            <a:r>
              <a:rPr lang="en-GB" altLang="en-US" sz="1400" dirty="0"/>
              <a:t>The information and outputs provided by the assessment process are readily usable in decision making and planning. </a:t>
            </a:r>
          </a:p>
          <a:p>
            <a:endParaRPr lang="en-GB" altLang="en-US" dirty="0"/>
          </a:p>
        </p:txBody>
      </p:sp>
      <p:pic>
        <p:nvPicPr>
          <p:cNvPr id="114690" name="Picture 2" descr="http://www.unescap.org/drpad/vc/images/M8_fig_quide.jpg"/>
          <p:cNvPicPr>
            <a:picLocks noChangeAspect="1" noChangeArrowheads="1"/>
          </p:cNvPicPr>
          <p:nvPr/>
        </p:nvPicPr>
        <p:blipFill rotWithShape="1">
          <a:blip r:embed="rId2">
            <a:extLst>
              <a:ext uri="{28A0092B-C50C-407E-A947-70E740481C1C}">
                <a14:useLocalDpi xmlns:a14="http://schemas.microsoft.com/office/drawing/2010/main" val="0"/>
              </a:ext>
            </a:extLst>
          </a:blip>
          <a:srcRect l="19760"/>
          <a:stretch/>
        </p:blipFill>
        <p:spPr bwMode="auto">
          <a:xfrm>
            <a:off x="5662923" y="377660"/>
            <a:ext cx="6529077" cy="6102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29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29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4690"/>
                                        </p:tgtEl>
                                        <p:attrNameLst>
                                          <p:attrName>style.visibility</p:attrName>
                                        </p:attrNameLst>
                                      </p:cBhvr>
                                      <p:to>
                                        <p:strVal val="visible"/>
                                      </p:to>
                                    </p:set>
                                    <p:animEffect transition="in" filter="fade">
                                      <p:cBhvr>
                                        <p:cTn id="47" dur="2000"/>
                                        <p:tgtEl>
                                          <p:spTgt spid="1146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680" y="5358269"/>
            <a:ext cx="7427915" cy="1094733"/>
          </a:xfrm>
        </p:spPr>
        <p:txBody>
          <a:bodyPr anchor="t">
            <a:normAutofit/>
          </a:bodyPr>
          <a:lstStyle/>
          <a:p>
            <a:pPr>
              <a:defRPr/>
            </a:pPr>
            <a:r>
              <a:rPr lang="en-GB" dirty="0"/>
              <a:t>Background</a:t>
            </a:r>
          </a:p>
        </p:txBody>
      </p:sp>
      <p:pic>
        <p:nvPicPr>
          <p:cNvPr id="3" name="Picture 2"/>
          <p:cNvPicPr>
            <a:picLocks noChangeAspect="1"/>
          </p:cNvPicPr>
          <p:nvPr/>
        </p:nvPicPr>
        <p:blipFill rotWithShape="1">
          <a:blip r:embed="rId3"/>
          <a:srcRect t="17614" r="-1" b="21854"/>
          <a:stretch/>
        </p:blipFill>
        <p:spPr>
          <a:xfrm>
            <a:off x="419099" y="419102"/>
            <a:ext cx="7350496" cy="4700374"/>
          </a:xfrm>
          <a:prstGeom prst="rect">
            <a:avLst/>
          </a:prstGeom>
          <a:noFill/>
        </p:spPr>
      </p:pic>
      <p:sp>
        <p:nvSpPr>
          <p:cNvPr id="14350" name="Date Placeholder 6">
            <a:extLst>
              <a:ext uri="{FF2B5EF4-FFF2-40B4-BE49-F238E27FC236}">
                <a16:creationId xmlns:a16="http://schemas.microsoft.com/office/drawing/2014/main" id="{6BE9067F-5384-866E-49AF-6F844DCEEE45}"/>
              </a:ext>
            </a:extLst>
          </p:cNvPr>
          <p:cNvSpPr>
            <a:spLocks noGrp="1"/>
          </p:cNvSpPr>
          <p:nvPr>
            <p:ph type="dt" sz="half" idx="10"/>
          </p:nvPr>
        </p:nvSpPr>
        <p:spPr>
          <a:xfrm>
            <a:off x="137160" y="6453002"/>
            <a:ext cx="3494314" cy="365125"/>
          </a:xfrm>
        </p:spPr>
        <p:txBody>
          <a:bodyPr>
            <a:normAutofit/>
          </a:bodyPr>
          <a:lstStyle/>
          <a:p>
            <a:pPr>
              <a:spcAft>
                <a:spcPts val="600"/>
              </a:spcAft>
            </a:pPr>
            <a:fld id="{DBA31CE5-D87F-4B09-B790-A55B9718855A}" type="datetime1">
              <a:rPr lang="en-US" smtClean="0"/>
              <a:pPr>
                <a:spcAft>
                  <a:spcPts val="600"/>
                </a:spcAft>
              </a:pPr>
              <a:t>10/6/2024</a:t>
            </a:fld>
            <a:endParaRPr lang="en-US"/>
          </a:p>
        </p:txBody>
      </p:sp>
      <p:sp>
        <p:nvSpPr>
          <p:cNvPr id="14339" name="Content Placeholder 2"/>
          <p:cNvSpPr>
            <a:spLocks noGrp="1"/>
          </p:cNvSpPr>
          <p:nvPr>
            <p:ph idx="1"/>
          </p:nvPr>
        </p:nvSpPr>
        <p:spPr>
          <a:xfrm>
            <a:off x="8374501" y="419102"/>
            <a:ext cx="3110204" cy="6033900"/>
          </a:xfrm>
        </p:spPr>
        <p:txBody>
          <a:bodyPr>
            <a:normAutofit/>
          </a:bodyPr>
          <a:lstStyle/>
          <a:p>
            <a:pPr eaLnBrk="1" hangingPunct="1">
              <a:buFont typeface="Wingdings 2" panose="05020102010507070707" pitchFamily="18" charset="2"/>
              <a:buNone/>
            </a:pPr>
            <a:r>
              <a:rPr lang="en-GB" altLang="en-US" sz="1800" b="1" dirty="0"/>
              <a:t>Historical Development</a:t>
            </a:r>
          </a:p>
          <a:p>
            <a:pPr eaLnBrk="1" hangingPunct="1"/>
            <a:r>
              <a:rPr lang="en-GB" altLang="en-US" sz="1800" dirty="0"/>
              <a:t>NEPA – National Environmental Policy Act 1969 in the USA</a:t>
            </a:r>
          </a:p>
          <a:p>
            <a:pPr lvl="1" eaLnBrk="1" hangingPunct="1"/>
            <a:r>
              <a:rPr lang="en-GB" altLang="en-US" dirty="0"/>
              <a:t>Required federal agencies to carry out environmental assessment of policies and activities.	</a:t>
            </a:r>
          </a:p>
          <a:p>
            <a:pPr lvl="1" eaLnBrk="1" hangingPunct="1"/>
            <a:r>
              <a:rPr lang="en-GB" altLang="en-US" dirty="0"/>
              <a:t>Driving force of environmental law and assessment (Holder, 2007)</a:t>
            </a:r>
          </a:p>
        </p:txBody>
      </p:sp>
      <p:sp>
        <p:nvSpPr>
          <p:cNvPr id="14352" name="Slide Number Placeholder 11">
            <a:extLst>
              <a:ext uri="{FF2B5EF4-FFF2-40B4-BE49-F238E27FC236}">
                <a16:creationId xmlns:a16="http://schemas.microsoft.com/office/drawing/2014/main" id="{D0D80F6A-4FC6-19A3-0CA5-40BEC233ACCF}"/>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pPr>
                <a:spcAft>
                  <a:spcPts val="600"/>
                </a:spcAft>
              </a:pPr>
              <a:t>51</a:t>
            </a:fld>
            <a:endParaRPr lang="en-US"/>
          </a:p>
        </p:txBody>
      </p:sp>
      <p:sp>
        <p:nvSpPr>
          <p:cNvPr id="4" name="Footer Placeholder 10">
            <a:extLst>
              <a:ext uri="{FF2B5EF4-FFF2-40B4-BE49-F238E27FC236}">
                <a16:creationId xmlns:a16="http://schemas.microsoft.com/office/drawing/2014/main" id="{345DF042-9208-7E8E-F594-F3BE19393C87}"/>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680" y="5358269"/>
            <a:ext cx="7427915" cy="1094733"/>
          </a:xfrm>
        </p:spPr>
        <p:txBody>
          <a:bodyPr anchor="t">
            <a:normAutofit/>
          </a:bodyPr>
          <a:lstStyle/>
          <a:p>
            <a:pPr>
              <a:defRPr/>
            </a:pPr>
            <a:r>
              <a:rPr lang="en-GB"/>
              <a:t>Background</a:t>
            </a:r>
          </a:p>
        </p:txBody>
      </p:sp>
      <p:pic>
        <p:nvPicPr>
          <p:cNvPr id="4" name="Picture 3"/>
          <p:cNvPicPr>
            <a:picLocks noChangeAspect="1"/>
          </p:cNvPicPr>
          <p:nvPr/>
        </p:nvPicPr>
        <p:blipFill rotWithShape="1">
          <a:blip r:embed="rId2"/>
          <a:srcRect t="29367" b="27949"/>
          <a:stretch/>
        </p:blipFill>
        <p:spPr>
          <a:xfrm>
            <a:off x="419099" y="419102"/>
            <a:ext cx="7350496" cy="4700374"/>
          </a:xfrm>
          <a:prstGeom prst="rect">
            <a:avLst/>
          </a:prstGeom>
          <a:noFill/>
        </p:spPr>
      </p:pic>
      <p:sp>
        <p:nvSpPr>
          <p:cNvPr id="15" name="Date Placeholder 12">
            <a:extLst>
              <a:ext uri="{FF2B5EF4-FFF2-40B4-BE49-F238E27FC236}">
                <a16:creationId xmlns:a16="http://schemas.microsoft.com/office/drawing/2014/main" id="{09AB57D2-2841-3590-EC4E-E87591BF71DF}"/>
              </a:ext>
            </a:extLst>
          </p:cNvPr>
          <p:cNvSpPr>
            <a:spLocks noGrp="1"/>
          </p:cNvSpPr>
          <p:nvPr>
            <p:ph type="dt" sz="half" idx="10"/>
          </p:nvPr>
        </p:nvSpPr>
        <p:spPr>
          <a:xfrm>
            <a:off x="137160" y="6453002"/>
            <a:ext cx="3494314" cy="365125"/>
          </a:xfrm>
        </p:spPr>
        <p:txBody>
          <a:bodyPr/>
          <a:lstStyle/>
          <a:p>
            <a:pPr>
              <a:spcAft>
                <a:spcPts val="600"/>
              </a:spcAft>
            </a:pPr>
            <a:fld id="{9229E6E8-D2B4-4F6F-B273-A3FAD2E93517}" type="datetime1">
              <a:rPr lang="en-US" smtClean="0"/>
              <a:pPr>
                <a:spcAft>
                  <a:spcPts val="600"/>
                </a:spcAft>
              </a:pPr>
              <a:t>10/6/2024</a:t>
            </a:fld>
            <a:endParaRPr lang="en-US"/>
          </a:p>
        </p:txBody>
      </p:sp>
      <p:sp>
        <p:nvSpPr>
          <p:cNvPr id="3" name="Content Placeholder 2"/>
          <p:cNvSpPr>
            <a:spLocks noGrp="1"/>
          </p:cNvSpPr>
          <p:nvPr>
            <p:ph idx="1"/>
          </p:nvPr>
        </p:nvSpPr>
        <p:spPr>
          <a:xfrm>
            <a:off x="8374501" y="419102"/>
            <a:ext cx="3110204" cy="6033900"/>
          </a:xfrm>
        </p:spPr>
        <p:txBody>
          <a:bodyPr>
            <a:normAutofit/>
          </a:bodyPr>
          <a:lstStyle/>
          <a:p>
            <a:pPr marL="365760" indent="-283464">
              <a:lnSpc>
                <a:spcPct val="110000"/>
              </a:lnSpc>
              <a:buNone/>
              <a:defRPr/>
            </a:pPr>
            <a:r>
              <a:rPr lang="en-GB" sz="1800" b="1"/>
              <a:t>Historical Development</a:t>
            </a:r>
          </a:p>
          <a:p>
            <a:pPr marL="365760" indent="-283464">
              <a:lnSpc>
                <a:spcPct val="110000"/>
              </a:lnSpc>
              <a:buFont typeface="Wingdings 2"/>
              <a:buChar char=""/>
              <a:defRPr/>
            </a:pPr>
            <a:r>
              <a:rPr lang="en-GB" sz="1800"/>
              <a:t>1973 – First Environmental Action Plan from the European Commission highlighted the importance of Environmental Impact Assessments (EIAs)</a:t>
            </a:r>
          </a:p>
          <a:p>
            <a:pPr marL="365760" indent="-283464">
              <a:lnSpc>
                <a:spcPct val="110000"/>
              </a:lnSpc>
              <a:buFont typeface="Wingdings 2"/>
              <a:buChar char=""/>
              <a:defRPr/>
            </a:pPr>
            <a:r>
              <a:rPr lang="en-GB" sz="1800"/>
              <a:t>1985 – Directive (85/337/EEC) EIA procedures were mandated at project level</a:t>
            </a:r>
          </a:p>
          <a:p>
            <a:pPr marL="365760" indent="-283464">
              <a:lnSpc>
                <a:spcPct val="110000"/>
              </a:lnSpc>
              <a:buFont typeface="Wingdings 2"/>
              <a:buChar char=""/>
              <a:defRPr/>
            </a:pPr>
            <a:r>
              <a:rPr lang="en-GB" sz="1800"/>
              <a:t>Previously EIAs were voluntary or carried out due to local authority request</a:t>
            </a:r>
          </a:p>
          <a:p>
            <a:pPr marL="640080" lvl="1" indent="-237744">
              <a:lnSpc>
                <a:spcPct val="110000"/>
              </a:lnSpc>
              <a:buNone/>
              <a:defRPr/>
            </a:pPr>
            <a:r>
              <a:rPr lang="en-GB"/>
              <a:t>(Glasson </a:t>
            </a:r>
            <a:r>
              <a:rPr lang="en-GB" i="1"/>
              <a:t>et al, </a:t>
            </a:r>
            <a:r>
              <a:rPr lang="en-GB"/>
              <a:t>2019)</a:t>
            </a:r>
          </a:p>
        </p:txBody>
      </p:sp>
      <p:sp>
        <p:nvSpPr>
          <p:cNvPr id="17" name="Slide Number Placeholder 14">
            <a:extLst>
              <a:ext uri="{FF2B5EF4-FFF2-40B4-BE49-F238E27FC236}">
                <a16:creationId xmlns:a16="http://schemas.microsoft.com/office/drawing/2014/main" id="{06981766-21EE-5DFA-5FFC-D42B37537163}"/>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52</a:t>
            </a:fld>
            <a:endParaRPr lang="en-US"/>
          </a:p>
        </p:txBody>
      </p:sp>
      <p:sp>
        <p:nvSpPr>
          <p:cNvPr id="5" name="Footer Placeholder 10">
            <a:extLst>
              <a:ext uri="{FF2B5EF4-FFF2-40B4-BE49-F238E27FC236}">
                <a16:creationId xmlns:a16="http://schemas.microsoft.com/office/drawing/2014/main" id="{0E4AAC59-0783-D98F-0C88-D5B7A832989F}"/>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unnel with a road">
            <a:extLst>
              <a:ext uri="{FF2B5EF4-FFF2-40B4-BE49-F238E27FC236}">
                <a16:creationId xmlns:a16="http://schemas.microsoft.com/office/drawing/2014/main" id="{4A450EF0-7A80-B796-5BC7-D6D59D190B43}"/>
              </a:ext>
            </a:extLst>
          </p:cNvPr>
          <p:cNvPicPr>
            <a:picLocks noChangeAspect="1"/>
          </p:cNvPicPr>
          <p:nvPr/>
        </p:nvPicPr>
        <p:blipFill rotWithShape="1">
          <a:blip r:embed="rId2"/>
          <a:srcRect/>
          <a:stretch/>
        </p:blipFill>
        <p:spPr>
          <a:xfrm>
            <a:off x="20" y="10"/>
            <a:ext cx="12191980" cy="6857990"/>
          </a:xfrm>
          <a:prstGeom prst="rect">
            <a:avLst/>
          </a:prstGeom>
          <a:noFill/>
        </p:spPr>
      </p:pic>
      <p:sp>
        <p:nvSpPr>
          <p:cNvPr id="2" name="Title 1"/>
          <p:cNvSpPr>
            <a:spLocks noGrp="1"/>
          </p:cNvSpPr>
          <p:nvPr>
            <p:ph type="ctrTitle"/>
          </p:nvPr>
        </p:nvSpPr>
        <p:spPr>
          <a:xfrm>
            <a:off x="6920980" y="1893965"/>
            <a:ext cx="4738347" cy="1986802"/>
          </a:xfrm>
        </p:spPr>
        <p:txBody>
          <a:bodyPr>
            <a:normAutofit/>
          </a:bodyPr>
          <a:lstStyle/>
          <a:p>
            <a:pPr algn="r"/>
            <a:r>
              <a:rPr lang="en-US" altLang="en-US" sz="3400" dirty="0">
                <a:solidFill>
                  <a:srgbClr val="FFFFFF"/>
                </a:solidFill>
              </a:rPr>
              <a:t>Process of conducting an EIA</a:t>
            </a:r>
            <a:endParaRPr lang="en-US" sz="3400" dirty="0">
              <a:solidFill>
                <a:srgbClr val="FFFFFF"/>
              </a:solidFill>
            </a:endParaRPr>
          </a:p>
        </p:txBody>
      </p:sp>
      <p:sp>
        <p:nvSpPr>
          <p:cNvPr id="8"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6901102" y="3973128"/>
            <a:ext cx="4738347" cy="1189425"/>
          </a:xfrm>
        </p:spPr>
        <p:txBody>
          <a:bodyPr>
            <a:normAutofit/>
          </a:bodyPr>
          <a:lstStyle/>
          <a:p>
            <a:pPr algn="r"/>
            <a:r>
              <a:rPr kumimoji="0" lang="en-GB" sz="1800" b="1" i="0" u="none" strike="noStrike" kern="1200" cap="none" spc="0" normalizeH="0" baseline="0" noProof="0" dirty="0">
                <a:ln>
                  <a:noFill/>
                </a:ln>
                <a:solidFill>
                  <a:srgbClr val="FFFFFF"/>
                </a:solidFill>
                <a:effectLst/>
                <a:uLnTx/>
                <a:uFillTx/>
                <a:latin typeface="Neue Haas Grotesk Text Pro"/>
                <a:ea typeface="+mj-ea"/>
                <a:cs typeface="+mj-cs"/>
              </a:rPr>
              <a:t>ACBA 7004  </a:t>
            </a:r>
          </a:p>
          <a:p>
            <a:pPr algn="r"/>
            <a:endParaRPr lang="en-US" dirty="0">
              <a:solidFill>
                <a:srgbClr val="FFFFFF"/>
              </a:solidFill>
              <a:effectLst>
                <a:outerShdw blurRad="38100" dist="38100" dir="2700000" algn="tl">
                  <a:srgbClr val="000000">
                    <a:alpha val="43137"/>
                  </a:srgbClr>
                </a:outerShdw>
              </a:effectLst>
            </a:endParaRPr>
          </a:p>
        </p:txBody>
      </p:sp>
      <p:sp>
        <p:nvSpPr>
          <p:cNvPr id="10"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a:spcAft>
                <a:spcPts val="600"/>
              </a:spcAft>
            </a:pPr>
            <a:fld id="{64A719BD-BC61-4B51-9C02-FA6D59A9D4EB}" type="datetime1">
              <a:rPr lang="en-US" smtClean="0">
                <a:solidFill>
                  <a:srgbClr val="FFFFFF"/>
                </a:solidFill>
                <a:effectLst>
                  <a:outerShdw blurRad="38100" dist="38100" dir="2700000" algn="tl">
                    <a:srgbClr val="000000">
                      <a:alpha val="43137"/>
                    </a:srgbClr>
                  </a:outerShdw>
                </a:effectLst>
              </a:rPr>
              <a:pPr>
                <a:spcAft>
                  <a:spcPts val="600"/>
                </a:spcAft>
              </a:pPr>
              <a:t>10/6/2024</a:t>
            </a:fld>
            <a:endParaRPr lang="en-US" dirty="0">
              <a:solidFill>
                <a:srgbClr val="FFFFFF"/>
              </a:solidFill>
              <a:effectLst>
                <a:outerShdw blurRad="38100" dist="38100" dir="2700000" algn="tl">
                  <a:srgbClr val="000000">
                    <a:alpha val="43137"/>
                  </a:srgbClr>
                </a:outerShdw>
              </a:effectLst>
            </a:endParaRPr>
          </a:p>
        </p:txBody>
      </p:sp>
      <p:sp>
        <p:nvSpPr>
          <p:cNvPr id="14"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53</a:t>
            </a:fld>
            <a:endParaRPr lang="en-US" dirty="0">
              <a:solidFill>
                <a:srgbClr val="FFFFFF"/>
              </a:solidFill>
              <a:effectLst>
                <a:outerShdw blurRad="38100" dist="38100" dir="2700000" algn="tl">
                  <a:srgbClr val="000000">
                    <a:alpha val="43137"/>
                  </a:srgbClr>
                </a:outerShdw>
              </a:effectLst>
            </a:endParaRPr>
          </a:p>
        </p:txBody>
      </p:sp>
      <p:pic>
        <p:nvPicPr>
          <p:cNvPr id="3" name="Picture 2" descr="A black background with white text&#10;&#10;Description automatically generated">
            <a:extLst>
              <a:ext uri="{FF2B5EF4-FFF2-40B4-BE49-F238E27FC236}">
                <a16:creationId xmlns:a16="http://schemas.microsoft.com/office/drawing/2014/main" id="{1EA59AB8-A833-D0AC-7090-EFFC64CFD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0153" y="5520938"/>
            <a:ext cx="2804732" cy="1297189"/>
          </a:xfrm>
          <a:prstGeom prst="rect">
            <a:avLst/>
          </a:prstGeom>
        </p:spPr>
      </p:pic>
    </p:spTree>
    <p:extLst>
      <p:ext uri="{BB962C8B-B14F-4D97-AF65-F5344CB8AC3E}">
        <p14:creationId xmlns:p14="http://schemas.microsoft.com/office/powerpoint/2010/main" val="4857216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0862" y="483568"/>
            <a:ext cx="4680520" cy="4320480"/>
          </a:xfrm>
        </p:spPr>
        <p:txBody>
          <a:bodyPr>
            <a:normAutofit/>
          </a:bodyPr>
          <a:lstStyle/>
          <a:p>
            <a:pPr>
              <a:defRPr/>
            </a:pPr>
            <a:r>
              <a:rPr lang="en-GB" dirty="0"/>
              <a:t>The EIA processes in sequences of application.</a:t>
            </a:r>
            <a:br>
              <a:rPr lang="en-GB" dirty="0"/>
            </a:br>
            <a:br>
              <a:rPr lang="en-GB" dirty="0"/>
            </a:br>
            <a:r>
              <a:rPr lang="en-GB" dirty="0"/>
              <a:t> </a:t>
            </a:r>
          </a:p>
        </p:txBody>
      </p:sp>
      <p:pic>
        <p:nvPicPr>
          <p:cNvPr id="29700" name="Picture 2" descr="http://www.unescap.org/drpad/vc/images/M8_fig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684" y="52644"/>
            <a:ext cx="5274802" cy="6805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10">
            <a:extLst>
              <a:ext uri="{FF2B5EF4-FFF2-40B4-BE49-F238E27FC236}">
                <a16:creationId xmlns:a16="http://schemas.microsoft.com/office/drawing/2014/main" id="{8BD6DA9E-A1C7-8E03-0B1E-6962750F0CD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
        <p:nvSpPr>
          <p:cNvPr id="5" name="TextBox 4">
            <a:extLst>
              <a:ext uri="{FF2B5EF4-FFF2-40B4-BE49-F238E27FC236}">
                <a16:creationId xmlns:a16="http://schemas.microsoft.com/office/drawing/2014/main" id="{CA594808-0E31-98DE-4C8E-F743C54ED508}"/>
              </a:ext>
            </a:extLst>
          </p:cNvPr>
          <p:cNvSpPr txBox="1"/>
          <p:nvPr/>
        </p:nvSpPr>
        <p:spPr>
          <a:xfrm>
            <a:off x="6278732" y="6413129"/>
            <a:ext cx="6094520" cy="369332"/>
          </a:xfrm>
          <a:prstGeom prst="rect">
            <a:avLst/>
          </a:prstGeom>
          <a:noFill/>
        </p:spPr>
        <p:txBody>
          <a:bodyPr wrap="square">
            <a:spAutoFit/>
          </a:bodyPr>
          <a:lstStyle/>
          <a:p>
            <a:r>
              <a:rPr lang="en-GB" dirty="0"/>
              <a:t>(UNEP, 2012)</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9F0E1-8090-E322-E83F-828D6EE11951}"/>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514FDC2A-98B2-291A-C71A-AA4D2FF8CA20}"/>
              </a:ext>
            </a:extLst>
          </p:cNvPr>
          <p:cNvPicPr>
            <a:picLocks noChangeAspect="1"/>
          </p:cNvPicPr>
          <p:nvPr/>
        </p:nvPicPr>
        <p:blipFill>
          <a:blip r:embed="rId2"/>
          <a:stretch>
            <a:fillRect/>
          </a:stretch>
        </p:blipFill>
        <p:spPr>
          <a:xfrm>
            <a:off x="6484883" y="61122"/>
            <a:ext cx="5602014" cy="6735755"/>
          </a:xfrm>
          <a:prstGeom prst="rect">
            <a:avLst/>
          </a:prstGeom>
        </p:spPr>
      </p:pic>
    </p:spTree>
    <p:extLst>
      <p:ext uri="{BB962C8B-B14F-4D97-AF65-F5344CB8AC3E}">
        <p14:creationId xmlns:p14="http://schemas.microsoft.com/office/powerpoint/2010/main" val="16253941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9">
            <a:extLst>
              <a:ext uri="{FF2B5EF4-FFF2-40B4-BE49-F238E27FC236}">
                <a16:creationId xmlns:a16="http://schemas.microsoft.com/office/drawing/2014/main" id="{305DCA00-E18F-BCB9-E536-007F1571897F}"/>
              </a:ext>
            </a:extLst>
          </p:cNvPr>
          <p:cNvGraphicFramePr>
            <a:graphicFrameLocks noGrp="1"/>
          </p:cNvGraphicFramePr>
          <p:nvPr/>
        </p:nvGraphicFramePr>
        <p:xfrm>
          <a:off x="3442447" y="1977634"/>
          <a:ext cx="8425387" cy="47548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3867670436"/>
                    </a:ext>
                  </a:extLst>
                </a:gridCol>
                <a:gridCol w="6520610">
                  <a:extLst>
                    <a:ext uri="{9D8B030D-6E8A-4147-A177-3AD203B41FA5}">
                      <a16:colId xmlns:a16="http://schemas.microsoft.com/office/drawing/2014/main" val="1625786905"/>
                    </a:ext>
                  </a:extLst>
                </a:gridCol>
              </a:tblGrid>
              <a:tr h="346587">
                <a:tc>
                  <a:txBody>
                    <a:bodyPr/>
                    <a:lstStyle/>
                    <a:p>
                      <a:r>
                        <a:rPr lang="en-GB" sz="1800" b="1" kern="1200" dirty="0">
                          <a:solidFill>
                            <a:schemeClr val="accent1">
                              <a:lumMod val="75000"/>
                            </a:schemeClr>
                          </a:solidFill>
                          <a:latin typeface="+mj-lt"/>
                          <a:ea typeface="+mj-ea"/>
                          <a:cs typeface="+mj-cs"/>
                        </a:rPr>
                        <a:t>Stage</a:t>
                      </a:r>
                    </a:p>
                  </a:txBody>
                  <a:tcPr>
                    <a:lnB w="57150" cap="flat" cmpd="sng" algn="ctr">
                      <a:noFill/>
                      <a:prstDash val="solid"/>
                      <a:round/>
                      <a:headEnd type="none" w="med" len="med"/>
                      <a:tailEnd type="none" w="med" len="med"/>
                    </a:lnB>
                  </a:tcPr>
                </a:tc>
                <a:tc>
                  <a:txBody>
                    <a:bodyPr/>
                    <a:lstStyle/>
                    <a:p>
                      <a:r>
                        <a:rPr lang="en-GB" sz="1800" b="1" kern="1200" dirty="0">
                          <a:solidFill>
                            <a:schemeClr val="accent1">
                              <a:lumMod val="75000"/>
                            </a:schemeClr>
                          </a:solidFill>
                          <a:latin typeface="+mj-lt"/>
                          <a:ea typeface="+mj-ea"/>
                          <a:cs typeface="+mj-cs"/>
                        </a:rPr>
                        <a:t>What’s involved</a:t>
                      </a:r>
                    </a:p>
                  </a:txBody>
                  <a:tcPr>
                    <a:lnB w="57150" cap="flat" cmpd="sng" algn="ctr">
                      <a:noFill/>
                      <a:prstDash val="solid"/>
                      <a:round/>
                      <a:headEnd type="none" w="med" len="med"/>
                      <a:tailEnd type="none" w="med" len="med"/>
                    </a:lnB>
                  </a:tcPr>
                </a:tc>
                <a:extLst>
                  <a:ext uri="{0D108BD9-81ED-4DB2-BD59-A6C34878D82A}">
                    <a16:rowId xmlns:a16="http://schemas.microsoft.com/office/drawing/2014/main" val="2089092215"/>
                  </a:ext>
                </a:extLst>
              </a:tr>
              <a:tr h="346587">
                <a:tc>
                  <a:txBody>
                    <a:bodyPr/>
                    <a:lstStyle/>
                    <a:p>
                      <a:pPr marL="0" indent="0">
                        <a:buNone/>
                      </a:pPr>
                      <a:r>
                        <a:rPr lang="en-GB" sz="1800" b="0" kern="1200" dirty="0">
                          <a:solidFill>
                            <a:schemeClr val="accent1">
                              <a:lumMod val="75000"/>
                            </a:schemeClr>
                          </a:solidFill>
                          <a:latin typeface="+mj-lt"/>
                          <a:ea typeface="+mj-ea"/>
                          <a:cs typeface="+mj-cs"/>
                        </a:rPr>
                        <a:t>1. Screening</a:t>
                      </a:r>
                    </a:p>
                  </a:txBody>
                  <a:tcPr>
                    <a:lnL w="57150" cap="flat" cmpd="sng" algn="ctr">
                      <a:noFill/>
                      <a:prstDash val="solid"/>
                      <a:round/>
                      <a:headEnd type="none" w="med" len="med"/>
                      <a:tailEnd type="none" w="med" len="med"/>
                    </a:lnL>
                    <a:lnR>
                      <a:noFill/>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b="0" kern="1200" dirty="0">
                          <a:solidFill>
                            <a:schemeClr val="accent1">
                              <a:lumMod val="75000"/>
                            </a:schemeClr>
                          </a:solidFill>
                          <a:latin typeface="+mj-lt"/>
                          <a:ea typeface="+mj-ea"/>
                          <a:cs typeface="+mj-cs"/>
                        </a:rPr>
                        <a:t>Deciding if an EIA is required</a:t>
                      </a:r>
                    </a:p>
                  </a:txBody>
                  <a:tcPr>
                    <a:lnL>
                      <a:noFill/>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895358"/>
                  </a:ext>
                </a:extLst>
              </a:tr>
              <a:tr h="606528">
                <a:tc>
                  <a:txBody>
                    <a:bodyPr/>
                    <a:lstStyle/>
                    <a:p>
                      <a:r>
                        <a:rPr lang="en-GB" sz="1800" b="0" kern="1200" dirty="0">
                          <a:solidFill>
                            <a:schemeClr val="accent1">
                              <a:lumMod val="75000"/>
                            </a:schemeClr>
                          </a:solidFill>
                          <a:latin typeface="+mj-lt"/>
                          <a:ea typeface="+mj-ea"/>
                          <a:cs typeface="+mj-cs"/>
                        </a:rPr>
                        <a:t>2. Scoping</a:t>
                      </a:r>
                    </a:p>
                  </a:txBody>
                  <a:tcPr>
                    <a:lnT w="57150" cap="flat" cmpd="sng" algn="ctr">
                      <a:noFill/>
                      <a:prstDash val="solid"/>
                      <a:round/>
                      <a:headEnd type="none" w="med" len="med"/>
                      <a:tailEnd type="none" w="med" len="med"/>
                    </a:lnT>
                  </a:tcPr>
                </a:tc>
                <a:tc>
                  <a:txBody>
                    <a:bodyPr/>
                    <a:lstStyle/>
                    <a:p>
                      <a:r>
                        <a:rPr lang="en-GB" sz="1800" b="0" kern="1200" dirty="0">
                          <a:solidFill>
                            <a:schemeClr val="accent1">
                              <a:lumMod val="75000"/>
                            </a:schemeClr>
                          </a:solidFill>
                          <a:latin typeface="+mj-lt"/>
                          <a:ea typeface="+mj-ea"/>
                          <a:cs typeface="+mj-cs"/>
                        </a:rPr>
                        <a:t>Deciding what needs to be covered in the assessment and reported in the ES</a:t>
                      </a:r>
                    </a:p>
                  </a:txBody>
                  <a:tcPr>
                    <a:lnT w="57150" cap="flat" cmpd="sng" algn="ctr">
                      <a:noFill/>
                      <a:prstDash val="solid"/>
                      <a:round/>
                      <a:headEnd type="none" w="med" len="med"/>
                      <a:tailEnd type="none" w="med" len="med"/>
                    </a:lnT>
                  </a:tcPr>
                </a:tc>
                <a:extLst>
                  <a:ext uri="{0D108BD9-81ED-4DB2-BD59-A6C34878D82A}">
                    <a16:rowId xmlns:a16="http://schemas.microsoft.com/office/drawing/2014/main" val="2344171320"/>
                  </a:ext>
                </a:extLst>
              </a:tr>
              <a:tr h="606528">
                <a:tc>
                  <a:txBody>
                    <a:bodyPr/>
                    <a:lstStyle/>
                    <a:p>
                      <a:r>
                        <a:rPr lang="en-GB" sz="1800" b="0" kern="1200" dirty="0">
                          <a:solidFill>
                            <a:schemeClr val="accent1">
                              <a:lumMod val="75000"/>
                            </a:schemeClr>
                          </a:solidFill>
                          <a:latin typeface="+mj-lt"/>
                          <a:ea typeface="+mj-ea"/>
                          <a:cs typeface="+mj-cs"/>
                        </a:rPr>
                        <a:t>3. Assessment and Report</a:t>
                      </a:r>
                    </a:p>
                  </a:txBody>
                  <a:tcPr/>
                </a:tc>
                <a:tc>
                  <a:txBody>
                    <a:bodyPr/>
                    <a:lstStyle/>
                    <a:p>
                      <a:r>
                        <a:rPr lang="en-GB" sz="1800" b="0" kern="1200" dirty="0">
                          <a:solidFill>
                            <a:schemeClr val="accent1">
                              <a:lumMod val="75000"/>
                            </a:schemeClr>
                          </a:solidFill>
                          <a:latin typeface="+mj-lt"/>
                          <a:ea typeface="+mj-ea"/>
                          <a:cs typeface="+mj-cs"/>
                        </a:rPr>
                        <a:t>The ES has to include the likely significant environmental effects of the development</a:t>
                      </a:r>
                    </a:p>
                  </a:txBody>
                  <a:tcPr/>
                </a:tc>
                <a:extLst>
                  <a:ext uri="{0D108BD9-81ED-4DB2-BD59-A6C34878D82A}">
                    <a16:rowId xmlns:a16="http://schemas.microsoft.com/office/drawing/2014/main" val="2500604910"/>
                  </a:ext>
                </a:extLst>
              </a:tr>
              <a:tr h="866469">
                <a:tc>
                  <a:txBody>
                    <a:bodyPr/>
                    <a:lstStyle/>
                    <a:p>
                      <a:r>
                        <a:rPr lang="en-GB" sz="1800" b="0" kern="1200" dirty="0">
                          <a:solidFill>
                            <a:schemeClr val="accent1">
                              <a:lumMod val="75000"/>
                            </a:schemeClr>
                          </a:solidFill>
                          <a:latin typeface="+mj-lt"/>
                          <a:ea typeface="+mj-ea"/>
                          <a:cs typeface="+mj-cs"/>
                        </a:rPr>
                        <a:t>4. Review of Application</a:t>
                      </a:r>
                    </a:p>
                  </a:txBody>
                  <a:tcPr/>
                </a:tc>
                <a:tc>
                  <a:txBody>
                    <a:bodyPr/>
                    <a:lstStyle/>
                    <a:p>
                      <a:r>
                        <a:rPr lang="en-GB" sz="1800" b="0"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tc>
                <a:extLst>
                  <a:ext uri="{0D108BD9-81ED-4DB2-BD59-A6C34878D82A}">
                    <a16:rowId xmlns:a16="http://schemas.microsoft.com/office/drawing/2014/main" val="1193463471"/>
                  </a:ext>
                </a:extLst>
              </a:tr>
              <a:tr h="866469">
                <a:tc>
                  <a:txBody>
                    <a:bodyPr/>
                    <a:lstStyle/>
                    <a:p>
                      <a:r>
                        <a:rPr lang="en-GB" sz="1800" b="0" kern="1200" dirty="0">
                          <a:solidFill>
                            <a:schemeClr val="accent1">
                              <a:lumMod val="75000"/>
                            </a:schemeClr>
                          </a:solidFill>
                          <a:latin typeface="+mj-lt"/>
                          <a:ea typeface="+mj-ea"/>
                          <a:cs typeface="+mj-cs"/>
                        </a:rPr>
                        <a:t>5. Decision</a:t>
                      </a:r>
                    </a:p>
                  </a:txBody>
                  <a:tcPr/>
                </a:tc>
                <a:tc>
                  <a:txBody>
                    <a:bodyPr/>
                    <a:lstStyle/>
                    <a:p>
                      <a:r>
                        <a:rPr lang="en-GB" sz="1800" b="0" kern="1200" dirty="0">
                          <a:solidFill>
                            <a:schemeClr val="accent1">
                              <a:lumMod val="75000"/>
                            </a:schemeClr>
                          </a:solidFill>
                          <a:latin typeface="+mj-lt"/>
                          <a:ea typeface="+mj-ea"/>
                          <a:cs typeface="+mj-cs"/>
                        </a:rPr>
                        <a:t>The ES and any comments made on it must be taken into account by the competent authority before they decide whether to give consent. </a:t>
                      </a:r>
                    </a:p>
                  </a:txBody>
                  <a:tcPr/>
                </a:tc>
                <a:extLst>
                  <a:ext uri="{0D108BD9-81ED-4DB2-BD59-A6C34878D82A}">
                    <a16:rowId xmlns:a16="http://schemas.microsoft.com/office/drawing/2014/main" val="1461222222"/>
                  </a:ext>
                </a:extLst>
              </a:tr>
              <a:tr h="648000">
                <a:tc>
                  <a:txBody>
                    <a:bodyPr/>
                    <a:lstStyle/>
                    <a:p>
                      <a:r>
                        <a:rPr lang="en-GB" sz="1800" b="0" kern="1200" dirty="0">
                          <a:solidFill>
                            <a:schemeClr val="accent1">
                              <a:lumMod val="75000"/>
                            </a:schemeClr>
                          </a:solidFill>
                          <a:latin typeface="+mj-lt"/>
                          <a:ea typeface="+mj-ea"/>
                          <a:cs typeface="+mj-cs"/>
                        </a:rPr>
                        <a:t>6. Implementation and monitoring</a:t>
                      </a:r>
                    </a:p>
                  </a:txBody>
                  <a:tcPr/>
                </a:tc>
                <a:tc>
                  <a:txBody>
                    <a:bodyPr/>
                    <a:lstStyle/>
                    <a:p>
                      <a:r>
                        <a:rPr lang="en-GB" sz="1800" b="0" kern="1200" dirty="0">
                          <a:solidFill>
                            <a:schemeClr val="accent1">
                              <a:lumMod val="75000"/>
                            </a:schemeClr>
                          </a:solidFill>
                          <a:latin typeface="+mj-lt"/>
                          <a:ea typeface="+mj-ea"/>
                          <a:cs typeface="+mj-cs"/>
                        </a:rPr>
                        <a:t>The developer must commence any monitoring required by the competent authority.</a:t>
                      </a:r>
                    </a:p>
                  </a:txBody>
                  <a:tcPr/>
                </a:tc>
                <a:extLst>
                  <a:ext uri="{0D108BD9-81ED-4DB2-BD59-A6C34878D82A}">
                    <a16:rowId xmlns:a16="http://schemas.microsoft.com/office/drawing/2014/main" val="3477654954"/>
                  </a:ext>
                </a:extLst>
              </a:tr>
            </a:tbl>
          </a:graphicData>
        </a:graphic>
      </p:graphicFrame>
      <p:pic>
        <p:nvPicPr>
          <p:cNvPr id="2050" name="Picture 2" descr="What Is Environmental Impact Assessment? | The Motley Fool">
            <a:extLst>
              <a:ext uri="{FF2B5EF4-FFF2-40B4-BE49-F238E27FC236}">
                <a16:creationId xmlns:a16="http://schemas.microsoft.com/office/drawing/2014/main" id="{F5A12168-451C-9FE4-B993-640E3FA73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17"/>
          <a:stretch/>
        </p:blipFill>
        <p:spPr bwMode="auto">
          <a:xfrm>
            <a:off x="1018972" y="346187"/>
            <a:ext cx="3279407" cy="15016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9B53-19DE-B82F-84FD-CAB491116133}"/>
              </a:ext>
            </a:extLst>
          </p:cNvPr>
          <p:cNvPicPr>
            <a:picLocks noChangeAspect="1"/>
          </p:cNvPicPr>
          <p:nvPr/>
        </p:nvPicPr>
        <p:blipFill>
          <a:blip r:embed="rId4"/>
          <a:stretch>
            <a:fillRect/>
          </a:stretch>
        </p:blipFill>
        <p:spPr>
          <a:xfrm>
            <a:off x="59803" y="1901184"/>
            <a:ext cx="3200400" cy="3848100"/>
          </a:xfrm>
          <a:prstGeom prst="rect">
            <a:avLst/>
          </a:prstGeom>
        </p:spPr>
      </p:pic>
      <p:sp>
        <p:nvSpPr>
          <p:cNvPr id="11" name="TextBox 10">
            <a:extLst>
              <a:ext uri="{FF2B5EF4-FFF2-40B4-BE49-F238E27FC236}">
                <a16:creationId xmlns:a16="http://schemas.microsoft.com/office/drawing/2014/main" id="{1B07CE6B-DAE9-EE6E-37DB-0152A3020E74}"/>
              </a:ext>
            </a:extLst>
          </p:cNvPr>
          <p:cNvSpPr txBox="1"/>
          <p:nvPr/>
        </p:nvSpPr>
        <p:spPr>
          <a:xfrm>
            <a:off x="167242" y="5822697"/>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graphicFrame>
        <p:nvGraphicFramePr>
          <p:cNvPr id="16" name="Table 15">
            <a:extLst>
              <a:ext uri="{FF2B5EF4-FFF2-40B4-BE49-F238E27FC236}">
                <a16:creationId xmlns:a16="http://schemas.microsoft.com/office/drawing/2014/main" id="{F10BE779-6DFE-027B-B726-EFBDE7AE2019}"/>
              </a:ext>
            </a:extLst>
          </p:cNvPr>
          <p:cNvGraphicFramePr>
            <a:graphicFrameLocks noGrp="1"/>
          </p:cNvGraphicFramePr>
          <p:nvPr/>
        </p:nvGraphicFramePr>
        <p:xfrm>
          <a:off x="3442447" y="2342962"/>
          <a:ext cx="8425387" cy="38100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1755412659"/>
                    </a:ext>
                  </a:extLst>
                </a:gridCol>
                <a:gridCol w="6520610">
                  <a:extLst>
                    <a:ext uri="{9D8B030D-6E8A-4147-A177-3AD203B41FA5}">
                      <a16:colId xmlns:a16="http://schemas.microsoft.com/office/drawing/2014/main" val="750510171"/>
                    </a:ext>
                  </a:extLst>
                </a:gridCol>
              </a:tblGrid>
              <a:tr h="0">
                <a:tc>
                  <a:txBody>
                    <a:bodyPr/>
                    <a:lstStyle/>
                    <a:p>
                      <a:pPr marL="0" indent="0">
                        <a:buNone/>
                      </a:pPr>
                      <a:r>
                        <a:rPr lang="en-GB" sz="1900" b="1" kern="1200" dirty="0">
                          <a:solidFill>
                            <a:schemeClr val="accent1">
                              <a:lumMod val="75000"/>
                            </a:schemeClr>
                          </a:solidFill>
                          <a:latin typeface="+mj-lt"/>
                          <a:ea typeface="+mj-ea"/>
                          <a:cs typeface="+mj-cs"/>
                        </a:rPr>
                        <a:t>1. Screening</a:t>
                      </a:r>
                    </a:p>
                  </a:txBody>
                  <a:tcPr>
                    <a:lnL w="28575" cap="flat" cmpd="sng" algn="ctr">
                      <a:solidFill>
                        <a:schemeClr val="accent1"/>
                      </a:solidFill>
                      <a:prstDash val="solid"/>
                      <a:round/>
                      <a:headEnd type="none" w="med" len="med"/>
                      <a:tailEnd type="none" w="med" len="med"/>
                    </a:lnL>
                    <a:lnR>
                      <a:noFill/>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rgbClr val="DAE3F3"/>
                    </a:solidFill>
                  </a:tcPr>
                </a:tc>
                <a:tc>
                  <a:txBody>
                    <a:bodyPr/>
                    <a:lstStyle/>
                    <a:p>
                      <a:r>
                        <a:rPr lang="en-GB" sz="1900" b="1" kern="1200" dirty="0">
                          <a:solidFill>
                            <a:schemeClr val="accent1">
                              <a:lumMod val="75000"/>
                            </a:schemeClr>
                          </a:solidFill>
                          <a:latin typeface="+mj-lt"/>
                          <a:ea typeface="+mj-ea"/>
                          <a:cs typeface="+mj-cs"/>
                        </a:rPr>
                        <a:t>Deciding if an EIA is required</a:t>
                      </a:r>
                    </a:p>
                  </a:txBody>
                  <a:tcPr>
                    <a:lnL>
                      <a:noFill/>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rgbClr val="DAE3F3"/>
                    </a:solidFill>
                  </a:tcPr>
                </a:tc>
                <a:extLst>
                  <a:ext uri="{0D108BD9-81ED-4DB2-BD59-A6C34878D82A}">
                    <a16:rowId xmlns:a16="http://schemas.microsoft.com/office/drawing/2014/main" val="2770920110"/>
                  </a:ext>
                </a:extLst>
              </a:tr>
            </a:tbl>
          </a:graphicData>
        </a:graphic>
      </p:graphicFrame>
      <p:sp>
        <p:nvSpPr>
          <p:cNvPr id="17" name="TextBox 16">
            <a:extLst>
              <a:ext uri="{FF2B5EF4-FFF2-40B4-BE49-F238E27FC236}">
                <a16:creationId xmlns:a16="http://schemas.microsoft.com/office/drawing/2014/main" id="{60CC170C-14F2-B79B-ADEC-6DE116DD5BF7}"/>
              </a:ext>
            </a:extLst>
          </p:cNvPr>
          <p:cNvSpPr txBox="1"/>
          <p:nvPr/>
        </p:nvSpPr>
        <p:spPr>
          <a:xfrm>
            <a:off x="4381082" y="693107"/>
            <a:ext cx="7117428" cy="707886"/>
          </a:xfrm>
          <a:prstGeom prst="rect">
            <a:avLst/>
          </a:prstGeom>
          <a:noFill/>
        </p:spPr>
        <p:txBody>
          <a:bodyPr wrap="square" rtlCol="0">
            <a:spAutoFit/>
          </a:bodyPr>
          <a:lstStyle/>
          <a:p>
            <a:r>
              <a:rPr lang="en-GB" sz="2000" dirty="0"/>
              <a:t>While the legislative guidelines varies slightly for each country, the process often follows similar steps / stages.</a:t>
            </a:r>
          </a:p>
        </p:txBody>
      </p:sp>
    </p:spTree>
    <p:extLst>
      <p:ext uri="{BB962C8B-B14F-4D97-AF65-F5344CB8AC3E}">
        <p14:creationId xmlns:p14="http://schemas.microsoft.com/office/powerpoint/2010/main" val="105330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323575" y="560692"/>
            <a:ext cx="10199094" cy="1325236"/>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		Screening</a:t>
            </a:r>
          </a:p>
        </p:txBody>
      </p:sp>
      <p:pic>
        <p:nvPicPr>
          <p:cNvPr id="14" name="Picture 13">
            <a:extLst>
              <a:ext uri="{FF2B5EF4-FFF2-40B4-BE49-F238E27FC236}">
                <a16:creationId xmlns:a16="http://schemas.microsoft.com/office/drawing/2014/main" id="{BBD52325-399C-A239-C849-F29C78188EC3}"/>
              </a:ext>
            </a:extLst>
          </p:cNvPr>
          <p:cNvPicPr>
            <a:picLocks noChangeAspect="1"/>
          </p:cNvPicPr>
          <p:nvPr/>
        </p:nvPicPr>
        <p:blipFill rotWithShape="1">
          <a:blip r:embed="rId2"/>
          <a:srcRect l="19992" r="30009" b="1"/>
          <a:stretch/>
        </p:blipFill>
        <p:spPr>
          <a:xfrm>
            <a:off x="1590295" y="2295939"/>
            <a:ext cx="3747016" cy="3747052"/>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5685317" y="679836"/>
            <a:ext cx="6161448" cy="3747052"/>
          </a:xfrm>
        </p:spPr>
        <p:txBody>
          <a:bodyPr vert="horz" lIns="91440" tIns="45720" rIns="91440" bIns="45720" rtlCol="0" anchor="t">
            <a:noAutofit/>
          </a:bodyPr>
          <a:lstStyle/>
          <a:p>
            <a:pPr marL="285750" indent="-228600">
              <a:lnSpc>
                <a:spcPct val="110000"/>
              </a:lnSpc>
              <a:spcAft>
                <a:spcPts val="600"/>
              </a:spcAft>
              <a:buFont typeface="Arial" panose="020B0604020202020204" pitchFamily="34" charset="0"/>
              <a:buChar char="•"/>
            </a:pPr>
            <a:r>
              <a:rPr lang="en-US" dirty="0"/>
              <a:t>EIA is required for some types of development, but not others. </a:t>
            </a:r>
          </a:p>
          <a:p>
            <a:pPr marL="285750" indent="-228600">
              <a:lnSpc>
                <a:spcPct val="110000"/>
              </a:lnSpc>
              <a:spcAft>
                <a:spcPts val="600"/>
              </a:spcAft>
              <a:buFont typeface="Arial" panose="020B0604020202020204" pitchFamily="34" charset="0"/>
              <a:buChar char="•"/>
            </a:pPr>
            <a:r>
              <a:rPr lang="en-US" dirty="0"/>
              <a:t>Deciding whether an EIA is required is known as “screening” and can be a source of major dispute between developers, communities and local authorities. </a:t>
            </a:r>
          </a:p>
          <a:p>
            <a:pPr marL="285750" indent="-228600">
              <a:lnSpc>
                <a:spcPct val="110000"/>
              </a:lnSpc>
              <a:spcAft>
                <a:spcPts val="600"/>
              </a:spcAft>
              <a:buFont typeface="Arial" panose="020B0604020202020204" pitchFamily="34" charset="0"/>
              <a:buChar char="•"/>
            </a:pPr>
            <a:r>
              <a:rPr lang="en-US" dirty="0"/>
              <a:t>It is vital that this stage is carried out properly. </a:t>
            </a:r>
          </a:p>
          <a:p>
            <a:pPr marL="285750" indent="-228600">
              <a:lnSpc>
                <a:spcPct val="110000"/>
              </a:lnSpc>
              <a:spcAft>
                <a:spcPts val="600"/>
              </a:spcAft>
              <a:buFont typeface="Arial" panose="020B0604020202020204" pitchFamily="34" charset="0"/>
              <a:buChar char="•"/>
            </a:pPr>
            <a:r>
              <a:rPr lang="en-US" dirty="0"/>
              <a:t>When undertaking screening, the regulations define two different types of project: those where EIA </a:t>
            </a:r>
            <a:r>
              <a:rPr lang="en-US" b="1" dirty="0"/>
              <a:t>must</a:t>
            </a:r>
            <a:r>
              <a:rPr lang="en-US" dirty="0"/>
              <a:t> take place or where it </a:t>
            </a:r>
            <a:r>
              <a:rPr lang="en-US" b="1" dirty="0"/>
              <a:t>may</a:t>
            </a:r>
            <a:r>
              <a:rPr lang="en-US" dirty="0"/>
              <a:t> be needed. </a:t>
            </a:r>
          </a:p>
          <a:p>
            <a:pPr marL="285750" indent="-228600">
              <a:lnSpc>
                <a:spcPct val="110000"/>
              </a:lnSpc>
              <a:spcAft>
                <a:spcPts val="600"/>
              </a:spcAft>
              <a:buFont typeface="Arial" panose="020B0604020202020204" pitchFamily="34" charset="0"/>
              <a:buChar char="•"/>
            </a:pPr>
            <a:r>
              <a:rPr lang="en-US" dirty="0"/>
              <a:t>These are set out in two Schedules. </a:t>
            </a:r>
          </a:p>
          <a:p>
            <a:pPr marL="742950" lvl="1" indent="-228600">
              <a:lnSpc>
                <a:spcPct val="110000"/>
              </a:lnSpc>
              <a:spcAft>
                <a:spcPts val="600"/>
              </a:spcAft>
              <a:buFont typeface="Arial" panose="020B0604020202020204" pitchFamily="34" charset="0"/>
              <a:buChar char="•"/>
            </a:pPr>
            <a:r>
              <a:rPr lang="en-US" dirty="0"/>
              <a:t>Schedule 1 projects: an EIA must always be carried out</a:t>
            </a:r>
          </a:p>
          <a:p>
            <a:pPr marL="742950" lvl="1" indent="-228600">
              <a:lnSpc>
                <a:spcPct val="110000"/>
              </a:lnSpc>
              <a:spcAft>
                <a:spcPts val="600"/>
              </a:spcAft>
              <a:buFont typeface="Arial" panose="020B0604020202020204" pitchFamily="34" charset="0"/>
              <a:buChar char="•"/>
            </a:pPr>
            <a:r>
              <a:rPr lang="en-US" dirty="0"/>
              <a:t>Schedule 2 projects: an EIA must be carried out if the development is likely to have a significant impact on the environment by virtue of its nature, size or location. </a:t>
            </a:r>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0"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57</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282822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ChangeArrowheads="1"/>
          </p:cNvSpPr>
          <p:nvPr/>
        </p:nvSpPr>
        <p:spPr bwMode="auto">
          <a:xfrm>
            <a:off x="1524000" y="447675"/>
            <a:ext cx="6076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kumimoji="1" lang="en-US" altLang="en-US" sz="3600" b="1" dirty="0">
                <a:latin typeface="Arial" charset="0"/>
              </a:rPr>
              <a:t>Phase 1 of the EIA Process</a:t>
            </a:r>
            <a:endParaRPr kumimoji="1" lang="es-ES" altLang="en-US" sz="3600" b="1" dirty="0">
              <a:latin typeface="Arial" charset="0"/>
            </a:endParaRPr>
          </a:p>
        </p:txBody>
      </p:sp>
      <p:sp>
        <p:nvSpPr>
          <p:cNvPr id="13317" name="Text Box 5"/>
          <p:cNvSpPr txBox="1">
            <a:spLocks noChangeArrowheads="1"/>
          </p:cNvSpPr>
          <p:nvPr/>
        </p:nvSpPr>
        <p:spPr bwMode="auto">
          <a:xfrm>
            <a:off x="3352800" y="1385889"/>
            <a:ext cx="1371600" cy="2232025"/>
          </a:xfrm>
          <a:prstGeom prst="rect">
            <a:avLst/>
          </a:prstGeom>
          <a:solidFill>
            <a:srgbClr val="FFFF99"/>
          </a:solidFill>
          <a:ln w="12700" cap="sq">
            <a:solidFill>
              <a:schemeClr val="bg2"/>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400" b="1" dirty="0">
                <a:latin typeface="Arial" charset="0"/>
              </a:rPr>
              <a:t>Screen the activity</a:t>
            </a:r>
            <a:br>
              <a:rPr lang="en-US" altLang="en-US" sz="1400" b="1" dirty="0">
                <a:latin typeface="Arial" charset="0"/>
              </a:rPr>
            </a:br>
            <a:endParaRPr lang="en-US" altLang="en-US" sz="1400" b="1" dirty="0">
              <a:latin typeface="Arial" charset="0"/>
            </a:endParaRPr>
          </a:p>
          <a:p>
            <a:r>
              <a:rPr lang="en-US" altLang="en-US" sz="1400" dirty="0">
                <a:latin typeface="Arial" charset="0"/>
              </a:rPr>
              <a:t>Based on the </a:t>
            </a:r>
            <a:r>
              <a:rPr lang="en-US" altLang="en-US" sz="1400" b="1" dirty="0">
                <a:latin typeface="Arial" charset="0"/>
              </a:rPr>
              <a:t>nature</a:t>
            </a:r>
            <a:r>
              <a:rPr lang="en-US" altLang="en-US" sz="1400" dirty="0">
                <a:latin typeface="Arial" charset="0"/>
              </a:rPr>
              <a:t> of the activity what level of environmental review is indicated?</a:t>
            </a:r>
            <a:endParaRPr lang="en-US" altLang="en-US" sz="1400" i="1" dirty="0">
              <a:latin typeface="Arial" charset="0"/>
            </a:endParaRPr>
          </a:p>
        </p:txBody>
      </p:sp>
      <p:sp>
        <p:nvSpPr>
          <p:cNvPr id="13318" name="Text Box 6"/>
          <p:cNvSpPr txBox="1">
            <a:spLocks noChangeArrowheads="1"/>
          </p:cNvSpPr>
          <p:nvPr/>
        </p:nvSpPr>
        <p:spPr bwMode="auto">
          <a:xfrm>
            <a:off x="6400800" y="1385889"/>
            <a:ext cx="1295400" cy="2031325"/>
          </a:xfrm>
          <a:prstGeom prst="rect">
            <a:avLst/>
          </a:prstGeom>
          <a:solidFill>
            <a:srgbClr val="FFFF99"/>
          </a:solidFill>
          <a:ln w="12700" cap="sq">
            <a:solidFill>
              <a:schemeClr val="bg2"/>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400" b="1" dirty="0">
                <a:latin typeface="Arial" charset="0"/>
              </a:rPr>
              <a:t>Conduct a Preliminary Assessment</a:t>
            </a:r>
            <a:br>
              <a:rPr lang="en-US" altLang="en-US" sz="1400" b="1" dirty="0">
                <a:latin typeface="Arial" charset="0"/>
              </a:rPr>
            </a:br>
            <a:endParaRPr lang="en-US" altLang="en-US" sz="1400" b="1" dirty="0">
              <a:latin typeface="Arial" charset="0"/>
            </a:endParaRPr>
          </a:p>
          <a:p>
            <a:r>
              <a:rPr lang="en-US" altLang="en-US" sz="1400" dirty="0">
                <a:latin typeface="Arial" charset="0"/>
              </a:rPr>
              <a:t>A rapid, simplified EIA study using simple tools</a:t>
            </a:r>
            <a:br>
              <a:rPr lang="en-US" altLang="en-US" sz="1400" dirty="0">
                <a:latin typeface="Arial" charset="0"/>
              </a:rPr>
            </a:br>
            <a:endParaRPr lang="en-US" altLang="en-US" sz="1400" dirty="0">
              <a:latin typeface="Arial" charset="0"/>
            </a:endParaRPr>
          </a:p>
        </p:txBody>
      </p:sp>
      <p:sp>
        <p:nvSpPr>
          <p:cNvPr id="13319" name="Text Box 7"/>
          <p:cNvSpPr txBox="1">
            <a:spLocks noChangeArrowheads="1"/>
          </p:cNvSpPr>
          <p:nvPr/>
        </p:nvSpPr>
        <p:spPr bwMode="auto">
          <a:xfrm>
            <a:off x="4957764" y="2136775"/>
            <a:ext cx="1138237"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 tIns="0" rIns="0" bIns="0">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200" b="1" dirty="0">
                <a:latin typeface="Arial" charset="0"/>
              </a:rPr>
              <a:t>ACTIVITY IS </a:t>
            </a:r>
            <a:br>
              <a:rPr lang="en-US" altLang="en-US" sz="1200" b="1" dirty="0">
                <a:latin typeface="Arial" charset="0"/>
              </a:rPr>
            </a:br>
            <a:r>
              <a:rPr lang="en-US" altLang="en-US" sz="1200" b="1" dirty="0">
                <a:latin typeface="Arial" charset="0"/>
              </a:rPr>
              <a:t>OF MODERATE</a:t>
            </a:r>
            <a:br>
              <a:rPr lang="en-US" altLang="en-US" sz="1200" b="1" dirty="0">
                <a:latin typeface="Arial" charset="0"/>
              </a:rPr>
            </a:br>
            <a:r>
              <a:rPr lang="en-US" altLang="en-US" sz="1200" b="1" dirty="0">
                <a:latin typeface="Arial" charset="0"/>
              </a:rPr>
              <a:t>OR UNKNOWN</a:t>
            </a:r>
            <a:br>
              <a:rPr lang="en-US" altLang="en-US" sz="1200" b="1" dirty="0">
                <a:latin typeface="Arial" charset="0"/>
              </a:rPr>
            </a:br>
            <a:r>
              <a:rPr lang="en-US" altLang="en-US" sz="1200" b="1" dirty="0">
                <a:latin typeface="Arial" charset="0"/>
              </a:rPr>
              <a:t>RISK</a:t>
            </a:r>
          </a:p>
        </p:txBody>
      </p:sp>
      <p:sp>
        <p:nvSpPr>
          <p:cNvPr id="13320" name="Text Box 8"/>
          <p:cNvSpPr txBox="1">
            <a:spLocks noChangeArrowheads="1"/>
          </p:cNvSpPr>
          <p:nvPr/>
        </p:nvSpPr>
        <p:spPr bwMode="auto">
          <a:xfrm>
            <a:off x="7948613" y="2114550"/>
            <a:ext cx="12192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200" b="1" dirty="0">
                <a:latin typeface="Arial" charset="0"/>
              </a:rPr>
              <a:t>SIGNIFICANT ADVERSE IMPACTS POSSIBLE</a:t>
            </a:r>
          </a:p>
        </p:txBody>
      </p:sp>
      <p:sp>
        <p:nvSpPr>
          <p:cNvPr id="13321" name="Text Box 9"/>
          <p:cNvSpPr txBox="1">
            <a:spLocks noChangeArrowheads="1"/>
          </p:cNvSpPr>
          <p:nvPr/>
        </p:nvSpPr>
        <p:spPr bwMode="auto">
          <a:xfrm>
            <a:off x="7848600" y="2994025"/>
            <a:ext cx="14478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200" b="1" dirty="0">
                <a:latin typeface="Arial" charset="0"/>
              </a:rPr>
              <a:t>SIGNIFICANT </a:t>
            </a:r>
            <a:br>
              <a:rPr lang="en-US" altLang="en-US" sz="1200" b="1" dirty="0">
                <a:latin typeface="Arial" charset="0"/>
              </a:rPr>
            </a:br>
            <a:r>
              <a:rPr lang="en-US" altLang="en-US" sz="1200" b="1" dirty="0">
                <a:latin typeface="Arial" charset="0"/>
              </a:rPr>
              <a:t>ADVERSE </a:t>
            </a:r>
            <a:br>
              <a:rPr lang="en-US" altLang="en-US" sz="1200" b="1" dirty="0">
                <a:latin typeface="Arial" charset="0"/>
              </a:rPr>
            </a:br>
            <a:r>
              <a:rPr lang="en-US" altLang="en-US" sz="1200" b="1" dirty="0">
                <a:latin typeface="Arial" charset="0"/>
              </a:rPr>
              <a:t>IMPACTS </a:t>
            </a:r>
            <a:br>
              <a:rPr lang="en-US" altLang="en-US" sz="1200" b="1" dirty="0">
                <a:latin typeface="Arial" charset="0"/>
              </a:rPr>
            </a:br>
            <a:r>
              <a:rPr lang="en-US" altLang="en-US" sz="1200" b="1" dirty="0">
                <a:latin typeface="Arial" charset="0"/>
              </a:rPr>
              <a:t>VERY UNLIKELY</a:t>
            </a:r>
            <a:endParaRPr lang="en-US" altLang="en-US" sz="1200" dirty="0">
              <a:latin typeface="Arial" charset="0"/>
            </a:endParaRPr>
          </a:p>
        </p:txBody>
      </p:sp>
      <p:sp>
        <p:nvSpPr>
          <p:cNvPr id="13322" name="Text Box 10"/>
          <p:cNvSpPr txBox="1">
            <a:spLocks noChangeArrowheads="1"/>
          </p:cNvSpPr>
          <p:nvPr/>
        </p:nvSpPr>
        <p:spPr bwMode="auto">
          <a:xfrm>
            <a:off x="4876800" y="4143376"/>
            <a:ext cx="1524000"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 tIns="0" rIns="0" bIns="0">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400" b="1" dirty="0">
                <a:latin typeface="Arial" charset="0"/>
              </a:rPr>
              <a:t>ACTIVITY IS LOW RISK</a:t>
            </a:r>
            <a:r>
              <a:rPr lang="en-US" altLang="en-US" sz="1200" dirty="0">
                <a:latin typeface="Arial" charset="0"/>
              </a:rPr>
              <a:t> (Of its nature, very unlikely to have significant  adverse impacts)</a:t>
            </a:r>
          </a:p>
        </p:txBody>
      </p:sp>
      <p:sp>
        <p:nvSpPr>
          <p:cNvPr id="13323" name="Text Box 11"/>
          <p:cNvSpPr txBox="1">
            <a:spLocks noChangeArrowheads="1"/>
          </p:cNvSpPr>
          <p:nvPr/>
        </p:nvSpPr>
        <p:spPr bwMode="auto">
          <a:xfrm>
            <a:off x="4876800" y="5233989"/>
            <a:ext cx="1500188"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 tIns="0" rIns="0" bIns="0">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1400" b="1" dirty="0">
                <a:latin typeface="Arial" charset="0"/>
              </a:rPr>
              <a:t>ACTIVITY IS HIGH RISK</a:t>
            </a:r>
            <a:r>
              <a:rPr lang="en-US" altLang="en-US" sz="1200" b="1" dirty="0">
                <a:latin typeface="Arial" charset="0"/>
              </a:rPr>
              <a:t> </a:t>
            </a:r>
            <a:r>
              <a:rPr lang="en-US" altLang="en-US" sz="1200" dirty="0">
                <a:latin typeface="Arial" charset="0"/>
              </a:rPr>
              <a:t>(Of its nature, likely to have significant adverse impacts)</a:t>
            </a:r>
          </a:p>
        </p:txBody>
      </p:sp>
      <p:cxnSp>
        <p:nvCxnSpPr>
          <p:cNvPr id="13324" name="AutoShape 12"/>
          <p:cNvCxnSpPr>
            <a:cxnSpLocks noChangeShapeType="1"/>
            <a:stCxn id="13317" idx="3"/>
            <a:endCxn id="13319" idx="1"/>
          </p:cNvCxnSpPr>
          <p:nvPr/>
        </p:nvCxnSpPr>
        <p:spPr bwMode="auto">
          <a:xfrm>
            <a:off x="4724401" y="2501901"/>
            <a:ext cx="233363" cy="4206"/>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5" name="AutoShape 13"/>
          <p:cNvCxnSpPr>
            <a:cxnSpLocks noChangeShapeType="1"/>
            <a:stCxn id="13317" idx="2"/>
            <a:endCxn id="13323" idx="1"/>
          </p:cNvCxnSpPr>
          <p:nvPr/>
        </p:nvCxnSpPr>
        <p:spPr bwMode="auto">
          <a:xfrm rot="16200000" flipH="1">
            <a:off x="3403441" y="4253072"/>
            <a:ext cx="2108518" cy="838200"/>
          </a:xfrm>
          <a:prstGeom prst="bentConnector2">
            <a:avLst/>
          </a:prstGeom>
          <a:noFill/>
          <a:ln w="635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6" name="AutoShape 14"/>
          <p:cNvCxnSpPr>
            <a:cxnSpLocks noChangeShapeType="1"/>
            <a:stCxn id="13317" idx="2"/>
            <a:endCxn id="13322" idx="1"/>
          </p:cNvCxnSpPr>
          <p:nvPr/>
        </p:nvCxnSpPr>
        <p:spPr bwMode="auto">
          <a:xfrm rot="16200000" flipH="1">
            <a:off x="3948749" y="3707765"/>
            <a:ext cx="1017905" cy="838200"/>
          </a:xfrm>
          <a:prstGeom prst="bentConnector2">
            <a:avLst/>
          </a:prstGeom>
          <a:noFill/>
          <a:ln w="635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7" name="AutoShape 15"/>
          <p:cNvCxnSpPr>
            <a:cxnSpLocks noChangeShapeType="1"/>
            <a:stCxn id="13323" idx="3"/>
            <a:endCxn id="13336" idx="2"/>
          </p:cNvCxnSpPr>
          <p:nvPr/>
        </p:nvCxnSpPr>
        <p:spPr bwMode="auto">
          <a:xfrm flipV="1">
            <a:off x="6376989" y="2949575"/>
            <a:ext cx="3443285" cy="2776856"/>
          </a:xfrm>
          <a:prstGeom prst="bentConnector2">
            <a:avLst/>
          </a:prstGeom>
          <a:noFill/>
          <a:ln w="635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8" name="AutoShape 16"/>
          <p:cNvCxnSpPr>
            <a:cxnSpLocks noChangeShapeType="1"/>
            <a:stCxn id="13322" idx="3"/>
            <a:endCxn id="13337" idx="1"/>
          </p:cNvCxnSpPr>
          <p:nvPr/>
        </p:nvCxnSpPr>
        <p:spPr bwMode="auto">
          <a:xfrm flipV="1">
            <a:off x="6400800" y="4623594"/>
            <a:ext cx="1562100" cy="12224"/>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9" name="AutoShape 17"/>
          <p:cNvCxnSpPr>
            <a:cxnSpLocks noChangeShapeType="1"/>
            <a:stCxn id="13321" idx="2"/>
            <a:endCxn id="13337" idx="0"/>
          </p:cNvCxnSpPr>
          <p:nvPr/>
        </p:nvCxnSpPr>
        <p:spPr bwMode="auto">
          <a:xfrm flipH="1">
            <a:off x="8570914" y="3732689"/>
            <a:ext cx="1587" cy="405924"/>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330" name="Line 18"/>
          <p:cNvSpPr>
            <a:spLocks noChangeShapeType="1"/>
          </p:cNvSpPr>
          <p:nvPr/>
        </p:nvSpPr>
        <p:spPr bwMode="auto">
          <a:xfrm>
            <a:off x="9253538" y="1423988"/>
            <a:ext cx="0" cy="4572000"/>
          </a:xfrm>
          <a:prstGeom prst="line">
            <a:avLst/>
          </a:prstGeom>
          <a:noFill/>
          <a:ln w="25400">
            <a:solidFill>
              <a:srgbClr val="1E4ABD"/>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3331" name="Text Box 19"/>
          <p:cNvSpPr txBox="1">
            <a:spLocks noChangeArrowheads="1"/>
          </p:cNvSpPr>
          <p:nvPr/>
        </p:nvSpPr>
        <p:spPr bwMode="auto">
          <a:xfrm>
            <a:off x="9320213" y="1162050"/>
            <a:ext cx="1174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2400" dirty="0">
                <a:latin typeface="Times New Roman" pitchFamily="18" charset="0"/>
              </a:rPr>
              <a:t>Phase II</a:t>
            </a:r>
          </a:p>
        </p:txBody>
      </p:sp>
      <p:sp>
        <p:nvSpPr>
          <p:cNvPr id="13332" name="Text Box 20"/>
          <p:cNvSpPr txBox="1">
            <a:spLocks noChangeArrowheads="1"/>
          </p:cNvSpPr>
          <p:nvPr/>
        </p:nvSpPr>
        <p:spPr bwMode="auto">
          <a:xfrm>
            <a:off x="7962900" y="1143000"/>
            <a:ext cx="1073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pPr algn="l"/>
            <a:r>
              <a:rPr lang="en-US" altLang="en-US" sz="2400" dirty="0">
                <a:latin typeface="Times New Roman" pitchFamily="18" charset="0"/>
              </a:rPr>
              <a:t>Phase I</a:t>
            </a:r>
          </a:p>
        </p:txBody>
      </p:sp>
      <p:sp>
        <p:nvSpPr>
          <p:cNvPr id="13333" name="Text Box 21"/>
          <p:cNvSpPr txBox="1">
            <a:spLocks noChangeArrowheads="1"/>
          </p:cNvSpPr>
          <p:nvPr/>
        </p:nvSpPr>
        <p:spPr bwMode="auto">
          <a:xfrm>
            <a:off x="1752601" y="1379539"/>
            <a:ext cx="1387475" cy="2232025"/>
          </a:xfrm>
          <a:prstGeom prst="rect">
            <a:avLst/>
          </a:prstGeom>
          <a:solidFill>
            <a:srgbClr val="FFFF99"/>
          </a:solidFill>
          <a:ln w="12700" cap="sq">
            <a:solidFill>
              <a:schemeClr val="bg2"/>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400" b="1" dirty="0">
                <a:latin typeface="Arial" charset="0"/>
              </a:rPr>
              <a:t>Understand proposed activity</a:t>
            </a:r>
          </a:p>
          <a:p>
            <a:endParaRPr lang="en-US" altLang="en-US" sz="1400" dirty="0">
              <a:latin typeface="Arial" charset="0"/>
            </a:endParaRPr>
          </a:p>
          <a:p>
            <a:r>
              <a:rPr lang="en-US" altLang="en-US" sz="1400" b="1" dirty="0">
                <a:latin typeface="Arial" charset="0"/>
              </a:rPr>
              <a:t>Why</a:t>
            </a:r>
            <a:r>
              <a:rPr lang="en-US" altLang="en-US" sz="1400" dirty="0">
                <a:latin typeface="Arial" charset="0"/>
              </a:rPr>
              <a:t> is the activity being proposed?</a:t>
            </a:r>
          </a:p>
          <a:p>
            <a:endParaRPr lang="en-US" altLang="en-US" sz="1400" dirty="0">
              <a:latin typeface="Arial" charset="0"/>
            </a:endParaRPr>
          </a:p>
          <a:p>
            <a:r>
              <a:rPr lang="en-US" altLang="en-US" sz="1400" b="1" dirty="0">
                <a:latin typeface="Arial" charset="0"/>
              </a:rPr>
              <a:t>What</a:t>
            </a:r>
            <a:r>
              <a:rPr lang="en-US" altLang="en-US" sz="1400" dirty="0">
                <a:latin typeface="Arial" charset="0"/>
              </a:rPr>
              <a:t> is being proposed?</a:t>
            </a:r>
          </a:p>
        </p:txBody>
      </p:sp>
      <p:cxnSp>
        <p:nvCxnSpPr>
          <p:cNvPr id="13334" name="AutoShape 22"/>
          <p:cNvCxnSpPr>
            <a:cxnSpLocks noChangeShapeType="1"/>
            <a:stCxn id="13333" idx="3"/>
            <a:endCxn id="13317" idx="1"/>
          </p:cNvCxnSpPr>
          <p:nvPr/>
        </p:nvCxnSpPr>
        <p:spPr bwMode="auto">
          <a:xfrm>
            <a:off x="3140076" y="2495550"/>
            <a:ext cx="212725" cy="6350"/>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35" name="AutoShape 23"/>
          <p:cNvCxnSpPr>
            <a:cxnSpLocks noChangeShapeType="1"/>
            <a:stCxn id="13319" idx="3"/>
            <a:endCxn id="13318" idx="1"/>
          </p:cNvCxnSpPr>
          <p:nvPr/>
        </p:nvCxnSpPr>
        <p:spPr bwMode="auto">
          <a:xfrm flipV="1">
            <a:off x="6096000" y="2401551"/>
            <a:ext cx="304800" cy="104556"/>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336" name="AutoShape 24"/>
          <p:cNvSpPr>
            <a:spLocks noChangeArrowheads="1"/>
          </p:cNvSpPr>
          <p:nvPr/>
        </p:nvSpPr>
        <p:spPr bwMode="auto">
          <a:xfrm>
            <a:off x="9448800" y="1993901"/>
            <a:ext cx="990600" cy="955675"/>
          </a:xfrm>
          <a:prstGeom prst="homePlate">
            <a:avLst>
              <a:gd name="adj" fmla="val 25914"/>
            </a:avLst>
          </a:prstGeom>
          <a:solidFill>
            <a:srgbClr val="FFCC99"/>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400" b="1" dirty="0">
                <a:latin typeface="Arial" charset="0"/>
              </a:rPr>
              <a:t>BEGIN FULL EIA STUDY</a:t>
            </a:r>
          </a:p>
        </p:txBody>
      </p:sp>
      <p:sp>
        <p:nvSpPr>
          <p:cNvPr id="13337" name="AutoShape 25"/>
          <p:cNvSpPr>
            <a:spLocks noChangeArrowheads="1"/>
          </p:cNvSpPr>
          <p:nvPr/>
        </p:nvSpPr>
        <p:spPr bwMode="auto">
          <a:xfrm>
            <a:off x="7962901" y="4138613"/>
            <a:ext cx="1216025" cy="969962"/>
          </a:xfrm>
          <a:prstGeom prst="flowChartPreparation">
            <a:avLst/>
          </a:prstGeom>
          <a:solidFill>
            <a:srgbClr val="FFCC99"/>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lvl1pPr>
              <a:defRPr sz="2800">
                <a:solidFill>
                  <a:schemeClr val="tx1"/>
                </a:solidFill>
                <a:latin typeface="Times" charset="0"/>
              </a:defRPr>
            </a:lvl1pPr>
            <a:lvl2pPr marL="742950" indent="-285750">
              <a:defRPr sz="2800">
                <a:solidFill>
                  <a:schemeClr val="tx1"/>
                </a:solidFill>
                <a:latin typeface="Times" charset="0"/>
              </a:defRPr>
            </a:lvl2pPr>
            <a:lvl3pPr marL="1143000" indent="-228600">
              <a:defRPr sz="2800">
                <a:solidFill>
                  <a:schemeClr val="tx1"/>
                </a:solidFill>
                <a:latin typeface="Times" charset="0"/>
              </a:defRPr>
            </a:lvl3pPr>
            <a:lvl4pPr marL="1600200" indent="-228600">
              <a:defRPr sz="2800">
                <a:solidFill>
                  <a:schemeClr val="tx1"/>
                </a:solidFill>
                <a:latin typeface="Times" charset="0"/>
              </a:defRPr>
            </a:lvl4pPr>
            <a:lvl5pPr marL="2057400" indent="-228600">
              <a:defRPr sz="2800">
                <a:solidFill>
                  <a:schemeClr val="tx1"/>
                </a:solidFill>
                <a:latin typeface="Times" charset="0"/>
              </a:defRPr>
            </a:lvl5pPr>
            <a:lvl6pPr marL="2514600" indent="-228600" algn="ctr" eaLnBrk="0" fontAlgn="base" hangingPunct="0">
              <a:spcBef>
                <a:spcPct val="0"/>
              </a:spcBef>
              <a:spcAft>
                <a:spcPct val="0"/>
              </a:spcAft>
              <a:defRPr sz="2800">
                <a:solidFill>
                  <a:schemeClr val="tx1"/>
                </a:solidFill>
                <a:latin typeface="Times" charset="0"/>
              </a:defRPr>
            </a:lvl6pPr>
            <a:lvl7pPr marL="2971800" indent="-228600" algn="ctr" eaLnBrk="0" fontAlgn="base" hangingPunct="0">
              <a:spcBef>
                <a:spcPct val="0"/>
              </a:spcBef>
              <a:spcAft>
                <a:spcPct val="0"/>
              </a:spcAft>
              <a:defRPr sz="2800">
                <a:solidFill>
                  <a:schemeClr val="tx1"/>
                </a:solidFill>
                <a:latin typeface="Times" charset="0"/>
              </a:defRPr>
            </a:lvl7pPr>
            <a:lvl8pPr marL="3429000" indent="-228600" algn="ctr" eaLnBrk="0" fontAlgn="base" hangingPunct="0">
              <a:spcBef>
                <a:spcPct val="0"/>
              </a:spcBef>
              <a:spcAft>
                <a:spcPct val="0"/>
              </a:spcAft>
              <a:defRPr sz="2800">
                <a:solidFill>
                  <a:schemeClr val="tx1"/>
                </a:solidFill>
                <a:latin typeface="Times" charset="0"/>
              </a:defRPr>
            </a:lvl8pPr>
            <a:lvl9pPr marL="3886200" indent="-228600" algn="ctr" eaLnBrk="0" fontAlgn="base" hangingPunct="0">
              <a:spcBef>
                <a:spcPct val="0"/>
              </a:spcBef>
              <a:spcAft>
                <a:spcPct val="0"/>
              </a:spcAft>
              <a:defRPr sz="2800">
                <a:solidFill>
                  <a:schemeClr val="tx1"/>
                </a:solidFill>
                <a:latin typeface="Times" charset="0"/>
              </a:defRPr>
            </a:lvl9pPr>
          </a:lstStyle>
          <a:p>
            <a:r>
              <a:rPr lang="en-US" altLang="en-US" sz="1400" b="1" dirty="0">
                <a:latin typeface="Arial" charset="0"/>
              </a:rPr>
              <a:t>STOP the EIA process</a:t>
            </a:r>
            <a:endParaRPr lang="en-US" altLang="en-US" sz="1400" b="1" dirty="0">
              <a:latin typeface="Times New Roman" pitchFamily="18" charset="0"/>
            </a:endParaRPr>
          </a:p>
        </p:txBody>
      </p:sp>
      <p:cxnSp>
        <p:nvCxnSpPr>
          <p:cNvPr id="13338" name="AutoShape 26"/>
          <p:cNvCxnSpPr>
            <a:cxnSpLocks noChangeShapeType="1"/>
            <a:stCxn id="13318" idx="3"/>
            <a:endCxn id="13320" idx="1"/>
          </p:cNvCxnSpPr>
          <p:nvPr/>
        </p:nvCxnSpPr>
        <p:spPr bwMode="auto">
          <a:xfrm>
            <a:off x="7696201" y="2401552"/>
            <a:ext cx="252413" cy="82331"/>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39" name="AutoShape 27"/>
          <p:cNvCxnSpPr>
            <a:cxnSpLocks noChangeShapeType="1"/>
            <a:stCxn id="13320" idx="3"/>
            <a:endCxn id="13336" idx="1"/>
          </p:cNvCxnSpPr>
          <p:nvPr/>
        </p:nvCxnSpPr>
        <p:spPr bwMode="auto">
          <a:xfrm flipV="1">
            <a:off x="9167814" y="2471738"/>
            <a:ext cx="280987" cy="12144"/>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40" name="AutoShape 28"/>
          <p:cNvCxnSpPr>
            <a:cxnSpLocks noChangeShapeType="1"/>
          </p:cNvCxnSpPr>
          <p:nvPr/>
        </p:nvCxnSpPr>
        <p:spPr bwMode="auto">
          <a:xfrm flipV="1">
            <a:off x="7720013" y="3259139"/>
            <a:ext cx="252412" cy="22225"/>
          </a:xfrm>
          <a:prstGeom prst="straightConnector1">
            <a:avLst/>
          </a:prstGeom>
          <a:noFill/>
          <a:ln w="635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Footer Placeholder 10">
            <a:extLst>
              <a:ext uri="{FF2B5EF4-FFF2-40B4-BE49-F238E27FC236}">
                <a16:creationId xmlns:a16="http://schemas.microsoft.com/office/drawing/2014/main" id="{8D365BBC-9581-A487-56F1-5DC6E6EB7D37}"/>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6" descr="Wastewater Treatment Plants Could Become… | Treatment Plant Operator">
            <a:extLst>
              <a:ext uri="{FF2B5EF4-FFF2-40B4-BE49-F238E27FC236}">
                <a16:creationId xmlns:a16="http://schemas.microsoft.com/office/drawing/2014/main" id="{F1CCB6D5-FC1D-A569-76C4-0BB2FE1CF0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5201" y="5453677"/>
            <a:ext cx="1763414" cy="10676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ry Rigg Quarry - Wikipedia">
            <a:extLst>
              <a:ext uri="{FF2B5EF4-FFF2-40B4-BE49-F238E27FC236}">
                <a16:creationId xmlns:a16="http://schemas.microsoft.com/office/drawing/2014/main" id="{D5551D23-1C30-5799-D896-A5899C627F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0423" y="3475182"/>
            <a:ext cx="1585965" cy="211462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DEAC8F80-C902-2364-25B0-9B7FBB0F4F62}"/>
              </a:ext>
            </a:extLst>
          </p:cNvPr>
          <p:cNvPicPr>
            <a:picLocks noChangeAspect="1"/>
          </p:cNvPicPr>
          <p:nvPr/>
        </p:nvPicPr>
        <p:blipFill rotWithShape="1">
          <a:blip r:embed="rId4"/>
          <a:srcRect r="42414"/>
          <a:stretch/>
        </p:blipFill>
        <p:spPr>
          <a:xfrm>
            <a:off x="9281045" y="2324789"/>
            <a:ext cx="1717686" cy="1789704"/>
          </a:xfrm>
          <a:prstGeom prst="rect">
            <a:avLst/>
          </a:prstGeom>
        </p:spPr>
      </p:pic>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Schedule 1 </a:t>
            </a:r>
            <a:r>
              <a:rPr lang="en-GB" b="1" dirty="0"/>
              <a:t>developments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449363" y="421153"/>
            <a:ext cx="5756854" cy="4216539"/>
          </a:xfrm>
          <a:prstGeom prst="rect">
            <a:avLst/>
          </a:prstGeom>
          <a:noFill/>
        </p:spPr>
        <p:txBody>
          <a:bodyPr wrap="square" rtlCol="0">
            <a:spAutoFit/>
          </a:bodyPr>
          <a:lstStyle/>
          <a:p>
            <a:r>
              <a:rPr lang="en-GB" dirty="0"/>
              <a:t>Examples include:</a:t>
            </a:r>
          </a:p>
          <a:p>
            <a:pPr marL="342900" indent="-342900">
              <a:buFont typeface="Arial" panose="020B0604020202020204" pitchFamily="34" charset="0"/>
              <a:buChar char="•"/>
            </a:pPr>
            <a:r>
              <a:rPr lang="en-GB" dirty="0"/>
              <a:t>Major Power Plans</a:t>
            </a:r>
          </a:p>
          <a:p>
            <a:pPr marL="342900" indent="-342900">
              <a:buFont typeface="Arial" panose="020B0604020202020204" pitchFamily="34" charset="0"/>
              <a:buChar char="•"/>
            </a:pPr>
            <a:r>
              <a:rPr lang="en-GB" dirty="0"/>
              <a:t>Chemical Works</a:t>
            </a:r>
          </a:p>
          <a:p>
            <a:pPr marL="342900" indent="-342900">
              <a:buFont typeface="Arial" panose="020B0604020202020204" pitchFamily="34" charset="0"/>
              <a:buChar char="•"/>
            </a:pPr>
            <a:r>
              <a:rPr lang="en-GB" dirty="0"/>
              <a:t>Long Distance Railways</a:t>
            </a:r>
          </a:p>
          <a:p>
            <a:pPr marL="342900" indent="-342900">
              <a:buFont typeface="Arial" panose="020B0604020202020204" pitchFamily="34" charset="0"/>
              <a:buChar char="•"/>
            </a:pPr>
            <a:r>
              <a:rPr lang="en-GB" dirty="0"/>
              <a:t>Waste Disposal Incineration</a:t>
            </a:r>
          </a:p>
          <a:p>
            <a:pPr marL="342900" indent="-342900">
              <a:buFont typeface="Arial" panose="020B0604020202020204" pitchFamily="34" charset="0"/>
              <a:buChar char="•"/>
            </a:pPr>
            <a:r>
              <a:rPr lang="en-GB" dirty="0"/>
              <a:t>Major Road Schemes</a:t>
            </a:r>
          </a:p>
          <a:p>
            <a:pPr marL="342900" indent="-342900">
              <a:buFont typeface="Arial" panose="020B0604020202020204" pitchFamily="34" charset="0"/>
              <a:buChar char="•"/>
            </a:pPr>
            <a:r>
              <a:rPr lang="en-GB" dirty="0"/>
              <a:t>Major Wastewater Treatment Works</a:t>
            </a:r>
          </a:p>
          <a:p>
            <a:pPr marL="342900" indent="-342900">
              <a:buFont typeface="Arial" panose="020B0604020202020204" pitchFamily="34" charset="0"/>
              <a:buChar char="•"/>
            </a:pPr>
            <a:r>
              <a:rPr lang="en-GB" dirty="0"/>
              <a:t>Steel Works</a:t>
            </a:r>
          </a:p>
          <a:p>
            <a:pPr marL="342900" indent="-342900">
              <a:buFont typeface="Arial" panose="020B0604020202020204" pitchFamily="34" charset="0"/>
              <a:buChar char="•"/>
            </a:pPr>
            <a:r>
              <a:rPr lang="en-GB" dirty="0"/>
              <a:t>Inland waterways/ports for inland waterway traffic</a:t>
            </a:r>
          </a:p>
          <a:p>
            <a:pPr marL="342900" indent="-342900">
              <a:buFont typeface="Arial" panose="020B0604020202020204" pitchFamily="34" charset="0"/>
              <a:buChar char="•"/>
            </a:pPr>
            <a:r>
              <a:rPr lang="en-GB" dirty="0"/>
              <a:t>Dams </a:t>
            </a:r>
          </a:p>
          <a:p>
            <a:pPr marL="342900" indent="-342900">
              <a:buFont typeface="Arial" panose="020B0604020202020204" pitchFamily="34" charset="0"/>
              <a:buChar char="•"/>
            </a:pPr>
            <a:r>
              <a:rPr lang="en-GB" dirty="0"/>
              <a:t>Quarries and open case mining</a:t>
            </a:r>
          </a:p>
          <a:p>
            <a:pPr marL="342900" indent="-342900">
              <a:buFont typeface="Arial" panose="020B0604020202020204" pitchFamily="34" charset="0"/>
              <a:buChar char="•"/>
            </a:pPr>
            <a:r>
              <a:rPr lang="en-GB" dirty="0"/>
              <a:t>Intensive poultry / pig farm</a:t>
            </a:r>
          </a:p>
          <a:p>
            <a:endParaRPr lang="en-GB" sz="2400" dirty="0"/>
          </a:p>
        </p:txBody>
      </p:sp>
      <p:pic>
        <p:nvPicPr>
          <p:cNvPr id="4" name="Picture 3">
            <a:extLst>
              <a:ext uri="{FF2B5EF4-FFF2-40B4-BE49-F238E27FC236}">
                <a16:creationId xmlns:a16="http://schemas.microsoft.com/office/drawing/2014/main" id="{6AE1E5C5-B00E-73AC-2EE2-3FA8E0174A92}"/>
              </a:ext>
            </a:extLst>
          </p:cNvPr>
          <p:cNvPicPr>
            <a:picLocks noChangeAspect="1"/>
          </p:cNvPicPr>
          <p:nvPr/>
        </p:nvPicPr>
        <p:blipFill rotWithShape="1">
          <a:blip r:embed="rId5"/>
          <a:srcRect l="21609" t="-1" r="22273" b="-1"/>
          <a:stretch/>
        </p:blipFill>
        <p:spPr>
          <a:xfrm>
            <a:off x="1" y="586097"/>
            <a:ext cx="1828800" cy="1833127"/>
          </a:xfrm>
          <a:prstGeom prst="rect">
            <a:avLst/>
          </a:prstGeom>
          <a:noFill/>
        </p:spPr>
      </p:pic>
      <p:pic>
        <p:nvPicPr>
          <p:cNvPr id="6" name="Picture 5">
            <a:extLst>
              <a:ext uri="{FF2B5EF4-FFF2-40B4-BE49-F238E27FC236}">
                <a16:creationId xmlns:a16="http://schemas.microsoft.com/office/drawing/2014/main" id="{F089C0A9-DEAF-44EE-5D2B-55CA2BED8CA0}"/>
              </a:ext>
            </a:extLst>
          </p:cNvPr>
          <p:cNvPicPr>
            <a:picLocks noChangeAspect="1"/>
          </p:cNvPicPr>
          <p:nvPr/>
        </p:nvPicPr>
        <p:blipFill rotWithShape="1">
          <a:blip r:embed="rId6"/>
          <a:srcRect l="19907" r="13629"/>
          <a:stretch/>
        </p:blipFill>
        <p:spPr>
          <a:xfrm>
            <a:off x="1392444" y="1476213"/>
            <a:ext cx="1828928" cy="1833127"/>
          </a:xfrm>
          <a:prstGeom prst="rect">
            <a:avLst/>
          </a:prstGeom>
        </p:spPr>
      </p:pic>
      <p:pic>
        <p:nvPicPr>
          <p:cNvPr id="7" name="Picture 6">
            <a:extLst>
              <a:ext uri="{FF2B5EF4-FFF2-40B4-BE49-F238E27FC236}">
                <a16:creationId xmlns:a16="http://schemas.microsoft.com/office/drawing/2014/main" id="{D0305D66-C5F6-1F57-3A85-BE73327FCD71}"/>
              </a:ext>
            </a:extLst>
          </p:cNvPr>
          <p:cNvPicPr>
            <a:picLocks noChangeAspect="1"/>
          </p:cNvPicPr>
          <p:nvPr/>
        </p:nvPicPr>
        <p:blipFill rotWithShape="1">
          <a:blip r:embed="rId7"/>
          <a:srcRect l="8917" r="24417"/>
          <a:stretch/>
        </p:blipFill>
        <p:spPr>
          <a:xfrm>
            <a:off x="0" y="2533814"/>
            <a:ext cx="1832197" cy="1833127"/>
          </a:xfrm>
          <a:prstGeom prst="rect">
            <a:avLst/>
          </a:prstGeom>
        </p:spPr>
      </p:pic>
      <p:pic>
        <p:nvPicPr>
          <p:cNvPr id="9" name="Picture 8">
            <a:extLst>
              <a:ext uri="{FF2B5EF4-FFF2-40B4-BE49-F238E27FC236}">
                <a16:creationId xmlns:a16="http://schemas.microsoft.com/office/drawing/2014/main" id="{6E92F55B-7166-9910-5022-556C186F323D}"/>
              </a:ext>
            </a:extLst>
          </p:cNvPr>
          <p:cNvPicPr>
            <a:picLocks noChangeAspect="1"/>
          </p:cNvPicPr>
          <p:nvPr/>
        </p:nvPicPr>
        <p:blipFill rotWithShape="1">
          <a:blip r:embed="rId8"/>
          <a:srcRect l="5678" r="27689" b="32276"/>
          <a:stretch/>
        </p:blipFill>
        <p:spPr>
          <a:xfrm>
            <a:off x="1390810" y="3521460"/>
            <a:ext cx="1832197" cy="1241459"/>
          </a:xfrm>
          <a:prstGeom prst="rect">
            <a:avLst/>
          </a:prstGeom>
        </p:spPr>
      </p:pic>
      <p:pic>
        <p:nvPicPr>
          <p:cNvPr id="10" name="Picture 9">
            <a:extLst>
              <a:ext uri="{FF2B5EF4-FFF2-40B4-BE49-F238E27FC236}">
                <a16:creationId xmlns:a16="http://schemas.microsoft.com/office/drawing/2014/main" id="{C9B797B5-F18D-DDEB-F2F7-F86CD401B5AE}"/>
              </a:ext>
            </a:extLst>
          </p:cNvPr>
          <p:cNvPicPr>
            <a:picLocks noChangeAspect="1"/>
          </p:cNvPicPr>
          <p:nvPr/>
        </p:nvPicPr>
        <p:blipFill rotWithShape="1">
          <a:blip r:embed="rId9"/>
          <a:srcRect l="6633" r="26891"/>
          <a:stretch/>
        </p:blipFill>
        <p:spPr>
          <a:xfrm>
            <a:off x="2021" y="4493076"/>
            <a:ext cx="1826780" cy="1830874"/>
          </a:xfrm>
          <a:prstGeom prst="rect">
            <a:avLst/>
          </a:prstGeom>
        </p:spPr>
      </p:pic>
      <p:pic>
        <p:nvPicPr>
          <p:cNvPr id="15" name="Picture 14">
            <a:extLst>
              <a:ext uri="{FF2B5EF4-FFF2-40B4-BE49-F238E27FC236}">
                <a16:creationId xmlns:a16="http://schemas.microsoft.com/office/drawing/2014/main" id="{CA03600E-0CF2-4050-3BDE-2AC458EFE546}"/>
              </a:ext>
            </a:extLst>
          </p:cNvPr>
          <p:cNvPicPr>
            <a:picLocks noChangeAspect="1"/>
          </p:cNvPicPr>
          <p:nvPr/>
        </p:nvPicPr>
        <p:blipFill>
          <a:blip r:embed="rId10"/>
          <a:stretch>
            <a:fillRect/>
          </a:stretch>
        </p:blipFill>
        <p:spPr>
          <a:xfrm>
            <a:off x="10413697" y="1232031"/>
            <a:ext cx="1789704" cy="1789704"/>
          </a:xfrm>
          <a:prstGeom prst="rect">
            <a:avLst/>
          </a:prstGeom>
        </p:spPr>
      </p:pic>
      <p:pic>
        <p:nvPicPr>
          <p:cNvPr id="14" name="Picture 13">
            <a:extLst>
              <a:ext uri="{FF2B5EF4-FFF2-40B4-BE49-F238E27FC236}">
                <a16:creationId xmlns:a16="http://schemas.microsoft.com/office/drawing/2014/main" id="{45E437D9-7E98-F5AF-9D8D-299EEE48953D}"/>
              </a:ext>
            </a:extLst>
          </p:cNvPr>
          <p:cNvPicPr>
            <a:picLocks noChangeAspect="1"/>
          </p:cNvPicPr>
          <p:nvPr/>
        </p:nvPicPr>
        <p:blipFill rotWithShape="1">
          <a:blip r:embed="rId11">
            <a:extLst>
              <a:ext uri="{28A0092B-C50C-407E-A947-70E740481C1C}">
                <a14:useLocalDpi xmlns:a14="http://schemas.microsoft.com/office/drawing/2010/main" val="0"/>
              </a:ext>
            </a:extLst>
          </a:blip>
          <a:srcRect l="24962" t="7854" r="37574" b="8262"/>
          <a:stretch/>
        </p:blipFill>
        <p:spPr>
          <a:xfrm>
            <a:off x="9253638" y="379739"/>
            <a:ext cx="1391371" cy="1635581"/>
          </a:xfrm>
          <a:prstGeom prst="rect">
            <a:avLst/>
          </a:prstGeom>
        </p:spPr>
      </p:pic>
      <p:pic>
        <p:nvPicPr>
          <p:cNvPr id="17" name="Picture 16">
            <a:extLst>
              <a:ext uri="{FF2B5EF4-FFF2-40B4-BE49-F238E27FC236}">
                <a16:creationId xmlns:a16="http://schemas.microsoft.com/office/drawing/2014/main" id="{147AEAF4-E88A-2F10-CA3E-C16EFB625B27}"/>
              </a:ext>
            </a:extLst>
          </p:cNvPr>
          <p:cNvPicPr>
            <a:picLocks noChangeAspect="1"/>
          </p:cNvPicPr>
          <p:nvPr/>
        </p:nvPicPr>
        <p:blipFill rotWithShape="1">
          <a:blip r:embed="rId12"/>
          <a:srcRect b="21746"/>
          <a:stretch/>
        </p:blipFill>
        <p:spPr>
          <a:xfrm>
            <a:off x="9082411" y="5143553"/>
            <a:ext cx="2274146" cy="1334707"/>
          </a:xfrm>
          <a:prstGeom prst="rect">
            <a:avLst/>
          </a:prstGeom>
        </p:spPr>
      </p:pic>
      <p:sp>
        <p:nvSpPr>
          <p:cNvPr id="19" name="TextBox 18">
            <a:extLst>
              <a:ext uri="{FF2B5EF4-FFF2-40B4-BE49-F238E27FC236}">
                <a16:creationId xmlns:a16="http://schemas.microsoft.com/office/drawing/2014/main" id="{5C832E92-1402-2091-38E8-0C03114E391C}"/>
              </a:ext>
            </a:extLst>
          </p:cNvPr>
          <p:cNvSpPr txBox="1"/>
          <p:nvPr/>
        </p:nvSpPr>
        <p:spPr>
          <a:xfrm>
            <a:off x="3268381" y="4405773"/>
            <a:ext cx="6496600" cy="1569660"/>
          </a:xfrm>
          <a:prstGeom prst="rect">
            <a:avLst/>
          </a:prstGeom>
          <a:noFill/>
        </p:spPr>
        <p:txBody>
          <a:bodyPr wrap="square">
            <a:spAutoFit/>
          </a:bodyPr>
          <a:lstStyle/>
          <a:p>
            <a:r>
              <a:rPr lang="en-GB" dirty="0"/>
              <a:t>Visit: </a:t>
            </a:r>
            <a:r>
              <a:rPr lang="en-GB" dirty="0">
                <a:hlinkClick r:id="rId13"/>
              </a:rPr>
              <a:t>https://www.legislation.gov.uk/uksi/2017/571/schedule/1/made</a:t>
            </a:r>
            <a:endParaRPr lang="en-GB" dirty="0"/>
          </a:p>
          <a:p>
            <a:endParaRPr lang="en-GB" sz="2400" dirty="0"/>
          </a:p>
          <a:p>
            <a:r>
              <a:rPr lang="en-GB" dirty="0"/>
              <a:t>Mandatory EIA: </a:t>
            </a:r>
            <a:r>
              <a:rPr lang="en-GB" dirty="0">
                <a:solidFill>
                  <a:srgbClr val="FF0000"/>
                </a:solidFill>
              </a:rPr>
              <a:t>an EIA must always be carried out.</a:t>
            </a:r>
          </a:p>
        </p:txBody>
      </p:sp>
      <p:sp>
        <p:nvSpPr>
          <p:cNvPr id="11" name="Footer Placeholder 10">
            <a:extLst>
              <a:ext uri="{FF2B5EF4-FFF2-40B4-BE49-F238E27FC236}">
                <a16:creationId xmlns:a16="http://schemas.microsoft.com/office/drawing/2014/main" id="{9F6B9510-CA1E-FF15-F0E9-451E5240698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506236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Schedule 2 </a:t>
            </a:r>
            <a:r>
              <a:rPr lang="en-GB" b="1" dirty="0"/>
              <a:t>developments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213581" y="274290"/>
            <a:ext cx="6867173" cy="6278642"/>
          </a:xfrm>
          <a:prstGeom prst="rect">
            <a:avLst/>
          </a:prstGeom>
          <a:noFill/>
        </p:spPr>
        <p:txBody>
          <a:bodyPr wrap="square" rtlCol="0">
            <a:spAutoFit/>
          </a:bodyPr>
          <a:lstStyle/>
          <a:p>
            <a:r>
              <a:rPr lang="en-GB" sz="2000" dirty="0"/>
              <a:t>Examples include:</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pPr marL="342900" indent="-342900">
              <a:buFont typeface="Arial" panose="020B0604020202020204" pitchFamily="34" charset="0"/>
              <a:buChar char="•"/>
            </a:pPr>
            <a:endParaRPr lang="en-GB" dirty="0"/>
          </a:p>
          <a:p>
            <a:endParaRPr lang="en-GB" sz="1600" dirty="0"/>
          </a:p>
          <a:p>
            <a:endParaRPr lang="en-GB" sz="1600" dirty="0"/>
          </a:p>
          <a:p>
            <a:endParaRPr lang="en-GB" sz="1600" dirty="0"/>
          </a:p>
          <a:p>
            <a:endParaRPr lang="en-GB" sz="1600" dirty="0"/>
          </a:p>
          <a:p>
            <a:endParaRPr lang="en-GB" sz="1600" dirty="0"/>
          </a:p>
          <a:p>
            <a:r>
              <a:rPr lang="en-GB" sz="1600" dirty="0"/>
              <a:t>Visit: </a:t>
            </a:r>
            <a:r>
              <a:rPr lang="en-GB" sz="1600" dirty="0">
                <a:hlinkClick r:id="rId2"/>
              </a:rPr>
              <a:t>https://www.legislation.gov.uk/uksi/2017/571/schedule/2/made</a:t>
            </a:r>
            <a:endParaRPr lang="en-GB" sz="1600" dirty="0"/>
          </a:p>
          <a:p>
            <a:endParaRPr lang="en-GB" sz="1600" dirty="0"/>
          </a:p>
          <a:p>
            <a:r>
              <a:rPr lang="en-GB" sz="1600" dirty="0"/>
              <a:t>An EIA must be carried out if the development is likely to have a significant impact on the environment by virtue of its nature, size or location. </a:t>
            </a:r>
          </a:p>
          <a:p>
            <a:endParaRPr lang="en-GB" sz="1600" dirty="0"/>
          </a:p>
          <a:p>
            <a:r>
              <a:rPr lang="en-GB" sz="1600" dirty="0"/>
              <a:t>All Schedule 2 developments are based on thresholds set out in the regulations. A proposed development only becomes a Schedule 2 development where it exceeds these thresholds</a:t>
            </a:r>
          </a:p>
        </p:txBody>
      </p:sp>
      <p:sp>
        <p:nvSpPr>
          <p:cNvPr id="6" name="TextBox 5">
            <a:extLst>
              <a:ext uri="{FF2B5EF4-FFF2-40B4-BE49-F238E27FC236}">
                <a16:creationId xmlns:a16="http://schemas.microsoft.com/office/drawing/2014/main" id="{8E9E1E7C-5BC4-D5AD-3DFF-148A3882D312}"/>
              </a:ext>
            </a:extLst>
          </p:cNvPr>
          <p:cNvSpPr txBox="1"/>
          <p:nvPr/>
        </p:nvSpPr>
        <p:spPr>
          <a:xfrm>
            <a:off x="3399085" y="654822"/>
            <a:ext cx="6689460" cy="3693319"/>
          </a:xfrm>
          <a:prstGeom prst="rect">
            <a:avLst/>
          </a:prstGeom>
          <a:noFill/>
        </p:spPr>
        <p:txBody>
          <a:bodyPr wrap="square" numCol="2">
            <a:spAutoFit/>
          </a:bodyPr>
          <a:lstStyle/>
          <a:p>
            <a:pPr marL="342900" indent="-342900">
              <a:buFont typeface="Arial" panose="020B0604020202020204" pitchFamily="34" charset="0"/>
              <a:buChar char="•"/>
            </a:pPr>
            <a:r>
              <a:rPr lang="en-GB" dirty="0"/>
              <a:t>Quarries &amp; Opencast Mines (not included in Schedule 1)</a:t>
            </a:r>
          </a:p>
          <a:p>
            <a:pPr marL="342900" indent="-342900">
              <a:buFont typeface="Arial" panose="020B0604020202020204" pitchFamily="34" charset="0"/>
              <a:buChar char="•"/>
            </a:pPr>
            <a:r>
              <a:rPr lang="en-GB" dirty="0"/>
              <a:t>Deep Drilling</a:t>
            </a:r>
          </a:p>
          <a:p>
            <a:pPr marL="342900" indent="-342900">
              <a:buFont typeface="Arial" panose="020B0604020202020204" pitchFamily="34" charset="0"/>
              <a:buChar char="•"/>
            </a:pPr>
            <a:r>
              <a:rPr lang="en-GB" dirty="0"/>
              <a:t>Surface Industrial Installations</a:t>
            </a:r>
          </a:p>
          <a:p>
            <a:pPr marL="342900" indent="-342900">
              <a:buFont typeface="Arial" panose="020B0604020202020204" pitchFamily="34" charset="0"/>
              <a:buChar char="•"/>
            </a:pPr>
            <a:r>
              <a:rPr lang="en-GB" dirty="0"/>
              <a:t>Urban Development Projects</a:t>
            </a:r>
          </a:p>
          <a:p>
            <a:pPr marL="342900" indent="-342900">
              <a:buFont typeface="Arial" panose="020B0604020202020204" pitchFamily="34" charset="0"/>
              <a:buChar char="•"/>
            </a:pPr>
            <a:r>
              <a:rPr lang="en-GB" dirty="0"/>
              <a:t>Intensive Agriculture</a:t>
            </a:r>
          </a:p>
          <a:p>
            <a:pPr marL="342900" indent="-342900">
              <a:buFont typeface="Arial" panose="020B0604020202020204" pitchFamily="34" charset="0"/>
              <a:buChar char="•"/>
            </a:pPr>
            <a:r>
              <a:rPr lang="en-GB" dirty="0"/>
              <a:t>Surface Storage of Fuel</a:t>
            </a:r>
          </a:p>
          <a:p>
            <a:pPr marL="342900" indent="-342900">
              <a:buFont typeface="Arial" panose="020B0604020202020204" pitchFamily="34" charset="0"/>
              <a:buChar char="•"/>
            </a:pPr>
            <a:r>
              <a:rPr lang="en-GB" dirty="0"/>
              <a:t>Foundries &amp; Forges</a:t>
            </a:r>
          </a:p>
          <a:p>
            <a:pPr marL="342900" indent="-342900">
              <a:buFont typeface="Arial" panose="020B0604020202020204" pitchFamily="34" charset="0"/>
              <a:buChar char="•"/>
            </a:pPr>
            <a:r>
              <a:rPr lang="en-GB" dirty="0"/>
              <a:t>Coke Ovens</a:t>
            </a:r>
          </a:p>
          <a:p>
            <a:pPr marL="342900" indent="-342900">
              <a:buFont typeface="Arial" panose="020B0604020202020204" pitchFamily="34" charset="0"/>
              <a:buChar char="•"/>
            </a:pPr>
            <a:r>
              <a:rPr lang="en-GB" dirty="0"/>
              <a:t>Chemical Production (not included in Schedule 1)</a:t>
            </a:r>
          </a:p>
          <a:p>
            <a:pPr marL="342900" indent="-342900">
              <a:buFont typeface="Arial" panose="020B0604020202020204" pitchFamily="34" charset="0"/>
              <a:buChar char="•"/>
            </a:pPr>
            <a:r>
              <a:rPr lang="en-GB" dirty="0"/>
              <a:t>Manufacture of Dairy Products</a:t>
            </a:r>
          </a:p>
          <a:p>
            <a:pPr marL="342900" indent="-342900">
              <a:buFont typeface="Arial" panose="020B0604020202020204" pitchFamily="34" charset="0"/>
              <a:buChar char="•"/>
            </a:pPr>
            <a:r>
              <a:rPr lang="en-GB" dirty="0"/>
              <a:t>Brewing</a:t>
            </a:r>
          </a:p>
          <a:p>
            <a:pPr marL="342900" indent="-342900">
              <a:buFont typeface="Arial" panose="020B0604020202020204" pitchFamily="34" charset="0"/>
              <a:buChar char="•"/>
            </a:pPr>
            <a:r>
              <a:rPr lang="en-GB" dirty="0"/>
              <a:t>Abattoirs</a:t>
            </a:r>
          </a:p>
          <a:p>
            <a:pPr marL="342900" indent="-342900">
              <a:buFont typeface="Arial" panose="020B0604020202020204" pitchFamily="34" charset="0"/>
              <a:buChar char="•"/>
            </a:pPr>
            <a:r>
              <a:rPr lang="en-GB" dirty="0"/>
              <a:t>Rubber production </a:t>
            </a:r>
          </a:p>
          <a:p>
            <a:pPr marL="342900" indent="-342900">
              <a:buFont typeface="Arial" panose="020B0604020202020204" pitchFamily="34" charset="0"/>
              <a:buChar char="•"/>
            </a:pPr>
            <a:r>
              <a:rPr lang="en-GB" dirty="0"/>
              <a:t>Wastewater Treatment Plants</a:t>
            </a:r>
          </a:p>
          <a:p>
            <a:pPr marL="342900" indent="-342900">
              <a:buFont typeface="Arial" panose="020B0604020202020204" pitchFamily="34" charset="0"/>
              <a:buChar char="•"/>
            </a:pPr>
            <a:r>
              <a:rPr lang="en-GB" dirty="0"/>
              <a:t>Holiday Villages</a:t>
            </a:r>
          </a:p>
          <a:p>
            <a:pPr marL="342900" indent="-342900">
              <a:buFont typeface="Arial" panose="020B0604020202020204" pitchFamily="34" charset="0"/>
              <a:buChar char="•"/>
            </a:pPr>
            <a:r>
              <a:rPr lang="en-GB" dirty="0"/>
              <a:t>Golf Courses </a:t>
            </a:r>
          </a:p>
          <a:p>
            <a:pPr marL="342900" indent="-342900">
              <a:buFont typeface="Arial" panose="020B0604020202020204" pitchFamily="34" charset="0"/>
              <a:buChar char="•"/>
            </a:pPr>
            <a:r>
              <a:rPr lang="en-GB" dirty="0"/>
              <a:t>Large Scale / Groups of Wind Turbines</a:t>
            </a:r>
          </a:p>
        </p:txBody>
      </p:sp>
      <p:pic>
        <p:nvPicPr>
          <p:cNvPr id="7" name="Picture 6">
            <a:extLst>
              <a:ext uri="{FF2B5EF4-FFF2-40B4-BE49-F238E27FC236}">
                <a16:creationId xmlns:a16="http://schemas.microsoft.com/office/drawing/2014/main" id="{3748B842-AC6C-5AEB-C8AF-D0FBCB77086A}"/>
              </a:ext>
            </a:extLst>
          </p:cNvPr>
          <p:cNvPicPr>
            <a:picLocks noChangeAspect="1"/>
          </p:cNvPicPr>
          <p:nvPr/>
        </p:nvPicPr>
        <p:blipFill rotWithShape="1">
          <a:blip r:embed="rId3"/>
          <a:srcRect t="13296" b="19683"/>
          <a:stretch/>
        </p:blipFill>
        <p:spPr>
          <a:xfrm>
            <a:off x="5612" y="369333"/>
            <a:ext cx="1501711" cy="1509710"/>
          </a:xfrm>
          <a:prstGeom prst="rect">
            <a:avLst/>
          </a:prstGeom>
        </p:spPr>
      </p:pic>
      <p:pic>
        <p:nvPicPr>
          <p:cNvPr id="9" name="Picture 8">
            <a:extLst>
              <a:ext uri="{FF2B5EF4-FFF2-40B4-BE49-F238E27FC236}">
                <a16:creationId xmlns:a16="http://schemas.microsoft.com/office/drawing/2014/main" id="{91CB7DB6-F508-38FC-07EB-E27AA7A11474}"/>
              </a:ext>
            </a:extLst>
          </p:cNvPr>
          <p:cNvPicPr>
            <a:picLocks noChangeAspect="1"/>
          </p:cNvPicPr>
          <p:nvPr/>
        </p:nvPicPr>
        <p:blipFill rotWithShape="1">
          <a:blip r:embed="rId4"/>
          <a:srcRect l="25462" r="14790"/>
          <a:stretch/>
        </p:blipFill>
        <p:spPr>
          <a:xfrm>
            <a:off x="1176551" y="597881"/>
            <a:ext cx="1911302" cy="1919336"/>
          </a:xfrm>
          <a:prstGeom prst="rect">
            <a:avLst/>
          </a:prstGeom>
        </p:spPr>
      </p:pic>
      <p:pic>
        <p:nvPicPr>
          <p:cNvPr id="10" name="Picture 9">
            <a:extLst>
              <a:ext uri="{FF2B5EF4-FFF2-40B4-BE49-F238E27FC236}">
                <a16:creationId xmlns:a16="http://schemas.microsoft.com/office/drawing/2014/main" id="{179D9B39-560F-5A66-4E19-48F8573EB8B3}"/>
              </a:ext>
            </a:extLst>
          </p:cNvPr>
          <p:cNvPicPr>
            <a:picLocks noChangeAspect="1"/>
          </p:cNvPicPr>
          <p:nvPr/>
        </p:nvPicPr>
        <p:blipFill rotWithShape="1">
          <a:blip r:embed="rId5"/>
          <a:srcRect l="15540" r="18184"/>
          <a:stretch/>
        </p:blipFill>
        <p:spPr>
          <a:xfrm>
            <a:off x="0" y="2032496"/>
            <a:ext cx="1506146" cy="1509710"/>
          </a:xfrm>
          <a:prstGeom prst="rect">
            <a:avLst/>
          </a:prstGeom>
        </p:spPr>
      </p:pic>
      <p:pic>
        <p:nvPicPr>
          <p:cNvPr id="13" name="Picture 12">
            <a:extLst>
              <a:ext uri="{FF2B5EF4-FFF2-40B4-BE49-F238E27FC236}">
                <a16:creationId xmlns:a16="http://schemas.microsoft.com/office/drawing/2014/main" id="{CDA87693-2100-1EE7-1D22-7C88FFD263E2}"/>
              </a:ext>
            </a:extLst>
          </p:cNvPr>
          <p:cNvPicPr>
            <a:picLocks noChangeAspect="1"/>
          </p:cNvPicPr>
          <p:nvPr/>
        </p:nvPicPr>
        <p:blipFill rotWithShape="1">
          <a:blip r:embed="rId6"/>
          <a:srcRect l="14538" r="10639"/>
          <a:stretch/>
        </p:blipFill>
        <p:spPr>
          <a:xfrm>
            <a:off x="1406768" y="2736089"/>
            <a:ext cx="1681085" cy="1685064"/>
          </a:xfrm>
          <a:prstGeom prst="rect">
            <a:avLst/>
          </a:prstGeom>
        </p:spPr>
      </p:pic>
      <p:pic>
        <p:nvPicPr>
          <p:cNvPr id="14" name="Picture 13">
            <a:extLst>
              <a:ext uri="{FF2B5EF4-FFF2-40B4-BE49-F238E27FC236}">
                <a16:creationId xmlns:a16="http://schemas.microsoft.com/office/drawing/2014/main" id="{F66560E3-748A-D205-B09A-53359178A837}"/>
              </a:ext>
            </a:extLst>
          </p:cNvPr>
          <p:cNvPicPr>
            <a:picLocks noChangeAspect="1"/>
          </p:cNvPicPr>
          <p:nvPr/>
        </p:nvPicPr>
        <p:blipFill rotWithShape="1">
          <a:blip r:embed="rId7"/>
          <a:srcRect l="13567" r="11611"/>
          <a:stretch/>
        </p:blipFill>
        <p:spPr>
          <a:xfrm>
            <a:off x="-1" y="3614079"/>
            <a:ext cx="1406769" cy="1410098"/>
          </a:xfrm>
          <a:prstGeom prst="rect">
            <a:avLst/>
          </a:prstGeom>
        </p:spPr>
      </p:pic>
      <p:pic>
        <p:nvPicPr>
          <p:cNvPr id="15" name="Picture 14">
            <a:extLst>
              <a:ext uri="{FF2B5EF4-FFF2-40B4-BE49-F238E27FC236}">
                <a16:creationId xmlns:a16="http://schemas.microsoft.com/office/drawing/2014/main" id="{6D7D7866-936A-3377-ECB6-E52A40BFDC89}"/>
              </a:ext>
            </a:extLst>
          </p:cNvPr>
          <p:cNvPicPr>
            <a:picLocks noChangeAspect="1"/>
          </p:cNvPicPr>
          <p:nvPr/>
        </p:nvPicPr>
        <p:blipFill>
          <a:blip r:embed="rId8"/>
          <a:stretch>
            <a:fillRect/>
          </a:stretch>
        </p:blipFill>
        <p:spPr>
          <a:xfrm>
            <a:off x="1232951" y="4573130"/>
            <a:ext cx="1741007" cy="1741007"/>
          </a:xfrm>
          <a:prstGeom prst="rect">
            <a:avLst/>
          </a:prstGeom>
        </p:spPr>
      </p:pic>
      <p:pic>
        <p:nvPicPr>
          <p:cNvPr id="16" name="Picture 15">
            <a:extLst>
              <a:ext uri="{FF2B5EF4-FFF2-40B4-BE49-F238E27FC236}">
                <a16:creationId xmlns:a16="http://schemas.microsoft.com/office/drawing/2014/main" id="{025A4A9E-FB4F-C307-4BDD-1EEBA686C2F2}"/>
              </a:ext>
            </a:extLst>
          </p:cNvPr>
          <p:cNvPicPr>
            <a:picLocks noChangeAspect="1"/>
          </p:cNvPicPr>
          <p:nvPr/>
        </p:nvPicPr>
        <p:blipFill rotWithShape="1">
          <a:blip r:embed="rId9"/>
          <a:srcRect r="15342" b="3365"/>
          <a:stretch/>
        </p:blipFill>
        <p:spPr>
          <a:xfrm>
            <a:off x="-1" y="5113560"/>
            <a:ext cx="1406769" cy="1406769"/>
          </a:xfrm>
          <a:prstGeom prst="rect">
            <a:avLst/>
          </a:prstGeom>
        </p:spPr>
      </p:pic>
      <p:pic>
        <p:nvPicPr>
          <p:cNvPr id="17" name="Picture 16">
            <a:extLst>
              <a:ext uri="{FF2B5EF4-FFF2-40B4-BE49-F238E27FC236}">
                <a16:creationId xmlns:a16="http://schemas.microsoft.com/office/drawing/2014/main" id="{230ABEAD-AA48-B52F-BC27-0122BE283A53}"/>
              </a:ext>
            </a:extLst>
          </p:cNvPr>
          <p:cNvPicPr>
            <a:picLocks noChangeAspect="1"/>
          </p:cNvPicPr>
          <p:nvPr/>
        </p:nvPicPr>
        <p:blipFill rotWithShape="1">
          <a:blip r:embed="rId10"/>
          <a:srcRect l="22902" r="10856"/>
          <a:stretch/>
        </p:blipFill>
        <p:spPr>
          <a:xfrm>
            <a:off x="10020639" y="360680"/>
            <a:ext cx="1386980" cy="1395875"/>
          </a:xfrm>
          <a:prstGeom prst="rect">
            <a:avLst/>
          </a:prstGeom>
        </p:spPr>
      </p:pic>
      <p:pic>
        <p:nvPicPr>
          <p:cNvPr id="18" name="Picture 17">
            <a:extLst>
              <a:ext uri="{FF2B5EF4-FFF2-40B4-BE49-F238E27FC236}">
                <a16:creationId xmlns:a16="http://schemas.microsoft.com/office/drawing/2014/main" id="{B19EB538-A71A-ED37-CDC4-C3F2776EF6FA}"/>
              </a:ext>
            </a:extLst>
          </p:cNvPr>
          <p:cNvPicPr>
            <a:picLocks noChangeAspect="1"/>
          </p:cNvPicPr>
          <p:nvPr/>
        </p:nvPicPr>
        <p:blipFill rotWithShape="1">
          <a:blip r:embed="rId11"/>
          <a:srcRect l="9517" r="24295"/>
          <a:stretch/>
        </p:blipFill>
        <p:spPr>
          <a:xfrm>
            <a:off x="10637872" y="1171994"/>
            <a:ext cx="1554128" cy="1564096"/>
          </a:xfrm>
          <a:prstGeom prst="rect">
            <a:avLst/>
          </a:prstGeom>
        </p:spPr>
      </p:pic>
      <p:pic>
        <p:nvPicPr>
          <p:cNvPr id="19" name="Picture 18">
            <a:extLst>
              <a:ext uri="{FF2B5EF4-FFF2-40B4-BE49-F238E27FC236}">
                <a16:creationId xmlns:a16="http://schemas.microsoft.com/office/drawing/2014/main" id="{B796077A-5244-58E6-4BF7-37B9DB44D071}"/>
              </a:ext>
            </a:extLst>
          </p:cNvPr>
          <p:cNvPicPr>
            <a:picLocks noChangeAspect="1"/>
          </p:cNvPicPr>
          <p:nvPr/>
        </p:nvPicPr>
        <p:blipFill rotWithShape="1">
          <a:blip r:embed="rId12"/>
          <a:srcRect l="13994" r="19937"/>
          <a:stretch/>
        </p:blipFill>
        <p:spPr>
          <a:xfrm>
            <a:off x="10034834" y="2493708"/>
            <a:ext cx="1540371" cy="1550495"/>
          </a:xfrm>
          <a:prstGeom prst="rect">
            <a:avLst/>
          </a:prstGeom>
        </p:spPr>
      </p:pic>
      <p:pic>
        <p:nvPicPr>
          <p:cNvPr id="20" name="Picture 19">
            <a:extLst>
              <a:ext uri="{FF2B5EF4-FFF2-40B4-BE49-F238E27FC236}">
                <a16:creationId xmlns:a16="http://schemas.microsoft.com/office/drawing/2014/main" id="{3B227BEC-8F8C-1200-A860-9340FDEC93D6}"/>
              </a:ext>
            </a:extLst>
          </p:cNvPr>
          <p:cNvPicPr>
            <a:picLocks noChangeAspect="1"/>
          </p:cNvPicPr>
          <p:nvPr/>
        </p:nvPicPr>
        <p:blipFill rotWithShape="1">
          <a:blip r:embed="rId13"/>
          <a:srcRect l="4266" r="4266"/>
          <a:stretch/>
        </p:blipFill>
        <p:spPr>
          <a:xfrm>
            <a:off x="11035423" y="3546972"/>
            <a:ext cx="1150965" cy="1156086"/>
          </a:xfrm>
          <a:prstGeom prst="rect">
            <a:avLst/>
          </a:prstGeom>
        </p:spPr>
      </p:pic>
      <p:pic>
        <p:nvPicPr>
          <p:cNvPr id="22" name="Picture 21">
            <a:extLst>
              <a:ext uri="{FF2B5EF4-FFF2-40B4-BE49-F238E27FC236}">
                <a16:creationId xmlns:a16="http://schemas.microsoft.com/office/drawing/2014/main" id="{2F222A13-D67F-3C5A-FAE5-A8071A6BCD46}"/>
              </a:ext>
            </a:extLst>
          </p:cNvPr>
          <p:cNvPicPr>
            <a:picLocks noChangeAspect="1"/>
          </p:cNvPicPr>
          <p:nvPr/>
        </p:nvPicPr>
        <p:blipFill rotWithShape="1">
          <a:blip r:embed="rId14"/>
          <a:srcRect l="16356" r="18210"/>
          <a:stretch/>
        </p:blipFill>
        <p:spPr>
          <a:xfrm>
            <a:off x="10712740" y="4954811"/>
            <a:ext cx="1473648" cy="1483332"/>
          </a:xfrm>
          <a:prstGeom prst="rect">
            <a:avLst/>
          </a:prstGeom>
        </p:spPr>
      </p:pic>
      <p:pic>
        <p:nvPicPr>
          <p:cNvPr id="21" name="Picture 20">
            <a:extLst>
              <a:ext uri="{FF2B5EF4-FFF2-40B4-BE49-F238E27FC236}">
                <a16:creationId xmlns:a16="http://schemas.microsoft.com/office/drawing/2014/main" id="{F7B9428D-4D30-1B93-D69A-58EAC178656A}"/>
              </a:ext>
            </a:extLst>
          </p:cNvPr>
          <p:cNvPicPr>
            <a:picLocks noChangeAspect="1"/>
          </p:cNvPicPr>
          <p:nvPr/>
        </p:nvPicPr>
        <p:blipFill rotWithShape="1">
          <a:blip r:embed="rId15"/>
          <a:srcRect l="27661" r="5735"/>
          <a:stretch/>
        </p:blipFill>
        <p:spPr>
          <a:xfrm>
            <a:off x="9921187" y="4229072"/>
            <a:ext cx="1583106" cy="1593510"/>
          </a:xfrm>
          <a:prstGeom prst="rect">
            <a:avLst/>
          </a:prstGeom>
        </p:spPr>
      </p:pic>
      <p:sp>
        <p:nvSpPr>
          <p:cNvPr id="4" name="Footer Placeholder 10">
            <a:extLst>
              <a:ext uri="{FF2B5EF4-FFF2-40B4-BE49-F238E27FC236}">
                <a16:creationId xmlns:a16="http://schemas.microsoft.com/office/drawing/2014/main" id="{C753645D-C0BC-4D28-527F-D5F3770D7F5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33099335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Screening</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16007" y="638216"/>
            <a:ext cx="11671778" cy="369332"/>
          </a:xfrm>
          <a:prstGeom prst="rect">
            <a:avLst/>
          </a:prstGeom>
          <a:noFill/>
        </p:spPr>
        <p:txBody>
          <a:bodyPr wrap="square" rtlCol="0">
            <a:spAutoFit/>
          </a:bodyPr>
          <a:lstStyle/>
          <a:p>
            <a:pPr algn="ctr"/>
            <a:r>
              <a:rPr lang="en-GB" b="1" dirty="0"/>
              <a:t>QUESTION: Which of these projects do you think may require an EIA, and why?</a:t>
            </a:r>
          </a:p>
        </p:txBody>
      </p:sp>
      <p:pic>
        <p:nvPicPr>
          <p:cNvPr id="4" name="Picture 3">
            <a:extLst>
              <a:ext uri="{FF2B5EF4-FFF2-40B4-BE49-F238E27FC236}">
                <a16:creationId xmlns:a16="http://schemas.microsoft.com/office/drawing/2014/main" id="{D6A8DB06-73CE-F800-D60A-76AC24835D94}"/>
              </a:ext>
            </a:extLst>
          </p:cNvPr>
          <p:cNvPicPr>
            <a:picLocks noChangeAspect="1"/>
          </p:cNvPicPr>
          <p:nvPr/>
        </p:nvPicPr>
        <p:blipFill rotWithShape="1">
          <a:blip r:embed="rId2"/>
          <a:srcRect l="15391" t="22938" r="34074" b="-1290"/>
          <a:stretch/>
        </p:blipFill>
        <p:spPr>
          <a:xfrm>
            <a:off x="3079913" y="1661883"/>
            <a:ext cx="2115085" cy="2214393"/>
          </a:xfrm>
          <a:prstGeom prst="rect">
            <a:avLst/>
          </a:prstGeom>
        </p:spPr>
      </p:pic>
      <p:pic>
        <p:nvPicPr>
          <p:cNvPr id="3074" name="Picture 2" descr="Tree-planting targets offer opportunity for UK-grown stock - Farmers Weekly">
            <a:extLst>
              <a:ext uri="{FF2B5EF4-FFF2-40B4-BE49-F238E27FC236}">
                <a16:creationId xmlns:a16="http://schemas.microsoft.com/office/drawing/2014/main" id="{BCD538A6-D546-16AC-6A98-A26F978769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9454"/>
          <a:stretch/>
        </p:blipFill>
        <p:spPr bwMode="auto">
          <a:xfrm>
            <a:off x="5320226" y="1211475"/>
            <a:ext cx="2376811" cy="16623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B697BEB-6D99-5D61-9997-03AA010CD386}"/>
              </a:ext>
            </a:extLst>
          </p:cNvPr>
          <p:cNvPicPr>
            <a:picLocks noChangeAspect="1"/>
          </p:cNvPicPr>
          <p:nvPr/>
        </p:nvPicPr>
        <p:blipFill>
          <a:blip r:embed="rId4"/>
          <a:stretch>
            <a:fillRect/>
          </a:stretch>
        </p:blipFill>
        <p:spPr>
          <a:xfrm>
            <a:off x="250441" y="1428525"/>
            <a:ext cx="2685465" cy="1785943"/>
          </a:xfrm>
          <a:prstGeom prst="rect">
            <a:avLst/>
          </a:prstGeom>
        </p:spPr>
      </p:pic>
      <p:pic>
        <p:nvPicPr>
          <p:cNvPr id="9" name="Picture 8">
            <a:extLst>
              <a:ext uri="{FF2B5EF4-FFF2-40B4-BE49-F238E27FC236}">
                <a16:creationId xmlns:a16="http://schemas.microsoft.com/office/drawing/2014/main" id="{D87AA150-8138-90AC-84D5-2F3682C8C060}"/>
              </a:ext>
            </a:extLst>
          </p:cNvPr>
          <p:cNvPicPr>
            <a:picLocks noChangeAspect="1"/>
          </p:cNvPicPr>
          <p:nvPr/>
        </p:nvPicPr>
        <p:blipFill rotWithShape="1">
          <a:blip r:embed="rId5">
            <a:extLst>
              <a:ext uri="{28A0092B-C50C-407E-A947-70E740481C1C}">
                <a14:useLocalDpi xmlns:a14="http://schemas.microsoft.com/office/drawing/2010/main" val="0"/>
              </a:ext>
            </a:extLst>
          </a:blip>
          <a:srcRect l="16952" r="16952"/>
          <a:stretch/>
        </p:blipFill>
        <p:spPr>
          <a:xfrm>
            <a:off x="9800489" y="1167325"/>
            <a:ext cx="2169499" cy="2188219"/>
          </a:xfrm>
          <a:prstGeom prst="rect">
            <a:avLst/>
          </a:prstGeom>
        </p:spPr>
      </p:pic>
      <p:pic>
        <p:nvPicPr>
          <p:cNvPr id="3078" name="Picture 6" descr="Wastewater Treatment Plants Could Become… | Treatment Plant Operator">
            <a:extLst>
              <a:ext uri="{FF2B5EF4-FFF2-40B4-BE49-F238E27FC236}">
                <a16:creationId xmlns:a16="http://schemas.microsoft.com/office/drawing/2014/main" id="{FF9B85B1-5A64-CDF4-6D32-3A94C164BB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4273" y="4257347"/>
            <a:ext cx="3451433" cy="20897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3A4261C-058F-99DC-8868-589DE2E1E83D}"/>
              </a:ext>
            </a:extLst>
          </p:cNvPr>
          <p:cNvPicPr>
            <a:picLocks noChangeAspect="1"/>
          </p:cNvPicPr>
          <p:nvPr/>
        </p:nvPicPr>
        <p:blipFill rotWithShape="1">
          <a:blip r:embed="rId7"/>
          <a:srcRect l="9517" r="24295"/>
          <a:stretch/>
        </p:blipFill>
        <p:spPr>
          <a:xfrm>
            <a:off x="6517408" y="4170099"/>
            <a:ext cx="2200280" cy="2214393"/>
          </a:xfrm>
          <a:prstGeom prst="rect">
            <a:avLst/>
          </a:prstGeom>
        </p:spPr>
      </p:pic>
      <p:pic>
        <p:nvPicPr>
          <p:cNvPr id="3080" name="Picture 8" descr="Food for Thought: Keep Your Supermarket Visually Fresh with Lighting &amp;  Controls | Current - GLI Brands">
            <a:extLst>
              <a:ext uri="{FF2B5EF4-FFF2-40B4-BE49-F238E27FC236}">
                <a16:creationId xmlns:a16="http://schemas.microsoft.com/office/drawing/2014/main" id="{EC98DBD0-067A-1FB9-8984-5E29B5DE33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4554" y="3964593"/>
            <a:ext cx="3093231" cy="20621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35CF71E1-189F-8F5C-2C71-E25E510E1408}"/>
              </a:ext>
            </a:extLst>
          </p:cNvPr>
          <p:cNvPicPr>
            <a:picLocks noChangeAspect="1"/>
          </p:cNvPicPr>
          <p:nvPr/>
        </p:nvPicPr>
        <p:blipFill rotWithShape="1">
          <a:blip r:embed="rId9"/>
          <a:srcRect l="22902" r="10856"/>
          <a:stretch/>
        </p:blipFill>
        <p:spPr>
          <a:xfrm>
            <a:off x="522990" y="3729374"/>
            <a:ext cx="2412916" cy="2428392"/>
          </a:xfrm>
          <a:prstGeom prst="rect">
            <a:avLst/>
          </a:prstGeom>
        </p:spPr>
      </p:pic>
      <p:pic>
        <p:nvPicPr>
          <p:cNvPr id="3082" name="Picture 10" descr="Top things to consider if planning a house extension - McDougall McQueen">
            <a:extLst>
              <a:ext uri="{FF2B5EF4-FFF2-40B4-BE49-F238E27FC236}">
                <a16:creationId xmlns:a16="http://schemas.microsoft.com/office/drawing/2014/main" id="{DE0D7013-F36B-0B49-21A2-55B76E807F7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62773" y="2415773"/>
            <a:ext cx="2771981" cy="15592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DD3A73A-B889-CBF0-DC15-504D091B468B}"/>
              </a:ext>
            </a:extLst>
          </p:cNvPr>
          <p:cNvSpPr txBox="1"/>
          <p:nvPr/>
        </p:nvSpPr>
        <p:spPr>
          <a:xfrm>
            <a:off x="937846" y="1477217"/>
            <a:ext cx="1742785" cy="338554"/>
          </a:xfrm>
          <a:prstGeom prst="rect">
            <a:avLst/>
          </a:prstGeom>
          <a:solidFill>
            <a:schemeClr val="bg1"/>
          </a:solidFill>
        </p:spPr>
        <p:txBody>
          <a:bodyPr wrap="none" rtlCol="0">
            <a:spAutoFit/>
          </a:bodyPr>
          <a:lstStyle/>
          <a:p>
            <a:r>
              <a:rPr lang="en-GB" sz="1600" dirty="0"/>
              <a:t>a) Solar PV farm</a:t>
            </a:r>
          </a:p>
        </p:txBody>
      </p:sp>
      <p:sp>
        <p:nvSpPr>
          <p:cNvPr id="11" name="TextBox 10">
            <a:extLst>
              <a:ext uri="{FF2B5EF4-FFF2-40B4-BE49-F238E27FC236}">
                <a16:creationId xmlns:a16="http://schemas.microsoft.com/office/drawing/2014/main" id="{4E447931-353D-A214-0FCB-BD93954ECBC4}"/>
              </a:ext>
            </a:extLst>
          </p:cNvPr>
          <p:cNvSpPr txBox="1"/>
          <p:nvPr/>
        </p:nvSpPr>
        <p:spPr>
          <a:xfrm>
            <a:off x="3108384" y="1673301"/>
            <a:ext cx="1542410" cy="338554"/>
          </a:xfrm>
          <a:prstGeom prst="rect">
            <a:avLst/>
          </a:prstGeom>
          <a:solidFill>
            <a:schemeClr val="bg1"/>
          </a:solidFill>
        </p:spPr>
        <p:txBody>
          <a:bodyPr wrap="none" rtlCol="0">
            <a:spAutoFit/>
          </a:bodyPr>
          <a:lstStyle/>
          <a:p>
            <a:r>
              <a:rPr lang="en-GB" sz="1600" dirty="0"/>
              <a:t>b) Golf course</a:t>
            </a:r>
          </a:p>
        </p:txBody>
      </p:sp>
      <p:sp>
        <p:nvSpPr>
          <p:cNvPr id="14" name="TextBox 13">
            <a:extLst>
              <a:ext uri="{FF2B5EF4-FFF2-40B4-BE49-F238E27FC236}">
                <a16:creationId xmlns:a16="http://schemas.microsoft.com/office/drawing/2014/main" id="{29B553F4-3F78-1AF3-733D-EB0EC4B12C7B}"/>
              </a:ext>
            </a:extLst>
          </p:cNvPr>
          <p:cNvSpPr txBox="1"/>
          <p:nvPr/>
        </p:nvSpPr>
        <p:spPr>
          <a:xfrm>
            <a:off x="5356369" y="2456656"/>
            <a:ext cx="1680268" cy="338554"/>
          </a:xfrm>
          <a:prstGeom prst="rect">
            <a:avLst/>
          </a:prstGeom>
          <a:solidFill>
            <a:schemeClr val="bg1"/>
          </a:solidFill>
        </p:spPr>
        <p:txBody>
          <a:bodyPr wrap="none" rtlCol="0">
            <a:spAutoFit/>
          </a:bodyPr>
          <a:lstStyle/>
          <a:p>
            <a:r>
              <a:rPr lang="en-GB" sz="1600" dirty="0"/>
              <a:t>c) Afforestation</a:t>
            </a:r>
          </a:p>
        </p:txBody>
      </p:sp>
      <p:sp>
        <p:nvSpPr>
          <p:cNvPr id="15" name="TextBox 14">
            <a:extLst>
              <a:ext uri="{FF2B5EF4-FFF2-40B4-BE49-F238E27FC236}">
                <a16:creationId xmlns:a16="http://schemas.microsoft.com/office/drawing/2014/main" id="{445FF9F1-95F5-B2A8-6E7B-870ADAA27D0B}"/>
              </a:ext>
            </a:extLst>
          </p:cNvPr>
          <p:cNvSpPr txBox="1"/>
          <p:nvPr/>
        </p:nvSpPr>
        <p:spPr>
          <a:xfrm>
            <a:off x="8831105" y="2428520"/>
            <a:ext cx="1303983" cy="830997"/>
          </a:xfrm>
          <a:prstGeom prst="rect">
            <a:avLst/>
          </a:prstGeom>
          <a:solidFill>
            <a:schemeClr val="bg1"/>
          </a:solidFill>
        </p:spPr>
        <p:txBody>
          <a:bodyPr wrap="square" rtlCol="0">
            <a:spAutoFit/>
          </a:bodyPr>
          <a:lstStyle/>
          <a:p>
            <a:pPr algn="ctr"/>
            <a:r>
              <a:rPr lang="en-GB" sz="1600" dirty="0"/>
              <a:t>d) Domestic extension</a:t>
            </a:r>
          </a:p>
        </p:txBody>
      </p:sp>
      <p:sp>
        <p:nvSpPr>
          <p:cNvPr id="16" name="TextBox 15">
            <a:extLst>
              <a:ext uri="{FF2B5EF4-FFF2-40B4-BE49-F238E27FC236}">
                <a16:creationId xmlns:a16="http://schemas.microsoft.com/office/drawing/2014/main" id="{13D53AA2-6D77-0996-6243-48F4225CB323}"/>
              </a:ext>
            </a:extLst>
          </p:cNvPr>
          <p:cNvSpPr txBox="1"/>
          <p:nvPr/>
        </p:nvSpPr>
        <p:spPr>
          <a:xfrm>
            <a:off x="10355291" y="1196966"/>
            <a:ext cx="1586268" cy="338554"/>
          </a:xfrm>
          <a:prstGeom prst="rect">
            <a:avLst/>
          </a:prstGeom>
          <a:solidFill>
            <a:schemeClr val="bg1"/>
          </a:solidFill>
        </p:spPr>
        <p:txBody>
          <a:bodyPr wrap="square" rtlCol="0">
            <a:spAutoFit/>
          </a:bodyPr>
          <a:lstStyle/>
          <a:p>
            <a:pPr algn="ctr"/>
            <a:r>
              <a:rPr lang="en-GB" sz="1600" dirty="0"/>
              <a:t>e) Wind farm</a:t>
            </a:r>
          </a:p>
        </p:txBody>
      </p:sp>
      <p:sp>
        <p:nvSpPr>
          <p:cNvPr id="17" name="TextBox 16">
            <a:extLst>
              <a:ext uri="{FF2B5EF4-FFF2-40B4-BE49-F238E27FC236}">
                <a16:creationId xmlns:a16="http://schemas.microsoft.com/office/drawing/2014/main" id="{9D965D74-9836-2B94-93B9-624E3B39C44F}"/>
              </a:ext>
            </a:extLst>
          </p:cNvPr>
          <p:cNvSpPr txBox="1"/>
          <p:nvPr/>
        </p:nvSpPr>
        <p:spPr>
          <a:xfrm>
            <a:off x="1105540" y="5757942"/>
            <a:ext cx="1686680" cy="307777"/>
          </a:xfrm>
          <a:prstGeom prst="rect">
            <a:avLst/>
          </a:prstGeom>
          <a:solidFill>
            <a:schemeClr val="bg1"/>
          </a:solidFill>
        </p:spPr>
        <p:txBody>
          <a:bodyPr wrap="none" rtlCol="0">
            <a:spAutoFit/>
          </a:bodyPr>
          <a:lstStyle/>
          <a:p>
            <a:r>
              <a:rPr lang="en-GB" sz="1400" dirty="0"/>
              <a:t>f) Chemical works</a:t>
            </a:r>
          </a:p>
        </p:txBody>
      </p:sp>
      <p:sp>
        <p:nvSpPr>
          <p:cNvPr id="18" name="TextBox 17">
            <a:extLst>
              <a:ext uri="{FF2B5EF4-FFF2-40B4-BE49-F238E27FC236}">
                <a16:creationId xmlns:a16="http://schemas.microsoft.com/office/drawing/2014/main" id="{0BDC96EC-E254-3441-2823-8D76F93EA308}"/>
              </a:ext>
            </a:extLst>
          </p:cNvPr>
          <p:cNvSpPr txBox="1"/>
          <p:nvPr/>
        </p:nvSpPr>
        <p:spPr>
          <a:xfrm>
            <a:off x="5013487" y="4267145"/>
            <a:ext cx="1386979" cy="830997"/>
          </a:xfrm>
          <a:prstGeom prst="rect">
            <a:avLst/>
          </a:prstGeom>
          <a:solidFill>
            <a:schemeClr val="bg1"/>
          </a:solidFill>
        </p:spPr>
        <p:txBody>
          <a:bodyPr wrap="square" rtlCol="0">
            <a:spAutoFit/>
          </a:bodyPr>
          <a:lstStyle/>
          <a:p>
            <a:pPr algn="ctr"/>
            <a:r>
              <a:rPr lang="en-GB" sz="1600" dirty="0"/>
              <a:t>g) Water treatment centre</a:t>
            </a:r>
          </a:p>
        </p:txBody>
      </p:sp>
      <p:sp>
        <p:nvSpPr>
          <p:cNvPr id="19" name="TextBox 18">
            <a:extLst>
              <a:ext uri="{FF2B5EF4-FFF2-40B4-BE49-F238E27FC236}">
                <a16:creationId xmlns:a16="http://schemas.microsoft.com/office/drawing/2014/main" id="{53F23F7B-0094-2383-1112-741BD0B41863}"/>
              </a:ext>
            </a:extLst>
          </p:cNvPr>
          <p:cNvSpPr txBox="1"/>
          <p:nvPr/>
        </p:nvSpPr>
        <p:spPr>
          <a:xfrm>
            <a:off x="7095511" y="5977750"/>
            <a:ext cx="1656223" cy="338554"/>
          </a:xfrm>
          <a:prstGeom prst="rect">
            <a:avLst/>
          </a:prstGeom>
          <a:solidFill>
            <a:schemeClr val="bg1"/>
          </a:solidFill>
        </p:spPr>
        <p:txBody>
          <a:bodyPr wrap="none" rtlCol="0">
            <a:spAutoFit/>
          </a:bodyPr>
          <a:lstStyle/>
          <a:p>
            <a:r>
              <a:rPr lang="en-GB" sz="1600" dirty="0"/>
              <a:t>h) Dairy factory</a:t>
            </a:r>
          </a:p>
        </p:txBody>
      </p:sp>
      <p:sp>
        <p:nvSpPr>
          <p:cNvPr id="20" name="TextBox 19">
            <a:extLst>
              <a:ext uri="{FF2B5EF4-FFF2-40B4-BE49-F238E27FC236}">
                <a16:creationId xmlns:a16="http://schemas.microsoft.com/office/drawing/2014/main" id="{7542C33C-E132-22FF-C55C-272D2F502E13}"/>
              </a:ext>
            </a:extLst>
          </p:cNvPr>
          <p:cNvSpPr txBox="1"/>
          <p:nvPr/>
        </p:nvSpPr>
        <p:spPr>
          <a:xfrm>
            <a:off x="8897596" y="3985433"/>
            <a:ext cx="1586268" cy="338554"/>
          </a:xfrm>
          <a:prstGeom prst="rect">
            <a:avLst/>
          </a:prstGeom>
          <a:solidFill>
            <a:schemeClr val="bg1"/>
          </a:solidFill>
        </p:spPr>
        <p:txBody>
          <a:bodyPr wrap="square" rtlCol="0">
            <a:spAutoFit/>
          </a:bodyPr>
          <a:lstStyle/>
          <a:p>
            <a:r>
              <a:rPr lang="en-GB" sz="1600" dirty="0"/>
              <a:t>i) New shop</a:t>
            </a:r>
          </a:p>
        </p:txBody>
      </p:sp>
      <p:sp>
        <p:nvSpPr>
          <p:cNvPr id="21" name="Footer Placeholder 10">
            <a:extLst>
              <a:ext uri="{FF2B5EF4-FFF2-40B4-BE49-F238E27FC236}">
                <a16:creationId xmlns:a16="http://schemas.microsoft.com/office/drawing/2014/main" id="{E933F753-1962-1A31-D0FB-6B5FA40E294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2204429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Screening</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16007" y="638216"/>
            <a:ext cx="11671778" cy="369332"/>
          </a:xfrm>
          <a:prstGeom prst="rect">
            <a:avLst/>
          </a:prstGeom>
          <a:noFill/>
        </p:spPr>
        <p:txBody>
          <a:bodyPr wrap="square" rtlCol="0">
            <a:spAutoFit/>
          </a:bodyPr>
          <a:lstStyle/>
          <a:p>
            <a:pPr algn="ctr"/>
            <a:r>
              <a:rPr lang="en-GB" b="1" dirty="0"/>
              <a:t>QUESTION: Which of these projects do you think may require an EIA, and why?</a:t>
            </a:r>
          </a:p>
        </p:txBody>
      </p:sp>
      <p:pic>
        <p:nvPicPr>
          <p:cNvPr id="4" name="Picture 3">
            <a:extLst>
              <a:ext uri="{FF2B5EF4-FFF2-40B4-BE49-F238E27FC236}">
                <a16:creationId xmlns:a16="http://schemas.microsoft.com/office/drawing/2014/main" id="{D6A8DB06-73CE-F800-D60A-76AC24835D94}"/>
              </a:ext>
            </a:extLst>
          </p:cNvPr>
          <p:cNvPicPr>
            <a:picLocks noChangeAspect="1"/>
          </p:cNvPicPr>
          <p:nvPr/>
        </p:nvPicPr>
        <p:blipFill rotWithShape="1">
          <a:blip r:embed="rId3"/>
          <a:srcRect l="15391" t="22938" r="34074" b="-1290"/>
          <a:stretch/>
        </p:blipFill>
        <p:spPr>
          <a:xfrm>
            <a:off x="3079913" y="1661883"/>
            <a:ext cx="2115085" cy="2214393"/>
          </a:xfrm>
          <a:prstGeom prst="rect">
            <a:avLst/>
          </a:prstGeom>
        </p:spPr>
      </p:pic>
      <p:pic>
        <p:nvPicPr>
          <p:cNvPr id="3074" name="Picture 2" descr="Tree-planting targets offer opportunity for UK-grown stock - Farmers Weekly">
            <a:extLst>
              <a:ext uri="{FF2B5EF4-FFF2-40B4-BE49-F238E27FC236}">
                <a16:creationId xmlns:a16="http://schemas.microsoft.com/office/drawing/2014/main" id="{BCD538A6-D546-16AC-6A98-A26F9787693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9454"/>
          <a:stretch/>
        </p:blipFill>
        <p:spPr bwMode="auto">
          <a:xfrm>
            <a:off x="5320226" y="1211475"/>
            <a:ext cx="2376811" cy="16623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B697BEB-6D99-5D61-9997-03AA010CD386}"/>
              </a:ext>
            </a:extLst>
          </p:cNvPr>
          <p:cNvPicPr>
            <a:picLocks noChangeAspect="1"/>
          </p:cNvPicPr>
          <p:nvPr/>
        </p:nvPicPr>
        <p:blipFill>
          <a:blip r:embed="rId5"/>
          <a:stretch>
            <a:fillRect/>
          </a:stretch>
        </p:blipFill>
        <p:spPr>
          <a:xfrm>
            <a:off x="250441" y="1428525"/>
            <a:ext cx="2685465" cy="1785943"/>
          </a:xfrm>
          <a:prstGeom prst="rect">
            <a:avLst/>
          </a:prstGeom>
        </p:spPr>
      </p:pic>
      <p:pic>
        <p:nvPicPr>
          <p:cNvPr id="9" name="Picture 8">
            <a:extLst>
              <a:ext uri="{FF2B5EF4-FFF2-40B4-BE49-F238E27FC236}">
                <a16:creationId xmlns:a16="http://schemas.microsoft.com/office/drawing/2014/main" id="{D87AA150-8138-90AC-84D5-2F3682C8C060}"/>
              </a:ext>
            </a:extLst>
          </p:cNvPr>
          <p:cNvPicPr>
            <a:picLocks noChangeAspect="1"/>
          </p:cNvPicPr>
          <p:nvPr/>
        </p:nvPicPr>
        <p:blipFill rotWithShape="1">
          <a:blip r:embed="rId6">
            <a:extLst>
              <a:ext uri="{28A0092B-C50C-407E-A947-70E740481C1C}">
                <a14:useLocalDpi xmlns:a14="http://schemas.microsoft.com/office/drawing/2010/main" val="0"/>
              </a:ext>
            </a:extLst>
          </a:blip>
          <a:srcRect l="16952" r="16952"/>
          <a:stretch/>
        </p:blipFill>
        <p:spPr>
          <a:xfrm>
            <a:off x="9800489" y="1167325"/>
            <a:ext cx="2169499" cy="2188219"/>
          </a:xfrm>
          <a:prstGeom prst="rect">
            <a:avLst/>
          </a:prstGeom>
        </p:spPr>
      </p:pic>
      <p:pic>
        <p:nvPicPr>
          <p:cNvPr id="3078" name="Picture 6" descr="Wastewater Treatment Plants Could Become… | Treatment Plant Operator">
            <a:extLst>
              <a:ext uri="{FF2B5EF4-FFF2-40B4-BE49-F238E27FC236}">
                <a16:creationId xmlns:a16="http://schemas.microsoft.com/office/drawing/2014/main" id="{FF9B85B1-5A64-CDF4-6D32-3A94C164BB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4273" y="4257347"/>
            <a:ext cx="3451433" cy="20897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3A4261C-058F-99DC-8868-589DE2E1E83D}"/>
              </a:ext>
            </a:extLst>
          </p:cNvPr>
          <p:cNvPicPr>
            <a:picLocks noChangeAspect="1"/>
          </p:cNvPicPr>
          <p:nvPr/>
        </p:nvPicPr>
        <p:blipFill rotWithShape="1">
          <a:blip r:embed="rId8"/>
          <a:srcRect l="9517" r="24295"/>
          <a:stretch/>
        </p:blipFill>
        <p:spPr>
          <a:xfrm>
            <a:off x="6517408" y="4170099"/>
            <a:ext cx="2200280" cy="2214393"/>
          </a:xfrm>
          <a:prstGeom prst="rect">
            <a:avLst/>
          </a:prstGeom>
        </p:spPr>
      </p:pic>
      <p:pic>
        <p:nvPicPr>
          <p:cNvPr id="3080" name="Picture 8" descr="Food for Thought: Keep Your Supermarket Visually Fresh with Lighting &amp;  Controls | Current - GLI Brands">
            <a:extLst>
              <a:ext uri="{FF2B5EF4-FFF2-40B4-BE49-F238E27FC236}">
                <a16:creationId xmlns:a16="http://schemas.microsoft.com/office/drawing/2014/main" id="{EC98DBD0-067A-1FB9-8984-5E29B5DE33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94554" y="3964593"/>
            <a:ext cx="3093231" cy="20621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35CF71E1-189F-8F5C-2C71-E25E510E1408}"/>
              </a:ext>
            </a:extLst>
          </p:cNvPr>
          <p:cNvPicPr>
            <a:picLocks noChangeAspect="1"/>
          </p:cNvPicPr>
          <p:nvPr/>
        </p:nvPicPr>
        <p:blipFill rotWithShape="1">
          <a:blip r:embed="rId10"/>
          <a:srcRect l="22902" r="10856"/>
          <a:stretch/>
        </p:blipFill>
        <p:spPr>
          <a:xfrm>
            <a:off x="522990" y="3729374"/>
            <a:ext cx="2412916" cy="2428392"/>
          </a:xfrm>
          <a:prstGeom prst="rect">
            <a:avLst/>
          </a:prstGeom>
        </p:spPr>
      </p:pic>
      <p:pic>
        <p:nvPicPr>
          <p:cNvPr id="3082" name="Picture 10" descr="Top things to consider if planning a house extension - McDougall McQueen">
            <a:extLst>
              <a:ext uri="{FF2B5EF4-FFF2-40B4-BE49-F238E27FC236}">
                <a16:creationId xmlns:a16="http://schemas.microsoft.com/office/drawing/2014/main" id="{DE0D7013-F36B-0B49-21A2-55B76E807F7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62773" y="2415773"/>
            <a:ext cx="2771981" cy="15592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DD3A73A-B889-CBF0-DC15-504D091B468B}"/>
              </a:ext>
            </a:extLst>
          </p:cNvPr>
          <p:cNvSpPr txBox="1"/>
          <p:nvPr/>
        </p:nvSpPr>
        <p:spPr>
          <a:xfrm>
            <a:off x="316007" y="2784152"/>
            <a:ext cx="2547773" cy="769441"/>
          </a:xfrm>
          <a:prstGeom prst="rect">
            <a:avLst/>
          </a:prstGeom>
          <a:solidFill>
            <a:schemeClr val="bg1"/>
          </a:solidFill>
          <a:ln>
            <a:solidFill>
              <a:schemeClr val="tx1"/>
            </a:solidFill>
          </a:ln>
        </p:spPr>
        <p:txBody>
          <a:bodyPr wrap="square" rtlCol="0">
            <a:spAutoFit/>
          </a:bodyPr>
          <a:lstStyle/>
          <a:p>
            <a:pPr marL="342900" indent="-342900" algn="ctr">
              <a:buAutoNum type="alphaLcParenR"/>
            </a:pPr>
            <a:r>
              <a:rPr lang="en-GB" sz="1100" dirty="0"/>
              <a:t>Schedule 2, 3(a) – Energy industry: Industrial installations for the production of electricity</a:t>
            </a:r>
          </a:p>
          <a:p>
            <a:pPr algn="ctr"/>
            <a:r>
              <a:rPr lang="en-GB" sz="1100" dirty="0"/>
              <a:t>- Depends if greater than 0.5 ha</a:t>
            </a:r>
            <a:endParaRPr lang="en-GB" sz="1200" dirty="0"/>
          </a:p>
        </p:txBody>
      </p:sp>
      <p:sp>
        <p:nvSpPr>
          <p:cNvPr id="11" name="TextBox 10">
            <a:extLst>
              <a:ext uri="{FF2B5EF4-FFF2-40B4-BE49-F238E27FC236}">
                <a16:creationId xmlns:a16="http://schemas.microsoft.com/office/drawing/2014/main" id="{4E447931-353D-A214-0FCB-BD93954ECBC4}"/>
              </a:ext>
            </a:extLst>
          </p:cNvPr>
          <p:cNvSpPr txBox="1"/>
          <p:nvPr/>
        </p:nvSpPr>
        <p:spPr>
          <a:xfrm>
            <a:off x="3119611" y="1677417"/>
            <a:ext cx="1441845" cy="830997"/>
          </a:xfrm>
          <a:prstGeom prst="rect">
            <a:avLst/>
          </a:prstGeom>
          <a:solidFill>
            <a:schemeClr val="bg1"/>
          </a:solidFill>
          <a:ln>
            <a:solidFill>
              <a:schemeClr val="tx1"/>
            </a:solidFill>
          </a:ln>
        </p:spPr>
        <p:txBody>
          <a:bodyPr wrap="square" rtlCol="0">
            <a:spAutoFit/>
          </a:bodyPr>
          <a:lstStyle/>
          <a:p>
            <a:pPr algn="ctr"/>
            <a:r>
              <a:rPr lang="en-GB" sz="1200" dirty="0"/>
              <a:t>b) Schedule 2 – Golf course</a:t>
            </a:r>
          </a:p>
          <a:p>
            <a:pPr algn="ctr"/>
            <a:r>
              <a:rPr lang="en-GB" sz="1200" dirty="0"/>
              <a:t>- Depends if greater than 1 ha</a:t>
            </a:r>
          </a:p>
        </p:txBody>
      </p:sp>
      <p:sp>
        <p:nvSpPr>
          <p:cNvPr id="14" name="TextBox 13">
            <a:extLst>
              <a:ext uri="{FF2B5EF4-FFF2-40B4-BE49-F238E27FC236}">
                <a16:creationId xmlns:a16="http://schemas.microsoft.com/office/drawing/2014/main" id="{29B553F4-3F78-1AF3-733D-EB0EC4B12C7B}"/>
              </a:ext>
            </a:extLst>
          </p:cNvPr>
          <p:cNvSpPr txBox="1"/>
          <p:nvPr/>
        </p:nvSpPr>
        <p:spPr>
          <a:xfrm>
            <a:off x="5356370" y="2456656"/>
            <a:ext cx="1934278" cy="830997"/>
          </a:xfrm>
          <a:prstGeom prst="rect">
            <a:avLst/>
          </a:prstGeom>
          <a:solidFill>
            <a:schemeClr val="bg1"/>
          </a:solidFill>
          <a:ln>
            <a:solidFill>
              <a:schemeClr val="tx1"/>
            </a:solidFill>
          </a:ln>
        </p:spPr>
        <p:txBody>
          <a:bodyPr wrap="square" rtlCol="0">
            <a:spAutoFit/>
          </a:bodyPr>
          <a:lstStyle/>
          <a:p>
            <a:r>
              <a:rPr lang="en-GB" sz="1200" dirty="0"/>
              <a:t>c) Afforestation</a:t>
            </a:r>
          </a:p>
          <a:p>
            <a:r>
              <a:rPr lang="en-GB" sz="1200" dirty="0"/>
              <a:t>- 2 ha if in AONB, else 0 ha if any sensitive area</a:t>
            </a:r>
          </a:p>
          <a:p>
            <a:r>
              <a:rPr lang="en-GB" sz="1200" dirty="0"/>
              <a:t>- Else 5 ha</a:t>
            </a:r>
            <a:endParaRPr lang="en-GB" sz="1400" dirty="0"/>
          </a:p>
        </p:txBody>
      </p:sp>
      <p:sp>
        <p:nvSpPr>
          <p:cNvPr id="15" name="TextBox 14">
            <a:extLst>
              <a:ext uri="{FF2B5EF4-FFF2-40B4-BE49-F238E27FC236}">
                <a16:creationId xmlns:a16="http://schemas.microsoft.com/office/drawing/2014/main" id="{445FF9F1-95F5-B2A8-6E7B-870ADAA27D0B}"/>
              </a:ext>
            </a:extLst>
          </p:cNvPr>
          <p:cNvSpPr txBox="1"/>
          <p:nvPr/>
        </p:nvSpPr>
        <p:spPr>
          <a:xfrm>
            <a:off x="8831105" y="2428520"/>
            <a:ext cx="1303983" cy="646331"/>
          </a:xfrm>
          <a:prstGeom prst="rect">
            <a:avLst/>
          </a:prstGeom>
          <a:solidFill>
            <a:schemeClr val="bg1"/>
          </a:solidFill>
          <a:ln>
            <a:solidFill>
              <a:schemeClr val="tx1"/>
            </a:solidFill>
          </a:ln>
        </p:spPr>
        <p:txBody>
          <a:bodyPr wrap="square" rtlCol="0">
            <a:spAutoFit/>
          </a:bodyPr>
          <a:lstStyle/>
          <a:p>
            <a:pPr algn="ctr"/>
            <a:r>
              <a:rPr lang="en-GB" sz="1200" dirty="0"/>
              <a:t>d) Domestic extension</a:t>
            </a:r>
          </a:p>
          <a:p>
            <a:pPr algn="ctr"/>
            <a:r>
              <a:rPr lang="en-GB" sz="1200" dirty="0"/>
              <a:t>No</a:t>
            </a:r>
          </a:p>
        </p:txBody>
      </p:sp>
      <p:sp>
        <p:nvSpPr>
          <p:cNvPr id="16" name="TextBox 15">
            <a:extLst>
              <a:ext uri="{FF2B5EF4-FFF2-40B4-BE49-F238E27FC236}">
                <a16:creationId xmlns:a16="http://schemas.microsoft.com/office/drawing/2014/main" id="{13D53AA2-6D77-0996-6243-48F4225CB323}"/>
              </a:ext>
            </a:extLst>
          </p:cNvPr>
          <p:cNvSpPr txBox="1"/>
          <p:nvPr/>
        </p:nvSpPr>
        <p:spPr>
          <a:xfrm>
            <a:off x="10541753" y="1677417"/>
            <a:ext cx="1586268" cy="2123658"/>
          </a:xfrm>
          <a:prstGeom prst="rect">
            <a:avLst/>
          </a:prstGeom>
          <a:solidFill>
            <a:schemeClr val="bg1"/>
          </a:solidFill>
          <a:ln>
            <a:solidFill>
              <a:schemeClr val="tx1"/>
            </a:solidFill>
          </a:ln>
        </p:spPr>
        <p:txBody>
          <a:bodyPr wrap="square" rtlCol="0">
            <a:spAutoFit/>
          </a:bodyPr>
          <a:lstStyle/>
          <a:p>
            <a:pPr algn="ctr"/>
            <a:r>
              <a:rPr lang="en-GB" sz="1100" dirty="0"/>
              <a:t>e) Schedule 2: Energy Industry</a:t>
            </a:r>
          </a:p>
          <a:p>
            <a:pPr algn="ctr"/>
            <a:r>
              <a:rPr lang="en-GB" sz="1100" dirty="0"/>
              <a:t>(</a:t>
            </a:r>
            <a:r>
              <a:rPr lang="en-GB" sz="1100" dirty="0" err="1"/>
              <a:t>i</a:t>
            </a:r>
            <a:r>
              <a:rPr lang="en-GB" sz="1100" dirty="0"/>
              <a:t>) The development involves the installation of more than 2 turbines; or</a:t>
            </a:r>
          </a:p>
          <a:p>
            <a:pPr algn="ctr"/>
            <a:endParaRPr lang="en-GB" sz="1100" dirty="0"/>
          </a:p>
          <a:p>
            <a:pPr algn="ctr"/>
            <a:r>
              <a:rPr lang="en-GB" sz="1100" dirty="0"/>
              <a:t>(ii) the hub height of any turbine or height of any other structure exceeds 15 metres.</a:t>
            </a:r>
          </a:p>
        </p:txBody>
      </p:sp>
      <p:sp>
        <p:nvSpPr>
          <p:cNvPr id="17" name="TextBox 16">
            <a:extLst>
              <a:ext uri="{FF2B5EF4-FFF2-40B4-BE49-F238E27FC236}">
                <a16:creationId xmlns:a16="http://schemas.microsoft.com/office/drawing/2014/main" id="{9D965D74-9836-2B94-93B9-624E3B39C44F}"/>
              </a:ext>
            </a:extLst>
          </p:cNvPr>
          <p:cNvSpPr txBox="1"/>
          <p:nvPr/>
        </p:nvSpPr>
        <p:spPr>
          <a:xfrm>
            <a:off x="1193973" y="5206269"/>
            <a:ext cx="1691867" cy="646331"/>
          </a:xfrm>
          <a:prstGeom prst="rect">
            <a:avLst/>
          </a:prstGeom>
          <a:solidFill>
            <a:schemeClr val="bg1"/>
          </a:solidFill>
          <a:ln>
            <a:solidFill>
              <a:schemeClr val="tx1"/>
            </a:solidFill>
          </a:ln>
        </p:spPr>
        <p:txBody>
          <a:bodyPr wrap="square" rtlCol="0">
            <a:spAutoFit/>
          </a:bodyPr>
          <a:lstStyle/>
          <a:p>
            <a:pPr algn="ctr"/>
            <a:r>
              <a:rPr lang="en-GB" sz="1200" dirty="0"/>
              <a:t>f) Schedule 1: 6.  Integrated chemical installations</a:t>
            </a:r>
          </a:p>
        </p:txBody>
      </p:sp>
      <p:sp>
        <p:nvSpPr>
          <p:cNvPr id="18" name="TextBox 17">
            <a:extLst>
              <a:ext uri="{FF2B5EF4-FFF2-40B4-BE49-F238E27FC236}">
                <a16:creationId xmlns:a16="http://schemas.microsoft.com/office/drawing/2014/main" id="{0BDC96EC-E254-3441-2823-8D76F93EA308}"/>
              </a:ext>
            </a:extLst>
          </p:cNvPr>
          <p:cNvSpPr txBox="1"/>
          <p:nvPr/>
        </p:nvSpPr>
        <p:spPr>
          <a:xfrm>
            <a:off x="5013487" y="4267145"/>
            <a:ext cx="1386979" cy="1384995"/>
          </a:xfrm>
          <a:prstGeom prst="rect">
            <a:avLst/>
          </a:prstGeom>
          <a:solidFill>
            <a:schemeClr val="bg1"/>
          </a:solidFill>
          <a:ln>
            <a:solidFill>
              <a:schemeClr val="tx1"/>
            </a:solidFill>
          </a:ln>
        </p:spPr>
        <p:txBody>
          <a:bodyPr wrap="square" rtlCol="0">
            <a:spAutoFit/>
          </a:bodyPr>
          <a:lstStyle/>
          <a:p>
            <a:pPr algn="ctr"/>
            <a:r>
              <a:rPr lang="en-GB" sz="1200" dirty="0"/>
              <a:t>g) Schedule 1: 13.  Waste water treatment plants with a capacity exceeding 150,000 population</a:t>
            </a:r>
          </a:p>
        </p:txBody>
      </p:sp>
      <p:sp>
        <p:nvSpPr>
          <p:cNvPr id="19" name="TextBox 18">
            <a:extLst>
              <a:ext uri="{FF2B5EF4-FFF2-40B4-BE49-F238E27FC236}">
                <a16:creationId xmlns:a16="http://schemas.microsoft.com/office/drawing/2014/main" id="{53F23F7B-0094-2383-1112-741BD0B41863}"/>
              </a:ext>
            </a:extLst>
          </p:cNvPr>
          <p:cNvSpPr txBox="1"/>
          <p:nvPr/>
        </p:nvSpPr>
        <p:spPr>
          <a:xfrm>
            <a:off x="6602572" y="5591592"/>
            <a:ext cx="2365396" cy="784830"/>
          </a:xfrm>
          <a:prstGeom prst="rect">
            <a:avLst/>
          </a:prstGeom>
          <a:solidFill>
            <a:schemeClr val="bg1"/>
          </a:solidFill>
          <a:ln>
            <a:solidFill>
              <a:schemeClr val="tx1"/>
            </a:solidFill>
          </a:ln>
        </p:spPr>
        <p:txBody>
          <a:bodyPr wrap="square" rtlCol="0">
            <a:spAutoFit/>
          </a:bodyPr>
          <a:lstStyle/>
          <a:p>
            <a:pPr algn="ctr"/>
            <a:r>
              <a:rPr lang="en-GB" sz="1200" dirty="0"/>
              <a:t>h) </a:t>
            </a:r>
            <a:r>
              <a:rPr lang="en-GB" sz="1100" dirty="0"/>
              <a:t>Schedule 2 – 7. Food industry: Manufacture of dairy products</a:t>
            </a:r>
          </a:p>
          <a:p>
            <a:pPr algn="ctr"/>
            <a:r>
              <a:rPr lang="en-GB" sz="1100" dirty="0"/>
              <a:t>- New floorspace exceeds 1,000 </a:t>
            </a:r>
            <a:r>
              <a:rPr lang="en-GB" sz="1100" dirty="0" err="1"/>
              <a:t>sq.m</a:t>
            </a:r>
            <a:endParaRPr lang="en-GB" sz="1100" dirty="0"/>
          </a:p>
        </p:txBody>
      </p:sp>
      <p:sp>
        <p:nvSpPr>
          <p:cNvPr id="20" name="TextBox 19">
            <a:extLst>
              <a:ext uri="{FF2B5EF4-FFF2-40B4-BE49-F238E27FC236}">
                <a16:creationId xmlns:a16="http://schemas.microsoft.com/office/drawing/2014/main" id="{7542C33C-E132-22FF-C55C-272D2F502E13}"/>
              </a:ext>
            </a:extLst>
          </p:cNvPr>
          <p:cNvSpPr txBox="1"/>
          <p:nvPr/>
        </p:nvSpPr>
        <p:spPr>
          <a:xfrm>
            <a:off x="8955485" y="4032659"/>
            <a:ext cx="1586268" cy="1200329"/>
          </a:xfrm>
          <a:prstGeom prst="rect">
            <a:avLst/>
          </a:prstGeom>
          <a:solidFill>
            <a:schemeClr val="bg1"/>
          </a:solidFill>
          <a:ln>
            <a:solidFill>
              <a:schemeClr val="tx1"/>
            </a:solidFill>
          </a:ln>
        </p:spPr>
        <p:txBody>
          <a:bodyPr wrap="square" rtlCol="0">
            <a:spAutoFit/>
          </a:bodyPr>
          <a:lstStyle/>
          <a:p>
            <a:r>
              <a:rPr lang="en-GB" sz="1200" dirty="0"/>
              <a:t>i) Schedule 2 – 10. Infrastructure projects (b) urban development project (</a:t>
            </a:r>
            <a:r>
              <a:rPr lang="en-GB" sz="1200" dirty="0" err="1"/>
              <a:t>i</a:t>
            </a:r>
            <a:r>
              <a:rPr lang="en-GB" sz="1200" dirty="0"/>
              <a:t>) More than 1 ha</a:t>
            </a:r>
          </a:p>
        </p:txBody>
      </p:sp>
      <p:sp>
        <p:nvSpPr>
          <p:cNvPr id="21" name="Footer Placeholder 10">
            <a:extLst>
              <a:ext uri="{FF2B5EF4-FFF2-40B4-BE49-F238E27FC236}">
                <a16:creationId xmlns:a16="http://schemas.microsoft.com/office/drawing/2014/main" id="{079551AD-A667-CB5A-6034-32AF19D7622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4527913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Screening Schedule 2 </a:t>
            </a:r>
            <a:r>
              <a:rPr lang="en-GB" b="1" dirty="0"/>
              <a:t>developments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945653" y="369332"/>
            <a:ext cx="3517654" cy="3970318"/>
          </a:xfrm>
          <a:prstGeom prst="rect">
            <a:avLst/>
          </a:prstGeom>
          <a:noFill/>
        </p:spPr>
        <p:txBody>
          <a:bodyPr wrap="square" rtlCol="0">
            <a:spAutoFit/>
          </a:bodyPr>
          <a:lstStyle/>
          <a:p>
            <a:r>
              <a:rPr lang="en-GB" dirty="0"/>
              <a:t>When screening a Schedule 2 proposal for EIA, a planning authority will consider the following: </a:t>
            </a:r>
          </a:p>
          <a:p>
            <a:endParaRPr lang="en-GB" dirty="0"/>
          </a:p>
          <a:p>
            <a:pPr marL="914400" lvl="1" indent="-457200">
              <a:buAutoNum type="arabicPeriod"/>
            </a:pPr>
            <a:r>
              <a:rPr lang="en-GB" dirty="0"/>
              <a:t>Is the proposed development within a category set out in Schedule 2?</a:t>
            </a:r>
          </a:p>
          <a:p>
            <a:pPr lvl="1"/>
            <a:endParaRPr lang="en-GB" dirty="0"/>
          </a:p>
          <a:p>
            <a:pPr marL="914400" lvl="1" indent="-457200">
              <a:buAutoNum type="arabicPeriod" startAt="2"/>
            </a:pPr>
            <a:r>
              <a:rPr lang="en-GB" dirty="0"/>
              <a:t>a) Does it exceed the threshold set out for that category in Schedule 2? </a:t>
            </a:r>
          </a:p>
        </p:txBody>
      </p:sp>
      <p:pic>
        <p:nvPicPr>
          <p:cNvPr id="23" name="Picture 22">
            <a:extLst>
              <a:ext uri="{FF2B5EF4-FFF2-40B4-BE49-F238E27FC236}">
                <a16:creationId xmlns:a16="http://schemas.microsoft.com/office/drawing/2014/main" id="{4640FB75-F974-7A03-E7B0-1AC9054FD1B7}"/>
              </a:ext>
            </a:extLst>
          </p:cNvPr>
          <p:cNvPicPr>
            <a:picLocks noChangeAspect="1"/>
          </p:cNvPicPr>
          <p:nvPr/>
        </p:nvPicPr>
        <p:blipFill>
          <a:blip r:embed="rId2"/>
          <a:stretch>
            <a:fillRect/>
          </a:stretch>
        </p:blipFill>
        <p:spPr>
          <a:xfrm>
            <a:off x="302653" y="1578417"/>
            <a:ext cx="3971411" cy="4910251"/>
          </a:xfrm>
          <a:prstGeom prst="rect">
            <a:avLst/>
          </a:prstGeom>
        </p:spPr>
      </p:pic>
      <p:pic>
        <p:nvPicPr>
          <p:cNvPr id="9" name="Picture 8">
            <a:extLst>
              <a:ext uri="{FF2B5EF4-FFF2-40B4-BE49-F238E27FC236}">
                <a16:creationId xmlns:a16="http://schemas.microsoft.com/office/drawing/2014/main" id="{37D435FB-A48F-A15D-0628-EBAA6580EB2E}"/>
              </a:ext>
            </a:extLst>
          </p:cNvPr>
          <p:cNvPicPr>
            <a:picLocks noChangeAspect="1"/>
          </p:cNvPicPr>
          <p:nvPr/>
        </p:nvPicPr>
        <p:blipFill>
          <a:blip r:embed="rId3"/>
          <a:stretch>
            <a:fillRect/>
          </a:stretch>
        </p:blipFill>
        <p:spPr>
          <a:xfrm>
            <a:off x="7630733" y="186913"/>
            <a:ext cx="4466610" cy="6513604"/>
          </a:xfrm>
          <a:prstGeom prst="rect">
            <a:avLst/>
          </a:prstGeom>
        </p:spPr>
      </p:pic>
    </p:spTree>
    <p:extLst>
      <p:ext uri="{BB962C8B-B14F-4D97-AF65-F5344CB8AC3E}">
        <p14:creationId xmlns:p14="http://schemas.microsoft.com/office/powerpoint/2010/main" val="39164313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	</a:t>
            </a:r>
            <a:r>
              <a:rPr lang="fr-FR" b="1" dirty="0"/>
              <a:t>Screening Schedule 2 </a:t>
            </a:r>
            <a:r>
              <a:rPr lang="en-GB" b="1" dirty="0"/>
              <a:t>developments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7624292" y="557590"/>
            <a:ext cx="4383931" cy="1477328"/>
          </a:xfrm>
          <a:prstGeom prst="rect">
            <a:avLst/>
          </a:prstGeom>
          <a:noFill/>
        </p:spPr>
        <p:txBody>
          <a:bodyPr wrap="square" rtlCol="0">
            <a:spAutoFit/>
          </a:bodyPr>
          <a:lstStyle/>
          <a:p>
            <a:r>
              <a:rPr lang="en-GB" dirty="0"/>
              <a:t>Due to the variability and uncertainty when determining whether a proposed project could significantly impact the environment, further guidance is given using indicative thresholds.</a:t>
            </a:r>
          </a:p>
        </p:txBody>
      </p:sp>
      <p:pic>
        <p:nvPicPr>
          <p:cNvPr id="6" name="Picture 5">
            <a:extLst>
              <a:ext uri="{FF2B5EF4-FFF2-40B4-BE49-F238E27FC236}">
                <a16:creationId xmlns:a16="http://schemas.microsoft.com/office/drawing/2014/main" id="{7C1E7050-3BE8-62FA-84B5-5B9B5DA00208}"/>
              </a:ext>
            </a:extLst>
          </p:cNvPr>
          <p:cNvPicPr>
            <a:picLocks noChangeAspect="1"/>
          </p:cNvPicPr>
          <p:nvPr/>
        </p:nvPicPr>
        <p:blipFill>
          <a:blip r:embed="rId2"/>
          <a:stretch>
            <a:fillRect/>
          </a:stretch>
        </p:blipFill>
        <p:spPr>
          <a:xfrm>
            <a:off x="82146" y="724740"/>
            <a:ext cx="7185990" cy="4654084"/>
          </a:xfrm>
          <a:prstGeom prst="rect">
            <a:avLst/>
          </a:prstGeom>
        </p:spPr>
      </p:pic>
      <p:sp>
        <p:nvSpPr>
          <p:cNvPr id="10" name="TextBox 9">
            <a:extLst>
              <a:ext uri="{FF2B5EF4-FFF2-40B4-BE49-F238E27FC236}">
                <a16:creationId xmlns:a16="http://schemas.microsoft.com/office/drawing/2014/main" id="{BC11C55E-37F6-EDFD-AC17-AA54B5D04352}"/>
              </a:ext>
            </a:extLst>
          </p:cNvPr>
          <p:cNvSpPr txBox="1"/>
          <p:nvPr/>
        </p:nvSpPr>
        <p:spPr>
          <a:xfrm>
            <a:off x="194982" y="5457233"/>
            <a:ext cx="6966775" cy="276999"/>
          </a:xfrm>
          <a:prstGeom prst="rect">
            <a:avLst/>
          </a:prstGeom>
          <a:noFill/>
        </p:spPr>
        <p:txBody>
          <a:bodyPr wrap="square">
            <a:spAutoFit/>
          </a:bodyPr>
          <a:lstStyle/>
          <a:p>
            <a:pPr algn="ctr"/>
            <a:r>
              <a:rPr lang="en-GB" sz="1200" dirty="0"/>
              <a:t>https://assets.publishing.service.gov.uk/media/5a75aa4440f0b67f59fcea7e/eia-thresholds-table.pdf</a:t>
            </a:r>
          </a:p>
        </p:txBody>
      </p:sp>
      <p:pic>
        <p:nvPicPr>
          <p:cNvPr id="13" name="Picture 12">
            <a:extLst>
              <a:ext uri="{FF2B5EF4-FFF2-40B4-BE49-F238E27FC236}">
                <a16:creationId xmlns:a16="http://schemas.microsoft.com/office/drawing/2014/main" id="{6F02DF2E-FA51-C99E-7991-A52104E02238}"/>
              </a:ext>
            </a:extLst>
          </p:cNvPr>
          <p:cNvPicPr>
            <a:picLocks noChangeAspect="1"/>
          </p:cNvPicPr>
          <p:nvPr/>
        </p:nvPicPr>
        <p:blipFill>
          <a:blip r:embed="rId3"/>
          <a:stretch>
            <a:fillRect/>
          </a:stretch>
        </p:blipFill>
        <p:spPr>
          <a:xfrm>
            <a:off x="7682006" y="2096473"/>
            <a:ext cx="3725614" cy="3660185"/>
          </a:xfrm>
          <a:prstGeom prst="rect">
            <a:avLst/>
          </a:prstGeom>
        </p:spPr>
      </p:pic>
      <p:sp>
        <p:nvSpPr>
          <p:cNvPr id="15" name="TextBox 14">
            <a:extLst>
              <a:ext uri="{FF2B5EF4-FFF2-40B4-BE49-F238E27FC236}">
                <a16:creationId xmlns:a16="http://schemas.microsoft.com/office/drawing/2014/main" id="{1303AB9C-4551-68DB-13F4-858F3EA912D3}"/>
              </a:ext>
            </a:extLst>
          </p:cNvPr>
          <p:cNvSpPr txBox="1"/>
          <p:nvPr/>
        </p:nvSpPr>
        <p:spPr>
          <a:xfrm>
            <a:off x="7682006" y="6004449"/>
            <a:ext cx="4137959" cy="523220"/>
          </a:xfrm>
          <a:prstGeom prst="rect">
            <a:avLst/>
          </a:prstGeom>
          <a:noFill/>
        </p:spPr>
        <p:txBody>
          <a:bodyPr wrap="square">
            <a:spAutoFit/>
          </a:bodyPr>
          <a:lstStyle/>
          <a:p>
            <a:r>
              <a:rPr lang="en-GB" sz="1400" dirty="0"/>
              <a:t>Source: https://www.gov.uk/guidance/environmental-impact-assessment#the-indicative-thresholds</a:t>
            </a:r>
          </a:p>
        </p:txBody>
      </p:sp>
    </p:spTree>
    <p:extLst>
      <p:ext uri="{BB962C8B-B14F-4D97-AF65-F5344CB8AC3E}">
        <p14:creationId xmlns:p14="http://schemas.microsoft.com/office/powerpoint/2010/main" val="5967711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268941" y="658443"/>
            <a:ext cx="7920318" cy="4216539"/>
          </a:xfrm>
          <a:prstGeom prst="rect">
            <a:avLst/>
          </a:prstGeom>
          <a:noFill/>
        </p:spPr>
        <p:txBody>
          <a:bodyPr wrap="square" rtlCol="0">
            <a:spAutoFit/>
          </a:bodyPr>
          <a:lstStyle/>
          <a:p>
            <a:r>
              <a:rPr lang="en-GB" dirty="0"/>
              <a:t>In April 2015, the thresholds for which the requirement for an EIA is excluded was updated for a number of development types.</a:t>
            </a:r>
          </a:p>
          <a:p>
            <a:endParaRPr lang="en-GB" dirty="0"/>
          </a:p>
          <a:p>
            <a:r>
              <a:rPr lang="en-GB" dirty="0"/>
              <a:t>After public consultation, the aim was to reduce the ‘red tape’, time, and expense, of the process.</a:t>
            </a:r>
          </a:p>
          <a:p>
            <a:endParaRPr lang="en-GB" dirty="0"/>
          </a:p>
          <a:p>
            <a:r>
              <a:rPr lang="en-GB" dirty="0"/>
              <a:t>Development types with changes included:</a:t>
            </a:r>
          </a:p>
          <a:p>
            <a:pPr marL="342900" indent="-342900">
              <a:buFontTx/>
              <a:buChar char="-"/>
            </a:pPr>
            <a:r>
              <a:rPr lang="en-GB" dirty="0"/>
              <a:t>Residential developments</a:t>
            </a:r>
          </a:p>
          <a:p>
            <a:pPr marL="285750" indent="-285750">
              <a:buFontTx/>
              <a:buChar char="-"/>
            </a:pPr>
            <a:r>
              <a:rPr lang="en-GB" dirty="0"/>
              <a:t>Urban developments</a:t>
            </a:r>
          </a:p>
          <a:p>
            <a:pPr marL="285750" indent="-285750">
              <a:buFontTx/>
              <a:buChar char="-"/>
            </a:pPr>
            <a:r>
              <a:rPr lang="en-GB" dirty="0"/>
              <a:t>Industrial developments</a:t>
            </a:r>
          </a:p>
          <a:p>
            <a:pPr marL="285750" indent="-285750">
              <a:buFontTx/>
              <a:buChar char="-"/>
            </a:pPr>
            <a:endParaRPr lang="en-GB" sz="2400" dirty="0"/>
          </a:p>
          <a:p>
            <a:r>
              <a:rPr lang="en-GB" sz="1600" dirty="0">
                <a:hlinkClick r:id="rId2"/>
              </a:rPr>
              <a:t>Environment Bulletin: Recent changes to the Environmental Impact Assessment (EIA) Thresholds – </a:t>
            </a:r>
            <a:r>
              <a:rPr lang="en-GB" sz="1600" dirty="0" err="1">
                <a:hlinkClick r:id="rId2"/>
              </a:rPr>
              <a:t>Freeths</a:t>
            </a:r>
            <a:r>
              <a:rPr lang="en-GB" sz="1600" dirty="0"/>
              <a:t> - https://www.freeths.co.uk/2015/05/06/environment-bulletin-recent-changes-to-the-environmental-impact-assessment-eia-thresholds/</a:t>
            </a:r>
          </a:p>
        </p:txBody>
      </p:sp>
      <p:pic>
        <p:nvPicPr>
          <p:cNvPr id="9" name="Picture 8">
            <a:extLst>
              <a:ext uri="{FF2B5EF4-FFF2-40B4-BE49-F238E27FC236}">
                <a16:creationId xmlns:a16="http://schemas.microsoft.com/office/drawing/2014/main" id="{37D435FB-A48F-A15D-0628-EBAA6580EB2E}"/>
              </a:ext>
            </a:extLst>
          </p:cNvPr>
          <p:cNvPicPr>
            <a:picLocks noChangeAspect="1"/>
          </p:cNvPicPr>
          <p:nvPr/>
        </p:nvPicPr>
        <p:blipFill>
          <a:blip r:embed="rId3"/>
          <a:stretch>
            <a:fillRect/>
          </a:stretch>
        </p:blipFill>
        <p:spPr>
          <a:xfrm>
            <a:off x="8189259" y="563524"/>
            <a:ext cx="3908083" cy="5699111"/>
          </a:xfrm>
          <a:prstGeom prst="rect">
            <a:avLst/>
          </a:prstGeom>
        </p:spPr>
      </p:pic>
      <p:sp>
        <p:nvSpPr>
          <p:cNvPr id="4" name="Footer Placeholder 10">
            <a:extLst>
              <a:ext uri="{FF2B5EF4-FFF2-40B4-BE49-F238E27FC236}">
                <a16:creationId xmlns:a16="http://schemas.microsoft.com/office/drawing/2014/main" id="{A601AD61-E8E2-0AE7-705C-505F7A087323}"/>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91736038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b="1" dirty="0"/>
              <a:t>Screening Schedule 2 </a:t>
            </a:r>
            <a:r>
              <a:rPr lang="en-GB" b="1" dirty="0"/>
              <a:t>developments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790768" y="513566"/>
            <a:ext cx="8401230" cy="6001643"/>
          </a:xfrm>
          <a:prstGeom prst="rect">
            <a:avLst/>
          </a:prstGeom>
          <a:noFill/>
        </p:spPr>
        <p:txBody>
          <a:bodyPr wrap="square" rtlCol="0">
            <a:spAutoFit/>
          </a:bodyPr>
          <a:lstStyle/>
          <a:p>
            <a:r>
              <a:rPr lang="en-GB" dirty="0"/>
              <a:t>When screening a Schedule 2 proposal for EIA, a planning authority will consider the following: </a:t>
            </a:r>
          </a:p>
          <a:p>
            <a:pPr marL="914400" lvl="1" indent="-457200">
              <a:buFont typeface="+mj-lt"/>
              <a:buAutoNum type="arabicPeriod" startAt="2"/>
            </a:pPr>
            <a:r>
              <a:rPr lang="en-GB" dirty="0"/>
              <a:t>b) Is it in a ‘sensitive area’? e.g. Site of Special Scientific Interest (SSSI), Special Area of Conservation (SAC), National Park, Area of Outstanding Natural Beauty (AONB) etc</a:t>
            </a:r>
            <a:r>
              <a:rPr lang="en-GB" sz="2000" dirty="0"/>
              <a:t>.</a:t>
            </a:r>
          </a:p>
          <a:p>
            <a:pPr marL="914400" lvl="1" indent="-457200">
              <a:buFont typeface="+mj-lt"/>
              <a:buAutoNum type="arabicPeriod" startAt="2"/>
            </a:pPr>
            <a:endParaRPr lang="en-GB" sz="2000" dirty="0"/>
          </a:p>
          <a:p>
            <a:pPr marL="914400" lvl="1" indent="-457200">
              <a:buFont typeface="+mj-lt"/>
              <a:buAutoNum type="arabicPeriod" startAt="2"/>
            </a:pPr>
            <a:endParaRPr lang="en-GB" sz="20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pPr marL="914400" lvl="1" indent="-457200">
              <a:buFont typeface="+mj-lt"/>
              <a:buAutoNum type="arabicPeriod" startAt="3"/>
            </a:pPr>
            <a:r>
              <a:rPr lang="en-GB" dirty="0"/>
              <a:t>Is it likely to have significant effects on the environment by virtue of factors such as its nature, size or location?</a:t>
            </a:r>
          </a:p>
        </p:txBody>
      </p:sp>
      <p:pic>
        <p:nvPicPr>
          <p:cNvPr id="23" name="Picture 22">
            <a:extLst>
              <a:ext uri="{FF2B5EF4-FFF2-40B4-BE49-F238E27FC236}">
                <a16:creationId xmlns:a16="http://schemas.microsoft.com/office/drawing/2014/main" id="{4640FB75-F974-7A03-E7B0-1AC9054FD1B7}"/>
              </a:ext>
            </a:extLst>
          </p:cNvPr>
          <p:cNvPicPr>
            <a:picLocks noChangeAspect="1"/>
          </p:cNvPicPr>
          <p:nvPr/>
        </p:nvPicPr>
        <p:blipFill>
          <a:blip r:embed="rId2"/>
          <a:stretch>
            <a:fillRect/>
          </a:stretch>
        </p:blipFill>
        <p:spPr>
          <a:xfrm>
            <a:off x="308653" y="1407979"/>
            <a:ext cx="3772289" cy="4664057"/>
          </a:xfrm>
          <a:prstGeom prst="rect">
            <a:avLst/>
          </a:prstGeom>
        </p:spPr>
      </p:pic>
      <p:pic>
        <p:nvPicPr>
          <p:cNvPr id="6" name="Picture 5">
            <a:extLst>
              <a:ext uri="{FF2B5EF4-FFF2-40B4-BE49-F238E27FC236}">
                <a16:creationId xmlns:a16="http://schemas.microsoft.com/office/drawing/2014/main" id="{80D47E33-8434-106D-292F-95C275993546}"/>
              </a:ext>
            </a:extLst>
          </p:cNvPr>
          <p:cNvPicPr>
            <a:picLocks noChangeAspect="1"/>
          </p:cNvPicPr>
          <p:nvPr/>
        </p:nvPicPr>
        <p:blipFill>
          <a:blip r:embed="rId3"/>
          <a:stretch>
            <a:fillRect/>
          </a:stretch>
        </p:blipFill>
        <p:spPr>
          <a:xfrm>
            <a:off x="4371117" y="2277849"/>
            <a:ext cx="5232056" cy="3067640"/>
          </a:xfrm>
          <a:prstGeom prst="rect">
            <a:avLst/>
          </a:prstGeom>
        </p:spPr>
      </p:pic>
      <p:sp>
        <p:nvSpPr>
          <p:cNvPr id="4" name="Footer Placeholder 10">
            <a:extLst>
              <a:ext uri="{FF2B5EF4-FFF2-40B4-BE49-F238E27FC236}">
                <a16:creationId xmlns:a16="http://schemas.microsoft.com/office/drawing/2014/main" id="{1CA4F49E-E053-2229-8D60-6A960C1693C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4515674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a:bodyPr>
          <a:lstStyle/>
          <a:p>
            <a:pPr marL="0" indent="0">
              <a:buNone/>
              <a:defRPr/>
            </a:pPr>
            <a:r>
              <a:rPr lang="en-GB" dirty="0"/>
              <a:t>Visit the following website: https://datamap.gov.wales/maps/new#/</a:t>
            </a:r>
          </a:p>
          <a:p>
            <a:pPr marL="0" indent="0">
              <a:buNone/>
              <a:defRPr/>
            </a:pPr>
            <a:r>
              <a:rPr lang="en-GB" sz="2400" b="1" dirty="0"/>
              <a:t>Add SSSI, SAC, SPI, and AONB to your map.</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67</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3" name="Picture 2">
            <a:extLst>
              <a:ext uri="{FF2B5EF4-FFF2-40B4-BE49-F238E27FC236}">
                <a16:creationId xmlns:a16="http://schemas.microsoft.com/office/drawing/2014/main" id="{269BDBE8-38B1-5D96-20E8-9A4038E09D19}"/>
              </a:ext>
            </a:extLst>
          </p:cNvPr>
          <p:cNvPicPr>
            <a:picLocks noChangeAspect="1"/>
          </p:cNvPicPr>
          <p:nvPr/>
        </p:nvPicPr>
        <p:blipFill>
          <a:blip r:embed="rId3"/>
          <a:stretch>
            <a:fillRect/>
          </a:stretch>
        </p:blipFill>
        <p:spPr>
          <a:xfrm>
            <a:off x="6801928" y="4272537"/>
            <a:ext cx="3718922" cy="2180465"/>
          </a:xfrm>
          <a:prstGeom prst="rect">
            <a:avLst/>
          </a:prstGeom>
        </p:spPr>
      </p:pic>
    </p:spTree>
    <p:extLst>
      <p:ext uri="{BB962C8B-B14F-4D97-AF65-F5344CB8AC3E}">
        <p14:creationId xmlns:p14="http://schemas.microsoft.com/office/powerpoint/2010/main" val="234445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768647"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Screening Schedule 3 developments</a:t>
            </a:r>
          </a:p>
        </p:txBody>
      </p:sp>
      <p:pic>
        <p:nvPicPr>
          <p:cNvPr id="6" name="Picture 5">
            <a:extLst>
              <a:ext uri="{FF2B5EF4-FFF2-40B4-BE49-F238E27FC236}">
                <a16:creationId xmlns:a16="http://schemas.microsoft.com/office/drawing/2014/main" id="{F33ACEA8-A002-20F3-16F0-CC4D81164639}"/>
              </a:ext>
            </a:extLst>
          </p:cNvPr>
          <p:cNvPicPr>
            <a:picLocks noChangeAspect="1"/>
          </p:cNvPicPr>
          <p:nvPr/>
        </p:nvPicPr>
        <p:blipFill>
          <a:blip r:embed="rId2"/>
          <a:stretch>
            <a:fillRect/>
          </a:stretch>
        </p:blipFill>
        <p:spPr>
          <a:xfrm>
            <a:off x="812303" y="419100"/>
            <a:ext cx="4890493" cy="6037646"/>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6768646" y="2316481"/>
            <a:ext cx="4636109" cy="3860482"/>
          </a:xfrm>
        </p:spPr>
        <p:txBody>
          <a:bodyPr vert="horz" lIns="91440" tIns="45720" rIns="91440" bIns="45720" rtlCol="0">
            <a:normAutofit fontScale="92500" lnSpcReduction="10000"/>
          </a:bodyPr>
          <a:lstStyle/>
          <a:p>
            <a:pPr>
              <a:lnSpc>
                <a:spcPct val="110000"/>
              </a:lnSpc>
              <a:spcAft>
                <a:spcPts val="600"/>
              </a:spcAft>
            </a:pPr>
            <a:r>
              <a:rPr lang="en-US" dirty="0"/>
              <a:t>When a development is identified as surpassing the thresholds identified in Schedule 2, it is then screened against Schedule 3 criteria. </a:t>
            </a:r>
          </a:p>
          <a:p>
            <a:pPr marL="457200" indent="-228600">
              <a:lnSpc>
                <a:spcPct val="110000"/>
              </a:lnSpc>
              <a:spcAft>
                <a:spcPts val="600"/>
              </a:spcAft>
              <a:buFont typeface="Arial" panose="020B0604020202020204" pitchFamily="34" charset="0"/>
              <a:buChar char="•"/>
            </a:pPr>
            <a:endParaRPr lang="en-US" dirty="0"/>
          </a:p>
          <a:p>
            <a:pPr marL="457200" indent="-228600">
              <a:lnSpc>
                <a:spcPct val="110000"/>
              </a:lnSpc>
              <a:spcAft>
                <a:spcPts val="600"/>
              </a:spcAft>
              <a:buFont typeface="Arial" panose="020B0604020202020204" pitchFamily="34" charset="0"/>
              <a:buChar char="•"/>
            </a:pPr>
            <a:r>
              <a:rPr lang="en-US" dirty="0"/>
              <a:t>Development Characteristics</a:t>
            </a:r>
          </a:p>
          <a:p>
            <a:pPr marL="457200" indent="-228600">
              <a:lnSpc>
                <a:spcPct val="110000"/>
              </a:lnSpc>
              <a:spcAft>
                <a:spcPts val="600"/>
              </a:spcAft>
              <a:buFont typeface="Arial" panose="020B0604020202020204" pitchFamily="34" charset="0"/>
              <a:buChar char="•"/>
            </a:pPr>
            <a:r>
              <a:rPr lang="en-US" dirty="0"/>
              <a:t>Location of Development</a:t>
            </a:r>
          </a:p>
          <a:p>
            <a:pPr marL="457200" indent="-228600">
              <a:lnSpc>
                <a:spcPct val="110000"/>
              </a:lnSpc>
              <a:spcAft>
                <a:spcPts val="600"/>
              </a:spcAft>
              <a:buFont typeface="Arial" panose="020B0604020202020204" pitchFamily="34" charset="0"/>
              <a:buChar char="•"/>
            </a:pPr>
            <a:r>
              <a:rPr lang="en-US" dirty="0"/>
              <a:t>Type of impact</a:t>
            </a:r>
          </a:p>
          <a:p>
            <a:pPr marL="457200" indent="-228600">
              <a:lnSpc>
                <a:spcPct val="110000"/>
              </a:lnSpc>
              <a:spcAft>
                <a:spcPts val="600"/>
              </a:spcAft>
              <a:buFont typeface="Arial" panose="020B0604020202020204" pitchFamily="34" charset="0"/>
              <a:buChar char="•"/>
            </a:pPr>
            <a:endParaRPr lang="en-US" dirty="0"/>
          </a:p>
          <a:p>
            <a:pPr indent="-228600">
              <a:lnSpc>
                <a:spcPct val="110000"/>
              </a:lnSpc>
              <a:spcAft>
                <a:spcPts val="600"/>
              </a:spcAft>
              <a:buFont typeface="Arial" panose="020B0604020202020204" pitchFamily="34" charset="0"/>
              <a:buChar char="•"/>
            </a:pPr>
            <a:r>
              <a:rPr lang="en-US" dirty="0"/>
              <a:t>Visit: </a:t>
            </a:r>
            <a:r>
              <a:rPr lang="en-US" dirty="0">
                <a:hlinkClick r:id="rId3"/>
              </a:rPr>
              <a:t>https://www.legislation.gov.uk/uksi/2017/571/schedule/3/made</a:t>
            </a:r>
            <a:endParaRPr lang="en-US" dirty="0"/>
          </a:p>
          <a:p>
            <a:pPr indent="-228600">
              <a:lnSpc>
                <a:spcPct val="110000"/>
              </a:lnSpc>
              <a:spcAft>
                <a:spcPts val="600"/>
              </a:spcAft>
              <a:buFont typeface="Arial" panose="020B0604020202020204" pitchFamily="34" charset="0"/>
              <a:buChar char="•"/>
            </a:pPr>
            <a:endParaRPr lang="en-US" sz="1400" dirty="0"/>
          </a:p>
          <a:p>
            <a:pPr indent="-228600">
              <a:lnSpc>
                <a:spcPct val="110000"/>
              </a:lnSpc>
              <a:spcAft>
                <a:spcPts val="600"/>
              </a:spcAft>
              <a:buFont typeface="Arial" panose="020B0604020202020204" pitchFamily="34" charset="0"/>
              <a:buChar char="•"/>
            </a:pPr>
            <a:endParaRPr lang="en-US" sz="1400" dirty="0"/>
          </a:p>
        </p:txBody>
      </p:sp>
      <p:sp>
        <p:nvSpPr>
          <p:cNvPr id="23"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5"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68</a:t>
            </a:fld>
            <a:endParaRPr lang="en-US"/>
          </a:p>
        </p:txBody>
      </p:sp>
      <p:sp>
        <p:nvSpPr>
          <p:cNvPr id="4" name="Footer Placeholder 10">
            <a:extLst>
              <a:ext uri="{FF2B5EF4-FFF2-40B4-BE49-F238E27FC236}">
                <a16:creationId xmlns:a16="http://schemas.microsoft.com/office/drawing/2014/main" id="{DEDA3345-D4F0-E1E6-F8BD-53F643548C00}"/>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8382961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9759" y="548640"/>
            <a:ext cx="4919649" cy="1656080"/>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Schedule 3: Development Characteristics</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19759" y="2316480"/>
            <a:ext cx="4919650" cy="3906520"/>
          </a:xfrm>
        </p:spPr>
        <p:txBody>
          <a:bodyPr vert="horz" lIns="91440" tIns="45720" rIns="91440" bIns="45720" rtlCol="0">
            <a:normAutofit/>
          </a:bodyPr>
          <a:lstStyle/>
          <a:p>
            <a:pPr marL="342900" indent="-228600">
              <a:lnSpc>
                <a:spcPct val="110000"/>
              </a:lnSpc>
              <a:spcAft>
                <a:spcPts val="600"/>
              </a:spcAft>
              <a:buFont typeface="Arial" panose="020B0604020202020204" pitchFamily="34" charset="0"/>
              <a:buChar char="•"/>
            </a:pPr>
            <a:r>
              <a:rPr lang="en-US"/>
              <a:t>Size and design of the development.</a:t>
            </a:r>
          </a:p>
          <a:p>
            <a:pPr marL="342900" indent="-228600">
              <a:lnSpc>
                <a:spcPct val="110000"/>
              </a:lnSpc>
              <a:spcAft>
                <a:spcPts val="600"/>
              </a:spcAft>
              <a:buFont typeface="Arial" panose="020B0604020202020204" pitchFamily="34" charset="0"/>
              <a:buChar char="•"/>
            </a:pPr>
            <a:r>
              <a:rPr lang="en-US"/>
              <a:t>Cumulation with other development.</a:t>
            </a:r>
          </a:p>
          <a:p>
            <a:pPr marL="342900" indent="-228600">
              <a:lnSpc>
                <a:spcPct val="110000"/>
              </a:lnSpc>
              <a:spcAft>
                <a:spcPts val="600"/>
              </a:spcAft>
              <a:buFont typeface="Arial" panose="020B0604020202020204" pitchFamily="34" charset="0"/>
              <a:buChar char="•"/>
            </a:pPr>
            <a:r>
              <a:rPr lang="en-US"/>
              <a:t>The use of natural resources, in particular land, soil, water and biodiversity.</a:t>
            </a:r>
          </a:p>
          <a:p>
            <a:pPr marL="342900" indent="-228600">
              <a:lnSpc>
                <a:spcPct val="110000"/>
              </a:lnSpc>
              <a:spcAft>
                <a:spcPts val="600"/>
              </a:spcAft>
              <a:buFont typeface="Arial" panose="020B0604020202020204" pitchFamily="34" charset="0"/>
              <a:buChar char="•"/>
            </a:pPr>
            <a:r>
              <a:rPr lang="en-US"/>
              <a:t>The production of waste. </a:t>
            </a:r>
          </a:p>
          <a:p>
            <a:pPr marL="342900" indent="-228600">
              <a:lnSpc>
                <a:spcPct val="110000"/>
              </a:lnSpc>
              <a:spcAft>
                <a:spcPts val="600"/>
              </a:spcAft>
              <a:buFont typeface="Arial" panose="020B0604020202020204" pitchFamily="34" charset="0"/>
              <a:buChar char="•"/>
            </a:pPr>
            <a:r>
              <a:rPr lang="en-US"/>
              <a:t>Pollution and nuisances.   </a:t>
            </a:r>
          </a:p>
          <a:p>
            <a:pPr marL="342900" indent="-228600">
              <a:lnSpc>
                <a:spcPct val="110000"/>
              </a:lnSpc>
              <a:spcAft>
                <a:spcPts val="600"/>
              </a:spcAft>
              <a:buFont typeface="Arial" panose="020B0604020202020204" pitchFamily="34" charset="0"/>
              <a:buChar char="•"/>
            </a:pPr>
            <a:r>
              <a:rPr lang="en-US"/>
              <a:t>The risk of major accidents and/or disasters, including those caused by climate change.</a:t>
            </a:r>
          </a:p>
          <a:p>
            <a:pPr marL="342900" indent="-228600">
              <a:lnSpc>
                <a:spcPct val="110000"/>
              </a:lnSpc>
              <a:spcAft>
                <a:spcPts val="600"/>
              </a:spcAft>
              <a:buFont typeface="Arial" panose="020B0604020202020204" pitchFamily="34" charset="0"/>
              <a:buChar char="•"/>
            </a:pPr>
            <a:r>
              <a:rPr lang="en-US"/>
              <a:t>The risk to human health. </a:t>
            </a:r>
          </a:p>
        </p:txBody>
      </p:sp>
      <p:pic>
        <p:nvPicPr>
          <p:cNvPr id="6" name="Picture 5">
            <a:extLst>
              <a:ext uri="{FF2B5EF4-FFF2-40B4-BE49-F238E27FC236}">
                <a16:creationId xmlns:a16="http://schemas.microsoft.com/office/drawing/2014/main" id="{063B5928-ACD2-F6EF-05E6-E2EAD3FD00BC}"/>
              </a:ext>
            </a:extLst>
          </p:cNvPr>
          <p:cNvPicPr>
            <a:picLocks noChangeAspect="1"/>
          </p:cNvPicPr>
          <p:nvPr/>
        </p:nvPicPr>
        <p:blipFill rotWithShape="1">
          <a:blip r:embed="rId2"/>
          <a:srcRect l="9937"/>
          <a:stretch/>
        </p:blipFill>
        <p:spPr>
          <a:xfrm>
            <a:off x="6834858" y="419362"/>
            <a:ext cx="4345600" cy="2895040"/>
          </a:xfrm>
          <a:prstGeom prst="rect">
            <a:avLst/>
          </a:prstGeom>
          <a:noFill/>
        </p:spPr>
      </p:pic>
      <p:pic>
        <p:nvPicPr>
          <p:cNvPr id="4" name="Picture 3">
            <a:extLst>
              <a:ext uri="{FF2B5EF4-FFF2-40B4-BE49-F238E27FC236}">
                <a16:creationId xmlns:a16="http://schemas.microsoft.com/office/drawing/2014/main" id="{A9F1AB22-6AE7-EA8A-2A03-12CD6418506B}"/>
              </a:ext>
            </a:extLst>
          </p:cNvPr>
          <p:cNvPicPr>
            <a:picLocks noChangeAspect="1"/>
          </p:cNvPicPr>
          <p:nvPr/>
        </p:nvPicPr>
        <p:blipFill>
          <a:blip r:embed="rId3"/>
          <a:stretch>
            <a:fillRect/>
          </a:stretch>
        </p:blipFill>
        <p:spPr>
          <a:xfrm>
            <a:off x="6834858" y="3542235"/>
            <a:ext cx="4079442" cy="2896404"/>
          </a:xfrm>
          <a:prstGeom prst="rect">
            <a:avLst/>
          </a:prstGeom>
          <a:noFill/>
        </p:spPr>
      </p:pic>
      <p:sp>
        <p:nvSpPr>
          <p:cNvPr id="17"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a:xfrm>
            <a:off x="137160" y="6453002"/>
            <a:ext cx="3494314" cy="365125"/>
          </a:xfrm>
        </p:spPr>
        <p:txBody>
          <a:bodyPr/>
          <a:lstStyle/>
          <a:p>
            <a:pPr>
              <a:spcAft>
                <a:spcPts val="600"/>
              </a:spcAft>
            </a:pPr>
            <a:fld id="{BA73C985-3593-4DEC-BA3A-7366ACDB343A}" type="datetime1">
              <a:rPr lang="en-US" smtClean="0"/>
              <a:pPr>
                <a:spcAft>
                  <a:spcPts val="600"/>
                </a:spcAft>
              </a:pPr>
              <a:t>10/6/2024</a:t>
            </a:fld>
            <a:endParaRPr lang="en-US"/>
          </a:p>
        </p:txBody>
      </p:sp>
      <p:sp>
        <p:nvSpPr>
          <p:cNvPr id="21" name="Slide Number Placeholder 22">
            <a:extLst>
              <a:ext uri="{FF2B5EF4-FFF2-40B4-BE49-F238E27FC236}">
                <a16:creationId xmlns:a16="http://schemas.microsoft.com/office/drawing/2014/main" id="{2C5907CD-1B02-A8C5-66E9-00CDC0BD57D0}"/>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69</a:t>
            </a:fld>
            <a:endParaRPr lang="en-US"/>
          </a:p>
        </p:txBody>
      </p:sp>
      <p:sp>
        <p:nvSpPr>
          <p:cNvPr id="7" name="Footer Placeholder 10">
            <a:extLst>
              <a:ext uri="{FF2B5EF4-FFF2-40B4-BE49-F238E27FC236}">
                <a16:creationId xmlns:a16="http://schemas.microsoft.com/office/drawing/2014/main" id="{E1860476-2862-09F4-E61A-556F03FA9F9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4645153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3700710" y="656626"/>
            <a:ext cx="7797799" cy="4998612"/>
          </a:xfrm>
          <a:prstGeom prst="rect">
            <a:avLst/>
          </a:prstGeom>
          <a:noFill/>
        </p:spPr>
        <p:txBody>
          <a:bodyPr wrap="square" rtlCol="0">
            <a:spAutoFit/>
          </a:bodyPr>
          <a:lstStyle/>
          <a:p>
            <a:pPr marL="342900" indent="-342900">
              <a:lnSpc>
                <a:spcPts val="3500"/>
              </a:lnSpc>
              <a:buFont typeface="Arial" panose="020B0604020202020204" pitchFamily="34" charset="0"/>
              <a:buChar char="•"/>
            </a:pPr>
            <a:r>
              <a:rPr lang="en-GB" sz="2000" dirty="0"/>
              <a:t>Wetlands, riparian areas and river mouths.</a:t>
            </a:r>
          </a:p>
          <a:p>
            <a:pPr marL="342900" indent="-342900">
              <a:lnSpc>
                <a:spcPts val="3500"/>
              </a:lnSpc>
              <a:buFont typeface="Arial" panose="020B0604020202020204" pitchFamily="34" charset="0"/>
              <a:buChar char="•"/>
            </a:pPr>
            <a:r>
              <a:rPr lang="en-GB" sz="2000" dirty="0"/>
              <a:t>Coastal zone and marine environment.  </a:t>
            </a:r>
          </a:p>
          <a:p>
            <a:pPr marL="342900" indent="-342900">
              <a:lnSpc>
                <a:spcPts val="3500"/>
              </a:lnSpc>
              <a:buFont typeface="Arial" panose="020B0604020202020204" pitchFamily="34" charset="0"/>
              <a:buChar char="•"/>
            </a:pPr>
            <a:r>
              <a:rPr lang="en-GB" sz="2000" dirty="0"/>
              <a:t>Mountain and forest areas. </a:t>
            </a:r>
          </a:p>
          <a:p>
            <a:pPr marL="342900" indent="-342900">
              <a:lnSpc>
                <a:spcPts val="3500"/>
              </a:lnSpc>
              <a:buFont typeface="Arial" panose="020B0604020202020204" pitchFamily="34" charset="0"/>
              <a:buChar char="•"/>
            </a:pPr>
            <a:r>
              <a:rPr lang="en-GB" sz="2000" dirty="0"/>
              <a:t>Nature reserves and parks.</a:t>
            </a:r>
          </a:p>
          <a:p>
            <a:pPr marL="342900" indent="-342900">
              <a:lnSpc>
                <a:spcPts val="3500"/>
              </a:lnSpc>
              <a:buFont typeface="Arial" panose="020B0604020202020204" pitchFamily="34" charset="0"/>
              <a:buChar char="•"/>
            </a:pPr>
            <a:r>
              <a:rPr lang="en-GB" sz="2000" dirty="0"/>
              <a:t>European sites and other areas classified or protected under national legislation </a:t>
            </a:r>
          </a:p>
          <a:p>
            <a:pPr marL="342900" indent="-342900">
              <a:lnSpc>
                <a:spcPts val="3500"/>
              </a:lnSpc>
              <a:buFont typeface="Arial" panose="020B0604020202020204" pitchFamily="34" charset="0"/>
              <a:buChar char="•"/>
            </a:pPr>
            <a:r>
              <a:rPr lang="en-GB" sz="2000" dirty="0"/>
              <a:t>Areas in which there has already been a failure to meet the environmental quality standards. </a:t>
            </a:r>
          </a:p>
          <a:p>
            <a:pPr marL="342900" indent="-342900">
              <a:lnSpc>
                <a:spcPts val="3500"/>
              </a:lnSpc>
              <a:buFont typeface="Arial" panose="020B0604020202020204" pitchFamily="34" charset="0"/>
              <a:buChar char="•"/>
            </a:pPr>
            <a:r>
              <a:rPr lang="en-GB" sz="2000" dirty="0"/>
              <a:t>Densely populated areas</a:t>
            </a:r>
          </a:p>
          <a:p>
            <a:pPr marL="342900" indent="-342900">
              <a:lnSpc>
                <a:spcPts val="3500"/>
              </a:lnSpc>
              <a:buFont typeface="Arial" panose="020B0604020202020204" pitchFamily="34" charset="0"/>
              <a:buChar char="•"/>
            </a:pPr>
            <a:r>
              <a:rPr lang="en-GB" sz="2000" dirty="0"/>
              <a:t>Landscapes and sites of historical, cultural or archaeological significance.</a:t>
            </a:r>
          </a:p>
        </p:txBody>
      </p:sp>
      <p:pic>
        <p:nvPicPr>
          <p:cNvPr id="4" name="Picture 3">
            <a:extLst>
              <a:ext uri="{FF2B5EF4-FFF2-40B4-BE49-F238E27FC236}">
                <a16:creationId xmlns:a16="http://schemas.microsoft.com/office/drawing/2014/main" id="{7030C132-9C55-44E5-D543-96D0D12F9505}"/>
              </a:ext>
            </a:extLst>
          </p:cNvPr>
          <p:cNvPicPr>
            <a:picLocks noChangeAspect="1"/>
          </p:cNvPicPr>
          <p:nvPr/>
        </p:nvPicPr>
        <p:blipFill rotWithShape="1">
          <a:blip r:embed="rId2"/>
          <a:srcRect l="27717"/>
          <a:stretch/>
        </p:blipFill>
        <p:spPr>
          <a:xfrm>
            <a:off x="351631" y="784824"/>
            <a:ext cx="2676789" cy="2013145"/>
          </a:xfrm>
          <a:prstGeom prst="rect">
            <a:avLst/>
          </a:prstGeom>
        </p:spPr>
      </p:pic>
      <p:pic>
        <p:nvPicPr>
          <p:cNvPr id="1026" name="Picture 2" descr="Flora &amp; Fauna - Cambrian Mountains Society">
            <a:extLst>
              <a:ext uri="{FF2B5EF4-FFF2-40B4-BE49-F238E27FC236}">
                <a16:creationId xmlns:a16="http://schemas.microsoft.com/office/drawing/2014/main" id="{F6672096-3CF3-E599-7D7B-AB5A64F790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829" y="3213461"/>
            <a:ext cx="2727591" cy="2386642"/>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10">
            <a:extLst>
              <a:ext uri="{FF2B5EF4-FFF2-40B4-BE49-F238E27FC236}">
                <a16:creationId xmlns:a16="http://schemas.microsoft.com/office/drawing/2014/main" id="{084FFF94-A995-7FEC-5C4A-D7FC547511E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886032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5996108" y="1093712"/>
            <a:ext cx="4912533" cy="1522391"/>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Schedule 3: Type of Impact</a:t>
            </a:r>
          </a:p>
        </p:txBody>
      </p:sp>
      <p:pic>
        <p:nvPicPr>
          <p:cNvPr id="4" name="Picture 3">
            <a:extLst>
              <a:ext uri="{FF2B5EF4-FFF2-40B4-BE49-F238E27FC236}">
                <a16:creationId xmlns:a16="http://schemas.microsoft.com/office/drawing/2014/main" id="{501BBF3F-EB7F-F9B7-A6E4-7C4B6FE7B284}"/>
              </a:ext>
            </a:extLst>
          </p:cNvPr>
          <p:cNvPicPr>
            <a:picLocks noChangeAspect="1"/>
          </p:cNvPicPr>
          <p:nvPr/>
        </p:nvPicPr>
        <p:blipFill rotWithShape="1">
          <a:blip r:embed="rId2"/>
          <a:srcRect t="2309" r="1" b="2310"/>
          <a:stretch/>
        </p:blipFill>
        <p:spPr>
          <a:xfrm>
            <a:off x="415340" y="415330"/>
            <a:ext cx="4696365" cy="2990054"/>
          </a:xfrm>
          <a:prstGeom prst="rect">
            <a:avLst/>
          </a:prstGeom>
          <a:noFill/>
        </p:spPr>
      </p:pic>
      <p:pic>
        <p:nvPicPr>
          <p:cNvPr id="2050" name="Picture 2" descr="Water Pollution Definition - Types, Causes, Effects">
            <a:extLst>
              <a:ext uri="{FF2B5EF4-FFF2-40B4-BE49-F238E27FC236}">
                <a16:creationId xmlns:a16="http://schemas.microsoft.com/office/drawing/2014/main" id="{2D347C92-6D00-80CD-B89C-17D94057E7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275" b="-1"/>
          <a:stretch/>
        </p:blipFill>
        <p:spPr bwMode="auto">
          <a:xfrm>
            <a:off x="415341" y="3455000"/>
            <a:ext cx="4696365" cy="2998002"/>
          </a:xfrm>
          <a:prstGeom prst="rect">
            <a:avLst/>
          </a:prstGeom>
          <a:solidFill>
            <a:srgbClr val="FFFFFF"/>
          </a:solidFill>
        </p:spPr>
      </p:pic>
      <p:sp>
        <p:nvSpPr>
          <p:cNvPr id="12" name="TextBox 11">
            <a:extLst>
              <a:ext uri="{FF2B5EF4-FFF2-40B4-BE49-F238E27FC236}">
                <a16:creationId xmlns:a16="http://schemas.microsoft.com/office/drawing/2014/main" id="{38C4A143-C346-A5D7-3DFF-2CAF7FBCDBED}"/>
              </a:ext>
            </a:extLst>
          </p:cNvPr>
          <p:cNvSpPr txBox="1"/>
          <p:nvPr/>
        </p:nvSpPr>
        <p:spPr>
          <a:xfrm>
            <a:off x="5996108" y="2767639"/>
            <a:ext cx="4912533" cy="3242221"/>
          </a:xfrm>
        </p:spPr>
        <p:txBody>
          <a:bodyPr vert="horz" lIns="91440" tIns="45720" rIns="91440" bIns="45720" rtlCol="0">
            <a:normAutofit/>
          </a:bodyPr>
          <a:lstStyle/>
          <a:p>
            <a:pPr marL="342900" indent="-228600">
              <a:lnSpc>
                <a:spcPct val="110000"/>
              </a:lnSpc>
              <a:spcAft>
                <a:spcPts val="600"/>
              </a:spcAft>
              <a:buFont typeface="Arial" panose="020B0604020202020204" pitchFamily="34" charset="0"/>
              <a:buChar char="•"/>
            </a:pPr>
            <a:r>
              <a:rPr lang="en-US" sz="1700"/>
              <a:t>The magnitude and spatial impact. </a:t>
            </a:r>
          </a:p>
          <a:p>
            <a:pPr marL="342900" indent="-228600">
              <a:lnSpc>
                <a:spcPct val="110000"/>
              </a:lnSpc>
              <a:spcAft>
                <a:spcPts val="600"/>
              </a:spcAft>
              <a:buFont typeface="Arial" panose="020B0604020202020204" pitchFamily="34" charset="0"/>
              <a:buChar char="•"/>
            </a:pPr>
            <a:r>
              <a:rPr lang="en-US" sz="1700"/>
              <a:t>The nature of the impact.</a:t>
            </a:r>
          </a:p>
          <a:p>
            <a:pPr marL="342900" indent="-228600">
              <a:lnSpc>
                <a:spcPct val="110000"/>
              </a:lnSpc>
              <a:spcAft>
                <a:spcPts val="600"/>
              </a:spcAft>
              <a:buFont typeface="Arial" panose="020B0604020202020204" pitchFamily="34" charset="0"/>
              <a:buChar char="•"/>
            </a:pPr>
            <a:r>
              <a:rPr lang="en-US" sz="1700"/>
              <a:t>The transboundary nature of the impact.</a:t>
            </a:r>
          </a:p>
          <a:p>
            <a:pPr marL="342900" indent="-228600">
              <a:lnSpc>
                <a:spcPct val="110000"/>
              </a:lnSpc>
              <a:spcAft>
                <a:spcPts val="600"/>
              </a:spcAft>
              <a:buFont typeface="Arial" panose="020B0604020202020204" pitchFamily="34" charset="0"/>
              <a:buChar char="•"/>
            </a:pPr>
            <a:r>
              <a:rPr lang="en-US" sz="1700"/>
              <a:t>The intensity and complexity of the impact.</a:t>
            </a:r>
          </a:p>
          <a:p>
            <a:pPr marL="342900" indent="-228600">
              <a:lnSpc>
                <a:spcPct val="110000"/>
              </a:lnSpc>
              <a:spcAft>
                <a:spcPts val="600"/>
              </a:spcAft>
              <a:buFont typeface="Arial" panose="020B0604020202020204" pitchFamily="34" charset="0"/>
              <a:buChar char="•"/>
            </a:pPr>
            <a:r>
              <a:rPr lang="en-US" sz="1700"/>
              <a:t>The probability of the impact.</a:t>
            </a:r>
          </a:p>
          <a:p>
            <a:pPr marL="342900" indent="-228600">
              <a:lnSpc>
                <a:spcPct val="110000"/>
              </a:lnSpc>
              <a:spcAft>
                <a:spcPts val="600"/>
              </a:spcAft>
              <a:buFont typeface="Arial" panose="020B0604020202020204" pitchFamily="34" charset="0"/>
              <a:buChar char="•"/>
            </a:pPr>
            <a:r>
              <a:rPr lang="en-US" sz="1700"/>
              <a:t>The expected onset, duration, frequency and reversibility of the impact. </a:t>
            </a:r>
          </a:p>
          <a:p>
            <a:pPr marL="342900" indent="-228600">
              <a:lnSpc>
                <a:spcPct val="110000"/>
              </a:lnSpc>
              <a:spcAft>
                <a:spcPts val="600"/>
              </a:spcAft>
              <a:buFont typeface="Arial" panose="020B0604020202020204" pitchFamily="34" charset="0"/>
              <a:buChar char="•"/>
            </a:pPr>
            <a:r>
              <a:rPr lang="en-US" sz="1700"/>
              <a:t>The cumulation of the impact.</a:t>
            </a:r>
          </a:p>
          <a:p>
            <a:pPr marL="342900" indent="-228600">
              <a:lnSpc>
                <a:spcPct val="110000"/>
              </a:lnSpc>
              <a:spcAft>
                <a:spcPts val="600"/>
              </a:spcAft>
              <a:buFont typeface="Arial" panose="020B0604020202020204" pitchFamily="34" charset="0"/>
              <a:buChar char="•"/>
            </a:pPr>
            <a:r>
              <a:rPr lang="en-US" sz="1700"/>
              <a:t>The possibility of reducing the impact.</a:t>
            </a:r>
          </a:p>
        </p:txBody>
      </p:sp>
      <p:sp>
        <p:nvSpPr>
          <p:cNvPr id="2055"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a:lstStyle/>
          <a:p>
            <a:pPr>
              <a:spcAft>
                <a:spcPts val="600"/>
              </a:spcAft>
            </a:pPr>
            <a:fld id="{CC7EA171-352B-46D7-AB62-3DDD0FFFB09E}" type="datetime1">
              <a:rPr lang="en-US" smtClean="0"/>
              <a:pPr>
                <a:spcAft>
                  <a:spcPts val="600"/>
                </a:spcAft>
              </a:pPr>
              <a:t>10/6/2024</a:t>
            </a:fld>
            <a:endParaRPr lang="en-US"/>
          </a:p>
        </p:txBody>
      </p:sp>
      <p:sp>
        <p:nvSpPr>
          <p:cNvPr id="2059" name="Slide Number Placeholder 24">
            <a:extLst>
              <a:ext uri="{FF2B5EF4-FFF2-40B4-BE49-F238E27FC236}">
                <a16:creationId xmlns:a16="http://schemas.microsoft.com/office/drawing/2014/main" id="{98661D74-8517-A90A-7708-0D737F2B06A0}"/>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71</a:t>
            </a:fld>
            <a:endParaRPr lang="en-US"/>
          </a:p>
        </p:txBody>
      </p:sp>
      <p:sp>
        <p:nvSpPr>
          <p:cNvPr id="6" name="Footer Placeholder 10">
            <a:extLst>
              <a:ext uri="{FF2B5EF4-FFF2-40B4-BE49-F238E27FC236}">
                <a16:creationId xmlns:a16="http://schemas.microsoft.com/office/drawing/2014/main" id="{2A8E814D-EECE-DDF9-DA4C-A8DFA695816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61656685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768647"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	Who decides if an EIA is required?</a:t>
            </a:r>
          </a:p>
        </p:txBody>
      </p:sp>
      <p:pic>
        <p:nvPicPr>
          <p:cNvPr id="4" name="Picture 3">
            <a:extLst>
              <a:ext uri="{FF2B5EF4-FFF2-40B4-BE49-F238E27FC236}">
                <a16:creationId xmlns:a16="http://schemas.microsoft.com/office/drawing/2014/main" id="{62929304-165D-B4D2-33A4-7D63ADA1C189}"/>
              </a:ext>
            </a:extLst>
          </p:cNvPr>
          <p:cNvPicPr>
            <a:picLocks noChangeAspect="1"/>
          </p:cNvPicPr>
          <p:nvPr/>
        </p:nvPicPr>
        <p:blipFill>
          <a:blip r:embed="rId2"/>
          <a:stretch>
            <a:fillRect/>
          </a:stretch>
        </p:blipFill>
        <p:spPr>
          <a:xfrm>
            <a:off x="812303" y="419100"/>
            <a:ext cx="4890493" cy="6037646"/>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6768646" y="2316481"/>
            <a:ext cx="4636109" cy="3860482"/>
          </a:xfrm>
        </p:spPr>
        <p:txBody>
          <a:bodyPr vert="horz" lIns="91440" tIns="45720" rIns="91440" bIns="45720" rtlCol="0">
            <a:noAutofit/>
          </a:bodyPr>
          <a:lstStyle/>
          <a:p>
            <a:pPr marL="342900" indent="-228600">
              <a:lnSpc>
                <a:spcPct val="110000"/>
              </a:lnSpc>
              <a:spcAft>
                <a:spcPts val="600"/>
              </a:spcAft>
              <a:buFont typeface="Arial" panose="020B0604020202020204" pitchFamily="34" charset="0"/>
              <a:buChar char="•"/>
            </a:pPr>
            <a:r>
              <a:rPr lang="en-US" sz="1600" dirty="0"/>
              <a:t>A developer can submit an ES voluntarily with a planning application in recognition that their scheme falls under Schedule 1 or exceeds Schedule 2 thresholds and would have a significant effect. </a:t>
            </a:r>
          </a:p>
          <a:p>
            <a:pPr marL="342900" indent="-228600">
              <a:lnSpc>
                <a:spcPct val="110000"/>
              </a:lnSpc>
              <a:spcAft>
                <a:spcPts val="600"/>
              </a:spcAft>
              <a:buFont typeface="Arial" panose="020B0604020202020204" pitchFamily="34" charset="0"/>
              <a:buChar char="•"/>
            </a:pPr>
            <a:r>
              <a:rPr lang="en-US" sz="1600" dirty="0"/>
              <a:t>Normally, however, the local planning authority (LPA) decides if an EIA is required in consultation with the applicant in the first instance. </a:t>
            </a:r>
          </a:p>
          <a:p>
            <a:pPr marL="342900" indent="-228600">
              <a:lnSpc>
                <a:spcPct val="110000"/>
              </a:lnSpc>
              <a:spcAft>
                <a:spcPts val="600"/>
              </a:spcAft>
              <a:buFont typeface="Arial" panose="020B0604020202020204" pitchFamily="34" charset="0"/>
              <a:buChar char="•"/>
            </a:pPr>
            <a:r>
              <a:rPr lang="en-US" sz="1600" dirty="0"/>
              <a:t>The LPA will likely be asked by the applicant whether EIA is necessary for a Schedule 2 submission. </a:t>
            </a:r>
          </a:p>
          <a:p>
            <a:pPr marL="342900" indent="-228600">
              <a:lnSpc>
                <a:spcPct val="110000"/>
              </a:lnSpc>
              <a:spcAft>
                <a:spcPts val="600"/>
              </a:spcAft>
              <a:buFont typeface="Arial" panose="020B0604020202020204" pitchFamily="34" charset="0"/>
              <a:buChar char="•"/>
            </a:pPr>
            <a:r>
              <a:rPr lang="en-US" sz="1600" dirty="0"/>
              <a:t>The proposal will then either be ‘screened in’ or ‘screened out’ by the LPA. </a:t>
            </a:r>
          </a:p>
        </p:txBody>
      </p:sp>
      <p:sp>
        <p:nvSpPr>
          <p:cNvPr id="1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1"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72</a:t>
            </a:fld>
            <a:endParaRPr lang="en-US"/>
          </a:p>
        </p:txBody>
      </p:sp>
      <p:sp>
        <p:nvSpPr>
          <p:cNvPr id="6" name="Footer Placeholder 10">
            <a:extLst>
              <a:ext uri="{FF2B5EF4-FFF2-40B4-BE49-F238E27FC236}">
                <a16:creationId xmlns:a16="http://schemas.microsoft.com/office/drawing/2014/main" id="{2234A9B2-D02E-E868-0338-96E262A4FD7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1883591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768647"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Who decides if an EIA is required?</a:t>
            </a:r>
          </a:p>
        </p:txBody>
      </p:sp>
      <p:pic>
        <p:nvPicPr>
          <p:cNvPr id="4" name="Picture 3">
            <a:extLst>
              <a:ext uri="{FF2B5EF4-FFF2-40B4-BE49-F238E27FC236}">
                <a16:creationId xmlns:a16="http://schemas.microsoft.com/office/drawing/2014/main" id="{969DBA4F-08D3-C9A2-7259-4436EB894762}"/>
              </a:ext>
            </a:extLst>
          </p:cNvPr>
          <p:cNvPicPr>
            <a:picLocks noChangeAspect="1"/>
          </p:cNvPicPr>
          <p:nvPr/>
        </p:nvPicPr>
        <p:blipFill>
          <a:blip r:embed="rId2"/>
          <a:stretch>
            <a:fillRect/>
          </a:stretch>
        </p:blipFill>
        <p:spPr>
          <a:xfrm>
            <a:off x="812303" y="419100"/>
            <a:ext cx="4890493" cy="6037646"/>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5788550" y="2316481"/>
            <a:ext cx="6337189" cy="3860482"/>
          </a:xfrm>
        </p:spPr>
        <p:txBody>
          <a:bodyPr vert="horz" lIns="91440" tIns="45720" rIns="91440" bIns="45720" rtlCol="0">
            <a:noAutofit/>
          </a:bodyPr>
          <a:lstStyle/>
          <a:p>
            <a:pPr marL="342900" indent="-228600">
              <a:lnSpc>
                <a:spcPct val="110000"/>
              </a:lnSpc>
              <a:spcAft>
                <a:spcPts val="600"/>
              </a:spcAft>
              <a:buFont typeface="Arial" panose="020B0604020202020204" pitchFamily="34" charset="0"/>
              <a:buChar char="•"/>
            </a:pPr>
            <a:r>
              <a:rPr lang="en-US" sz="1600" dirty="0"/>
              <a:t>Regulations require the LPA to provide, on request, a formal opinion as to whether EIA should be carried out. This is called a Screening Opinion. </a:t>
            </a:r>
          </a:p>
          <a:p>
            <a:pPr marL="342900" indent="-228600">
              <a:lnSpc>
                <a:spcPct val="110000"/>
              </a:lnSpc>
              <a:spcAft>
                <a:spcPts val="600"/>
              </a:spcAft>
              <a:buFont typeface="Arial" panose="020B0604020202020204" pitchFamily="34" charset="0"/>
              <a:buChar char="•"/>
            </a:pPr>
            <a:r>
              <a:rPr lang="en-US" sz="1600" dirty="0"/>
              <a:t>They have 21 days to provide this or not longer than 90 days as agreed with the applicant. </a:t>
            </a:r>
          </a:p>
          <a:p>
            <a:pPr marL="342900" indent="-228600">
              <a:lnSpc>
                <a:spcPct val="110000"/>
              </a:lnSpc>
              <a:spcAft>
                <a:spcPts val="600"/>
              </a:spcAft>
              <a:buFont typeface="Arial" panose="020B0604020202020204" pitchFamily="34" charset="0"/>
              <a:buChar char="•"/>
            </a:pPr>
            <a:r>
              <a:rPr lang="en-US" sz="1600" dirty="0"/>
              <a:t>The LPA must be satisfied that it has received sufficient information to give an opinion, bearing in mind that the failure to require an EIA for a project subsequently found to have significant environmental impacts could be subject to costly legal challenge. </a:t>
            </a:r>
          </a:p>
          <a:p>
            <a:pPr marL="342900" indent="-228600">
              <a:lnSpc>
                <a:spcPct val="110000"/>
              </a:lnSpc>
              <a:spcAft>
                <a:spcPts val="600"/>
              </a:spcAft>
              <a:buFont typeface="Arial" panose="020B0604020202020204" pitchFamily="34" charset="0"/>
              <a:buChar char="•"/>
            </a:pPr>
            <a:r>
              <a:rPr lang="en-US" sz="1600" dirty="0"/>
              <a:t>Where an application is submitted for a development falling within any of the Schedule 2 descriptions without an ES, the LPA may decide if an EIA is required and should refuse to consider the planning application until an ES is submitted. </a:t>
            </a:r>
          </a:p>
        </p:txBody>
      </p:sp>
      <p:sp>
        <p:nvSpPr>
          <p:cNvPr id="2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9"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73</a:t>
            </a:fld>
            <a:endParaRPr lang="en-US"/>
          </a:p>
        </p:txBody>
      </p:sp>
      <p:sp>
        <p:nvSpPr>
          <p:cNvPr id="6" name="Footer Placeholder 10">
            <a:extLst>
              <a:ext uri="{FF2B5EF4-FFF2-40B4-BE49-F238E27FC236}">
                <a16:creationId xmlns:a16="http://schemas.microsoft.com/office/drawing/2014/main" id="{69CE31A7-986E-DEAD-5BAF-E6E22F4152E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5965729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768647"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Who decides if an EIA is required?</a:t>
            </a:r>
          </a:p>
        </p:txBody>
      </p:sp>
      <p:pic>
        <p:nvPicPr>
          <p:cNvPr id="4" name="Picture 3">
            <a:extLst>
              <a:ext uri="{FF2B5EF4-FFF2-40B4-BE49-F238E27FC236}">
                <a16:creationId xmlns:a16="http://schemas.microsoft.com/office/drawing/2014/main" id="{BC466509-9EEE-A5C8-01E7-E6DE10F9D776}"/>
              </a:ext>
            </a:extLst>
          </p:cNvPr>
          <p:cNvPicPr>
            <a:picLocks noChangeAspect="1"/>
          </p:cNvPicPr>
          <p:nvPr/>
        </p:nvPicPr>
        <p:blipFill>
          <a:blip r:embed="rId2"/>
          <a:stretch>
            <a:fillRect/>
          </a:stretch>
        </p:blipFill>
        <p:spPr>
          <a:xfrm>
            <a:off x="812303" y="419100"/>
            <a:ext cx="4890493" cy="6037646"/>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6768646" y="2316481"/>
            <a:ext cx="4636109" cy="3860482"/>
          </a:xfrm>
        </p:spPr>
        <p:txBody>
          <a:bodyPr vert="horz" lIns="91440" tIns="45720" rIns="91440" bIns="45720" rtlCol="0">
            <a:normAutofit/>
          </a:bodyPr>
          <a:lstStyle/>
          <a:p>
            <a:pPr marL="342900" indent="-228600">
              <a:lnSpc>
                <a:spcPct val="110000"/>
              </a:lnSpc>
              <a:spcAft>
                <a:spcPts val="600"/>
              </a:spcAft>
              <a:buFont typeface="Arial" panose="020B0604020202020204" pitchFamily="34" charset="0"/>
              <a:buChar char="•"/>
            </a:pPr>
            <a:r>
              <a:rPr lang="en-US" sz="1500" dirty="0"/>
              <a:t>The Secretary of State has powers to intervene in cases where the LPA has failed to give an opinion on whether an EIA is needed within the prescribed period, or where the applicant disagrees with the opinion given by the LPA. </a:t>
            </a:r>
          </a:p>
          <a:p>
            <a:pPr marL="342900" indent="-228600">
              <a:lnSpc>
                <a:spcPct val="110000"/>
              </a:lnSpc>
              <a:spcAft>
                <a:spcPts val="600"/>
              </a:spcAft>
              <a:buFont typeface="Arial" panose="020B0604020202020204" pitchFamily="34" charset="0"/>
              <a:buChar char="•"/>
            </a:pPr>
            <a:r>
              <a:rPr lang="en-US" sz="1500" dirty="0"/>
              <a:t>Their decision is known as a</a:t>
            </a:r>
            <a:r>
              <a:rPr lang="en-US" sz="1500" dirty="0">
                <a:highlight>
                  <a:srgbClr val="FFFF00"/>
                </a:highlight>
              </a:rPr>
              <a:t> </a:t>
            </a:r>
            <a:r>
              <a:rPr lang="en-US" sz="1500" b="1" dirty="0">
                <a:highlight>
                  <a:srgbClr val="FFFF00"/>
                </a:highlight>
              </a:rPr>
              <a:t>Screening Direction</a:t>
            </a:r>
            <a:r>
              <a:rPr lang="en-US" sz="1500" b="1" dirty="0"/>
              <a:t>. </a:t>
            </a:r>
          </a:p>
          <a:p>
            <a:pPr marL="342900" indent="-228600">
              <a:lnSpc>
                <a:spcPct val="110000"/>
              </a:lnSpc>
              <a:spcAft>
                <a:spcPts val="600"/>
              </a:spcAft>
              <a:buFont typeface="Arial" panose="020B0604020202020204" pitchFamily="34" charset="0"/>
              <a:buChar char="•"/>
            </a:pPr>
            <a:r>
              <a:rPr lang="en-US" sz="1500" dirty="0"/>
              <a:t>They have up to 90 days to issue a screening direction under the EIA regulations.</a:t>
            </a:r>
          </a:p>
        </p:txBody>
      </p:sp>
      <p:sp>
        <p:nvSpPr>
          <p:cNvPr id="1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1"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74</a:t>
            </a:fld>
            <a:endParaRPr lang="en-US"/>
          </a:p>
        </p:txBody>
      </p:sp>
      <p:sp>
        <p:nvSpPr>
          <p:cNvPr id="7" name="Footer Placeholder 10">
            <a:extLst>
              <a:ext uri="{FF2B5EF4-FFF2-40B4-BE49-F238E27FC236}">
                <a16:creationId xmlns:a16="http://schemas.microsoft.com/office/drawing/2014/main" id="{D43003D3-040B-4099-2046-824187E6433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67808218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768647" y="548640"/>
            <a:ext cx="4636108" cy="1648718"/>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Screening Considerations</a:t>
            </a:r>
          </a:p>
        </p:txBody>
      </p:sp>
      <p:pic>
        <p:nvPicPr>
          <p:cNvPr id="10" name="Picture 9">
            <a:extLst>
              <a:ext uri="{FF2B5EF4-FFF2-40B4-BE49-F238E27FC236}">
                <a16:creationId xmlns:a16="http://schemas.microsoft.com/office/drawing/2014/main" id="{BC1EA467-C998-B4D0-7E39-4C48677FE74E}"/>
              </a:ext>
            </a:extLst>
          </p:cNvPr>
          <p:cNvPicPr>
            <a:picLocks noChangeAspect="1"/>
          </p:cNvPicPr>
          <p:nvPr/>
        </p:nvPicPr>
        <p:blipFill>
          <a:blip r:embed="rId3"/>
          <a:stretch>
            <a:fillRect/>
          </a:stretch>
        </p:blipFill>
        <p:spPr>
          <a:xfrm>
            <a:off x="834944" y="419100"/>
            <a:ext cx="4845211" cy="6037646"/>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6768646" y="2316481"/>
            <a:ext cx="4636109" cy="3860482"/>
          </a:xfrm>
        </p:spPr>
        <p:txBody>
          <a:bodyPr vert="horz" lIns="91440" tIns="45720" rIns="91440" bIns="45720" rtlCol="0">
            <a:normAutofit/>
          </a:bodyPr>
          <a:lstStyle/>
          <a:p>
            <a:pPr marL="342900" indent="-228600">
              <a:lnSpc>
                <a:spcPct val="110000"/>
              </a:lnSpc>
              <a:spcAft>
                <a:spcPts val="600"/>
              </a:spcAft>
              <a:buFont typeface="Arial" panose="020B0604020202020204" pitchFamily="34" charset="0"/>
              <a:buChar char="•"/>
            </a:pPr>
            <a:r>
              <a:rPr lang="en-US" sz="1600" dirty="0"/>
              <a:t>Screening Decisions have to be made publicly available.</a:t>
            </a:r>
          </a:p>
          <a:p>
            <a:pPr marL="342900" indent="-228600">
              <a:lnSpc>
                <a:spcPct val="110000"/>
              </a:lnSpc>
              <a:spcAft>
                <a:spcPts val="600"/>
              </a:spcAft>
              <a:buFont typeface="Arial" panose="020B0604020202020204" pitchFamily="34" charset="0"/>
              <a:buChar char="•"/>
            </a:pPr>
            <a:r>
              <a:rPr lang="en-US" sz="1600" dirty="0"/>
              <a:t>Not following the legislation can lead to court action.</a:t>
            </a:r>
          </a:p>
          <a:p>
            <a:pPr marL="342900" indent="-228600">
              <a:lnSpc>
                <a:spcPct val="110000"/>
              </a:lnSpc>
              <a:spcAft>
                <a:spcPts val="600"/>
              </a:spcAft>
              <a:buFont typeface="Arial" panose="020B0604020202020204" pitchFamily="34" charset="0"/>
              <a:buChar char="•"/>
            </a:pPr>
            <a:r>
              <a:rPr lang="en-US" sz="1600" dirty="0"/>
              <a:t>Some applicants try to negate EIA’s by ‘salami-slicing’ the overall proposed plan into smaller chunks which are more likely to get approval (</a:t>
            </a:r>
            <a:r>
              <a:rPr lang="en-US" sz="1600" dirty="0" err="1"/>
              <a:t>Enríquez</a:t>
            </a:r>
            <a:r>
              <a:rPr lang="en-US" sz="1600" dirty="0"/>
              <a:t>-de-Salamanca, Á., 2016)</a:t>
            </a:r>
          </a:p>
          <a:p>
            <a:pPr indent="-228600">
              <a:lnSpc>
                <a:spcPct val="110000"/>
              </a:lnSpc>
              <a:spcAft>
                <a:spcPts val="600"/>
              </a:spcAft>
              <a:buFont typeface="Arial" panose="020B0604020202020204" pitchFamily="34" charset="0"/>
              <a:buChar char="•"/>
            </a:pPr>
            <a:endParaRPr lang="en-US" sz="1300" dirty="0"/>
          </a:p>
        </p:txBody>
      </p:sp>
      <p:sp>
        <p:nvSpPr>
          <p:cNvPr id="1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1"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75</a:t>
            </a:fld>
            <a:endParaRPr lang="en-US"/>
          </a:p>
        </p:txBody>
      </p:sp>
      <p:sp>
        <p:nvSpPr>
          <p:cNvPr id="4" name="Footer Placeholder 10">
            <a:extLst>
              <a:ext uri="{FF2B5EF4-FFF2-40B4-BE49-F238E27FC236}">
                <a16:creationId xmlns:a16="http://schemas.microsoft.com/office/drawing/2014/main" id="{DC740FA8-B157-2566-52C0-87849702697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24250329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446103" y="548640"/>
            <a:ext cx="10958652" cy="1648718"/>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Submitting Screening application:</a:t>
            </a:r>
          </a:p>
        </p:txBody>
      </p:sp>
      <p:sp>
        <p:nvSpPr>
          <p:cNvPr id="1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10/6/2024</a:t>
            </a:fld>
            <a:endParaRPr lang="en-US"/>
          </a:p>
        </p:txBody>
      </p:sp>
      <p:sp>
        <p:nvSpPr>
          <p:cNvPr id="21"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76</a:t>
            </a:fld>
            <a:endParaRPr lang="en-US"/>
          </a:p>
        </p:txBody>
      </p:sp>
      <p:sp>
        <p:nvSpPr>
          <p:cNvPr id="4" name="Footer Placeholder 10">
            <a:extLst>
              <a:ext uri="{FF2B5EF4-FFF2-40B4-BE49-F238E27FC236}">
                <a16:creationId xmlns:a16="http://schemas.microsoft.com/office/drawing/2014/main" id="{DC740FA8-B157-2566-52C0-87849702697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3" name="TextBox 2">
            <a:extLst>
              <a:ext uri="{FF2B5EF4-FFF2-40B4-BE49-F238E27FC236}">
                <a16:creationId xmlns:a16="http://schemas.microsoft.com/office/drawing/2014/main" id="{54728FB8-00B8-72B4-E227-314CBF3204FC}"/>
              </a:ext>
            </a:extLst>
          </p:cNvPr>
          <p:cNvSpPr txBox="1"/>
          <p:nvPr/>
        </p:nvSpPr>
        <p:spPr>
          <a:xfrm>
            <a:off x="446103" y="5807631"/>
            <a:ext cx="6094520" cy="369332"/>
          </a:xfrm>
          <a:prstGeom prst="rect">
            <a:avLst/>
          </a:prstGeom>
          <a:noFill/>
        </p:spPr>
        <p:txBody>
          <a:bodyPr wrap="square">
            <a:spAutoFit/>
          </a:bodyPr>
          <a:lstStyle/>
          <a:p>
            <a:r>
              <a:rPr lang="en-GB" dirty="0">
                <a:hlinkClick r:id="rId3"/>
              </a:rPr>
              <a:t>Screening decision application from (</a:t>
            </a:r>
            <a:r>
              <a:rPr lang="en-GB" dirty="0" err="1">
                <a:hlinkClick r:id="rId3"/>
              </a:rPr>
              <a:t>gov.wales</a:t>
            </a:r>
            <a:r>
              <a:rPr lang="en-GB" dirty="0">
                <a:hlinkClick r:id="rId3"/>
              </a:rPr>
              <a:t>)</a:t>
            </a:r>
            <a:endParaRPr lang="en-GB" dirty="0"/>
          </a:p>
        </p:txBody>
      </p:sp>
      <p:pic>
        <p:nvPicPr>
          <p:cNvPr id="6" name="Picture 5">
            <a:extLst>
              <a:ext uri="{FF2B5EF4-FFF2-40B4-BE49-F238E27FC236}">
                <a16:creationId xmlns:a16="http://schemas.microsoft.com/office/drawing/2014/main" id="{8C2640A9-6D06-2B1E-B150-E76C5C937F99}"/>
              </a:ext>
            </a:extLst>
          </p:cNvPr>
          <p:cNvPicPr>
            <a:picLocks noChangeAspect="1"/>
          </p:cNvPicPr>
          <p:nvPr/>
        </p:nvPicPr>
        <p:blipFill rotWithShape="1">
          <a:blip r:embed="rId4"/>
          <a:srcRect l="74782" t="9055" r="7087" b="31776"/>
          <a:stretch/>
        </p:blipFill>
        <p:spPr>
          <a:xfrm>
            <a:off x="5829261" y="1269903"/>
            <a:ext cx="6094520" cy="4907060"/>
          </a:xfrm>
          <a:prstGeom prst="rect">
            <a:avLst/>
          </a:prstGeom>
        </p:spPr>
      </p:pic>
    </p:spTree>
    <p:extLst>
      <p:ext uri="{BB962C8B-B14F-4D97-AF65-F5344CB8AC3E}">
        <p14:creationId xmlns:p14="http://schemas.microsoft.com/office/powerpoint/2010/main" val="89905024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a:bodyPr>
          <a:lstStyle/>
          <a:p>
            <a:pPr marL="0" indent="0">
              <a:buNone/>
              <a:defRPr/>
            </a:pPr>
            <a:r>
              <a:rPr lang="en-US" sz="2400" b="1" dirty="0"/>
              <a:t>Visit a local council planning page and see if you can find screening requests / opinions / decisions</a:t>
            </a:r>
          </a:p>
          <a:p>
            <a:pPr marL="0" indent="0">
              <a:buNone/>
              <a:defRPr/>
            </a:pPr>
            <a:endParaRPr lang="en-US" sz="2400" b="1" dirty="0"/>
          </a:p>
          <a:p>
            <a:pPr marL="0" indent="0">
              <a:buNone/>
              <a:defRPr/>
            </a:pPr>
            <a:endParaRPr lang="en-US"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77</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19958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4D75010-EBB9-D96E-881B-06E60AAD19FD}"/>
              </a:ext>
            </a:extLst>
          </p:cNvPr>
          <p:cNvPicPr>
            <a:picLocks noChangeAspect="1"/>
          </p:cNvPicPr>
          <p:nvPr/>
        </p:nvPicPr>
        <p:blipFill rotWithShape="1">
          <a:blip r:embed="rId3"/>
          <a:srcRect r="14691"/>
          <a:stretch/>
        </p:blipFill>
        <p:spPr>
          <a:xfrm>
            <a:off x="7536631" y="3635915"/>
            <a:ext cx="3742080" cy="2641514"/>
          </a:xfrm>
          <a:prstGeom prst="rect">
            <a:avLst/>
          </a:prstGeom>
        </p:spPr>
      </p:pic>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b="1" dirty="0"/>
              <a:t>Screening examples: Dean Quarry</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066315" y="544010"/>
            <a:ext cx="7405595" cy="2862322"/>
          </a:xfrm>
          <a:prstGeom prst="rect">
            <a:avLst/>
          </a:prstGeom>
          <a:noFill/>
        </p:spPr>
        <p:txBody>
          <a:bodyPr wrap="square" rtlCol="0">
            <a:spAutoFit/>
          </a:bodyPr>
          <a:lstStyle/>
          <a:p>
            <a:pPr marL="342900" indent="-342900">
              <a:buFont typeface="Arial" panose="020B0604020202020204" pitchFamily="34" charset="0"/>
              <a:buChar char="•"/>
            </a:pPr>
            <a:r>
              <a:rPr lang="en-GB" sz="1600" dirty="0"/>
              <a:t>Screening Decisions have to be made publicly available.</a:t>
            </a:r>
          </a:p>
          <a:p>
            <a:pPr marL="342900" indent="-342900">
              <a:buFont typeface="Arial" panose="020B0604020202020204" pitchFamily="34" charset="0"/>
              <a:buChar char="•"/>
            </a:pPr>
            <a:r>
              <a:rPr lang="en-GB" sz="1600" dirty="0"/>
              <a:t>Not following the legislation can lead to court action.</a:t>
            </a:r>
          </a:p>
          <a:p>
            <a:pPr marL="342900" indent="-342900">
              <a:buFont typeface="Arial" panose="020B0604020202020204" pitchFamily="34" charset="0"/>
              <a:buChar char="•"/>
            </a:pPr>
            <a:endParaRPr lang="en-GB" sz="1600" dirty="0"/>
          </a:p>
          <a:p>
            <a:r>
              <a:rPr lang="en-GB" sz="1600" dirty="0"/>
              <a:t>Dean Quarry, Cornwall: </a:t>
            </a:r>
          </a:p>
          <a:p>
            <a:pPr marL="342900" indent="-342900">
              <a:buFontTx/>
              <a:buChar char="-"/>
            </a:pPr>
            <a:r>
              <a:rPr lang="en-GB" sz="1600" dirty="0"/>
              <a:t>Initial proposal – minor development around old quarry </a:t>
            </a:r>
          </a:p>
          <a:p>
            <a:pPr marL="800100" lvl="1" indent="-342900">
              <a:buFontTx/>
              <a:buChar char="-"/>
            </a:pPr>
            <a:r>
              <a:rPr lang="en-GB" sz="1600" dirty="0"/>
              <a:t>Deemed ‘salami-slicing’</a:t>
            </a:r>
          </a:p>
          <a:p>
            <a:pPr marL="342900" indent="-342900">
              <a:buFontTx/>
              <a:buChar char="-"/>
            </a:pPr>
            <a:r>
              <a:rPr lang="en-GB" sz="1600" dirty="0"/>
              <a:t>Council screening decision – Negative opinion, EIA not required</a:t>
            </a:r>
          </a:p>
          <a:p>
            <a:pPr marL="342900" indent="-342900">
              <a:buFontTx/>
              <a:buChar char="-"/>
            </a:pPr>
            <a:r>
              <a:rPr lang="en-GB" sz="1600" dirty="0"/>
              <a:t>Public appeal: Cornwall Against Dean </a:t>
            </a:r>
            <a:r>
              <a:rPr lang="en-GB" sz="1600" dirty="0" err="1"/>
              <a:t>Superquarry</a:t>
            </a:r>
            <a:endParaRPr lang="en-GB" sz="1600" dirty="0"/>
          </a:p>
          <a:p>
            <a:pPr marL="342900" indent="-342900">
              <a:buFontTx/>
              <a:buChar char="-"/>
            </a:pPr>
            <a:r>
              <a:rPr lang="en-GB" sz="1600" dirty="0"/>
              <a:t>Secretary of State: Positive opinion, EIA required</a:t>
            </a:r>
          </a:p>
          <a:p>
            <a:pPr marL="342900" indent="-342900">
              <a:buFontTx/>
              <a:buChar char="-"/>
            </a:pPr>
            <a:r>
              <a:rPr lang="en-GB" sz="1600" b="1" dirty="0"/>
              <a:t>High court action.</a:t>
            </a:r>
          </a:p>
          <a:p>
            <a:pPr marL="342900" indent="-342900">
              <a:buFont typeface="Arial" panose="020B0604020202020204" pitchFamily="34" charset="0"/>
              <a:buChar char="•"/>
            </a:pPr>
            <a:endParaRPr lang="en-GB" sz="2000" dirty="0"/>
          </a:p>
        </p:txBody>
      </p:sp>
      <p:pic>
        <p:nvPicPr>
          <p:cNvPr id="1026" name="Picture 2" descr="Tidal lagoons project could deliver 30% of Britain's electricity | Daily  Mail Online">
            <a:extLst>
              <a:ext uri="{FF2B5EF4-FFF2-40B4-BE49-F238E27FC236}">
                <a16:creationId xmlns:a16="http://schemas.microsoft.com/office/drawing/2014/main" id="{C030E0C5-6660-187E-07A7-019310F012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1" y="369332"/>
            <a:ext cx="4646511" cy="52015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5521379-4069-432E-1A76-5CE60DC8F142}"/>
              </a:ext>
            </a:extLst>
          </p:cNvPr>
          <p:cNvPicPr>
            <a:picLocks noChangeAspect="1"/>
          </p:cNvPicPr>
          <p:nvPr/>
        </p:nvPicPr>
        <p:blipFill rotWithShape="1">
          <a:blip r:embed="rId5"/>
          <a:srcRect t="2268" b="1"/>
          <a:stretch/>
        </p:blipFill>
        <p:spPr>
          <a:xfrm>
            <a:off x="3685764" y="3851552"/>
            <a:ext cx="3212752" cy="1989744"/>
          </a:xfrm>
          <a:prstGeom prst="rect">
            <a:avLst/>
          </a:prstGeom>
        </p:spPr>
      </p:pic>
      <p:pic>
        <p:nvPicPr>
          <p:cNvPr id="1028" name="Picture 4">
            <a:extLst>
              <a:ext uri="{FF2B5EF4-FFF2-40B4-BE49-F238E27FC236}">
                <a16:creationId xmlns:a16="http://schemas.microsoft.com/office/drawing/2014/main" id="{B784A949-E7DD-D9E6-3729-8ED8231D4FA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89885" y="4404970"/>
            <a:ext cx="2638101" cy="185337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D03382F-A42C-24CC-DF91-367BD39A06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87734" y="484253"/>
            <a:ext cx="929139" cy="115043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FA566A5-6FE4-EAF0-C998-DBDBD00C6806}"/>
              </a:ext>
            </a:extLst>
          </p:cNvPr>
          <p:cNvSpPr txBox="1"/>
          <p:nvPr/>
        </p:nvSpPr>
        <p:spPr>
          <a:xfrm>
            <a:off x="468581" y="5551830"/>
            <a:ext cx="3212752" cy="338554"/>
          </a:xfrm>
          <a:prstGeom prst="rect">
            <a:avLst/>
          </a:prstGeom>
          <a:noFill/>
        </p:spPr>
        <p:txBody>
          <a:bodyPr wrap="square">
            <a:spAutoFit/>
          </a:bodyPr>
          <a:lstStyle/>
          <a:p>
            <a:pPr algn="ctr"/>
            <a:r>
              <a:rPr lang="en-GB" sz="1600" dirty="0"/>
              <a:t>Swansea Bay Tidal Lagoon plan</a:t>
            </a:r>
          </a:p>
        </p:txBody>
      </p:sp>
      <p:sp>
        <p:nvSpPr>
          <p:cNvPr id="16" name="TextBox 15">
            <a:extLst>
              <a:ext uri="{FF2B5EF4-FFF2-40B4-BE49-F238E27FC236}">
                <a16:creationId xmlns:a16="http://schemas.microsoft.com/office/drawing/2014/main" id="{B7B8625D-CD2A-F518-B62F-6F99BEFE8BC6}"/>
              </a:ext>
            </a:extLst>
          </p:cNvPr>
          <p:cNvSpPr txBox="1"/>
          <p:nvPr/>
        </p:nvSpPr>
        <p:spPr>
          <a:xfrm>
            <a:off x="3685765" y="5823434"/>
            <a:ext cx="3212752" cy="584775"/>
          </a:xfrm>
          <a:prstGeom prst="rect">
            <a:avLst/>
          </a:prstGeom>
          <a:noFill/>
        </p:spPr>
        <p:txBody>
          <a:bodyPr wrap="square">
            <a:spAutoFit/>
          </a:bodyPr>
          <a:lstStyle/>
          <a:p>
            <a:pPr algn="ctr"/>
            <a:r>
              <a:rPr lang="en-GB" sz="1600" dirty="0"/>
              <a:t>Proposed plan to use Dean Quarry to supply material</a:t>
            </a:r>
          </a:p>
        </p:txBody>
      </p:sp>
      <p:sp>
        <p:nvSpPr>
          <p:cNvPr id="17" name="TextBox 16">
            <a:extLst>
              <a:ext uri="{FF2B5EF4-FFF2-40B4-BE49-F238E27FC236}">
                <a16:creationId xmlns:a16="http://schemas.microsoft.com/office/drawing/2014/main" id="{E8B689AD-8EAB-177F-0AEC-5BD2BEBC3AF1}"/>
              </a:ext>
            </a:extLst>
          </p:cNvPr>
          <p:cNvSpPr txBox="1"/>
          <p:nvPr/>
        </p:nvSpPr>
        <p:spPr>
          <a:xfrm>
            <a:off x="7536630" y="6258340"/>
            <a:ext cx="3742080" cy="338554"/>
          </a:xfrm>
          <a:prstGeom prst="rect">
            <a:avLst/>
          </a:prstGeom>
          <a:noFill/>
        </p:spPr>
        <p:txBody>
          <a:bodyPr wrap="square">
            <a:spAutoFit/>
          </a:bodyPr>
          <a:lstStyle/>
          <a:p>
            <a:pPr algn="ctr"/>
            <a:r>
              <a:rPr lang="en-GB" sz="1600" dirty="0"/>
              <a:t>Proposed plan at Dean Quarry</a:t>
            </a:r>
          </a:p>
        </p:txBody>
      </p:sp>
      <p:pic>
        <p:nvPicPr>
          <p:cNvPr id="19" name="Picture 18">
            <a:extLst>
              <a:ext uri="{FF2B5EF4-FFF2-40B4-BE49-F238E27FC236}">
                <a16:creationId xmlns:a16="http://schemas.microsoft.com/office/drawing/2014/main" id="{B8F24549-B0D6-9171-47B5-221F8A1360A2}"/>
              </a:ext>
            </a:extLst>
          </p:cNvPr>
          <p:cNvPicPr>
            <a:picLocks noChangeAspect="1"/>
          </p:cNvPicPr>
          <p:nvPr/>
        </p:nvPicPr>
        <p:blipFill>
          <a:blip r:embed="rId8"/>
          <a:stretch>
            <a:fillRect/>
          </a:stretch>
        </p:blipFill>
        <p:spPr>
          <a:xfrm>
            <a:off x="12569722" y="1480309"/>
            <a:ext cx="6696075" cy="4410075"/>
          </a:xfrm>
          <a:prstGeom prst="rect">
            <a:avLst/>
          </a:prstGeom>
        </p:spPr>
      </p:pic>
      <p:sp>
        <p:nvSpPr>
          <p:cNvPr id="4" name="Footer Placeholder 10">
            <a:extLst>
              <a:ext uri="{FF2B5EF4-FFF2-40B4-BE49-F238E27FC236}">
                <a16:creationId xmlns:a16="http://schemas.microsoft.com/office/drawing/2014/main" id="{2090F447-3FAD-E18F-A2B1-5EB6862AA7C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58254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6.25E-7 3.7037E-6 L -0.78216 -0.12732 " pathEditMode="relative" rAng="0" ptsTypes="AA">
                                      <p:cBhvr>
                                        <p:cTn id="11" dur="2000" fill="hold"/>
                                        <p:tgtEl>
                                          <p:spTgt spid="19"/>
                                        </p:tgtEl>
                                        <p:attrNameLst>
                                          <p:attrName>ppt_x</p:attrName>
                                          <p:attrName>ppt_y</p:attrName>
                                        </p:attrNameLst>
                                      </p:cBhvr>
                                      <p:rCtr x="-39115" y="-63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a:extLst>
              <a:ext uri="{FF2B5EF4-FFF2-40B4-BE49-F238E27FC236}">
                <a16:creationId xmlns:a16="http://schemas.microsoft.com/office/drawing/2014/main" id="{ECB60438-280B-CFBE-1B3B-7F4628EEC1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16" t="6530" r="15574" b="11170"/>
          <a:stretch/>
        </p:blipFill>
        <p:spPr bwMode="auto">
          <a:xfrm>
            <a:off x="66892" y="876792"/>
            <a:ext cx="7012566" cy="461562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b="1" dirty="0"/>
              <a:t>Screening examples: Parc Solar </a:t>
            </a:r>
            <a:r>
              <a:rPr lang="en-GB" b="1" dirty="0" err="1"/>
              <a:t>Caenewydd</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7536656" y="715999"/>
            <a:ext cx="4585647" cy="4647426"/>
          </a:xfrm>
          <a:prstGeom prst="rect">
            <a:avLst/>
          </a:prstGeom>
          <a:noFill/>
        </p:spPr>
        <p:txBody>
          <a:bodyPr wrap="square" rtlCol="0">
            <a:spAutoFit/>
          </a:bodyPr>
          <a:lstStyle/>
          <a:p>
            <a:r>
              <a:rPr lang="en-GB" sz="1600" dirty="0"/>
              <a:t>Parc Solar </a:t>
            </a:r>
            <a:r>
              <a:rPr lang="en-GB" sz="1600" dirty="0" err="1"/>
              <a:t>Caenewydd</a:t>
            </a:r>
            <a:r>
              <a:rPr lang="en-GB" sz="1600" dirty="0"/>
              <a:t>, Swansea: </a:t>
            </a:r>
          </a:p>
          <a:p>
            <a:pPr marL="342900" indent="-342900">
              <a:buFontTx/>
              <a:buChar char="-"/>
            </a:pPr>
            <a:r>
              <a:rPr lang="en-GB" sz="1600" dirty="0"/>
              <a:t>Large solar farm proposed for north-west Swansea</a:t>
            </a:r>
          </a:p>
          <a:p>
            <a:pPr marL="342900" indent="-342900">
              <a:buFontTx/>
              <a:buChar char="-"/>
            </a:pPr>
            <a:r>
              <a:rPr lang="en-GB" sz="1600" dirty="0"/>
              <a:t>90 hectares of land to power 11,500 homes</a:t>
            </a:r>
          </a:p>
          <a:p>
            <a:pPr marL="342900" indent="-342900">
              <a:buFontTx/>
              <a:buChar char="-"/>
            </a:pPr>
            <a:r>
              <a:rPr lang="en-GB" sz="1600" dirty="0"/>
              <a:t>Considered a project of ‘National significance’</a:t>
            </a:r>
          </a:p>
          <a:p>
            <a:pPr marL="342900" indent="-342900">
              <a:buFontTx/>
              <a:buChar char="-"/>
            </a:pPr>
            <a:endParaRPr lang="en-GB" sz="1600" dirty="0"/>
          </a:p>
          <a:p>
            <a:pPr marL="342900" indent="-342900">
              <a:buFontTx/>
              <a:buChar char="-"/>
            </a:pPr>
            <a:r>
              <a:rPr lang="en-GB" sz="1600" dirty="0"/>
              <a:t>Screening Opinion requested from Welsh Government:</a:t>
            </a:r>
          </a:p>
          <a:p>
            <a:pPr marL="342900" indent="-342900">
              <a:buFontTx/>
              <a:buChar char="-"/>
            </a:pPr>
            <a:r>
              <a:rPr lang="en-GB" sz="1600" dirty="0"/>
              <a:t>Detailed Screening report provided outlining criteria for Schedules 1 to 3</a:t>
            </a:r>
          </a:p>
          <a:p>
            <a:pPr marL="342900" indent="-342900">
              <a:buFontTx/>
              <a:buChar char="-"/>
            </a:pPr>
            <a:r>
              <a:rPr lang="en-GB" sz="1600" dirty="0"/>
              <a:t>Conclusion: No EIA required</a:t>
            </a:r>
          </a:p>
          <a:p>
            <a:endParaRPr lang="en-GB" sz="1600" dirty="0"/>
          </a:p>
          <a:p>
            <a:pPr marL="342900" indent="-342900">
              <a:buFontTx/>
              <a:buChar char="-"/>
            </a:pPr>
            <a:endParaRPr lang="en-GB" sz="1600" dirty="0"/>
          </a:p>
          <a:p>
            <a:pPr marL="342900" indent="-342900">
              <a:buFont typeface="Arial" panose="020B0604020202020204" pitchFamily="34" charset="0"/>
              <a:buChar char="•"/>
            </a:pPr>
            <a:r>
              <a:rPr lang="en-GB" sz="2000" dirty="0"/>
              <a:t>Visit: </a:t>
            </a:r>
            <a:r>
              <a:rPr lang="en-GB" dirty="0"/>
              <a:t>https://www.parcsolarcaenewydd.co.uk/</a:t>
            </a:r>
            <a:endParaRPr lang="en-GB" sz="2000" dirty="0"/>
          </a:p>
        </p:txBody>
      </p:sp>
      <p:sp>
        <p:nvSpPr>
          <p:cNvPr id="16" name="TextBox 15">
            <a:extLst>
              <a:ext uri="{FF2B5EF4-FFF2-40B4-BE49-F238E27FC236}">
                <a16:creationId xmlns:a16="http://schemas.microsoft.com/office/drawing/2014/main" id="{B7B8625D-CD2A-F518-B62F-6F99BEFE8BC6}"/>
              </a:ext>
            </a:extLst>
          </p:cNvPr>
          <p:cNvSpPr txBox="1"/>
          <p:nvPr/>
        </p:nvSpPr>
        <p:spPr>
          <a:xfrm>
            <a:off x="1985553" y="5661320"/>
            <a:ext cx="3615148" cy="338554"/>
          </a:xfrm>
          <a:prstGeom prst="rect">
            <a:avLst/>
          </a:prstGeom>
          <a:noFill/>
        </p:spPr>
        <p:txBody>
          <a:bodyPr wrap="square">
            <a:spAutoFit/>
          </a:bodyPr>
          <a:lstStyle/>
          <a:p>
            <a:pPr algn="ctr"/>
            <a:r>
              <a:rPr lang="en-GB" sz="1600" dirty="0"/>
              <a:t>Proposed plan for Parc Solar </a:t>
            </a:r>
            <a:r>
              <a:rPr lang="en-GB" sz="1600" dirty="0" err="1"/>
              <a:t>Caenewydd</a:t>
            </a:r>
            <a:endParaRPr lang="en-GB" sz="1600" dirty="0"/>
          </a:p>
        </p:txBody>
      </p:sp>
      <p:pic>
        <p:nvPicPr>
          <p:cNvPr id="2050" name="Picture 2">
            <a:extLst>
              <a:ext uri="{FF2B5EF4-FFF2-40B4-BE49-F238E27FC236}">
                <a16:creationId xmlns:a16="http://schemas.microsoft.com/office/drawing/2014/main" id="{D36ED256-E166-EC61-6C42-6453D4B3F9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96" y="876792"/>
            <a:ext cx="7047006" cy="46156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7EE9F10-3161-5D1D-7268-CF6AB8F4BE96}"/>
              </a:ext>
            </a:extLst>
          </p:cNvPr>
          <p:cNvPicPr>
            <a:picLocks noChangeAspect="1"/>
          </p:cNvPicPr>
          <p:nvPr/>
        </p:nvPicPr>
        <p:blipFill>
          <a:blip r:embed="rId5"/>
          <a:stretch>
            <a:fillRect/>
          </a:stretch>
        </p:blipFill>
        <p:spPr>
          <a:xfrm>
            <a:off x="7324483" y="6256676"/>
            <a:ext cx="4686976" cy="524260"/>
          </a:xfrm>
          <a:prstGeom prst="rect">
            <a:avLst/>
          </a:prstGeom>
        </p:spPr>
      </p:pic>
    </p:spTree>
    <p:extLst>
      <p:ext uri="{BB962C8B-B14F-4D97-AF65-F5344CB8AC3E}">
        <p14:creationId xmlns:p14="http://schemas.microsoft.com/office/powerpoint/2010/main" val="428293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		</a:t>
            </a:r>
            <a:r>
              <a:rPr lang="en-GB" b="1" dirty="0"/>
              <a:t>Screening examples: Kittle Hill Poultry Farm</a:t>
            </a:r>
          </a:p>
        </p:txBody>
      </p:sp>
      <p:sp>
        <p:nvSpPr>
          <p:cNvPr id="12" name="TextBox 11">
            <a:extLst>
              <a:ext uri="{FF2B5EF4-FFF2-40B4-BE49-F238E27FC236}">
                <a16:creationId xmlns:a16="http://schemas.microsoft.com/office/drawing/2014/main" id="{38C4A143-C346-A5D7-3DFF-2CAF7FBCDBED}"/>
              </a:ext>
            </a:extLst>
          </p:cNvPr>
          <p:cNvSpPr txBox="1"/>
          <p:nvPr/>
        </p:nvSpPr>
        <p:spPr>
          <a:xfrm>
            <a:off x="4943476" y="715999"/>
            <a:ext cx="7178828" cy="5940088"/>
          </a:xfrm>
          <a:prstGeom prst="rect">
            <a:avLst/>
          </a:prstGeom>
          <a:noFill/>
        </p:spPr>
        <p:txBody>
          <a:bodyPr wrap="square" rtlCol="0">
            <a:spAutoFit/>
          </a:bodyPr>
          <a:lstStyle/>
          <a:p>
            <a:r>
              <a:rPr lang="en-GB" dirty="0"/>
              <a:t>Kittle Hill Poultry Farm, Kittle, Swansea: </a:t>
            </a:r>
          </a:p>
          <a:p>
            <a:pPr marL="342900" indent="-342900">
              <a:buFontTx/>
              <a:buChar char="-"/>
            </a:pPr>
            <a:r>
              <a:rPr lang="en-GB" dirty="0"/>
              <a:t>Chicken farm that produces eggs</a:t>
            </a:r>
          </a:p>
          <a:p>
            <a:pPr marL="342900" indent="-342900">
              <a:buFontTx/>
              <a:buChar char="-"/>
            </a:pPr>
            <a:r>
              <a:rPr lang="en-GB" dirty="0"/>
              <a:t>In 2009 a proposal was put in to replace 3 sheds to meet new standards</a:t>
            </a:r>
          </a:p>
          <a:p>
            <a:pPr marL="800100" lvl="1" indent="-342900">
              <a:buFontTx/>
              <a:buChar char="-"/>
            </a:pPr>
            <a:r>
              <a:rPr lang="en-GB" dirty="0"/>
              <a:t>This was approved as it had no significant environmental impacts (same extent of sheds)</a:t>
            </a:r>
          </a:p>
          <a:p>
            <a:pPr marL="342900" indent="-342900">
              <a:buFontTx/>
              <a:buChar char="-"/>
            </a:pPr>
            <a:r>
              <a:rPr lang="en-GB" dirty="0"/>
              <a:t>In 2011 the 2009 proposal was updated to increase the number of hens to 400,000, which required an EIA.</a:t>
            </a:r>
          </a:p>
          <a:p>
            <a:pPr marL="800100" lvl="1" indent="-342900">
              <a:buFontTx/>
              <a:buChar char="-"/>
            </a:pPr>
            <a:r>
              <a:rPr lang="en-GB" dirty="0"/>
              <a:t>Planning permission approved.</a:t>
            </a:r>
          </a:p>
          <a:p>
            <a:pPr marL="800100" lvl="1" indent="-342900">
              <a:buFontTx/>
              <a:buChar char="-"/>
            </a:pPr>
            <a:endParaRPr lang="en-GB" sz="2000" dirty="0"/>
          </a:p>
          <a:p>
            <a:pPr marL="800100" lvl="1" indent="-342900">
              <a:buFontTx/>
              <a:buChar char="-"/>
            </a:pPr>
            <a:endParaRPr lang="en-GB" sz="2000" dirty="0"/>
          </a:p>
          <a:p>
            <a:pPr marL="800100" lvl="1" indent="-342900">
              <a:buFontTx/>
              <a:buChar char="-"/>
            </a:pPr>
            <a:endParaRPr lang="en-GB" sz="2000" dirty="0"/>
          </a:p>
          <a:p>
            <a:pPr lvl="1"/>
            <a:endParaRPr lang="en-GB" sz="2000" dirty="0"/>
          </a:p>
          <a:p>
            <a:pPr lvl="1"/>
            <a:endParaRPr lang="en-GB" sz="2000" dirty="0"/>
          </a:p>
          <a:p>
            <a:pPr lvl="1"/>
            <a:r>
              <a:rPr lang="en-GB" sz="2000" b="1" dirty="0"/>
              <a:t>Controversially appeared in media over conditions of the farm in 2016: </a:t>
            </a:r>
            <a:r>
              <a:rPr lang="en-GB" sz="2000" dirty="0">
                <a:hlinkClick r:id="rId3"/>
              </a:rPr>
              <a:t>https://www.itv.com/news/wales/2016-11-15/concerns-raised-about-welfare-of-caged-hens-at-south-wales-farm</a:t>
            </a:r>
            <a:endParaRPr lang="en-GB" sz="2000" dirty="0"/>
          </a:p>
          <a:p>
            <a:pPr marL="800100" lvl="1" indent="-342900">
              <a:buFontTx/>
              <a:buChar char="-"/>
            </a:pPr>
            <a:endParaRPr lang="en-GB" sz="2000" dirty="0"/>
          </a:p>
        </p:txBody>
      </p:sp>
      <p:pic>
        <p:nvPicPr>
          <p:cNvPr id="7" name="Picture 6">
            <a:extLst>
              <a:ext uri="{FF2B5EF4-FFF2-40B4-BE49-F238E27FC236}">
                <a16:creationId xmlns:a16="http://schemas.microsoft.com/office/drawing/2014/main" id="{857E1374-4859-6BD8-539F-ED1C96A35ED6}"/>
              </a:ext>
            </a:extLst>
          </p:cNvPr>
          <p:cNvPicPr>
            <a:picLocks noChangeAspect="1"/>
          </p:cNvPicPr>
          <p:nvPr/>
        </p:nvPicPr>
        <p:blipFill>
          <a:blip r:embed="rId4"/>
          <a:stretch>
            <a:fillRect/>
          </a:stretch>
        </p:blipFill>
        <p:spPr>
          <a:xfrm>
            <a:off x="5613" y="1387761"/>
            <a:ext cx="4737838" cy="4946624"/>
          </a:xfrm>
          <a:prstGeom prst="rect">
            <a:avLst/>
          </a:prstGeom>
        </p:spPr>
      </p:pic>
      <p:pic>
        <p:nvPicPr>
          <p:cNvPr id="10" name="Picture 9">
            <a:extLst>
              <a:ext uri="{FF2B5EF4-FFF2-40B4-BE49-F238E27FC236}">
                <a16:creationId xmlns:a16="http://schemas.microsoft.com/office/drawing/2014/main" id="{F1CDD241-1895-A14E-1CE5-4562BD27E5E7}"/>
              </a:ext>
            </a:extLst>
          </p:cNvPr>
          <p:cNvPicPr>
            <a:picLocks noChangeAspect="1"/>
          </p:cNvPicPr>
          <p:nvPr/>
        </p:nvPicPr>
        <p:blipFill rotWithShape="1">
          <a:blip r:embed="rId5"/>
          <a:srcRect b="22080"/>
          <a:stretch/>
        </p:blipFill>
        <p:spPr>
          <a:xfrm>
            <a:off x="-1" y="369332"/>
            <a:ext cx="4776185" cy="1849733"/>
          </a:xfrm>
          <a:prstGeom prst="rect">
            <a:avLst/>
          </a:prstGeom>
        </p:spPr>
      </p:pic>
      <p:pic>
        <p:nvPicPr>
          <p:cNvPr id="13" name="Picture 12">
            <a:extLst>
              <a:ext uri="{FF2B5EF4-FFF2-40B4-BE49-F238E27FC236}">
                <a16:creationId xmlns:a16="http://schemas.microsoft.com/office/drawing/2014/main" id="{D3483751-A803-C5BA-7F65-672F9F51A9B4}"/>
              </a:ext>
            </a:extLst>
          </p:cNvPr>
          <p:cNvPicPr>
            <a:picLocks noChangeAspect="1"/>
          </p:cNvPicPr>
          <p:nvPr/>
        </p:nvPicPr>
        <p:blipFill>
          <a:blip r:embed="rId6"/>
          <a:stretch>
            <a:fillRect/>
          </a:stretch>
        </p:blipFill>
        <p:spPr>
          <a:xfrm>
            <a:off x="1794990" y="4638935"/>
            <a:ext cx="3075884" cy="1695450"/>
          </a:xfrm>
          <a:prstGeom prst="rect">
            <a:avLst/>
          </a:prstGeom>
        </p:spPr>
      </p:pic>
      <p:pic>
        <p:nvPicPr>
          <p:cNvPr id="15" name="Picture 14">
            <a:extLst>
              <a:ext uri="{FF2B5EF4-FFF2-40B4-BE49-F238E27FC236}">
                <a16:creationId xmlns:a16="http://schemas.microsoft.com/office/drawing/2014/main" id="{8CB587C8-BA6C-6A4C-CA9E-D072B383BC4B}"/>
              </a:ext>
            </a:extLst>
          </p:cNvPr>
          <p:cNvPicPr>
            <a:picLocks noChangeAspect="1"/>
          </p:cNvPicPr>
          <p:nvPr/>
        </p:nvPicPr>
        <p:blipFill>
          <a:blip r:embed="rId7"/>
          <a:stretch>
            <a:fillRect/>
          </a:stretch>
        </p:blipFill>
        <p:spPr>
          <a:xfrm>
            <a:off x="5548488" y="3370029"/>
            <a:ext cx="5823600" cy="1393377"/>
          </a:xfrm>
          <a:prstGeom prst="rect">
            <a:avLst/>
          </a:prstGeom>
        </p:spPr>
      </p:pic>
      <p:pic>
        <p:nvPicPr>
          <p:cNvPr id="18" name="Picture 17">
            <a:extLst>
              <a:ext uri="{FF2B5EF4-FFF2-40B4-BE49-F238E27FC236}">
                <a16:creationId xmlns:a16="http://schemas.microsoft.com/office/drawing/2014/main" id="{A5287BA2-33EC-66EB-3FF3-91F08C9B851C}"/>
              </a:ext>
            </a:extLst>
          </p:cNvPr>
          <p:cNvPicPr>
            <a:picLocks noChangeAspect="1"/>
          </p:cNvPicPr>
          <p:nvPr/>
        </p:nvPicPr>
        <p:blipFill>
          <a:blip r:embed="rId8"/>
          <a:stretch>
            <a:fillRect/>
          </a:stretch>
        </p:blipFill>
        <p:spPr>
          <a:xfrm>
            <a:off x="2297809" y="1489152"/>
            <a:ext cx="2645667" cy="2029962"/>
          </a:xfrm>
          <a:prstGeom prst="rect">
            <a:avLst/>
          </a:prstGeom>
        </p:spPr>
      </p:pic>
      <p:sp>
        <p:nvSpPr>
          <p:cNvPr id="4" name="Footer Placeholder 10">
            <a:extLst>
              <a:ext uri="{FF2B5EF4-FFF2-40B4-BE49-F238E27FC236}">
                <a16:creationId xmlns:a16="http://schemas.microsoft.com/office/drawing/2014/main" id="{CA7E2E2B-E63A-FC2D-BDDA-7DE4B38A4AD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399004752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4E2D4CF-6BB9-244F-3CD7-DAFB2533C1F4}"/>
              </a:ext>
            </a:extLst>
          </p:cNvPr>
          <p:cNvPicPr>
            <a:picLocks noChangeAspect="1"/>
          </p:cNvPicPr>
          <p:nvPr/>
        </p:nvPicPr>
        <p:blipFill rotWithShape="1">
          <a:blip r:embed="rId3"/>
          <a:srcRect l="10437" t="8033" r="16494" b="18678"/>
          <a:stretch/>
        </p:blipFill>
        <p:spPr>
          <a:xfrm>
            <a:off x="305649" y="515198"/>
            <a:ext cx="5916557" cy="5950916"/>
          </a:xfrm>
          <a:prstGeom prst="rect">
            <a:avLst/>
          </a:prstGeom>
        </p:spPr>
      </p:pic>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b="1" dirty="0"/>
              <a:t>Screening examples: </a:t>
            </a:r>
            <a:r>
              <a:rPr lang="en-GB" b="1" dirty="0" err="1"/>
              <a:t>Gowerton</a:t>
            </a:r>
            <a:r>
              <a:rPr lang="en-GB" b="1" dirty="0"/>
              <a:t> Housing development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600826" y="715999"/>
            <a:ext cx="5521478" cy="2616101"/>
          </a:xfrm>
          <a:prstGeom prst="rect">
            <a:avLst/>
          </a:prstGeom>
          <a:noFill/>
        </p:spPr>
        <p:txBody>
          <a:bodyPr wrap="square" rtlCol="0">
            <a:spAutoFit/>
          </a:bodyPr>
          <a:lstStyle/>
          <a:p>
            <a:r>
              <a:rPr lang="en-GB" sz="2000" dirty="0" err="1"/>
              <a:t>Gowerton</a:t>
            </a:r>
            <a:r>
              <a:rPr lang="en-GB" sz="2000" dirty="0"/>
              <a:t>, Swansea: </a:t>
            </a:r>
          </a:p>
          <a:p>
            <a:pPr marL="342900" indent="-342900">
              <a:buFontTx/>
              <a:buChar char="-"/>
            </a:pPr>
            <a:r>
              <a:rPr lang="en-GB" sz="2000" dirty="0"/>
              <a:t>Proposal for a residential development of circa 230 dwellings</a:t>
            </a:r>
          </a:p>
          <a:p>
            <a:pPr marL="342900" indent="-342900">
              <a:buFontTx/>
              <a:buChar char="-"/>
            </a:pPr>
            <a:r>
              <a:rPr lang="en-GB" sz="2000" dirty="0"/>
              <a:t>Development within a woodland that was previously a copper works.</a:t>
            </a:r>
          </a:p>
          <a:p>
            <a:pPr marL="342900" indent="-342900">
              <a:buFontTx/>
              <a:buChar char="-"/>
            </a:pPr>
            <a:r>
              <a:rPr lang="en-GB" sz="2000" dirty="0"/>
              <a:t>Screening Opinion submitted and successful</a:t>
            </a:r>
          </a:p>
          <a:p>
            <a:pPr marL="342900" indent="-342900">
              <a:buFontTx/>
              <a:buChar char="-"/>
            </a:pPr>
            <a:endParaRPr lang="en-GB" sz="2400" dirty="0"/>
          </a:p>
        </p:txBody>
      </p:sp>
      <p:pic>
        <p:nvPicPr>
          <p:cNvPr id="6" name="Picture 5">
            <a:extLst>
              <a:ext uri="{FF2B5EF4-FFF2-40B4-BE49-F238E27FC236}">
                <a16:creationId xmlns:a16="http://schemas.microsoft.com/office/drawing/2014/main" id="{59D7A072-786F-5246-5E0A-8119D84AC466}"/>
              </a:ext>
            </a:extLst>
          </p:cNvPr>
          <p:cNvPicPr>
            <a:picLocks noChangeAspect="1"/>
          </p:cNvPicPr>
          <p:nvPr/>
        </p:nvPicPr>
        <p:blipFill>
          <a:blip r:embed="rId4"/>
          <a:stretch>
            <a:fillRect/>
          </a:stretch>
        </p:blipFill>
        <p:spPr>
          <a:xfrm>
            <a:off x="305649" y="515198"/>
            <a:ext cx="5916557" cy="5950916"/>
          </a:xfrm>
          <a:prstGeom prst="rect">
            <a:avLst/>
          </a:prstGeom>
        </p:spPr>
      </p:pic>
      <p:sp>
        <p:nvSpPr>
          <p:cNvPr id="4" name="Footer Placeholder 10">
            <a:extLst>
              <a:ext uri="{FF2B5EF4-FFF2-40B4-BE49-F238E27FC236}">
                <a16:creationId xmlns:a16="http://schemas.microsoft.com/office/drawing/2014/main" id="{69F08EF2-169A-44A2-DFF2-07910019A1B0}"/>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81997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		</a:t>
            </a:r>
            <a:r>
              <a:rPr lang="en-GB" b="1" dirty="0"/>
              <a:t> EIA Key Stages: Scoping</a:t>
            </a:r>
          </a:p>
        </p:txBody>
      </p:sp>
      <p:graphicFrame>
        <p:nvGraphicFramePr>
          <p:cNvPr id="3" name="Table 9">
            <a:extLst>
              <a:ext uri="{FF2B5EF4-FFF2-40B4-BE49-F238E27FC236}">
                <a16:creationId xmlns:a16="http://schemas.microsoft.com/office/drawing/2014/main" id="{305DCA00-E18F-BCB9-E536-007F1571897F}"/>
              </a:ext>
            </a:extLst>
          </p:cNvPr>
          <p:cNvGraphicFramePr>
            <a:graphicFrameLocks noGrp="1"/>
          </p:cNvGraphicFramePr>
          <p:nvPr/>
        </p:nvGraphicFramePr>
        <p:xfrm>
          <a:off x="3442447" y="1977634"/>
          <a:ext cx="8425387" cy="47548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3867670436"/>
                    </a:ext>
                  </a:extLst>
                </a:gridCol>
                <a:gridCol w="6520610">
                  <a:extLst>
                    <a:ext uri="{9D8B030D-6E8A-4147-A177-3AD203B41FA5}">
                      <a16:colId xmlns:a16="http://schemas.microsoft.com/office/drawing/2014/main" val="1625786905"/>
                    </a:ext>
                  </a:extLst>
                </a:gridCol>
              </a:tblGrid>
              <a:tr h="346587">
                <a:tc>
                  <a:txBody>
                    <a:bodyPr/>
                    <a:lstStyle/>
                    <a:p>
                      <a:r>
                        <a:rPr lang="en-GB" sz="1800" b="1" kern="1200" dirty="0">
                          <a:solidFill>
                            <a:schemeClr val="accent1">
                              <a:lumMod val="75000"/>
                            </a:schemeClr>
                          </a:solidFill>
                          <a:latin typeface="+mj-lt"/>
                          <a:ea typeface="+mj-ea"/>
                          <a:cs typeface="+mj-cs"/>
                        </a:rPr>
                        <a:t>Stage</a:t>
                      </a:r>
                    </a:p>
                  </a:txBody>
                  <a:tcPr>
                    <a:lnB w="57150" cap="flat" cmpd="sng" algn="ctr">
                      <a:noFill/>
                      <a:prstDash val="solid"/>
                      <a:round/>
                      <a:headEnd type="none" w="med" len="med"/>
                      <a:tailEnd type="none" w="med" len="med"/>
                    </a:lnB>
                  </a:tcPr>
                </a:tc>
                <a:tc>
                  <a:txBody>
                    <a:bodyPr/>
                    <a:lstStyle/>
                    <a:p>
                      <a:r>
                        <a:rPr lang="en-GB" sz="1800" b="1" kern="1200" dirty="0">
                          <a:solidFill>
                            <a:schemeClr val="accent1">
                              <a:lumMod val="75000"/>
                            </a:schemeClr>
                          </a:solidFill>
                          <a:latin typeface="+mj-lt"/>
                          <a:ea typeface="+mj-ea"/>
                          <a:cs typeface="+mj-cs"/>
                        </a:rPr>
                        <a:t>What’s involved</a:t>
                      </a:r>
                    </a:p>
                  </a:txBody>
                  <a:tcPr>
                    <a:lnB w="57150" cap="flat" cmpd="sng" algn="ctr">
                      <a:noFill/>
                      <a:prstDash val="solid"/>
                      <a:round/>
                      <a:headEnd type="none" w="med" len="med"/>
                      <a:tailEnd type="none" w="med" len="med"/>
                    </a:lnB>
                  </a:tcPr>
                </a:tc>
                <a:extLst>
                  <a:ext uri="{0D108BD9-81ED-4DB2-BD59-A6C34878D82A}">
                    <a16:rowId xmlns:a16="http://schemas.microsoft.com/office/drawing/2014/main" val="2089092215"/>
                  </a:ext>
                </a:extLst>
              </a:tr>
              <a:tr h="346587">
                <a:tc>
                  <a:txBody>
                    <a:bodyPr/>
                    <a:lstStyle/>
                    <a:p>
                      <a:pPr marL="0" indent="0">
                        <a:buNone/>
                      </a:pPr>
                      <a:r>
                        <a:rPr lang="en-GB" sz="1800" b="0" kern="1200" dirty="0">
                          <a:solidFill>
                            <a:schemeClr val="accent1">
                              <a:lumMod val="75000"/>
                            </a:schemeClr>
                          </a:solidFill>
                          <a:latin typeface="+mj-lt"/>
                          <a:ea typeface="+mj-ea"/>
                          <a:cs typeface="+mj-cs"/>
                        </a:rPr>
                        <a:t>1. Screening</a:t>
                      </a:r>
                    </a:p>
                  </a:txBody>
                  <a:tcPr>
                    <a:lnL w="57150" cap="flat" cmpd="sng" algn="ctr">
                      <a:noFill/>
                      <a:prstDash val="solid"/>
                      <a:round/>
                      <a:headEnd type="none" w="med" len="med"/>
                      <a:tailEnd type="none" w="med" len="med"/>
                    </a:lnL>
                    <a:lnR>
                      <a:noFill/>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b="0" kern="1200" dirty="0">
                          <a:solidFill>
                            <a:schemeClr val="accent1">
                              <a:lumMod val="75000"/>
                            </a:schemeClr>
                          </a:solidFill>
                          <a:latin typeface="+mj-lt"/>
                          <a:ea typeface="+mj-ea"/>
                          <a:cs typeface="+mj-cs"/>
                        </a:rPr>
                        <a:t>Deciding if an EIA is required</a:t>
                      </a:r>
                    </a:p>
                  </a:txBody>
                  <a:tcPr>
                    <a:lnL>
                      <a:noFill/>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895358"/>
                  </a:ext>
                </a:extLst>
              </a:tr>
              <a:tr h="606528">
                <a:tc>
                  <a:txBody>
                    <a:bodyPr/>
                    <a:lstStyle/>
                    <a:p>
                      <a:r>
                        <a:rPr lang="en-GB" sz="1800" b="0" kern="1200" dirty="0">
                          <a:solidFill>
                            <a:schemeClr val="accent1">
                              <a:lumMod val="75000"/>
                            </a:schemeClr>
                          </a:solidFill>
                          <a:latin typeface="+mj-lt"/>
                          <a:ea typeface="+mj-ea"/>
                          <a:cs typeface="+mj-cs"/>
                        </a:rPr>
                        <a:t>2. Scoping</a:t>
                      </a:r>
                    </a:p>
                  </a:txBody>
                  <a:tcPr>
                    <a:lnT w="57150" cap="flat" cmpd="sng" algn="ctr">
                      <a:noFill/>
                      <a:prstDash val="solid"/>
                      <a:round/>
                      <a:headEnd type="none" w="med" len="med"/>
                      <a:tailEnd type="none" w="med" len="med"/>
                    </a:lnT>
                  </a:tcPr>
                </a:tc>
                <a:tc>
                  <a:txBody>
                    <a:bodyPr/>
                    <a:lstStyle/>
                    <a:p>
                      <a:r>
                        <a:rPr lang="en-GB" sz="1800" b="0" kern="1200" dirty="0">
                          <a:solidFill>
                            <a:schemeClr val="accent1">
                              <a:lumMod val="75000"/>
                            </a:schemeClr>
                          </a:solidFill>
                          <a:latin typeface="+mj-lt"/>
                          <a:ea typeface="+mj-ea"/>
                          <a:cs typeface="+mj-cs"/>
                        </a:rPr>
                        <a:t>Deciding what needs to be covered in the assessment and reported in the ES</a:t>
                      </a:r>
                    </a:p>
                  </a:txBody>
                  <a:tcPr>
                    <a:lnT w="57150" cap="flat" cmpd="sng" algn="ctr">
                      <a:noFill/>
                      <a:prstDash val="solid"/>
                      <a:round/>
                      <a:headEnd type="none" w="med" len="med"/>
                      <a:tailEnd type="none" w="med" len="med"/>
                    </a:lnT>
                  </a:tcPr>
                </a:tc>
                <a:extLst>
                  <a:ext uri="{0D108BD9-81ED-4DB2-BD59-A6C34878D82A}">
                    <a16:rowId xmlns:a16="http://schemas.microsoft.com/office/drawing/2014/main" val="2344171320"/>
                  </a:ext>
                </a:extLst>
              </a:tr>
              <a:tr h="606528">
                <a:tc>
                  <a:txBody>
                    <a:bodyPr/>
                    <a:lstStyle/>
                    <a:p>
                      <a:r>
                        <a:rPr lang="en-GB" sz="1800" b="0" kern="1200" dirty="0">
                          <a:solidFill>
                            <a:schemeClr val="accent1">
                              <a:lumMod val="75000"/>
                            </a:schemeClr>
                          </a:solidFill>
                          <a:latin typeface="+mj-lt"/>
                          <a:ea typeface="+mj-ea"/>
                          <a:cs typeface="+mj-cs"/>
                        </a:rPr>
                        <a:t>3. Assessment and Report</a:t>
                      </a:r>
                    </a:p>
                  </a:txBody>
                  <a:tcPr/>
                </a:tc>
                <a:tc>
                  <a:txBody>
                    <a:bodyPr/>
                    <a:lstStyle/>
                    <a:p>
                      <a:r>
                        <a:rPr lang="en-GB" sz="1800" b="0" kern="1200" dirty="0">
                          <a:solidFill>
                            <a:schemeClr val="accent1">
                              <a:lumMod val="75000"/>
                            </a:schemeClr>
                          </a:solidFill>
                          <a:latin typeface="+mj-lt"/>
                          <a:ea typeface="+mj-ea"/>
                          <a:cs typeface="+mj-cs"/>
                        </a:rPr>
                        <a:t>The ES has to include the likely significant environmental effects of the development</a:t>
                      </a:r>
                    </a:p>
                  </a:txBody>
                  <a:tcPr/>
                </a:tc>
                <a:extLst>
                  <a:ext uri="{0D108BD9-81ED-4DB2-BD59-A6C34878D82A}">
                    <a16:rowId xmlns:a16="http://schemas.microsoft.com/office/drawing/2014/main" val="2500604910"/>
                  </a:ext>
                </a:extLst>
              </a:tr>
              <a:tr h="866469">
                <a:tc>
                  <a:txBody>
                    <a:bodyPr/>
                    <a:lstStyle/>
                    <a:p>
                      <a:r>
                        <a:rPr lang="en-GB" sz="1800" b="0" kern="1200" dirty="0">
                          <a:solidFill>
                            <a:schemeClr val="accent1">
                              <a:lumMod val="75000"/>
                            </a:schemeClr>
                          </a:solidFill>
                          <a:latin typeface="+mj-lt"/>
                          <a:ea typeface="+mj-ea"/>
                          <a:cs typeface="+mj-cs"/>
                        </a:rPr>
                        <a:t>4. Review of Application</a:t>
                      </a:r>
                    </a:p>
                  </a:txBody>
                  <a:tcPr/>
                </a:tc>
                <a:tc>
                  <a:txBody>
                    <a:bodyPr/>
                    <a:lstStyle/>
                    <a:p>
                      <a:r>
                        <a:rPr lang="en-GB" sz="1800" b="0"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tc>
                <a:extLst>
                  <a:ext uri="{0D108BD9-81ED-4DB2-BD59-A6C34878D82A}">
                    <a16:rowId xmlns:a16="http://schemas.microsoft.com/office/drawing/2014/main" val="1193463471"/>
                  </a:ext>
                </a:extLst>
              </a:tr>
              <a:tr h="866469">
                <a:tc>
                  <a:txBody>
                    <a:bodyPr/>
                    <a:lstStyle/>
                    <a:p>
                      <a:r>
                        <a:rPr lang="en-GB" sz="1800" b="0" kern="1200" dirty="0">
                          <a:solidFill>
                            <a:schemeClr val="accent1">
                              <a:lumMod val="75000"/>
                            </a:schemeClr>
                          </a:solidFill>
                          <a:latin typeface="+mj-lt"/>
                          <a:ea typeface="+mj-ea"/>
                          <a:cs typeface="+mj-cs"/>
                        </a:rPr>
                        <a:t>5. Decision</a:t>
                      </a:r>
                    </a:p>
                  </a:txBody>
                  <a:tcPr/>
                </a:tc>
                <a:tc>
                  <a:txBody>
                    <a:bodyPr/>
                    <a:lstStyle/>
                    <a:p>
                      <a:r>
                        <a:rPr lang="en-GB" sz="1800" b="0" kern="1200" dirty="0">
                          <a:solidFill>
                            <a:schemeClr val="accent1">
                              <a:lumMod val="75000"/>
                            </a:schemeClr>
                          </a:solidFill>
                          <a:latin typeface="+mj-lt"/>
                          <a:ea typeface="+mj-ea"/>
                          <a:cs typeface="+mj-cs"/>
                        </a:rPr>
                        <a:t>The ES and any comments made on it must be taken into account by the competent authority before they decide whether to give consent. </a:t>
                      </a:r>
                    </a:p>
                  </a:txBody>
                  <a:tcPr/>
                </a:tc>
                <a:extLst>
                  <a:ext uri="{0D108BD9-81ED-4DB2-BD59-A6C34878D82A}">
                    <a16:rowId xmlns:a16="http://schemas.microsoft.com/office/drawing/2014/main" val="1461222222"/>
                  </a:ext>
                </a:extLst>
              </a:tr>
              <a:tr h="648000">
                <a:tc>
                  <a:txBody>
                    <a:bodyPr/>
                    <a:lstStyle/>
                    <a:p>
                      <a:r>
                        <a:rPr lang="en-GB" sz="1800" b="0" kern="1200" dirty="0">
                          <a:solidFill>
                            <a:schemeClr val="accent1">
                              <a:lumMod val="75000"/>
                            </a:schemeClr>
                          </a:solidFill>
                          <a:latin typeface="+mj-lt"/>
                          <a:ea typeface="+mj-ea"/>
                          <a:cs typeface="+mj-cs"/>
                        </a:rPr>
                        <a:t>6. Implementation and monitoring</a:t>
                      </a:r>
                    </a:p>
                  </a:txBody>
                  <a:tcPr/>
                </a:tc>
                <a:tc>
                  <a:txBody>
                    <a:bodyPr/>
                    <a:lstStyle/>
                    <a:p>
                      <a:r>
                        <a:rPr lang="en-GB" sz="1800" b="0" kern="1200" dirty="0">
                          <a:solidFill>
                            <a:schemeClr val="accent1">
                              <a:lumMod val="75000"/>
                            </a:schemeClr>
                          </a:solidFill>
                          <a:latin typeface="+mj-lt"/>
                          <a:ea typeface="+mj-ea"/>
                          <a:cs typeface="+mj-cs"/>
                        </a:rPr>
                        <a:t>The developer must commence any monitoring required by the competent authority.</a:t>
                      </a:r>
                    </a:p>
                  </a:txBody>
                  <a:tcPr/>
                </a:tc>
                <a:extLst>
                  <a:ext uri="{0D108BD9-81ED-4DB2-BD59-A6C34878D82A}">
                    <a16:rowId xmlns:a16="http://schemas.microsoft.com/office/drawing/2014/main" val="3477654954"/>
                  </a:ext>
                </a:extLst>
              </a:tr>
            </a:tbl>
          </a:graphicData>
        </a:graphic>
      </p:graphicFrame>
      <p:pic>
        <p:nvPicPr>
          <p:cNvPr id="2050" name="Picture 2" descr="What Is Environmental Impact Assessment? | The Motley Fool">
            <a:extLst>
              <a:ext uri="{FF2B5EF4-FFF2-40B4-BE49-F238E27FC236}">
                <a16:creationId xmlns:a16="http://schemas.microsoft.com/office/drawing/2014/main" id="{F5A12168-451C-9FE4-B993-640E3FA73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17"/>
          <a:stretch/>
        </p:blipFill>
        <p:spPr bwMode="auto">
          <a:xfrm>
            <a:off x="1018972" y="346187"/>
            <a:ext cx="3279407" cy="15016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9B53-19DE-B82F-84FD-CAB491116133}"/>
              </a:ext>
            </a:extLst>
          </p:cNvPr>
          <p:cNvPicPr>
            <a:picLocks noChangeAspect="1"/>
          </p:cNvPicPr>
          <p:nvPr/>
        </p:nvPicPr>
        <p:blipFill>
          <a:blip r:embed="rId4"/>
          <a:stretch>
            <a:fillRect/>
          </a:stretch>
        </p:blipFill>
        <p:spPr>
          <a:xfrm>
            <a:off x="59803" y="1901184"/>
            <a:ext cx="3200400" cy="3848100"/>
          </a:xfrm>
          <a:prstGeom prst="rect">
            <a:avLst/>
          </a:prstGeom>
        </p:spPr>
      </p:pic>
      <p:sp>
        <p:nvSpPr>
          <p:cNvPr id="11" name="TextBox 10">
            <a:extLst>
              <a:ext uri="{FF2B5EF4-FFF2-40B4-BE49-F238E27FC236}">
                <a16:creationId xmlns:a16="http://schemas.microsoft.com/office/drawing/2014/main" id="{1B07CE6B-DAE9-EE6E-37DB-0152A3020E74}"/>
              </a:ext>
            </a:extLst>
          </p:cNvPr>
          <p:cNvSpPr txBox="1"/>
          <p:nvPr/>
        </p:nvSpPr>
        <p:spPr>
          <a:xfrm>
            <a:off x="167242" y="5822697"/>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graphicFrame>
        <p:nvGraphicFramePr>
          <p:cNvPr id="16" name="Table 15">
            <a:extLst>
              <a:ext uri="{FF2B5EF4-FFF2-40B4-BE49-F238E27FC236}">
                <a16:creationId xmlns:a16="http://schemas.microsoft.com/office/drawing/2014/main" id="{F10BE779-6DFE-027B-B726-EFBDE7AE2019}"/>
              </a:ext>
            </a:extLst>
          </p:cNvPr>
          <p:cNvGraphicFramePr>
            <a:graphicFrameLocks noGrp="1"/>
          </p:cNvGraphicFramePr>
          <p:nvPr/>
        </p:nvGraphicFramePr>
        <p:xfrm>
          <a:off x="3442446" y="2716683"/>
          <a:ext cx="8425387" cy="70104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1755412659"/>
                    </a:ext>
                  </a:extLst>
                </a:gridCol>
                <a:gridCol w="6520610">
                  <a:extLst>
                    <a:ext uri="{9D8B030D-6E8A-4147-A177-3AD203B41FA5}">
                      <a16:colId xmlns:a16="http://schemas.microsoft.com/office/drawing/2014/main" val="750510171"/>
                    </a:ext>
                  </a:extLst>
                </a:gridCol>
              </a:tblGrid>
              <a:tr h="685107">
                <a:tc>
                  <a:txBody>
                    <a:bodyPr/>
                    <a:lstStyle/>
                    <a:p>
                      <a:pPr marL="0" indent="0">
                        <a:buNone/>
                      </a:pPr>
                      <a:r>
                        <a:rPr lang="en-GB" sz="1900" b="1" kern="1200" dirty="0">
                          <a:solidFill>
                            <a:schemeClr val="accent1">
                              <a:lumMod val="75000"/>
                            </a:schemeClr>
                          </a:solidFill>
                          <a:latin typeface="+mj-lt"/>
                          <a:ea typeface="+mj-ea"/>
                          <a:cs typeface="+mj-cs"/>
                        </a:rPr>
                        <a:t>2. Scoping</a:t>
                      </a:r>
                    </a:p>
                  </a:txBody>
                  <a:tcPr>
                    <a:lnL w="28575" cap="flat" cmpd="sng" algn="ctr">
                      <a:solidFill>
                        <a:schemeClr val="accent1"/>
                      </a:solidFill>
                      <a:prstDash val="solid"/>
                      <a:round/>
                      <a:headEnd type="none" w="med" len="med"/>
                      <a:tailEnd type="none" w="med" len="med"/>
                    </a:lnL>
                    <a:lnR>
                      <a:noFill/>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000" b="0" kern="1200" dirty="0">
                          <a:solidFill>
                            <a:schemeClr val="accent1">
                              <a:lumMod val="75000"/>
                            </a:schemeClr>
                          </a:solidFill>
                          <a:latin typeface="+mn-lt"/>
                          <a:ea typeface="+mn-ea"/>
                          <a:cs typeface="+mn-cs"/>
                        </a:rPr>
                        <a:t>Deciding what needs to be covered in the assessment and reported in the ES</a:t>
                      </a:r>
                    </a:p>
                  </a:txBody>
                  <a:tcPr>
                    <a:lnL>
                      <a:noFill/>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70920110"/>
                  </a:ext>
                </a:extLst>
              </a:tr>
            </a:tbl>
          </a:graphicData>
        </a:graphic>
      </p:graphicFrame>
      <p:sp>
        <p:nvSpPr>
          <p:cNvPr id="17" name="TextBox 16">
            <a:extLst>
              <a:ext uri="{FF2B5EF4-FFF2-40B4-BE49-F238E27FC236}">
                <a16:creationId xmlns:a16="http://schemas.microsoft.com/office/drawing/2014/main" id="{60CC170C-14F2-B79B-ADEC-6DE116DD5BF7}"/>
              </a:ext>
            </a:extLst>
          </p:cNvPr>
          <p:cNvSpPr txBox="1"/>
          <p:nvPr/>
        </p:nvSpPr>
        <p:spPr>
          <a:xfrm>
            <a:off x="4381082" y="693107"/>
            <a:ext cx="7117428" cy="461665"/>
          </a:xfrm>
          <a:prstGeom prst="rect">
            <a:avLst/>
          </a:prstGeom>
          <a:noFill/>
        </p:spPr>
        <p:txBody>
          <a:bodyPr wrap="square" rtlCol="0">
            <a:spAutoFit/>
          </a:bodyPr>
          <a:lstStyle/>
          <a:p>
            <a:r>
              <a:rPr lang="en-GB" sz="2400" dirty="0"/>
              <a:t>After Screening comes Scoping.</a:t>
            </a:r>
            <a:endParaRPr lang="en-GB" dirty="0"/>
          </a:p>
        </p:txBody>
      </p:sp>
      <p:sp>
        <p:nvSpPr>
          <p:cNvPr id="6" name="Footer Placeholder 10">
            <a:extLst>
              <a:ext uri="{FF2B5EF4-FFF2-40B4-BE49-F238E27FC236}">
                <a16:creationId xmlns:a16="http://schemas.microsoft.com/office/drawing/2014/main" id="{3AD0BF65-CFCB-B16F-EFAF-ABE272CB02F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87868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83</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Tree>
    <p:extLst>
      <p:ext uri="{BB962C8B-B14F-4D97-AF65-F5344CB8AC3E}">
        <p14:creationId xmlns:p14="http://schemas.microsoft.com/office/powerpoint/2010/main" val="411786752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952481" y="800783"/>
            <a:ext cx="8278891" cy="1323867"/>
          </a:xfrm>
        </p:spPr>
        <p:txBody>
          <a:bodyPr vert="horz" lIns="91440" tIns="45720" rIns="91440" bIns="45720" rtlCol="0" anchor="b">
            <a:normAutofit/>
          </a:bodyPr>
          <a:lstStyle/>
          <a:p>
            <a:pPr>
              <a:lnSpc>
                <a:spcPct val="90000"/>
              </a:lnSpc>
              <a:spcBef>
                <a:spcPct val="0"/>
              </a:spcBef>
              <a:spcAft>
                <a:spcPts val="600"/>
              </a:spcAft>
            </a:pPr>
            <a:r>
              <a:rPr lang="en-US" sz="3600" b="1" kern="1200">
                <a:solidFill>
                  <a:schemeClr val="tx1"/>
                </a:solidFill>
                <a:latin typeface="+mj-lt"/>
                <a:ea typeface="+mj-ea"/>
                <a:cs typeface="+mj-cs"/>
              </a:rPr>
              <a:t>	Scoping</a:t>
            </a:r>
          </a:p>
        </p:txBody>
      </p:sp>
      <p:sp>
        <p:nvSpPr>
          <p:cNvPr id="12" name="TextBox 11">
            <a:extLst>
              <a:ext uri="{FF2B5EF4-FFF2-40B4-BE49-F238E27FC236}">
                <a16:creationId xmlns:a16="http://schemas.microsoft.com/office/drawing/2014/main" id="{38C4A143-C346-A5D7-3DFF-2CAF7FBCDBED}"/>
              </a:ext>
            </a:extLst>
          </p:cNvPr>
          <p:cNvSpPr txBox="1"/>
          <p:nvPr/>
        </p:nvSpPr>
        <p:spPr>
          <a:xfrm>
            <a:off x="1952481" y="2495774"/>
            <a:ext cx="8278892" cy="3273426"/>
          </a:xfrm>
        </p:spPr>
        <p:txBody>
          <a:bodyPr vert="horz" lIns="91440" tIns="45720" rIns="91440" bIns="45720" rtlCol="0">
            <a:normAutofit/>
          </a:bodyPr>
          <a:lstStyle/>
          <a:p>
            <a:pPr marL="285750" indent="-228600">
              <a:lnSpc>
                <a:spcPct val="110000"/>
              </a:lnSpc>
              <a:spcAft>
                <a:spcPts val="600"/>
              </a:spcAft>
              <a:buFont typeface="Arial" panose="020B0604020202020204" pitchFamily="34" charset="0"/>
              <a:buChar char="•"/>
            </a:pPr>
            <a:r>
              <a:rPr lang="en-US"/>
              <a:t>Scoping is the stage that sets out what needs to be assessed in the EIA to help define how to approach the assessment and what information may be needed to identify the likely significant effects from the development.</a:t>
            </a:r>
          </a:p>
          <a:p>
            <a:pPr marL="285750" indent="-228600">
              <a:lnSpc>
                <a:spcPct val="110000"/>
              </a:lnSpc>
              <a:spcAft>
                <a:spcPts val="600"/>
              </a:spcAft>
              <a:buFont typeface="Arial" panose="020B0604020202020204" pitchFamily="34" charset="0"/>
              <a:buChar char="•"/>
            </a:pPr>
            <a:r>
              <a:rPr lang="en-US"/>
              <a:t>You can request a scoping opinion from the EIA decision-maker. A scoping opinion sets out what the decision-maker expects to be included and excluded from the EIA. Decision-makers will consult with consultation bodies, before issuing their scoping opinion.</a:t>
            </a:r>
          </a:p>
          <a:p>
            <a:pPr marL="285750" indent="-228600">
              <a:lnSpc>
                <a:spcPct val="110000"/>
              </a:lnSpc>
              <a:spcAft>
                <a:spcPts val="600"/>
              </a:spcAft>
              <a:buFont typeface="Arial" panose="020B0604020202020204" pitchFamily="34" charset="0"/>
              <a:buChar char="•"/>
            </a:pPr>
            <a:r>
              <a:rPr lang="en-US" b="1"/>
              <a:t>To request a scoping opinion, you need to provide the decision-maker with a scoping report.  </a:t>
            </a:r>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4" name="Footer Placeholder 10">
            <a:extLst>
              <a:ext uri="{FF2B5EF4-FFF2-40B4-BE49-F238E27FC236}">
                <a16:creationId xmlns:a16="http://schemas.microsoft.com/office/drawing/2014/main" id="{3737F472-48FB-A563-D371-38D87450BB9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84</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5580920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3321166" y="1886571"/>
            <a:ext cx="8682521" cy="4093428"/>
          </a:xfrm>
          <a:prstGeom prst="rect">
            <a:avLst/>
          </a:prstGeom>
          <a:noFill/>
        </p:spPr>
        <p:txBody>
          <a:bodyPr wrap="square" rtlCol="0">
            <a:spAutoFit/>
          </a:bodyPr>
          <a:lstStyle/>
          <a:p>
            <a:r>
              <a:rPr lang="en-GB" sz="2000" dirty="0"/>
              <a:t>A scoping report must include these legal requirements: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A description of the nature and purpose of the project and the possible effects on the environment.</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Plans, charts or maps sufficient to identify the location of the activities to be carried out.</a:t>
            </a:r>
          </a:p>
          <a:p>
            <a:endParaRPr lang="en-GB" sz="2000" dirty="0"/>
          </a:p>
          <a:p>
            <a:r>
              <a:rPr lang="en-GB" sz="2000" dirty="0"/>
              <a:t>The structure of a scoping report should be the same as the intended final Environmental Statement. </a:t>
            </a:r>
          </a:p>
          <a:p>
            <a:pPr marL="342900" indent="-342900">
              <a:buFont typeface="Arial" panose="020B0604020202020204" pitchFamily="34" charset="0"/>
              <a:buChar char="•"/>
            </a:pPr>
            <a:r>
              <a:rPr lang="en-GB" sz="2000" dirty="0"/>
              <a:t>the purpose is in effect to clarify what aspects / elements will need to be considered in the Environmental Impact Assessment, and therefore the topics / headings will be the same.</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en-GB" dirty="0"/>
              <a:t>	</a:t>
            </a:r>
          </a:p>
        </p:txBody>
      </p:sp>
      <p:sp>
        <p:nvSpPr>
          <p:cNvPr id="4" name="Footer Placeholder 10">
            <a:extLst>
              <a:ext uri="{FF2B5EF4-FFF2-40B4-BE49-F238E27FC236}">
                <a16:creationId xmlns:a16="http://schemas.microsoft.com/office/drawing/2014/main" id="{6D52B48B-8CD2-B37C-32B6-A9474EA4746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7215EF4E-9373-95A1-8AE8-0FEEA689E8E5}"/>
              </a:ext>
            </a:extLst>
          </p:cNvPr>
          <p:cNvSpPr txBox="1"/>
          <p:nvPr/>
        </p:nvSpPr>
        <p:spPr>
          <a:xfrm>
            <a:off x="-573444" y="640377"/>
            <a:ext cx="9992651" cy="4132257"/>
          </a:xfrm>
        </p:spPr>
        <p:txBody>
          <a:bodyPr vert="horz" lIns="91440" tIns="45720" rIns="91440" bIns="45720" rtlCol="0" anchor="t">
            <a:normAutofit/>
          </a:bodyPr>
          <a:lstStyle/>
          <a:p>
            <a:pPr algn="r">
              <a:lnSpc>
                <a:spcPct val="90000"/>
              </a:lnSpc>
              <a:spcBef>
                <a:spcPct val="0"/>
              </a:spcBef>
              <a:spcAft>
                <a:spcPts val="600"/>
              </a:spcAft>
            </a:pPr>
            <a:r>
              <a:rPr lang="en-US" sz="3600" b="1" kern="1200" dirty="0">
                <a:solidFill>
                  <a:schemeClr val="tx1"/>
                </a:solidFill>
                <a:latin typeface="+mj-lt"/>
                <a:ea typeface="+mj-ea"/>
                <a:cs typeface="+mj-cs"/>
              </a:rPr>
              <a:t>What to include in a Scoping report</a:t>
            </a:r>
          </a:p>
        </p:txBody>
      </p:sp>
    </p:spTree>
    <p:extLst>
      <p:ext uri="{BB962C8B-B14F-4D97-AF65-F5344CB8AC3E}">
        <p14:creationId xmlns:p14="http://schemas.microsoft.com/office/powerpoint/2010/main" val="25692423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1166362" y="2713507"/>
            <a:ext cx="8682521" cy="2308324"/>
          </a:xfrm>
          <a:prstGeom prst="rect">
            <a:avLst/>
          </a:prstGeom>
          <a:noFill/>
        </p:spPr>
        <p:txBody>
          <a:bodyPr wrap="square" rtlCol="0">
            <a:spAutoFit/>
          </a:bodyPr>
          <a:lstStyle/>
          <a:p>
            <a:r>
              <a:rPr lang="en-GB" sz="2400" dirty="0"/>
              <a:t>An Environmental Impact Assessment (EIA) needs to include: </a:t>
            </a:r>
          </a:p>
          <a:p>
            <a:endParaRPr lang="en-GB" sz="2400" dirty="0"/>
          </a:p>
          <a:p>
            <a:pPr marL="342900" indent="-342900">
              <a:buFont typeface="Arial" panose="020B0604020202020204" pitchFamily="34" charset="0"/>
              <a:buChar char="•"/>
            </a:pPr>
            <a:r>
              <a:rPr lang="en-GB" sz="2400" dirty="0"/>
              <a:t>Description of project, location and purpose, including construction, operation, maintenance, and decommissioning. ­Include ancillary works, such as any cable corridors and temporary structures</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en-GB" dirty="0"/>
              <a:t>		</a:t>
            </a:r>
          </a:p>
        </p:txBody>
      </p:sp>
      <p:sp>
        <p:nvSpPr>
          <p:cNvPr id="4" name="Footer Placeholder 10">
            <a:extLst>
              <a:ext uri="{FF2B5EF4-FFF2-40B4-BE49-F238E27FC236}">
                <a16:creationId xmlns:a16="http://schemas.microsoft.com/office/drawing/2014/main" id="{EEA1F535-C312-D413-339A-7B0B01D4805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EA295DCA-11CC-72F5-2C7B-72802A031357}"/>
              </a:ext>
            </a:extLst>
          </p:cNvPr>
          <p:cNvSpPr txBox="1"/>
          <p:nvPr/>
        </p:nvSpPr>
        <p:spPr>
          <a:xfrm>
            <a:off x="404871" y="1164160"/>
            <a:ext cx="8831452" cy="4132257"/>
          </a:xfrm>
        </p:spPr>
        <p:txBody>
          <a:bodyPr vert="horz" lIns="91440" tIns="45720" rIns="91440" bIns="45720" rtlCol="0" anchor="t">
            <a:normAutofit/>
          </a:bodyPr>
          <a:lstStyle/>
          <a:p>
            <a:pPr algn="r">
              <a:lnSpc>
                <a:spcPct val="90000"/>
              </a:lnSpc>
              <a:spcBef>
                <a:spcPct val="0"/>
              </a:spcBef>
              <a:spcAft>
                <a:spcPts val="600"/>
              </a:spcAft>
            </a:pPr>
            <a:r>
              <a:rPr lang="en-US" sz="3600" b="1" kern="1200" dirty="0">
                <a:solidFill>
                  <a:schemeClr val="tx1"/>
                </a:solidFill>
                <a:latin typeface="+mj-lt"/>
                <a:ea typeface="+mj-ea"/>
                <a:cs typeface="+mj-cs"/>
              </a:rPr>
              <a:t>What to include in a Scoping report</a:t>
            </a:r>
          </a:p>
        </p:txBody>
      </p:sp>
    </p:spTree>
    <p:extLst>
      <p:ext uri="{BB962C8B-B14F-4D97-AF65-F5344CB8AC3E}">
        <p14:creationId xmlns:p14="http://schemas.microsoft.com/office/powerpoint/2010/main" val="237188807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1" y="548640"/>
            <a:ext cx="3553412" cy="1648943"/>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What to include in a Scoping report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204186" y="2316480"/>
            <a:ext cx="4429958" cy="4122420"/>
          </a:xfrm>
        </p:spPr>
        <p:txBody>
          <a:bodyPr vert="horz" lIns="91440" tIns="45720" rIns="91440" bIns="45720" rtlCol="0">
            <a:normAutofit fontScale="85000" lnSpcReduction="20000"/>
          </a:bodyPr>
          <a:lstStyle/>
          <a:p>
            <a:pPr indent="-228600">
              <a:lnSpc>
                <a:spcPct val="110000"/>
              </a:lnSpc>
              <a:spcAft>
                <a:spcPts val="600"/>
              </a:spcAft>
              <a:buFont typeface="Arial" panose="020B0604020202020204" pitchFamily="34" charset="0"/>
              <a:buChar char="•"/>
            </a:pPr>
            <a:r>
              <a:rPr lang="en-US" sz="1600" dirty="0"/>
              <a:t>An Environmental Impact Assessment (EIA) needs to include: </a:t>
            </a:r>
          </a:p>
          <a:p>
            <a:pPr indent="-228600">
              <a:lnSpc>
                <a:spcPct val="110000"/>
              </a:lnSpc>
              <a:spcAft>
                <a:spcPts val="600"/>
              </a:spcAft>
              <a:buFont typeface="Arial" panose="020B0604020202020204" pitchFamily="34" charset="0"/>
              <a:buChar char="•"/>
            </a:pPr>
            <a:endParaRPr lang="en-US" sz="1600" dirty="0"/>
          </a:p>
          <a:p>
            <a:pPr marL="342900" indent="-228600">
              <a:lnSpc>
                <a:spcPct val="110000"/>
              </a:lnSpc>
              <a:spcAft>
                <a:spcPts val="600"/>
              </a:spcAft>
              <a:buFont typeface="Arial" panose="020B0604020202020204" pitchFamily="34" charset="0"/>
              <a:buChar char="•"/>
            </a:pPr>
            <a:r>
              <a:rPr lang="en-US" sz="1600" dirty="0"/>
              <a:t>Description of reasonable alternatives</a:t>
            </a:r>
          </a:p>
          <a:p>
            <a:pPr marL="342900" indent="-228600">
              <a:lnSpc>
                <a:spcPct val="110000"/>
              </a:lnSpc>
              <a:spcAft>
                <a:spcPts val="600"/>
              </a:spcAft>
              <a:buFont typeface="Arial" panose="020B0604020202020204" pitchFamily="34" charset="0"/>
              <a:buChar char="•"/>
            </a:pPr>
            <a:endParaRPr lang="en-US" sz="1600" dirty="0"/>
          </a:p>
          <a:p>
            <a:pPr marL="342900" indent="-228600">
              <a:lnSpc>
                <a:spcPct val="110000"/>
              </a:lnSpc>
              <a:spcAft>
                <a:spcPts val="600"/>
              </a:spcAft>
              <a:buFont typeface="Arial" panose="020B0604020202020204" pitchFamily="34" charset="0"/>
              <a:buChar char="•"/>
            </a:pPr>
            <a:r>
              <a:rPr lang="en-US" sz="1600" dirty="0"/>
              <a:t>Current state of the environment (baseline)</a:t>
            </a:r>
          </a:p>
          <a:p>
            <a:pPr indent="-228600">
              <a:lnSpc>
                <a:spcPct val="110000"/>
              </a:lnSpc>
              <a:spcAft>
                <a:spcPts val="600"/>
              </a:spcAft>
              <a:buFont typeface="Arial" panose="020B0604020202020204" pitchFamily="34" charset="0"/>
              <a:buChar char="•"/>
            </a:pPr>
            <a:endParaRPr lang="en-US" sz="1600" dirty="0"/>
          </a:p>
          <a:p>
            <a:pPr marL="342900" indent="-228600">
              <a:lnSpc>
                <a:spcPct val="110000"/>
              </a:lnSpc>
              <a:spcAft>
                <a:spcPts val="600"/>
              </a:spcAft>
              <a:buFont typeface="Arial" panose="020B0604020202020204" pitchFamily="34" charset="0"/>
              <a:buChar char="•"/>
            </a:pPr>
            <a:r>
              <a:rPr lang="en-US" sz="1600" dirty="0"/>
              <a:t>Description of likely significant effects on these receptor topics:</a:t>
            </a:r>
          </a:p>
          <a:p>
            <a:pPr marL="800100" lvl="1" indent="-228600">
              <a:lnSpc>
                <a:spcPct val="110000"/>
              </a:lnSpc>
              <a:spcAft>
                <a:spcPts val="600"/>
              </a:spcAft>
              <a:buFont typeface="Arial" panose="020B0604020202020204" pitchFamily="34" charset="0"/>
              <a:buChar char="•"/>
            </a:pPr>
            <a:r>
              <a:rPr lang="en-US" sz="1600" dirty="0"/>
              <a:t>­Population and human health</a:t>
            </a:r>
          </a:p>
          <a:p>
            <a:pPr marL="800100" lvl="1" indent="-228600">
              <a:lnSpc>
                <a:spcPct val="110000"/>
              </a:lnSpc>
              <a:spcAft>
                <a:spcPts val="600"/>
              </a:spcAft>
              <a:buFont typeface="Arial" panose="020B0604020202020204" pitchFamily="34" charset="0"/>
              <a:buChar char="•"/>
            </a:pPr>
            <a:r>
              <a:rPr lang="en-US" sz="1600" dirty="0"/>
              <a:t>­Biodiversity, including protected species and habitats</a:t>
            </a:r>
          </a:p>
          <a:p>
            <a:pPr marL="800100" lvl="1" indent="-228600">
              <a:lnSpc>
                <a:spcPct val="110000"/>
              </a:lnSpc>
              <a:spcAft>
                <a:spcPts val="600"/>
              </a:spcAft>
              <a:buFont typeface="Arial" panose="020B0604020202020204" pitchFamily="34" charset="0"/>
              <a:buChar char="•"/>
            </a:pPr>
            <a:r>
              <a:rPr lang="en-US" sz="1600" dirty="0"/>
              <a:t>­Land, soil, water, air and climate</a:t>
            </a:r>
          </a:p>
          <a:p>
            <a:pPr marL="800100" lvl="1" indent="-228600">
              <a:lnSpc>
                <a:spcPct val="110000"/>
              </a:lnSpc>
              <a:spcAft>
                <a:spcPts val="600"/>
              </a:spcAft>
              <a:buFont typeface="Arial" panose="020B0604020202020204" pitchFamily="34" charset="0"/>
              <a:buChar char="•"/>
            </a:pPr>
            <a:r>
              <a:rPr lang="en-US" sz="1600" dirty="0"/>
              <a:t>­Material assets, cultural heritage and landscape</a:t>
            </a:r>
          </a:p>
          <a:p>
            <a:pPr marL="800100" lvl="1" indent="-228600">
              <a:lnSpc>
                <a:spcPct val="110000"/>
              </a:lnSpc>
              <a:spcAft>
                <a:spcPts val="600"/>
              </a:spcAft>
              <a:buFont typeface="Arial" panose="020B0604020202020204" pitchFamily="34" charset="0"/>
              <a:buChar char="•"/>
            </a:pPr>
            <a:r>
              <a:rPr lang="en-US" sz="1600" dirty="0"/>
              <a:t>­In-combination effects</a:t>
            </a:r>
          </a:p>
          <a:p>
            <a:pPr marL="342900" indent="-228600">
              <a:lnSpc>
                <a:spcPct val="110000"/>
              </a:lnSpc>
              <a:spcAft>
                <a:spcPts val="600"/>
              </a:spcAft>
              <a:buFont typeface="Arial" panose="020B0604020202020204" pitchFamily="34" charset="0"/>
              <a:buChar char="•"/>
            </a:pPr>
            <a:endParaRPr lang="en-US" sz="1100" dirty="0"/>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4" name="Picture 13" descr="Cropped hand watering the plant">
            <a:extLst>
              <a:ext uri="{FF2B5EF4-FFF2-40B4-BE49-F238E27FC236}">
                <a16:creationId xmlns:a16="http://schemas.microsoft.com/office/drawing/2014/main" id="{C20D1446-94FB-A0DD-EDE5-04CC4F7FB8E7}"/>
              </a:ext>
            </a:extLst>
          </p:cNvPr>
          <p:cNvPicPr>
            <a:picLocks noChangeAspect="1"/>
          </p:cNvPicPr>
          <p:nvPr/>
        </p:nvPicPr>
        <p:blipFill rotWithShape="1">
          <a:blip r:embed="rId2"/>
          <a:srcRect l="27591" r="-1" b="-1"/>
          <a:stretch/>
        </p:blipFill>
        <p:spPr>
          <a:xfrm>
            <a:off x="4752550" y="10"/>
            <a:ext cx="7439450" cy="6857990"/>
          </a:xfrm>
          <a:prstGeom prst="rect">
            <a:avLst/>
          </a:prstGeom>
          <a:noFill/>
        </p:spPr>
      </p:pic>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87</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7275471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017431" y="1537022"/>
            <a:ext cx="3710319" cy="4132257"/>
          </a:xfrm>
        </p:spPr>
        <p:txBody>
          <a:bodyPr vert="horz" lIns="91440" tIns="45720" rIns="91440" bIns="45720" rtlCol="0" anchor="t">
            <a:normAutofit/>
          </a:bodyPr>
          <a:lstStyle/>
          <a:p>
            <a:pPr algn="r">
              <a:lnSpc>
                <a:spcPct val="90000"/>
              </a:lnSpc>
              <a:spcBef>
                <a:spcPct val="0"/>
              </a:spcBef>
              <a:spcAft>
                <a:spcPts val="600"/>
              </a:spcAft>
            </a:pPr>
            <a:r>
              <a:rPr lang="en-US" sz="3600" b="1" kern="1200" dirty="0">
                <a:solidFill>
                  <a:schemeClr val="tx1"/>
                </a:solidFill>
                <a:latin typeface="+mj-lt"/>
                <a:ea typeface="+mj-ea"/>
                <a:cs typeface="+mj-cs"/>
              </a:rPr>
              <a:t>What to include in a Scoping report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455920" y="1512141"/>
            <a:ext cx="5019247" cy="4157138"/>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dirty="0"/>
              <a:t>An Environmental Impact Assessment (EIA) needs to include: </a:t>
            </a:r>
          </a:p>
          <a:p>
            <a:pPr marL="342900" indent="-228600">
              <a:lnSpc>
                <a:spcPct val="110000"/>
              </a:lnSpc>
              <a:spcAft>
                <a:spcPts val="600"/>
              </a:spcAft>
              <a:buFont typeface="Arial" panose="020B0604020202020204" pitchFamily="34" charset="0"/>
              <a:buChar char="•"/>
            </a:pPr>
            <a:r>
              <a:rPr lang="en-US" dirty="0"/>
              <a:t>Description of direct, indirect, secondary, cumulative, transboundary, short, medium and long-term, permanent and temporary, positive and negative effects. </a:t>
            </a:r>
          </a:p>
          <a:p>
            <a:pPr marL="342900" indent="-228600">
              <a:lnSpc>
                <a:spcPct val="110000"/>
              </a:lnSpc>
              <a:spcAft>
                <a:spcPts val="600"/>
              </a:spcAft>
              <a:buFont typeface="Arial" panose="020B0604020202020204" pitchFamily="34" charset="0"/>
              <a:buChar char="•"/>
            </a:pPr>
            <a:r>
              <a:rPr lang="en-US" dirty="0"/>
              <a:t>Description of evidence and methods to be used, including any gaps or uncertainties</a:t>
            </a:r>
          </a:p>
          <a:p>
            <a:pPr marL="342900" indent="-228600">
              <a:lnSpc>
                <a:spcPct val="110000"/>
              </a:lnSpc>
              <a:spcAft>
                <a:spcPts val="600"/>
              </a:spcAft>
              <a:buFont typeface="Arial" panose="020B0604020202020204" pitchFamily="34" charset="0"/>
              <a:buChar char="•"/>
            </a:pPr>
            <a:r>
              <a:rPr lang="en-US" dirty="0"/>
              <a:t>Description of measures to avoid, reduce and mitigate adverse effects</a:t>
            </a:r>
          </a:p>
          <a:p>
            <a:pPr marL="342900" indent="-228600">
              <a:lnSpc>
                <a:spcPct val="110000"/>
              </a:lnSpc>
              <a:spcAft>
                <a:spcPts val="600"/>
              </a:spcAft>
              <a:buFont typeface="Arial" panose="020B0604020202020204" pitchFamily="34" charset="0"/>
              <a:buChar char="•"/>
            </a:pPr>
            <a:endParaRPr lang="en-US" dirty="0"/>
          </a:p>
        </p:txBody>
      </p:sp>
      <p:sp>
        <p:nvSpPr>
          <p:cNvPr id="17"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a:pPr>
                <a:spcAft>
                  <a:spcPts val="600"/>
                </a:spcAft>
              </a:pPr>
              <a:t>88</a:t>
            </a:fld>
            <a:endParaRPr lang="en-US"/>
          </a:p>
        </p:txBody>
      </p:sp>
      <p:sp>
        <p:nvSpPr>
          <p:cNvPr id="4" name="Footer Placeholder 10">
            <a:extLst>
              <a:ext uri="{FF2B5EF4-FFF2-40B4-BE49-F238E27FC236}">
                <a16:creationId xmlns:a16="http://schemas.microsoft.com/office/drawing/2014/main" id="{C332D57E-74D8-D193-D519-506231729977}"/>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90275412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629625" y="2081281"/>
            <a:ext cx="5241837" cy="3724096"/>
          </a:xfrm>
          <a:prstGeom prst="rect">
            <a:avLst/>
          </a:prstGeom>
          <a:noFill/>
        </p:spPr>
        <p:txBody>
          <a:bodyPr wrap="square" rtlCol="0">
            <a:spAutoFit/>
          </a:bodyPr>
          <a:lstStyle/>
          <a:p>
            <a:r>
              <a:rPr lang="en-GB" sz="2000" dirty="0"/>
              <a:t>An Environmental Impact Assessment (EIA) needs to include: </a:t>
            </a:r>
          </a:p>
          <a:p>
            <a:endParaRPr lang="en-GB" sz="2000" dirty="0"/>
          </a:p>
          <a:p>
            <a:pPr marL="342900" indent="-342900">
              <a:buFont typeface="Arial" panose="020B0604020202020204" pitchFamily="34" charset="0"/>
              <a:buChar char="•"/>
            </a:pPr>
            <a:r>
              <a:rPr lang="en-GB" sz="2000" dirty="0"/>
              <a:t>Monitoring measures</a:t>
            </a:r>
          </a:p>
          <a:p>
            <a:pPr marL="342900" indent="-342900">
              <a:buFont typeface="Arial" panose="020B0604020202020204" pitchFamily="34" charset="0"/>
              <a:buChar char="•"/>
            </a:pPr>
            <a:r>
              <a:rPr lang="en-GB" sz="2000" dirty="0"/>
              <a:t>Risk of major accidents or disasters, such as extreme weather events.</a:t>
            </a:r>
            <a:endParaRPr lang="en-GB" sz="2400" dirty="0"/>
          </a:p>
          <a:p>
            <a:endParaRPr lang="en-GB" sz="2000" dirty="0"/>
          </a:p>
          <a:p>
            <a:r>
              <a:rPr lang="en-GB" sz="2000" dirty="0"/>
              <a:t>EC guidance – Scoping Checklist: </a:t>
            </a:r>
          </a:p>
          <a:p>
            <a:pPr marL="0" indent="0">
              <a:buNone/>
            </a:pPr>
            <a:r>
              <a:rPr lang="en-GB" sz="2000" dirty="0">
                <a:solidFill>
                  <a:schemeClr val="accent1">
                    <a:lumMod val="75000"/>
                  </a:schemeClr>
                </a:solidFill>
                <a:latin typeface="+mj-lt"/>
                <a:ea typeface="+mj-ea"/>
                <a:cs typeface="+mj-cs"/>
                <a:hlinkClick r:id="rId2">
                  <a:extLst>
                    <a:ext uri="{A12FA001-AC4F-418D-AE19-62706E023703}">
                      <ahyp:hlinkClr xmlns:ahyp="http://schemas.microsoft.com/office/drawing/2018/hyperlinkcolor" val="tx"/>
                    </a:ext>
                  </a:extLst>
                </a:hlinkClick>
              </a:rPr>
              <a:t>Scoping Checklist </a:t>
            </a:r>
            <a:endParaRPr lang="en-GB" sz="2000" dirty="0">
              <a:solidFill>
                <a:schemeClr val="accent1">
                  <a:lumMod val="75000"/>
                </a:schemeClr>
              </a:solidFill>
              <a:latin typeface="+mj-lt"/>
              <a:ea typeface="+mj-ea"/>
              <a:cs typeface="+mj-cs"/>
            </a:endParaRPr>
          </a:p>
          <a:p>
            <a:pPr marL="0" indent="0">
              <a:buNone/>
            </a:pPr>
            <a:endParaRPr lang="en-GB" sz="2000" dirty="0">
              <a:solidFill>
                <a:schemeClr val="accent1">
                  <a:lumMod val="75000"/>
                </a:schemeClr>
              </a:solidFill>
              <a:latin typeface="+mj-lt"/>
              <a:ea typeface="+mj-ea"/>
              <a:cs typeface="+mj-cs"/>
            </a:endParaRPr>
          </a:p>
          <a:p>
            <a:r>
              <a:rPr lang="en-GB" b="1" dirty="0">
                <a:highlight>
                  <a:srgbClr val="FFFF00"/>
                </a:highlight>
              </a:rPr>
              <a:t>https://ec.europa.eu/environment/archives/eia/eia-guidelines/scoping_checklist.pdf</a:t>
            </a:r>
          </a:p>
        </p:txBody>
      </p:sp>
      <p:pic>
        <p:nvPicPr>
          <p:cNvPr id="6" name="Picture 5">
            <a:extLst>
              <a:ext uri="{FF2B5EF4-FFF2-40B4-BE49-F238E27FC236}">
                <a16:creationId xmlns:a16="http://schemas.microsoft.com/office/drawing/2014/main" id="{9C23DAD6-3D48-BDCB-9CEA-78DCE8A6243F}"/>
              </a:ext>
            </a:extLst>
          </p:cNvPr>
          <p:cNvPicPr>
            <a:picLocks noChangeAspect="1"/>
          </p:cNvPicPr>
          <p:nvPr/>
        </p:nvPicPr>
        <p:blipFill>
          <a:blip r:embed="rId3"/>
          <a:stretch>
            <a:fillRect/>
          </a:stretch>
        </p:blipFill>
        <p:spPr>
          <a:xfrm>
            <a:off x="7856738" y="127820"/>
            <a:ext cx="3992995" cy="5987135"/>
          </a:xfrm>
          <a:prstGeom prst="rect">
            <a:avLst/>
          </a:prstGeom>
        </p:spPr>
      </p:pic>
      <p:sp>
        <p:nvSpPr>
          <p:cNvPr id="9" name="TextBox 8">
            <a:extLst>
              <a:ext uri="{FF2B5EF4-FFF2-40B4-BE49-F238E27FC236}">
                <a16:creationId xmlns:a16="http://schemas.microsoft.com/office/drawing/2014/main" id="{04B4A7AB-54ED-DA13-158D-CD7357A6A710}"/>
              </a:ext>
            </a:extLst>
          </p:cNvPr>
          <p:cNvSpPr txBox="1"/>
          <p:nvPr/>
        </p:nvSpPr>
        <p:spPr>
          <a:xfrm>
            <a:off x="8539328" y="6018415"/>
            <a:ext cx="3524575" cy="461665"/>
          </a:xfrm>
          <a:prstGeom prst="rect">
            <a:avLst/>
          </a:prstGeom>
          <a:noFill/>
        </p:spPr>
        <p:txBody>
          <a:bodyPr wrap="square">
            <a:spAutoFit/>
          </a:bodyPr>
          <a:lstStyle/>
          <a:p>
            <a:pPr algn="ctr"/>
            <a:r>
              <a:rPr lang="en-GB" sz="1200" dirty="0"/>
              <a:t>First part of the European Commission guidance Scoping Checklist</a:t>
            </a:r>
          </a:p>
        </p:txBody>
      </p:sp>
      <p:sp>
        <p:nvSpPr>
          <p:cNvPr id="4" name="Footer Placeholder 10">
            <a:extLst>
              <a:ext uri="{FF2B5EF4-FFF2-40B4-BE49-F238E27FC236}">
                <a16:creationId xmlns:a16="http://schemas.microsoft.com/office/drawing/2014/main" id="{03D5868E-5518-F9EA-6CD8-A81A63A20D4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7" name="TextBox 6">
            <a:extLst>
              <a:ext uri="{FF2B5EF4-FFF2-40B4-BE49-F238E27FC236}">
                <a16:creationId xmlns:a16="http://schemas.microsoft.com/office/drawing/2014/main" id="{05B3B64F-A5F4-153C-6BA2-354E54F2378D}"/>
              </a:ext>
            </a:extLst>
          </p:cNvPr>
          <p:cNvSpPr txBox="1"/>
          <p:nvPr/>
        </p:nvSpPr>
        <p:spPr>
          <a:xfrm>
            <a:off x="629625" y="755787"/>
            <a:ext cx="6721086" cy="4132257"/>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What to include in a Scoping report</a:t>
            </a:r>
          </a:p>
        </p:txBody>
      </p:sp>
    </p:spTree>
    <p:extLst>
      <p:ext uri="{BB962C8B-B14F-4D97-AF65-F5344CB8AC3E}">
        <p14:creationId xmlns:p14="http://schemas.microsoft.com/office/powerpoint/2010/main" val="18748394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C55022-FB6B-03B1-63B3-3DF214375334}"/>
              </a:ext>
            </a:extLst>
          </p:cNvPr>
          <p:cNvSpPr txBox="1"/>
          <p:nvPr/>
        </p:nvSpPr>
        <p:spPr>
          <a:xfrm>
            <a:off x="10628852" y="0"/>
            <a:ext cx="1557536" cy="369332"/>
          </a:xfrm>
          <a:prstGeom prst="rect">
            <a:avLst/>
          </a:prstGeom>
          <a:noFill/>
        </p:spPr>
        <p:txBody>
          <a:bodyPr wrap="square" rtlCol="0">
            <a:spAutoFit/>
          </a:bodyPr>
          <a:lstStyle/>
          <a:p>
            <a:r>
              <a:rPr lang="en-GB" dirty="0"/>
              <a:t>30/10/2023</a:t>
            </a:r>
          </a:p>
        </p:txBody>
      </p:sp>
      <p:graphicFrame>
        <p:nvGraphicFramePr>
          <p:cNvPr id="3" name="Table 9">
            <a:extLst>
              <a:ext uri="{FF2B5EF4-FFF2-40B4-BE49-F238E27FC236}">
                <a16:creationId xmlns:a16="http://schemas.microsoft.com/office/drawing/2014/main" id="{305DCA00-E18F-BCB9-E536-007F1571897F}"/>
              </a:ext>
            </a:extLst>
          </p:cNvPr>
          <p:cNvGraphicFramePr>
            <a:graphicFrameLocks noGrp="1"/>
          </p:cNvGraphicFramePr>
          <p:nvPr/>
        </p:nvGraphicFramePr>
        <p:xfrm>
          <a:off x="3442447" y="1977634"/>
          <a:ext cx="8425387" cy="47548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3867670436"/>
                    </a:ext>
                  </a:extLst>
                </a:gridCol>
                <a:gridCol w="6520610">
                  <a:extLst>
                    <a:ext uri="{9D8B030D-6E8A-4147-A177-3AD203B41FA5}">
                      <a16:colId xmlns:a16="http://schemas.microsoft.com/office/drawing/2014/main" val="1625786905"/>
                    </a:ext>
                  </a:extLst>
                </a:gridCol>
              </a:tblGrid>
              <a:tr h="346587">
                <a:tc>
                  <a:txBody>
                    <a:bodyPr/>
                    <a:lstStyle/>
                    <a:p>
                      <a:r>
                        <a:rPr lang="en-GB" sz="1800" b="1" kern="1200" dirty="0">
                          <a:solidFill>
                            <a:schemeClr val="accent1">
                              <a:lumMod val="75000"/>
                            </a:schemeClr>
                          </a:solidFill>
                          <a:latin typeface="+mj-lt"/>
                          <a:ea typeface="+mj-ea"/>
                          <a:cs typeface="+mj-cs"/>
                        </a:rPr>
                        <a:t>Stage</a:t>
                      </a:r>
                    </a:p>
                  </a:txBody>
                  <a:tcPr>
                    <a:lnB w="57150" cap="flat" cmpd="sng" algn="ctr">
                      <a:noFill/>
                      <a:prstDash val="solid"/>
                      <a:round/>
                      <a:headEnd type="none" w="med" len="med"/>
                      <a:tailEnd type="none" w="med" len="med"/>
                    </a:lnB>
                  </a:tcPr>
                </a:tc>
                <a:tc>
                  <a:txBody>
                    <a:bodyPr/>
                    <a:lstStyle/>
                    <a:p>
                      <a:r>
                        <a:rPr lang="en-GB" sz="1800" b="1" kern="1200" dirty="0">
                          <a:solidFill>
                            <a:schemeClr val="accent1">
                              <a:lumMod val="75000"/>
                            </a:schemeClr>
                          </a:solidFill>
                          <a:latin typeface="+mj-lt"/>
                          <a:ea typeface="+mj-ea"/>
                          <a:cs typeface="+mj-cs"/>
                        </a:rPr>
                        <a:t>What’s involved</a:t>
                      </a:r>
                    </a:p>
                  </a:txBody>
                  <a:tcPr>
                    <a:lnB w="57150" cap="flat" cmpd="sng" algn="ctr">
                      <a:noFill/>
                      <a:prstDash val="solid"/>
                      <a:round/>
                      <a:headEnd type="none" w="med" len="med"/>
                      <a:tailEnd type="none" w="med" len="med"/>
                    </a:lnB>
                  </a:tcPr>
                </a:tc>
                <a:extLst>
                  <a:ext uri="{0D108BD9-81ED-4DB2-BD59-A6C34878D82A}">
                    <a16:rowId xmlns:a16="http://schemas.microsoft.com/office/drawing/2014/main" val="2089092215"/>
                  </a:ext>
                </a:extLst>
              </a:tr>
              <a:tr h="346587">
                <a:tc>
                  <a:txBody>
                    <a:bodyPr/>
                    <a:lstStyle/>
                    <a:p>
                      <a:pPr marL="0" indent="0">
                        <a:buNone/>
                      </a:pPr>
                      <a:r>
                        <a:rPr lang="en-GB" sz="1800" b="0" kern="1200" dirty="0">
                          <a:solidFill>
                            <a:schemeClr val="accent1">
                              <a:lumMod val="75000"/>
                            </a:schemeClr>
                          </a:solidFill>
                          <a:latin typeface="+mj-lt"/>
                          <a:ea typeface="+mj-ea"/>
                          <a:cs typeface="+mj-cs"/>
                        </a:rPr>
                        <a:t>1. Screening</a:t>
                      </a:r>
                    </a:p>
                  </a:txBody>
                  <a:tcPr>
                    <a:lnL w="57150" cap="flat" cmpd="sng" algn="ctr">
                      <a:noFill/>
                      <a:prstDash val="solid"/>
                      <a:round/>
                      <a:headEnd type="none" w="med" len="med"/>
                      <a:tailEnd type="none" w="med" len="med"/>
                    </a:lnL>
                    <a:lnR>
                      <a:noFill/>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b="0" kern="1200" dirty="0">
                          <a:solidFill>
                            <a:schemeClr val="accent1">
                              <a:lumMod val="75000"/>
                            </a:schemeClr>
                          </a:solidFill>
                          <a:latin typeface="+mj-lt"/>
                          <a:ea typeface="+mj-ea"/>
                          <a:cs typeface="+mj-cs"/>
                        </a:rPr>
                        <a:t>Deciding if an EIA is required</a:t>
                      </a:r>
                    </a:p>
                  </a:txBody>
                  <a:tcPr>
                    <a:lnL>
                      <a:noFill/>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895358"/>
                  </a:ext>
                </a:extLst>
              </a:tr>
              <a:tr h="606528">
                <a:tc>
                  <a:txBody>
                    <a:bodyPr/>
                    <a:lstStyle/>
                    <a:p>
                      <a:r>
                        <a:rPr lang="en-GB" sz="1800" b="0" kern="1200" dirty="0">
                          <a:solidFill>
                            <a:schemeClr val="accent1">
                              <a:lumMod val="75000"/>
                            </a:schemeClr>
                          </a:solidFill>
                          <a:latin typeface="+mj-lt"/>
                          <a:ea typeface="+mj-ea"/>
                          <a:cs typeface="+mj-cs"/>
                        </a:rPr>
                        <a:t>2. Scoping</a:t>
                      </a:r>
                    </a:p>
                  </a:txBody>
                  <a:tcPr>
                    <a:lnT w="57150" cap="flat" cmpd="sng" algn="ctr">
                      <a:noFill/>
                      <a:prstDash val="solid"/>
                      <a:round/>
                      <a:headEnd type="none" w="med" len="med"/>
                      <a:tailEnd type="none" w="med" len="med"/>
                    </a:lnT>
                  </a:tcPr>
                </a:tc>
                <a:tc>
                  <a:txBody>
                    <a:bodyPr/>
                    <a:lstStyle/>
                    <a:p>
                      <a:r>
                        <a:rPr lang="en-GB" sz="1800" b="0" kern="1200" dirty="0">
                          <a:solidFill>
                            <a:schemeClr val="accent1">
                              <a:lumMod val="75000"/>
                            </a:schemeClr>
                          </a:solidFill>
                          <a:latin typeface="+mj-lt"/>
                          <a:ea typeface="+mj-ea"/>
                          <a:cs typeface="+mj-cs"/>
                        </a:rPr>
                        <a:t>Deciding what needs to be covered in the assessment and reported in the ES</a:t>
                      </a:r>
                    </a:p>
                  </a:txBody>
                  <a:tcPr>
                    <a:lnT w="57150" cap="flat" cmpd="sng" algn="ctr">
                      <a:noFill/>
                      <a:prstDash val="solid"/>
                      <a:round/>
                      <a:headEnd type="none" w="med" len="med"/>
                      <a:tailEnd type="none" w="med" len="med"/>
                    </a:lnT>
                  </a:tcPr>
                </a:tc>
                <a:extLst>
                  <a:ext uri="{0D108BD9-81ED-4DB2-BD59-A6C34878D82A}">
                    <a16:rowId xmlns:a16="http://schemas.microsoft.com/office/drawing/2014/main" val="2344171320"/>
                  </a:ext>
                </a:extLst>
              </a:tr>
              <a:tr h="606528">
                <a:tc>
                  <a:txBody>
                    <a:bodyPr/>
                    <a:lstStyle/>
                    <a:p>
                      <a:r>
                        <a:rPr lang="en-GB" sz="1800" b="0" kern="1200" dirty="0">
                          <a:solidFill>
                            <a:schemeClr val="accent1">
                              <a:lumMod val="75000"/>
                            </a:schemeClr>
                          </a:solidFill>
                          <a:latin typeface="+mj-lt"/>
                          <a:ea typeface="+mj-ea"/>
                          <a:cs typeface="+mj-cs"/>
                        </a:rPr>
                        <a:t>3. Assessment and Report</a:t>
                      </a:r>
                    </a:p>
                  </a:txBody>
                  <a:tcPr/>
                </a:tc>
                <a:tc>
                  <a:txBody>
                    <a:bodyPr/>
                    <a:lstStyle/>
                    <a:p>
                      <a:r>
                        <a:rPr lang="en-GB" sz="1800" b="0" kern="1200" dirty="0">
                          <a:solidFill>
                            <a:schemeClr val="accent1">
                              <a:lumMod val="75000"/>
                            </a:schemeClr>
                          </a:solidFill>
                          <a:latin typeface="+mj-lt"/>
                          <a:ea typeface="+mj-ea"/>
                          <a:cs typeface="+mj-cs"/>
                        </a:rPr>
                        <a:t>The ES has to include the likely significant environmental effects of the development</a:t>
                      </a:r>
                    </a:p>
                  </a:txBody>
                  <a:tcPr/>
                </a:tc>
                <a:extLst>
                  <a:ext uri="{0D108BD9-81ED-4DB2-BD59-A6C34878D82A}">
                    <a16:rowId xmlns:a16="http://schemas.microsoft.com/office/drawing/2014/main" val="2500604910"/>
                  </a:ext>
                </a:extLst>
              </a:tr>
              <a:tr h="866469">
                <a:tc>
                  <a:txBody>
                    <a:bodyPr/>
                    <a:lstStyle/>
                    <a:p>
                      <a:r>
                        <a:rPr lang="en-GB" sz="1800" b="0" kern="1200" dirty="0">
                          <a:solidFill>
                            <a:schemeClr val="accent1">
                              <a:lumMod val="75000"/>
                            </a:schemeClr>
                          </a:solidFill>
                          <a:latin typeface="+mj-lt"/>
                          <a:ea typeface="+mj-ea"/>
                          <a:cs typeface="+mj-cs"/>
                        </a:rPr>
                        <a:t>4. Review of Application</a:t>
                      </a:r>
                    </a:p>
                  </a:txBody>
                  <a:tcPr/>
                </a:tc>
                <a:tc>
                  <a:txBody>
                    <a:bodyPr/>
                    <a:lstStyle/>
                    <a:p>
                      <a:r>
                        <a:rPr lang="en-GB" sz="1800" b="0"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tc>
                <a:extLst>
                  <a:ext uri="{0D108BD9-81ED-4DB2-BD59-A6C34878D82A}">
                    <a16:rowId xmlns:a16="http://schemas.microsoft.com/office/drawing/2014/main" val="1193463471"/>
                  </a:ext>
                </a:extLst>
              </a:tr>
              <a:tr h="866469">
                <a:tc>
                  <a:txBody>
                    <a:bodyPr/>
                    <a:lstStyle/>
                    <a:p>
                      <a:r>
                        <a:rPr lang="en-GB" sz="1800" b="0" kern="1200" dirty="0">
                          <a:solidFill>
                            <a:schemeClr val="accent1">
                              <a:lumMod val="75000"/>
                            </a:schemeClr>
                          </a:solidFill>
                          <a:latin typeface="+mj-lt"/>
                          <a:ea typeface="+mj-ea"/>
                          <a:cs typeface="+mj-cs"/>
                        </a:rPr>
                        <a:t>5. Decision</a:t>
                      </a:r>
                    </a:p>
                  </a:txBody>
                  <a:tcPr/>
                </a:tc>
                <a:tc>
                  <a:txBody>
                    <a:bodyPr/>
                    <a:lstStyle/>
                    <a:p>
                      <a:r>
                        <a:rPr lang="en-GB" sz="1800" b="0" kern="1200" dirty="0">
                          <a:solidFill>
                            <a:schemeClr val="accent1">
                              <a:lumMod val="75000"/>
                            </a:schemeClr>
                          </a:solidFill>
                          <a:latin typeface="+mj-lt"/>
                          <a:ea typeface="+mj-ea"/>
                          <a:cs typeface="+mj-cs"/>
                        </a:rPr>
                        <a:t>The ES and any comments made on it must be taken into account by the competent authority before they decide whether to give consent. </a:t>
                      </a:r>
                    </a:p>
                  </a:txBody>
                  <a:tcPr/>
                </a:tc>
                <a:extLst>
                  <a:ext uri="{0D108BD9-81ED-4DB2-BD59-A6C34878D82A}">
                    <a16:rowId xmlns:a16="http://schemas.microsoft.com/office/drawing/2014/main" val="1461222222"/>
                  </a:ext>
                </a:extLst>
              </a:tr>
              <a:tr h="648000">
                <a:tc>
                  <a:txBody>
                    <a:bodyPr/>
                    <a:lstStyle/>
                    <a:p>
                      <a:r>
                        <a:rPr lang="en-GB" sz="1800" b="0" kern="1200" dirty="0">
                          <a:solidFill>
                            <a:schemeClr val="accent1">
                              <a:lumMod val="75000"/>
                            </a:schemeClr>
                          </a:solidFill>
                          <a:latin typeface="+mj-lt"/>
                          <a:ea typeface="+mj-ea"/>
                          <a:cs typeface="+mj-cs"/>
                        </a:rPr>
                        <a:t>6. Implementation and monitoring</a:t>
                      </a:r>
                    </a:p>
                  </a:txBody>
                  <a:tcPr/>
                </a:tc>
                <a:tc>
                  <a:txBody>
                    <a:bodyPr/>
                    <a:lstStyle/>
                    <a:p>
                      <a:r>
                        <a:rPr lang="en-GB" sz="1800" b="0" kern="1200" dirty="0">
                          <a:solidFill>
                            <a:schemeClr val="accent1">
                              <a:lumMod val="75000"/>
                            </a:schemeClr>
                          </a:solidFill>
                          <a:latin typeface="+mj-lt"/>
                          <a:ea typeface="+mj-ea"/>
                          <a:cs typeface="+mj-cs"/>
                        </a:rPr>
                        <a:t>The developer must commence any monitoring required by the competent authority.</a:t>
                      </a:r>
                    </a:p>
                  </a:txBody>
                  <a:tcPr/>
                </a:tc>
                <a:extLst>
                  <a:ext uri="{0D108BD9-81ED-4DB2-BD59-A6C34878D82A}">
                    <a16:rowId xmlns:a16="http://schemas.microsoft.com/office/drawing/2014/main" val="3477654954"/>
                  </a:ext>
                </a:extLst>
              </a:tr>
            </a:tbl>
          </a:graphicData>
        </a:graphic>
      </p:graphicFrame>
      <p:pic>
        <p:nvPicPr>
          <p:cNvPr id="2050" name="Picture 2" descr="What Is Environmental Impact Assessment? | The Motley Fool">
            <a:extLst>
              <a:ext uri="{FF2B5EF4-FFF2-40B4-BE49-F238E27FC236}">
                <a16:creationId xmlns:a16="http://schemas.microsoft.com/office/drawing/2014/main" id="{F5A12168-451C-9FE4-B993-640E3FA73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17"/>
          <a:stretch/>
        </p:blipFill>
        <p:spPr bwMode="auto">
          <a:xfrm>
            <a:off x="1018972" y="346187"/>
            <a:ext cx="3279407" cy="15016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9B53-19DE-B82F-84FD-CAB491116133}"/>
              </a:ext>
            </a:extLst>
          </p:cNvPr>
          <p:cNvPicPr>
            <a:picLocks noChangeAspect="1"/>
          </p:cNvPicPr>
          <p:nvPr/>
        </p:nvPicPr>
        <p:blipFill>
          <a:blip r:embed="rId4"/>
          <a:stretch>
            <a:fillRect/>
          </a:stretch>
        </p:blipFill>
        <p:spPr>
          <a:xfrm>
            <a:off x="59803" y="1901184"/>
            <a:ext cx="3200400" cy="3848100"/>
          </a:xfrm>
          <a:prstGeom prst="rect">
            <a:avLst/>
          </a:prstGeom>
        </p:spPr>
      </p:pic>
      <p:sp>
        <p:nvSpPr>
          <p:cNvPr id="11" name="TextBox 10">
            <a:extLst>
              <a:ext uri="{FF2B5EF4-FFF2-40B4-BE49-F238E27FC236}">
                <a16:creationId xmlns:a16="http://schemas.microsoft.com/office/drawing/2014/main" id="{1B07CE6B-DAE9-EE6E-37DB-0152A3020E74}"/>
              </a:ext>
            </a:extLst>
          </p:cNvPr>
          <p:cNvSpPr txBox="1"/>
          <p:nvPr/>
        </p:nvSpPr>
        <p:spPr>
          <a:xfrm>
            <a:off x="167242" y="5822697"/>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graphicFrame>
        <p:nvGraphicFramePr>
          <p:cNvPr id="16" name="Table 15">
            <a:extLst>
              <a:ext uri="{FF2B5EF4-FFF2-40B4-BE49-F238E27FC236}">
                <a16:creationId xmlns:a16="http://schemas.microsoft.com/office/drawing/2014/main" id="{F10BE779-6DFE-027B-B726-EFBDE7AE2019}"/>
              </a:ext>
            </a:extLst>
          </p:cNvPr>
          <p:cNvGraphicFramePr>
            <a:graphicFrameLocks noGrp="1"/>
          </p:cNvGraphicFramePr>
          <p:nvPr>
            <p:extLst>
              <p:ext uri="{D42A27DB-BD31-4B8C-83A1-F6EECF244321}">
                <p14:modId xmlns:p14="http://schemas.microsoft.com/office/powerpoint/2010/main" val="4079467161"/>
              </p:ext>
            </p:extLst>
          </p:nvPr>
        </p:nvGraphicFramePr>
        <p:xfrm>
          <a:off x="3442447" y="3343094"/>
          <a:ext cx="8425387" cy="6400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1755412659"/>
                    </a:ext>
                  </a:extLst>
                </a:gridCol>
                <a:gridCol w="6520610">
                  <a:extLst>
                    <a:ext uri="{9D8B030D-6E8A-4147-A177-3AD203B41FA5}">
                      <a16:colId xmlns:a16="http://schemas.microsoft.com/office/drawing/2014/main" val="750510171"/>
                    </a:ext>
                  </a:extLst>
                </a:gridCol>
              </a:tblGrid>
              <a:tr h="452647">
                <a:tc>
                  <a:txBody>
                    <a:bodyPr/>
                    <a:lstStyle/>
                    <a:p>
                      <a:r>
                        <a:rPr lang="en-GB" sz="1800" b="1" kern="1200" dirty="0">
                          <a:solidFill>
                            <a:schemeClr val="accent1">
                              <a:lumMod val="75000"/>
                            </a:schemeClr>
                          </a:solidFill>
                          <a:latin typeface="+mj-lt"/>
                          <a:ea typeface="+mj-ea"/>
                          <a:cs typeface="+mj-cs"/>
                        </a:rPr>
                        <a:t>3. Assessment and Report</a:t>
                      </a:r>
                    </a:p>
                  </a:txBody>
                  <a:tcPr>
                    <a:lnL w="28575" cap="flat" cmpd="sng" algn="ctr">
                      <a:solidFill>
                        <a:schemeClr val="accent1"/>
                      </a:solidFill>
                      <a:prstDash val="solid"/>
                      <a:round/>
                      <a:headEnd type="none" w="med" len="med"/>
                      <a:tailEnd type="none" w="med" len="med"/>
                    </a:lnL>
                    <a:lnR>
                      <a:noFill/>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rgbClr val="DAE3F3"/>
                    </a:solidFill>
                  </a:tcPr>
                </a:tc>
                <a:tc>
                  <a:txBody>
                    <a:bodyPr/>
                    <a:lstStyle/>
                    <a:p>
                      <a:r>
                        <a:rPr lang="en-GB" sz="1800" b="1" kern="1200" dirty="0">
                          <a:solidFill>
                            <a:schemeClr val="accent1">
                              <a:lumMod val="75000"/>
                            </a:schemeClr>
                          </a:solidFill>
                          <a:latin typeface="+mj-lt"/>
                          <a:ea typeface="+mj-ea"/>
                          <a:cs typeface="+mj-cs"/>
                        </a:rPr>
                        <a:t>The ES has to include the likely significant environmental effects of the development</a:t>
                      </a:r>
                    </a:p>
                  </a:txBody>
                  <a:tcPr>
                    <a:lnL>
                      <a:noFill/>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rgbClr val="DAE3F3"/>
                    </a:solidFill>
                  </a:tcPr>
                </a:tc>
                <a:extLst>
                  <a:ext uri="{0D108BD9-81ED-4DB2-BD59-A6C34878D82A}">
                    <a16:rowId xmlns:a16="http://schemas.microsoft.com/office/drawing/2014/main" val="2770920110"/>
                  </a:ext>
                </a:extLst>
              </a:tr>
            </a:tbl>
          </a:graphicData>
        </a:graphic>
      </p:graphicFrame>
      <p:sp>
        <p:nvSpPr>
          <p:cNvPr id="17" name="TextBox 16">
            <a:extLst>
              <a:ext uri="{FF2B5EF4-FFF2-40B4-BE49-F238E27FC236}">
                <a16:creationId xmlns:a16="http://schemas.microsoft.com/office/drawing/2014/main" id="{60CC170C-14F2-B79B-ADEC-6DE116DD5BF7}"/>
              </a:ext>
            </a:extLst>
          </p:cNvPr>
          <p:cNvSpPr txBox="1"/>
          <p:nvPr/>
        </p:nvSpPr>
        <p:spPr>
          <a:xfrm>
            <a:off x="4381081" y="693107"/>
            <a:ext cx="7751115" cy="923330"/>
          </a:xfrm>
          <a:prstGeom prst="rect">
            <a:avLst/>
          </a:prstGeom>
          <a:noFill/>
        </p:spPr>
        <p:txBody>
          <a:bodyPr wrap="square" rtlCol="0">
            <a:spAutoFit/>
          </a:bodyPr>
          <a:lstStyle/>
          <a:p>
            <a:r>
              <a:rPr lang="en-GB" dirty="0"/>
              <a:t>Having determined the need for an EIA, a full assessment must be conducted, and the Environmental Statement (ES), or Environmental Impact Statement (EIS), produced.</a:t>
            </a:r>
            <a:endParaRPr lang="en-GB" sz="1400" dirty="0"/>
          </a:p>
        </p:txBody>
      </p:sp>
    </p:spTree>
    <p:extLst>
      <p:ext uri="{BB962C8B-B14F-4D97-AF65-F5344CB8AC3E}">
        <p14:creationId xmlns:p14="http://schemas.microsoft.com/office/powerpoint/2010/main" val="64757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1" y="548640"/>
            <a:ext cx="3553412" cy="1648943"/>
          </a:xfr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14680" y="2316480"/>
            <a:ext cx="3553413" cy="4122420"/>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500" dirty="0"/>
              <a:t>The applicant is responsible for the preparation of the Environmental Statement.</a:t>
            </a:r>
          </a:p>
          <a:p>
            <a:pPr indent="-228600">
              <a:lnSpc>
                <a:spcPct val="110000"/>
              </a:lnSpc>
              <a:spcAft>
                <a:spcPts val="600"/>
              </a:spcAft>
              <a:buFont typeface="Arial" panose="020B0604020202020204" pitchFamily="34" charset="0"/>
              <a:buChar char="•"/>
            </a:pPr>
            <a:r>
              <a:rPr lang="en-US" sz="1500" dirty="0"/>
              <a:t>In order to ensure completeness and quality, the applicant must ensure that it is prepared by competent </a:t>
            </a:r>
            <a:r>
              <a:rPr lang="en-US" sz="1500" b="1" dirty="0"/>
              <a:t>experts</a:t>
            </a:r>
            <a:r>
              <a:rPr lang="en-US" sz="1500" dirty="0"/>
              <a:t>. </a:t>
            </a:r>
          </a:p>
          <a:p>
            <a:pPr>
              <a:lnSpc>
                <a:spcPct val="110000"/>
              </a:lnSpc>
              <a:spcAft>
                <a:spcPts val="600"/>
              </a:spcAft>
            </a:pPr>
            <a:r>
              <a:rPr lang="en-US" sz="1500" dirty="0"/>
              <a:t>It must be accompanied by a statement from the developer outlining the relevant expertise, or qualifications of such experts. </a:t>
            </a:r>
          </a:p>
          <a:p>
            <a:pPr indent="-228600">
              <a:lnSpc>
                <a:spcPct val="110000"/>
              </a:lnSpc>
              <a:spcAft>
                <a:spcPts val="600"/>
              </a:spcAft>
              <a:buFont typeface="Arial" panose="020B0604020202020204" pitchFamily="34" charset="0"/>
              <a:buChar char="•"/>
            </a:pPr>
            <a:endParaRPr lang="en-US" sz="1500" dirty="0"/>
          </a:p>
          <a:p>
            <a:pPr marL="342900" indent="-228600">
              <a:lnSpc>
                <a:spcPct val="110000"/>
              </a:lnSpc>
              <a:spcAft>
                <a:spcPts val="600"/>
              </a:spcAft>
              <a:buFont typeface="Arial" panose="020B0604020202020204" pitchFamily="34" charset="0"/>
              <a:buChar char="•"/>
            </a:pPr>
            <a:endParaRPr lang="en-US" sz="1500" dirty="0"/>
          </a:p>
        </p:txBody>
      </p:sp>
      <p:sp>
        <p:nvSpPr>
          <p:cNvPr id="17" name="Date Placeholder 14">
            <a:extLst>
              <a:ext uri="{FF2B5EF4-FFF2-40B4-BE49-F238E27FC236}">
                <a16:creationId xmlns:a16="http://schemas.microsoft.com/office/drawing/2014/main" id="{A8062547-FA7D-3B7E-656B-0D131A24EFBD}"/>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0E82F3DB-E9CF-4A0D-97DB-429A4938F9A7}" type="datetime1">
              <a:rPr lang="en-US" smtClean="0"/>
              <a:pPr>
                <a:spcAft>
                  <a:spcPts val="600"/>
                </a:spcAft>
              </a:pPr>
              <a:t>10/6/2024</a:t>
            </a:fld>
            <a:endParaRPr lang="en-US"/>
          </a:p>
        </p:txBody>
      </p:sp>
      <p:pic>
        <p:nvPicPr>
          <p:cNvPr id="23" name="Picture 22" descr="A hand holding a pen and shading circles on a sheet">
            <a:extLst>
              <a:ext uri="{FF2B5EF4-FFF2-40B4-BE49-F238E27FC236}">
                <a16:creationId xmlns:a16="http://schemas.microsoft.com/office/drawing/2014/main" id="{5FA9904F-A004-B224-B2A0-C01CAF869A28}"/>
              </a:ext>
            </a:extLst>
          </p:cNvPr>
          <p:cNvPicPr>
            <a:picLocks noChangeAspect="1"/>
          </p:cNvPicPr>
          <p:nvPr/>
        </p:nvPicPr>
        <p:blipFill rotWithShape="1">
          <a:blip r:embed="rId2"/>
          <a:srcRect l="30641" r="6170" b="-1"/>
          <a:stretch/>
        </p:blipFill>
        <p:spPr>
          <a:xfrm>
            <a:off x="4752550" y="10"/>
            <a:ext cx="7439450" cy="6857990"/>
          </a:xfrm>
          <a:prstGeom prst="rect">
            <a:avLst/>
          </a:prstGeom>
          <a:noFill/>
        </p:spPr>
      </p:pic>
      <p:sp>
        <p:nvSpPr>
          <p:cNvPr id="21" name="Slide Number Placeholder 16">
            <a:extLst>
              <a:ext uri="{FF2B5EF4-FFF2-40B4-BE49-F238E27FC236}">
                <a16:creationId xmlns:a16="http://schemas.microsoft.com/office/drawing/2014/main" id="{348C26CB-6CFC-C07D-B7F4-AF12EC31552C}"/>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a:solidFill>
                  <a:srgbClr val="FFFFFF"/>
                </a:solidFill>
              </a:rPr>
              <a:pPr>
                <a:spcAft>
                  <a:spcPts val="600"/>
                </a:spcAft>
              </a:pPr>
              <a:t>91</a:t>
            </a:fld>
            <a:endParaRPr lang="en-US">
              <a:solidFill>
                <a:srgbClr val="FFFFFF"/>
              </a:solidFill>
            </a:endParaRPr>
          </a:p>
        </p:txBody>
      </p:sp>
      <p:sp>
        <p:nvSpPr>
          <p:cNvPr id="4" name="Footer Placeholder 10">
            <a:extLst>
              <a:ext uri="{FF2B5EF4-FFF2-40B4-BE49-F238E27FC236}">
                <a16:creationId xmlns:a16="http://schemas.microsoft.com/office/drawing/2014/main" id="{23897062-D6F4-365F-F589-38FA8E58FB50}"/>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94577854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dirty="0"/>
              <a:t>		</a:t>
            </a:r>
            <a:r>
              <a:rPr lang="en-GB" b="1" dirty="0"/>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365424" y="1341634"/>
            <a:ext cx="8682521" cy="1200329"/>
          </a:xfrm>
          <a:prstGeom prst="rect">
            <a:avLst/>
          </a:prstGeom>
          <a:noFill/>
        </p:spPr>
        <p:txBody>
          <a:bodyPr wrap="square" rtlCol="0">
            <a:spAutoFit/>
          </a:bodyPr>
          <a:lstStyle/>
          <a:p>
            <a:r>
              <a:rPr lang="en-GB" sz="2400" dirty="0"/>
              <a:t>TBC</a:t>
            </a:r>
          </a:p>
          <a:p>
            <a:endParaRPr lang="en-GB" sz="2400" dirty="0"/>
          </a:p>
          <a:p>
            <a:pPr marL="342900" indent="-342900">
              <a:buFont typeface="Arial" panose="020B0604020202020204" pitchFamily="34" charset="0"/>
              <a:buChar char="•"/>
            </a:pPr>
            <a:endParaRPr lang="en-GB" sz="2400" dirty="0"/>
          </a:p>
        </p:txBody>
      </p:sp>
      <p:pic>
        <p:nvPicPr>
          <p:cNvPr id="6" name="Picture 5">
            <a:extLst>
              <a:ext uri="{FF2B5EF4-FFF2-40B4-BE49-F238E27FC236}">
                <a16:creationId xmlns:a16="http://schemas.microsoft.com/office/drawing/2014/main" id="{4FE746A3-D95E-0B93-D8EA-D458B831C8EE}"/>
              </a:ext>
            </a:extLst>
          </p:cNvPr>
          <p:cNvPicPr>
            <a:picLocks noChangeAspect="1"/>
          </p:cNvPicPr>
          <p:nvPr/>
        </p:nvPicPr>
        <p:blipFill>
          <a:blip r:embed="rId2"/>
          <a:stretch>
            <a:fillRect/>
          </a:stretch>
        </p:blipFill>
        <p:spPr>
          <a:xfrm>
            <a:off x="52066" y="369332"/>
            <a:ext cx="5352365" cy="6094146"/>
          </a:xfrm>
          <a:prstGeom prst="rect">
            <a:avLst/>
          </a:prstGeom>
        </p:spPr>
      </p:pic>
      <p:sp>
        <p:nvSpPr>
          <p:cNvPr id="7" name="TextBox 6">
            <a:extLst>
              <a:ext uri="{FF2B5EF4-FFF2-40B4-BE49-F238E27FC236}">
                <a16:creationId xmlns:a16="http://schemas.microsoft.com/office/drawing/2014/main" id="{CA002AA8-9DF1-8AB2-959F-18E84EFC7578}"/>
              </a:ext>
            </a:extLst>
          </p:cNvPr>
          <p:cNvSpPr txBox="1"/>
          <p:nvPr/>
        </p:nvSpPr>
        <p:spPr>
          <a:xfrm>
            <a:off x="5456498" y="1341634"/>
            <a:ext cx="6591447" cy="4154984"/>
          </a:xfrm>
          <a:prstGeom prst="rect">
            <a:avLst/>
          </a:prstGeom>
          <a:noFill/>
        </p:spPr>
        <p:txBody>
          <a:bodyPr wrap="square" rtlCol="0">
            <a:spAutoFit/>
          </a:bodyPr>
          <a:lstStyle/>
          <a:p>
            <a:r>
              <a:rPr lang="en-GB" sz="2400" dirty="0"/>
              <a:t>Schedule 4 provides guidance on what to include in the Environmental Statement</a:t>
            </a:r>
          </a:p>
          <a:p>
            <a:endParaRPr lang="en-GB" sz="2400" dirty="0"/>
          </a:p>
          <a:p>
            <a:r>
              <a:rPr lang="en-GB" sz="2400" dirty="0"/>
              <a:t>While the contents are stipulated, the specific methods and techniques are not, and therefore are left to the developer to determine (Glasson et al., 2012).</a:t>
            </a:r>
          </a:p>
          <a:p>
            <a:endParaRPr lang="en-GB" sz="2400" dirty="0"/>
          </a:p>
          <a:p>
            <a:r>
              <a:rPr lang="en-GB" sz="2400" dirty="0"/>
              <a:t>The reasoning is that each proposed development will be unique in setting and availability of information to the area.</a:t>
            </a:r>
          </a:p>
        </p:txBody>
      </p:sp>
      <p:sp>
        <p:nvSpPr>
          <p:cNvPr id="4" name="Footer Placeholder 10">
            <a:extLst>
              <a:ext uri="{FF2B5EF4-FFF2-40B4-BE49-F238E27FC236}">
                <a16:creationId xmlns:a16="http://schemas.microsoft.com/office/drawing/2014/main" id="{28AACCB7-C6D2-E2B0-F2BE-56691A79F27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61394015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0" y="740534"/>
            <a:ext cx="3912637" cy="5483059"/>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455920" y="740534"/>
            <a:ext cx="5865224" cy="5483059"/>
          </a:xfrm>
        </p:spPr>
        <p:txBody>
          <a:bodyPr vert="horz" lIns="91440" tIns="45720" rIns="91440" bIns="45720" rtlCol="0">
            <a:normAutofit fontScale="92500" lnSpcReduction="10000"/>
          </a:bodyPr>
          <a:lstStyle/>
          <a:p>
            <a:pPr indent="-228600">
              <a:lnSpc>
                <a:spcPct val="110000"/>
              </a:lnSpc>
              <a:spcAft>
                <a:spcPts val="600"/>
              </a:spcAft>
              <a:buFont typeface="Arial" panose="020B0604020202020204" pitchFamily="34" charset="0"/>
              <a:buChar char="•"/>
            </a:pPr>
            <a:r>
              <a:rPr lang="en-US" sz="1600" dirty="0"/>
              <a:t>The Environmental Statement must contain the following information: </a:t>
            </a:r>
          </a:p>
          <a:p>
            <a:pPr marL="342900" indent="-228600">
              <a:lnSpc>
                <a:spcPct val="110000"/>
              </a:lnSpc>
              <a:spcAft>
                <a:spcPts val="600"/>
              </a:spcAft>
              <a:buFont typeface="Arial" panose="020B0604020202020204" pitchFamily="34" charset="0"/>
              <a:buChar char="•"/>
            </a:pPr>
            <a:r>
              <a:rPr lang="en-US" sz="1600" dirty="0"/>
              <a:t>A description of the development, including in particular:</a:t>
            </a:r>
          </a:p>
          <a:p>
            <a:pPr marL="342900" indent="-228600">
              <a:lnSpc>
                <a:spcPct val="110000"/>
              </a:lnSpc>
              <a:spcAft>
                <a:spcPts val="600"/>
              </a:spcAft>
              <a:buFont typeface="Arial" panose="020B0604020202020204" pitchFamily="34" charset="0"/>
              <a:buChar char="•"/>
            </a:pPr>
            <a:endParaRPr lang="en-US" sz="1600" dirty="0"/>
          </a:p>
          <a:p>
            <a:pPr marL="800100" lvl="1" indent="-228600">
              <a:lnSpc>
                <a:spcPct val="110000"/>
              </a:lnSpc>
              <a:spcAft>
                <a:spcPts val="600"/>
              </a:spcAft>
              <a:buFont typeface="Arial" panose="020B0604020202020204" pitchFamily="34" charset="0"/>
              <a:buChar char="•"/>
            </a:pPr>
            <a:r>
              <a:rPr lang="en-US" sz="1600" dirty="0"/>
              <a:t>A description of the location of the development;</a:t>
            </a:r>
          </a:p>
          <a:p>
            <a:pPr marL="800100" lvl="1" indent="-228600">
              <a:lnSpc>
                <a:spcPct val="110000"/>
              </a:lnSpc>
              <a:spcAft>
                <a:spcPts val="600"/>
              </a:spcAft>
              <a:buFont typeface="Arial" panose="020B0604020202020204" pitchFamily="34" charset="0"/>
              <a:buChar char="•"/>
            </a:pPr>
            <a:r>
              <a:rPr lang="en-US" sz="1600" dirty="0"/>
              <a:t>A description of the physical characteristics of the whole development, including, where relevant, requisite demolition works, and the land-use requirements during the construction and operational phases;</a:t>
            </a:r>
          </a:p>
          <a:p>
            <a:pPr marL="800100" lvl="1" indent="-228600">
              <a:lnSpc>
                <a:spcPct val="110000"/>
              </a:lnSpc>
              <a:spcAft>
                <a:spcPts val="600"/>
              </a:spcAft>
              <a:buFont typeface="Arial" panose="020B0604020202020204" pitchFamily="34" charset="0"/>
              <a:buChar char="•"/>
            </a:pPr>
            <a:r>
              <a:rPr lang="en-US" sz="1600" dirty="0"/>
              <a:t>A description of the main characteristics of the operational phase of the development (in particular any production process), for instance, energy demand and energy used, nature and quantity of the materials and natural resources (including water, land, soil and biodiversity) used;</a:t>
            </a:r>
          </a:p>
          <a:p>
            <a:pPr marL="800100" lvl="1" indent="-228600">
              <a:lnSpc>
                <a:spcPct val="110000"/>
              </a:lnSpc>
              <a:spcAft>
                <a:spcPts val="600"/>
              </a:spcAft>
              <a:buFont typeface="Arial" panose="020B0604020202020204" pitchFamily="34" charset="0"/>
              <a:buChar char="•"/>
            </a:pPr>
            <a:r>
              <a:rPr lang="en-US" sz="1600" dirty="0"/>
              <a:t>An estimate, by type and quantity, of expected residues and emissions (such as water, air, soil and subsoil pollution, noise, vibration, light, heat, radiation and quantities and types of waste produced during the construction and operation phases.</a:t>
            </a:r>
          </a:p>
        </p:txBody>
      </p:sp>
      <p:sp>
        <p:nvSpPr>
          <p:cNvPr id="17"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93</a:t>
            </a:fld>
            <a:endParaRPr lang="en-US"/>
          </a:p>
        </p:txBody>
      </p:sp>
      <p:sp>
        <p:nvSpPr>
          <p:cNvPr id="4" name="Footer Placeholder 10">
            <a:extLst>
              <a:ext uri="{FF2B5EF4-FFF2-40B4-BE49-F238E27FC236}">
                <a16:creationId xmlns:a16="http://schemas.microsoft.com/office/drawing/2014/main" id="{D33974B7-1EDA-E78A-A7B0-ADA0A482FA5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C42142C6-3C4D-28D2-0FFF-559F15C903FB}"/>
              </a:ext>
            </a:extLst>
          </p:cNvPr>
          <p:cNvSpPr txBox="1"/>
          <p:nvPr/>
        </p:nvSpPr>
        <p:spPr>
          <a:xfrm>
            <a:off x="770878" y="-274352"/>
            <a:ext cx="3912637" cy="1570954"/>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rgbClr val="FF0000"/>
                </a:solidFill>
                <a:latin typeface="+mj-lt"/>
                <a:ea typeface="+mj-ea"/>
                <a:cs typeface="+mj-cs"/>
              </a:rPr>
              <a:t>Description</a:t>
            </a:r>
          </a:p>
        </p:txBody>
      </p:sp>
    </p:spTree>
    <p:extLst>
      <p:ext uri="{BB962C8B-B14F-4D97-AF65-F5344CB8AC3E}">
        <p14:creationId xmlns:p14="http://schemas.microsoft.com/office/powerpoint/2010/main" val="109399500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0" y="740534"/>
            <a:ext cx="3912637" cy="5483059"/>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455920" y="740534"/>
            <a:ext cx="5865224" cy="5483059"/>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a:t>The Environmental Statement must contain the following information: </a:t>
            </a:r>
          </a:p>
          <a:p>
            <a:pPr marL="342900" indent="-228600">
              <a:lnSpc>
                <a:spcPct val="120000"/>
              </a:lnSpc>
              <a:spcAft>
                <a:spcPts val="600"/>
              </a:spcAft>
              <a:buFont typeface="Arial" panose="020B0604020202020204" pitchFamily="34" charset="0"/>
              <a:buChar char="•"/>
            </a:pPr>
            <a:endParaRPr lang="en-US"/>
          </a:p>
          <a:p>
            <a:pPr marL="342900" indent="-228600">
              <a:lnSpc>
                <a:spcPct val="120000"/>
              </a:lnSpc>
              <a:spcAft>
                <a:spcPts val="600"/>
              </a:spcAft>
              <a:buFont typeface="Arial" panose="020B0604020202020204" pitchFamily="34" charset="0"/>
              <a:buChar char="•"/>
            </a:pPr>
            <a:r>
              <a:rPr lang="en-US"/>
              <a:t>A description of the reasonable alternatives (for example in terms of development design, technology, location, size and scale) studied by the developer, which are relevant to the proposed project and its specific characteristics, and an indication of the main reasons for selecting the chosen option, including a comparison of the environmental effects.</a:t>
            </a:r>
          </a:p>
        </p:txBody>
      </p:sp>
      <p:sp>
        <p:nvSpPr>
          <p:cNvPr id="17"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94</a:t>
            </a:fld>
            <a:endParaRPr lang="en-US"/>
          </a:p>
        </p:txBody>
      </p:sp>
      <p:sp>
        <p:nvSpPr>
          <p:cNvPr id="4" name="Footer Placeholder 10">
            <a:extLst>
              <a:ext uri="{FF2B5EF4-FFF2-40B4-BE49-F238E27FC236}">
                <a16:creationId xmlns:a16="http://schemas.microsoft.com/office/drawing/2014/main" id="{796DB9AD-2072-D11C-6F42-0D3BF92D37D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3C086AD5-E270-9946-B3D9-AC303E868875}"/>
              </a:ext>
            </a:extLst>
          </p:cNvPr>
          <p:cNvSpPr txBox="1"/>
          <p:nvPr/>
        </p:nvSpPr>
        <p:spPr>
          <a:xfrm>
            <a:off x="770878" y="-274352"/>
            <a:ext cx="3912637" cy="1570954"/>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rgbClr val="FF0000"/>
                </a:solidFill>
                <a:latin typeface="+mj-lt"/>
                <a:ea typeface="+mj-ea"/>
                <a:cs typeface="+mj-cs"/>
              </a:rPr>
              <a:t>Reasonable Alternatives</a:t>
            </a:r>
          </a:p>
        </p:txBody>
      </p:sp>
    </p:spTree>
    <p:extLst>
      <p:ext uri="{BB962C8B-B14F-4D97-AF65-F5344CB8AC3E}">
        <p14:creationId xmlns:p14="http://schemas.microsoft.com/office/powerpoint/2010/main" val="286438994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2" y="1396999"/>
            <a:ext cx="2786388" cy="2032001"/>
          </a:xfrm>
        </p:spPr>
        <p:txBody>
          <a:bodyPr vert="horz" lIns="91440" tIns="45720" rIns="91440" bIns="45720" rtlCol="0" anchor="t">
            <a:normAutofit/>
          </a:bodyPr>
          <a:lstStyle/>
          <a:p>
            <a:pPr>
              <a:lnSpc>
                <a:spcPct val="90000"/>
              </a:lnSpc>
              <a:spcBef>
                <a:spcPct val="0"/>
              </a:spcBef>
              <a:spcAft>
                <a:spcPts val="600"/>
              </a:spcAft>
            </a:pPr>
            <a:r>
              <a:rPr lang="en-US" sz="2800" b="1" kern="1200" dirty="0">
                <a:solidFill>
                  <a:schemeClr val="tx1"/>
                </a:solidFill>
                <a:latin typeface="+mj-lt"/>
                <a:ea typeface="+mj-ea"/>
                <a:cs typeface="+mj-cs"/>
              </a:rPr>
              <a:t>	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980408" y="1483360"/>
            <a:ext cx="7013171" cy="4430096"/>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2000"/>
              <a:t>The Environmental Statement must contain the following information: </a:t>
            </a:r>
          </a:p>
          <a:p>
            <a:pPr marL="342900" indent="-228600">
              <a:lnSpc>
                <a:spcPct val="110000"/>
              </a:lnSpc>
              <a:spcAft>
                <a:spcPts val="600"/>
              </a:spcAft>
              <a:buFont typeface="Arial" panose="020B0604020202020204" pitchFamily="34" charset="0"/>
              <a:buChar char="•"/>
            </a:pPr>
            <a:endParaRPr lang="en-US" sz="2000"/>
          </a:p>
          <a:p>
            <a:pPr marL="342900" indent="-228600">
              <a:lnSpc>
                <a:spcPct val="110000"/>
              </a:lnSpc>
              <a:spcAft>
                <a:spcPts val="600"/>
              </a:spcAft>
              <a:buFont typeface="Arial" panose="020B0604020202020204" pitchFamily="34" charset="0"/>
              <a:buChar char="•"/>
            </a:pPr>
            <a:r>
              <a:rPr lang="en-US" sz="2000"/>
              <a:t>A description of the relevant aspects of the current state of the environment (baseline scenario) and an outline of the likely evolution thereof without implementation of the development as far as natural changes from the baseline scenario can be assessed with reasonable effort on the basis of the availability of environmental information and scientific knowledge.</a:t>
            </a:r>
          </a:p>
        </p:txBody>
      </p:sp>
      <p:sp>
        <p:nvSpPr>
          <p:cNvPr id="17"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95</a:t>
            </a:fld>
            <a:endParaRPr lang="en-US"/>
          </a:p>
        </p:txBody>
      </p:sp>
      <p:sp>
        <p:nvSpPr>
          <p:cNvPr id="4" name="Footer Placeholder 10">
            <a:extLst>
              <a:ext uri="{FF2B5EF4-FFF2-40B4-BE49-F238E27FC236}">
                <a16:creationId xmlns:a16="http://schemas.microsoft.com/office/drawing/2014/main" id="{9E857BB5-0FCE-9E8D-90D9-8FD0FAFD609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D897440F-BF07-CD1E-F923-41585853B75E}"/>
              </a:ext>
            </a:extLst>
          </p:cNvPr>
          <p:cNvSpPr txBox="1"/>
          <p:nvPr/>
        </p:nvSpPr>
        <p:spPr>
          <a:xfrm>
            <a:off x="770878" y="-274352"/>
            <a:ext cx="3912637" cy="1570954"/>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rgbClr val="FF0000"/>
                </a:solidFill>
                <a:latin typeface="+mj-lt"/>
                <a:ea typeface="+mj-ea"/>
                <a:cs typeface="+mj-cs"/>
              </a:rPr>
              <a:t>Baseline</a:t>
            </a:r>
          </a:p>
        </p:txBody>
      </p:sp>
    </p:spTree>
    <p:extLst>
      <p:ext uri="{BB962C8B-B14F-4D97-AF65-F5344CB8AC3E}">
        <p14:creationId xmlns:p14="http://schemas.microsoft.com/office/powerpoint/2010/main" val="221770761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0" y="548640"/>
            <a:ext cx="3888896" cy="1648718"/>
          </a:xfrm>
        </p:spPr>
        <p:txBody>
          <a:bodyPr vert="horz" lIns="91440" tIns="45720" rIns="91440" bIns="45720" rtlCol="0" anchor="t">
            <a:normAutofit/>
          </a:bodyPr>
          <a:lstStyle/>
          <a:p>
            <a:pPr>
              <a:lnSpc>
                <a:spcPct val="90000"/>
              </a:lnSpc>
              <a:spcBef>
                <a:spcPct val="0"/>
              </a:spcBef>
              <a:spcAft>
                <a:spcPts val="600"/>
              </a:spcAft>
            </a:pPr>
            <a:r>
              <a:rPr lang="en-US" sz="3300" b="1" kern="120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84092" y="2394939"/>
            <a:ext cx="4553668" cy="3860482"/>
          </a:xfrm>
        </p:spPr>
        <p:txBody>
          <a:bodyPr vert="horz" lIns="91440" tIns="45720" rIns="91440" bIns="45720" rtlCol="0">
            <a:normAutofit/>
          </a:bodyPr>
          <a:lstStyle/>
          <a:p>
            <a:pPr marL="114300">
              <a:lnSpc>
                <a:spcPct val="110000"/>
              </a:lnSpc>
              <a:spcAft>
                <a:spcPts val="600"/>
              </a:spcAft>
            </a:pPr>
            <a:endParaRPr lang="en-US" sz="1400" dirty="0"/>
          </a:p>
          <a:p>
            <a:pPr marL="342900" indent="-228600">
              <a:lnSpc>
                <a:spcPct val="110000"/>
              </a:lnSpc>
              <a:spcAft>
                <a:spcPts val="600"/>
              </a:spcAft>
              <a:buFont typeface="Arial" panose="020B0604020202020204" pitchFamily="34" charset="0"/>
              <a:buChar char="•"/>
            </a:pPr>
            <a:r>
              <a:rPr lang="en-US" sz="1400" dirty="0"/>
              <a:t> A description of the factors likely to be significantly affected by the development: population, human health, biodiversity (for example fauna and flora), land (for example land take), soil (for example organic matter, erosion, compaction, sealing), water (for example </a:t>
            </a:r>
            <a:r>
              <a:rPr lang="en-US" sz="1400" dirty="0" err="1"/>
              <a:t>hydromorphological</a:t>
            </a:r>
            <a:r>
              <a:rPr lang="en-US" sz="1400" dirty="0"/>
              <a:t> changes, quantity and quality), air, climate (for example greenhouse gas emissions, impacts relevant to adaptation), material assets, cultural heritage, including architectural and archaeological aspects, and landscape.</a:t>
            </a:r>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dirty="0"/>
          </a:p>
        </p:txBody>
      </p:sp>
      <p:pic>
        <p:nvPicPr>
          <p:cNvPr id="14" name="Picture 13" descr="Cross section of young plant and roots">
            <a:extLst>
              <a:ext uri="{FF2B5EF4-FFF2-40B4-BE49-F238E27FC236}">
                <a16:creationId xmlns:a16="http://schemas.microsoft.com/office/drawing/2014/main" id="{D69125B9-9E0B-BF1E-6E77-8042CBA3F76B}"/>
              </a:ext>
            </a:extLst>
          </p:cNvPr>
          <p:cNvPicPr>
            <a:picLocks noChangeAspect="1"/>
          </p:cNvPicPr>
          <p:nvPr/>
        </p:nvPicPr>
        <p:blipFill rotWithShape="1">
          <a:blip r:embed="rId2"/>
          <a:srcRect l="22438"/>
          <a:stretch/>
        </p:blipFill>
        <p:spPr>
          <a:xfrm>
            <a:off x="5110058" y="419100"/>
            <a:ext cx="6549538" cy="6037646"/>
          </a:xfrm>
          <a:prstGeom prst="rect">
            <a:avLst/>
          </a:prstGeom>
          <a:noFill/>
        </p:spPr>
      </p:pic>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96</a:t>
            </a:fld>
            <a:endParaRPr lang="en-US">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8BAED947-FD70-5406-6B79-C69E2D53A5A7}"/>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33BC21E0-C329-4410-610E-E8374C0B9160}"/>
              </a:ext>
            </a:extLst>
          </p:cNvPr>
          <p:cNvSpPr txBox="1"/>
          <p:nvPr/>
        </p:nvSpPr>
        <p:spPr>
          <a:xfrm>
            <a:off x="614680" y="4783258"/>
            <a:ext cx="3912637" cy="1570954"/>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rgbClr val="FF0000"/>
                </a:solidFill>
                <a:latin typeface="+mj-lt"/>
                <a:ea typeface="+mj-ea"/>
                <a:cs typeface="+mj-cs"/>
              </a:rPr>
              <a:t>Factors affected</a:t>
            </a:r>
          </a:p>
        </p:txBody>
      </p:sp>
    </p:spTree>
    <p:extLst>
      <p:ext uri="{BB962C8B-B14F-4D97-AF65-F5344CB8AC3E}">
        <p14:creationId xmlns:p14="http://schemas.microsoft.com/office/powerpoint/2010/main" val="298551867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341680" y="5358269"/>
            <a:ext cx="7427915" cy="1094733"/>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What to include in an Environmental Statement</a:t>
            </a:r>
          </a:p>
        </p:txBody>
      </p:sp>
      <p:pic>
        <p:nvPicPr>
          <p:cNvPr id="23" name="Picture 22" descr="Green and dry land">
            <a:extLst>
              <a:ext uri="{FF2B5EF4-FFF2-40B4-BE49-F238E27FC236}">
                <a16:creationId xmlns:a16="http://schemas.microsoft.com/office/drawing/2014/main" id="{64F43B2A-C8CF-167B-F1D1-7359AA2ECC60}"/>
              </a:ext>
            </a:extLst>
          </p:cNvPr>
          <p:cNvPicPr>
            <a:picLocks noChangeAspect="1"/>
          </p:cNvPicPr>
          <p:nvPr/>
        </p:nvPicPr>
        <p:blipFill rotWithShape="1">
          <a:blip r:embed="rId2"/>
          <a:srcRect l="14357" r="9799" b="1"/>
          <a:stretch/>
        </p:blipFill>
        <p:spPr>
          <a:xfrm>
            <a:off x="419099" y="419102"/>
            <a:ext cx="7350496" cy="4700374"/>
          </a:xfrm>
          <a:prstGeom prst="rect">
            <a:avLst/>
          </a:prstGeom>
          <a:noFill/>
        </p:spPr>
      </p:pic>
      <p:sp>
        <p:nvSpPr>
          <p:cNvPr id="17" name="Date Placeholder 3">
            <a:extLst>
              <a:ext uri="{FF2B5EF4-FFF2-40B4-BE49-F238E27FC236}">
                <a16:creationId xmlns:a16="http://schemas.microsoft.com/office/drawing/2014/main" id="{DEC411B0-5C6E-E215-C56E-E8EFBD78EA4F}"/>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18AC4B9-4E2A-4FE4-946F-6EEA1F7C7535}" type="datetime1">
              <a:rPr lang="en-US" smtClean="0"/>
              <a:pPr>
                <a:spcAft>
                  <a:spcPts val="600"/>
                </a:spcAft>
              </a:pPr>
              <a:t>10/6/2024</a:t>
            </a:fld>
            <a:endParaRPr lang="en-US"/>
          </a:p>
        </p:txBody>
      </p:sp>
      <p:sp>
        <p:nvSpPr>
          <p:cNvPr id="12" name="TextBox 11">
            <a:extLst>
              <a:ext uri="{FF2B5EF4-FFF2-40B4-BE49-F238E27FC236}">
                <a16:creationId xmlns:a16="http://schemas.microsoft.com/office/drawing/2014/main" id="{38C4A143-C346-A5D7-3DFF-2CAF7FBCDBED}"/>
              </a:ext>
            </a:extLst>
          </p:cNvPr>
          <p:cNvSpPr txBox="1"/>
          <p:nvPr/>
        </p:nvSpPr>
        <p:spPr>
          <a:xfrm>
            <a:off x="7974115" y="419102"/>
            <a:ext cx="4151624" cy="6033900"/>
          </a:xfrm>
        </p:spPr>
        <p:txBody>
          <a:bodyPr vert="horz" lIns="91440" tIns="45720" rIns="91440" bIns="45720" rtlCol="0">
            <a:normAutofit fontScale="92500"/>
          </a:bodyPr>
          <a:lstStyle/>
          <a:p>
            <a:pPr indent="-228600">
              <a:lnSpc>
                <a:spcPct val="110000"/>
              </a:lnSpc>
              <a:spcAft>
                <a:spcPts val="600"/>
              </a:spcAft>
              <a:buFont typeface="Arial" panose="020B0604020202020204" pitchFamily="34" charset="0"/>
              <a:buChar char="•"/>
            </a:pPr>
            <a:r>
              <a:rPr lang="en-US" sz="1600" dirty="0"/>
              <a:t>The Environmental Statement must contain the following information: </a:t>
            </a:r>
          </a:p>
          <a:p>
            <a:pPr marL="342900" indent="-228600">
              <a:lnSpc>
                <a:spcPct val="110000"/>
              </a:lnSpc>
              <a:spcAft>
                <a:spcPts val="600"/>
              </a:spcAft>
              <a:buFont typeface="Arial" panose="020B0604020202020204" pitchFamily="34" charset="0"/>
              <a:buChar char="•"/>
            </a:pPr>
            <a:r>
              <a:rPr lang="en-US" sz="1600" dirty="0"/>
              <a:t> A description of the likely significant effects of the development on the environment resulting from, amongst other things:</a:t>
            </a:r>
          </a:p>
          <a:p>
            <a:pPr marL="800100" lvl="1" indent="-228600">
              <a:lnSpc>
                <a:spcPct val="110000"/>
              </a:lnSpc>
              <a:spcAft>
                <a:spcPts val="600"/>
              </a:spcAft>
              <a:buFont typeface="Arial" panose="020B0604020202020204" pitchFamily="34" charset="0"/>
              <a:buChar char="•"/>
            </a:pPr>
            <a:r>
              <a:rPr lang="en-US" sz="1600" dirty="0"/>
              <a:t>The construction and existence of the development, including, where relevant, demolition works;</a:t>
            </a:r>
          </a:p>
          <a:p>
            <a:pPr marL="800100" lvl="1" indent="-228600">
              <a:lnSpc>
                <a:spcPct val="110000"/>
              </a:lnSpc>
              <a:spcAft>
                <a:spcPts val="600"/>
              </a:spcAft>
              <a:buFont typeface="Arial" panose="020B0604020202020204" pitchFamily="34" charset="0"/>
              <a:buChar char="•"/>
            </a:pPr>
            <a:r>
              <a:rPr lang="en-US" sz="1600" dirty="0"/>
              <a:t>The use of natural resources, in particular land, soil, water and biodiversity, considering as far as possible the sustainable availability of these resources;</a:t>
            </a:r>
          </a:p>
          <a:p>
            <a:pPr marL="800100" lvl="1" indent="-228600">
              <a:lnSpc>
                <a:spcPct val="110000"/>
              </a:lnSpc>
              <a:spcAft>
                <a:spcPts val="600"/>
              </a:spcAft>
              <a:buFont typeface="Arial" panose="020B0604020202020204" pitchFamily="34" charset="0"/>
              <a:buChar char="•"/>
            </a:pPr>
            <a:r>
              <a:rPr lang="en-US" sz="1600" dirty="0"/>
              <a:t>The emission of pollutants, noise, vibration, light, heat and radiation, the creation of nuisances, and the disposal and recovery of waste;</a:t>
            </a:r>
          </a:p>
          <a:p>
            <a:pPr marL="800100" lvl="1" indent="-228600">
              <a:lnSpc>
                <a:spcPct val="110000"/>
              </a:lnSpc>
              <a:spcAft>
                <a:spcPts val="600"/>
              </a:spcAft>
              <a:buFont typeface="Arial" panose="020B0604020202020204" pitchFamily="34" charset="0"/>
              <a:buChar char="•"/>
            </a:pPr>
            <a:r>
              <a:rPr lang="en-US" sz="1600" dirty="0"/>
              <a:t>the risks to human health, cultural heritage or the environment (for example due to accidents or disasters)</a:t>
            </a:r>
          </a:p>
        </p:txBody>
      </p:sp>
      <p:sp>
        <p:nvSpPr>
          <p:cNvPr id="21" name="Slide Number Placeholder 5">
            <a:extLst>
              <a:ext uri="{FF2B5EF4-FFF2-40B4-BE49-F238E27FC236}">
                <a16:creationId xmlns:a16="http://schemas.microsoft.com/office/drawing/2014/main" id="{6E12565A-CC02-62BB-19FD-9F95294060AD}"/>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a:pPr>
                <a:spcAft>
                  <a:spcPts val="600"/>
                </a:spcAft>
              </a:pPr>
              <a:t>97</a:t>
            </a:fld>
            <a:endParaRPr lang="en-US"/>
          </a:p>
        </p:txBody>
      </p:sp>
      <p:sp>
        <p:nvSpPr>
          <p:cNvPr id="4" name="Footer Placeholder 10">
            <a:extLst>
              <a:ext uri="{FF2B5EF4-FFF2-40B4-BE49-F238E27FC236}">
                <a16:creationId xmlns:a16="http://schemas.microsoft.com/office/drawing/2014/main" id="{04215B69-0644-7D47-A698-C9CE0A0731C0}"/>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781EA086-5334-6810-3DD8-29A8ECDED8CE}"/>
              </a:ext>
            </a:extLst>
          </p:cNvPr>
          <p:cNvSpPr txBox="1"/>
          <p:nvPr/>
        </p:nvSpPr>
        <p:spPr>
          <a:xfrm>
            <a:off x="770878" y="-274352"/>
            <a:ext cx="4724400" cy="1570954"/>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rgbClr val="FF0000"/>
                </a:solidFill>
                <a:latin typeface="+mj-lt"/>
                <a:ea typeface="+mj-ea"/>
                <a:cs typeface="+mj-cs"/>
              </a:rPr>
              <a:t>Significant effects</a:t>
            </a:r>
          </a:p>
        </p:txBody>
      </p:sp>
    </p:spTree>
    <p:extLst>
      <p:ext uri="{BB962C8B-B14F-4D97-AF65-F5344CB8AC3E}">
        <p14:creationId xmlns:p14="http://schemas.microsoft.com/office/powerpoint/2010/main" val="236820216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24668" y="1007309"/>
            <a:ext cx="4497094" cy="1608479"/>
          </a:xfrm>
        </p:spPr>
        <p:txBody>
          <a:bodyPr vert="horz" lIns="91440" tIns="45720" rIns="91440" bIns="45720" rtlCol="0" anchor="b">
            <a:normAutofit/>
          </a:bodyPr>
          <a:lstStyle/>
          <a:p>
            <a:pPr>
              <a:lnSpc>
                <a:spcPct val="90000"/>
              </a:lnSpc>
              <a:spcBef>
                <a:spcPct val="0"/>
              </a:spcBef>
              <a:spcAft>
                <a:spcPts val="600"/>
              </a:spcAft>
            </a:pPr>
            <a:r>
              <a:rPr lang="en-US" sz="3600" b="1" kern="120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24668" y="2770146"/>
            <a:ext cx="5116173" cy="3246933"/>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200" dirty="0"/>
              <a:t>The Environmental Statement must contain the following information: </a:t>
            </a:r>
          </a:p>
          <a:p>
            <a:pPr marL="342900" indent="-228600">
              <a:lnSpc>
                <a:spcPct val="110000"/>
              </a:lnSpc>
              <a:spcAft>
                <a:spcPts val="600"/>
              </a:spcAft>
              <a:buFont typeface="Arial" panose="020B0604020202020204" pitchFamily="34" charset="0"/>
              <a:buChar char="•"/>
            </a:pPr>
            <a:r>
              <a:rPr lang="en-US" sz="1200" dirty="0"/>
              <a:t> A description of the likely significant effects of the development on the environment resulting from, amongst other things:</a:t>
            </a:r>
          </a:p>
          <a:p>
            <a:pPr marL="800100" lvl="1" indent="-228600">
              <a:lnSpc>
                <a:spcPct val="110000"/>
              </a:lnSpc>
              <a:spcAft>
                <a:spcPts val="600"/>
              </a:spcAft>
              <a:buFont typeface="Arial" panose="020B0604020202020204" pitchFamily="34" charset="0"/>
              <a:buChar char="•"/>
            </a:pPr>
            <a:r>
              <a:rPr lang="en-US" sz="1200" dirty="0"/>
              <a:t>The cumulation of effects with other existing and/or approved projects, accounting for any existing environmental problems relating to areas of particular environmental importance likely to be affected or the use of natural resources;</a:t>
            </a:r>
          </a:p>
          <a:p>
            <a:pPr marL="800100" lvl="1" indent="-228600">
              <a:lnSpc>
                <a:spcPct val="110000"/>
              </a:lnSpc>
              <a:spcAft>
                <a:spcPts val="600"/>
              </a:spcAft>
              <a:buFont typeface="Arial" panose="020B0604020202020204" pitchFamily="34" charset="0"/>
              <a:buChar char="•"/>
            </a:pPr>
            <a:r>
              <a:rPr lang="en-US" sz="1200" dirty="0"/>
              <a:t>The impact of the project on climate (for example the nature and magnitude of greenhouse gas emissions) and the vulnerability of the project to climate change</a:t>
            </a:r>
          </a:p>
          <a:p>
            <a:pPr marL="800100" lvl="1" indent="-228600">
              <a:lnSpc>
                <a:spcPct val="110000"/>
              </a:lnSpc>
              <a:spcAft>
                <a:spcPts val="600"/>
              </a:spcAft>
              <a:buFont typeface="Arial" panose="020B0604020202020204" pitchFamily="34" charset="0"/>
              <a:buChar char="•"/>
            </a:pPr>
            <a:r>
              <a:rPr lang="en-US" sz="1200" dirty="0"/>
              <a:t>The technologies and the substances used.</a:t>
            </a:r>
          </a:p>
          <a:p>
            <a:pPr marL="800100" lvl="1" indent="-228600">
              <a:lnSpc>
                <a:spcPct val="110000"/>
              </a:lnSpc>
              <a:spcAft>
                <a:spcPts val="600"/>
              </a:spcAft>
              <a:buFont typeface="Arial" panose="020B0604020202020204" pitchFamily="34" charset="0"/>
              <a:buChar char="•"/>
            </a:pPr>
            <a:endParaRPr lang="en-US" sz="1000" dirty="0"/>
          </a:p>
          <a:p>
            <a:pPr marL="342900" indent="-228600">
              <a:lnSpc>
                <a:spcPct val="110000"/>
              </a:lnSpc>
              <a:spcAft>
                <a:spcPts val="600"/>
              </a:spcAft>
              <a:buFont typeface="Arial" panose="020B0604020202020204" pitchFamily="34" charset="0"/>
              <a:buChar char="•"/>
            </a:pPr>
            <a:endParaRPr lang="en-US" sz="1000" dirty="0"/>
          </a:p>
        </p:txBody>
      </p:sp>
      <p:pic>
        <p:nvPicPr>
          <p:cNvPr id="14" name="Picture 13">
            <a:extLst>
              <a:ext uri="{FF2B5EF4-FFF2-40B4-BE49-F238E27FC236}">
                <a16:creationId xmlns:a16="http://schemas.microsoft.com/office/drawing/2014/main" id="{6403D9A8-5595-8BE8-5F89-31BDA7A57A94}"/>
              </a:ext>
            </a:extLst>
          </p:cNvPr>
          <p:cNvPicPr>
            <a:picLocks noChangeAspect="1"/>
          </p:cNvPicPr>
          <p:nvPr/>
        </p:nvPicPr>
        <p:blipFill rotWithShape="1">
          <a:blip r:embed="rId2"/>
          <a:srcRect l="3902" r="4596" b="-2"/>
          <a:stretch/>
        </p:blipFill>
        <p:spPr>
          <a:xfrm>
            <a:off x="6138535" y="794406"/>
            <a:ext cx="5244168" cy="5244168"/>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98</a:t>
            </a:fld>
            <a:endParaRPr lang="en-US">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1EDEB939-E035-5482-88E6-A74854BB7AF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D3FEE813-05C9-D69C-72C3-CFB8BD3B0CCD}"/>
              </a:ext>
            </a:extLst>
          </p:cNvPr>
          <p:cNvSpPr txBox="1"/>
          <p:nvPr/>
        </p:nvSpPr>
        <p:spPr>
          <a:xfrm>
            <a:off x="690979" y="4882048"/>
            <a:ext cx="6872796" cy="1570954"/>
          </a:xfrm>
        </p:spPr>
        <p:txBody>
          <a:bodyPr vert="horz" lIns="91440" tIns="45720" rIns="91440" bIns="45720" rtlCol="0" anchor="b">
            <a:normAutofit/>
          </a:bodyPr>
          <a:lstStyle/>
          <a:p>
            <a:pPr>
              <a:lnSpc>
                <a:spcPct val="90000"/>
              </a:lnSpc>
              <a:spcBef>
                <a:spcPct val="0"/>
              </a:spcBef>
              <a:spcAft>
                <a:spcPts val="600"/>
              </a:spcAft>
            </a:pPr>
            <a:r>
              <a:rPr lang="en-US" sz="3600" b="1" dirty="0">
                <a:solidFill>
                  <a:srgbClr val="FF0000"/>
                </a:solidFill>
                <a:latin typeface="+mj-lt"/>
                <a:ea typeface="+mj-ea"/>
                <a:cs typeface="+mj-cs"/>
              </a:rPr>
              <a:t>Effects on environment</a:t>
            </a:r>
            <a:endParaRPr lang="en-US" sz="3600" b="1" kern="1200" dirty="0">
              <a:solidFill>
                <a:srgbClr val="FF0000"/>
              </a:solidFill>
              <a:latin typeface="+mj-lt"/>
              <a:ea typeface="+mj-ea"/>
              <a:cs typeface="+mj-cs"/>
            </a:endParaRPr>
          </a:p>
        </p:txBody>
      </p:sp>
    </p:spTree>
    <p:extLst>
      <p:ext uri="{BB962C8B-B14F-4D97-AF65-F5344CB8AC3E}">
        <p14:creationId xmlns:p14="http://schemas.microsoft.com/office/powerpoint/2010/main" val="287166984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1" y="548640"/>
            <a:ext cx="3553412" cy="1648943"/>
          </a:xfrm>
        </p:spPr>
        <p:txBody>
          <a:bodyPr vert="horz" lIns="91440" tIns="45720" rIns="91440" bIns="45720" rtlCol="0" anchor="t">
            <a:normAutofit/>
          </a:bodyPr>
          <a:lstStyle/>
          <a:p>
            <a:pPr>
              <a:lnSpc>
                <a:spcPct val="90000"/>
              </a:lnSpc>
              <a:spcBef>
                <a:spcPct val="0"/>
              </a:spcBef>
              <a:spcAft>
                <a:spcPts val="600"/>
              </a:spcAft>
            </a:pPr>
            <a:r>
              <a:rPr lang="en-US" sz="2800" b="1" kern="120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14680" y="2050150"/>
            <a:ext cx="3553413" cy="4122420"/>
          </a:xfrm>
        </p:spPr>
        <p:txBody>
          <a:bodyPr vert="horz" lIns="91440" tIns="45720" rIns="91440" bIns="45720" rtlCol="0">
            <a:normAutofit/>
          </a:bodyPr>
          <a:lstStyle/>
          <a:p>
            <a:pPr marL="114300">
              <a:lnSpc>
                <a:spcPct val="110000"/>
              </a:lnSpc>
              <a:spcAft>
                <a:spcPts val="600"/>
              </a:spcAft>
            </a:pPr>
            <a:endParaRPr lang="en-US" sz="1500" dirty="0"/>
          </a:p>
          <a:p>
            <a:pPr marL="342900" indent="-228600">
              <a:lnSpc>
                <a:spcPct val="110000"/>
              </a:lnSpc>
              <a:spcAft>
                <a:spcPts val="600"/>
              </a:spcAft>
              <a:buFont typeface="Arial" panose="020B0604020202020204" pitchFamily="34" charset="0"/>
              <a:buChar char="•"/>
            </a:pPr>
            <a:r>
              <a:rPr lang="en-US" sz="1500" dirty="0"/>
              <a:t>The description of the likely significant effects on the factors specified should cover the direct effects and any indirect, secondary, cumulative, transboundary, short-term, medium-term and long-term, permanent and temporary, positive and negative effects of the development. </a:t>
            </a:r>
          </a:p>
          <a:p>
            <a:pPr marL="800100" lvl="1" indent="-228600">
              <a:lnSpc>
                <a:spcPct val="110000"/>
              </a:lnSpc>
              <a:spcAft>
                <a:spcPts val="600"/>
              </a:spcAft>
              <a:buFont typeface="Arial" panose="020B0604020202020204" pitchFamily="34" charset="0"/>
              <a:buChar char="•"/>
            </a:pPr>
            <a:endParaRPr lang="en-US" sz="1500" dirty="0"/>
          </a:p>
          <a:p>
            <a:pPr marL="342900" indent="-228600">
              <a:lnSpc>
                <a:spcPct val="110000"/>
              </a:lnSpc>
              <a:spcAft>
                <a:spcPts val="600"/>
              </a:spcAft>
              <a:buFont typeface="Arial" panose="020B0604020202020204" pitchFamily="34" charset="0"/>
              <a:buChar char="•"/>
            </a:pPr>
            <a:endParaRPr lang="en-US" sz="1500" dirty="0"/>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4" name="Picture 13">
            <a:extLst>
              <a:ext uri="{FF2B5EF4-FFF2-40B4-BE49-F238E27FC236}">
                <a16:creationId xmlns:a16="http://schemas.microsoft.com/office/drawing/2014/main" id="{5294E459-5C06-8D83-8E03-345DC3B5F62C}"/>
              </a:ext>
            </a:extLst>
          </p:cNvPr>
          <p:cNvPicPr>
            <a:picLocks noChangeAspect="1"/>
          </p:cNvPicPr>
          <p:nvPr/>
        </p:nvPicPr>
        <p:blipFill rotWithShape="1">
          <a:blip r:embed="rId2"/>
          <a:srcRect l="32472"/>
          <a:stretch/>
        </p:blipFill>
        <p:spPr>
          <a:xfrm>
            <a:off x="4752550" y="10"/>
            <a:ext cx="7439450" cy="6857990"/>
          </a:xfrm>
          <a:prstGeom prst="rect">
            <a:avLst/>
          </a:prstGeom>
          <a:noFill/>
        </p:spPr>
      </p:pic>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99</a:t>
            </a:fld>
            <a:endParaRPr lang="en-US">
              <a:solidFill>
                <a:srgbClr val="FFFFFF"/>
              </a:solidFill>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BE34B4BA-8243-CA4B-6235-874393D9703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1C187EAF-7D14-9B06-41D5-EAEAB3B7EBDB}"/>
              </a:ext>
            </a:extLst>
          </p:cNvPr>
          <p:cNvSpPr txBox="1"/>
          <p:nvPr/>
        </p:nvSpPr>
        <p:spPr>
          <a:xfrm>
            <a:off x="690979" y="4882048"/>
            <a:ext cx="3477114" cy="1570954"/>
          </a:xfrm>
        </p:spPr>
        <p:txBody>
          <a:bodyPr vert="horz" lIns="91440" tIns="45720" rIns="91440" bIns="45720" rtlCol="0" anchor="b">
            <a:normAutofit/>
          </a:bodyPr>
          <a:lstStyle/>
          <a:p>
            <a:pPr>
              <a:lnSpc>
                <a:spcPct val="90000"/>
              </a:lnSpc>
              <a:spcBef>
                <a:spcPct val="0"/>
              </a:spcBef>
              <a:spcAft>
                <a:spcPts val="600"/>
              </a:spcAft>
            </a:pPr>
            <a:r>
              <a:rPr lang="en-US" sz="3600" b="1" dirty="0">
                <a:solidFill>
                  <a:srgbClr val="FF0000"/>
                </a:solidFill>
                <a:latin typeface="+mj-lt"/>
                <a:ea typeface="+mj-ea"/>
                <a:cs typeface="+mj-cs"/>
              </a:rPr>
              <a:t>Indirect / transboundary</a:t>
            </a:r>
            <a:endParaRPr lang="en-US" sz="3600" b="1" kern="1200" dirty="0">
              <a:solidFill>
                <a:srgbClr val="FF0000"/>
              </a:solidFill>
              <a:latin typeface="+mj-lt"/>
              <a:ea typeface="+mj-ea"/>
              <a:cs typeface="+mj-cs"/>
            </a:endParaRPr>
          </a:p>
        </p:txBody>
      </p:sp>
    </p:spTree>
    <p:extLst>
      <p:ext uri="{BB962C8B-B14F-4D97-AF65-F5344CB8AC3E}">
        <p14:creationId xmlns:p14="http://schemas.microsoft.com/office/powerpoint/2010/main" val="95685845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14681" y="548640"/>
            <a:ext cx="3553412" cy="1648943"/>
          </a:xfrm>
        </p:spPr>
        <p:txBody>
          <a:bodyPr vert="horz" lIns="91440" tIns="45720" rIns="91440" bIns="45720" rtlCol="0" anchor="t">
            <a:normAutofit/>
          </a:bodyPr>
          <a:lstStyle/>
          <a:p>
            <a:pPr>
              <a:lnSpc>
                <a:spcPct val="90000"/>
              </a:lnSpc>
              <a:spcBef>
                <a:spcPct val="0"/>
              </a:spcBef>
              <a:spcAft>
                <a:spcPts val="600"/>
              </a:spcAft>
            </a:pPr>
            <a:r>
              <a:rPr lang="en-US" sz="2800" b="1" kern="120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614680" y="2316480"/>
            <a:ext cx="3553413" cy="4122420"/>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500"/>
              <a:t>The Environmental Statement must contain the following information: </a:t>
            </a:r>
          </a:p>
          <a:p>
            <a:pPr marL="342900" indent="-228600">
              <a:lnSpc>
                <a:spcPct val="110000"/>
              </a:lnSpc>
              <a:spcAft>
                <a:spcPts val="600"/>
              </a:spcAft>
              <a:buFont typeface="Arial" panose="020B0604020202020204" pitchFamily="34" charset="0"/>
              <a:buChar char="•"/>
            </a:pPr>
            <a:endParaRPr lang="en-US" sz="1500"/>
          </a:p>
          <a:p>
            <a:pPr marL="342900" indent="-228600">
              <a:lnSpc>
                <a:spcPct val="110000"/>
              </a:lnSpc>
              <a:spcAft>
                <a:spcPts val="600"/>
              </a:spcAft>
              <a:buFont typeface="Arial" panose="020B0604020202020204" pitchFamily="34" charset="0"/>
              <a:buChar char="•"/>
            </a:pPr>
            <a:r>
              <a:rPr lang="en-US" sz="1500"/>
              <a:t>A description of the forecasting methods or evidence, used to identify and assess the significant effects on the environment, including details of difficulties (for example technical deficiencies or lack of knowledge) encountered compiling the required information and the main uncertainties involved.</a:t>
            </a:r>
          </a:p>
          <a:p>
            <a:pPr marL="342900" indent="-228600">
              <a:lnSpc>
                <a:spcPct val="110000"/>
              </a:lnSpc>
              <a:spcAft>
                <a:spcPts val="600"/>
              </a:spcAft>
              <a:buFont typeface="Arial" panose="020B0604020202020204" pitchFamily="34" charset="0"/>
              <a:buChar char="•"/>
            </a:pPr>
            <a:endParaRPr lang="en-US" sz="1500"/>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4" name="Picture 13">
            <a:extLst>
              <a:ext uri="{FF2B5EF4-FFF2-40B4-BE49-F238E27FC236}">
                <a16:creationId xmlns:a16="http://schemas.microsoft.com/office/drawing/2014/main" id="{D763909B-3074-DD12-9362-F7DAE31EE791}"/>
              </a:ext>
            </a:extLst>
          </p:cNvPr>
          <p:cNvPicPr>
            <a:picLocks noChangeAspect="1"/>
          </p:cNvPicPr>
          <p:nvPr/>
        </p:nvPicPr>
        <p:blipFill rotWithShape="1">
          <a:blip r:embed="rId2"/>
          <a:srcRect l="7844" r="20560" b="-1"/>
          <a:stretch/>
        </p:blipFill>
        <p:spPr>
          <a:xfrm>
            <a:off x="4752550" y="10"/>
            <a:ext cx="7439450" cy="6857990"/>
          </a:xfrm>
          <a:prstGeom prst="rect">
            <a:avLst/>
          </a:prstGeom>
          <a:noFill/>
        </p:spPr>
      </p:pic>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100</a:t>
            </a:fld>
            <a:endParaRPr lang="en-US">
              <a:solidFill>
                <a:srgbClr val="FFFFFF"/>
              </a:solidFill>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5A5ED0D8-B009-F7F7-8246-9F79060478B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
        <p:nvSpPr>
          <p:cNvPr id="6" name="TextBox 5">
            <a:extLst>
              <a:ext uri="{FF2B5EF4-FFF2-40B4-BE49-F238E27FC236}">
                <a16:creationId xmlns:a16="http://schemas.microsoft.com/office/drawing/2014/main" id="{E97190CB-9FC0-1524-C6CA-7B9BF65F0B42}"/>
              </a:ext>
            </a:extLst>
          </p:cNvPr>
          <p:cNvSpPr txBox="1"/>
          <p:nvPr/>
        </p:nvSpPr>
        <p:spPr>
          <a:xfrm>
            <a:off x="690979" y="4882048"/>
            <a:ext cx="6872796" cy="1570954"/>
          </a:xfrm>
        </p:spPr>
        <p:txBody>
          <a:bodyPr vert="horz" lIns="91440" tIns="45720" rIns="91440" bIns="45720" rtlCol="0" anchor="b">
            <a:normAutofit/>
          </a:bodyPr>
          <a:lstStyle/>
          <a:p>
            <a:pPr>
              <a:lnSpc>
                <a:spcPct val="90000"/>
              </a:lnSpc>
              <a:spcBef>
                <a:spcPct val="0"/>
              </a:spcBef>
              <a:spcAft>
                <a:spcPts val="600"/>
              </a:spcAft>
            </a:pPr>
            <a:r>
              <a:rPr lang="en-US" sz="3600" b="1" dirty="0">
                <a:solidFill>
                  <a:srgbClr val="FF0000"/>
                </a:solidFill>
                <a:latin typeface="+mj-lt"/>
                <a:ea typeface="+mj-ea"/>
                <a:cs typeface="+mj-cs"/>
              </a:rPr>
              <a:t>Evidence?</a:t>
            </a:r>
            <a:endParaRPr lang="en-US" sz="3600" b="1" kern="1200" dirty="0">
              <a:solidFill>
                <a:srgbClr val="FF0000"/>
              </a:solidFill>
              <a:latin typeface="+mj-lt"/>
              <a:ea typeface="+mj-ea"/>
              <a:cs typeface="+mj-cs"/>
            </a:endParaRPr>
          </a:p>
        </p:txBody>
      </p:sp>
    </p:spTree>
    <p:extLst>
      <p:ext uri="{BB962C8B-B14F-4D97-AF65-F5344CB8AC3E}">
        <p14:creationId xmlns:p14="http://schemas.microsoft.com/office/powerpoint/2010/main" val="120641437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321734" y="4837319"/>
            <a:ext cx="4705097" cy="1601582"/>
          </a:xfr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What to include in an Environmental Statement</a:t>
            </a:r>
          </a:p>
        </p:txBody>
      </p:sp>
      <p:pic>
        <p:nvPicPr>
          <p:cNvPr id="14" name="Picture 13">
            <a:extLst>
              <a:ext uri="{FF2B5EF4-FFF2-40B4-BE49-F238E27FC236}">
                <a16:creationId xmlns:a16="http://schemas.microsoft.com/office/drawing/2014/main" id="{927D4F4B-3546-6037-E314-8BC43B542B15}"/>
              </a:ext>
            </a:extLst>
          </p:cNvPr>
          <p:cNvPicPr>
            <a:picLocks noChangeAspect="1"/>
          </p:cNvPicPr>
          <p:nvPr/>
        </p:nvPicPr>
        <p:blipFill rotWithShape="1">
          <a:blip r:embed="rId2"/>
          <a:srcRect t="27682" r="2" b="18115"/>
          <a:stretch/>
        </p:blipFill>
        <p:spPr>
          <a:xfrm>
            <a:off x="419100" y="419099"/>
            <a:ext cx="11353800" cy="4138687"/>
          </a:xfrm>
          <a:prstGeom prst="rect">
            <a:avLst/>
          </a:prstGeom>
          <a:noFill/>
        </p:spPr>
      </p:pic>
      <p:sp>
        <p:nvSpPr>
          <p:cNvPr id="12" name="TextBox 11">
            <a:extLst>
              <a:ext uri="{FF2B5EF4-FFF2-40B4-BE49-F238E27FC236}">
                <a16:creationId xmlns:a16="http://schemas.microsoft.com/office/drawing/2014/main" id="{38C4A143-C346-A5D7-3DFF-2CAF7FBCDBED}"/>
              </a:ext>
            </a:extLst>
          </p:cNvPr>
          <p:cNvSpPr txBox="1"/>
          <p:nvPr/>
        </p:nvSpPr>
        <p:spPr>
          <a:xfrm>
            <a:off x="4611757" y="4761513"/>
            <a:ext cx="7161143" cy="1677387"/>
          </a:xfrm>
        </p:spPr>
        <p:txBody>
          <a:bodyPr vert="horz" lIns="91440" tIns="45720" rIns="91440" bIns="45720" rtlCol="0">
            <a:normAutofit fontScale="85000" lnSpcReduction="20000"/>
          </a:bodyPr>
          <a:lstStyle/>
          <a:p>
            <a:pPr marL="114300">
              <a:lnSpc>
                <a:spcPct val="110000"/>
              </a:lnSpc>
              <a:spcAft>
                <a:spcPts val="600"/>
              </a:spcAft>
            </a:pPr>
            <a:endParaRPr lang="en-US" sz="1500" dirty="0"/>
          </a:p>
          <a:p>
            <a:pPr marL="342900" indent="-228600">
              <a:lnSpc>
                <a:spcPct val="110000"/>
              </a:lnSpc>
              <a:spcAft>
                <a:spcPts val="600"/>
              </a:spcAft>
              <a:buFont typeface="Arial" panose="020B0604020202020204" pitchFamily="34" charset="0"/>
              <a:buChar char="•"/>
            </a:pPr>
            <a:r>
              <a:rPr lang="en-US" sz="1500" dirty="0"/>
              <a:t>A description of the </a:t>
            </a:r>
            <a:r>
              <a:rPr lang="en-US" sz="1500" b="1" dirty="0"/>
              <a:t>expected significant adverse effects </a:t>
            </a:r>
            <a:r>
              <a:rPr lang="en-US" sz="1500" dirty="0"/>
              <a:t>of the development on the environment deriving from the vulnerability of the development to risks of major accidents and/or disasters which are relevant to the project concerned. </a:t>
            </a:r>
          </a:p>
          <a:p>
            <a:pPr marL="342900" indent="-228600">
              <a:lnSpc>
                <a:spcPct val="110000"/>
              </a:lnSpc>
              <a:spcAft>
                <a:spcPts val="600"/>
              </a:spcAft>
              <a:buFont typeface="Arial" panose="020B0604020202020204" pitchFamily="34" charset="0"/>
              <a:buChar char="•"/>
            </a:pPr>
            <a:r>
              <a:rPr lang="en-US" sz="1500" dirty="0"/>
              <a:t>Where appropriate, this description </a:t>
            </a:r>
            <a:r>
              <a:rPr lang="en-US" sz="1500" b="1" dirty="0"/>
              <a:t>should include measures envisaged to prevent or mitigate the significant adverse effects </a:t>
            </a:r>
            <a:r>
              <a:rPr lang="en-US" sz="1500" dirty="0"/>
              <a:t>of such events on the environment and details of the preparedness for and proposed response to such emergencies.</a:t>
            </a:r>
          </a:p>
          <a:p>
            <a:pPr indent="-228600">
              <a:lnSpc>
                <a:spcPct val="110000"/>
              </a:lnSpc>
              <a:spcAft>
                <a:spcPts val="600"/>
              </a:spcAft>
              <a:buFont typeface="Arial" panose="020B0604020202020204" pitchFamily="34" charset="0"/>
              <a:buChar char="•"/>
            </a:pPr>
            <a:endParaRPr lang="en-US" sz="900" dirty="0"/>
          </a:p>
        </p:txBody>
      </p:sp>
      <p:sp>
        <p:nvSpPr>
          <p:cNvPr id="1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10/6/2024</a:t>
            </a:fld>
            <a:endParaRPr lang="en-US"/>
          </a:p>
        </p:txBody>
      </p:sp>
      <p:sp>
        <p:nvSpPr>
          <p:cNvPr id="2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101</a:t>
            </a:fld>
            <a:endParaRPr lang="en-US">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77F10B89-3C6C-542A-CABD-BA0C7163619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418327650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017431" y="1537022"/>
            <a:ext cx="3710319" cy="4132257"/>
          </a:xfrm>
        </p:spPr>
        <p:txBody>
          <a:bodyPr vert="horz" lIns="91440" tIns="45720" rIns="91440" bIns="45720" rtlCol="0" anchor="t">
            <a:normAutofit/>
          </a:bodyPr>
          <a:lstStyle/>
          <a:p>
            <a:pPr algn="r">
              <a:lnSpc>
                <a:spcPct val="90000"/>
              </a:lnSpc>
              <a:spcBef>
                <a:spcPct val="0"/>
              </a:spcBef>
              <a:spcAft>
                <a:spcPts val="600"/>
              </a:spcAft>
            </a:pPr>
            <a:r>
              <a:rPr lang="en-US" sz="3600" b="1" kern="1200">
                <a:solidFill>
                  <a:schemeClr val="tx1"/>
                </a:solidFill>
                <a:latin typeface="+mj-lt"/>
                <a:ea typeface="+mj-ea"/>
                <a:cs typeface="+mj-cs"/>
              </a:rPr>
              <a:t>What to include in an Environmental Statement</a:t>
            </a:r>
          </a:p>
        </p:txBody>
      </p:sp>
      <p:sp>
        <p:nvSpPr>
          <p:cNvPr id="12" name="TextBox 11">
            <a:extLst>
              <a:ext uri="{FF2B5EF4-FFF2-40B4-BE49-F238E27FC236}">
                <a16:creationId xmlns:a16="http://schemas.microsoft.com/office/drawing/2014/main" id="{38C4A143-C346-A5D7-3DFF-2CAF7FBCDBED}"/>
              </a:ext>
            </a:extLst>
          </p:cNvPr>
          <p:cNvSpPr txBox="1"/>
          <p:nvPr/>
        </p:nvSpPr>
        <p:spPr>
          <a:xfrm>
            <a:off x="5455920" y="1512141"/>
            <a:ext cx="5019247" cy="4157138"/>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dirty="0"/>
              <a:t>The Environmental Statement must contain the following information: </a:t>
            </a:r>
          </a:p>
          <a:p>
            <a:pPr marL="342900" indent="-228600">
              <a:lnSpc>
                <a:spcPct val="120000"/>
              </a:lnSpc>
              <a:spcAft>
                <a:spcPts val="600"/>
              </a:spcAft>
              <a:buFont typeface="Arial" panose="020B0604020202020204" pitchFamily="34" charset="0"/>
              <a:buChar char="•"/>
            </a:pPr>
            <a:r>
              <a:rPr lang="en-US" dirty="0"/>
              <a:t>A non-technical summary of the information</a:t>
            </a:r>
          </a:p>
          <a:p>
            <a:pPr marL="342900" indent="-228600">
              <a:lnSpc>
                <a:spcPct val="120000"/>
              </a:lnSpc>
              <a:spcAft>
                <a:spcPts val="600"/>
              </a:spcAft>
              <a:buFont typeface="Arial" panose="020B0604020202020204" pitchFamily="34" charset="0"/>
              <a:buChar char="•"/>
            </a:pPr>
            <a:r>
              <a:rPr lang="en-US" dirty="0"/>
              <a:t>A reference list detailing the sources used for the descriptions and assessments included in the environmental statement.</a:t>
            </a:r>
          </a:p>
          <a:p>
            <a:pPr indent="-228600">
              <a:lnSpc>
                <a:spcPct val="120000"/>
              </a:lnSpc>
              <a:spcAft>
                <a:spcPts val="600"/>
              </a:spcAft>
              <a:buFont typeface="Arial" panose="020B0604020202020204" pitchFamily="34" charset="0"/>
              <a:buChar char="•"/>
            </a:pPr>
            <a:endParaRPr lang="en-US" dirty="0"/>
          </a:p>
        </p:txBody>
      </p:sp>
      <p:sp>
        <p:nvSpPr>
          <p:cNvPr id="17"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102</a:t>
            </a:fld>
            <a:endParaRPr lang="en-US"/>
          </a:p>
        </p:txBody>
      </p:sp>
      <p:sp>
        <p:nvSpPr>
          <p:cNvPr id="4" name="Footer Placeholder 10">
            <a:extLst>
              <a:ext uri="{FF2B5EF4-FFF2-40B4-BE49-F238E27FC236}">
                <a16:creationId xmlns:a16="http://schemas.microsoft.com/office/drawing/2014/main" id="{D3A3A3B1-C1BB-EAE5-9072-261585B5F15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122294398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a:bodyPr>
          <a:lstStyle/>
          <a:p>
            <a:pPr marL="0" indent="0">
              <a:buNone/>
              <a:defRPr/>
            </a:pPr>
            <a:r>
              <a:rPr lang="en-GB" dirty="0"/>
              <a:t>Visit the following website: </a:t>
            </a:r>
            <a:r>
              <a:rPr lang="en-GB" dirty="0">
                <a:hlinkClick r:id="rId3"/>
              </a:rPr>
              <a:t>Blue Gem - Erebus - Virtual Exhibition (3dwtech.co.uk)</a:t>
            </a:r>
            <a:endParaRPr lang="en-GB" dirty="0"/>
          </a:p>
          <a:p>
            <a:pPr marL="0" indent="0">
              <a:buNone/>
              <a:defRPr/>
            </a:pPr>
            <a:r>
              <a:rPr lang="en-GB" sz="2400" b="1" dirty="0"/>
              <a:t>Visit the virtual Erebus exhibition.</a:t>
            </a:r>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103</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7353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fontScale="92500"/>
          </a:bodyPr>
          <a:lstStyle/>
          <a:p>
            <a:pPr marL="0" indent="0">
              <a:buNone/>
              <a:defRPr/>
            </a:pPr>
            <a:r>
              <a:rPr lang="en-GB" sz="2200" b="1" dirty="0"/>
              <a:t>Is the virtual consultation useful?</a:t>
            </a:r>
          </a:p>
          <a:p>
            <a:pPr marL="0" indent="0">
              <a:buNone/>
              <a:defRPr/>
            </a:pPr>
            <a:r>
              <a:rPr lang="en-GB" sz="2400" b="1" dirty="0"/>
              <a:t>What key information is provided?</a:t>
            </a:r>
          </a:p>
          <a:p>
            <a:pPr marL="0" indent="0">
              <a:buNone/>
              <a:defRPr/>
            </a:pPr>
            <a:r>
              <a:rPr lang="en-GB" sz="2400" b="1" dirty="0"/>
              <a:t>How have they made this content accessible?</a:t>
            </a:r>
          </a:p>
          <a:p>
            <a:pPr marL="0" indent="0">
              <a:buNone/>
              <a:defRPr/>
            </a:pPr>
            <a:r>
              <a:rPr lang="en-GB" sz="2400" b="1" dirty="0"/>
              <a:t>How did they assess impacts?</a:t>
            </a:r>
          </a:p>
          <a:p>
            <a:pPr marL="0" indent="0">
              <a:buNone/>
              <a:defRPr/>
            </a:pPr>
            <a:r>
              <a:rPr lang="en-GB" sz="2400" b="1" dirty="0">
                <a:sym typeface="Wingdings" panose="05000000000000000000" pitchFamily="2" charset="2"/>
              </a:rPr>
              <a:t>What key legislation is relevant here?</a:t>
            </a:r>
            <a:endParaRPr lang="en-GB" sz="2400" b="1"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104</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510065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2099">
                                            <p:txEl>
                                              <p:pRg st="4" end="4"/>
                                            </p:txEl>
                                          </p:spTgt>
                                        </p:tgtEl>
                                        <p:attrNameLst>
                                          <p:attrName>style.visibility</p:attrName>
                                        </p:attrNameLst>
                                      </p:cBhvr>
                                      <p:to>
                                        <p:strVal val="visible"/>
                                      </p:to>
                                    </p:set>
                                    <p:animEffect transition="in" filter="fade">
                                      <p:cBhvr>
                                        <p:cTn id="27" dur="2000"/>
                                        <p:tgtEl>
                                          <p:spTgt spid="132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10/6/2024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105</a:t>
            </a:fld>
            <a:endParaRPr lang="en-US"/>
          </a:p>
        </p:txBody>
      </p:sp>
      <p:sp>
        <p:nvSpPr>
          <p:cNvPr id="3" name="Footer Placeholder 10">
            <a:extLst>
              <a:ext uri="{FF2B5EF4-FFF2-40B4-BE49-F238E27FC236}">
                <a16:creationId xmlns:a16="http://schemas.microsoft.com/office/drawing/2014/main" id="{A60C44A7-63CF-C186-FB17-73ED711E411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316787395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b="1" dirty="0"/>
              <a:t>EIA Key Stages: Review of Application</a:t>
            </a:r>
          </a:p>
        </p:txBody>
      </p:sp>
      <p:graphicFrame>
        <p:nvGraphicFramePr>
          <p:cNvPr id="3" name="Table 9">
            <a:extLst>
              <a:ext uri="{FF2B5EF4-FFF2-40B4-BE49-F238E27FC236}">
                <a16:creationId xmlns:a16="http://schemas.microsoft.com/office/drawing/2014/main" id="{305DCA00-E18F-BCB9-E536-007F1571897F}"/>
              </a:ext>
            </a:extLst>
          </p:cNvPr>
          <p:cNvGraphicFramePr>
            <a:graphicFrameLocks noGrp="1"/>
          </p:cNvGraphicFramePr>
          <p:nvPr/>
        </p:nvGraphicFramePr>
        <p:xfrm>
          <a:off x="3442447" y="1977634"/>
          <a:ext cx="8425387" cy="47548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3867670436"/>
                    </a:ext>
                  </a:extLst>
                </a:gridCol>
                <a:gridCol w="6520610">
                  <a:extLst>
                    <a:ext uri="{9D8B030D-6E8A-4147-A177-3AD203B41FA5}">
                      <a16:colId xmlns:a16="http://schemas.microsoft.com/office/drawing/2014/main" val="1625786905"/>
                    </a:ext>
                  </a:extLst>
                </a:gridCol>
              </a:tblGrid>
              <a:tr h="346587">
                <a:tc>
                  <a:txBody>
                    <a:bodyPr/>
                    <a:lstStyle/>
                    <a:p>
                      <a:r>
                        <a:rPr lang="en-GB" sz="1800" b="1" kern="1200" dirty="0">
                          <a:solidFill>
                            <a:schemeClr val="accent1">
                              <a:lumMod val="75000"/>
                            </a:schemeClr>
                          </a:solidFill>
                          <a:latin typeface="+mj-lt"/>
                          <a:ea typeface="+mj-ea"/>
                          <a:cs typeface="+mj-cs"/>
                        </a:rPr>
                        <a:t>Stage</a:t>
                      </a:r>
                    </a:p>
                  </a:txBody>
                  <a:tcPr>
                    <a:lnB w="57150" cap="flat" cmpd="sng" algn="ctr">
                      <a:noFill/>
                      <a:prstDash val="solid"/>
                      <a:round/>
                      <a:headEnd type="none" w="med" len="med"/>
                      <a:tailEnd type="none" w="med" len="med"/>
                    </a:lnB>
                  </a:tcPr>
                </a:tc>
                <a:tc>
                  <a:txBody>
                    <a:bodyPr/>
                    <a:lstStyle/>
                    <a:p>
                      <a:r>
                        <a:rPr lang="en-GB" sz="1800" b="1" kern="1200" dirty="0">
                          <a:solidFill>
                            <a:schemeClr val="accent1">
                              <a:lumMod val="75000"/>
                            </a:schemeClr>
                          </a:solidFill>
                          <a:latin typeface="+mj-lt"/>
                          <a:ea typeface="+mj-ea"/>
                          <a:cs typeface="+mj-cs"/>
                        </a:rPr>
                        <a:t>What’s involved</a:t>
                      </a:r>
                    </a:p>
                  </a:txBody>
                  <a:tcPr>
                    <a:lnB w="57150" cap="flat" cmpd="sng" algn="ctr">
                      <a:noFill/>
                      <a:prstDash val="solid"/>
                      <a:round/>
                      <a:headEnd type="none" w="med" len="med"/>
                      <a:tailEnd type="none" w="med" len="med"/>
                    </a:lnB>
                  </a:tcPr>
                </a:tc>
                <a:extLst>
                  <a:ext uri="{0D108BD9-81ED-4DB2-BD59-A6C34878D82A}">
                    <a16:rowId xmlns:a16="http://schemas.microsoft.com/office/drawing/2014/main" val="2089092215"/>
                  </a:ext>
                </a:extLst>
              </a:tr>
              <a:tr h="346587">
                <a:tc>
                  <a:txBody>
                    <a:bodyPr/>
                    <a:lstStyle/>
                    <a:p>
                      <a:pPr marL="0" indent="0">
                        <a:buNone/>
                      </a:pPr>
                      <a:r>
                        <a:rPr lang="en-GB" sz="1800" b="0" kern="1200" dirty="0">
                          <a:solidFill>
                            <a:schemeClr val="accent1">
                              <a:lumMod val="75000"/>
                            </a:schemeClr>
                          </a:solidFill>
                          <a:latin typeface="+mj-lt"/>
                          <a:ea typeface="+mj-ea"/>
                          <a:cs typeface="+mj-cs"/>
                        </a:rPr>
                        <a:t>1. Screening</a:t>
                      </a:r>
                    </a:p>
                  </a:txBody>
                  <a:tcPr>
                    <a:lnL w="57150" cap="flat" cmpd="sng" algn="ctr">
                      <a:noFill/>
                      <a:prstDash val="solid"/>
                      <a:round/>
                      <a:headEnd type="none" w="med" len="med"/>
                      <a:tailEnd type="none" w="med" len="med"/>
                    </a:lnL>
                    <a:lnR>
                      <a:noFill/>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b="0" kern="1200" dirty="0">
                          <a:solidFill>
                            <a:schemeClr val="accent1">
                              <a:lumMod val="75000"/>
                            </a:schemeClr>
                          </a:solidFill>
                          <a:latin typeface="+mj-lt"/>
                          <a:ea typeface="+mj-ea"/>
                          <a:cs typeface="+mj-cs"/>
                        </a:rPr>
                        <a:t>Deciding if an EIA is required</a:t>
                      </a:r>
                    </a:p>
                  </a:txBody>
                  <a:tcPr>
                    <a:lnL>
                      <a:noFill/>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895358"/>
                  </a:ext>
                </a:extLst>
              </a:tr>
              <a:tr h="606528">
                <a:tc>
                  <a:txBody>
                    <a:bodyPr/>
                    <a:lstStyle/>
                    <a:p>
                      <a:r>
                        <a:rPr lang="en-GB" sz="1800" b="0" kern="1200" dirty="0">
                          <a:solidFill>
                            <a:schemeClr val="accent1">
                              <a:lumMod val="75000"/>
                            </a:schemeClr>
                          </a:solidFill>
                          <a:latin typeface="+mj-lt"/>
                          <a:ea typeface="+mj-ea"/>
                          <a:cs typeface="+mj-cs"/>
                        </a:rPr>
                        <a:t>2. Scoping</a:t>
                      </a:r>
                    </a:p>
                  </a:txBody>
                  <a:tcPr>
                    <a:lnT w="57150" cap="flat" cmpd="sng" algn="ctr">
                      <a:noFill/>
                      <a:prstDash val="solid"/>
                      <a:round/>
                      <a:headEnd type="none" w="med" len="med"/>
                      <a:tailEnd type="none" w="med" len="med"/>
                    </a:lnT>
                  </a:tcPr>
                </a:tc>
                <a:tc>
                  <a:txBody>
                    <a:bodyPr/>
                    <a:lstStyle/>
                    <a:p>
                      <a:r>
                        <a:rPr lang="en-GB" sz="1800" b="0" kern="1200" dirty="0">
                          <a:solidFill>
                            <a:schemeClr val="accent1">
                              <a:lumMod val="75000"/>
                            </a:schemeClr>
                          </a:solidFill>
                          <a:latin typeface="+mj-lt"/>
                          <a:ea typeface="+mj-ea"/>
                          <a:cs typeface="+mj-cs"/>
                        </a:rPr>
                        <a:t>Deciding what needs to be covered in the assessment and reported in the ES</a:t>
                      </a:r>
                    </a:p>
                  </a:txBody>
                  <a:tcPr>
                    <a:lnT w="57150" cap="flat" cmpd="sng" algn="ctr">
                      <a:noFill/>
                      <a:prstDash val="solid"/>
                      <a:round/>
                      <a:headEnd type="none" w="med" len="med"/>
                      <a:tailEnd type="none" w="med" len="med"/>
                    </a:lnT>
                  </a:tcPr>
                </a:tc>
                <a:extLst>
                  <a:ext uri="{0D108BD9-81ED-4DB2-BD59-A6C34878D82A}">
                    <a16:rowId xmlns:a16="http://schemas.microsoft.com/office/drawing/2014/main" val="2344171320"/>
                  </a:ext>
                </a:extLst>
              </a:tr>
              <a:tr h="606528">
                <a:tc>
                  <a:txBody>
                    <a:bodyPr/>
                    <a:lstStyle/>
                    <a:p>
                      <a:r>
                        <a:rPr lang="en-GB" sz="1800" b="0" kern="1200" dirty="0">
                          <a:solidFill>
                            <a:schemeClr val="accent1">
                              <a:lumMod val="75000"/>
                            </a:schemeClr>
                          </a:solidFill>
                          <a:latin typeface="+mj-lt"/>
                          <a:ea typeface="+mj-ea"/>
                          <a:cs typeface="+mj-cs"/>
                        </a:rPr>
                        <a:t>3. Assessment and Report</a:t>
                      </a:r>
                    </a:p>
                  </a:txBody>
                  <a:tcPr/>
                </a:tc>
                <a:tc>
                  <a:txBody>
                    <a:bodyPr/>
                    <a:lstStyle/>
                    <a:p>
                      <a:r>
                        <a:rPr lang="en-GB" sz="1800" b="0" kern="1200" dirty="0">
                          <a:solidFill>
                            <a:schemeClr val="accent1">
                              <a:lumMod val="75000"/>
                            </a:schemeClr>
                          </a:solidFill>
                          <a:latin typeface="+mj-lt"/>
                          <a:ea typeface="+mj-ea"/>
                          <a:cs typeface="+mj-cs"/>
                        </a:rPr>
                        <a:t>The ES has to include the likely significant environmental effects of the development</a:t>
                      </a:r>
                    </a:p>
                  </a:txBody>
                  <a:tcPr/>
                </a:tc>
                <a:extLst>
                  <a:ext uri="{0D108BD9-81ED-4DB2-BD59-A6C34878D82A}">
                    <a16:rowId xmlns:a16="http://schemas.microsoft.com/office/drawing/2014/main" val="2500604910"/>
                  </a:ext>
                </a:extLst>
              </a:tr>
              <a:tr h="866469">
                <a:tc>
                  <a:txBody>
                    <a:bodyPr/>
                    <a:lstStyle/>
                    <a:p>
                      <a:r>
                        <a:rPr lang="en-GB" sz="1800" b="0" kern="1200" dirty="0">
                          <a:solidFill>
                            <a:schemeClr val="accent1">
                              <a:lumMod val="75000"/>
                            </a:schemeClr>
                          </a:solidFill>
                          <a:latin typeface="+mj-lt"/>
                          <a:ea typeface="+mj-ea"/>
                          <a:cs typeface="+mj-cs"/>
                        </a:rPr>
                        <a:t>4. Review of Application</a:t>
                      </a:r>
                    </a:p>
                  </a:txBody>
                  <a:tcPr/>
                </a:tc>
                <a:tc>
                  <a:txBody>
                    <a:bodyPr/>
                    <a:lstStyle/>
                    <a:p>
                      <a:r>
                        <a:rPr lang="en-GB" sz="1800" b="0"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tc>
                <a:extLst>
                  <a:ext uri="{0D108BD9-81ED-4DB2-BD59-A6C34878D82A}">
                    <a16:rowId xmlns:a16="http://schemas.microsoft.com/office/drawing/2014/main" val="1193463471"/>
                  </a:ext>
                </a:extLst>
              </a:tr>
              <a:tr h="866469">
                <a:tc>
                  <a:txBody>
                    <a:bodyPr/>
                    <a:lstStyle/>
                    <a:p>
                      <a:r>
                        <a:rPr lang="en-GB" sz="1800" b="0" kern="1200" dirty="0">
                          <a:solidFill>
                            <a:schemeClr val="accent1">
                              <a:lumMod val="75000"/>
                            </a:schemeClr>
                          </a:solidFill>
                          <a:latin typeface="+mj-lt"/>
                          <a:ea typeface="+mj-ea"/>
                          <a:cs typeface="+mj-cs"/>
                        </a:rPr>
                        <a:t>5. Decision</a:t>
                      </a:r>
                    </a:p>
                  </a:txBody>
                  <a:tcPr/>
                </a:tc>
                <a:tc>
                  <a:txBody>
                    <a:bodyPr/>
                    <a:lstStyle/>
                    <a:p>
                      <a:r>
                        <a:rPr lang="en-GB" sz="1800" b="0" kern="1200" dirty="0">
                          <a:solidFill>
                            <a:schemeClr val="accent1">
                              <a:lumMod val="75000"/>
                            </a:schemeClr>
                          </a:solidFill>
                          <a:latin typeface="+mj-lt"/>
                          <a:ea typeface="+mj-ea"/>
                          <a:cs typeface="+mj-cs"/>
                        </a:rPr>
                        <a:t>The ES and any comments made on it must be taken into account by the competent authority before they decide whether to give consent. </a:t>
                      </a:r>
                    </a:p>
                  </a:txBody>
                  <a:tcPr/>
                </a:tc>
                <a:extLst>
                  <a:ext uri="{0D108BD9-81ED-4DB2-BD59-A6C34878D82A}">
                    <a16:rowId xmlns:a16="http://schemas.microsoft.com/office/drawing/2014/main" val="1461222222"/>
                  </a:ext>
                </a:extLst>
              </a:tr>
              <a:tr h="648000">
                <a:tc>
                  <a:txBody>
                    <a:bodyPr/>
                    <a:lstStyle/>
                    <a:p>
                      <a:r>
                        <a:rPr lang="en-GB" sz="1800" b="0" kern="1200" dirty="0">
                          <a:solidFill>
                            <a:schemeClr val="accent1">
                              <a:lumMod val="75000"/>
                            </a:schemeClr>
                          </a:solidFill>
                          <a:latin typeface="+mj-lt"/>
                          <a:ea typeface="+mj-ea"/>
                          <a:cs typeface="+mj-cs"/>
                        </a:rPr>
                        <a:t>6. Implementation and monitoring</a:t>
                      </a:r>
                    </a:p>
                  </a:txBody>
                  <a:tcPr/>
                </a:tc>
                <a:tc>
                  <a:txBody>
                    <a:bodyPr/>
                    <a:lstStyle/>
                    <a:p>
                      <a:r>
                        <a:rPr lang="en-GB" sz="1800" b="0" kern="1200" dirty="0">
                          <a:solidFill>
                            <a:schemeClr val="accent1">
                              <a:lumMod val="75000"/>
                            </a:schemeClr>
                          </a:solidFill>
                          <a:latin typeface="+mj-lt"/>
                          <a:ea typeface="+mj-ea"/>
                          <a:cs typeface="+mj-cs"/>
                        </a:rPr>
                        <a:t>The developer must commence any monitoring required by the competent authority.</a:t>
                      </a:r>
                    </a:p>
                  </a:txBody>
                  <a:tcPr/>
                </a:tc>
                <a:extLst>
                  <a:ext uri="{0D108BD9-81ED-4DB2-BD59-A6C34878D82A}">
                    <a16:rowId xmlns:a16="http://schemas.microsoft.com/office/drawing/2014/main" val="3477654954"/>
                  </a:ext>
                </a:extLst>
              </a:tr>
            </a:tbl>
          </a:graphicData>
        </a:graphic>
      </p:graphicFrame>
      <p:pic>
        <p:nvPicPr>
          <p:cNvPr id="2050" name="Picture 2" descr="What Is Environmental Impact Assessment? | The Motley Fool">
            <a:extLst>
              <a:ext uri="{FF2B5EF4-FFF2-40B4-BE49-F238E27FC236}">
                <a16:creationId xmlns:a16="http://schemas.microsoft.com/office/drawing/2014/main" id="{F5A12168-451C-9FE4-B993-640E3FA73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17"/>
          <a:stretch/>
        </p:blipFill>
        <p:spPr bwMode="auto">
          <a:xfrm>
            <a:off x="1018972" y="346187"/>
            <a:ext cx="3279407" cy="15016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9B53-19DE-B82F-84FD-CAB491116133}"/>
              </a:ext>
            </a:extLst>
          </p:cNvPr>
          <p:cNvPicPr>
            <a:picLocks noChangeAspect="1"/>
          </p:cNvPicPr>
          <p:nvPr/>
        </p:nvPicPr>
        <p:blipFill>
          <a:blip r:embed="rId4"/>
          <a:stretch>
            <a:fillRect/>
          </a:stretch>
        </p:blipFill>
        <p:spPr>
          <a:xfrm>
            <a:off x="59803" y="1901184"/>
            <a:ext cx="3200400" cy="3848100"/>
          </a:xfrm>
          <a:prstGeom prst="rect">
            <a:avLst/>
          </a:prstGeom>
        </p:spPr>
      </p:pic>
      <p:sp>
        <p:nvSpPr>
          <p:cNvPr id="11" name="TextBox 10">
            <a:extLst>
              <a:ext uri="{FF2B5EF4-FFF2-40B4-BE49-F238E27FC236}">
                <a16:creationId xmlns:a16="http://schemas.microsoft.com/office/drawing/2014/main" id="{1B07CE6B-DAE9-EE6E-37DB-0152A3020E74}"/>
              </a:ext>
            </a:extLst>
          </p:cNvPr>
          <p:cNvSpPr txBox="1"/>
          <p:nvPr/>
        </p:nvSpPr>
        <p:spPr>
          <a:xfrm>
            <a:off x="167242" y="5822697"/>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sp>
        <p:nvSpPr>
          <p:cNvPr id="17" name="TextBox 16">
            <a:extLst>
              <a:ext uri="{FF2B5EF4-FFF2-40B4-BE49-F238E27FC236}">
                <a16:creationId xmlns:a16="http://schemas.microsoft.com/office/drawing/2014/main" id="{60CC170C-14F2-B79B-ADEC-6DE116DD5BF7}"/>
              </a:ext>
            </a:extLst>
          </p:cNvPr>
          <p:cNvSpPr txBox="1"/>
          <p:nvPr/>
        </p:nvSpPr>
        <p:spPr>
          <a:xfrm>
            <a:off x="4440885" y="455492"/>
            <a:ext cx="7751115" cy="923330"/>
          </a:xfrm>
          <a:prstGeom prst="rect">
            <a:avLst/>
          </a:prstGeom>
          <a:noFill/>
        </p:spPr>
        <p:txBody>
          <a:bodyPr wrap="square" rtlCol="0">
            <a:spAutoFit/>
          </a:bodyPr>
          <a:lstStyle/>
          <a:p>
            <a:r>
              <a:rPr lang="en-GB" dirty="0"/>
              <a:t>Having determined the need for an EIA, a full assessment must be conducted, and the Environmental Statement (ES), or Environmental Impact Statement (EIS), produced.</a:t>
            </a:r>
            <a:endParaRPr lang="en-GB" sz="1400" dirty="0"/>
          </a:p>
        </p:txBody>
      </p:sp>
      <p:graphicFrame>
        <p:nvGraphicFramePr>
          <p:cNvPr id="6" name="Table 5">
            <a:extLst>
              <a:ext uri="{FF2B5EF4-FFF2-40B4-BE49-F238E27FC236}">
                <a16:creationId xmlns:a16="http://schemas.microsoft.com/office/drawing/2014/main" id="{057FCA35-2AE8-B48B-65F3-131C782CB316}"/>
              </a:ext>
            </a:extLst>
          </p:cNvPr>
          <p:cNvGraphicFramePr>
            <a:graphicFrameLocks noGrp="1"/>
          </p:cNvGraphicFramePr>
          <p:nvPr/>
        </p:nvGraphicFramePr>
        <p:xfrm>
          <a:off x="3442447" y="4006255"/>
          <a:ext cx="8425387" cy="91440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1755412659"/>
                    </a:ext>
                  </a:extLst>
                </a:gridCol>
                <a:gridCol w="6520610">
                  <a:extLst>
                    <a:ext uri="{9D8B030D-6E8A-4147-A177-3AD203B41FA5}">
                      <a16:colId xmlns:a16="http://schemas.microsoft.com/office/drawing/2014/main" val="750510171"/>
                    </a:ext>
                  </a:extLst>
                </a:gridCol>
              </a:tblGrid>
              <a:tr h="874638">
                <a:tc>
                  <a:txBody>
                    <a:bodyPr/>
                    <a:lstStyle/>
                    <a:p>
                      <a:r>
                        <a:rPr lang="en-GB" sz="1800" b="1" kern="1200" dirty="0">
                          <a:solidFill>
                            <a:schemeClr val="accent1">
                              <a:lumMod val="75000"/>
                            </a:schemeClr>
                          </a:solidFill>
                          <a:latin typeface="+mj-lt"/>
                          <a:ea typeface="+mj-ea"/>
                          <a:cs typeface="+mj-cs"/>
                        </a:rPr>
                        <a:t>4. Review of Application</a:t>
                      </a:r>
                    </a:p>
                  </a:txBody>
                  <a:tcPr>
                    <a:lnL w="28575" cap="flat" cmpd="sng" algn="ctr">
                      <a:solidFill>
                        <a:schemeClr val="accent1"/>
                      </a:solidFill>
                      <a:prstDash val="solid"/>
                      <a:round/>
                      <a:headEnd type="none" w="med" len="med"/>
                      <a:tailEnd type="none" w="med" len="med"/>
                    </a:lnL>
                    <a:lnR>
                      <a:noFill/>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800" b="1"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lnL>
                      <a:noFill/>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70920110"/>
                  </a:ext>
                </a:extLst>
              </a:tr>
            </a:tbl>
          </a:graphicData>
        </a:graphic>
      </p:graphicFrame>
      <p:sp>
        <p:nvSpPr>
          <p:cNvPr id="7" name="Footer Placeholder 10">
            <a:extLst>
              <a:ext uri="{FF2B5EF4-FFF2-40B4-BE49-F238E27FC236}">
                <a16:creationId xmlns:a16="http://schemas.microsoft.com/office/drawing/2014/main" id="{CDF3A15D-C0F6-3E4D-1EF9-B42DB726A13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18591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2" y="1396999"/>
            <a:ext cx="2786388" cy="2032001"/>
          </a:xfrm>
        </p:spPr>
        <p:txBody>
          <a:bodyPr vert="horz" lIns="91440" tIns="45720" rIns="91440" bIns="45720" rtlCol="0" anchor="t">
            <a:normAutofit/>
          </a:bodyPr>
          <a:lstStyle/>
          <a:p>
            <a:pPr>
              <a:lnSpc>
                <a:spcPct val="90000"/>
              </a:lnSpc>
              <a:spcBef>
                <a:spcPct val="0"/>
              </a:spcBef>
              <a:spcAft>
                <a:spcPts val="600"/>
              </a:spcAft>
            </a:pPr>
            <a:r>
              <a:rPr lang="en-US" sz="2800" b="1" kern="1200">
                <a:solidFill>
                  <a:schemeClr val="tx1"/>
                </a:solidFill>
                <a:latin typeface="+mj-lt"/>
                <a:ea typeface="+mj-ea"/>
                <a:cs typeface="+mj-cs"/>
              </a:rPr>
              <a:t>Application submission</a:t>
            </a:r>
          </a:p>
        </p:txBody>
      </p:sp>
      <p:sp>
        <p:nvSpPr>
          <p:cNvPr id="12" name="TextBox 11">
            <a:extLst>
              <a:ext uri="{FF2B5EF4-FFF2-40B4-BE49-F238E27FC236}">
                <a16:creationId xmlns:a16="http://schemas.microsoft.com/office/drawing/2014/main" id="{38C4A143-C346-A5D7-3DFF-2CAF7FBCDBED}"/>
              </a:ext>
            </a:extLst>
          </p:cNvPr>
          <p:cNvSpPr txBox="1"/>
          <p:nvPr/>
        </p:nvSpPr>
        <p:spPr>
          <a:xfrm>
            <a:off x="2989690" y="1483360"/>
            <a:ext cx="8865705" cy="4430096"/>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600" dirty="0"/>
              <a:t>When an applicant intends to submit a planning application with an Environmental Statement, they should send the local planning authority (LPA) all the documents which must normally accompany a planning application as well as the Environmental Statement.</a:t>
            </a:r>
          </a:p>
          <a:p>
            <a:pPr indent="-228600">
              <a:lnSpc>
                <a:spcPct val="110000"/>
              </a:lnSpc>
              <a:spcAft>
                <a:spcPts val="600"/>
              </a:spcAft>
              <a:buFont typeface="Arial" panose="020B0604020202020204" pitchFamily="34" charset="0"/>
              <a:buChar char="•"/>
            </a:pPr>
            <a:endParaRPr lang="en-US" sz="1600" b="1" dirty="0"/>
          </a:p>
          <a:p>
            <a:pPr indent="-228600">
              <a:lnSpc>
                <a:spcPct val="110000"/>
              </a:lnSpc>
              <a:spcAft>
                <a:spcPts val="600"/>
              </a:spcAft>
              <a:buFont typeface="Arial" panose="020B0604020202020204" pitchFamily="34" charset="0"/>
              <a:buChar char="•"/>
            </a:pPr>
            <a:r>
              <a:rPr lang="en-US" sz="1600" b="1" dirty="0"/>
              <a:t>In addition, the applicant must also submit: </a:t>
            </a:r>
          </a:p>
          <a:p>
            <a:pPr marL="342900" indent="-228600">
              <a:lnSpc>
                <a:spcPct val="110000"/>
              </a:lnSpc>
              <a:spcAft>
                <a:spcPts val="600"/>
              </a:spcAft>
              <a:buFont typeface="Arial" panose="020B0604020202020204" pitchFamily="34" charset="0"/>
              <a:buChar char="•"/>
            </a:pPr>
            <a:r>
              <a:rPr lang="en-US" sz="1600" dirty="0"/>
              <a:t>One further copy of the Environmental Statement for onward transmission by the local planning authority to the Secretary of State;</a:t>
            </a:r>
          </a:p>
          <a:p>
            <a:pPr marL="342900" indent="-228600">
              <a:lnSpc>
                <a:spcPct val="110000"/>
              </a:lnSpc>
              <a:spcAft>
                <a:spcPts val="600"/>
              </a:spcAft>
              <a:buFont typeface="Arial" panose="020B0604020202020204" pitchFamily="34" charset="0"/>
              <a:buChar char="•"/>
            </a:pPr>
            <a:r>
              <a:rPr lang="en-US" sz="1600" dirty="0"/>
              <a:t>A note of the name of everybody to whom the applicant has already sent, or intends to send, a copy of the Environmental Statement and the date on which the Environmental Statement was so served, where relevant; </a:t>
            </a:r>
          </a:p>
          <a:p>
            <a:pPr marL="342900" indent="-228600">
              <a:lnSpc>
                <a:spcPct val="110000"/>
              </a:lnSpc>
              <a:spcAft>
                <a:spcPts val="600"/>
              </a:spcAft>
              <a:buFont typeface="Arial" panose="020B0604020202020204" pitchFamily="34" charset="0"/>
              <a:buChar char="•"/>
            </a:pPr>
            <a:r>
              <a:rPr lang="en-US" sz="1600" dirty="0"/>
              <a:t>Sufficient further copies of the Environmental Statement as are needed to allow the local planning authority to send one to each of the consultation bodies who have not received a copy directly from the applicant.</a:t>
            </a:r>
          </a:p>
        </p:txBody>
      </p:sp>
      <p:sp>
        <p:nvSpPr>
          <p:cNvPr id="23"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10/6/2024</a:t>
            </a:fld>
            <a:endParaRPr lang="en-US"/>
          </a:p>
        </p:txBody>
      </p:sp>
      <p:sp>
        <p:nvSpPr>
          <p:cNvPr id="25"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107</a:t>
            </a:fld>
            <a:endParaRPr lang="en-US"/>
          </a:p>
        </p:txBody>
      </p:sp>
      <p:sp>
        <p:nvSpPr>
          <p:cNvPr id="4" name="Footer Placeholder 10">
            <a:extLst>
              <a:ext uri="{FF2B5EF4-FFF2-40B4-BE49-F238E27FC236}">
                <a16:creationId xmlns:a16="http://schemas.microsoft.com/office/drawing/2014/main" id="{6A4D148B-4991-4746-0F90-58DA88D486E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28684412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2" y="1396999"/>
            <a:ext cx="2786388" cy="2032001"/>
          </a:xfrm>
        </p:spPr>
        <p:txBody>
          <a:bodyPr vert="horz" lIns="91440" tIns="45720" rIns="91440" bIns="45720" rtlCol="0" anchor="t">
            <a:normAutofit/>
          </a:bodyPr>
          <a:lstStyle/>
          <a:p>
            <a:pPr>
              <a:lnSpc>
                <a:spcPct val="90000"/>
              </a:lnSpc>
              <a:spcBef>
                <a:spcPct val="0"/>
              </a:spcBef>
              <a:spcAft>
                <a:spcPts val="600"/>
              </a:spcAft>
            </a:pPr>
            <a:r>
              <a:rPr lang="en-US" sz="2800" b="1" kern="1200">
                <a:solidFill>
                  <a:schemeClr val="tx1"/>
                </a:solidFill>
                <a:latin typeface="+mj-lt"/>
                <a:ea typeface="+mj-ea"/>
                <a:cs typeface="+mj-cs"/>
              </a:rPr>
              <a:t>Publicity</a:t>
            </a:r>
          </a:p>
        </p:txBody>
      </p:sp>
      <p:sp>
        <p:nvSpPr>
          <p:cNvPr id="12" name="TextBox 11">
            <a:extLst>
              <a:ext uri="{FF2B5EF4-FFF2-40B4-BE49-F238E27FC236}">
                <a16:creationId xmlns:a16="http://schemas.microsoft.com/office/drawing/2014/main" id="{38C4A143-C346-A5D7-3DFF-2CAF7FBCDBED}"/>
              </a:ext>
            </a:extLst>
          </p:cNvPr>
          <p:cNvSpPr txBox="1"/>
          <p:nvPr/>
        </p:nvSpPr>
        <p:spPr>
          <a:xfrm>
            <a:off x="3178206" y="1483360"/>
            <a:ext cx="7815373" cy="4430096"/>
          </a:xfrm>
        </p:spPr>
        <p:txBody>
          <a:bodyPr vert="horz" lIns="91440" tIns="45720" rIns="91440" bIns="45720" rtlCol="0">
            <a:normAutofit fontScale="85000" lnSpcReduction="10000"/>
          </a:bodyPr>
          <a:lstStyle/>
          <a:p>
            <a:pPr marL="342900" indent="-228600">
              <a:lnSpc>
                <a:spcPct val="110000"/>
              </a:lnSpc>
              <a:spcAft>
                <a:spcPts val="600"/>
              </a:spcAft>
              <a:buFont typeface="Arial" panose="020B0604020202020204" pitchFamily="34" charset="0"/>
              <a:buChar char="•"/>
            </a:pPr>
            <a:r>
              <a:rPr lang="en-US" sz="1700" dirty="0"/>
              <a:t>The planning application and the Environmental Statement should be </a:t>
            </a:r>
            <a:r>
              <a:rPr lang="en-US" sz="1700" dirty="0" err="1"/>
              <a:t>publicised</a:t>
            </a:r>
            <a:r>
              <a:rPr lang="en-US" sz="1700" dirty="0"/>
              <a:t> according to the Town and Country Planning legislation. </a:t>
            </a:r>
          </a:p>
          <a:p>
            <a:pPr marL="342900" indent="-228600">
              <a:lnSpc>
                <a:spcPct val="110000"/>
              </a:lnSpc>
              <a:spcAft>
                <a:spcPts val="600"/>
              </a:spcAft>
              <a:buFont typeface="Arial" panose="020B0604020202020204" pitchFamily="34" charset="0"/>
              <a:buChar char="•"/>
            </a:pPr>
            <a:r>
              <a:rPr lang="en-US" sz="1700" dirty="0"/>
              <a:t>The legislation contains the appropriate form for the notices to be published in the local press and posted on site, which must:</a:t>
            </a:r>
          </a:p>
          <a:p>
            <a:pPr marL="800100" lvl="1" indent="-228600">
              <a:lnSpc>
                <a:spcPct val="110000"/>
              </a:lnSpc>
              <a:spcAft>
                <a:spcPts val="600"/>
              </a:spcAft>
              <a:buFont typeface="Arial" panose="020B0604020202020204" pitchFamily="34" charset="0"/>
              <a:buChar char="•"/>
            </a:pPr>
            <a:r>
              <a:rPr lang="en-US" sz="1700" dirty="0"/>
              <a:t>State that a copy of the Environmental Statement is included in the documents which will be open to inspection by the public and give the address where the documents can be inspected free of charge;</a:t>
            </a:r>
          </a:p>
          <a:p>
            <a:pPr marL="800100" lvl="1" indent="-228600">
              <a:lnSpc>
                <a:spcPct val="110000"/>
              </a:lnSpc>
              <a:spcAft>
                <a:spcPts val="600"/>
              </a:spcAft>
              <a:buFont typeface="Arial" panose="020B0604020202020204" pitchFamily="34" charset="0"/>
              <a:buChar char="•"/>
            </a:pPr>
            <a:r>
              <a:rPr lang="en-US" sz="1700" dirty="0"/>
              <a:t>Give an address in the locality where copies of the Environmental Statement may be obtained;</a:t>
            </a:r>
          </a:p>
          <a:p>
            <a:pPr marL="800100" lvl="1" indent="-228600">
              <a:lnSpc>
                <a:spcPct val="110000"/>
              </a:lnSpc>
              <a:spcAft>
                <a:spcPts val="600"/>
              </a:spcAft>
              <a:buFont typeface="Arial" panose="020B0604020202020204" pitchFamily="34" charset="0"/>
              <a:buChar char="•"/>
            </a:pPr>
            <a:r>
              <a:rPr lang="en-US" sz="1700" dirty="0"/>
              <a:t>State that a copy may be obtained at that address while stocks last and the amount of any charge to be made for supplying a copy;</a:t>
            </a:r>
          </a:p>
          <a:p>
            <a:pPr marL="800100" lvl="1" indent="-228600">
              <a:lnSpc>
                <a:spcPct val="110000"/>
              </a:lnSpc>
              <a:spcAft>
                <a:spcPts val="600"/>
              </a:spcAft>
              <a:buFont typeface="Arial" panose="020B0604020202020204" pitchFamily="34" charset="0"/>
              <a:buChar char="•"/>
            </a:pPr>
            <a:r>
              <a:rPr lang="en-US" sz="1700" dirty="0"/>
              <a:t>Give details of a website maintained by or on behalf of the authority on which the environmental statement and the other documents have been made available; </a:t>
            </a:r>
          </a:p>
          <a:p>
            <a:pPr marL="800100" lvl="1" indent="-228600">
              <a:lnSpc>
                <a:spcPct val="110000"/>
              </a:lnSpc>
              <a:spcAft>
                <a:spcPts val="600"/>
              </a:spcAft>
              <a:buFont typeface="Arial" panose="020B0604020202020204" pitchFamily="34" charset="0"/>
              <a:buChar char="•"/>
            </a:pPr>
            <a:r>
              <a:rPr lang="en-US" sz="1700" dirty="0"/>
              <a:t>State the latest date by which any written representations about the application should be made to the local planning authority (being a date not less than 30 days later than the date on which the notice is published).</a:t>
            </a:r>
          </a:p>
          <a:p>
            <a:pPr marL="342900" indent="-228600">
              <a:lnSpc>
                <a:spcPct val="110000"/>
              </a:lnSpc>
              <a:spcAft>
                <a:spcPts val="600"/>
              </a:spcAft>
              <a:buFont typeface="Arial" panose="020B0604020202020204" pitchFamily="34" charset="0"/>
              <a:buChar char="•"/>
            </a:pPr>
            <a:endParaRPr lang="en-US" sz="1300" dirty="0"/>
          </a:p>
          <a:p>
            <a:pPr marL="342900" indent="-228600">
              <a:lnSpc>
                <a:spcPct val="110000"/>
              </a:lnSpc>
              <a:spcAft>
                <a:spcPts val="600"/>
              </a:spcAft>
              <a:buFont typeface="Arial" panose="020B0604020202020204" pitchFamily="34" charset="0"/>
              <a:buChar char="•"/>
            </a:pPr>
            <a:endParaRPr lang="en-US" sz="1300" dirty="0"/>
          </a:p>
        </p:txBody>
      </p:sp>
      <p:sp>
        <p:nvSpPr>
          <p:cNvPr id="17"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108</a:t>
            </a:fld>
            <a:endParaRPr lang="en-US"/>
          </a:p>
        </p:txBody>
      </p:sp>
      <p:sp>
        <p:nvSpPr>
          <p:cNvPr id="4" name="Footer Placeholder 10">
            <a:extLst>
              <a:ext uri="{FF2B5EF4-FFF2-40B4-BE49-F238E27FC236}">
                <a16:creationId xmlns:a16="http://schemas.microsoft.com/office/drawing/2014/main" id="{F3613667-87D4-974A-A371-3DE49FFE88B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367834112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en-GB" b="1" dirty="0"/>
              <a:t>EIA Key Stages: Review of Application</a:t>
            </a:r>
          </a:p>
        </p:txBody>
      </p:sp>
      <p:graphicFrame>
        <p:nvGraphicFramePr>
          <p:cNvPr id="3" name="Table 9">
            <a:extLst>
              <a:ext uri="{FF2B5EF4-FFF2-40B4-BE49-F238E27FC236}">
                <a16:creationId xmlns:a16="http://schemas.microsoft.com/office/drawing/2014/main" id="{305DCA00-E18F-BCB9-E536-007F1571897F}"/>
              </a:ext>
            </a:extLst>
          </p:cNvPr>
          <p:cNvGraphicFramePr>
            <a:graphicFrameLocks noGrp="1"/>
          </p:cNvGraphicFramePr>
          <p:nvPr/>
        </p:nvGraphicFramePr>
        <p:xfrm>
          <a:off x="3442447" y="1977634"/>
          <a:ext cx="8425387" cy="475488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3867670436"/>
                    </a:ext>
                  </a:extLst>
                </a:gridCol>
                <a:gridCol w="6520610">
                  <a:extLst>
                    <a:ext uri="{9D8B030D-6E8A-4147-A177-3AD203B41FA5}">
                      <a16:colId xmlns:a16="http://schemas.microsoft.com/office/drawing/2014/main" val="1625786905"/>
                    </a:ext>
                  </a:extLst>
                </a:gridCol>
              </a:tblGrid>
              <a:tr h="346587">
                <a:tc>
                  <a:txBody>
                    <a:bodyPr/>
                    <a:lstStyle/>
                    <a:p>
                      <a:r>
                        <a:rPr lang="en-GB" sz="1800" b="1" kern="1200" dirty="0">
                          <a:solidFill>
                            <a:schemeClr val="accent1">
                              <a:lumMod val="75000"/>
                            </a:schemeClr>
                          </a:solidFill>
                          <a:latin typeface="+mj-lt"/>
                          <a:ea typeface="+mj-ea"/>
                          <a:cs typeface="+mj-cs"/>
                        </a:rPr>
                        <a:t>Stage</a:t>
                      </a:r>
                    </a:p>
                  </a:txBody>
                  <a:tcPr>
                    <a:lnB w="57150" cap="flat" cmpd="sng" algn="ctr">
                      <a:noFill/>
                      <a:prstDash val="solid"/>
                      <a:round/>
                      <a:headEnd type="none" w="med" len="med"/>
                      <a:tailEnd type="none" w="med" len="med"/>
                    </a:lnB>
                  </a:tcPr>
                </a:tc>
                <a:tc>
                  <a:txBody>
                    <a:bodyPr/>
                    <a:lstStyle/>
                    <a:p>
                      <a:r>
                        <a:rPr lang="en-GB" sz="1800" b="1" kern="1200" dirty="0">
                          <a:solidFill>
                            <a:schemeClr val="accent1">
                              <a:lumMod val="75000"/>
                            </a:schemeClr>
                          </a:solidFill>
                          <a:latin typeface="+mj-lt"/>
                          <a:ea typeface="+mj-ea"/>
                          <a:cs typeface="+mj-cs"/>
                        </a:rPr>
                        <a:t>What’s involved</a:t>
                      </a:r>
                    </a:p>
                  </a:txBody>
                  <a:tcPr>
                    <a:lnB w="57150" cap="flat" cmpd="sng" algn="ctr">
                      <a:noFill/>
                      <a:prstDash val="solid"/>
                      <a:round/>
                      <a:headEnd type="none" w="med" len="med"/>
                      <a:tailEnd type="none" w="med" len="med"/>
                    </a:lnB>
                  </a:tcPr>
                </a:tc>
                <a:extLst>
                  <a:ext uri="{0D108BD9-81ED-4DB2-BD59-A6C34878D82A}">
                    <a16:rowId xmlns:a16="http://schemas.microsoft.com/office/drawing/2014/main" val="2089092215"/>
                  </a:ext>
                </a:extLst>
              </a:tr>
              <a:tr h="346587">
                <a:tc>
                  <a:txBody>
                    <a:bodyPr/>
                    <a:lstStyle/>
                    <a:p>
                      <a:pPr marL="0" indent="0">
                        <a:buNone/>
                      </a:pPr>
                      <a:r>
                        <a:rPr lang="en-GB" sz="1800" b="0" kern="1200" dirty="0">
                          <a:solidFill>
                            <a:schemeClr val="accent1">
                              <a:lumMod val="75000"/>
                            </a:schemeClr>
                          </a:solidFill>
                          <a:latin typeface="+mj-lt"/>
                          <a:ea typeface="+mj-ea"/>
                          <a:cs typeface="+mj-cs"/>
                        </a:rPr>
                        <a:t>1. Screening</a:t>
                      </a:r>
                    </a:p>
                  </a:txBody>
                  <a:tcPr>
                    <a:lnL w="57150" cap="flat" cmpd="sng" algn="ctr">
                      <a:noFill/>
                      <a:prstDash val="solid"/>
                      <a:round/>
                      <a:headEnd type="none" w="med" len="med"/>
                      <a:tailEnd type="none" w="med" len="med"/>
                    </a:lnL>
                    <a:lnR>
                      <a:noFill/>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b="0" kern="1200" dirty="0">
                          <a:solidFill>
                            <a:schemeClr val="accent1">
                              <a:lumMod val="75000"/>
                            </a:schemeClr>
                          </a:solidFill>
                          <a:latin typeface="+mj-lt"/>
                          <a:ea typeface="+mj-ea"/>
                          <a:cs typeface="+mj-cs"/>
                        </a:rPr>
                        <a:t>Deciding if an EIA is required</a:t>
                      </a:r>
                    </a:p>
                  </a:txBody>
                  <a:tcPr>
                    <a:lnL>
                      <a:noFill/>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895358"/>
                  </a:ext>
                </a:extLst>
              </a:tr>
              <a:tr h="606528">
                <a:tc>
                  <a:txBody>
                    <a:bodyPr/>
                    <a:lstStyle/>
                    <a:p>
                      <a:r>
                        <a:rPr lang="en-GB" sz="1800" b="0" kern="1200" dirty="0">
                          <a:solidFill>
                            <a:schemeClr val="accent1">
                              <a:lumMod val="75000"/>
                            </a:schemeClr>
                          </a:solidFill>
                          <a:latin typeface="+mj-lt"/>
                          <a:ea typeface="+mj-ea"/>
                          <a:cs typeface="+mj-cs"/>
                        </a:rPr>
                        <a:t>2. Scoping</a:t>
                      </a:r>
                    </a:p>
                  </a:txBody>
                  <a:tcPr>
                    <a:lnT w="57150" cap="flat" cmpd="sng" algn="ctr">
                      <a:noFill/>
                      <a:prstDash val="solid"/>
                      <a:round/>
                      <a:headEnd type="none" w="med" len="med"/>
                      <a:tailEnd type="none" w="med" len="med"/>
                    </a:lnT>
                  </a:tcPr>
                </a:tc>
                <a:tc>
                  <a:txBody>
                    <a:bodyPr/>
                    <a:lstStyle/>
                    <a:p>
                      <a:r>
                        <a:rPr lang="en-GB" sz="1800" b="0" kern="1200" dirty="0">
                          <a:solidFill>
                            <a:schemeClr val="accent1">
                              <a:lumMod val="75000"/>
                            </a:schemeClr>
                          </a:solidFill>
                          <a:latin typeface="+mj-lt"/>
                          <a:ea typeface="+mj-ea"/>
                          <a:cs typeface="+mj-cs"/>
                        </a:rPr>
                        <a:t>Deciding what needs to be covered in the assessment and reported in the ES</a:t>
                      </a:r>
                    </a:p>
                  </a:txBody>
                  <a:tcPr>
                    <a:lnT w="57150" cap="flat" cmpd="sng" algn="ctr">
                      <a:noFill/>
                      <a:prstDash val="solid"/>
                      <a:round/>
                      <a:headEnd type="none" w="med" len="med"/>
                      <a:tailEnd type="none" w="med" len="med"/>
                    </a:lnT>
                  </a:tcPr>
                </a:tc>
                <a:extLst>
                  <a:ext uri="{0D108BD9-81ED-4DB2-BD59-A6C34878D82A}">
                    <a16:rowId xmlns:a16="http://schemas.microsoft.com/office/drawing/2014/main" val="2344171320"/>
                  </a:ext>
                </a:extLst>
              </a:tr>
              <a:tr h="606528">
                <a:tc>
                  <a:txBody>
                    <a:bodyPr/>
                    <a:lstStyle/>
                    <a:p>
                      <a:r>
                        <a:rPr lang="en-GB" sz="1800" b="0" kern="1200" dirty="0">
                          <a:solidFill>
                            <a:schemeClr val="accent1">
                              <a:lumMod val="75000"/>
                            </a:schemeClr>
                          </a:solidFill>
                          <a:latin typeface="+mj-lt"/>
                          <a:ea typeface="+mj-ea"/>
                          <a:cs typeface="+mj-cs"/>
                        </a:rPr>
                        <a:t>3. Assessment and Report</a:t>
                      </a:r>
                    </a:p>
                  </a:txBody>
                  <a:tcPr/>
                </a:tc>
                <a:tc>
                  <a:txBody>
                    <a:bodyPr/>
                    <a:lstStyle/>
                    <a:p>
                      <a:r>
                        <a:rPr lang="en-GB" sz="1800" b="0" kern="1200" dirty="0">
                          <a:solidFill>
                            <a:schemeClr val="accent1">
                              <a:lumMod val="75000"/>
                            </a:schemeClr>
                          </a:solidFill>
                          <a:latin typeface="+mj-lt"/>
                          <a:ea typeface="+mj-ea"/>
                          <a:cs typeface="+mj-cs"/>
                        </a:rPr>
                        <a:t>The ES has to include the likely significant environmental effects of the development</a:t>
                      </a:r>
                    </a:p>
                  </a:txBody>
                  <a:tcPr/>
                </a:tc>
                <a:extLst>
                  <a:ext uri="{0D108BD9-81ED-4DB2-BD59-A6C34878D82A}">
                    <a16:rowId xmlns:a16="http://schemas.microsoft.com/office/drawing/2014/main" val="2500604910"/>
                  </a:ext>
                </a:extLst>
              </a:tr>
              <a:tr h="866469">
                <a:tc>
                  <a:txBody>
                    <a:bodyPr/>
                    <a:lstStyle/>
                    <a:p>
                      <a:r>
                        <a:rPr lang="en-GB" sz="1800" b="0" kern="1200" dirty="0">
                          <a:solidFill>
                            <a:schemeClr val="accent1">
                              <a:lumMod val="75000"/>
                            </a:schemeClr>
                          </a:solidFill>
                          <a:latin typeface="+mj-lt"/>
                          <a:ea typeface="+mj-ea"/>
                          <a:cs typeface="+mj-cs"/>
                        </a:rPr>
                        <a:t>4. Review of Application</a:t>
                      </a:r>
                    </a:p>
                  </a:txBody>
                  <a:tcPr/>
                </a:tc>
                <a:tc>
                  <a:txBody>
                    <a:bodyPr/>
                    <a:lstStyle/>
                    <a:p>
                      <a:r>
                        <a:rPr lang="en-GB" sz="1800" b="0"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tc>
                <a:extLst>
                  <a:ext uri="{0D108BD9-81ED-4DB2-BD59-A6C34878D82A}">
                    <a16:rowId xmlns:a16="http://schemas.microsoft.com/office/drawing/2014/main" val="1193463471"/>
                  </a:ext>
                </a:extLst>
              </a:tr>
              <a:tr h="866469">
                <a:tc>
                  <a:txBody>
                    <a:bodyPr/>
                    <a:lstStyle/>
                    <a:p>
                      <a:r>
                        <a:rPr lang="en-GB" sz="1800" b="0" kern="1200" dirty="0">
                          <a:solidFill>
                            <a:schemeClr val="accent1">
                              <a:lumMod val="75000"/>
                            </a:schemeClr>
                          </a:solidFill>
                          <a:latin typeface="+mj-lt"/>
                          <a:ea typeface="+mj-ea"/>
                          <a:cs typeface="+mj-cs"/>
                        </a:rPr>
                        <a:t>5. Decision</a:t>
                      </a:r>
                    </a:p>
                  </a:txBody>
                  <a:tcPr/>
                </a:tc>
                <a:tc>
                  <a:txBody>
                    <a:bodyPr/>
                    <a:lstStyle/>
                    <a:p>
                      <a:r>
                        <a:rPr lang="en-GB" sz="1800" b="0" kern="1200" dirty="0">
                          <a:solidFill>
                            <a:schemeClr val="accent1">
                              <a:lumMod val="75000"/>
                            </a:schemeClr>
                          </a:solidFill>
                          <a:latin typeface="+mj-lt"/>
                          <a:ea typeface="+mj-ea"/>
                          <a:cs typeface="+mj-cs"/>
                        </a:rPr>
                        <a:t>The ES and any comments made on it must be taken into account by the competent authority before they decide whether to give consent. </a:t>
                      </a:r>
                    </a:p>
                  </a:txBody>
                  <a:tcPr/>
                </a:tc>
                <a:extLst>
                  <a:ext uri="{0D108BD9-81ED-4DB2-BD59-A6C34878D82A}">
                    <a16:rowId xmlns:a16="http://schemas.microsoft.com/office/drawing/2014/main" val="1461222222"/>
                  </a:ext>
                </a:extLst>
              </a:tr>
              <a:tr h="648000">
                <a:tc>
                  <a:txBody>
                    <a:bodyPr/>
                    <a:lstStyle/>
                    <a:p>
                      <a:r>
                        <a:rPr lang="en-GB" sz="1800" b="0" kern="1200" dirty="0">
                          <a:solidFill>
                            <a:schemeClr val="accent1">
                              <a:lumMod val="75000"/>
                            </a:schemeClr>
                          </a:solidFill>
                          <a:latin typeface="+mj-lt"/>
                          <a:ea typeface="+mj-ea"/>
                          <a:cs typeface="+mj-cs"/>
                        </a:rPr>
                        <a:t>6. Implementation and monitoring</a:t>
                      </a:r>
                    </a:p>
                  </a:txBody>
                  <a:tcPr/>
                </a:tc>
                <a:tc>
                  <a:txBody>
                    <a:bodyPr/>
                    <a:lstStyle/>
                    <a:p>
                      <a:r>
                        <a:rPr lang="en-GB" sz="1800" b="0" kern="1200" dirty="0">
                          <a:solidFill>
                            <a:schemeClr val="accent1">
                              <a:lumMod val="75000"/>
                            </a:schemeClr>
                          </a:solidFill>
                          <a:latin typeface="+mj-lt"/>
                          <a:ea typeface="+mj-ea"/>
                          <a:cs typeface="+mj-cs"/>
                        </a:rPr>
                        <a:t>The developer must commence any monitoring required by the competent authority.</a:t>
                      </a:r>
                    </a:p>
                  </a:txBody>
                  <a:tcPr/>
                </a:tc>
                <a:extLst>
                  <a:ext uri="{0D108BD9-81ED-4DB2-BD59-A6C34878D82A}">
                    <a16:rowId xmlns:a16="http://schemas.microsoft.com/office/drawing/2014/main" val="3477654954"/>
                  </a:ext>
                </a:extLst>
              </a:tr>
            </a:tbl>
          </a:graphicData>
        </a:graphic>
      </p:graphicFrame>
      <p:pic>
        <p:nvPicPr>
          <p:cNvPr id="2050" name="Picture 2" descr="What Is Environmental Impact Assessment? | The Motley Fool">
            <a:extLst>
              <a:ext uri="{FF2B5EF4-FFF2-40B4-BE49-F238E27FC236}">
                <a16:creationId xmlns:a16="http://schemas.microsoft.com/office/drawing/2014/main" id="{F5A12168-451C-9FE4-B993-640E3FA73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17"/>
          <a:stretch/>
        </p:blipFill>
        <p:spPr bwMode="auto">
          <a:xfrm>
            <a:off x="1018972" y="346187"/>
            <a:ext cx="3279407" cy="15016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EAD9B53-19DE-B82F-84FD-CAB491116133}"/>
              </a:ext>
            </a:extLst>
          </p:cNvPr>
          <p:cNvPicPr>
            <a:picLocks noChangeAspect="1"/>
          </p:cNvPicPr>
          <p:nvPr/>
        </p:nvPicPr>
        <p:blipFill>
          <a:blip r:embed="rId4"/>
          <a:stretch>
            <a:fillRect/>
          </a:stretch>
        </p:blipFill>
        <p:spPr>
          <a:xfrm>
            <a:off x="59803" y="1901184"/>
            <a:ext cx="3200400" cy="3848100"/>
          </a:xfrm>
          <a:prstGeom prst="rect">
            <a:avLst/>
          </a:prstGeom>
        </p:spPr>
      </p:pic>
      <p:sp>
        <p:nvSpPr>
          <p:cNvPr id="11" name="TextBox 10">
            <a:extLst>
              <a:ext uri="{FF2B5EF4-FFF2-40B4-BE49-F238E27FC236}">
                <a16:creationId xmlns:a16="http://schemas.microsoft.com/office/drawing/2014/main" id="{1B07CE6B-DAE9-EE6E-37DB-0152A3020E74}"/>
              </a:ext>
            </a:extLst>
          </p:cNvPr>
          <p:cNvSpPr txBox="1"/>
          <p:nvPr/>
        </p:nvSpPr>
        <p:spPr>
          <a:xfrm>
            <a:off x="167242" y="5822697"/>
            <a:ext cx="3092961" cy="600164"/>
          </a:xfrm>
          <a:prstGeom prst="rect">
            <a:avLst/>
          </a:prstGeom>
          <a:noFill/>
        </p:spPr>
        <p:txBody>
          <a:bodyPr wrap="square">
            <a:spAutoFit/>
          </a:bodyPr>
          <a:lstStyle/>
          <a:p>
            <a:pPr algn="ctr"/>
            <a:r>
              <a:rPr lang="en-GB" sz="1100" dirty="0"/>
              <a:t>Source: United Nations University (2007)</a:t>
            </a:r>
          </a:p>
          <a:p>
            <a:pPr algn="ctr"/>
            <a:r>
              <a:rPr lang="en-GB" sz="1100" dirty="0"/>
              <a:t>https://wedocs.unep.org/bitstream/handle/20.500.11822/26503/EIA_Training_Resource_Manual.pdf</a:t>
            </a:r>
          </a:p>
        </p:txBody>
      </p:sp>
      <p:sp>
        <p:nvSpPr>
          <p:cNvPr id="17" name="TextBox 16">
            <a:extLst>
              <a:ext uri="{FF2B5EF4-FFF2-40B4-BE49-F238E27FC236}">
                <a16:creationId xmlns:a16="http://schemas.microsoft.com/office/drawing/2014/main" id="{60CC170C-14F2-B79B-ADEC-6DE116DD5BF7}"/>
              </a:ext>
            </a:extLst>
          </p:cNvPr>
          <p:cNvSpPr txBox="1"/>
          <p:nvPr/>
        </p:nvSpPr>
        <p:spPr>
          <a:xfrm>
            <a:off x="4440885" y="455492"/>
            <a:ext cx="7751115" cy="923330"/>
          </a:xfrm>
          <a:prstGeom prst="rect">
            <a:avLst/>
          </a:prstGeom>
          <a:noFill/>
        </p:spPr>
        <p:txBody>
          <a:bodyPr wrap="square" rtlCol="0">
            <a:spAutoFit/>
          </a:bodyPr>
          <a:lstStyle/>
          <a:p>
            <a:r>
              <a:rPr lang="en-GB" dirty="0"/>
              <a:t>Having determined the need for an EIA, a full assessment must be conducted, and the Environmental Statement (ES), or Environmental Impact Statement (EIS), produced.</a:t>
            </a:r>
            <a:endParaRPr lang="en-GB" sz="1400" dirty="0"/>
          </a:p>
        </p:txBody>
      </p:sp>
      <p:graphicFrame>
        <p:nvGraphicFramePr>
          <p:cNvPr id="6" name="Table 5">
            <a:extLst>
              <a:ext uri="{FF2B5EF4-FFF2-40B4-BE49-F238E27FC236}">
                <a16:creationId xmlns:a16="http://schemas.microsoft.com/office/drawing/2014/main" id="{057FCA35-2AE8-B48B-65F3-131C782CB316}"/>
              </a:ext>
            </a:extLst>
          </p:cNvPr>
          <p:cNvGraphicFramePr>
            <a:graphicFrameLocks noGrp="1"/>
          </p:cNvGraphicFramePr>
          <p:nvPr/>
        </p:nvGraphicFramePr>
        <p:xfrm>
          <a:off x="3442447" y="4006255"/>
          <a:ext cx="8425387" cy="914400"/>
        </p:xfrm>
        <a:graphic>
          <a:graphicData uri="http://schemas.openxmlformats.org/drawingml/2006/table">
            <a:tbl>
              <a:tblPr firstRow="1" bandRow="1">
                <a:tableStyleId>{3B4B98B0-60AC-42C2-AFA5-B58CD77FA1E5}</a:tableStyleId>
              </a:tblPr>
              <a:tblGrid>
                <a:gridCol w="1904777">
                  <a:extLst>
                    <a:ext uri="{9D8B030D-6E8A-4147-A177-3AD203B41FA5}">
                      <a16:colId xmlns:a16="http://schemas.microsoft.com/office/drawing/2014/main" val="1755412659"/>
                    </a:ext>
                  </a:extLst>
                </a:gridCol>
                <a:gridCol w="6520610">
                  <a:extLst>
                    <a:ext uri="{9D8B030D-6E8A-4147-A177-3AD203B41FA5}">
                      <a16:colId xmlns:a16="http://schemas.microsoft.com/office/drawing/2014/main" val="750510171"/>
                    </a:ext>
                  </a:extLst>
                </a:gridCol>
              </a:tblGrid>
              <a:tr h="874638">
                <a:tc>
                  <a:txBody>
                    <a:bodyPr/>
                    <a:lstStyle/>
                    <a:p>
                      <a:r>
                        <a:rPr lang="en-GB" sz="1800" b="1" kern="1200" dirty="0">
                          <a:solidFill>
                            <a:schemeClr val="accent1">
                              <a:lumMod val="75000"/>
                            </a:schemeClr>
                          </a:solidFill>
                          <a:latin typeface="+mj-lt"/>
                          <a:ea typeface="+mj-ea"/>
                          <a:cs typeface="+mj-cs"/>
                        </a:rPr>
                        <a:t>4. Review of Application</a:t>
                      </a:r>
                    </a:p>
                  </a:txBody>
                  <a:tcPr>
                    <a:lnL w="28575" cap="flat" cmpd="sng" algn="ctr">
                      <a:solidFill>
                        <a:schemeClr val="accent1"/>
                      </a:solidFill>
                      <a:prstDash val="solid"/>
                      <a:round/>
                      <a:headEnd type="none" w="med" len="med"/>
                      <a:tailEnd type="none" w="med" len="med"/>
                    </a:lnL>
                    <a:lnR>
                      <a:noFill/>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800" b="1" kern="1200" dirty="0">
                          <a:solidFill>
                            <a:schemeClr val="accent1">
                              <a:lumMod val="75000"/>
                            </a:schemeClr>
                          </a:solidFill>
                          <a:latin typeface="+mj-lt"/>
                          <a:ea typeface="+mj-ea"/>
                          <a:cs typeface="+mj-cs"/>
                        </a:rPr>
                        <a:t>The ES and development application must be publicised so interested parties and the public have the opportunity to give their views on it. </a:t>
                      </a:r>
                    </a:p>
                  </a:txBody>
                  <a:tcPr>
                    <a:lnL>
                      <a:noFill/>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70920110"/>
                  </a:ext>
                </a:extLst>
              </a:tr>
            </a:tbl>
          </a:graphicData>
        </a:graphic>
      </p:graphicFrame>
      <p:sp>
        <p:nvSpPr>
          <p:cNvPr id="7" name="Footer Placeholder 10">
            <a:extLst>
              <a:ext uri="{FF2B5EF4-FFF2-40B4-BE49-F238E27FC236}">
                <a16:creationId xmlns:a16="http://schemas.microsoft.com/office/drawing/2014/main" id="{CDF3A15D-C0F6-3E4D-1EF9-B42DB726A13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725824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a:bodyPr>
          <a:lstStyle/>
          <a:p>
            <a:pPr marL="0" indent="0" eaLnBrk="1" fontAlgn="auto" hangingPunct="1">
              <a:buNone/>
              <a:defRPr/>
            </a:pPr>
            <a:r>
              <a:rPr lang="en-GB" sz="1800" b="1" dirty="0"/>
              <a:t>EIA review is a key part of the EIA process. </a:t>
            </a:r>
            <a:r>
              <a:rPr lang="en-GB" sz="1800" dirty="0"/>
              <a:t>Using the handout and presentation provided (Guidelines for reviewing technical reports), write a short plan on how you would critique an EIA document. </a:t>
            </a:r>
          </a:p>
          <a:p>
            <a:pPr marL="0" indent="0" eaLnBrk="1" fontAlgn="auto" hangingPunct="1">
              <a:buNone/>
              <a:defRPr/>
            </a:pPr>
            <a:endParaRPr lang="en-GB" sz="1800" b="1" dirty="0"/>
          </a:p>
          <a:p>
            <a:pPr marL="0" indent="0" eaLnBrk="1" fontAlgn="auto" hangingPunct="1">
              <a:buNone/>
              <a:defRPr/>
            </a:pPr>
            <a:r>
              <a:rPr lang="en-GB" sz="1800" b="1" dirty="0"/>
              <a:t>Bullet points on key considerations?</a:t>
            </a:r>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110</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1174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AD52155F-FE34-4A85-842C-7D17D88BA23D}" type="slidenum">
              <a:rPr lang="en-US" smtClean="0"/>
              <a:pPr>
                <a:defRPr/>
              </a:pPr>
              <a:t>111</a:t>
            </a:fld>
            <a:endParaRPr lang="en-US" dirty="0"/>
          </a:p>
        </p:txBody>
      </p:sp>
      <p:sp>
        <p:nvSpPr>
          <p:cNvPr id="4" name="Rectangle 3"/>
          <p:cNvSpPr/>
          <p:nvPr/>
        </p:nvSpPr>
        <p:spPr>
          <a:xfrm>
            <a:off x="639192" y="1447800"/>
            <a:ext cx="11042734" cy="2862322"/>
          </a:xfrm>
          <a:prstGeom prst="rect">
            <a:avLst/>
          </a:prstGeom>
        </p:spPr>
        <p:txBody>
          <a:bodyPr wrap="square">
            <a:spAutoFit/>
          </a:bodyPr>
          <a:lstStyle/>
          <a:p>
            <a:pPr algn="l"/>
            <a:r>
              <a:rPr lang="en-US" dirty="0"/>
              <a:t>A number of core values and guiding principles for the practice of EIA have been identified:</a:t>
            </a:r>
          </a:p>
          <a:p>
            <a:pPr algn="l"/>
            <a:endParaRPr lang="en-US" dirty="0"/>
          </a:p>
          <a:p>
            <a:pPr algn="l"/>
            <a:endParaRPr lang="en-US" dirty="0"/>
          </a:p>
          <a:p>
            <a:pPr algn="l"/>
            <a:r>
              <a:rPr lang="en-US" b="1" i="1" dirty="0"/>
              <a:t>Sustainability</a:t>
            </a:r>
            <a:r>
              <a:rPr lang="en-US" i="1" dirty="0"/>
              <a:t>  </a:t>
            </a:r>
            <a:r>
              <a:rPr lang="en-US" dirty="0"/>
              <a:t>–  EIA  process  result  in  environmental  safeguards  as  it  is anticipatory and preventive rather than curative (aids precautionary and preventive principle).</a:t>
            </a:r>
          </a:p>
          <a:p>
            <a:pPr algn="l"/>
            <a:endParaRPr lang="en-US" dirty="0"/>
          </a:p>
          <a:p>
            <a:pPr algn="l"/>
            <a:r>
              <a:rPr lang="en-US" b="1" i="1" dirty="0"/>
              <a:t>Integrity </a:t>
            </a:r>
            <a:r>
              <a:rPr lang="en-US" dirty="0"/>
              <a:t>– the process will conform to agreed standards and be performed by multidisciplinary teams.</a:t>
            </a:r>
          </a:p>
          <a:p>
            <a:pPr algn="l"/>
            <a:endParaRPr lang="en-US" dirty="0"/>
          </a:p>
          <a:p>
            <a:pPr algn="l"/>
            <a:endParaRPr lang="en-US" dirty="0"/>
          </a:p>
          <a:p>
            <a:pPr algn="l"/>
            <a:r>
              <a:rPr lang="en-US" b="1" i="1" dirty="0"/>
              <a:t>Utility</a:t>
            </a:r>
            <a:r>
              <a:rPr lang="en-US" i="1" dirty="0"/>
              <a:t> </a:t>
            </a:r>
            <a:r>
              <a:rPr lang="en-US" dirty="0"/>
              <a:t>– the process provides balanced, credible information for decision- making.</a:t>
            </a:r>
          </a:p>
        </p:txBody>
      </p:sp>
      <p:sp>
        <p:nvSpPr>
          <p:cNvPr id="5" name="Rectangle 4"/>
          <p:cNvSpPr/>
          <p:nvPr/>
        </p:nvSpPr>
        <p:spPr>
          <a:xfrm>
            <a:off x="1890252" y="636672"/>
            <a:ext cx="5030788" cy="369332"/>
          </a:xfrm>
          <a:prstGeom prst="rect">
            <a:avLst/>
          </a:prstGeom>
        </p:spPr>
        <p:txBody>
          <a:bodyPr wrap="square">
            <a:spAutoFit/>
          </a:bodyPr>
          <a:lstStyle/>
          <a:p>
            <a:pPr lvl="0"/>
            <a:r>
              <a:rPr lang="en-US" b="1" dirty="0">
                <a:solidFill>
                  <a:srgbClr val="000000"/>
                </a:solidFill>
              </a:rPr>
              <a:t>EIA Core Values</a:t>
            </a:r>
            <a:endParaRPr lang="en-US" dirty="0">
              <a:solidFill>
                <a:srgbClr val="000000"/>
              </a:solidFill>
            </a:endParaRPr>
          </a:p>
        </p:txBody>
      </p:sp>
      <p:sp>
        <p:nvSpPr>
          <p:cNvPr id="2" name="Footer Placeholder 10">
            <a:extLst>
              <a:ext uri="{FF2B5EF4-FFF2-40B4-BE49-F238E27FC236}">
                <a16:creationId xmlns:a16="http://schemas.microsoft.com/office/drawing/2014/main" id="{1FC9FEED-24BC-1EE9-1D07-1D09CF191A9C}"/>
              </a:ext>
            </a:extLst>
          </p:cNvPr>
          <p:cNvSpPr txBox="1">
            <a:spLocks/>
          </p:cNvSpPr>
          <p:nvPr/>
        </p:nvSpPr>
        <p:spPr>
          <a:xfrm>
            <a:off x="9028921" y="661184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solidFill>
                  <a:srgbClr val="FFFFFF"/>
                </a:solidFill>
                <a:effectLst>
                  <a:outerShdw blurRad="38100" dist="38100" dir="2700000" algn="tl">
                    <a:srgbClr val="000000">
                      <a:alpha val="43137"/>
                    </a:srgbClr>
                  </a:outerShdw>
                </a:effectLst>
              </a:rPr>
              <a:t>ACBA 7004</a:t>
            </a:r>
            <a:endParaRPr lang="en-US"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2465695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AD52155F-FE34-4A85-842C-7D17D88BA23D}" type="slidenum">
              <a:rPr lang="en-US" smtClean="0"/>
              <a:pPr>
                <a:defRPr/>
              </a:pPr>
              <a:t>112</a:t>
            </a:fld>
            <a:endParaRPr lang="en-US" dirty="0"/>
          </a:p>
        </p:txBody>
      </p:sp>
      <p:sp>
        <p:nvSpPr>
          <p:cNvPr id="4" name="Rectangle 3"/>
          <p:cNvSpPr/>
          <p:nvPr/>
        </p:nvSpPr>
        <p:spPr>
          <a:xfrm>
            <a:off x="1828802" y="265471"/>
            <a:ext cx="8458199" cy="6063198"/>
          </a:xfrm>
          <a:prstGeom prst="rect">
            <a:avLst/>
          </a:prstGeom>
        </p:spPr>
        <p:txBody>
          <a:bodyPr wrap="square">
            <a:spAutoFit/>
          </a:bodyPr>
          <a:lstStyle/>
          <a:p>
            <a:r>
              <a:rPr lang="en-US" b="1" dirty="0"/>
              <a:t>Key Guiding Principles for EIA</a:t>
            </a:r>
            <a:endParaRPr lang="en-US" dirty="0"/>
          </a:p>
          <a:p>
            <a:pPr algn="l"/>
            <a:endParaRPr lang="en-US" b="1" i="1" dirty="0"/>
          </a:p>
          <a:p>
            <a:pPr algn="l"/>
            <a:endParaRPr lang="en-US" b="1" i="1" dirty="0"/>
          </a:p>
          <a:p>
            <a:pPr algn="l"/>
            <a:r>
              <a:rPr lang="en-US" b="1" i="1" dirty="0"/>
              <a:t>Continuity </a:t>
            </a:r>
            <a:r>
              <a:rPr lang="en-US" b="1" dirty="0"/>
              <a:t>- </a:t>
            </a:r>
            <a:r>
              <a:rPr lang="en-US" dirty="0"/>
              <a:t>as an integral part of planning, designing and implementation cycle  of  and development  initiative,  EIA  should  run  continuously  and throughout project cycle.</a:t>
            </a:r>
          </a:p>
          <a:p>
            <a:pPr algn="l"/>
            <a:endParaRPr lang="en-US" dirty="0"/>
          </a:p>
          <a:p>
            <a:pPr algn="just"/>
            <a:r>
              <a:rPr lang="en-US" b="1" i="1" dirty="0"/>
              <a:t>Participatory </a:t>
            </a:r>
            <a:r>
              <a:rPr lang="en-US" b="1" dirty="0"/>
              <a:t>- </a:t>
            </a:r>
            <a:r>
              <a:rPr lang="en-US" dirty="0"/>
              <a:t>EIA provides a framework for stakeholders and all interested parties to participate in decision-making.</a:t>
            </a:r>
          </a:p>
          <a:p>
            <a:pPr algn="just"/>
            <a:endParaRPr lang="en-US" dirty="0"/>
          </a:p>
          <a:p>
            <a:pPr algn="l"/>
            <a:r>
              <a:rPr lang="en-US" b="1" i="1" dirty="0"/>
              <a:t>Transparency </a:t>
            </a:r>
            <a:r>
              <a:rPr lang="en-US" dirty="0"/>
              <a:t>– EIA facilitates dialogue, predictions and responses in a forum where proponents, decision-makers, experts and the public interact in an open and accessible way in considering the potential impacts of a project on local community, natural resources and environmental quality. All assessment decisions and their basis, should be open and accessible.</a:t>
            </a:r>
          </a:p>
          <a:p>
            <a:pPr algn="l"/>
            <a:endParaRPr lang="en-US" dirty="0"/>
          </a:p>
          <a:p>
            <a:pPr algn="l"/>
            <a:r>
              <a:rPr lang="en-US" b="1" i="1" dirty="0"/>
              <a:t>Credibility </a:t>
            </a:r>
            <a:r>
              <a:rPr lang="en-US" dirty="0"/>
              <a:t>– assessments are undertaken with professionalism and objectivity, using multidisciplinary skills.</a:t>
            </a:r>
          </a:p>
          <a:p>
            <a:pPr algn="l"/>
            <a:endParaRPr lang="en-US" dirty="0"/>
          </a:p>
          <a:p>
            <a:pPr algn="l"/>
            <a:r>
              <a:rPr lang="en-US" b="1" i="1" dirty="0"/>
              <a:t>Certainty </a:t>
            </a:r>
            <a:r>
              <a:rPr lang="en-US" dirty="0"/>
              <a:t>– the process and timing of assessment must be agreed in advance and followed by all participants.</a:t>
            </a:r>
          </a:p>
          <a:p>
            <a:pPr algn="l"/>
            <a:endParaRPr lang="en-US" dirty="0"/>
          </a:p>
        </p:txBody>
      </p:sp>
      <p:sp>
        <p:nvSpPr>
          <p:cNvPr id="2" name="Footer Placeholder 10">
            <a:extLst>
              <a:ext uri="{FF2B5EF4-FFF2-40B4-BE49-F238E27FC236}">
                <a16:creationId xmlns:a16="http://schemas.microsoft.com/office/drawing/2014/main" id="{B76CBB61-218B-BE8F-98B0-16AE93F80B08}"/>
              </a:ext>
            </a:extLst>
          </p:cNvPr>
          <p:cNvSpPr txBox="1">
            <a:spLocks/>
          </p:cNvSpPr>
          <p:nvPr/>
        </p:nvSpPr>
        <p:spPr>
          <a:xfrm>
            <a:off x="9028921" y="6605402"/>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solidFill>
                  <a:srgbClr val="FFFFFF"/>
                </a:solidFill>
                <a:effectLst>
                  <a:outerShdw blurRad="38100" dist="38100" dir="2700000" algn="tl">
                    <a:srgbClr val="000000">
                      <a:alpha val="43137"/>
                    </a:srgbClr>
                  </a:outerShdw>
                </a:effectLst>
              </a:rPr>
              <a:t>ACBA 7004</a:t>
            </a:r>
            <a:endParaRPr lang="en-US"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6297783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AD52155F-FE34-4A85-842C-7D17D88BA23D}" type="slidenum">
              <a:rPr lang="en-US" smtClean="0"/>
              <a:pPr>
                <a:defRPr/>
              </a:pPr>
              <a:t>113</a:t>
            </a:fld>
            <a:endParaRPr lang="en-US" dirty="0"/>
          </a:p>
        </p:txBody>
      </p:sp>
      <p:sp>
        <p:nvSpPr>
          <p:cNvPr id="4" name="Rectangle 3"/>
          <p:cNvSpPr/>
          <p:nvPr/>
        </p:nvSpPr>
        <p:spPr>
          <a:xfrm>
            <a:off x="2133600" y="1524000"/>
            <a:ext cx="7543800" cy="3970318"/>
          </a:xfrm>
          <a:prstGeom prst="rect">
            <a:avLst/>
          </a:prstGeom>
        </p:spPr>
        <p:txBody>
          <a:bodyPr wrap="square">
            <a:spAutoFit/>
          </a:bodyPr>
          <a:lstStyle/>
          <a:p>
            <a:pPr algn="l"/>
            <a:r>
              <a:rPr lang="en-US" b="1" i="1" dirty="0"/>
              <a:t>Cost-effectiveness  </a:t>
            </a:r>
            <a:r>
              <a:rPr lang="en-US" dirty="0"/>
              <a:t>–  the  assessment  process  and  its  outcomes  will  ensure environmental protection at the least cost to society.   It ensures fair and equitable distribution of project costs and benefit.  As a minimum, local people in a project area must not be worse-off than they were before a project was implemented.</a:t>
            </a:r>
          </a:p>
          <a:p>
            <a:pPr algn="l"/>
            <a:endParaRPr lang="en-US" dirty="0"/>
          </a:p>
          <a:p>
            <a:pPr algn="l"/>
            <a:r>
              <a:rPr lang="en-US" b="1" i="1" dirty="0"/>
              <a:t>Flexibility </a:t>
            </a:r>
            <a:r>
              <a:rPr lang="en-US" dirty="0"/>
              <a:t>– the assessment should be able to adapt to deal efficiently and effectively with any proposal or decision- making situation.</a:t>
            </a:r>
          </a:p>
          <a:p>
            <a:pPr algn="l"/>
            <a:endParaRPr lang="en-US" dirty="0"/>
          </a:p>
          <a:p>
            <a:pPr algn="l"/>
            <a:r>
              <a:rPr lang="en-US" b="1" i="1" dirty="0"/>
              <a:t>Practicality </a:t>
            </a:r>
            <a:r>
              <a:rPr lang="en-US" dirty="0"/>
              <a:t>– the information and outputs are readily usable for planning, designing and in decision-making.</a:t>
            </a:r>
          </a:p>
          <a:p>
            <a:pPr algn="l"/>
            <a:endParaRPr lang="en-US" dirty="0"/>
          </a:p>
          <a:p>
            <a:pPr algn="l"/>
            <a:r>
              <a:rPr lang="en-US" b="1" i="1" dirty="0"/>
              <a:t>Accountability </a:t>
            </a:r>
            <a:r>
              <a:rPr lang="en-US" dirty="0"/>
              <a:t>– decision-makers are responsible to all parties for decision and actions under the assessment process.</a:t>
            </a:r>
          </a:p>
        </p:txBody>
      </p:sp>
      <p:sp>
        <p:nvSpPr>
          <p:cNvPr id="2" name="Footer Placeholder 10">
            <a:extLst>
              <a:ext uri="{FF2B5EF4-FFF2-40B4-BE49-F238E27FC236}">
                <a16:creationId xmlns:a16="http://schemas.microsoft.com/office/drawing/2014/main" id="{229FD175-E4B3-0A04-F7EE-49B17B78423A}"/>
              </a:ext>
            </a:extLst>
          </p:cNvPr>
          <p:cNvSpPr txBox="1">
            <a:spLocks/>
          </p:cNvSpPr>
          <p:nvPr/>
        </p:nvSpPr>
        <p:spPr>
          <a:xfrm>
            <a:off x="9028921" y="6605402"/>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solidFill>
                  <a:srgbClr val="FFFFFF"/>
                </a:solidFill>
                <a:effectLst>
                  <a:outerShdw blurRad="38100" dist="38100" dir="2700000" algn="tl">
                    <a:srgbClr val="000000">
                      <a:alpha val="43137"/>
                    </a:srgbClr>
                  </a:outerShdw>
                </a:effectLst>
              </a:rPr>
              <a:t>ACBA 7004</a:t>
            </a:r>
            <a:endParaRPr lang="en-US" dirty="0">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5175076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FD565020-0132-9D78-0565-B8FE883494C4}"/>
              </a:ext>
            </a:extLst>
          </p:cNvPr>
          <p:cNvSpPr>
            <a:spLocks noGrp="1"/>
          </p:cNvSpPr>
          <p:nvPr>
            <p:ph type="title"/>
          </p:nvPr>
        </p:nvSpPr>
        <p:spPr/>
        <p:txBody>
          <a:bodyPr/>
          <a:lstStyle/>
          <a:p>
            <a:pPr eaLnBrk="1" hangingPunct="1"/>
            <a:r>
              <a:rPr lang="en-US" altLang="en-US" dirty="0"/>
              <a:t>EIA Good practice</a:t>
            </a:r>
          </a:p>
        </p:txBody>
      </p:sp>
      <p:pic>
        <p:nvPicPr>
          <p:cNvPr id="19459" name="Picture 5">
            <a:extLst>
              <a:ext uri="{FF2B5EF4-FFF2-40B4-BE49-F238E27FC236}">
                <a16:creationId xmlns:a16="http://schemas.microsoft.com/office/drawing/2014/main" id="{150960DE-32B5-B472-C9F1-EE067A7A3B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48" y="1326523"/>
            <a:ext cx="7325977" cy="542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0">
            <a:extLst>
              <a:ext uri="{FF2B5EF4-FFF2-40B4-BE49-F238E27FC236}">
                <a16:creationId xmlns:a16="http://schemas.microsoft.com/office/drawing/2014/main" id="{803749AB-36AA-8F81-4A20-80F5EE42135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9600" y="740534"/>
            <a:ext cx="3912637" cy="5483059"/>
          </a:xfrm>
        </p:spPr>
        <p:txBody>
          <a:bodyPr vert="horz" lIns="91440" tIns="45720" rIns="91440" bIns="45720" rtlCol="0" anchor="b">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Reminder: Costs and Benefits of Using EIA</a:t>
            </a:r>
          </a:p>
        </p:txBody>
      </p:sp>
      <p:sp>
        <p:nvSpPr>
          <p:cNvPr id="8" name="Rectangle 7"/>
          <p:cNvSpPr/>
          <p:nvPr/>
        </p:nvSpPr>
        <p:spPr>
          <a:xfrm>
            <a:off x="5455920" y="740534"/>
            <a:ext cx="5865224" cy="5483059"/>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1400" b="1" dirty="0"/>
              <a:t>Benefits</a:t>
            </a:r>
            <a:endParaRPr lang="en-US" sz="1400" dirty="0"/>
          </a:p>
          <a:p>
            <a:pPr indent="-228600">
              <a:lnSpc>
                <a:spcPct val="110000"/>
              </a:lnSpc>
              <a:spcAft>
                <a:spcPts val="600"/>
              </a:spcAft>
              <a:buFont typeface="Arial" panose="020B0604020202020204" pitchFamily="34" charset="0"/>
              <a:buChar char="•"/>
            </a:pPr>
            <a:r>
              <a:rPr lang="en-US" sz="1400" b="1" dirty="0"/>
              <a:t>There are both direct and indirect benefits of EIA. </a:t>
            </a:r>
          </a:p>
          <a:p>
            <a:pPr indent="-228600">
              <a:lnSpc>
                <a:spcPct val="110000"/>
              </a:lnSpc>
              <a:spcAft>
                <a:spcPts val="600"/>
              </a:spcAft>
              <a:buFont typeface="Arial" panose="020B0604020202020204" pitchFamily="34" charset="0"/>
              <a:buChar char="•"/>
            </a:pPr>
            <a:endParaRPr lang="en-US" sz="1400" dirty="0"/>
          </a:p>
          <a:p>
            <a:pPr marL="285750" indent="-228600">
              <a:lnSpc>
                <a:spcPct val="110000"/>
              </a:lnSpc>
              <a:spcAft>
                <a:spcPts val="600"/>
              </a:spcAft>
              <a:buFont typeface="Arial" panose="020B0604020202020204" pitchFamily="34" charset="0"/>
              <a:buChar char="•"/>
            </a:pPr>
            <a:r>
              <a:rPr lang="en-US" sz="1400" dirty="0"/>
              <a:t>More environmentally sustainable design or improvements in the design.</a:t>
            </a:r>
          </a:p>
          <a:p>
            <a:pPr marL="285750" indent="-228600">
              <a:lnSpc>
                <a:spcPct val="110000"/>
              </a:lnSpc>
              <a:spcAft>
                <a:spcPts val="600"/>
              </a:spcAft>
              <a:buFont typeface="Arial" panose="020B0604020202020204" pitchFamily="34" charset="0"/>
              <a:buChar char="•"/>
            </a:pPr>
            <a:r>
              <a:rPr lang="en-US" sz="1400" dirty="0"/>
              <a:t>Better   compliance   with   environmental   standards.</a:t>
            </a:r>
          </a:p>
          <a:p>
            <a:pPr marL="285750" indent="-228600">
              <a:lnSpc>
                <a:spcPct val="110000"/>
              </a:lnSpc>
              <a:spcAft>
                <a:spcPts val="600"/>
              </a:spcAft>
              <a:buFont typeface="Arial" panose="020B0604020202020204" pitchFamily="34" charset="0"/>
              <a:buChar char="•"/>
            </a:pPr>
            <a:r>
              <a:rPr lang="en-US" sz="1400" dirty="0"/>
              <a:t>Savings in capital and operating cost.  </a:t>
            </a:r>
          </a:p>
          <a:p>
            <a:pPr marL="285750" indent="-228600">
              <a:lnSpc>
                <a:spcPct val="110000"/>
              </a:lnSpc>
              <a:spcAft>
                <a:spcPts val="600"/>
              </a:spcAft>
              <a:buFont typeface="Arial" panose="020B0604020202020204" pitchFamily="34" charset="0"/>
              <a:buChar char="•"/>
            </a:pPr>
            <a:r>
              <a:rPr lang="en-US" sz="1400" dirty="0"/>
              <a:t>Reduces  time  and  cost  of  approvals  of  development  application.  </a:t>
            </a:r>
          </a:p>
          <a:p>
            <a:pPr marL="285750" indent="-228600">
              <a:lnSpc>
                <a:spcPct val="110000"/>
              </a:lnSpc>
              <a:spcAft>
                <a:spcPts val="600"/>
              </a:spcAft>
              <a:buFont typeface="Arial" panose="020B0604020202020204" pitchFamily="34" charset="0"/>
              <a:buChar char="•"/>
            </a:pPr>
            <a:r>
              <a:rPr lang="en-US" sz="1400" dirty="0"/>
              <a:t>Resolves conflict, solves problems and thus increase project acceptability.</a:t>
            </a:r>
          </a:p>
          <a:p>
            <a:pPr marL="285750" indent="-228600">
              <a:lnSpc>
                <a:spcPct val="110000"/>
              </a:lnSpc>
              <a:spcAft>
                <a:spcPts val="600"/>
              </a:spcAft>
              <a:buFont typeface="Arial" panose="020B0604020202020204" pitchFamily="34" charset="0"/>
              <a:buChar char="•"/>
            </a:pPr>
            <a:r>
              <a:rPr lang="en-US" sz="1400" dirty="0"/>
              <a:t>Improves   institutional   co-ordination   and   inter-agency   co-operation.</a:t>
            </a:r>
          </a:p>
          <a:p>
            <a:pPr marL="285750" indent="-228600">
              <a:lnSpc>
                <a:spcPct val="110000"/>
              </a:lnSpc>
              <a:spcAft>
                <a:spcPts val="600"/>
              </a:spcAft>
              <a:buFont typeface="Arial" panose="020B0604020202020204" pitchFamily="34" charset="0"/>
              <a:buChar char="•"/>
            </a:pPr>
            <a:r>
              <a:rPr lang="en-US" sz="1400" dirty="0"/>
              <a:t> Improves accountability and transparency in planning and decision-making </a:t>
            </a:r>
          </a:p>
          <a:p>
            <a:pPr marL="285750" indent="-228600">
              <a:lnSpc>
                <a:spcPct val="110000"/>
              </a:lnSpc>
              <a:spcAft>
                <a:spcPts val="600"/>
              </a:spcAft>
              <a:buFont typeface="Arial" panose="020B0604020202020204" pitchFamily="34" charset="0"/>
              <a:buChar char="•"/>
            </a:pPr>
            <a:r>
              <a:rPr lang="en-US" sz="1400" dirty="0"/>
              <a:t>For  business   and   governments - EIA - important   planning   and management tool.</a:t>
            </a:r>
          </a:p>
          <a:p>
            <a:pPr marL="285750" indent="-228600">
              <a:lnSpc>
                <a:spcPct val="110000"/>
              </a:lnSpc>
              <a:spcAft>
                <a:spcPts val="600"/>
              </a:spcAft>
              <a:buFont typeface="Arial" panose="020B0604020202020204" pitchFamily="34" charset="0"/>
              <a:buChar char="•"/>
            </a:pPr>
            <a:r>
              <a:rPr lang="en-US" sz="1400" dirty="0"/>
              <a:t>Environmental  assessments good &gt;  good management &gt; good business</a:t>
            </a:r>
          </a:p>
          <a:p>
            <a:pPr marL="285750" indent="-228600">
              <a:lnSpc>
                <a:spcPct val="110000"/>
              </a:lnSpc>
              <a:spcAft>
                <a:spcPts val="600"/>
              </a:spcAft>
              <a:buFont typeface="Arial" panose="020B0604020202020204" pitchFamily="34" charset="0"/>
              <a:buChar char="•"/>
            </a:pPr>
            <a:endParaRPr lang="en-US" sz="1400" b="1" dirty="0"/>
          </a:p>
        </p:txBody>
      </p:sp>
      <p:sp>
        <p:nvSpPr>
          <p:cNvPr id="13"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10/6/2024</a:t>
            </a:fld>
            <a:endParaRPr lang="en-US" dirty="0"/>
          </a:p>
        </p:txBody>
      </p:sp>
      <p:sp>
        <p:nvSpPr>
          <p:cNvPr id="2" name="Footer Placeholder 10">
            <a:extLst>
              <a:ext uri="{FF2B5EF4-FFF2-40B4-BE49-F238E27FC236}">
                <a16:creationId xmlns:a16="http://schemas.microsoft.com/office/drawing/2014/main" id="{B3085599-16CA-471A-A6C4-5EDEA5B9166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effectLst>
                  <a:outerShdw blurRad="38100" dist="38100" dir="2700000" algn="tl">
                    <a:srgbClr val="000000">
                      <a:alpha val="43137"/>
                    </a:srgbClr>
                  </a:outerShdw>
                </a:effectLst>
                <a:latin typeface="+mn-lt"/>
                <a:ea typeface="+mn-ea"/>
                <a:cs typeface="+mn-cs"/>
              </a:rPr>
              <a:t>ACBA 7004</a:t>
            </a:r>
          </a:p>
        </p:txBody>
      </p:sp>
      <p:sp>
        <p:nvSpPr>
          <p:cNvPr id="5" name="Slide Number Placeholder 4"/>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defRPr/>
            </a:pPr>
            <a:fld id="{41573BAB-E37E-40B1-BCAB-F53E2B6E6A41}" type="slidenum">
              <a:rPr lang="en-US" smtClean="0"/>
              <a:pPr>
                <a:spcAft>
                  <a:spcPts val="600"/>
                </a:spcAft>
                <a:defRPr/>
              </a:pPr>
              <a:t>115</a:t>
            </a:fld>
            <a:endParaRPr lang="en-US" dirty="0"/>
          </a:p>
        </p:txBody>
      </p:sp>
    </p:spTree>
    <p:extLst>
      <p:ext uri="{BB962C8B-B14F-4D97-AF65-F5344CB8AC3E}">
        <p14:creationId xmlns:p14="http://schemas.microsoft.com/office/powerpoint/2010/main" val="91337052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FD26FCEF-3C8A-B77A-235E-6F38DC8190A6}"/>
              </a:ext>
            </a:extLst>
          </p:cNvPr>
          <p:cNvSpPr>
            <a:spLocks noGrp="1"/>
          </p:cNvSpPr>
          <p:nvPr>
            <p:ph type="title"/>
          </p:nvPr>
        </p:nvSpPr>
        <p:spPr>
          <a:xfrm>
            <a:off x="614679" y="548640"/>
            <a:ext cx="10199094" cy="1325236"/>
          </a:xfrm>
        </p:spPr>
        <p:txBody>
          <a:bodyPr anchor="t">
            <a:normAutofit/>
          </a:bodyPr>
          <a:lstStyle/>
          <a:p>
            <a:pPr eaLnBrk="1" hangingPunct="1"/>
            <a:r>
              <a:rPr lang="en-US" altLang="en-US" b="1" dirty="0"/>
              <a:t>Limitations of EIA</a:t>
            </a:r>
            <a:r>
              <a:rPr lang="en-US" altLang="en-US" dirty="0"/>
              <a:t> </a:t>
            </a:r>
          </a:p>
        </p:txBody>
      </p:sp>
      <p:pic>
        <p:nvPicPr>
          <p:cNvPr id="12293" name="Picture 12292" descr="Desk with productivity items">
            <a:extLst>
              <a:ext uri="{FF2B5EF4-FFF2-40B4-BE49-F238E27FC236}">
                <a16:creationId xmlns:a16="http://schemas.microsoft.com/office/drawing/2014/main" id="{0847FDAE-FF3A-BA80-36FA-7B0ABBE0AD8C}"/>
              </a:ext>
            </a:extLst>
          </p:cNvPr>
          <p:cNvPicPr>
            <a:picLocks noChangeAspect="1"/>
          </p:cNvPicPr>
          <p:nvPr/>
        </p:nvPicPr>
        <p:blipFill rotWithShape="1">
          <a:blip r:embed="rId2"/>
          <a:srcRect l="21420" r="6170" b="-1"/>
          <a:stretch/>
        </p:blipFill>
        <p:spPr>
          <a:xfrm>
            <a:off x="1272573" y="2295939"/>
            <a:ext cx="4064739" cy="3747052"/>
          </a:xfrm>
          <a:prstGeom prst="rect">
            <a:avLst/>
          </a:prstGeom>
          <a:noFill/>
        </p:spPr>
      </p:pic>
      <p:sp>
        <p:nvSpPr>
          <p:cNvPr id="12291" name="Rectangle 3">
            <a:extLst>
              <a:ext uri="{FF2B5EF4-FFF2-40B4-BE49-F238E27FC236}">
                <a16:creationId xmlns:a16="http://schemas.microsoft.com/office/drawing/2014/main" id="{7DD52362-6934-6FEC-7F1D-B683C1470614}"/>
              </a:ext>
            </a:extLst>
          </p:cNvPr>
          <p:cNvSpPr>
            <a:spLocks noGrp="1"/>
          </p:cNvSpPr>
          <p:nvPr>
            <p:ph idx="1"/>
          </p:nvPr>
        </p:nvSpPr>
        <p:spPr>
          <a:xfrm>
            <a:off x="6030552" y="2206487"/>
            <a:ext cx="5909200" cy="3747052"/>
          </a:xfrm>
        </p:spPr>
        <p:txBody>
          <a:bodyPr anchor="t">
            <a:normAutofit/>
          </a:bodyPr>
          <a:lstStyle/>
          <a:p>
            <a:pPr eaLnBrk="1" hangingPunct="1">
              <a:lnSpc>
                <a:spcPct val="110000"/>
              </a:lnSpc>
            </a:pPr>
            <a:r>
              <a:rPr lang="en-US" altLang="en-US" sz="1400" dirty="0"/>
              <a:t>EIA is also a way of ensuring that environmental factors are considered in decision-making process along with the traditional economic and technical factors. </a:t>
            </a:r>
          </a:p>
          <a:p>
            <a:pPr eaLnBrk="1" hangingPunct="1">
              <a:lnSpc>
                <a:spcPct val="110000"/>
              </a:lnSpc>
            </a:pPr>
            <a:r>
              <a:rPr lang="en-US" altLang="en-US" sz="1400" dirty="0"/>
              <a:t>Importantly EIA requires the scientific (technical) and value issues to be dealt with in a single assessment process. </a:t>
            </a:r>
          </a:p>
          <a:p>
            <a:pPr eaLnBrk="1" hangingPunct="1">
              <a:lnSpc>
                <a:spcPct val="110000"/>
              </a:lnSpc>
            </a:pPr>
            <a:r>
              <a:rPr lang="en-US" altLang="en-US" sz="1400" dirty="0"/>
              <a:t>This helps in the proper consideration of all advantages and disadvantages of a proposal. </a:t>
            </a:r>
          </a:p>
          <a:p>
            <a:pPr eaLnBrk="1" hangingPunct="1">
              <a:lnSpc>
                <a:spcPct val="110000"/>
              </a:lnSpc>
            </a:pPr>
            <a:r>
              <a:rPr lang="en-US" altLang="en-US" sz="1400" dirty="0"/>
              <a:t>Environmental considerations may, therefore, be set aside in </a:t>
            </a:r>
            <a:r>
              <a:rPr lang="en-US" altLang="en-US" sz="1400" dirty="0" err="1"/>
              <a:t>favour</a:t>
            </a:r>
            <a:r>
              <a:rPr lang="en-US" altLang="en-US" sz="1400" dirty="0"/>
              <a:t> of what are felt to be more important considerations.</a:t>
            </a:r>
          </a:p>
          <a:p>
            <a:pPr eaLnBrk="1" hangingPunct="1">
              <a:lnSpc>
                <a:spcPct val="110000"/>
              </a:lnSpc>
            </a:pPr>
            <a:r>
              <a:rPr lang="en-US" altLang="en-US" sz="1400" dirty="0"/>
              <a:t> Alternatively, predicted adverse effects on the environment might lead to strict conditions being imposed to avoid these effects or remedy any adverse effects, or perhaps lead to the complete abandonment of a proposal. </a:t>
            </a:r>
          </a:p>
        </p:txBody>
      </p:sp>
      <p:sp>
        <p:nvSpPr>
          <p:cNvPr id="1229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sp>
        <p:nvSpPr>
          <p:cNvPr id="2" name="Footer Placeholder 10">
            <a:extLst>
              <a:ext uri="{FF2B5EF4-FFF2-40B4-BE49-F238E27FC236}">
                <a16:creationId xmlns:a16="http://schemas.microsoft.com/office/drawing/2014/main" id="{E03CC3F0-B59A-CEAB-CE76-6C5B85404D26}"/>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 7004</a:t>
            </a:r>
          </a:p>
        </p:txBody>
      </p:sp>
      <p:sp>
        <p:nvSpPr>
          <p:cNvPr id="1230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116</a:t>
            </a:fld>
            <a:endParaRPr lang="en-US">
              <a:effectLst>
                <a:outerShdw blurRad="38100" dist="38100" dir="2700000" algn="tl">
                  <a:srgbClr val="000000">
                    <a:alpha val="43137"/>
                  </a:srgbClr>
                </a:outerShdw>
              </a:effectLst>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EF9FA022-640F-76C8-BDD9-4B064A412CFC}"/>
              </a:ext>
            </a:extLst>
          </p:cNvPr>
          <p:cNvSpPr>
            <a:spLocks noGrp="1"/>
          </p:cNvSpPr>
          <p:nvPr>
            <p:ph type="title"/>
          </p:nvPr>
        </p:nvSpPr>
        <p:spPr>
          <a:xfrm>
            <a:off x="614681" y="548640"/>
            <a:ext cx="3553412" cy="1648943"/>
          </a:xfrm>
        </p:spPr>
        <p:txBody>
          <a:bodyPr anchor="t">
            <a:normAutofit/>
          </a:bodyPr>
          <a:lstStyle/>
          <a:p>
            <a:pPr eaLnBrk="1" hangingPunct="1"/>
            <a:r>
              <a:rPr lang="en-US" altLang="en-US" b="1" dirty="0"/>
              <a:t>Limitations of EIA</a:t>
            </a:r>
            <a:r>
              <a:rPr lang="en-US" altLang="en-US" dirty="0"/>
              <a:t> </a:t>
            </a:r>
          </a:p>
        </p:txBody>
      </p:sp>
      <p:sp>
        <p:nvSpPr>
          <p:cNvPr id="13315" name="Rectangle 3">
            <a:extLst>
              <a:ext uri="{FF2B5EF4-FFF2-40B4-BE49-F238E27FC236}">
                <a16:creationId xmlns:a16="http://schemas.microsoft.com/office/drawing/2014/main" id="{24433903-E9F9-0451-29CF-BC03B312C924}"/>
              </a:ext>
            </a:extLst>
          </p:cNvPr>
          <p:cNvSpPr>
            <a:spLocks noGrp="1"/>
          </p:cNvSpPr>
          <p:nvPr>
            <p:ph idx="1"/>
          </p:nvPr>
        </p:nvSpPr>
        <p:spPr>
          <a:xfrm>
            <a:off x="614680" y="2316480"/>
            <a:ext cx="3553413" cy="4122420"/>
          </a:xfrm>
        </p:spPr>
        <p:txBody>
          <a:bodyPr>
            <a:normAutofit/>
          </a:bodyPr>
          <a:lstStyle/>
          <a:p>
            <a:pPr eaLnBrk="1" hangingPunct="1">
              <a:lnSpc>
                <a:spcPct val="110000"/>
              </a:lnSpc>
            </a:pPr>
            <a:r>
              <a:rPr lang="en-US" altLang="en-US" sz="1500" dirty="0"/>
              <a:t>However, it is most important to </a:t>
            </a:r>
            <a:r>
              <a:rPr lang="en-US" altLang="en-US" sz="1500" dirty="0" err="1"/>
              <a:t>recognise</a:t>
            </a:r>
            <a:r>
              <a:rPr lang="en-US" altLang="en-US" sz="1500" dirty="0"/>
              <a:t> that EIA cannot be regarded as a means of introducing an environmental “veto” power into administrative decision-making processes. </a:t>
            </a:r>
          </a:p>
          <a:p>
            <a:pPr eaLnBrk="1" hangingPunct="1">
              <a:lnSpc>
                <a:spcPct val="110000"/>
              </a:lnSpc>
            </a:pPr>
            <a:r>
              <a:rPr lang="en-US" altLang="en-US" sz="1500" b="1" dirty="0"/>
              <a:t>Decisions that are unsatisfactory from an environmental point of view can still be made, but with full knowledge of the environmental consequences</a:t>
            </a:r>
            <a:r>
              <a:rPr lang="en-US" altLang="en-US" sz="1500" dirty="0"/>
              <a:t>. </a:t>
            </a:r>
          </a:p>
          <a:p>
            <a:pPr eaLnBrk="1" hangingPunct="1">
              <a:lnSpc>
                <a:spcPct val="110000"/>
              </a:lnSpc>
            </a:pPr>
            <a:r>
              <a:rPr lang="en-US" altLang="en-US" sz="1500" dirty="0"/>
              <a:t>The final decision about a proposal depends upon the likely severity of the adverse effects, balanced against other expected benefits. </a:t>
            </a:r>
          </a:p>
        </p:txBody>
      </p:sp>
      <p:sp>
        <p:nvSpPr>
          <p:cNvPr id="1332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3317" name="Picture 13316" descr="Green and dry land">
            <a:extLst>
              <a:ext uri="{FF2B5EF4-FFF2-40B4-BE49-F238E27FC236}">
                <a16:creationId xmlns:a16="http://schemas.microsoft.com/office/drawing/2014/main" id="{4D097943-BFEC-4216-2C24-F4AC0F08F95E}"/>
              </a:ext>
            </a:extLst>
          </p:cNvPr>
          <p:cNvPicPr>
            <a:picLocks noChangeAspect="1"/>
          </p:cNvPicPr>
          <p:nvPr/>
        </p:nvPicPr>
        <p:blipFill rotWithShape="1">
          <a:blip r:embed="rId2"/>
          <a:srcRect l="19966" r="27421" b="-1"/>
          <a:stretch/>
        </p:blipFill>
        <p:spPr>
          <a:xfrm>
            <a:off x="4752550" y="10"/>
            <a:ext cx="7439450" cy="6857990"/>
          </a:xfrm>
          <a:prstGeom prst="rect">
            <a:avLst/>
          </a:prstGeom>
          <a:noFill/>
        </p:spPr>
      </p:pic>
      <p:sp>
        <p:nvSpPr>
          <p:cNvPr id="1332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117</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F745B77E-58C4-838B-8021-181D112681F9}"/>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967D5F91-8201-5DED-8F66-04043089E0B0}"/>
              </a:ext>
            </a:extLst>
          </p:cNvPr>
          <p:cNvSpPr>
            <a:spLocks noGrp="1"/>
          </p:cNvSpPr>
          <p:nvPr>
            <p:ph type="title"/>
          </p:nvPr>
        </p:nvSpPr>
        <p:spPr>
          <a:xfrm>
            <a:off x="614679" y="548640"/>
            <a:ext cx="10199094" cy="1325236"/>
          </a:xfrm>
        </p:spPr>
        <p:txBody>
          <a:bodyPr anchor="t">
            <a:normAutofit/>
          </a:bodyPr>
          <a:lstStyle/>
          <a:p>
            <a:pPr eaLnBrk="1" hangingPunct="1"/>
            <a:r>
              <a:rPr lang="en-US" altLang="en-US" b="1"/>
              <a:t>Limitations of EIA</a:t>
            </a:r>
            <a:r>
              <a:rPr lang="en-US" altLang="en-US"/>
              <a:t> </a:t>
            </a:r>
          </a:p>
        </p:txBody>
      </p:sp>
      <p:pic>
        <p:nvPicPr>
          <p:cNvPr id="14341" name="Picture 14340" descr="Water drops on a green background">
            <a:extLst>
              <a:ext uri="{FF2B5EF4-FFF2-40B4-BE49-F238E27FC236}">
                <a16:creationId xmlns:a16="http://schemas.microsoft.com/office/drawing/2014/main" id="{BD1DEFA0-01F8-CC45-F1A7-83AD01455C54}"/>
              </a:ext>
            </a:extLst>
          </p:cNvPr>
          <p:cNvPicPr>
            <a:picLocks noChangeAspect="1"/>
          </p:cNvPicPr>
          <p:nvPr/>
        </p:nvPicPr>
        <p:blipFill rotWithShape="1">
          <a:blip r:embed="rId2"/>
          <a:srcRect r="27590" b="-1"/>
          <a:stretch/>
        </p:blipFill>
        <p:spPr>
          <a:xfrm>
            <a:off x="1272573" y="2295939"/>
            <a:ext cx="4064739" cy="3747052"/>
          </a:xfrm>
          <a:prstGeom prst="rect">
            <a:avLst/>
          </a:prstGeom>
          <a:noFill/>
        </p:spPr>
      </p:pic>
      <p:sp>
        <p:nvSpPr>
          <p:cNvPr id="14339" name="Rectangle 3">
            <a:extLst>
              <a:ext uri="{FF2B5EF4-FFF2-40B4-BE49-F238E27FC236}">
                <a16:creationId xmlns:a16="http://schemas.microsoft.com/office/drawing/2014/main" id="{CEB495DF-96F4-2C71-C1D6-1693D436AA45}"/>
              </a:ext>
            </a:extLst>
          </p:cNvPr>
          <p:cNvSpPr>
            <a:spLocks noGrp="1"/>
          </p:cNvSpPr>
          <p:nvPr>
            <p:ph idx="1"/>
          </p:nvPr>
        </p:nvSpPr>
        <p:spPr>
          <a:xfrm>
            <a:off x="6030552" y="1145628"/>
            <a:ext cx="5772565" cy="4807911"/>
          </a:xfrm>
        </p:spPr>
        <p:txBody>
          <a:bodyPr anchor="t">
            <a:normAutofit/>
          </a:bodyPr>
          <a:lstStyle/>
          <a:p>
            <a:pPr eaLnBrk="1" hangingPunct="1">
              <a:lnSpc>
                <a:spcPct val="110000"/>
              </a:lnSpc>
            </a:pPr>
            <a:r>
              <a:rPr lang="en-US" altLang="en-US" sz="1600" dirty="0"/>
              <a:t>In other words, EIA is an administrative process that identifies the potential environmental effects of undertaking a proposal, and presents these environmental effects alongside the other advantages and disadvantages of the proposal to the decision-makers. </a:t>
            </a:r>
          </a:p>
          <a:p>
            <a:pPr eaLnBrk="1" hangingPunct="1">
              <a:lnSpc>
                <a:spcPct val="110000"/>
              </a:lnSpc>
            </a:pPr>
            <a:r>
              <a:rPr lang="en-US" altLang="en-US" sz="1600" dirty="0"/>
              <a:t>In the vast majority of EIA procedures this means that the outcome of the EIA process provides advice to the decision-makers – it does not provide a final decision. </a:t>
            </a:r>
          </a:p>
          <a:p>
            <a:pPr eaLnBrk="1" hangingPunct="1">
              <a:lnSpc>
                <a:spcPct val="110000"/>
              </a:lnSpc>
            </a:pPr>
            <a:r>
              <a:rPr lang="en-US" altLang="en-US" sz="1600" dirty="0"/>
              <a:t>So, by itself, the EIA procedures cannot be expected to stop a proposal – although this is an outcome that some members of the general community and environment groups may expect. </a:t>
            </a:r>
          </a:p>
        </p:txBody>
      </p:sp>
      <p:sp>
        <p:nvSpPr>
          <p:cNvPr id="1434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sp>
        <p:nvSpPr>
          <p:cNvPr id="2" name="Footer Placeholder 10">
            <a:extLst>
              <a:ext uri="{FF2B5EF4-FFF2-40B4-BE49-F238E27FC236}">
                <a16:creationId xmlns:a16="http://schemas.microsoft.com/office/drawing/2014/main" id="{2917C24D-3913-B10B-9610-59FCD432BAA5}"/>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 7004</a:t>
            </a:r>
          </a:p>
        </p:txBody>
      </p:sp>
      <p:sp>
        <p:nvSpPr>
          <p:cNvPr id="1434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118</a:t>
            </a:fld>
            <a:endParaRPr lang="en-US">
              <a:effectLst>
                <a:outerShdw blurRad="38100" dist="38100" dir="2700000" algn="tl">
                  <a:srgbClr val="000000">
                    <a:alpha val="43137"/>
                  </a:srgbClr>
                </a:outerShdw>
              </a:effectLst>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7EB8D93-F642-BCCE-DEEA-B0811BDBA6DD}"/>
              </a:ext>
            </a:extLst>
          </p:cNvPr>
          <p:cNvSpPr>
            <a:spLocks noGrp="1"/>
          </p:cNvSpPr>
          <p:nvPr>
            <p:ph type="title"/>
          </p:nvPr>
        </p:nvSpPr>
        <p:spPr>
          <a:xfrm>
            <a:off x="609600" y="740534"/>
            <a:ext cx="3912637" cy="5483059"/>
          </a:xfrm>
        </p:spPr>
        <p:txBody>
          <a:bodyPr anchor="b">
            <a:normAutofit/>
          </a:bodyPr>
          <a:lstStyle/>
          <a:p>
            <a:pPr eaLnBrk="1" hangingPunct="1"/>
            <a:r>
              <a:rPr lang="en-US" altLang="en-US"/>
              <a:t>Principles of EIA administration and practice</a:t>
            </a:r>
            <a:br>
              <a:rPr lang="en-US" altLang="en-US"/>
            </a:br>
            <a:endParaRPr lang="en-US" altLang="en-US"/>
          </a:p>
        </p:txBody>
      </p:sp>
      <p:sp>
        <p:nvSpPr>
          <p:cNvPr id="15363" name="Rectangle 3">
            <a:extLst>
              <a:ext uri="{FF2B5EF4-FFF2-40B4-BE49-F238E27FC236}">
                <a16:creationId xmlns:a16="http://schemas.microsoft.com/office/drawing/2014/main" id="{A51453F3-C603-BC71-2CC4-9826F31EC1F8}"/>
              </a:ext>
            </a:extLst>
          </p:cNvPr>
          <p:cNvSpPr>
            <a:spLocks noGrp="1"/>
          </p:cNvSpPr>
          <p:nvPr>
            <p:ph idx="1"/>
          </p:nvPr>
        </p:nvSpPr>
        <p:spPr>
          <a:xfrm>
            <a:off x="5455920" y="740534"/>
            <a:ext cx="5865224" cy="5483059"/>
          </a:xfrm>
        </p:spPr>
        <p:txBody>
          <a:bodyPr>
            <a:normAutofit/>
          </a:bodyPr>
          <a:lstStyle/>
          <a:p>
            <a:pPr eaLnBrk="1" hangingPunct="1">
              <a:lnSpc>
                <a:spcPct val="110000"/>
              </a:lnSpc>
            </a:pPr>
            <a:r>
              <a:rPr lang="en-US" altLang="en-US" sz="1500" dirty="0"/>
              <a:t>EIA is one of a number of policy tools that are used to evaluate project proposals. </a:t>
            </a:r>
          </a:p>
          <a:p>
            <a:pPr eaLnBrk="1" hangingPunct="1">
              <a:lnSpc>
                <a:spcPct val="110000"/>
              </a:lnSpc>
            </a:pPr>
            <a:r>
              <a:rPr lang="en-US" altLang="en-US" sz="1500" dirty="0"/>
              <a:t>It is also a relatively recent development when compared to use of economic appraisal methods. </a:t>
            </a:r>
          </a:p>
          <a:p>
            <a:pPr eaLnBrk="1" hangingPunct="1">
              <a:lnSpc>
                <a:spcPct val="110000"/>
              </a:lnSpc>
            </a:pPr>
            <a:r>
              <a:rPr lang="en-US" altLang="en-US" sz="1500" dirty="0"/>
              <a:t>A number of factors led to the introduction of EIA in different countries, including public concern about the quality of the environment and the increasing effects of new technologies and ever-larger development schemes. </a:t>
            </a:r>
          </a:p>
          <a:p>
            <a:pPr eaLnBrk="1" hangingPunct="1">
              <a:lnSpc>
                <a:spcPct val="110000"/>
              </a:lnSpc>
            </a:pPr>
            <a:r>
              <a:rPr lang="en-US" altLang="en-US" sz="1500" dirty="0"/>
              <a:t>In addition, then available economic appraisal techniques, such as benefit cost analysis, did not take account of the environmental and social impacts of major projects. </a:t>
            </a:r>
          </a:p>
          <a:p>
            <a:pPr eaLnBrk="1" hangingPunct="1">
              <a:lnSpc>
                <a:spcPct val="110000"/>
              </a:lnSpc>
            </a:pPr>
            <a:r>
              <a:rPr lang="en-US" altLang="en-US" sz="1500" dirty="0"/>
              <a:t>Today, EIA is applied in more than 100 countries, and by all development banks and most international aid agencies. </a:t>
            </a:r>
          </a:p>
          <a:p>
            <a:pPr eaLnBrk="1" hangingPunct="1">
              <a:lnSpc>
                <a:spcPct val="110000"/>
              </a:lnSpc>
            </a:pPr>
            <a:r>
              <a:rPr lang="en-US" altLang="en-US" sz="1500" dirty="0"/>
              <a:t>EIA has also evolved significantly, driven by improvements in law, procedure and methodology. </a:t>
            </a:r>
          </a:p>
        </p:txBody>
      </p:sp>
      <p:sp>
        <p:nvSpPr>
          <p:cNvPr id="15368"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15372"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119</a:t>
            </a:fld>
            <a:endParaRPr lang="en-US"/>
          </a:p>
        </p:txBody>
      </p:sp>
      <p:sp>
        <p:nvSpPr>
          <p:cNvPr id="2" name="Footer Placeholder 10">
            <a:extLst>
              <a:ext uri="{FF2B5EF4-FFF2-40B4-BE49-F238E27FC236}">
                <a16:creationId xmlns:a16="http://schemas.microsoft.com/office/drawing/2014/main" id="{D4E35198-931F-6BEC-7C44-95D1F109DE79}"/>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380EFB1-0A94-EE3D-4B61-163B092D3170}"/>
              </a:ext>
            </a:extLst>
          </p:cNvPr>
          <p:cNvSpPr>
            <a:spLocks noGrp="1"/>
          </p:cNvSpPr>
          <p:nvPr>
            <p:ph type="title"/>
          </p:nvPr>
        </p:nvSpPr>
        <p:spPr>
          <a:xfrm>
            <a:off x="614681" y="548640"/>
            <a:ext cx="3553412" cy="1648943"/>
          </a:xfrm>
        </p:spPr>
        <p:txBody>
          <a:bodyPr anchor="t">
            <a:normAutofit/>
          </a:bodyPr>
          <a:lstStyle/>
          <a:p>
            <a:pPr eaLnBrk="1" hangingPunct="1"/>
            <a:r>
              <a:rPr lang="en-US" altLang="en-US" sz="3300"/>
              <a:t>Principles of EIA administration and practice</a:t>
            </a:r>
          </a:p>
        </p:txBody>
      </p:sp>
      <p:sp>
        <p:nvSpPr>
          <p:cNvPr id="17411" name="Rectangle 3">
            <a:extLst>
              <a:ext uri="{FF2B5EF4-FFF2-40B4-BE49-F238E27FC236}">
                <a16:creationId xmlns:a16="http://schemas.microsoft.com/office/drawing/2014/main" id="{CAA11CA8-71DA-4CE9-843C-A36771D50D74}"/>
              </a:ext>
            </a:extLst>
          </p:cNvPr>
          <p:cNvSpPr>
            <a:spLocks noGrp="1"/>
          </p:cNvSpPr>
          <p:nvPr>
            <p:ph idx="1"/>
          </p:nvPr>
        </p:nvSpPr>
        <p:spPr>
          <a:xfrm>
            <a:off x="614680" y="2316480"/>
            <a:ext cx="3553413" cy="4122420"/>
          </a:xfrm>
        </p:spPr>
        <p:txBody>
          <a:bodyPr>
            <a:normAutofit/>
          </a:bodyPr>
          <a:lstStyle/>
          <a:p>
            <a:pPr eaLnBrk="1" hangingPunct="1">
              <a:lnSpc>
                <a:spcPct val="110000"/>
              </a:lnSpc>
            </a:pPr>
            <a:r>
              <a:rPr lang="en-US" altLang="en-US" sz="1500" dirty="0"/>
              <a:t>To date, EIA has been applied primarily at the project-level. </a:t>
            </a:r>
          </a:p>
          <a:p>
            <a:pPr eaLnBrk="1" hangingPunct="1">
              <a:lnSpc>
                <a:spcPct val="110000"/>
              </a:lnSpc>
            </a:pPr>
            <a:r>
              <a:rPr lang="en-US" altLang="en-US" sz="1500" dirty="0"/>
              <a:t>This ‘first generation’ process is now complemented by SEA </a:t>
            </a:r>
            <a:r>
              <a:rPr lang="en-US" altLang="en-US" sz="1500" b="1" dirty="0"/>
              <a:t>(Strategic Environmental Assessment) </a:t>
            </a:r>
            <a:r>
              <a:rPr lang="en-US" altLang="en-US" sz="1500" dirty="0"/>
              <a:t>of policies, plans and </a:t>
            </a:r>
            <a:r>
              <a:rPr lang="en-US" altLang="en-US" sz="1500" dirty="0" err="1"/>
              <a:t>programmes</a:t>
            </a:r>
            <a:r>
              <a:rPr lang="en-US" altLang="en-US" sz="1500" dirty="0"/>
              <a:t>, and both EIA and SEA are being adapted to bring a greater measure of ‘sustainability assurance’ to development decision making. </a:t>
            </a:r>
          </a:p>
          <a:p>
            <a:pPr eaLnBrk="1" hangingPunct="1">
              <a:lnSpc>
                <a:spcPct val="110000"/>
              </a:lnSpc>
            </a:pPr>
            <a:r>
              <a:rPr lang="en-US" altLang="en-US" sz="1500" dirty="0"/>
              <a:t>These trends have brought new perspectives on what constitutes EIA good practice and effective performance. </a:t>
            </a:r>
          </a:p>
        </p:txBody>
      </p:sp>
      <p:sp>
        <p:nvSpPr>
          <p:cNvPr id="174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7413" name="Picture 17412" descr="Light bulb on yellow background with sketched light beams and cord">
            <a:extLst>
              <a:ext uri="{FF2B5EF4-FFF2-40B4-BE49-F238E27FC236}">
                <a16:creationId xmlns:a16="http://schemas.microsoft.com/office/drawing/2014/main" id="{E632090F-2678-75F2-B01C-2BC9C412A341}"/>
              </a:ext>
            </a:extLst>
          </p:cNvPr>
          <p:cNvPicPr>
            <a:picLocks noChangeAspect="1"/>
          </p:cNvPicPr>
          <p:nvPr/>
        </p:nvPicPr>
        <p:blipFill rotWithShape="1">
          <a:blip r:embed="rId2"/>
          <a:srcRect l="33286"/>
          <a:stretch/>
        </p:blipFill>
        <p:spPr>
          <a:xfrm>
            <a:off x="4752550" y="10"/>
            <a:ext cx="7439450" cy="6857990"/>
          </a:xfrm>
          <a:prstGeom prst="rect">
            <a:avLst/>
          </a:prstGeom>
          <a:noFill/>
        </p:spPr>
      </p:pic>
      <p:sp>
        <p:nvSpPr>
          <p:cNvPr id="174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120</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E3F85CB9-7781-C2D5-917C-8AAEDC67D481}"/>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99" y="5293849"/>
            <a:ext cx="7202558" cy="1178688"/>
          </a:xfrm>
        </p:spPr>
        <p:txBody>
          <a:bodyPr anchor="ctr">
            <a:normAutofit/>
          </a:bodyPr>
          <a:lstStyle/>
          <a:p>
            <a:pPr algn="l"/>
            <a:r>
              <a:rPr lang="en-GB" dirty="0"/>
              <a:t>EIA Legislation</a:t>
            </a:r>
          </a:p>
        </p:txBody>
      </p:sp>
      <p:pic>
        <p:nvPicPr>
          <p:cNvPr id="15" name="Picture 14" descr="Front steps and columns of a majestic city building">
            <a:extLst>
              <a:ext uri="{FF2B5EF4-FFF2-40B4-BE49-F238E27FC236}">
                <a16:creationId xmlns:a16="http://schemas.microsoft.com/office/drawing/2014/main" id="{1EA75A6F-F3EC-0EC3-95F0-965AD03A7A29}"/>
              </a:ext>
            </a:extLst>
          </p:cNvPr>
          <p:cNvPicPr>
            <a:picLocks noChangeAspect="1"/>
          </p:cNvPicPr>
          <p:nvPr/>
        </p:nvPicPr>
        <p:blipFill rotWithShape="1">
          <a:blip r:embed="rId2"/>
          <a:srcRect t="8314" b="31373"/>
          <a:stretch/>
        </p:blipFill>
        <p:spPr>
          <a:xfrm>
            <a:off x="20" y="10"/>
            <a:ext cx="12191980" cy="4908375"/>
          </a:xfrm>
          <a:prstGeom prst="rect">
            <a:avLst/>
          </a:prstGeom>
          <a:noFill/>
        </p:spPr>
      </p:pic>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sp>
        <p:nvSpPr>
          <p:cNvPr id="4" name="Footer Placeholder 10">
            <a:extLst>
              <a:ext uri="{FF2B5EF4-FFF2-40B4-BE49-F238E27FC236}">
                <a16:creationId xmlns:a16="http://schemas.microsoft.com/office/drawing/2014/main" id="{2A0C667A-4A4E-0DA2-9C95-963E6D283D9A}"/>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 7004</a:t>
            </a:r>
          </a:p>
        </p:txBody>
      </p:sp>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121</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6453499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2855" y="820882"/>
            <a:ext cx="4495995" cy="1793613"/>
          </a:xfrm>
        </p:spPr>
        <p:txBody>
          <a:bodyPr anchor="b">
            <a:normAutofit/>
          </a:bodyPr>
          <a:lstStyle/>
          <a:p>
            <a:r>
              <a:rPr lang="en-GB" dirty="0"/>
              <a:t>Legislation</a:t>
            </a:r>
          </a:p>
        </p:txBody>
      </p:sp>
      <p:pic>
        <p:nvPicPr>
          <p:cNvPr id="5" name="Picture 4" descr="Houses in an area">
            <a:extLst>
              <a:ext uri="{FF2B5EF4-FFF2-40B4-BE49-F238E27FC236}">
                <a16:creationId xmlns:a16="http://schemas.microsoft.com/office/drawing/2014/main" id="{60A63715-FDD6-AF24-9947-5E12F0DA1A6F}"/>
              </a:ext>
            </a:extLst>
          </p:cNvPr>
          <p:cNvPicPr>
            <a:picLocks noChangeAspect="1"/>
          </p:cNvPicPr>
          <p:nvPr/>
        </p:nvPicPr>
        <p:blipFill rotWithShape="1">
          <a:blip r:embed="rId2"/>
          <a:srcRect l="12086" r="21594" b="-1"/>
          <a:stretch/>
        </p:blipFill>
        <p:spPr>
          <a:xfrm>
            <a:off x="1172675" y="1160172"/>
            <a:ext cx="4495995" cy="4525153"/>
          </a:xfrm>
          <a:prstGeom prst="rect">
            <a:avLst/>
          </a:prstGeom>
          <a:noFill/>
        </p:spPr>
      </p:pic>
      <p:sp>
        <p:nvSpPr>
          <p:cNvPr id="3" name="Content Placeholder 2"/>
          <p:cNvSpPr>
            <a:spLocks noGrp="1"/>
          </p:cNvSpPr>
          <p:nvPr>
            <p:ph idx="1"/>
          </p:nvPr>
        </p:nvSpPr>
        <p:spPr>
          <a:xfrm>
            <a:off x="6642855" y="2761817"/>
            <a:ext cx="4495995" cy="3150929"/>
          </a:xfrm>
        </p:spPr>
        <p:txBody>
          <a:bodyPr>
            <a:normAutofit lnSpcReduction="10000"/>
          </a:bodyPr>
          <a:lstStyle/>
          <a:p>
            <a:pPr>
              <a:lnSpc>
                <a:spcPct val="110000"/>
              </a:lnSpc>
            </a:pPr>
            <a:r>
              <a:rPr lang="en-GB" sz="1800" dirty="0"/>
              <a:t>The process of Environmental Impact Assessment in the context of town and country planning in England is governed by the Town and Country Planning (Environmental Impact Assessment) Regulations 2017 (the ‘2017 Regulations’). These regulations apply to development which is given planning permission under Part III of the Town and Country Planning Act 1990 (Gov.uk, 2018)</a:t>
            </a:r>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sp>
        <p:nvSpPr>
          <p:cNvPr id="4" name="Footer Placeholder 10">
            <a:extLst>
              <a:ext uri="{FF2B5EF4-FFF2-40B4-BE49-F238E27FC236}">
                <a16:creationId xmlns:a16="http://schemas.microsoft.com/office/drawing/2014/main" id="{2A0C667A-4A4E-0DA2-9C95-963E6D283D9A}"/>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 7004</a:t>
            </a:r>
          </a:p>
        </p:txBody>
      </p:sp>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122</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281091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pPr>
              <a:defRPr/>
            </a:pPr>
            <a:r>
              <a:rPr lang="en-GB"/>
              <a:t>Background</a:t>
            </a:r>
          </a:p>
        </p:txBody>
      </p:sp>
      <p:sp>
        <p:nvSpPr>
          <p:cNvPr id="3" name="Content Placeholder 2"/>
          <p:cNvSpPr>
            <a:spLocks noGrp="1"/>
          </p:cNvSpPr>
          <p:nvPr>
            <p:ph idx="1"/>
          </p:nvPr>
        </p:nvSpPr>
        <p:spPr>
          <a:xfrm>
            <a:off x="326445" y="1580984"/>
            <a:ext cx="4175981" cy="4728376"/>
          </a:xfrm>
        </p:spPr>
        <p:txBody>
          <a:bodyPr>
            <a:normAutofit/>
          </a:bodyPr>
          <a:lstStyle/>
          <a:p>
            <a:pPr marL="365760" indent="-283464">
              <a:lnSpc>
                <a:spcPct val="110000"/>
              </a:lnSpc>
              <a:buFont typeface="Wingdings 2"/>
              <a:buChar char=""/>
              <a:defRPr/>
            </a:pPr>
            <a:r>
              <a:rPr lang="en-GB" sz="1900" b="1" dirty="0"/>
              <a:t>Requirements</a:t>
            </a:r>
          </a:p>
          <a:p>
            <a:pPr marL="365760" indent="-283464">
              <a:lnSpc>
                <a:spcPct val="110000"/>
              </a:lnSpc>
              <a:buFont typeface="Wingdings 2"/>
              <a:buChar char=""/>
              <a:defRPr/>
            </a:pPr>
            <a:r>
              <a:rPr lang="en-GB" sz="1900" dirty="0"/>
              <a:t>An EIA is required from developers where projects may have significant affects on the environment.  </a:t>
            </a:r>
            <a:endParaRPr lang="en-US" sz="1900" dirty="0"/>
          </a:p>
          <a:p>
            <a:pPr marL="365760" indent="-283464">
              <a:lnSpc>
                <a:spcPct val="110000"/>
              </a:lnSpc>
              <a:buFont typeface="Wingdings 2"/>
              <a:buChar char=""/>
              <a:defRPr/>
            </a:pPr>
            <a:r>
              <a:rPr lang="en-GB" sz="1900" dirty="0"/>
              <a:t>Environmental impact assessments are designed to give due weight to issues of sustainability - environmental, economic and social factors, in relation to planning.</a:t>
            </a:r>
          </a:p>
          <a:p>
            <a:pPr marL="640080" lvl="1" indent="-237744">
              <a:lnSpc>
                <a:spcPct val="110000"/>
              </a:lnSpc>
              <a:buNone/>
              <a:defRPr/>
            </a:pPr>
            <a:r>
              <a:rPr lang="en-GB" sz="1900" dirty="0"/>
              <a:t>(Department for Communities and Local Government, 2016)</a:t>
            </a:r>
          </a:p>
          <a:p>
            <a:pPr marL="365760" indent="-283464">
              <a:lnSpc>
                <a:spcPct val="110000"/>
              </a:lnSpc>
              <a:buFont typeface="Wingdings 2"/>
              <a:buChar char=""/>
              <a:defRPr/>
            </a:pPr>
            <a:endParaRPr lang="en-GB" sz="1400" dirty="0"/>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dirty="0"/>
          </a:p>
        </p:txBody>
      </p:sp>
      <p:pic>
        <p:nvPicPr>
          <p:cNvPr id="5" name="Picture 4" descr="Pipes over the sea">
            <a:extLst>
              <a:ext uri="{FF2B5EF4-FFF2-40B4-BE49-F238E27FC236}">
                <a16:creationId xmlns:a16="http://schemas.microsoft.com/office/drawing/2014/main" id="{A8752559-130A-01DE-5D5E-52C2A91F3E82}"/>
              </a:ext>
            </a:extLst>
          </p:cNvPr>
          <p:cNvPicPr>
            <a:picLocks noChangeAspect="1"/>
          </p:cNvPicPr>
          <p:nvPr/>
        </p:nvPicPr>
        <p:blipFill rotWithShape="1">
          <a:blip r:embed="rId2"/>
          <a:srcRect l="5624" r="13017"/>
          <a:stretch/>
        </p:blipFill>
        <p:spPr>
          <a:xfrm>
            <a:off x="4752550" y="10"/>
            <a:ext cx="7439450" cy="6857990"/>
          </a:xfrm>
          <a:prstGeom prst="rect">
            <a:avLst/>
          </a:prstGeom>
          <a:noFill/>
        </p:spPr>
      </p:pic>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123</a:t>
            </a:fld>
            <a:endParaRPr lang="en-US">
              <a:solidFill>
                <a:srgbClr val="FFFFFF"/>
              </a:solidFill>
              <a:effectLst>
                <a:outerShdw blurRad="38100" dist="38100" dir="2700000" algn="tl">
                  <a:srgbClr val="000000">
                    <a:alpha val="43137"/>
                  </a:srgbClr>
                </a:outerShdw>
              </a:effectLst>
            </a:endParaRPr>
          </a:p>
        </p:txBody>
      </p:sp>
      <p:sp>
        <p:nvSpPr>
          <p:cNvPr id="4" name="Footer Placeholder 10">
            <a:extLst>
              <a:ext uri="{FF2B5EF4-FFF2-40B4-BE49-F238E27FC236}">
                <a16:creationId xmlns:a16="http://schemas.microsoft.com/office/drawing/2014/main" id="{0ED47A80-8A13-0FB7-8A97-E6DC752AC314}"/>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pPr>
              <a:defRPr/>
            </a:pPr>
            <a:r>
              <a:rPr lang="en-GB"/>
              <a:t>Background</a:t>
            </a:r>
          </a:p>
        </p:txBody>
      </p:sp>
      <p:sp>
        <p:nvSpPr>
          <p:cNvPr id="19459" name="Content Placeholder 2"/>
          <p:cNvSpPr>
            <a:spLocks noGrp="1"/>
          </p:cNvSpPr>
          <p:nvPr>
            <p:ph idx="1"/>
          </p:nvPr>
        </p:nvSpPr>
        <p:spPr>
          <a:xfrm>
            <a:off x="386080" y="1561105"/>
            <a:ext cx="4126285" cy="4322859"/>
          </a:xfrm>
        </p:spPr>
        <p:txBody>
          <a:bodyPr>
            <a:normAutofit lnSpcReduction="10000"/>
          </a:bodyPr>
          <a:lstStyle/>
          <a:p>
            <a:pPr eaLnBrk="1" hangingPunct="1">
              <a:lnSpc>
                <a:spcPct val="110000"/>
              </a:lnSpc>
            </a:pPr>
            <a:r>
              <a:rPr lang="en-GB" altLang="en-US" sz="1600" b="1" dirty="0"/>
              <a:t>Strategic Environmental Assessment (SEA)</a:t>
            </a:r>
          </a:p>
          <a:p>
            <a:pPr lvl="1" eaLnBrk="1" hangingPunct="1">
              <a:lnSpc>
                <a:spcPct val="110000"/>
              </a:lnSpc>
            </a:pPr>
            <a:r>
              <a:rPr lang="en-GB" altLang="en-US" sz="1600" dirty="0"/>
              <a:t>1970s -Environmental impact assessments to be carried out at the levels of policy, plan/program and project. Its application was to be for use in prevention of environmental detriment and integration of environmental aspects into the decision making process (Feldmann,  1998).</a:t>
            </a:r>
          </a:p>
          <a:p>
            <a:pPr lvl="1" eaLnBrk="1" hangingPunct="1">
              <a:lnSpc>
                <a:spcPct val="110000"/>
              </a:lnSpc>
            </a:pPr>
            <a:r>
              <a:rPr lang="en-GB" altLang="en-US" sz="1600" dirty="0"/>
              <a:t>EU Advice</a:t>
            </a:r>
          </a:p>
          <a:p>
            <a:pPr lvl="2" eaLnBrk="1" hangingPunct="1">
              <a:lnSpc>
                <a:spcPct val="110000"/>
              </a:lnSpc>
            </a:pPr>
            <a:r>
              <a:rPr lang="en-GB" altLang="en-US" dirty="0">
                <a:hlinkClick r:id="rId2"/>
              </a:rPr>
              <a:t>Overview</a:t>
            </a:r>
            <a:endParaRPr lang="en-GB" altLang="en-US" dirty="0"/>
          </a:p>
          <a:p>
            <a:pPr lvl="2" eaLnBrk="1" hangingPunct="1">
              <a:lnSpc>
                <a:spcPct val="110000"/>
              </a:lnSpc>
            </a:pPr>
            <a:r>
              <a:rPr lang="en-GB" altLang="en-US" dirty="0"/>
              <a:t>http://ec.europa.eu/environment/eia/eia-support.htm</a:t>
            </a:r>
          </a:p>
        </p:txBody>
      </p:sp>
      <p:sp>
        <p:nvSpPr>
          <p:cNvPr id="1946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19461" name="Picture 19460" descr="Ships at sea">
            <a:extLst>
              <a:ext uri="{FF2B5EF4-FFF2-40B4-BE49-F238E27FC236}">
                <a16:creationId xmlns:a16="http://schemas.microsoft.com/office/drawing/2014/main" id="{5CA7C2F8-26BE-90FD-2C88-25A278E253B4}"/>
              </a:ext>
            </a:extLst>
          </p:cNvPr>
          <p:cNvPicPr>
            <a:picLocks noChangeAspect="1"/>
          </p:cNvPicPr>
          <p:nvPr/>
        </p:nvPicPr>
        <p:blipFill rotWithShape="1">
          <a:blip r:embed="rId3"/>
          <a:srcRect l="15769" r="11821" b="-1"/>
          <a:stretch/>
        </p:blipFill>
        <p:spPr>
          <a:xfrm>
            <a:off x="4752550" y="10"/>
            <a:ext cx="7439450" cy="6857990"/>
          </a:xfrm>
          <a:prstGeom prst="rect">
            <a:avLst/>
          </a:prstGeom>
          <a:noFill/>
        </p:spPr>
      </p:pic>
      <p:sp>
        <p:nvSpPr>
          <p:cNvPr id="1946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124</a:t>
            </a:fld>
            <a:endParaRPr lang="en-US">
              <a:solidFill>
                <a:srgbClr val="FFFFFF"/>
              </a:solidFill>
              <a:effectLst>
                <a:outerShdw blurRad="38100" dist="38100" dir="2700000" algn="tl">
                  <a:srgbClr val="000000">
                    <a:alpha val="43137"/>
                  </a:srgbClr>
                </a:outerShdw>
              </a:effectLst>
            </a:endParaRPr>
          </a:p>
        </p:txBody>
      </p:sp>
      <p:sp>
        <p:nvSpPr>
          <p:cNvPr id="3" name="Footer Placeholder 10">
            <a:extLst>
              <a:ext uri="{FF2B5EF4-FFF2-40B4-BE49-F238E27FC236}">
                <a16:creationId xmlns:a16="http://schemas.microsoft.com/office/drawing/2014/main" id="{51EC2B18-6E10-9D28-52F0-6C2758B8BA6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36780" y="489045"/>
            <a:ext cx="7499350" cy="1143000"/>
          </a:xfrm>
        </p:spPr>
        <p:txBody>
          <a:bodyPr>
            <a:normAutofit fontScale="90000"/>
          </a:bodyPr>
          <a:lstStyle/>
          <a:p>
            <a:pPr>
              <a:defRPr/>
            </a:pPr>
            <a:r>
              <a:rPr lang="en-US" sz="4000" dirty="0">
                <a:solidFill>
                  <a:schemeClr val="tx2">
                    <a:satMod val="130000"/>
                  </a:schemeClr>
                </a:solidFill>
              </a:rPr>
              <a:t>Legislation affecting development</a:t>
            </a:r>
            <a:r>
              <a:rPr lang="en-US" sz="3200" dirty="0">
                <a:solidFill>
                  <a:schemeClr val="tx2">
                    <a:satMod val="130000"/>
                  </a:schemeClr>
                </a:solidFill>
              </a:rPr>
              <a:t> </a:t>
            </a:r>
            <a:endParaRPr lang="en-US" dirty="0">
              <a:solidFill>
                <a:schemeClr val="tx2">
                  <a:satMod val="130000"/>
                </a:schemeClr>
              </a:solidFill>
            </a:endParaRPr>
          </a:p>
        </p:txBody>
      </p:sp>
      <p:sp>
        <p:nvSpPr>
          <p:cNvPr id="16387" name="Rectangle 3"/>
          <p:cNvSpPr>
            <a:spLocks noGrp="1" noChangeArrowheads="1"/>
          </p:cNvSpPr>
          <p:nvPr>
            <p:ph idx="1"/>
          </p:nvPr>
        </p:nvSpPr>
        <p:spPr>
          <a:xfrm>
            <a:off x="715617" y="2057400"/>
            <a:ext cx="10952922" cy="4800600"/>
          </a:xfrm>
        </p:spPr>
        <p:txBody>
          <a:bodyPr/>
          <a:lstStyle/>
          <a:p>
            <a:pPr eaLnBrk="1" hangingPunct="1"/>
            <a:r>
              <a:rPr lang="en-US" altLang="en-US" dirty="0"/>
              <a:t>Town and Country Planning Regulations 1988 Act 1990.</a:t>
            </a:r>
          </a:p>
          <a:p>
            <a:pPr eaLnBrk="1" hangingPunct="1"/>
            <a:r>
              <a:rPr lang="en-US" altLang="en-US" dirty="0"/>
              <a:t>Town and Country Planning Order 1995</a:t>
            </a:r>
          </a:p>
          <a:p>
            <a:pPr eaLnBrk="1" hangingPunct="1"/>
            <a:r>
              <a:rPr lang="en-US" altLang="en-US" dirty="0"/>
              <a:t>The Environmental Impact Assessment Regulations 1999 (part of TCPR)</a:t>
            </a:r>
          </a:p>
          <a:p>
            <a:pPr eaLnBrk="1" hangingPunct="1"/>
            <a:r>
              <a:rPr lang="en-US" altLang="en-US" dirty="0"/>
              <a:t>The Environmental Impact Assessment Regulations 2002 (dealing with uncultivated and semi-natural areas). </a:t>
            </a:r>
          </a:p>
          <a:p>
            <a:pPr eaLnBrk="1" hangingPunct="1"/>
            <a:r>
              <a:rPr lang="en-GB" altLang="en-US" dirty="0"/>
              <a:t>The Town and Country Planning (Environmental Impact Assessment) Regulations 2017 </a:t>
            </a:r>
            <a:r>
              <a:rPr lang="en-GB" altLang="en-US" dirty="0">
                <a:hlinkClick r:id="rId2"/>
              </a:rPr>
              <a:t>National Archive 2017</a:t>
            </a:r>
            <a:endParaRPr lang="en-US" altLang="en-US" dirty="0"/>
          </a:p>
        </p:txBody>
      </p:sp>
      <p:sp>
        <p:nvSpPr>
          <p:cNvPr id="2" name="Footer Placeholder 10">
            <a:extLst>
              <a:ext uri="{FF2B5EF4-FFF2-40B4-BE49-F238E27FC236}">
                <a16:creationId xmlns:a16="http://schemas.microsoft.com/office/drawing/2014/main" id="{A14684E5-43BD-230F-286E-74385D947B51}"/>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fade">
                                      <p:cBhvr>
                                        <p:cTn id="7" dur="20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fade">
                                      <p:cBhvr>
                                        <p:cTn id="12" dur="20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fade">
                                      <p:cBhvr>
                                        <p:cTn id="17" dur="20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fade">
                                      <p:cBhvr>
                                        <p:cTn id="22" dur="2000"/>
                                        <p:tgtEl>
                                          <p:spTgt spid="163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fade">
                                      <p:cBhvr>
                                        <p:cTn id="27" dur="2000"/>
                                        <p:tgtEl>
                                          <p:spTgt spid="163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defRPr/>
            </a:pPr>
            <a:r>
              <a:rPr lang="en-US" dirty="0">
                <a:solidFill>
                  <a:schemeClr val="tx2">
                    <a:satMod val="130000"/>
                  </a:schemeClr>
                </a:solidFill>
              </a:rPr>
              <a:t>Other Legislation</a:t>
            </a:r>
          </a:p>
        </p:txBody>
      </p:sp>
      <p:sp>
        <p:nvSpPr>
          <p:cNvPr id="17411" name="Rectangle 3"/>
          <p:cNvSpPr>
            <a:spLocks noGrp="1" noChangeArrowheads="1"/>
          </p:cNvSpPr>
          <p:nvPr>
            <p:ph idx="1"/>
          </p:nvPr>
        </p:nvSpPr>
        <p:spPr/>
        <p:txBody>
          <a:bodyPr>
            <a:normAutofit fontScale="85000" lnSpcReduction="10000"/>
          </a:bodyPr>
          <a:lstStyle/>
          <a:p>
            <a:pPr eaLnBrk="1" hangingPunct="1"/>
            <a:r>
              <a:rPr lang="en-US" altLang="en-US" sz="2800" dirty="0"/>
              <a:t>Conservation of Natural Habitats and of Wild Fauna and Flora Regulations 1994 (commonly Habitats and Species Directive)</a:t>
            </a:r>
          </a:p>
          <a:p>
            <a:pPr eaLnBrk="1" hangingPunct="1"/>
            <a:r>
              <a:rPr lang="en-US" altLang="en-US" sz="2800" dirty="0"/>
              <a:t>Wildlife and Countryside Act 1981</a:t>
            </a:r>
          </a:p>
          <a:p>
            <a:pPr eaLnBrk="1" hangingPunct="1"/>
            <a:r>
              <a:rPr lang="en-US" altLang="en-US" sz="2800" dirty="0"/>
              <a:t>Countryside and Rights of Way (</a:t>
            </a:r>
            <a:r>
              <a:rPr lang="en-US" altLang="en-US" sz="2800" dirty="0" err="1"/>
              <a:t>CRoW</a:t>
            </a:r>
            <a:r>
              <a:rPr lang="en-US" altLang="en-US" sz="2800" dirty="0"/>
              <a:t>) Act 2000</a:t>
            </a:r>
          </a:p>
          <a:p>
            <a:pPr eaLnBrk="1" hangingPunct="1"/>
            <a:r>
              <a:rPr lang="en-US" altLang="en-US" sz="2800" dirty="0"/>
              <a:t>Protection of Badgers Act 1992</a:t>
            </a:r>
          </a:p>
          <a:p>
            <a:pPr eaLnBrk="1" hangingPunct="1"/>
            <a:r>
              <a:rPr lang="en-US" altLang="en-US" sz="2800" dirty="0"/>
              <a:t>Hedgerow Regulations 1997</a:t>
            </a:r>
          </a:p>
          <a:p>
            <a:pPr eaLnBrk="1" hangingPunct="1"/>
            <a:r>
              <a:rPr lang="en-US" altLang="en-US" sz="2800" dirty="0"/>
              <a:t>Tree Preservation Orders.</a:t>
            </a:r>
          </a:p>
          <a:p>
            <a:r>
              <a:rPr lang="en-US" altLang="en-US" sz="2800" dirty="0"/>
              <a:t>SEA </a:t>
            </a:r>
            <a:r>
              <a:rPr lang="en-GB" altLang="en-US" sz="2100" dirty="0"/>
              <a:t>Council Directive 2001/42/EC of 27 June 2001 on the assessment of the effects of certain plans and programmes on the environment (SEA Directive)</a:t>
            </a:r>
            <a:r>
              <a:rPr lang="en-US" altLang="en-US" sz="2100" dirty="0"/>
              <a:t> </a:t>
            </a:r>
            <a:r>
              <a:rPr lang="en-US" altLang="en-US" sz="2800" dirty="0" err="1"/>
              <a:t>etc</a:t>
            </a:r>
            <a:r>
              <a:rPr lang="en-US" altLang="en-US" sz="2800" dirty="0"/>
              <a:t> </a:t>
            </a:r>
            <a:r>
              <a:rPr lang="en-US" altLang="en-US" dirty="0">
                <a:hlinkClick r:id="rId2"/>
              </a:rPr>
              <a:t>Dutch case</a:t>
            </a:r>
            <a:r>
              <a:rPr lang="en-US" altLang="en-US" dirty="0"/>
              <a:t> (10 mins)</a:t>
            </a:r>
          </a:p>
        </p:txBody>
      </p:sp>
      <p:sp>
        <p:nvSpPr>
          <p:cNvPr id="2" name="Footer Placeholder 10">
            <a:extLst>
              <a:ext uri="{FF2B5EF4-FFF2-40B4-BE49-F238E27FC236}">
                <a16:creationId xmlns:a16="http://schemas.microsoft.com/office/drawing/2014/main" id="{A2C7B9B3-AEAB-D199-AFA3-CB9F88CCBEBF}"/>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2000"/>
                                        <p:tgtEl>
                                          <p:spTgt spid="17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411">
                                            <p:txEl>
                                              <p:pRg st="1" end="1"/>
                                            </p:txEl>
                                          </p:spTgt>
                                        </p:tgtEl>
                                        <p:attrNameLst>
                                          <p:attrName>style.visibility</p:attrName>
                                        </p:attrNameLst>
                                      </p:cBhvr>
                                      <p:to>
                                        <p:strVal val="visible"/>
                                      </p:to>
                                    </p:set>
                                    <p:animEffect transition="in" filter="fade">
                                      <p:cBhvr>
                                        <p:cTn id="12" dur="2000"/>
                                        <p:tgtEl>
                                          <p:spTgt spid="17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411">
                                            <p:txEl>
                                              <p:pRg st="2" end="2"/>
                                            </p:txEl>
                                          </p:spTgt>
                                        </p:tgtEl>
                                        <p:attrNameLst>
                                          <p:attrName>style.visibility</p:attrName>
                                        </p:attrNameLst>
                                      </p:cBhvr>
                                      <p:to>
                                        <p:strVal val="visible"/>
                                      </p:to>
                                    </p:set>
                                    <p:animEffect transition="in" filter="fade">
                                      <p:cBhvr>
                                        <p:cTn id="17" dur="2000"/>
                                        <p:tgtEl>
                                          <p:spTgt spid="174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411">
                                            <p:txEl>
                                              <p:pRg st="3" end="3"/>
                                            </p:txEl>
                                          </p:spTgt>
                                        </p:tgtEl>
                                        <p:attrNameLst>
                                          <p:attrName>style.visibility</p:attrName>
                                        </p:attrNameLst>
                                      </p:cBhvr>
                                      <p:to>
                                        <p:strVal val="visible"/>
                                      </p:to>
                                    </p:set>
                                    <p:animEffect transition="in" filter="fade">
                                      <p:cBhvr>
                                        <p:cTn id="22" dur="2000"/>
                                        <p:tgtEl>
                                          <p:spTgt spid="1741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411">
                                            <p:txEl>
                                              <p:pRg st="4" end="4"/>
                                            </p:txEl>
                                          </p:spTgt>
                                        </p:tgtEl>
                                        <p:attrNameLst>
                                          <p:attrName>style.visibility</p:attrName>
                                        </p:attrNameLst>
                                      </p:cBhvr>
                                      <p:to>
                                        <p:strVal val="visible"/>
                                      </p:to>
                                    </p:set>
                                    <p:animEffect transition="in" filter="fade">
                                      <p:cBhvr>
                                        <p:cTn id="27" dur="2000"/>
                                        <p:tgtEl>
                                          <p:spTgt spid="1741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411">
                                            <p:txEl>
                                              <p:pRg st="5" end="5"/>
                                            </p:txEl>
                                          </p:spTgt>
                                        </p:tgtEl>
                                        <p:attrNameLst>
                                          <p:attrName>style.visibility</p:attrName>
                                        </p:attrNameLst>
                                      </p:cBhvr>
                                      <p:to>
                                        <p:strVal val="visible"/>
                                      </p:to>
                                    </p:set>
                                    <p:animEffect transition="in" filter="fade">
                                      <p:cBhvr>
                                        <p:cTn id="32" dur="2000"/>
                                        <p:tgtEl>
                                          <p:spTgt spid="17411">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411">
                                            <p:txEl>
                                              <p:pRg st="6" end="6"/>
                                            </p:txEl>
                                          </p:spTgt>
                                        </p:tgtEl>
                                        <p:attrNameLst>
                                          <p:attrName>style.visibility</p:attrName>
                                        </p:attrNameLst>
                                      </p:cBhvr>
                                      <p:to>
                                        <p:strVal val="visible"/>
                                      </p:to>
                                    </p:set>
                                    <p:animEffect transition="in" filter="fade">
                                      <p:cBhvr>
                                        <p:cTn id="37" dur="2000"/>
                                        <p:tgtEl>
                                          <p:spTgt spid="174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Difference to LCA </a:t>
            </a:r>
            <a:r>
              <a:rPr lang="en-GB" sz="1800" dirty="0"/>
              <a:t>(Crawley, 2015)</a:t>
            </a:r>
          </a:p>
        </p:txBody>
      </p:sp>
      <p:pic>
        <p:nvPicPr>
          <p:cNvPr id="4" name="Picture 3"/>
          <p:cNvPicPr>
            <a:picLocks noChangeAspect="1"/>
          </p:cNvPicPr>
          <p:nvPr/>
        </p:nvPicPr>
        <p:blipFill>
          <a:blip r:embed="rId2"/>
          <a:stretch>
            <a:fillRect/>
          </a:stretch>
        </p:blipFill>
        <p:spPr>
          <a:xfrm>
            <a:off x="528100" y="1538738"/>
            <a:ext cx="10952569" cy="4999221"/>
          </a:xfrm>
          <a:prstGeom prst="rect">
            <a:avLst/>
          </a:prstGeom>
        </p:spPr>
      </p:pic>
      <p:sp>
        <p:nvSpPr>
          <p:cNvPr id="3" name="Footer Placeholder 10">
            <a:extLst>
              <a:ext uri="{FF2B5EF4-FFF2-40B4-BE49-F238E27FC236}">
                <a16:creationId xmlns:a16="http://schemas.microsoft.com/office/drawing/2014/main" id="{2226EFD4-158A-80F5-E25F-8DB35AC4E65C}"/>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110160006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24668" y="1008049"/>
            <a:ext cx="4681506" cy="1608479"/>
          </a:xfrm>
        </p:spPr>
        <p:txBody>
          <a:bodyPr anchor="b">
            <a:normAutofit/>
          </a:bodyPr>
          <a:lstStyle/>
          <a:p>
            <a:pPr>
              <a:defRPr/>
            </a:pPr>
            <a:r>
              <a:rPr lang="en-US"/>
              <a:t>Developing a Site</a:t>
            </a:r>
          </a:p>
        </p:txBody>
      </p:sp>
      <p:sp>
        <p:nvSpPr>
          <p:cNvPr id="22531" name="Rectangle 3"/>
          <p:cNvSpPr>
            <a:spLocks noGrp="1" noChangeArrowheads="1"/>
          </p:cNvSpPr>
          <p:nvPr>
            <p:ph idx="1"/>
          </p:nvPr>
        </p:nvSpPr>
        <p:spPr>
          <a:xfrm>
            <a:off x="624668" y="2770887"/>
            <a:ext cx="4681506" cy="3187274"/>
          </a:xfrm>
        </p:spPr>
        <p:txBody>
          <a:bodyPr>
            <a:normAutofit/>
          </a:bodyPr>
          <a:lstStyle/>
          <a:p>
            <a:pPr eaLnBrk="1" hangingPunct="1">
              <a:lnSpc>
                <a:spcPct val="110000"/>
              </a:lnSpc>
              <a:buFontTx/>
              <a:buNone/>
            </a:pPr>
            <a:r>
              <a:rPr lang="en-US" altLang="en-US" sz="1500"/>
              <a:t>	Be aware of what is present on the site and plan around it.</a:t>
            </a:r>
          </a:p>
          <a:p>
            <a:pPr eaLnBrk="1" hangingPunct="1">
              <a:lnSpc>
                <a:spcPct val="110000"/>
              </a:lnSpc>
              <a:buFontTx/>
              <a:buNone/>
            </a:pPr>
            <a:r>
              <a:rPr lang="en-US" altLang="en-US" sz="1500" b="1"/>
              <a:t>	Environmental Assessment</a:t>
            </a:r>
            <a:r>
              <a:rPr lang="en-US" altLang="en-US" sz="1500"/>
              <a:t> - broad-based term to describe the process of assessing or surveying land and the likely impacts of any development. From simple </a:t>
            </a:r>
            <a:r>
              <a:rPr lang="en-US" altLang="en-US" sz="1500" b="1"/>
              <a:t>ecological survey</a:t>
            </a:r>
            <a:r>
              <a:rPr lang="en-US" altLang="en-US" sz="1500"/>
              <a:t> looking at the presence or absence of a particular protected species through to a full-blown </a:t>
            </a:r>
            <a:r>
              <a:rPr lang="en-US" altLang="en-US" sz="1500" b="1"/>
              <a:t>Environmental Impact Assessment</a:t>
            </a:r>
            <a:r>
              <a:rPr lang="en-US" altLang="en-US" sz="1500"/>
              <a:t> survey.</a:t>
            </a:r>
          </a:p>
          <a:p>
            <a:pPr eaLnBrk="1" hangingPunct="1">
              <a:lnSpc>
                <a:spcPct val="110000"/>
              </a:lnSpc>
            </a:pPr>
            <a:endParaRPr lang="en-US" altLang="en-US" sz="1500"/>
          </a:p>
        </p:txBody>
      </p:sp>
      <p:sp>
        <p:nvSpPr>
          <p:cNvPr id="2253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pic>
        <p:nvPicPr>
          <p:cNvPr id="22533" name="Picture 22532" descr="Green and dry land">
            <a:extLst>
              <a:ext uri="{FF2B5EF4-FFF2-40B4-BE49-F238E27FC236}">
                <a16:creationId xmlns:a16="http://schemas.microsoft.com/office/drawing/2014/main" id="{5F02BC4F-E3AC-EB7F-FFD2-208A2365FBF0}"/>
              </a:ext>
            </a:extLst>
          </p:cNvPr>
          <p:cNvPicPr>
            <a:picLocks noChangeAspect="1"/>
          </p:cNvPicPr>
          <p:nvPr/>
        </p:nvPicPr>
        <p:blipFill rotWithShape="1">
          <a:blip r:embed="rId2"/>
          <a:srcRect l="19966" r="27421" b="-1"/>
          <a:stretch/>
        </p:blipFill>
        <p:spPr>
          <a:xfrm>
            <a:off x="6096000" y="826611"/>
            <a:ext cx="5676901" cy="5233163"/>
          </a:xfrm>
          <a:prstGeom prst="rect">
            <a:avLst/>
          </a:prstGeom>
          <a:noFill/>
        </p:spPr>
      </p:pic>
      <p:sp>
        <p:nvSpPr>
          <p:cNvPr id="2254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128</a:t>
            </a:fld>
            <a:endParaRPr lang="en-US">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0454B768-8C50-7E5E-485D-6041410E755B}"/>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4681" y="548640"/>
            <a:ext cx="3553412" cy="1648943"/>
          </a:xfrm>
        </p:spPr>
        <p:txBody>
          <a:bodyPr anchor="t">
            <a:normAutofit/>
          </a:bodyPr>
          <a:lstStyle/>
          <a:p>
            <a:pPr>
              <a:defRPr/>
            </a:pPr>
            <a:r>
              <a:rPr lang="en-US" sz="2800"/>
              <a:t>Environmental Impact Assessments (EIAs)</a:t>
            </a:r>
          </a:p>
        </p:txBody>
      </p:sp>
      <p:sp>
        <p:nvSpPr>
          <p:cNvPr id="9219" name="Rectangle 3"/>
          <p:cNvSpPr>
            <a:spLocks noGrp="1" noChangeArrowheads="1"/>
          </p:cNvSpPr>
          <p:nvPr>
            <p:ph idx="1"/>
          </p:nvPr>
        </p:nvSpPr>
        <p:spPr>
          <a:xfrm>
            <a:off x="614680" y="2316480"/>
            <a:ext cx="3553413" cy="4122420"/>
          </a:xfrm>
        </p:spPr>
        <p:txBody>
          <a:bodyPr>
            <a:normAutofit/>
          </a:bodyPr>
          <a:lstStyle/>
          <a:p>
            <a:pPr marL="365760" indent="-283464">
              <a:lnSpc>
                <a:spcPct val="110000"/>
              </a:lnSpc>
              <a:buNone/>
              <a:defRPr/>
            </a:pPr>
            <a:r>
              <a:rPr lang="en-US" sz="1500"/>
              <a:t>Used to:</a:t>
            </a:r>
          </a:p>
          <a:p>
            <a:pPr marL="365760" indent="-283464">
              <a:lnSpc>
                <a:spcPct val="110000"/>
              </a:lnSpc>
              <a:buFont typeface="Wingdings 2"/>
              <a:buChar char=""/>
              <a:defRPr/>
            </a:pPr>
            <a:r>
              <a:rPr lang="en-US" sz="1500"/>
              <a:t>Assess the potential impacts of an action such as the erection of a new building.</a:t>
            </a:r>
          </a:p>
          <a:p>
            <a:pPr marL="365760" indent="-283464">
              <a:lnSpc>
                <a:spcPct val="110000"/>
              </a:lnSpc>
              <a:buFont typeface="Wingdings 2"/>
              <a:buChar char=""/>
              <a:defRPr/>
            </a:pPr>
            <a:r>
              <a:rPr lang="en-US" sz="1500" b="1"/>
              <a:t>Look at the present situation and predict what changes the development may cause on the surrounding environment.</a:t>
            </a:r>
          </a:p>
          <a:p>
            <a:pPr marL="365760" indent="-283464">
              <a:lnSpc>
                <a:spcPct val="110000"/>
              </a:lnSpc>
              <a:buFont typeface="Wingdings 2"/>
              <a:buChar char=""/>
              <a:defRPr/>
            </a:pPr>
            <a:r>
              <a:rPr lang="en-US" sz="1500"/>
              <a:t>Provide an umbrella approach to facilitate the formulation of environmental statements and subsequent management strategies.</a:t>
            </a:r>
          </a:p>
          <a:p>
            <a:pPr marL="365760" indent="-283464">
              <a:lnSpc>
                <a:spcPct val="110000"/>
              </a:lnSpc>
              <a:buFont typeface="Wingdings 2"/>
              <a:buChar char=""/>
              <a:defRPr/>
            </a:pPr>
            <a:endParaRPr lang="en-US" sz="1500"/>
          </a:p>
        </p:txBody>
      </p:sp>
      <p:sp>
        <p:nvSpPr>
          <p:cNvPr id="922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9221" name="Picture 9220" descr="Plant growing in a concrete crack">
            <a:extLst>
              <a:ext uri="{FF2B5EF4-FFF2-40B4-BE49-F238E27FC236}">
                <a16:creationId xmlns:a16="http://schemas.microsoft.com/office/drawing/2014/main" id="{DF102853-47F5-40B0-AAEA-20BE409FD520}"/>
              </a:ext>
            </a:extLst>
          </p:cNvPr>
          <p:cNvPicPr>
            <a:picLocks noChangeAspect="1"/>
          </p:cNvPicPr>
          <p:nvPr/>
        </p:nvPicPr>
        <p:blipFill rotWithShape="1">
          <a:blip r:embed="rId2"/>
          <a:srcRect l="4478" r="23112" b="-1"/>
          <a:stretch/>
        </p:blipFill>
        <p:spPr>
          <a:xfrm>
            <a:off x="4752550" y="10"/>
            <a:ext cx="7439450" cy="6857990"/>
          </a:xfrm>
          <a:prstGeom prst="rect">
            <a:avLst/>
          </a:prstGeom>
          <a:noFill/>
        </p:spPr>
      </p:pic>
      <p:sp>
        <p:nvSpPr>
          <p:cNvPr id="922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129</a:t>
            </a:fld>
            <a:endParaRPr lang="en-US">
              <a:solidFill>
                <a:srgbClr val="FFFFFF"/>
              </a:solidFill>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DA7A150C-656D-5ECE-C0DA-9C693C8BF862}"/>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wipe(down)">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wipe(down)">
                                      <p:cBhvr>
                                        <p:cTn id="12" dur="500"/>
                                        <p:tgtEl>
                                          <p:spTgt spid="92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wipe(down)">
                                      <p:cBhvr>
                                        <p:cTn id="17" dur="500"/>
                                        <p:tgtEl>
                                          <p:spTgt spid="92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219">
                                            <p:txEl>
                                              <p:pRg st="3" end="3"/>
                                            </p:txEl>
                                          </p:spTgt>
                                        </p:tgtEl>
                                        <p:attrNameLst>
                                          <p:attrName>style.visibility</p:attrName>
                                        </p:attrNameLst>
                                      </p:cBhvr>
                                      <p:to>
                                        <p:strVal val="visible"/>
                                      </p:to>
                                    </p:set>
                                    <p:animEffect transition="in" filter="wipe(down)">
                                      <p:cBhvr>
                                        <p:cTn id="22"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r>
              <a:rPr lang="en-GB" dirty="0"/>
              <a:t>Process 1</a:t>
            </a:r>
          </a:p>
        </p:txBody>
      </p:sp>
      <p:sp>
        <p:nvSpPr>
          <p:cNvPr id="26627" name="Content Placeholder 2"/>
          <p:cNvSpPr>
            <a:spLocks noGrp="1"/>
          </p:cNvSpPr>
          <p:nvPr>
            <p:ph idx="1"/>
          </p:nvPr>
        </p:nvSpPr>
        <p:spPr>
          <a:xfrm>
            <a:off x="278674" y="1367790"/>
            <a:ext cx="4354286" cy="5250724"/>
          </a:xfrm>
        </p:spPr>
        <p:txBody>
          <a:bodyPr>
            <a:normAutofit fontScale="92500" lnSpcReduction="10000"/>
          </a:bodyPr>
          <a:lstStyle/>
          <a:p>
            <a:pPr>
              <a:lnSpc>
                <a:spcPct val="110000"/>
              </a:lnSpc>
            </a:pPr>
            <a:r>
              <a:rPr lang="en-GB" altLang="en-US" sz="1600" b="1" dirty="0"/>
              <a:t>Project screening </a:t>
            </a:r>
            <a:r>
              <a:rPr lang="en-GB" altLang="en-US" sz="1600" dirty="0"/>
              <a:t>Not all development projects require EIA. Project screening will help identify the ones that actually do.. </a:t>
            </a:r>
          </a:p>
          <a:p>
            <a:pPr>
              <a:lnSpc>
                <a:spcPct val="110000"/>
              </a:lnSpc>
            </a:pPr>
            <a:r>
              <a:rPr lang="en-GB" altLang="en-US" sz="1600" b="1" dirty="0"/>
              <a:t>Scoping</a:t>
            </a:r>
            <a:r>
              <a:rPr lang="en-GB" altLang="en-US" sz="1600" dirty="0"/>
              <a:t> The process of scoping helps determine the coverage or 'scope' of the EIA. </a:t>
            </a:r>
          </a:p>
          <a:p>
            <a:pPr>
              <a:lnSpc>
                <a:spcPct val="110000"/>
              </a:lnSpc>
            </a:pPr>
            <a:r>
              <a:rPr lang="en-GB" altLang="en-US" sz="1600" b="1" dirty="0"/>
              <a:t>Baseline data collection </a:t>
            </a:r>
            <a:r>
              <a:rPr lang="en-GB" altLang="en-US" sz="1600" dirty="0"/>
              <a:t>A brief explanation on the concept of baseline data collection and its purposes. </a:t>
            </a:r>
          </a:p>
          <a:p>
            <a:pPr>
              <a:lnSpc>
                <a:spcPct val="110000"/>
              </a:lnSpc>
            </a:pPr>
            <a:r>
              <a:rPr lang="en-GB" altLang="en-US" sz="1600" b="1" dirty="0"/>
              <a:t>Identification of environmental impacts </a:t>
            </a:r>
            <a:r>
              <a:rPr lang="en-GB" altLang="en-US" sz="1600" dirty="0"/>
              <a:t>Various types of environmental impacts of development projects both beneficial and adverse. </a:t>
            </a:r>
          </a:p>
          <a:p>
            <a:pPr>
              <a:lnSpc>
                <a:spcPct val="110000"/>
              </a:lnSpc>
            </a:pPr>
            <a:r>
              <a:rPr lang="en-GB" altLang="en-US" sz="1600" b="1" dirty="0"/>
              <a:t>Impact prediction comparison of alternatives and determination of significance </a:t>
            </a:r>
            <a:r>
              <a:rPr lang="en-GB" altLang="en-US" sz="1600" dirty="0"/>
              <a:t>considerations for impact prediction, uncertainties in impact prediction and comparison of alternatives for impact prediction. </a:t>
            </a:r>
          </a:p>
          <a:p>
            <a:pPr>
              <a:lnSpc>
                <a:spcPct val="110000"/>
              </a:lnSpc>
            </a:pPr>
            <a:endParaRPr lang="en-GB" altLang="en-US" sz="1100" dirty="0"/>
          </a:p>
        </p:txBody>
      </p:sp>
      <p:sp>
        <p:nvSpPr>
          <p:cNvPr id="2663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10/6/2024</a:t>
            </a:fld>
            <a:endParaRPr lang="en-US"/>
          </a:p>
        </p:txBody>
      </p:sp>
      <p:pic>
        <p:nvPicPr>
          <p:cNvPr id="26629" name="Picture 26628">
            <a:extLst>
              <a:ext uri="{FF2B5EF4-FFF2-40B4-BE49-F238E27FC236}">
                <a16:creationId xmlns:a16="http://schemas.microsoft.com/office/drawing/2014/main" id="{D4B1CE06-61CD-2C7C-8997-E336333EAF1F}"/>
              </a:ext>
            </a:extLst>
          </p:cNvPr>
          <p:cNvPicPr>
            <a:picLocks noChangeAspect="1"/>
          </p:cNvPicPr>
          <p:nvPr/>
        </p:nvPicPr>
        <p:blipFill rotWithShape="1">
          <a:blip r:embed="rId2"/>
          <a:srcRect l="6916" r="20946"/>
          <a:stretch/>
        </p:blipFill>
        <p:spPr>
          <a:xfrm>
            <a:off x="4752550" y="10"/>
            <a:ext cx="7439450" cy="6857990"/>
          </a:xfrm>
          <a:prstGeom prst="rect">
            <a:avLst/>
          </a:prstGeom>
          <a:noFill/>
        </p:spPr>
      </p:pic>
      <p:sp>
        <p:nvSpPr>
          <p:cNvPr id="2663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130</a:t>
            </a:fld>
            <a:endParaRPr lang="en-US">
              <a:solidFill>
                <a:srgbClr val="FFFFFF"/>
              </a:solidFill>
              <a:effectLst>
                <a:outerShdw blurRad="38100" dist="38100" dir="2700000" algn="tl">
                  <a:srgbClr val="000000">
                    <a:alpha val="43137"/>
                  </a:srgbClr>
                </a:outerShdw>
              </a:effectLst>
            </a:endParaRPr>
          </a:p>
        </p:txBody>
      </p:sp>
      <p:sp>
        <p:nvSpPr>
          <p:cNvPr id="3" name="Footer Placeholder 10">
            <a:extLst>
              <a:ext uri="{FF2B5EF4-FFF2-40B4-BE49-F238E27FC236}">
                <a16:creationId xmlns:a16="http://schemas.microsoft.com/office/drawing/2014/main" id="{E7F700DB-2618-3621-6649-B3B481E1A945}"/>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additive="base">
                                        <p:cTn id="7" dur="5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27">
                                            <p:txEl>
                                              <p:pRg st="1" end="1"/>
                                            </p:txEl>
                                          </p:spTgt>
                                        </p:tgtEl>
                                        <p:attrNameLst>
                                          <p:attrName>style.visibility</p:attrName>
                                        </p:attrNameLst>
                                      </p:cBhvr>
                                      <p:to>
                                        <p:strVal val="visible"/>
                                      </p:to>
                                    </p:set>
                                    <p:anim calcmode="lin" valueType="num">
                                      <p:cBhvr additive="base">
                                        <p:cTn id="13" dur="5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27">
                                            <p:txEl>
                                              <p:pRg st="2" end="2"/>
                                            </p:txEl>
                                          </p:spTgt>
                                        </p:tgtEl>
                                        <p:attrNameLst>
                                          <p:attrName>style.visibility</p:attrName>
                                        </p:attrNameLst>
                                      </p:cBhvr>
                                      <p:to>
                                        <p:strVal val="visible"/>
                                      </p:to>
                                    </p:set>
                                    <p:anim calcmode="lin" valueType="num">
                                      <p:cBhvr additive="base">
                                        <p:cTn id="19" dur="5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627">
                                            <p:txEl>
                                              <p:pRg st="3" end="3"/>
                                            </p:txEl>
                                          </p:spTgt>
                                        </p:tgtEl>
                                        <p:attrNameLst>
                                          <p:attrName>style.visibility</p:attrName>
                                        </p:attrNameLst>
                                      </p:cBhvr>
                                      <p:to>
                                        <p:strVal val="visible"/>
                                      </p:to>
                                    </p:set>
                                    <p:anim calcmode="lin" valueType="num">
                                      <p:cBhvr additive="base">
                                        <p:cTn id="25" dur="500" fill="hold"/>
                                        <p:tgtEl>
                                          <p:spTgt spid="2662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627">
                                            <p:txEl>
                                              <p:pRg st="4" end="4"/>
                                            </p:txEl>
                                          </p:spTgt>
                                        </p:tgtEl>
                                        <p:attrNameLst>
                                          <p:attrName>style.visibility</p:attrName>
                                        </p:attrNameLst>
                                      </p:cBhvr>
                                      <p:to>
                                        <p:strVal val="visible"/>
                                      </p:to>
                                    </p:set>
                                    <p:anim calcmode="lin" valueType="num">
                                      <p:cBhvr additive="base">
                                        <p:cTn id="31" dur="500" fill="hold"/>
                                        <p:tgtEl>
                                          <p:spTgt spid="2662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662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1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a:xfrm>
            <a:off x="6768647" y="548640"/>
            <a:ext cx="4636108" cy="1648718"/>
          </a:xfrm>
        </p:spPr>
        <p:txBody>
          <a:bodyPr anchor="t">
            <a:normAutofit/>
          </a:bodyPr>
          <a:lstStyle/>
          <a:p>
            <a:r>
              <a:rPr lang="en-GB" dirty="0"/>
              <a:t>Process 2</a:t>
            </a:r>
          </a:p>
        </p:txBody>
      </p:sp>
      <p:pic>
        <p:nvPicPr>
          <p:cNvPr id="7" name="Picture 6" descr="Red toy person in front of two lines of white figures">
            <a:extLst>
              <a:ext uri="{FF2B5EF4-FFF2-40B4-BE49-F238E27FC236}">
                <a16:creationId xmlns:a16="http://schemas.microsoft.com/office/drawing/2014/main" id="{835A5A26-2791-0835-0CFF-29A9C95EDC6E}"/>
              </a:ext>
            </a:extLst>
          </p:cNvPr>
          <p:cNvPicPr>
            <a:picLocks noChangeAspect="1"/>
          </p:cNvPicPr>
          <p:nvPr/>
        </p:nvPicPr>
        <p:blipFill rotWithShape="1">
          <a:blip r:embed="rId2"/>
          <a:srcRect l="16265" r="12410"/>
          <a:stretch/>
        </p:blipFill>
        <p:spPr>
          <a:xfrm>
            <a:off x="419100" y="821336"/>
            <a:ext cx="5676900" cy="5233173"/>
          </a:xfrm>
          <a:prstGeom prst="rect">
            <a:avLst/>
          </a:prstGeom>
          <a:noFill/>
        </p:spPr>
      </p:pic>
      <p:sp>
        <p:nvSpPr>
          <p:cNvPr id="5" name="Content Placeholder 4"/>
          <p:cNvSpPr>
            <a:spLocks noGrp="1"/>
          </p:cNvSpPr>
          <p:nvPr>
            <p:ph idx="1"/>
          </p:nvPr>
        </p:nvSpPr>
        <p:spPr>
          <a:xfrm>
            <a:off x="6768646" y="1436914"/>
            <a:ext cx="4636109" cy="4740049"/>
          </a:xfrm>
        </p:spPr>
        <p:txBody>
          <a:bodyPr>
            <a:normAutofit fontScale="92500" lnSpcReduction="20000"/>
          </a:bodyPr>
          <a:lstStyle/>
          <a:p>
            <a:pPr>
              <a:lnSpc>
                <a:spcPct val="110000"/>
              </a:lnSpc>
            </a:pPr>
            <a:r>
              <a:rPr lang="en-GB" sz="1600" b="1" dirty="0"/>
              <a:t>Mitigation measures </a:t>
            </a:r>
            <a:r>
              <a:rPr lang="en-GB" sz="1600" dirty="0"/>
              <a:t>Described briefly under this section are the concept and objectives, types and interesting points, of mitigation measures. </a:t>
            </a:r>
          </a:p>
          <a:p>
            <a:pPr>
              <a:lnSpc>
                <a:spcPct val="110000"/>
              </a:lnSpc>
            </a:pPr>
            <a:r>
              <a:rPr lang="en-GB" sz="1600" b="1" dirty="0"/>
              <a:t>Public consultation and participation </a:t>
            </a:r>
            <a:r>
              <a:rPr lang="en-GB" sz="1600" dirty="0"/>
              <a:t>Public participation is a necessary component of the EIA. "Who are the public?", "How to involve them?", and "What are the benefits/disbenefits?" The answers can be found under this section. </a:t>
            </a:r>
          </a:p>
          <a:p>
            <a:pPr>
              <a:lnSpc>
                <a:spcPct val="110000"/>
              </a:lnSpc>
            </a:pPr>
            <a:r>
              <a:rPr lang="en-GB" sz="1600" b="1" dirty="0"/>
              <a:t>Environmental monitoring </a:t>
            </a:r>
            <a:r>
              <a:rPr lang="en-GB" sz="1600" dirty="0"/>
              <a:t>As one of the most important aspects of EIA, "Environmental Monitoring" is defined here along with explanations on monitoring principles, types and institutional aspects. </a:t>
            </a:r>
          </a:p>
          <a:p>
            <a:pPr>
              <a:lnSpc>
                <a:spcPct val="110000"/>
              </a:lnSpc>
            </a:pPr>
            <a:r>
              <a:rPr lang="en-GB" sz="1600" b="1" dirty="0"/>
              <a:t>Environmental auditing </a:t>
            </a:r>
            <a:r>
              <a:rPr lang="en-GB" sz="1600" dirty="0"/>
              <a:t>You will find under this section, the various types of Environmental Auditing and when it should be carried out during the EIA.</a:t>
            </a:r>
          </a:p>
          <a:p>
            <a:pPr>
              <a:lnSpc>
                <a:spcPct val="110000"/>
              </a:lnSpc>
            </a:pPr>
            <a:endParaRPr lang="en-GB" sz="1300" dirty="0"/>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10/6/2024</a:t>
            </a:fld>
            <a:endParaRPr lang="en-US"/>
          </a:p>
        </p:txBody>
      </p:sp>
      <p:sp>
        <p:nvSpPr>
          <p:cNvPr id="1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131</a:t>
            </a:fld>
            <a:endParaRPr lang="en-US">
              <a:effectLst>
                <a:outerShdw blurRad="38100" dist="38100" dir="2700000" algn="tl">
                  <a:srgbClr val="000000">
                    <a:alpha val="43137"/>
                  </a:srgbClr>
                </a:outerShdw>
              </a:effectLst>
            </a:endParaRPr>
          </a:p>
        </p:txBody>
      </p:sp>
      <p:sp>
        <p:nvSpPr>
          <p:cNvPr id="2" name="Footer Placeholder 10">
            <a:extLst>
              <a:ext uri="{FF2B5EF4-FFF2-40B4-BE49-F238E27FC236}">
                <a16:creationId xmlns:a16="http://schemas.microsoft.com/office/drawing/2014/main" id="{1A231F8D-5418-0419-A64F-C53201ECDEF4}"/>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extLst>
      <p:ext uri="{BB962C8B-B14F-4D97-AF65-F5344CB8AC3E}">
        <p14:creationId xmlns:p14="http://schemas.microsoft.com/office/powerpoint/2010/main" val="78016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p:cTn id="15"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p:cTn id="23"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5">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p:cTn id="31"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548640"/>
            <a:ext cx="3772921" cy="1132258"/>
          </a:xfrm>
        </p:spPr>
        <p:txBody>
          <a:bodyPr/>
          <a:lstStyle/>
          <a:p>
            <a:pPr>
              <a:defRPr/>
            </a:pPr>
            <a:r>
              <a:rPr lang="en-GB" dirty="0"/>
              <a:t>Critique of EIA Process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8565573"/>
              </p:ext>
            </p:extLst>
          </p:nvPr>
        </p:nvGraphicFramePr>
        <p:xfrm>
          <a:off x="4566071" y="0"/>
          <a:ext cx="7434024" cy="6613864"/>
        </p:xfrm>
        <a:graphic>
          <a:graphicData uri="http://schemas.openxmlformats.org/drawingml/2006/table">
            <a:tbl>
              <a:tblPr/>
              <a:tblGrid>
                <a:gridCol w="3717012">
                  <a:extLst>
                    <a:ext uri="{9D8B030D-6E8A-4147-A177-3AD203B41FA5}">
                      <a16:colId xmlns:a16="http://schemas.microsoft.com/office/drawing/2014/main" val="20000"/>
                    </a:ext>
                  </a:extLst>
                </a:gridCol>
                <a:gridCol w="3717012">
                  <a:extLst>
                    <a:ext uri="{9D8B030D-6E8A-4147-A177-3AD203B41FA5}">
                      <a16:colId xmlns:a16="http://schemas.microsoft.com/office/drawing/2014/main" val="20001"/>
                    </a:ext>
                  </a:extLst>
                </a:gridCol>
              </a:tblGrid>
              <a:tr h="478684">
                <a:tc>
                  <a:txBody>
                    <a:bodyPr/>
                    <a:lstStyle/>
                    <a:p>
                      <a:pPr algn="l"/>
                      <a:endParaRPr lang="en-GB" sz="900" dirty="0">
                        <a:solidFill>
                          <a:schemeClr val="bg1"/>
                        </a:solidFill>
                      </a:endParaRPr>
                    </a:p>
                  </a:txBody>
                  <a:tcPr marL="45427" marR="45427" marT="45433" marB="45433">
                    <a:lnL>
                      <a:noFill/>
                    </a:lnL>
                    <a:lnR>
                      <a:noFill/>
                    </a:lnR>
                    <a:lnT>
                      <a:noFill/>
                    </a:lnT>
                    <a:lnB>
                      <a:noFill/>
                    </a:lnB>
                    <a:solidFill>
                      <a:srgbClr val="FFFFFF"/>
                    </a:solidFill>
                  </a:tcPr>
                </a:tc>
                <a:tc>
                  <a:txBody>
                    <a:bodyPr/>
                    <a:lstStyle/>
                    <a:p>
                      <a:endParaRPr lang="en-GB" sz="900">
                        <a:solidFill>
                          <a:schemeClr val="bg1"/>
                        </a:solidFill>
                      </a:endParaRPr>
                    </a:p>
                  </a:txBody>
                  <a:tcPr marL="43610" marR="43610" marT="21808" marB="21808">
                    <a:lnL>
                      <a:noFill/>
                    </a:lnL>
                  </a:tcPr>
                </a:tc>
                <a:extLst>
                  <a:ext uri="{0D108BD9-81ED-4DB2-BD59-A6C34878D82A}">
                    <a16:rowId xmlns:a16="http://schemas.microsoft.com/office/drawing/2014/main" val="10000"/>
                  </a:ext>
                </a:extLst>
              </a:tr>
              <a:tr h="308347">
                <a:tc>
                  <a:txBody>
                    <a:bodyPr/>
                    <a:lstStyle/>
                    <a:p>
                      <a:pPr algn="ctr"/>
                      <a:r>
                        <a:rPr lang="en-GB" sz="1400" b="1" dirty="0">
                          <a:solidFill>
                            <a:schemeClr val="bg1"/>
                          </a:solidFill>
                        </a:rPr>
                        <a:t>Benefits</a:t>
                      </a:r>
                      <a:endParaRPr lang="en-GB" sz="1400" dirty="0">
                        <a:solidFill>
                          <a:schemeClr val="bg1"/>
                        </a:solidFill>
                      </a:endParaRPr>
                    </a:p>
                  </a:txBody>
                  <a:tcPr marL="40884" marR="40884" marT="40890" marB="40890">
                    <a:lnL>
                      <a:noFill/>
                    </a:lnL>
                    <a:lnR>
                      <a:noFill/>
                    </a:lnR>
                    <a:lnT>
                      <a:noFill/>
                    </a:lnT>
                    <a:lnB>
                      <a:noFill/>
                    </a:lnB>
                    <a:solidFill>
                      <a:srgbClr val="00CC33"/>
                    </a:solidFill>
                  </a:tcPr>
                </a:tc>
                <a:tc>
                  <a:txBody>
                    <a:bodyPr/>
                    <a:lstStyle/>
                    <a:p>
                      <a:pPr algn="ctr"/>
                      <a:r>
                        <a:rPr lang="en-GB" sz="1400" b="1">
                          <a:solidFill>
                            <a:schemeClr val="bg1"/>
                          </a:solidFill>
                        </a:rPr>
                        <a:t>Flaws</a:t>
                      </a:r>
                      <a:endParaRPr lang="en-GB" sz="1400">
                        <a:solidFill>
                          <a:schemeClr val="bg1"/>
                        </a:solidFill>
                      </a:endParaRPr>
                    </a:p>
                  </a:txBody>
                  <a:tcPr marL="40884" marR="40884" marT="40890" marB="40890">
                    <a:lnL>
                      <a:noFill/>
                    </a:lnL>
                    <a:lnR>
                      <a:noFill/>
                    </a:lnR>
                    <a:lnB>
                      <a:noFill/>
                    </a:lnB>
                    <a:solidFill>
                      <a:srgbClr val="CCCCCC"/>
                    </a:solidFill>
                  </a:tcPr>
                </a:tc>
                <a:extLst>
                  <a:ext uri="{0D108BD9-81ED-4DB2-BD59-A6C34878D82A}">
                    <a16:rowId xmlns:a16="http://schemas.microsoft.com/office/drawing/2014/main" val="10001"/>
                  </a:ext>
                </a:extLst>
              </a:tr>
              <a:tr h="590164">
                <a:tc>
                  <a:txBody>
                    <a:bodyPr/>
                    <a:lstStyle/>
                    <a:p>
                      <a:r>
                        <a:rPr lang="en-GB" sz="1400" dirty="0">
                          <a:solidFill>
                            <a:schemeClr val="tx1"/>
                          </a:solidFill>
                        </a:rPr>
                        <a:t>Provides systematic methods of impact assessment</a:t>
                      </a:r>
                    </a:p>
                  </a:txBody>
                  <a:tcPr marL="40884" marR="40884" marT="40890" marB="40890">
                    <a:lnL>
                      <a:noFill/>
                    </a:lnL>
                    <a:lnR>
                      <a:noFill/>
                    </a:lnR>
                    <a:lnT>
                      <a:noFill/>
                    </a:lnT>
                    <a:lnB>
                      <a:noFill/>
                    </a:lnB>
                    <a:solidFill>
                      <a:srgbClr val="CCFFCC"/>
                    </a:solidFill>
                  </a:tcPr>
                </a:tc>
                <a:tc>
                  <a:txBody>
                    <a:bodyPr/>
                    <a:lstStyle/>
                    <a:p>
                      <a:r>
                        <a:rPr lang="en-GB" sz="1400">
                          <a:solidFill>
                            <a:schemeClr val="tx1"/>
                          </a:solidFill>
                        </a:rPr>
                        <a:t>Time-consuming</a:t>
                      </a: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2"/>
                  </a:ext>
                </a:extLst>
              </a:tr>
              <a:tr h="590164">
                <a:tc>
                  <a:txBody>
                    <a:bodyPr/>
                    <a:lstStyle/>
                    <a:p>
                      <a:r>
                        <a:rPr lang="en-GB" sz="1400" dirty="0">
                          <a:solidFill>
                            <a:schemeClr val="tx1"/>
                          </a:solidFill>
                        </a:rPr>
                        <a:t>Estimates the cost/benefit trade-off of alternative actions</a:t>
                      </a:r>
                    </a:p>
                  </a:txBody>
                  <a:tcPr marL="40884" marR="40884" marT="40890" marB="40890">
                    <a:lnL>
                      <a:noFill/>
                    </a:lnL>
                    <a:lnR>
                      <a:noFill/>
                    </a:lnR>
                    <a:lnT>
                      <a:noFill/>
                    </a:lnT>
                    <a:lnB>
                      <a:noFill/>
                    </a:lnB>
                    <a:solidFill>
                      <a:srgbClr val="CCFFCC"/>
                    </a:solidFill>
                  </a:tcPr>
                </a:tc>
                <a:tc>
                  <a:txBody>
                    <a:bodyPr/>
                    <a:lstStyle/>
                    <a:p>
                      <a:r>
                        <a:rPr lang="en-GB" sz="1400" dirty="0">
                          <a:solidFill>
                            <a:schemeClr val="tx1"/>
                          </a:solidFill>
                        </a:rPr>
                        <a:t>Costly</a:t>
                      </a: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3"/>
                  </a:ext>
                </a:extLst>
              </a:tr>
              <a:tr h="531266">
                <a:tc>
                  <a:txBody>
                    <a:bodyPr/>
                    <a:lstStyle/>
                    <a:p>
                      <a:r>
                        <a:rPr lang="en-GB" sz="1400" dirty="0">
                          <a:solidFill>
                            <a:schemeClr val="tx1"/>
                          </a:solidFill>
                        </a:rPr>
                        <a:t>Facilitates the public participation</a:t>
                      </a:r>
                    </a:p>
                  </a:txBody>
                  <a:tcPr marL="40884" marR="40884" marT="40890" marB="40890">
                    <a:lnL>
                      <a:noFill/>
                    </a:lnL>
                    <a:lnR>
                      <a:noFill/>
                    </a:lnR>
                    <a:lnT>
                      <a:noFill/>
                    </a:lnT>
                    <a:lnB>
                      <a:noFill/>
                    </a:lnB>
                    <a:solidFill>
                      <a:srgbClr val="CCFFCC"/>
                    </a:solidFill>
                  </a:tcPr>
                </a:tc>
                <a:tc>
                  <a:txBody>
                    <a:bodyPr/>
                    <a:lstStyle/>
                    <a:p>
                      <a:r>
                        <a:rPr lang="en-GB" sz="1400" dirty="0">
                          <a:solidFill>
                            <a:schemeClr val="tx1"/>
                          </a:solidFill>
                        </a:rPr>
                        <a:t>Little public participation in actual implementation</a:t>
                      </a: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4"/>
                  </a:ext>
                </a:extLst>
              </a:tr>
              <a:tr h="2091694">
                <a:tc>
                  <a:txBody>
                    <a:bodyPr/>
                    <a:lstStyle/>
                    <a:p>
                      <a:pPr>
                        <a:buFont typeface="Arial"/>
                        <a:buChar char="•"/>
                      </a:pPr>
                      <a:r>
                        <a:rPr lang="en-GB" sz="1400">
                          <a:solidFill>
                            <a:schemeClr val="tx1"/>
                          </a:solidFill>
                        </a:rPr>
                        <a:t>Provides an effective mechanism for coordination</a:t>
                      </a:r>
                      <a:br>
                        <a:rPr lang="en-GB" sz="1400">
                          <a:solidFill>
                            <a:schemeClr val="tx1"/>
                          </a:solidFill>
                        </a:rPr>
                      </a:br>
                      <a:endParaRPr lang="en-GB" sz="1400">
                        <a:solidFill>
                          <a:schemeClr val="tx1"/>
                        </a:solidFill>
                      </a:endParaRPr>
                    </a:p>
                    <a:p>
                      <a:pPr>
                        <a:buFont typeface="Arial"/>
                        <a:buChar char="•"/>
                      </a:pPr>
                      <a:r>
                        <a:rPr lang="en-GB" sz="1400">
                          <a:solidFill>
                            <a:schemeClr val="tx1"/>
                          </a:solidFill>
                        </a:rPr>
                        <a:t>environmental integration</a:t>
                      </a:r>
                      <a:br>
                        <a:rPr lang="en-GB" sz="1400">
                          <a:solidFill>
                            <a:schemeClr val="tx1"/>
                          </a:solidFill>
                        </a:rPr>
                      </a:br>
                      <a:endParaRPr lang="en-GB" sz="1400">
                        <a:solidFill>
                          <a:schemeClr val="tx1"/>
                        </a:solidFill>
                      </a:endParaRPr>
                    </a:p>
                    <a:p>
                      <a:pPr>
                        <a:buFont typeface="Arial"/>
                        <a:buChar char="•"/>
                      </a:pPr>
                      <a:r>
                        <a:rPr lang="en-GB" sz="1400">
                          <a:solidFill>
                            <a:schemeClr val="tx1"/>
                          </a:solidFill>
                        </a:rPr>
                        <a:t>negotiations</a:t>
                      </a:r>
                      <a:br>
                        <a:rPr lang="en-GB" sz="1400">
                          <a:solidFill>
                            <a:schemeClr val="tx1"/>
                          </a:solidFill>
                        </a:rPr>
                      </a:br>
                      <a:endParaRPr lang="en-GB" sz="1400">
                        <a:solidFill>
                          <a:schemeClr val="tx1"/>
                        </a:solidFill>
                      </a:endParaRPr>
                    </a:p>
                    <a:p>
                      <a:pPr>
                        <a:buFont typeface="Arial"/>
                        <a:buChar char="•"/>
                      </a:pPr>
                      <a:r>
                        <a:rPr lang="en-GB" sz="1400">
                          <a:solidFill>
                            <a:schemeClr val="tx1"/>
                          </a:solidFill>
                        </a:rPr>
                        <a:t>feed back</a:t>
                      </a:r>
                      <a:br>
                        <a:rPr lang="en-GB" sz="1400">
                          <a:solidFill>
                            <a:schemeClr val="tx1"/>
                          </a:solidFill>
                        </a:rPr>
                      </a:br>
                      <a:endParaRPr lang="en-GB" sz="1400">
                        <a:solidFill>
                          <a:schemeClr val="tx1"/>
                        </a:solidFill>
                      </a:endParaRPr>
                    </a:p>
                  </a:txBody>
                  <a:tcPr marL="40884" marR="40884" marT="40890" marB="40890">
                    <a:lnL>
                      <a:noFill/>
                    </a:lnL>
                    <a:lnR>
                      <a:noFill/>
                    </a:lnR>
                    <a:lnT>
                      <a:noFill/>
                    </a:lnT>
                    <a:lnB>
                      <a:noFill/>
                    </a:lnB>
                    <a:solidFill>
                      <a:srgbClr val="CCFFCC"/>
                    </a:solidFill>
                  </a:tcPr>
                </a:tc>
                <a:tc>
                  <a:txBody>
                    <a:bodyPr/>
                    <a:lstStyle/>
                    <a:p>
                      <a:r>
                        <a:rPr lang="en-GB" sz="1400" dirty="0">
                          <a:solidFill>
                            <a:schemeClr val="tx1"/>
                          </a:solidFill>
                        </a:rPr>
                        <a:t>Unavailability for reliable data </a:t>
                      </a:r>
                      <a:r>
                        <a:rPr lang="en-GB" sz="1400" i="1" dirty="0">
                          <a:solidFill>
                            <a:schemeClr val="tx1"/>
                          </a:solidFill>
                        </a:rPr>
                        <a:t>(mostly in developing countries)</a:t>
                      </a:r>
                      <a:endParaRPr lang="en-GB" sz="1400" dirty="0">
                        <a:solidFill>
                          <a:schemeClr val="tx1"/>
                        </a:solidFill>
                      </a:endParaRP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5"/>
                  </a:ext>
                </a:extLst>
              </a:tr>
              <a:tr h="515001">
                <a:tc>
                  <a:txBody>
                    <a:bodyPr/>
                    <a:lstStyle/>
                    <a:p>
                      <a:r>
                        <a:rPr lang="en-GB" sz="1400">
                          <a:solidFill>
                            <a:schemeClr val="tx1"/>
                          </a:solidFill>
                        </a:rPr>
                        <a:t>Top-level decision making</a:t>
                      </a:r>
                    </a:p>
                  </a:txBody>
                  <a:tcPr marL="40884" marR="40884" marT="40890" marB="40890">
                    <a:lnL>
                      <a:noFill/>
                    </a:lnL>
                    <a:lnR>
                      <a:noFill/>
                    </a:lnR>
                    <a:lnT>
                      <a:noFill/>
                    </a:lnT>
                    <a:lnB>
                      <a:noFill/>
                    </a:lnB>
                    <a:solidFill>
                      <a:srgbClr val="CCFFCC"/>
                    </a:solidFill>
                  </a:tcPr>
                </a:tc>
                <a:tc>
                  <a:txBody>
                    <a:bodyPr/>
                    <a:lstStyle/>
                    <a:p>
                      <a:r>
                        <a:rPr lang="en-GB" sz="1400" dirty="0">
                          <a:solidFill>
                            <a:schemeClr val="tx1"/>
                          </a:solidFill>
                        </a:rPr>
                        <a:t>Too focused on scientific analysis </a:t>
                      </a:r>
                      <a:r>
                        <a:rPr lang="en-GB" sz="1400" i="1" dirty="0">
                          <a:solidFill>
                            <a:schemeClr val="tx1"/>
                          </a:solidFill>
                        </a:rPr>
                        <a:t>(sometimes)</a:t>
                      </a:r>
                      <a:endParaRPr lang="en-GB" sz="1400" dirty="0">
                        <a:solidFill>
                          <a:schemeClr val="tx1"/>
                        </a:solidFill>
                      </a:endParaRP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6"/>
                  </a:ext>
                </a:extLst>
              </a:tr>
              <a:tr h="754272">
                <a:tc>
                  <a:txBody>
                    <a:bodyPr/>
                    <a:lstStyle/>
                    <a:p>
                      <a:r>
                        <a:rPr lang="en-GB" sz="1400">
                          <a:solidFill>
                            <a:schemeClr val="tx1"/>
                          </a:solidFill>
                        </a:rPr>
                        <a:t>Triggers an institutional building</a:t>
                      </a:r>
                    </a:p>
                  </a:txBody>
                  <a:tcPr marL="40884" marR="40884" marT="40890" marB="40890">
                    <a:lnL>
                      <a:noFill/>
                    </a:lnL>
                    <a:lnR>
                      <a:noFill/>
                    </a:lnR>
                    <a:lnT>
                      <a:noFill/>
                    </a:lnT>
                    <a:lnB>
                      <a:noFill/>
                    </a:lnB>
                    <a:solidFill>
                      <a:srgbClr val="CCFFCC"/>
                    </a:solidFill>
                  </a:tcPr>
                </a:tc>
                <a:tc>
                  <a:txBody>
                    <a:bodyPr/>
                    <a:lstStyle/>
                    <a:p>
                      <a:r>
                        <a:rPr lang="en-GB" sz="1400" dirty="0">
                          <a:solidFill>
                            <a:schemeClr val="tx1"/>
                          </a:solidFill>
                        </a:rPr>
                        <a:t>Poor presentation of EIA report </a:t>
                      </a:r>
                      <a:r>
                        <a:rPr lang="en-GB" sz="1400" i="1" dirty="0">
                          <a:solidFill>
                            <a:schemeClr val="tx1"/>
                          </a:solidFill>
                        </a:rPr>
                        <a:t>(bulky volumes, scientific explanation, difficult to understand)</a:t>
                      </a:r>
                      <a:endParaRPr lang="en-GB" sz="1400" dirty="0">
                        <a:solidFill>
                          <a:schemeClr val="tx1"/>
                        </a:solidFill>
                      </a:endParaRP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7"/>
                  </a:ext>
                </a:extLst>
              </a:tr>
              <a:tr h="754272">
                <a:tc>
                  <a:txBody>
                    <a:bodyPr/>
                    <a:lstStyle/>
                    <a:p>
                      <a:r>
                        <a:rPr lang="en-GB" sz="1400">
                          <a:solidFill>
                            <a:schemeClr val="tx1"/>
                          </a:solidFill>
                        </a:rPr>
                        <a:t>Achieve a balance between the impact of developmental and environmental concern</a:t>
                      </a:r>
                    </a:p>
                  </a:txBody>
                  <a:tcPr marL="40884" marR="40884" marT="40890" marB="40890">
                    <a:lnL>
                      <a:noFill/>
                    </a:lnL>
                    <a:lnR>
                      <a:noFill/>
                    </a:lnR>
                    <a:lnT>
                      <a:noFill/>
                    </a:lnT>
                    <a:lnB>
                      <a:noFill/>
                    </a:lnB>
                    <a:solidFill>
                      <a:srgbClr val="CCFFCC"/>
                    </a:solidFill>
                  </a:tcPr>
                </a:tc>
                <a:tc>
                  <a:txBody>
                    <a:bodyPr/>
                    <a:lstStyle/>
                    <a:p>
                      <a:pPr algn="ctr"/>
                      <a:r>
                        <a:rPr lang="en-GB" sz="1400" dirty="0">
                          <a:solidFill>
                            <a:schemeClr val="tx1"/>
                          </a:solidFill>
                        </a:rPr>
                        <a:t>Compliance monitoring after EIA is seldom carried out</a:t>
                      </a:r>
                    </a:p>
                  </a:txBody>
                  <a:tcPr marL="40884" marR="40884" marT="40890" marB="40890">
                    <a:lnL>
                      <a:noFill/>
                    </a:lnL>
                    <a:lnR>
                      <a:noFill/>
                    </a:lnR>
                    <a:lnT>
                      <a:noFill/>
                    </a:lnT>
                    <a:lnB>
                      <a:noFill/>
                    </a:lnB>
                    <a:solidFill>
                      <a:srgbClr val="EEEEEE"/>
                    </a:solidFill>
                  </a:tcPr>
                </a:tc>
                <a:extLst>
                  <a:ext uri="{0D108BD9-81ED-4DB2-BD59-A6C34878D82A}">
                    <a16:rowId xmlns:a16="http://schemas.microsoft.com/office/drawing/2014/main" val="10008"/>
                  </a:ext>
                </a:extLst>
              </a:tr>
            </a:tbl>
          </a:graphicData>
        </a:graphic>
      </p:graphicFrame>
      <p:sp>
        <p:nvSpPr>
          <p:cNvPr id="3" name="Footer Placeholder 10">
            <a:extLst>
              <a:ext uri="{FF2B5EF4-FFF2-40B4-BE49-F238E27FC236}">
                <a16:creationId xmlns:a16="http://schemas.microsoft.com/office/drawing/2014/main" id="{DD347404-1557-A17B-2922-7721D92AB66D}"/>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 7004</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609600" y="740534"/>
            <a:ext cx="3912637" cy="5483059"/>
          </a:xfrm>
        </p:spPr>
        <p:txBody>
          <a:bodyPr vert="horz" lIns="91440" tIns="45720" rIns="91440" bIns="45720" rtlCol="0" anchor="b">
            <a:normAutofit/>
          </a:bodyPr>
          <a:lstStyle/>
          <a:p>
            <a:pPr>
              <a:lnSpc>
                <a:spcPct val="90000"/>
              </a:lnSpc>
              <a:spcBef>
                <a:spcPct val="0"/>
              </a:spcBef>
              <a:spcAft>
                <a:spcPts val="600"/>
              </a:spcAft>
            </a:pPr>
            <a:r>
              <a:rPr lang="en-US" sz="3600" b="1" kern="1200">
                <a:solidFill>
                  <a:schemeClr val="tx1"/>
                </a:solidFill>
                <a:latin typeface="+mj-lt"/>
                <a:ea typeface="+mj-ea"/>
                <a:cs typeface="+mj-cs"/>
              </a:rPr>
              <a:t>Summary</a:t>
            </a:r>
          </a:p>
        </p:txBody>
      </p:sp>
      <p:sp>
        <p:nvSpPr>
          <p:cNvPr id="12" name="TextBox 11">
            <a:extLst>
              <a:ext uri="{FF2B5EF4-FFF2-40B4-BE49-F238E27FC236}">
                <a16:creationId xmlns:a16="http://schemas.microsoft.com/office/drawing/2014/main" id="{38C4A143-C346-A5D7-3DFF-2CAF7FBCDBED}"/>
              </a:ext>
            </a:extLst>
          </p:cNvPr>
          <p:cNvSpPr txBox="1"/>
          <p:nvPr/>
        </p:nvSpPr>
        <p:spPr>
          <a:xfrm>
            <a:off x="408373" y="740534"/>
            <a:ext cx="10912771" cy="5483059"/>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endParaRPr lang="en-US" dirty="0"/>
          </a:p>
          <a:p>
            <a:pPr marL="457200" indent="-228600">
              <a:lnSpc>
                <a:spcPct val="120000"/>
              </a:lnSpc>
              <a:spcAft>
                <a:spcPts val="600"/>
              </a:spcAft>
              <a:buFont typeface="Arial" panose="020B0604020202020204" pitchFamily="34" charset="0"/>
              <a:buChar char="•"/>
            </a:pPr>
            <a:r>
              <a:rPr lang="en-US" dirty="0"/>
              <a:t>This week we have covered the definition and process of EIA</a:t>
            </a:r>
          </a:p>
          <a:p>
            <a:pPr marL="457200" indent="-228600">
              <a:lnSpc>
                <a:spcPct val="120000"/>
              </a:lnSpc>
              <a:spcAft>
                <a:spcPts val="600"/>
              </a:spcAft>
              <a:buFont typeface="Arial" panose="020B0604020202020204" pitchFamily="34" charset="0"/>
              <a:buChar char="•"/>
            </a:pPr>
            <a:r>
              <a:rPr lang="en-US" dirty="0"/>
              <a:t>We have examined the Key Stages of an EIA</a:t>
            </a:r>
          </a:p>
          <a:p>
            <a:pPr marL="457200" indent="-228600">
              <a:lnSpc>
                <a:spcPct val="120000"/>
              </a:lnSpc>
              <a:spcAft>
                <a:spcPts val="600"/>
              </a:spcAft>
              <a:buFont typeface="Arial" panose="020B0604020202020204" pitchFamily="34" charset="0"/>
              <a:buChar char="•"/>
            </a:pPr>
            <a:r>
              <a:rPr lang="en-US" dirty="0"/>
              <a:t>What Screening is:</a:t>
            </a:r>
          </a:p>
          <a:p>
            <a:pPr marL="914400" lvl="1" indent="-228600">
              <a:lnSpc>
                <a:spcPct val="120000"/>
              </a:lnSpc>
              <a:spcAft>
                <a:spcPts val="600"/>
              </a:spcAft>
              <a:buFont typeface="Arial" panose="020B0604020202020204" pitchFamily="34" charset="0"/>
              <a:buChar char="•"/>
            </a:pPr>
            <a:r>
              <a:rPr lang="en-US" dirty="0"/>
              <a:t>Schedules 1 and 2 projects</a:t>
            </a:r>
          </a:p>
          <a:p>
            <a:pPr marL="914400" lvl="1" indent="-228600">
              <a:lnSpc>
                <a:spcPct val="120000"/>
              </a:lnSpc>
              <a:spcAft>
                <a:spcPts val="600"/>
              </a:spcAft>
              <a:buFont typeface="Arial" panose="020B0604020202020204" pitchFamily="34" charset="0"/>
              <a:buChar char="•"/>
            </a:pPr>
            <a:r>
              <a:rPr lang="en-US" dirty="0"/>
              <a:t>Schedule 3 project considerations</a:t>
            </a:r>
          </a:p>
          <a:p>
            <a:pPr marL="457200" indent="-228600">
              <a:lnSpc>
                <a:spcPct val="120000"/>
              </a:lnSpc>
              <a:spcAft>
                <a:spcPts val="600"/>
              </a:spcAft>
              <a:buFont typeface="Arial" panose="020B0604020202020204" pitchFamily="34" charset="0"/>
              <a:buChar char="•"/>
            </a:pPr>
            <a:r>
              <a:rPr lang="en-US" dirty="0"/>
              <a:t>Had a look at some case study examples which ranged in success and quality.</a:t>
            </a:r>
          </a:p>
          <a:p>
            <a:pPr marL="457200" indent="-228600">
              <a:lnSpc>
                <a:spcPct val="120000"/>
              </a:lnSpc>
              <a:spcAft>
                <a:spcPts val="600"/>
              </a:spcAft>
              <a:buFont typeface="Arial" panose="020B0604020202020204" pitchFamily="34" charset="0"/>
              <a:buChar char="•"/>
            </a:pPr>
            <a:r>
              <a:rPr lang="en-US" dirty="0"/>
              <a:t>We have looked at the Scoping process and visited a virtual consultation for local wind farm development. </a:t>
            </a:r>
          </a:p>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endParaRPr lang="en-US" dirty="0"/>
          </a:p>
          <a:p>
            <a:pPr marL="457200" indent="-228600">
              <a:lnSpc>
                <a:spcPct val="120000"/>
              </a:lnSpc>
              <a:spcAft>
                <a:spcPts val="600"/>
              </a:spcAft>
              <a:buFont typeface="Arial" panose="020B0604020202020204" pitchFamily="34" charset="0"/>
              <a:buChar char="•"/>
            </a:pPr>
            <a:endParaRPr lang="en-US" dirty="0"/>
          </a:p>
        </p:txBody>
      </p:sp>
      <p:sp>
        <p:nvSpPr>
          <p:cNvPr id="17"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10/6/2024</a:t>
            </a:fld>
            <a:endParaRPr lang="en-US"/>
          </a:p>
        </p:txBody>
      </p:sp>
      <p:sp>
        <p:nvSpPr>
          <p:cNvPr id="21"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133</a:t>
            </a:fld>
            <a:endParaRPr lang="en-US"/>
          </a:p>
        </p:txBody>
      </p:sp>
      <p:sp>
        <p:nvSpPr>
          <p:cNvPr id="4" name="Footer Placeholder 10">
            <a:extLst>
              <a:ext uri="{FF2B5EF4-FFF2-40B4-BE49-F238E27FC236}">
                <a16:creationId xmlns:a16="http://schemas.microsoft.com/office/drawing/2014/main" id="{22D01DE5-BC94-6138-0B5C-C650C480196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p14="http://schemas.microsoft.com/office/powerpoint/2010/main" val="236551854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060677"/>
            <a:ext cx="5147506" cy="3461013"/>
          </a:xfrm>
        </p:spPr>
        <p:txBody>
          <a:bodyPr>
            <a:normAutofit/>
          </a:bodyPr>
          <a:lstStyle/>
          <a:p>
            <a:pPr marL="0" indent="0">
              <a:buNone/>
              <a:defRPr/>
            </a:pPr>
            <a:r>
              <a:rPr lang="en-GB" sz="1800" b="1" dirty="0"/>
              <a:t>On your laptops, create a new folder:</a:t>
            </a:r>
          </a:p>
          <a:p>
            <a:pPr marL="0" indent="0">
              <a:buNone/>
              <a:defRPr/>
            </a:pPr>
            <a:r>
              <a:rPr lang="en-GB" sz="1800" dirty="0"/>
              <a:t>Conduct a literature search for your chosen EIA.</a:t>
            </a:r>
          </a:p>
          <a:p>
            <a:pPr marL="0" indent="0">
              <a:buNone/>
              <a:defRPr/>
            </a:pPr>
            <a:r>
              <a:rPr lang="en-GB" sz="1800" dirty="0"/>
              <a:t>Make sub-folders:</a:t>
            </a:r>
          </a:p>
          <a:p>
            <a:pPr marL="0" indent="0">
              <a:buNone/>
              <a:defRPr/>
            </a:pPr>
            <a:r>
              <a:rPr lang="en-GB" sz="1800" b="1" dirty="0"/>
              <a:t>Official Documentation</a:t>
            </a:r>
          </a:p>
          <a:p>
            <a:pPr marL="0" indent="0">
              <a:buNone/>
              <a:defRPr/>
            </a:pPr>
            <a:r>
              <a:rPr lang="en-GB" sz="1800" b="1" dirty="0"/>
              <a:t>Feedback</a:t>
            </a:r>
          </a:p>
          <a:p>
            <a:pPr marL="0" indent="0">
              <a:buNone/>
              <a:defRPr/>
            </a:pPr>
            <a:r>
              <a:rPr lang="en-GB" sz="1800" b="1" dirty="0"/>
              <a:t>Media</a:t>
            </a:r>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10/6/2024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134</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41160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2099">
                                            <p:txEl>
                                              <p:pRg st="4" end="4"/>
                                            </p:txEl>
                                          </p:spTgt>
                                        </p:tgtEl>
                                        <p:attrNameLst>
                                          <p:attrName>style.visibility</p:attrName>
                                        </p:attrNameLst>
                                      </p:cBhvr>
                                      <p:to>
                                        <p:strVal val="visible"/>
                                      </p:to>
                                    </p:set>
                                    <p:animEffect transition="in" filter="fade">
                                      <p:cBhvr>
                                        <p:cTn id="27" dur="2000"/>
                                        <p:tgtEl>
                                          <p:spTgt spid="13209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2099">
                                            <p:txEl>
                                              <p:pRg st="5" end="5"/>
                                            </p:txEl>
                                          </p:spTgt>
                                        </p:tgtEl>
                                        <p:attrNameLst>
                                          <p:attrName>style.visibility</p:attrName>
                                        </p:attrNameLst>
                                      </p:cBhvr>
                                      <p:to>
                                        <p:strVal val="visible"/>
                                      </p:to>
                                    </p:set>
                                    <p:animEffect transition="in" filter="fade">
                                      <p:cBhvr>
                                        <p:cTn id="32" dur="2000"/>
                                        <p:tgtEl>
                                          <p:spTgt spid="132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8C4A143-C346-A5D7-3DFF-2CAF7FBCDBED}"/>
              </a:ext>
            </a:extLst>
          </p:cNvPr>
          <p:cNvSpPr txBox="1"/>
          <p:nvPr/>
        </p:nvSpPr>
        <p:spPr>
          <a:xfrm>
            <a:off x="630316" y="363915"/>
            <a:ext cx="11292706" cy="5539978"/>
          </a:xfrm>
          <a:prstGeom prst="rect">
            <a:avLst/>
          </a:prstGeom>
          <a:noFill/>
        </p:spPr>
        <p:txBody>
          <a:bodyPr wrap="square" rtlCol="0">
            <a:spAutoFit/>
          </a:bodyPr>
          <a:lstStyle/>
          <a:p>
            <a:endParaRPr lang="en-GB" sz="2800" dirty="0"/>
          </a:p>
          <a:p>
            <a:r>
              <a:rPr lang="en-GB" sz="2800" b="1" dirty="0"/>
              <a:t>Activities for next week: </a:t>
            </a:r>
          </a:p>
          <a:p>
            <a:endParaRPr lang="en-GB" sz="2800" b="1" dirty="0"/>
          </a:p>
          <a:p>
            <a:pPr marL="457200" indent="-457200">
              <a:buFontTx/>
              <a:buChar char="-"/>
            </a:pPr>
            <a:r>
              <a:rPr lang="en-GB" sz="2800" dirty="0"/>
              <a:t>Read and review: </a:t>
            </a:r>
            <a:r>
              <a:rPr lang="en-GB" sz="2800" dirty="0">
                <a:hlinkClick r:id="rId2">
                  <a:extLst>
                    <a:ext uri="{A12FA001-AC4F-418D-AE19-62706E023703}">
                      <ahyp:hlinkClr xmlns:ahyp="http://schemas.microsoft.com/office/drawing/2018/hyperlinkcolor" val="tx"/>
                    </a:ext>
                  </a:extLst>
                </a:hlinkClick>
              </a:rPr>
              <a:t>Government outlines plans to replace ‘over-complicated’ EIA regime (endsreport.com)</a:t>
            </a:r>
            <a:endParaRPr lang="en-GB" sz="2800" dirty="0"/>
          </a:p>
          <a:p>
            <a:pPr marL="457200" indent="-457200">
              <a:buFontTx/>
              <a:buChar char="-"/>
            </a:pPr>
            <a:r>
              <a:rPr lang="en-GB" sz="2800" dirty="0">
                <a:solidFill>
                  <a:srgbClr val="169C9A"/>
                </a:solidFill>
                <a:hlinkClick r:id="rId3">
                  <a:extLst>
                    <a:ext uri="{A12FA001-AC4F-418D-AE19-62706E023703}">
                      <ahyp:hlinkClr xmlns:ahyp="http://schemas.microsoft.com/office/drawing/2018/hyperlinkcolor" val="tx"/>
                    </a:ext>
                  </a:extLst>
                </a:hlinkClick>
              </a:rPr>
              <a:t>New legislation proposes radical changes, replacing EIA | UK (environment-analyst.com</a:t>
            </a:r>
            <a:r>
              <a:rPr lang="en-GB" sz="2800" dirty="0">
                <a:hlinkClick r:id="rId3">
                  <a:extLst>
                    <a:ext uri="{A12FA001-AC4F-418D-AE19-62706E023703}">
                      <ahyp:hlinkClr xmlns:ahyp="http://schemas.microsoft.com/office/drawing/2018/hyperlinkcolor" val="tx"/>
                    </a:ext>
                  </a:extLst>
                </a:hlinkClick>
              </a:rPr>
              <a:t>)</a:t>
            </a:r>
            <a:endParaRPr lang="en-GB" sz="2800" dirty="0"/>
          </a:p>
          <a:p>
            <a:pPr marL="457200" indent="-457200">
              <a:buFontTx/>
              <a:buChar char="-"/>
            </a:pPr>
            <a:endParaRPr lang="en-GB" sz="2800" dirty="0"/>
          </a:p>
          <a:p>
            <a:pPr marL="0" indent="0">
              <a:buNone/>
              <a:defRPr/>
            </a:pPr>
            <a:r>
              <a:rPr lang="en-GB" sz="2800" dirty="0">
                <a:hlinkClick r:id="rId4">
                  <a:extLst>
                    <a:ext uri="{A12FA001-AC4F-418D-AE19-62706E023703}">
                      <ahyp:hlinkClr xmlns:ahyp="http://schemas.microsoft.com/office/drawing/2018/hyperlinkcolor" val="tx"/>
                    </a:ext>
                  </a:extLst>
                </a:hlinkClick>
              </a:rPr>
              <a:t>(2) Divergence Series | Divergence in environmental policy post-Brexit – YouTube</a:t>
            </a:r>
            <a:endParaRPr lang="en-GB" sz="2800" b="1" dirty="0"/>
          </a:p>
          <a:p>
            <a:endParaRPr lang="en-GB" sz="2800" dirty="0"/>
          </a:p>
          <a:p>
            <a:r>
              <a:rPr lang="en-GB" dirty="0"/>
              <a:t>Additional suggested readings in Moodle (Week 2)</a:t>
            </a:r>
          </a:p>
          <a:p>
            <a:pPr marL="457200" indent="-457200">
              <a:buFontTx/>
              <a:buChar char="-"/>
            </a:pPr>
            <a:endParaRPr lang="en-GB" sz="2800" dirty="0"/>
          </a:p>
        </p:txBody>
      </p:sp>
    </p:spTree>
    <p:extLst>
      <p:ext uri="{BB962C8B-B14F-4D97-AF65-F5344CB8AC3E}">
        <p14:creationId xmlns:p14="http://schemas.microsoft.com/office/powerpoint/2010/main" val="18176812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solidFill>
                  <a:schemeClr val="tx2">
                    <a:satMod val="130000"/>
                  </a:schemeClr>
                </a:solidFill>
              </a:rPr>
              <a:t>References</a:t>
            </a:r>
          </a:p>
        </p:txBody>
      </p:sp>
      <p:sp>
        <p:nvSpPr>
          <p:cNvPr id="3" name="Content Placeholder 2"/>
          <p:cNvSpPr>
            <a:spLocks noGrp="1"/>
          </p:cNvSpPr>
          <p:nvPr>
            <p:ph idx="1"/>
          </p:nvPr>
        </p:nvSpPr>
        <p:spPr/>
        <p:txBody>
          <a:bodyPr>
            <a:normAutofit fontScale="77500" lnSpcReduction="20000"/>
          </a:bodyPr>
          <a:lstStyle/>
          <a:p>
            <a:pPr marL="365760" indent="-283464">
              <a:buFont typeface="Wingdings 2"/>
              <a:buChar char=""/>
              <a:defRPr/>
            </a:pPr>
            <a:endParaRPr lang="en-GB" dirty="0"/>
          </a:p>
          <a:p>
            <a:pPr marL="365760" indent="-283464">
              <a:buFont typeface="Wingdings 2"/>
              <a:buChar char=""/>
              <a:defRPr/>
            </a:pPr>
            <a:r>
              <a:rPr lang="en-GB" dirty="0"/>
              <a:t>City and County of Swansea (2008a)  </a:t>
            </a:r>
            <a:r>
              <a:rPr lang="en-GB" i="1" dirty="0"/>
              <a:t>Unitary Development Plans: Post Enquiry Modifications.  April 2008.  </a:t>
            </a:r>
            <a:r>
              <a:rPr lang="en-GB" i="1" dirty="0" err="1"/>
              <a:t>p.i</a:t>
            </a:r>
            <a:r>
              <a:rPr lang="en-GB" i="1" dirty="0"/>
              <a:t>.  City and County of Swansea.  UK</a:t>
            </a:r>
          </a:p>
          <a:p>
            <a:pPr marL="365760" indent="-283464">
              <a:buFont typeface="Wingdings 2"/>
              <a:buChar char=""/>
              <a:defRPr/>
            </a:pPr>
            <a:r>
              <a:rPr lang="en-GB" dirty="0"/>
              <a:t>City and County of Swansea (</a:t>
            </a:r>
            <a:r>
              <a:rPr lang="en-GB" dirty="0" err="1"/>
              <a:t>nd</a:t>
            </a:r>
            <a:r>
              <a:rPr lang="en-GB" dirty="0"/>
              <a:t>) </a:t>
            </a:r>
            <a:r>
              <a:rPr lang="en-GB" i="1" dirty="0"/>
              <a:t>Application Search </a:t>
            </a:r>
          </a:p>
          <a:p>
            <a:pPr marL="365760" indent="-283464">
              <a:buNone/>
              <a:defRPr/>
            </a:pPr>
            <a:r>
              <a:rPr lang="en-GB" dirty="0"/>
              <a:t>      Accessed 27/07/08  http://www.swansea.gov.uk/index.cfm?articleid=4681)</a:t>
            </a:r>
            <a:endParaRPr lang="en-GB" i="1" dirty="0"/>
          </a:p>
          <a:p>
            <a:pPr marL="365760" indent="-283464">
              <a:buFont typeface="Wingdings 2"/>
              <a:buChar char=""/>
              <a:defRPr/>
            </a:pPr>
            <a:r>
              <a:rPr lang="en-GB" dirty="0"/>
              <a:t>Christensen, J.  (2004) </a:t>
            </a:r>
            <a:r>
              <a:rPr lang="en-GB" i="1" dirty="0"/>
              <a:t>The Uneasy Chair: Why Good Governance Matters for Conservation.  Conservation In Practice.  Summer 2004/</a:t>
            </a:r>
            <a:r>
              <a:rPr lang="en-GB" i="1" dirty="0" err="1"/>
              <a:t>Vol</a:t>
            </a:r>
            <a:r>
              <a:rPr lang="en-GB" i="1" dirty="0"/>
              <a:t> 5 No 3</a:t>
            </a:r>
          </a:p>
          <a:p>
            <a:pPr marL="365760" indent="-283464">
              <a:buFont typeface="Wingdings 2"/>
              <a:buChar char=""/>
              <a:defRPr/>
            </a:pPr>
            <a:r>
              <a:rPr lang="en-GB" dirty="0"/>
              <a:t>Countryside Council for Wales (2008)  Personal Correspondence.  01/08/2008</a:t>
            </a:r>
          </a:p>
          <a:p>
            <a:pPr marL="365760" indent="-283464">
              <a:buFont typeface="Wingdings 2"/>
              <a:buChar char=""/>
              <a:defRPr/>
            </a:pPr>
            <a:r>
              <a:rPr lang="en-GB" dirty="0"/>
              <a:t>Department for Communities and Local Government (2006)  </a:t>
            </a:r>
            <a:r>
              <a:rPr lang="en-GB" i="1" dirty="0"/>
              <a:t>Environmental Impact Assessment: Guide to procedures.  Thomas Telford.  UK. Accessed 16/08/2008 </a:t>
            </a:r>
            <a:r>
              <a:rPr lang="en-GB" i="1" dirty="0">
                <a:hlinkClick r:id="rId2"/>
              </a:rPr>
              <a:t>http://www.communities.gov.uk/documents/planningandbuilding/pdf/157989.pdf</a:t>
            </a:r>
            <a:endParaRPr lang="en-GB" i="1" dirty="0"/>
          </a:p>
          <a:p>
            <a:pPr marL="365760" indent="-283464">
              <a:buFont typeface="Wingdings 2"/>
              <a:buChar char=""/>
              <a:defRPr/>
            </a:pPr>
            <a:r>
              <a:rPr lang="en-GB" dirty="0"/>
              <a:t>Evening Post (2008a)  </a:t>
            </a:r>
            <a:r>
              <a:rPr lang="en-GB" i="1" dirty="0"/>
              <a:t>£15M Golf Plan Out of Bunker: Readers Comments. Accessed 27/07/2008 http://www.thisissouthwales.co.uk/displayNode.jsp?nodeId=161389&amp;command=displayContent&amp;sourceNode=161372&amp;contentPK=20948800&amp;moduleName=InternalSearch&amp;formname=sidebarsearch</a:t>
            </a:r>
            <a:endParaRPr lang="en-GB" dirty="0"/>
          </a:p>
        </p:txBody>
      </p:sp>
      <p:sp>
        <p:nvSpPr>
          <p:cNvPr id="4" name="Footer Placeholder 10">
            <a:extLst>
              <a:ext uri="{FF2B5EF4-FFF2-40B4-BE49-F238E27FC236}">
                <a16:creationId xmlns:a16="http://schemas.microsoft.com/office/drawing/2014/main" id="{BB77279B-4096-6A81-2CBF-E50B24AB6FB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solidFill>
                  <a:schemeClr val="tx2">
                    <a:satMod val="130000"/>
                  </a:schemeClr>
                </a:solidFill>
              </a:rPr>
              <a:t>References</a:t>
            </a:r>
          </a:p>
        </p:txBody>
      </p:sp>
      <p:sp>
        <p:nvSpPr>
          <p:cNvPr id="3" name="Content Placeholder 2"/>
          <p:cNvSpPr>
            <a:spLocks noGrp="1"/>
          </p:cNvSpPr>
          <p:nvPr>
            <p:ph idx="1"/>
          </p:nvPr>
        </p:nvSpPr>
        <p:spPr/>
        <p:txBody>
          <a:bodyPr>
            <a:normAutofit fontScale="92500" lnSpcReduction="20000"/>
          </a:bodyPr>
          <a:lstStyle/>
          <a:p>
            <a:pPr marL="365760" indent="-283464">
              <a:buFont typeface="Wingdings 2"/>
              <a:buChar char=""/>
              <a:defRPr/>
            </a:pPr>
            <a:r>
              <a:rPr lang="en-GB" dirty="0" err="1"/>
              <a:t>Feldmann</a:t>
            </a:r>
            <a:r>
              <a:rPr lang="en-GB" dirty="0"/>
              <a:t>, L.  (1998)  </a:t>
            </a:r>
            <a:r>
              <a:rPr lang="en-GB" i="1" dirty="0"/>
              <a:t>The European Commission's Proposal for a Strategic Environmental Assessment Directive: Expanding the Scope of Environmental Assessment in Europe.  </a:t>
            </a:r>
            <a:r>
              <a:rPr lang="en-GB" i="1" dirty="0" err="1"/>
              <a:t>Elselvia</a:t>
            </a:r>
            <a:r>
              <a:rPr lang="en-GB" i="1" dirty="0"/>
              <a:t> Science Inc</a:t>
            </a:r>
            <a:endParaRPr lang="en-GB" dirty="0"/>
          </a:p>
          <a:p>
            <a:pPr marL="365760" indent="-283464">
              <a:buFont typeface="Wingdings 2"/>
              <a:buChar char=""/>
              <a:defRPr/>
            </a:pPr>
            <a:r>
              <a:rPr lang="en-GB" dirty="0"/>
              <a:t>Glasson, J.  </a:t>
            </a:r>
            <a:r>
              <a:rPr lang="en-GB" dirty="0" err="1"/>
              <a:t>Therivel</a:t>
            </a:r>
            <a:r>
              <a:rPr lang="en-GB" dirty="0"/>
              <a:t>, R.  &amp; Chadwick, A.  (1999)  </a:t>
            </a:r>
            <a:r>
              <a:rPr lang="en-GB" i="1" dirty="0"/>
              <a:t>Introduction to Environmental Impact Assessment.  P. 401-402, p.423 fig 13.5.   2nd Edition.  Principles and procedures, practice and prospects.  UCL Press.  London.  UK</a:t>
            </a:r>
            <a:endParaRPr lang="en-GB" dirty="0"/>
          </a:p>
          <a:p>
            <a:pPr marL="365760" indent="-283464">
              <a:buFont typeface="Wingdings 2"/>
              <a:buChar char=""/>
              <a:defRPr/>
            </a:pPr>
            <a:r>
              <a:rPr lang="en-GB" dirty="0"/>
              <a:t>Holder, J. (2007)  </a:t>
            </a:r>
            <a:r>
              <a:rPr lang="en-GB" i="1" dirty="0"/>
              <a:t>The prospects for ecological impact assessment.  E</a:t>
            </a:r>
            <a:r>
              <a:rPr lang="en-GB" dirty="0"/>
              <a:t>dited by McGillivray, D. &amp; Holder, J. (2007)  </a:t>
            </a:r>
            <a:r>
              <a:rPr lang="en-GB" i="1" dirty="0"/>
              <a:t>Taking Stock of Environmental Assessment: Law, Policy and Practice.  </a:t>
            </a:r>
            <a:r>
              <a:rPr lang="en-GB" i="1" dirty="0" err="1"/>
              <a:t>Roultledge</a:t>
            </a:r>
            <a:r>
              <a:rPr lang="en-GB" i="1" dirty="0"/>
              <a:t> </a:t>
            </a:r>
            <a:r>
              <a:rPr lang="en-GB" i="1" dirty="0" err="1"/>
              <a:t>Cavandish</a:t>
            </a:r>
            <a:r>
              <a:rPr lang="en-GB" i="1" dirty="0"/>
              <a:t>.</a:t>
            </a:r>
          </a:p>
          <a:p>
            <a:pPr marL="365760" indent="-283464">
              <a:buFont typeface="Wingdings 2"/>
              <a:buChar char=""/>
              <a:defRPr/>
            </a:pPr>
            <a:r>
              <a:rPr lang="en-GB" dirty="0"/>
              <a:t>National Assembly for Wales (2005)  </a:t>
            </a:r>
            <a:r>
              <a:rPr lang="en-GB" i="1" dirty="0"/>
              <a:t>Call in Section.  Planning Division.  Cardiff.  UK</a:t>
            </a:r>
          </a:p>
          <a:p>
            <a:pPr marL="365760" indent="-283464">
              <a:buFont typeface="Wingdings 2"/>
              <a:buChar char=""/>
              <a:defRPr/>
            </a:pPr>
            <a:r>
              <a:rPr lang="en-GB" dirty="0" err="1"/>
              <a:t>Newig</a:t>
            </a:r>
            <a:r>
              <a:rPr lang="en-GB" dirty="0"/>
              <a:t> J, </a:t>
            </a:r>
            <a:r>
              <a:rPr lang="en-GB" dirty="0" err="1"/>
              <a:t>Vob</a:t>
            </a:r>
            <a:r>
              <a:rPr lang="en-GB" dirty="0"/>
              <a:t>, J &amp;  </a:t>
            </a:r>
            <a:r>
              <a:rPr lang="en-GB" dirty="0" err="1"/>
              <a:t>Monstadt</a:t>
            </a:r>
            <a:r>
              <a:rPr lang="en-GB" dirty="0"/>
              <a:t> J (2007).  </a:t>
            </a:r>
            <a:r>
              <a:rPr lang="en-GB" i="1" dirty="0"/>
              <a:t>Editorial  Governance for Sustainable Development in the Face of Ambivalence, Uncertainty and Distributed Power: an Introduction.  Journal of Environmental Policy &amp; Planning Vol. 9, Nos. 3-4, September–</a:t>
            </a:r>
            <a:r>
              <a:rPr lang="en-US" i="1" dirty="0"/>
              <a:t>December 2007, 185</a:t>
            </a:r>
            <a:r>
              <a:rPr lang="en-GB" i="1" dirty="0"/>
              <a:t>–</a:t>
            </a:r>
            <a:r>
              <a:rPr lang="en-US" i="1" dirty="0"/>
              <a:t>192</a:t>
            </a:r>
            <a:endParaRPr lang="en-GB" dirty="0"/>
          </a:p>
          <a:p>
            <a:pPr marL="365760" indent="-283464">
              <a:buFont typeface="Wingdings 2"/>
              <a:buChar char=""/>
              <a:defRPr/>
            </a:pPr>
            <a:endParaRPr lang="en-GB" dirty="0"/>
          </a:p>
        </p:txBody>
      </p:sp>
      <p:sp>
        <p:nvSpPr>
          <p:cNvPr id="4" name="Footer Placeholder 10">
            <a:extLst>
              <a:ext uri="{FF2B5EF4-FFF2-40B4-BE49-F238E27FC236}">
                <a16:creationId xmlns:a16="http://schemas.microsoft.com/office/drawing/2014/main" id="{C144DB66-8759-A5AB-8251-796C44EFCF3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solidFill>
                  <a:schemeClr val="tx2">
                    <a:satMod val="130000"/>
                  </a:schemeClr>
                </a:solidFill>
              </a:rPr>
              <a:t>References</a:t>
            </a:r>
          </a:p>
        </p:txBody>
      </p:sp>
      <p:sp>
        <p:nvSpPr>
          <p:cNvPr id="3" name="Content Placeholder 2"/>
          <p:cNvSpPr>
            <a:spLocks noGrp="1"/>
          </p:cNvSpPr>
          <p:nvPr>
            <p:ph idx="1"/>
          </p:nvPr>
        </p:nvSpPr>
        <p:spPr/>
        <p:txBody>
          <a:bodyPr>
            <a:normAutofit/>
          </a:bodyPr>
          <a:lstStyle/>
          <a:p>
            <a:pPr marL="365760" indent="-283464">
              <a:buFont typeface="Wingdings 2"/>
              <a:buChar char=""/>
              <a:defRPr/>
            </a:pPr>
            <a:r>
              <a:rPr lang="en-GB" dirty="0" err="1"/>
              <a:t>Soltys</a:t>
            </a:r>
            <a:r>
              <a:rPr lang="en-GB" dirty="0"/>
              <a:t> Brewster Consulting (2007)  </a:t>
            </a:r>
            <a:r>
              <a:rPr lang="en-GB" i="1" dirty="0"/>
              <a:t>Royal Fern Development Project: Environmental Statement. NTS p.3 C8 p.5 NTS, p 2 (Not Published)</a:t>
            </a:r>
          </a:p>
          <a:p>
            <a:pPr marL="365760" indent="-283464">
              <a:buFont typeface="Wingdings 2"/>
              <a:buChar char=""/>
              <a:defRPr/>
            </a:pPr>
            <a:r>
              <a:rPr lang="en-GB" dirty="0"/>
              <a:t>Sports Council for Wales (2004)  </a:t>
            </a:r>
            <a:r>
              <a:rPr lang="en-GB" i="1" dirty="0"/>
              <a:t>Sport Update: Golf in Wales 2004.  Research and Evaluation Section.  Cardiff.</a:t>
            </a:r>
          </a:p>
          <a:p>
            <a:pPr marL="365760" indent="-283464">
              <a:buFont typeface="Wingdings 2"/>
              <a:buChar char=""/>
              <a:defRPr/>
            </a:pPr>
            <a:r>
              <a:rPr lang="en-GB" dirty="0" err="1"/>
              <a:t>Surgess</a:t>
            </a:r>
            <a:r>
              <a:rPr lang="en-GB" dirty="0"/>
              <a:t>, P (2003)  </a:t>
            </a:r>
            <a:r>
              <a:rPr lang="en-GB" i="1" dirty="0"/>
              <a:t>Royal fern Golf Course. Swansea Winter Ecological Surveys.  (Not Published)</a:t>
            </a:r>
          </a:p>
          <a:p>
            <a:pPr marL="365760" indent="-283464">
              <a:buFont typeface="Wingdings 2"/>
              <a:buChar char=""/>
              <a:defRPr/>
            </a:pPr>
            <a:r>
              <a:rPr lang="en-GB" dirty="0"/>
              <a:t>Stewart, B (2004)  </a:t>
            </a:r>
            <a:r>
              <a:rPr lang="en-GB" i="1" dirty="0"/>
              <a:t>Ecological Surveys: Phase 2.  Dillwyn Production Ltd.  (Not Published)</a:t>
            </a:r>
          </a:p>
          <a:p>
            <a:pPr marL="365760" indent="-283464">
              <a:buFont typeface="Wingdings 2"/>
              <a:buChar char=""/>
              <a:defRPr/>
            </a:pPr>
            <a:endParaRPr lang="en-GB" dirty="0"/>
          </a:p>
        </p:txBody>
      </p:sp>
      <p:sp>
        <p:nvSpPr>
          <p:cNvPr id="4" name="Footer Placeholder 10">
            <a:extLst>
              <a:ext uri="{FF2B5EF4-FFF2-40B4-BE49-F238E27FC236}">
                <a16:creationId xmlns:a16="http://schemas.microsoft.com/office/drawing/2014/main" id="{78C372CB-E2D7-04B1-6995-47D1591E180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solidFill>
                  <a:schemeClr val="tx2">
                    <a:satMod val="130000"/>
                  </a:schemeClr>
                </a:solidFill>
              </a:rPr>
              <a:t>References</a:t>
            </a:r>
          </a:p>
        </p:txBody>
      </p:sp>
      <p:sp>
        <p:nvSpPr>
          <p:cNvPr id="3" name="Content Placeholder 2"/>
          <p:cNvSpPr>
            <a:spLocks noGrp="1"/>
          </p:cNvSpPr>
          <p:nvPr>
            <p:ph idx="1"/>
          </p:nvPr>
        </p:nvSpPr>
        <p:spPr/>
        <p:txBody>
          <a:bodyPr>
            <a:normAutofit fontScale="92500"/>
          </a:bodyPr>
          <a:lstStyle/>
          <a:p>
            <a:pPr marL="365760" indent="-283464">
              <a:buFont typeface="Wingdings 2"/>
              <a:buChar char=""/>
              <a:defRPr/>
            </a:pPr>
            <a:r>
              <a:rPr lang="en-GB" dirty="0"/>
              <a:t>Tanner, R. &amp; </a:t>
            </a:r>
            <a:r>
              <a:rPr lang="en-GB" dirty="0" err="1"/>
              <a:t>Gange</a:t>
            </a:r>
            <a:r>
              <a:rPr lang="en-GB" dirty="0"/>
              <a:t>, A.  (2005) </a:t>
            </a:r>
            <a:r>
              <a:rPr lang="en-GB" i="1" dirty="0"/>
              <a:t> Effects of golf courses on local biodiversity.  Landscape and Urban Planning 71 (2005) 137–</a:t>
            </a:r>
            <a:r>
              <a:rPr lang="fr-FR" i="1" dirty="0"/>
              <a:t>146. p.1  Science Direct.  Elsevier</a:t>
            </a:r>
          </a:p>
          <a:p>
            <a:pPr marL="365760" indent="-283464">
              <a:buFont typeface="Wingdings 2"/>
              <a:buChar char=""/>
              <a:defRPr/>
            </a:pPr>
            <a:r>
              <a:rPr lang="en-GB" dirty="0"/>
              <a:t>Von </a:t>
            </a:r>
            <a:r>
              <a:rPr lang="en-GB" dirty="0" err="1"/>
              <a:t>Borgstede</a:t>
            </a:r>
            <a:r>
              <a:rPr lang="en-GB" dirty="0"/>
              <a:t>, C  &amp; </a:t>
            </a:r>
            <a:r>
              <a:rPr lang="en-GB" dirty="0" err="1"/>
              <a:t>Lundqvist</a:t>
            </a:r>
            <a:r>
              <a:rPr lang="en-GB" dirty="0"/>
              <a:t>, L.  (2006)  </a:t>
            </a:r>
            <a:r>
              <a:rPr lang="en-GB" i="1" dirty="0"/>
              <a:t>Organizational Culture, Professional Role Conceptions and Local Swedish Decision-makers’ Views on Climate Policy Instruments.  Journal of Environmental Policy &amp; Planning Vol. 8, No. 4, December 2006, 279–</a:t>
            </a:r>
            <a:r>
              <a:rPr lang="en-US" i="1" dirty="0"/>
              <a:t>292.</a:t>
            </a:r>
            <a:endParaRPr lang="en-GB" i="1" dirty="0"/>
          </a:p>
          <a:p>
            <a:pPr marL="365760" indent="-283464">
              <a:buFont typeface="Wingdings 2"/>
              <a:buChar char=""/>
              <a:defRPr/>
            </a:pPr>
            <a:r>
              <a:rPr lang="en-GB" dirty="0"/>
              <a:t>Welsh Assembly Government (2008)  </a:t>
            </a:r>
            <a:r>
              <a:rPr lang="en-GB" i="1" dirty="0"/>
              <a:t>People, Places, Future.  The Wales Spatial Plan 2008 Update.  p.30 Welsh Assembly Government. UK</a:t>
            </a:r>
            <a:endParaRPr lang="en-US" i="1" dirty="0"/>
          </a:p>
          <a:p>
            <a:pPr marL="365760" indent="-283464">
              <a:buFont typeface="Wingdings 2"/>
              <a:buChar char=""/>
              <a:defRPr/>
            </a:pPr>
            <a:r>
              <a:rPr lang="en-GB" dirty="0"/>
              <a:t>Welsh Office (1999)  </a:t>
            </a:r>
            <a:r>
              <a:rPr lang="en-GB" i="1" dirty="0"/>
              <a:t>Welsh Office Circular: Environmental Impact assessment.  The Stationary Office.  UK</a:t>
            </a:r>
          </a:p>
          <a:p>
            <a:pPr marL="365760" indent="-283464">
              <a:buFont typeface="Wingdings 2"/>
              <a:buChar char=""/>
              <a:defRPr/>
            </a:pPr>
            <a:r>
              <a:rPr lang="en-GB" dirty="0" err="1"/>
              <a:t>Yakovleva</a:t>
            </a:r>
            <a:r>
              <a:rPr lang="en-GB" dirty="0"/>
              <a:t>, N  (2007) </a:t>
            </a:r>
            <a:r>
              <a:rPr lang="en-GB" i="1" dirty="0"/>
              <a:t>Measuring the Sustainability of the Food System.  Journal of Environmental Policy &amp; Planning Vol. 9, No. 1, March 2007, 1–</a:t>
            </a:r>
            <a:r>
              <a:rPr lang="en-US" i="1" dirty="0"/>
              <a:t>3</a:t>
            </a:r>
            <a:endParaRPr lang="en-GB" dirty="0"/>
          </a:p>
        </p:txBody>
      </p:sp>
      <p:sp>
        <p:nvSpPr>
          <p:cNvPr id="4" name="Footer Placeholder 10">
            <a:extLst>
              <a:ext uri="{FF2B5EF4-FFF2-40B4-BE49-F238E27FC236}">
                <a16:creationId xmlns:a16="http://schemas.microsoft.com/office/drawing/2014/main" id="{44A4FE8A-E470-F2D9-0987-924B39F51DF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dirty="0">
                <a:effectLst>
                  <a:outerShdw blurRad="38100" dist="38100" dir="2700000" algn="tl">
                    <a:srgbClr val="000000">
                      <a:alpha val="43137"/>
                    </a:srgbClr>
                  </a:outerShdw>
                </a:effectLst>
              </a:rPr>
              <a:t>ACBA 7004</a:t>
            </a:r>
            <a:endParaRPr lang="en-US" kern="1200" dirty="0">
              <a:solidFill>
                <a:schemeClr val="tx1"/>
              </a:solidFill>
              <a:effectLst>
                <a:outerShdw blurRad="38100" dist="38100" dir="2700000" algn="tl">
                  <a:srgbClr val="000000">
                    <a:alpha val="43137"/>
                  </a:srgbClr>
                </a:outerShdw>
              </a:effectLst>
              <a:latin typeface="+mn-lt"/>
              <a:ea typeface="+mn-ea"/>
              <a:cs typeface="+mn-cs"/>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unnel with a road">
            <a:extLst>
              <a:ext uri="{FF2B5EF4-FFF2-40B4-BE49-F238E27FC236}">
                <a16:creationId xmlns:a16="http://schemas.microsoft.com/office/drawing/2014/main" id="{4A450EF0-7A80-B796-5BC7-D6D59D190B43}"/>
              </a:ext>
            </a:extLst>
          </p:cNvPr>
          <p:cNvPicPr>
            <a:picLocks noChangeAspect="1"/>
          </p:cNvPicPr>
          <p:nvPr/>
        </p:nvPicPr>
        <p:blipFill rotWithShape="1">
          <a:blip r:embed="rId2"/>
          <a:srcRect/>
          <a:stretch/>
        </p:blipFill>
        <p:spPr>
          <a:xfrm>
            <a:off x="20" y="10"/>
            <a:ext cx="12191980" cy="6857990"/>
          </a:xfrm>
          <a:prstGeom prst="rect">
            <a:avLst/>
          </a:prstGeom>
          <a:noFill/>
        </p:spPr>
      </p:pic>
      <p:sp>
        <p:nvSpPr>
          <p:cNvPr id="2" name="Title 1"/>
          <p:cNvSpPr>
            <a:spLocks noGrp="1"/>
          </p:cNvSpPr>
          <p:nvPr>
            <p:ph type="ctrTitle"/>
          </p:nvPr>
        </p:nvSpPr>
        <p:spPr>
          <a:xfrm>
            <a:off x="6920980" y="1893965"/>
            <a:ext cx="4738347" cy="1986802"/>
          </a:xfrm>
        </p:spPr>
        <p:txBody>
          <a:bodyPr>
            <a:normAutofit/>
          </a:bodyPr>
          <a:lstStyle/>
          <a:p>
            <a:pPr algn="r"/>
            <a:r>
              <a:rPr lang="en-US" altLang="en-US" sz="3400" dirty="0">
                <a:solidFill>
                  <a:srgbClr val="FFFFFF"/>
                </a:solidFill>
              </a:rPr>
              <a:t>Best practice for EIA</a:t>
            </a:r>
            <a:endParaRPr lang="en-US" sz="3400" dirty="0">
              <a:solidFill>
                <a:srgbClr val="FFFFFF"/>
              </a:solidFill>
            </a:endParaRPr>
          </a:p>
        </p:txBody>
      </p:sp>
      <p:sp>
        <p:nvSpPr>
          <p:cNvPr id="8"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6901102" y="3973128"/>
            <a:ext cx="4738347" cy="1189425"/>
          </a:xfrm>
        </p:spPr>
        <p:txBody>
          <a:bodyPr>
            <a:normAutofit/>
          </a:bodyPr>
          <a:lstStyle/>
          <a:p>
            <a:pPr algn="r"/>
            <a:r>
              <a:rPr kumimoji="0" lang="en-GB" sz="1800" b="1" i="0" u="none" strike="noStrike" kern="1200" cap="none" spc="0" normalizeH="0" baseline="0" noProof="0" dirty="0">
                <a:ln>
                  <a:noFill/>
                </a:ln>
                <a:solidFill>
                  <a:srgbClr val="FFFFFF"/>
                </a:solidFill>
                <a:effectLst/>
                <a:uLnTx/>
                <a:uFillTx/>
                <a:latin typeface="Neue Haas Grotesk Text Pro"/>
                <a:ea typeface="+mj-ea"/>
                <a:cs typeface="+mj-cs"/>
              </a:rPr>
              <a:t>ACBA 7004  </a:t>
            </a:r>
          </a:p>
          <a:p>
            <a:pPr algn="r"/>
            <a:endParaRPr lang="en-US" dirty="0">
              <a:solidFill>
                <a:srgbClr val="FFFFFF"/>
              </a:solidFill>
              <a:effectLst>
                <a:outerShdw blurRad="38100" dist="38100" dir="2700000" algn="tl">
                  <a:srgbClr val="000000">
                    <a:alpha val="43137"/>
                  </a:srgbClr>
                </a:outerShdw>
              </a:effectLst>
            </a:endParaRPr>
          </a:p>
        </p:txBody>
      </p:sp>
      <p:sp>
        <p:nvSpPr>
          <p:cNvPr id="10"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64A719BD-BC61-4B51-9C02-FA6D59A9D4EB}" type="datetime1">
              <a:rPr kumimoji="0" lang="en-US" sz="9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10/6/2024</a:t>
            </a:fld>
            <a:endPar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endParaRPr>
          </a:p>
        </p:txBody>
      </p:sp>
      <p:sp>
        <p:nvSpPr>
          <p:cNvPr id="14"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F391B04-159E-4284-919C-20BE23D169A4}" type="slidenum">
              <a:rPr kumimoji="0" lang="en-US" sz="9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140</a:t>
            </a:fld>
            <a:endPar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endParaRPr>
          </a:p>
        </p:txBody>
      </p:sp>
      <p:pic>
        <p:nvPicPr>
          <p:cNvPr id="3" name="Picture 2" descr="A black background with white text&#10;&#10;Description automatically generated">
            <a:extLst>
              <a:ext uri="{FF2B5EF4-FFF2-40B4-BE49-F238E27FC236}">
                <a16:creationId xmlns:a16="http://schemas.microsoft.com/office/drawing/2014/main" id="{1EA59AB8-A833-D0AC-7090-EFFC64CFD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0153" y="5520938"/>
            <a:ext cx="2804732" cy="1297189"/>
          </a:xfrm>
          <a:prstGeom prst="rect">
            <a:avLst/>
          </a:prstGeom>
        </p:spPr>
      </p:pic>
    </p:spTree>
    <p:extLst>
      <p:ext uri="{BB962C8B-B14F-4D97-AF65-F5344CB8AC3E}">
        <p14:creationId xmlns:p14="http://schemas.microsoft.com/office/powerpoint/2010/main" val="286151072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52155F-FE34-4A85-842C-7D17D88BA23D}"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141</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4" name="Rectangle 3"/>
          <p:cNvSpPr/>
          <p:nvPr/>
        </p:nvSpPr>
        <p:spPr>
          <a:xfrm>
            <a:off x="1828802" y="265471"/>
            <a:ext cx="8458199" cy="606319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Neue Haas Grotesk Text Pro"/>
                <a:ea typeface="+mn-ea"/>
                <a:cs typeface="+mn-cs"/>
              </a:rPr>
              <a:t>Key Guiding Principles for EIA</a:t>
            </a: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1"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1"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Continuity </a:t>
            </a:r>
            <a:r>
              <a:rPr kumimoji="0" lang="en-US" sz="1800" b="1" i="0" u="none" strike="noStrike" kern="1200" cap="none" spc="0" normalizeH="0" baseline="0" noProof="0" dirty="0">
                <a:ln>
                  <a:noFill/>
                </a:ln>
                <a:solidFill>
                  <a:prstClr val="black"/>
                </a:solidFill>
                <a:effectLst/>
                <a:uLnTx/>
                <a:uFillTx/>
                <a:latin typeface="Neue Haas Grotesk Text Pro"/>
                <a:ea typeface="+mn-ea"/>
                <a:cs typeface="+mn-cs"/>
              </a:rPr>
              <a:t>-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as an integral part of planning, designing and implementation cycle  of  and development  initiative,  EIA  should  run  continuously  and throughout project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Participatory </a:t>
            </a:r>
            <a:r>
              <a:rPr kumimoji="0" lang="en-US" sz="1800" b="1" i="0" u="none" strike="noStrike" kern="1200" cap="none" spc="0" normalizeH="0" baseline="0" noProof="0" dirty="0">
                <a:ln>
                  <a:noFill/>
                </a:ln>
                <a:solidFill>
                  <a:prstClr val="black"/>
                </a:solidFill>
                <a:effectLst/>
                <a:uLnTx/>
                <a:uFillTx/>
                <a:latin typeface="Neue Haas Grotesk Text Pro"/>
                <a:ea typeface="+mn-ea"/>
                <a:cs typeface="+mn-cs"/>
              </a:rPr>
              <a:t>-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EIA provides a framework for stakeholders and all interested parties to participate in decision-making.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Transparency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EIA facilitates dialogue, predictions and responses in a forum where proponents, decision-makers, experts and the public interact in an open and accessible way in considering the potential impacts of a project on local community, natural resources and environmental quality. All assessment decisions and their basis, should be open and accessible.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Credibility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assessments are undertaken with professionalism and objectivity, using multidisciplinary skills.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Certainty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the process and timing of assessment must be agreed in advance and followed by all participants.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p:txBody>
      </p:sp>
      <p:sp>
        <p:nvSpPr>
          <p:cNvPr id="2" name="Footer Placeholder 10">
            <a:extLst>
              <a:ext uri="{FF2B5EF4-FFF2-40B4-BE49-F238E27FC236}">
                <a16:creationId xmlns:a16="http://schemas.microsoft.com/office/drawing/2014/main" id="{84B2D84B-9C44-5D3E-7021-7A023B73ECC2}"/>
              </a:ext>
            </a:extLst>
          </p:cNvPr>
          <p:cNvSpPr txBox="1">
            <a:spLocks/>
          </p:cNvSpPr>
          <p:nvPr/>
        </p:nvSpPr>
        <p:spPr>
          <a:xfrm>
            <a:off x="9028921" y="6605402"/>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t>ACBA 7004</a:t>
            </a:r>
            <a:endPar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endParaRPr>
          </a:p>
        </p:txBody>
      </p:sp>
    </p:spTree>
    <p:extLst>
      <p:ext uri="{BB962C8B-B14F-4D97-AF65-F5344CB8AC3E}">
        <p14:creationId xmlns:p14="http://schemas.microsoft.com/office/powerpoint/2010/main" val="18365831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52155F-FE34-4A85-842C-7D17D88BA23D}" type="slidenum">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142</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4" name="Rectangle 3"/>
          <p:cNvSpPr/>
          <p:nvPr/>
        </p:nvSpPr>
        <p:spPr>
          <a:xfrm>
            <a:off x="2133600" y="1524000"/>
            <a:ext cx="7543800" cy="397031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Cost-effectiveness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the  assessment  process  and  its  outcomes  will  ensure environmental protection at the least cost to society.   It ensures fair and equitable distribution of project costs and benefit.  As a minimum, local people in a project area must not be worse-off than they were before a project was implemented.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Flexibility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the assessment should be able to adapt to deal efficiently and effectively with any proposal or decision- making 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Practicality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the information and outputs are readily usable for planning, designing and in decision-making.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Neue Haas Grotesk Text Pro"/>
                <a:ea typeface="+mn-ea"/>
                <a:cs typeface="+mn-cs"/>
              </a:rPr>
              <a:t>Accountability </a:t>
            </a:r>
            <a:r>
              <a:rPr kumimoji="0" lang="en-US" sz="1800" b="0" i="0" u="none" strike="noStrike" kern="1200" cap="none" spc="0" normalizeH="0" baseline="0" noProof="0" dirty="0">
                <a:ln>
                  <a:noFill/>
                </a:ln>
                <a:solidFill>
                  <a:prstClr val="black"/>
                </a:solidFill>
                <a:effectLst/>
                <a:uLnTx/>
                <a:uFillTx/>
                <a:latin typeface="Neue Haas Grotesk Text Pro"/>
                <a:ea typeface="+mn-ea"/>
                <a:cs typeface="+mn-cs"/>
              </a:rPr>
              <a:t>– decision-makers are responsible to all parties for decision and actions under the assessment process.</a:t>
            </a:r>
          </a:p>
        </p:txBody>
      </p:sp>
      <p:sp>
        <p:nvSpPr>
          <p:cNvPr id="2" name="Footer Placeholder 10">
            <a:extLst>
              <a:ext uri="{FF2B5EF4-FFF2-40B4-BE49-F238E27FC236}">
                <a16:creationId xmlns:a16="http://schemas.microsoft.com/office/drawing/2014/main" id="{DCF2B9F8-3336-4042-C589-364751F056A8}"/>
              </a:ext>
            </a:extLst>
          </p:cNvPr>
          <p:cNvSpPr txBox="1">
            <a:spLocks/>
          </p:cNvSpPr>
          <p:nvPr/>
        </p:nvSpPr>
        <p:spPr>
          <a:xfrm>
            <a:off x="9028921" y="6605402"/>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rPr>
              <a:t>ACBA 7004</a:t>
            </a:r>
            <a:endParaRPr kumimoji="0" lang="en-US" sz="9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Neue Haas Grotesk Text Pro"/>
              <a:ea typeface="+mn-ea"/>
              <a:cs typeface="+mn-cs"/>
            </a:endParaRPr>
          </a:p>
        </p:txBody>
      </p:sp>
    </p:spTree>
    <p:extLst>
      <p:ext uri="{BB962C8B-B14F-4D97-AF65-F5344CB8AC3E}">
        <p14:creationId xmlns:p14="http://schemas.microsoft.com/office/powerpoint/2010/main" val="122138694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5" name="Rectangle 1128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BA0547AB-6E22-A6FC-18DC-C576BB9362D4}"/>
              </a:ext>
            </a:extLst>
          </p:cNvPr>
          <p:cNvSpPr>
            <a:spLocks noGrp="1" noChangeArrowheads="1"/>
          </p:cNvSpPr>
          <p:nvPr>
            <p:ph type="title"/>
          </p:nvPr>
        </p:nvSpPr>
        <p:spPr>
          <a:xfrm>
            <a:off x="5297762" y="329184"/>
            <a:ext cx="6251110" cy="1783080"/>
          </a:xfrm>
        </p:spPr>
        <p:txBody>
          <a:bodyPr anchor="b">
            <a:normAutofit/>
          </a:bodyPr>
          <a:lstStyle/>
          <a:p>
            <a:r>
              <a:rPr lang="en-AU" altLang="en-US" sz="5400" dirty="0"/>
              <a:t>EIA—Three core values</a:t>
            </a:r>
          </a:p>
        </p:txBody>
      </p:sp>
      <p:pic>
        <p:nvPicPr>
          <p:cNvPr id="11281" name="Picture 11280" descr="Plant growing in a concrete crack">
            <a:extLst>
              <a:ext uri="{FF2B5EF4-FFF2-40B4-BE49-F238E27FC236}">
                <a16:creationId xmlns:a16="http://schemas.microsoft.com/office/drawing/2014/main" id="{8B54F671-357E-1807-0D5C-E9B3AA67F224}"/>
              </a:ext>
            </a:extLst>
          </p:cNvPr>
          <p:cNvPicPr>
            <a:picLocks noChangeAspect="1"/>
          </p:cNvPicPr>
          <p:nvPr/>
        </p:nvPicPr>
        <p:blipFill rotWithShape="1">
          <a:blip r:embed="rId2"/>
          <a:srcRect l="18017" r="3665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28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a:extLst>
              <a:ext uri="{FF2B5EF4-FFF2-40B4-BE49-F238E27FC236}">
                <a16:creationId xmlns:a16="http://schemas.microsoft.com/office/drawing/2014/main" id="{759AA009-B78B-07CD-C99E-18D25C875090}"/>
              </a:ext>
            </a:extLst>
          </p:cNvPr>
          <p:cNvSpPr>
            <a:spLocks noGrp="1" noChangeArrowheads="1"/>
          </p:cNvSpPr>
          <p:nvPr>
            <p:ph type="body" idx="1"/>
          </p:nvPr>
        </p:nvSpPr>
        <p:spPr>
          <a:xfrm>
            <a:off x="5297762" y="2706624"/>
            <a:ext cx="6251110" cy="3483864"/>
          </a:xfrm>
        </p:spPr>
        <p:txBody>
          <a:bodyPr>
            <a:normAutofit fontScale="70000" lnSpcReduction="20000"/>
          </a:bodyPr>
          <a:lstStyle/>
          <a:p>
            <a:pPr>
              <a:lnSpc>
                <a:spcPct val="105000"/>
              </a:lnSpc>
              <a:buFont typeface="Arial" panose="020B0604020202020204" pitchFamily="34" charset="0"/>
              <a:buChar char="•"/>
            </a:pPr>
            <a:r>
              <a:rPr lang="en-GB" altLang="en-AU" sz="3300" b="0" dirty="0">
                <a:latin typeface="+mj-lt"/>
                <a:ea typeface="MS Mincho"/>
                <a:cs typeface="MS Mincho"/>
              </a:rPr>
              <a:t>integrity - the EIA process will conform to agreed standards</a:t>
            </a:r>
          </a:p>
          <a:p>
            <a:pPr>
              <a:lnSpc>
                <a:spcPct val="105000"/>
              </a:lnSpc>
              <a:buFont typeface="Arial" panose="020B0604020202020204" pitchFamily="34" charset="0"/>
              <a:buChar char="•"/>
            </a:pPr>
            <a:r>
              <a:rPr lang="en-GB" altLang="en-AU" sz="3300" b="0" dirty="0">
                <a:latin typeface="+mj-lt"/>
                <a:ea typeface="MS Mincho"/>
                <a:cs typeface="MS Mincho"/>
              </a:rPr>
              <a:t>utility - the EIA process will provide balanced, credible information for decision-making</a:t>
            </a:r>
          </a:p>
          <a:p>
            <a:pPr>
              <a:lnSpc>
                <a:spcPct val="105000"/>
              </a:lnSpc>
              <a:buFont typeface="Arial" panose="020B0604020202020204" pitchFamily="34" charset="0"/>
              <a:buChar char="•"/>
            </a:pPr>
            <a:r>
              <a:rPr lang="en-GB" altLang="en-AU" sz="3300" b="0" dirty="0">
                <a:latin typeface="+mj-lt"/>
                <a:ea typeface="MS Mincho"/>
                <a:cs typeface="MS Mincho"/>
              </a:rPr>
              <a:t>sustainability - the EIA process will result in environmental safeguards</a:t>
            </a:r>
          </a:p>
          <a:p>
            <a:pPr>
              <a:lnSpc>
                <a:spcPct val="105000"/>
              </a:lnSpc>
              <a:buFont typeface="Monotype Sorts" pitchFamily="2" charset="2"/>
              <a:buChar char="F"/>
            </a:pPr>
            <a:endParaRPr lang="en-GB" altLang="en-AU" sz="1900" dirty="0">
              <a:latin typeface="Times New Roman" panose="02020603050405020304" pitchFamily="18" charset="0"/>
              <a:ea typeface="MS Mincho"/>
              <a:cs typeface="MS Mincho"/>
            </a:endParaRPr>
          </a:p>
          <a:p>
            <a:pPr>
              <a:lnSpc>
                <a:spcPct val="105000"/>
              </a:lnSpc>
            </a:pPr>
            <a:endParaRPr lang="en-AU" altLang="en-US" sz="1900" dirty="0"/>
          </a:p>
          <a:p>
            <a:pPr>
              <a:lnSpc>
                <a:spcPct val="105000"/>
              </a:lnSpc>
              <a:buFont typeface="Monotype Sorts" pitchFamily="2" charset="2"/>
              <a:buNone/>
            </a:pPr>
            <a:r>
              <a:rPr lang="en-AU" altLang="en-US" sz="1900" b="0" i="1" dirty="0">
                <a:latin typeface="Century Gothic" panose="020B0502020202020204" pitchFamily="34" charset="0"/>
              </a:rPr>
              <a:t>Source: Sadler, 1996</a:t>
            </a:r>
          </a:p>
        </p:txBody>
      </p:sp>
      <p:sp>
        <p:nvSpPr>
          <p:cNvPr id="4" name="Footer Placeholder 10">
            <a:extLst>
              <a:ext uri="{FF2B5EF4-FFF2-40B4-BE49-F238E27FC236}">
                <a16:creationId xmlns:a16="http://schemas.microsoft.com/office/drawing/2014/main" id="{E68D9B32-84E0-240E-3342-2E1477C9C4E2}"/>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1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a:extLst>
              <a:ext uri="{FF2B5EF4-FFF2-40B4-BE49-F238E27FC236}">
                <a16:creationId xmlns:a16="http://schemas.microsoft.com/office/drawing/2014/main" id="{C20ABDEE-4DDC-87A9-2473-7F96BDDD0C6E}"/>
              </a:ext>
            </a:extLst>
          </p:cNvPr>
          <p:cNvSpPr>
            <a:spLocks noGrp="1" noChangeArrowheads="1"/>
          </p:cNvSpPr>
          <p:nvPr>
            <p:ph type="title"/>
          </p:nvPr>
        </p:nvSpPr>
        <p:spPr>
          <a:xfrm>
            <a:off x="761800" y="762001"/>
            <a:ext cx="5334197" cy="1708242"/>
          </a:xfrm>
        </p:spPr>
        <p:txBody>
          <a:bodyPr vert="horz" lIns="91440" tIns="45720" rIns="91440" bIns="45720" rtlCol="0" anchor="ctr">
            <a:normAutofit/>
          </a:bodyPr>
          <a:lstStyle/>
          <a:p>
            <a:pPr algn="l" eaLnBrk="1" hangingPunct="1"/>
            <a:r>
              <a:rPr lang="en-US" altLang="en-US" sz="4000">
                <a:solidFill>
                  <a:schemeClr val="tx1"/>
                </a:solidFill>
              </a:rPr>
              <a:t>EIA — guiding principles</a:t>
            </a:r>
          </a:p>
        </p:txBody>
      </p:sp>
      <p:pic>
        <p:nvPicPr>
          <p:cNvPr id="12312" name="Picture 12294" descr="Abstract blurred public library with bookshelves">
            <a:extLst>
              <a:ext uri="{FF2B5EF4-FFF2-40B4-BE49-F238E27FC236}">
                <a16:creationId xmlns:a16="http://schemas.microsoft.com/office/drawing/2014/main" id="{3E35FA51-CDEC-F5D7-6372-D522F88D0A22}"/>
              </a:ext>
            </a:extLst>
          </p:cNvPr>
          <p:cNvPicPr>
            <a:picLocks noChangeAspect="1"/>
          </p:cNvPicPr>
          <p:nvPr/>
        </p:nvPicPr>
        <p:blipFill rotWithShape="1">
          <a:blip r:embed="rId2"/>
          <a:srcRect l="12912" r="3525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12293" name="Rectangle 5">
            <a:extLst>
              <a:ext uri="{FF2B5EF4-FFF2-40B4-BE49-F238E27FC236}">
                <a16:creationId xmlns:a16="http://schemas.microsoft.com/office/drawing/2014/main" id="{AF906E06-CA75-C83A-69E9-79981E4F4344}"/>
              </a:ext>
            </a:extLst>
          </p:cNvPr>
          <p:cNvSpPr>
            <a:spLocks noChangeArrowheads="1"/>
          </p:cNvSpPr>
          <p:nvPr/>
        </p:nvSpPr>
        <p:spPr bwMode="auto">
          <a:xfrm>
            <a:off x="761799" y="1953907"/>
            <a:ext cx="3560885" cy="30546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633039" eaLnBrk="0" fontAlgn="base" hangingPunct="0">
              <a:spcBef>
                <a:spcPct val="0"/>
              </a:spcBef>
              <a:spcAft>
                <a:spcPts val="600"/>
              </a:spcAft>
            </a:pPr>
            <a:r>
              <a:rPr lang="en-GB" altLang="en-AU" sz="1385" b="1" dirty="0">
                <a:solidFill>
                  <a:srgbClr val="000000"/>
                </a:solidFill>
                <a:latin typeface="Century Gothic" panose="020B0502020202020204" pitchFamily="34" charset="0"/>
                <a:ea typeface="MS Mincho"/>
                <a:cs typeface="MS Mincho"/>
              </a:rPr>
              <a:t>The EIA process should be:</a:t>
            </a:r>
            <a:endParaRPr lang="en-GB" altLang="en-AU" sz="1385" dirty="0">
              <a:solidFill>
                <a:srgbClr val="000000"/>
              </a:solidFill>
              <a:latin typeface="Century Gothic" panose="020B0502020202020204" pitchFamily="34" charset="0"/>
              <a:ea typeface="MS Mincho"/>
              <a:cs typeface="MS Mincho"/>
            </a:endParaRPr>
          </a:p>
        </p:txBody>
      </p:sp>
      <p:graphicFrame>
        <p:nvGraphicFramePr>
          <p:cNvPr id="12314" name="Rectangle 3">
            <a:extLst>
              <a:ext uri="{FF2B5EF4-FFF2-40B4-BE49-F238E27FC236}">
                <a16:creationId xmlns:a16="http://schemas.microsoft.com/office/drawing/2014/main" id="{F4F22B23-2DED-C86C-AE30-9FA22D9EBE53}"/>
              </a:ext>
            </a:extLst>
          </p:cNvPr>
          <p:cNvGraphicFramePr/>
          <p:nvPr/>
        </p:nvGraphicFramePr>
        <p:xfrm>
          <a:off x="761800" y="2470244"/>
          <a:ext cx="5334197" cy="37698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10">
            <a:extLst>
              <a:ext uri="{FF2B5EF4-FFF2-40B4-BE49-F238E27FC236}">
                <a16:creationId xmlns:a16="http://schemas.microsoft.com/office/drawing/2014/main" id="{BA70934A-F787-68EB-0600-09163FE3FB66}"/>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transition/>
</p:sld>
</file>

<file path=ppt/slides/slide1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16" name="Rectangle 25615">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8" name="Rectangle 25617">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20" name="Rectangle 25619">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22" name="Rectangle 25621">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24" name="Rectangle 25623">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26" name="Oval 25625">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02" name="Rectangle 2">
            <a:extLst>
              <a:ext uri="{FF2B5EF4-FFF2-40B4-BE49-F238E27FC236}">
                <a16:creationId xmlns:a16="http://schemas.microsoft.com/office/drawing/2014/main" id="{D31D1F2B-5D43-511F-1755-BEBBCC84E860}"/>
              </a:ext>
            </a:extLst>
          </p:cNvPr>
          <p:cNvSpPr>
            <a:spLocks noGrp="1" noChangeArrowheads="1"/>
          </p:cNvSpPr>
          <p:nvPr>
            <p:ph type="title"/>
          </p:nvPr>
        </p:nvSpPr>
        <p:spPr>
          <a:xfrm>
            <a:off x="826396" y="586855"/>
            <a:ext cx="4230100" cy="3387497"/>
          </a:xfrm>
        </p:spPr>
        <p:txBody>
          <a:bodyPr anchor="b">
            <a:normAutofit/>
          </a:bodyPr>
          <a:lstStyle/>
          <a:p>
            <a:pPr algn="r"/>
            <a:r>
              <a:rPr lang="en-AU" altLang="en-US" sz="4000">
                <a:solidFill>
                  <a:srgbClr val="FFFFFF"/>
                </a:solidFill>
                <a:latin typeface="Century Gothic" panose="020B0502020202020204" pitchFamily="34" charset="0"/>
              </a:rPr>
              <a:t>EIA — guiding principles</a:t>
            </a:r>
            <a:br>
              <a:rPr lang="en-AU" altLang="en-US" sz="4000">
                <a:solidFill>
                  <a:srgbClr val="FFFFFF"/>
                </a:solidFill>
                <a:latin typeface="Century Gothic" panose="020B0502020202020204" pitchFamily="34" charset="0"/>
              </a:rPr>
            </a:br>
            <a:r>
              <a:rPr lang="en-AU" altLang="en-US" sz="4000">
                <a:solidFill>
                  <a:srgbClr val="FFFFFF"/>
                </a:solidFill>
                <a:latin typeface="Century Gothic" panose="020B0502020202020204" pitchFamily="34" charset="0"/>
              </a:rPr>
              <a:t>(continued)</a:t>
            </a:r>
          </a:p>
        </p:txBody>
      </p:sp>
      <p:sp>
        <p:nvSpPr>
          <p:cNvPr id="2" name="Footer Placeholder 3">
            <a:extLst>
              <a:ext uri="{FF2B5EF4-FFF2-40B4-BE49-F238E27FC236}">
                <a16:creationId xmlns:a16="http://schemas.microsoft.com/office/drawing/2014/main" id="{DC1BA8FB-4BC2-DD32-9B0C-BD60C08066B9}"/>
              </a:ext>
            </a:extLst>
          </p:cNvPr>
          <p:cNvSpPr>
            <a:spLocks noGrp="1"/>
          </p:cNvSpPr>
          <p:nvPr>
            <p:ph type="ftr" sz="quarter" idx="10"/>
          </p:nvPr>
        </p:nvSpPr>
        <p:spPr>
          <a:xfrm rot="5400000">
            <a:off x="-1828800" y="1984248"/>
            <a:ext cx="4114800" cy="365125"/>
          </a:xfrm>
        </p:spPr>
        <p:txBody>
          <a:bodyPr>
            <a:normAutofit/>
          </a:bodyPr>
          <a:lstStyle/>
          <a:p>
            <a:pPr defTabSz="633039" eaLnBrk="0" fontAlgn="base" hangingPunct="0">
              <a:spcBef>
                <a:spcPct val="0"/>
              </a:spcBef>
              <a:spcAft>
                <a:spcPts val="600"/>
              </a:spcAft>
            </a:pPr>
            <a:r>
              <a:rPr lang="en-AU" altLang="en-US" sz="1100">
                <a:solidFill>
                  <a:srgbClr val="FFFFFF"/>
                </a:solidFill>
                <a:latin typeface="Century Gothic" panose="020B0502020202020204" pitchFamily="34" charset="0"/>
              </a:rPr>
              <a:t>UNEP Training Resource Manual</a:t>
            </a:r>
          </a:p>
        </p:txBody>
      </p:sp>
      <p:sp>
        <p:nvSpPr>
          <p:cNvPr id="25603" name="Rectangle 3">
            <a:extLst>
              <a:ext uri="{FF2B5EF4-FFF2-40B4-BE49-F238E27FC236}">
                <a16:creationId xmlns:a16="http://schemas.microsoft.com/office/drawing/2014/main" id="{E0AE1132-2FA5-73A8-A06D-488E67E1074E}"/>
              </a:ext>
            </a:extLst>
          </p:cNvPr>
          <p:cNvSpPr>
            <a:spLocks noGrp="1" noChangeArrowheads="1"/>
          </p:cNvSpPr>
          <p:nvPr>
            <p:ph type="body" idx="1"/>
          </p:nvPr>
        </p:nvSpPr>
        <p:spPr>
          <a:xfrm>
            <a:off x="6535278" y="1810370"/>
            <a:ext cx="4862447" cy="5546047"/>
          </a:xfrm>
        </p:spPr>
        <p:txBody>
          <a:bodyPr anchor="ctr">
            <a:normAutofit/>
          </a:bodyPr>
          <a:lstStyle/>
          <a:p>
            <a:pPr>
              <a:lnSpc>
                <a:spcPct val="105000"/>
              </a:lnSpc>
              <a:buFont typeface="Arial" panose="020B0604020202020204" pitchFamily="34" charset="0"/>
              <a:buChar char="•"/>
            </a:pPr>
            <a:r>
              <a:rPr lang="en-GB" altLang="en-AU" sz="2000" b="0" dirty="0">
                <a:latin typeface="Century Gothic" panose="020B0502020202020204" pitchFamily="34" charset="0"/>
                <a:ea typeface="MS Mincho"/>
                <a:cs typeface="MS Mincho"/>
              </a:rPr>
              <a:t>rigorous – employing ‘best practicable’ methodology</a:t>
            </a:r>
          </a:p>
          <a:p>
            <a:pPr>
              <a:lnSpc>
                <a:spcPct val="105000"/>
              </a:lnSpc>
              <a:buFont typeface="Arial" panose="020B0604020202020204" pitchFamily="34" charset="0"/>
              <a:buChar char="•"/>
            </a:pPr>
            <a:r>
              <a:rPr lang="en-GB" altLang="en-AU" sz="2000" b="0" dirty="0">
                <a:latin typeface="Century Gothic" panose="020B0502020202020204" pitchFamily="34" charset="0"/>
                <a:ea typeface="MS Mincho"/>
                <a:cs typeface="MS Mincho"/>
              </a:rPr>
              <a:t>practical – establishing mitigation measures that work</a:t>
            </a:r>
          </a:p>
          <a:p>
            <a:pPr>
              <a:lnSpc>
                <a:spcPct val="105000"/>
              </a:lnSpc>
              <a:buFont typeface="Arial" panose="020B0604020202020204" pitchFamily="34" charset="0"/>
              <a:buChar char="•"/>
            </a:pPr>
            <a:r>
              <a:rPr lang="en-GB" altLang="en-AU" sz="2000" b="0" dirty="0">
                <a:latin typeface="Century Gothic" panose="020B0502020202020204" pitchFamily="34" charset="0"/>
                <a:ea typeface="MS Mincho"/>
                <a:cs typeface="MS Mincho"/>
              </a:rPr>
              <a:t>credible – carried out with objectivity and professionalism</a:t>
            </a:r>
          </a:p>
          <a:p>
            <a:pPr>
              <a:lnSpc>
                <a:spcPct val="105000"/>
              </a:lnSpc>
              <a:buFont typeface="Arial" panose="020B0604020202020204" pitchFamily="34" charset="0"/>
              <a:buChar char="•"/>
            </a:pPr>
            <a:r>
              <a:rPr lang="en-GB" altLang="en-AU" sz="2000" b="0" dirty="0">
                <a:latin typeface="Century Gothic" panose="020B0502020202020204" pitchFamily="34" charset="0"/>
                <a:ea typeface="MS Mincho"/>
                <a:cs typeface="MS Mincho"/>
              </a:rPr>
              <a:t>efficient – imposing least cost burden on proponents</a:t>
            </a:r>
          </a:p>
          <a:p>
            <a:pPr>
              <a:lnSpc>
                <a:spcPct val="105000"/>
              </a:lnSpc>
              <a:buFont typeface="Monotype Sorts" pitchFamily="2" charset="2"/>
              <a:buChar char="F"/>
            </a:pPr>
            <a:endParaRPr lang="en-GB" altLang="en-AU" sz="2000" dirty="0">
              <a:latin typeface="Century Gothic" panose="020B0502020202020204" pitchFamily="34" charset="0"/>
              <a:ea typeface="MS Mincho"/>
              <a:cs typeface="MS Mincho"/>
            </a:endParaRPr>
          </a:p>
          <a:p>
            <a:pPr>
              <a:lnSpc>
                <a:spcPct val="105000"/>
              </a:lnSpc>
              <a:buFont typeface="Monotype Sorts" pitchFamily="2" charset="2"/>
              <a:buChar char="F"/>
            </a:pPr>
            <a:endParaRPr lang="en-GB" altLang="en-AU" sz="2000" dirty="0">
              <a:latin typeface="Century Gothic" panose="020B0502020202020204" pitchFamily="34" charset="0"/>
              <a:ea typeface="MS Mincho"/>
              <a:cs typeface="MS Mincho"/>
            </a:endParaRPr>
          </a:p>
          <a:p>
            <a:pPr>
              <a:lnSpc>
                <a:spcPct val="105000"/>
              </a:lnSpc>
              <a:buFont typeface="Monotype Sorts" pitchFamily="2" charset="2"/>
              <a:buNone/>
            </a:pPr>
            <a:endParaRPr lang="en-AU" altLang="en-US" sz="2000" b="0" i="1" dirty="0">
              <a:latin typeface="Century Gothic" panose="020B0502020202020204" pitchFamily="34" charset="0"/>
              <a:ea typeface="MS Mincho"/>
              <a:cs typeface="MS Mincho"/>
            </a:endParaRPr>
          </a:p>
          <a:p>
            <a:pPr>
              <a:lnSpc>
                <a:spcPct val="105000"/>
              </a:lnSpc>
              <a:buFont typeface="Monotype Sorts" pitchFamily="2" charset="2"/>
              <a:buNone/>
            </a:pPr>
            <a:r>
              <a:rPr lang="en-AU" altLang="en-US" sz="2000" b="0" i="1" dirty="0">
                <a:latin typeface="Century Gothic" panose="020B0502020202020204" pitchFamily="34" charset="0"/>
                <a:ea typeface="MS Mincho"/>
                <a:cs typeface="MS Mincho"/>
              </a:rPr>
              <a:t>Source: Sadler, 1996; IAIA/IEMA 1999</a:t>
            </a:r>
            <a:endParaRPr lang="en-AU" altLang="en-US" sz="2000" b="0" dirty="0">
              <a:latin typeface="Century Gothic" panose="020B0502020202020204" pitchFamily="34" charset="0"/>
              <a:ea typeface="MS Mincho"/>
              <a:cs typeface="MS Mincho"/>
            </a:endParaRPr>
          </a:p>
          <a:p>
            <a:pPr>
              <a:lnSpc>
                <a:spcPct val="105000"/>
              </a:lnSpc>
              <a:buFont typeface="Monotype Sorts" pitchFamily="2" charset="2"/>
              <a:buNone/>
            </a:pPr>
            <a:endParaRPr lang="en-AU" altLang="en-US" sz="2000" b="0" i="1" dirty="0">
              <a:latin typeface="Century Gothic" panose="020B0502020202020204" pitchFamily="34" charset="0"/>
              <a:ea typeface="MS Mincho"/>
              <a:cs typeface="MS Mincho"/>
            </a:endParaRPr>
          </a:p>
          <a:p>
            <a:pPr>
              <a:lnSpc>
                <a:spcPct val="105000"/>
              </a:lnSpc>
              <a:buFont typeface="Monotype Sorts" pitchFamily="2" charset="2"/>
              <a:buChar char="F"/>
            </a:pPr>
            <a:endParaRPr lang="en-GB" altLang="en-AU" sz="2000" dirty="0">
              <a:latin typeface="Century Gothic" panose="020B0502020202020204" pitchFamily="34" charset="0"/>
              <a:ea typeface="MS Mincho"/>
              <a:cs typeface="MS Mincho"/>
            </a:endParaRPr>
          </a:p>
          <a:p>
            <a:pPr>
              <a:lnSpc>
                <a:spcPct val="105000"/>
              </a:lnSpc>
            </a:pPr>
            <a:endParaRPr lang="en-AU" altLang="en-US" sz="2000" dirty="0"/>
          </a:p>
        </p:txBody>
      </p:sp>
      <p:sp>
        <p:nvSpPr>
          <p:cNvPr id="4" name="Footer Placeholder 10">
            <a:extLst>
              <a:ext uri="{FF2B5EF4-FFF2-40B4-BE49-F238E27FC236}">
                <a16:creationId xmlns:a16="http://schemas.microsoft.com/office/drawing/2014/main" id="{6CA90500-E432-9552-21B2-266FFDC735ED}"/>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33" name="Rectangle 1333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335" name="Rectangle 1333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37" name="Rectangle 1333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39" name="Rectangle 1333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41" name="Rectangle 1334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3" name="Freeform: Shape 1334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345" name="Rectangle 1334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3FB1F68B-EA8D-9D1E-E3B9-074E8BE6FBB1}"/>
              </a:ext>
            </a:extLst>
          </p:cNvPr>
          <p:cNvSpPr>
            <a:spLocks noGrp="1" noChangeArrowheads="1"/>
          </p:cNvSpPr>
          <p:nvPr>
            <p:ph type="title"/>
          </p:nvPr>
        </p:nvSpPr>
        <p:spPr>
          <a:xfrm>
            <a:off x="466722" y="586855"/>
            <a:ext cx="3201366" cy="3387497"/>
          </a:xfrm>
        </p:spPr>
        <p:txBody>
          <a:bodyPr anchor="b">
            <a:normAutofit/>
          </a:bodyPr>
          <a:lstStyle/>
          <a:p>
            <a:pPr algn="r"/>
            <a:r>
              <a:rPr lang="en-AU" altLang="en-US" sz="4000">
                <a:solidFill>
                  <a:srgbClr val="FFFFFF"/>
                </a:solidFill>
                <a:latin typeface="Century Gothic" panose="020B0502020202020204" pitchFamily="34" charset="0"/>
              </a:rPr>
              <a:t>Key operating principles of good EIA practice</a:t>
            </a:r>
            <a:endParaRPr lang="en-AU" altLang="en-US" sz="4000">
              <a:solidFill>
                <a:srgbClr val="FFFFFF"/>
              </a:solidFill>
            </a:endParaRPr>
          </a:p>
        </p:txBody>
      </p:sp>
      <p:sp>
        <p:nvSpPr>
          <p:cNvPr id="13315" name="Rectangle 3">
            <a:extLst>
              <a:ext uri="{FF2B5EF4-FFF2-40B4-BE49-F238E27FC236}">
                <a16:creationId xmlns:a16="http://schemas.microsoft.com/office/drawing/2014/main" id="{362E9723-CBE6-70D4-5F6B-52B1EFA0E1A3}"/>
              </a:ext>
            </a:extLst>
          </p:cNvPr>
          <p:cNvSpPr>
            <a:spLocks noGrp="1" noChangeArrowheads="1"/>
          </p:cNvSpPr>
          <p:nvPr>
            <p:ph type="body" idx="1"/>
          </p:nvPr>
        </p:nvSpPr>
        <p:spPr>
          <a:xfrm>
            <a:off x="4810259" y="649480"/>
            <a:ext cx="6555347" cy="5546047"/>
          </a:xfrm>
        </p:spPr>
        <p:txBody>
          <a:bodyPr anchor="ctr">
            <a:normAutofit/>
          </a:bodyPr>
          <a:lstStyle/>
          <a:p>
            <a:pPr>
              <a:buFont typeface="Monotype Sorts" pitchFamily="2" charset="2"/>
              <a:buNone/>
            </a:pPr>
            <a:r>
              <a:rPr lang="en-AU" altLang="en-US" sz="1900" b="0" dirty="0"/>
              <a:t>EIA should:</a:t>
            </a:r>
          </a:p>
          <a:p>
            <a:pPr>
              <a:buFont typeface="Arial" panose="020B0604020202020204" pitchFamily="34" charset="0"/>
              <a:buChar char="•"/>
            </a:pPr>
            <a:r>
              <a:rPr lang="en-AU" altLang="en-US" sz="1900" b="0" dirty="0"/>
              <a:t>be applied to all proposals with significant impacts</a:t>
            </a:r>
          </a:p>
          <a:p>
            <a:pPr>
              <a:buFont typeface="Arial" panose="020B0604020202020204" pitchFamily="34" charset="0"/>
              <a:buChar char="•"/>
            </a:pPr>
            <a:r>
              <a:rPr lang="en-AU" altLang="en-US" sz="1900" b="0" dirty="0"/>
              <a:t>begin early in the project cycle</a:t>
            </a:r>
          </a:p>
          <a:p>
            <a:pPr>
              <a:buFont typeface="Arial" panose="020B0604020202020204" pitchFamily="34" charset="0"/>
              <a:buChar char="•"/>
            </a:pPr>
            <a:r>
              <a:rPr lang="en-AU" altLang="en-US" sz="1900" b="0" dirty="0"/>
              <a:t>address relevant environmental, social and health impacts</a:t>
            </a:r>
          </a:p>
          <a:p>
            <a:pPr>
              <a:buFont typeface="Arial" panose="020B0604020202020204" pitchFamily="34" charset="0"/>
              <a:buChar char="•"/>
            </a:pPr>
            <a:r>
              <a:rPr lang="en-AU" altLang="en-US" sz="1900" b="0" dirty="0"/>
              <a:t>identify and take account of public views</a:t>
            </a:r>
          </a:p>
          <a:p>
            <a:pPr>
              <a:buFont typeface="Arial" panose="020B0604020202020204" pitchFamily="34" charset="0"/>
              <a:buChar char="•"/>
            </a:pPr>
            <a:r>
              <a:rPr lang="en-AU" altLang="en-US" sz="1900" b="0" dirty="0"/>
              <a:t>result in a statement of impacts and mitigation measures</a:t>
            </a:r>
          </a:p>
          <a:p>
            <a:pPr>
              <a:buFont typeface="Arial" panose="020B0604020202020204" pitchFamily="34" charset="0"/>
              <a:buChar char="•"/>
            </a:pPr>
            <a:r>
              <a:rPr lang="en-AU" altLang="en-US" sz="1900" b="0" dirty="0"/>
              <a:t>facilitate informed decision making and condition setting</a:t>
            </a:r>
          </a:p>
          <a:p>
            <a:endParaRPr lang="en-AU" altLang="en-US" sz="1900" i="1" dirty="0"/>
          </a:p>
          <a:p>
            <a:pPr>
              <a:buFont typeface="Monotype Sorts" pitchFamily="2" charset="2"/>
              <a:buNone/>
            </a:pPr>
            <a:r>
              <a:rPr lang="en-AU" altLang="en-US" sz="1900" b="0" i="1" dirty="0"/>
              <a:t>Source: Sadler, 1996</a:t>
            </a:r>
            <a:endParaRPr lang="en-AU" altLang="en-US" sz="1900" i="1" dirty="0"/>
          </a:p>
          <a:p>
            <a:pPr>
              <a:buFont typeface="Monotype Sorts" pitchFamily="2" charset="2"/>
              <a:buNone/>
            </a:pPr>
            <a:endParaRPr lang="en-AU" altLang="en-US" sz="1900" b="0" dirty="0">
              <a:latin typeface="Century Gothic" panose="020B0502020202020204" pitchFamily="34" charset="0"/>
            </a:endParaRPr>
          </a:p>
          <a:p>
            <a:endParaRPr lang="en-AU" altLang="en-US" sz="1900" i="1" dirty="0">
              <a:latin typeface="Palatino" charset="0"/>
            </a:endParaRPr>
          </a:p>
        </p:txBody>
      </p:sp>
      <p:sp>
        <p:nvSpPr>
          <p:cNvPr id="4" name="Footer Placeholder 10">
            <a:extLst>
              <a:ext uri="{FF2B5EF4-FFF2-40B4-BE49-F238E27FC236}">
                <a16:creationId xmlns:a16="http://schemas.microsoft.com/office/drawing/2014/main" id="{6FB917B7-63BD-29A9-785E-BF79911E5B0A}"/>
              </a:ext>
            </a:extLst>
          </p:cNvPr>
          <p:cNvSpPr txBox="1">
            <a:spLocks/>
          </p:cNvSpPr>
          <p:nvPr/>
        </p:nvSpPr>
        <p:spPr bwMode="auto">
          <a:xfrm>
            <a:off x="8876521" y="6453002"/>
            <a:ext cx="2805405" cy="365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defPPr>
              <a:defRPr lang="en-US"/>
            </a:defPPr>
            <a:lvl1pPr marL="0" algn="r" defTabSz="914400" rtl="0" eaLnBrk="1" latinLnBrk="0" hangingPunct="1">
              <a:defRPr sz="692"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a:effectLst>
                  <a:outerShdw blurRad="38100" dist="38100" dir="2700000" algn="tl">
                    <a:srgbClr val="000000">
                      <a:alpha val="43137"/>
                    </a:srgbClr>
                  </a:outerShdw>
                </a:effectLst>
              </a:rPr>
              <a:t>ACBA 7004</a:t>
            </a:r>
            <a:endParaRPr lang="en-US" dirty="0">
              <a:effectLst>
                <a:outerShdw blurRad="38100" dist="38100" dir="2700000" algn="tl">
                  <a:srgbClr val="000000">
                    <a:alpha val="43137"/>
                  </a:srgbClr>
                </a:outerShdw>
              </a:effectLst>
            </a:endParaRPr>
          </a:p>
        </p:txBody>
      </p:sp>
    </p:spTree>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3.xml><?xml version="1.0" encoding="utf-8"?>
<a:theme xmlns:a="http://schemas.openxmlformats.org/drawingml/2006/main" name="Master slide">
  <a:themeElements>
    <a:clrScheme name="">
      <a:dk1>
        <a:srgbClr val="000000"/>
      </a:dk1>
      <a:lt1>
        <a:srgbClr val="FFFFFF"/>
      </a:lt1>
      <a:dk2>
        <a:srgbClr val="000000"/>
      </a:dk2>
      <a:lt2>
        <a:srgbClr val="CECECE"/>
      </a:lt2>
      <a:accent1>
        <a:srgbClr val="DADADA"/>
      </a:accent1>
      <a:accent2>
        <a:srgbClr val="676767"/>
      </a:accent2>
      <a:accent3>
        <a:srgbClr val="FFFFFF"/>
      </a:accent3>
      <a:accent4>
        <a:srgbClr val="000000"/>
      </a:accent4>
      <a:accent5>
        <a:srgbClr val="EAEAEA"/>
      </a:accent5>
      <a:accent6>
        <a:srgbClr val="5D5D5D"/>
      </a:accent6>
      <a:hlink>
        <a:srgbClr val="474747"/>
      </a:hlink>
      <a:folHlink>
        <a:srgbClr val="919191"/>
      </a:folHlink>
    </a:clrScheme>
    <a:fontScheme name="Master slide">
      <a:majorFont>
        <a:latin typeface="Avant Garde"/>
        <a:ea typeface=""/>
        <a:cs typeface=""/>
      </a:majorFont>
      <a:minorFont>
        <a:latin typeface="Avant Gard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altLang="en-AU" sz="2000" b="0" i="0" u="none" strike="noStrike" cap="none" normalizeH="0" baseline="0" smtClean="0">
            <a:ln>
              <a:noFill/>
            </a:ln>
            <a:solidFill>
              <a:schemeClr val="tx1"/>
            </a:solidFill>
            <a:effectLst/>
            <a:latin typeface="Century Gothic" panose="020B0502020202020204" pitchFamily="34" charset="0"/>
          </a:defRPr>
        </a:defPPr>
      </a:lstStyle>
    </a:spDef>
    <a:lnDef>
      <a:spPr bwMode="auto">
        <a:xfrm>
          <a:off x="0" y="0"/>
          <a:ext cx="1" cy="1"/>
        </a:xfrm>
        <a:custGeom>
          <a:avLst/>
          <a:gdLst/>
          <a:ahLst/>
          <a:cxnLst/>
          <a:rect l="0" t="0" r="0" b="0"/>
          <a:pathLst/>
        </a:cu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altLang="en-AU" sz="2000" b="0" i="0" u="none" strike="noStrike" cap="none" normalizeH="0" baseline="0" smtClean="0">
            <a:ln>
              <a:noFill/>
            </a:ln>
            <a:solidFill>
              <a:schemeClr val="tx1"/>
            </a:solidFill>
            <a:effectLst/>
            <a:latin typeface="Century Gothic" panose="020B0502020202020204" pitchFamily="34" charset="0"/>
          </a:defRPr>
        </a:defPPr>
      </a:lstStyle>
    </a:lnDef>
  </a:objectDefaults>
  <a:extraClrSchemeLst>
    <a:extraClrScheme>
      <a:clrScheme name="Master slid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aster slid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aster slid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aster slid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aster slid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aster slid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aster slid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12239</Words>
  <Application>Microsoft Office PowerPoint</Application>
  <PresentationFormat>Widescreen</PresentationFormat>
  <Paragraphs>1406</Paragraphs>
  <Slides>146</Slides>
  <Notes>24</Notes>
  <HiddenSlides>4</HiddenSlides>
  <MMClips>0</MMClips>
  <ScaleCrop>false</ScaleCrop>
  <HeadingPairs>
    <vt:vector size="6" baseType="variant">
      <vt:variant>
        <vt:lpstr>Fonts Used</vt:lpstr>
      </vt:variant>
      <vt:variant>
        <vt:i4>17</vt:i4>
      </vt:variant>
      <vt:variant>
        <vt:lpstr>Theme</vt:lpstr>
      </vt:variant>
      <vt:variant>
        <vt:i4>3</vt:i4>
      </vt:variant>
      <vt:variant>
        <vt:lpstr>Slide Titles</vt:lpstr>
      </vt:variant>
      <vt:variant>
        <vt:i4>146</vt:i4>
      </vt:variant>
    </vt:vector>
  </HeadingPairs>
  <TitlesOfParts>
    <vt:vector size="166" baseType="lpstr">
      <vt:lpstr>Avant Garde</vt:lpstr>
      <vt:lpstr>Monotype Sorts</vt:lpstr>
      <vt:lpstr>Palatino</vt:lpstr>
      <vt:lpstr>Arial</vt:lpstr>
      <vt:lpstr>Calibri</vt:lpstr>
      <vt:lpstr>Calibri Light</vt:lpstr>
      <vt:lpstr>Century Gothic</vt:lpstr>
      <vt:lpstr>Comic Sans MS</vt:lpstr>
      <vt:lpstr>Courier New</vt:lpstr>
      <vt:lpstr>Georgia</vt:lpstr>
      <vt:lpstr>Gill Sans MT</vt:lpstr>
      <vt:lpstr>Neue Haas Grotesk Text Pro</vt:lpstr>
      <vt:lpstr>Tahoma</vt:lpstr>
      <vt:lpstr>Times New Roman</vt:lpstr>
      <vt:lpstr>Verdana</vt:lpstr>
      <vt:lpstr>Wingdings</vt:lpstr>
      <vt:lpstr>Wingdings 2</vt:lpstr>
      <vt:lpstr>Office Theme</vt:lpstr>
      <vt:lpstr>VanillaVTI</vt:lpstr>
      <vt:lpstr>Master slide</vt:lpstr>
      <vt:lpstr>Why EIA? Intro and background to EIA </vt:lpstr>
      <vt:lpstr>Outline</vt:lpstr>
      <vt:lpstr>Activity</vt:lpstr>
      <vt:lpstr>Introduction and History of the EIA</vt:lpstr>
      <vt:lpstr>Last Week…</vt:lpstr>
      <vt:lpstr>PowerPoint Presentation</vt:lpstr>
      <vt:lpstr>PowerPoint Presentation</vt:lpstr>
      <vt:lpstr>PowerPoint Presentation</vt:lpstr>
      <vt:lpstr>PowerPoint Presentation</vt:lpstr>
      <vt:lpstr>PowerPoint Presentation</vt:lpstr>
      <vt:lpstr>Why EIA is important</vt:lpstr>
      <vt:lpstr>Why EIA is important</vt:lpstr>
      <vt:lpstr>PowerPoint Presentation</vt:lpstr>
      <vt:lpstr>PowerPoint Presentation</vt:lpstr>
      <vt:lpstr>PowerPoint Presentation</vt:lpstr>
      <vt:lpstr>PowerPoint Presentation</vt:lpstr>
      <vt:lpstr>Evolution of EIA</vt:lpstr>
      <vt:lpstr>PowerPoint Presentation</vt:lpstr>
      <vt:lpstr>Increasingly significant</vt:lpstr>
      <vt:lpstr>What are the aims and objectives of EIA?</vt:lpstr>
      <vt:lpstr>Immediate objectives of EIA are </vt:lpstr>
      <vt:lpstr>Long term objectives of EIA are </vt:lpstr>
      <vt:lpstr>Fundamental Approach to Environmental Impact Assessment (EIA)</vt:lpstr>
      <vt:lpstr>PowerPoint Presentation</vt:lpstr>
      <vt:lpstr>EIA: Purpose</vt:lpstr>
      <vt:lpstr>Benefits of EIA include:</vt:lpstr>
      <vt:lpstr>The EIA processes in sequences of application.   </vt:lpstr>
      <vt:lpstr>PowerPoint Presentation</vt:lpstr>
      <vt:lpstr>What is an impact?</vt:lpstr>
      <vt:lpstr>Environmental impacts (key words)</vt:lpstr>
      <vt:lpstr>PowerPoint Presentation</vt:lpstr>
      <vt:lpstr>What is an impact?</vt:lpstr>
      <vt:lpstr>The baseline situation</vt:lpstr>
      <vt:lpstr>The baseline situation</vt:lpstr>
      <vt:lpstr>Types of impacts &amp; their attributes</vt:lpstr>
      <vt:lpstr>Key terms in the EIA process</vt:lpstr>
      <vt:lpstr>Baseline</vt:lpstr>
      <vt:lpstr>PowerPoint Presentation</vt:lpstr>
      <vt:lpstr>   What is an activity?</vt:lpstr>
      <vt:lpstr> What about sub-activities?</vt:lpstr>
      <vt:lpstr>Activities and sub-activities</vt:lpstr>
      <vt:lpstr>Activity</vt:lpstr>
      <vt:lpstr>Take a break</vt:lpstr>
      <vt:lpstr>EIA process</vt:lpstr>
      <vt:lpstr>EIA practice and outcomes</vt:lpstr>
      <vt:lpstr>Costs and benefits of EIA </vt:lpstr>
      <vt:lpstr>Costs and benefits of EIA </vt:lpstr>
      <vt:lpstr>Why?</vt:lpstr>
      <vt:lpstr>Impacts of Development</vt:lpstr>
      <vt:lpstr>Principles</vt:lpstr>
      <vt:lpstr>Background</vt:lpstr>
      <vt:lpstr>Background</vt:lpstr>
      <vt:lpstr>Process of conducting an EIA</vt:lpstr>
      <vt:lpstr>The EIA processes in sequences of application.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PowerPoint Presentation</vt:lpstr>
      <vt:lpstr>PowerPoint Presentation</vt:lpstr>
      <vt:lpstr>PowerPoint Presentation</vt:lpstr>
      <vt:lpstr>PowerPoint Presentation</vt:lpstr>
      <vt:lpstr>PowerPoint Presentation</vt:lpstr>
      <vt:lpstr>Take a break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Activity</vt:lpstr>
      <vt:lpstr>Take a break</vt:lpstr>
      <vt:lpstr>PowerPoint Presentation</vt:lpstr>
      <vt:lpstr>PowerPoint Presentation</vt:lpstr>
      <vt:lpstr>PowerPoint Presentation</vt:lpstr>
      <vt:lpstr>PowerPoint Presentation</vt:lpstr>
      <vt:lpstr>Activity</vt:lpstr>
      <vt:lpstr>PowerPoint Presentation</vt:lpstr>
      <vt:lpstr>PowerPoint Presentation</vt:lpstr>
      <vt:lpstr>PowerPoint Presentation</vt:lpstr>
      <vt:lpstr>EIA Good practice</vt:lpstr>
      <vt:lpstr>PowerPoint Presentation</vt:lpstr>
      <vt:lpstr>Limitations of EIA </vt:lpstr>
      <vt:lpstr>Limitations of EIA </vt:lpstr>
      <vt:lpstr>Limitations of EIA </vt:lpstr>
      <vt:lpstr>Principles of EIA administration and practice </vt:lpstr>
      <vt:lpstr>Principles of EIA administration and practice</vt:lpstr>
      <vt:lpstr>EIA Legislation</vt:lpstr>
      <vt:lpstr>Legislation</vt:lpstr>
      <vt:lpstr>Background</vt:lpstr>
      <vt:lpstr>Background</vt:lpstr>
      <vt:lpstr>Legislation affecting development </vt:lpstr>
      <vt:lpstr>Other Legislation</vt:lpstr>
      <vt:lpstr>Difference to LCA (Crawley, 2015)</vt:lpstr>
      <vt:lpstr>Developing a Site</vt:lpstr>
      <vt:lpstr>Environmental Impact Assessments (EIAs)</vt:lpstr>
      <vt:lpstr>Process 1</vt:lpstr>
      <vt:lpstr>Process 2</vt:lpstr>
      <vt:lpstr>Critique of EIA Process</vt:lpstr>
      <vt:lpstr>PowerPoint Presentation</vt:lpstr>
      <vt:lpstr>Activity</vt:lpstr>
      <vt:lpstr>PowerPoint Presentation</vt:lpstr>
      <vt:lpstr>References</vt:lpstr>
      <vt:lpstr>References</vt:lpstr>
      <vt:lpstr>References</vt:lpstr>
      <vt:lpstr>References</vt:lpstr>
      <vt:lpstr>Best practice for EIA</vt:lpstr>
      <vt:lpstr>PowerPoint Presentation</vt:lpstr>
      <vt:lpstr>PowerPoint Presentation</vt:lpstr>
      <vt:lpstr>EIA—Three core values</vt:lpstr>
      <vt:lpstr>EIA — guiding principles</vt:lpstr>
      <vt:lpstr>EIA — guiding principles (continued)</vt:lpstr>
      <vt:lpstr>Key operating principles of good EIA practice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Alissa Flatley</dc:creator>
  <cp:lastModifiedBy>Alisdair Cunningham</cp:lastModifiedBy>
  <cp:revision>4</cp:revision>
  <dcterms:created xsi:type="dcterms:W3CDTF">2023-08-21T15:52:27Z</dcterms:created>
  <dcterms:modified xsi:type="dcterms:W3CDTF">2024-10-06T18:56:36Z</dcterms:modified>
</cp:coreProperties>
</file>