
<file path=[Content_Types].xml><?xml version="1.0" encoding="utf-8"?>
<Types xmlns="http://schemas.openxmlformats.org/package/2006/content-types">
  <Override PartName="/_rels/.rels" ContentType="application/vnd.openxmlformats-package.relationships+xml"/>
  <Override PartName="/ppt/_rels/presentation.xml.rels" ContentType="application/vnd.openxmlformats-package.relationships+xml"/>
  <Override PartName="/ppt/media/image23.png" ContentType="image/png"/>
  <Override PartName="/ppt/media/image20.png" ContentType="image/png"/>
  <Override PartName="/ppt/media/image18.png" ContentType="image/png"/>
  <Override PartName="/ppt/media/image15.png" ContentType="image/png"/>
  <Override PartName="/ppt/media/image14.png" ContentType="image/png"/>
  <Override PartName="/ppt/media/image13.png" ContentType="image/png"/>
  <Override PartName="/ppt/media/image11.png" ContentType="image/png"/>
  <Override PartName="/ppt/media/image10.png" ContentType="image/png"/>
  <Override PartName="/ppt/media/image9.png" ContentType="image/png"/>
  <Override PartName="/ppt/media/image12.png" ContentType="image/png"/>
  <Override PartName="/ppt/media/image6.jpeg" ContentType="image/jpeg"/>
  <Override PartName="/ppt/media/image7.png" ContentType="image/png"/>
  <Override PartName="/ppt/media/image22.jpeg" ContentType="image/jpeg"/>
  <Override PartName="/ppt/media/image4.jpeg" ContentType="image/jpeg"/>
  <Override PartName="/ppt/media/image16.png" ContentType="image/png"/>
  <Override PartName="/ppt/media/image3.jpeg" ContentType="image/jpeg"/>
  <Override PartName="/ppt/media/image5.png" ContentType="image/png"/>
  <Override PartName="/ppt/media/image21.png" ContentType="image/png"/>
  <Override PartName="/ppt/media/image19.jpeg" ContentType="image/jpeg"/>
  <Override PartName="/ppt/media/image1.png" ContentType="image/png"/>
  <Override PartName="/ppt/media/image2.jpeg" ContentType="image/jpeg"/>
  <Override PartName="/ppt/media/image17.png" ContentType="image/png"/>
  <Override PartName="/ppt/media/image8.jpeg" ContentType="image/jpeg"/>
  <Override PartName="/ppt/slides/_rels/slide12.xml.rels" ContentType="application/vnd.openxmlformats-package.relationships+xml"/>
  <Override PartName="/ppt/slides/_rels/slide11.xml.rels" ContentType="application/vnd.openxmlformats-package.relationships+xml"/>
  <Override PartName="/ppt/slides/_rels/slide10.xml.rels" ContentType="application/vnd.openxmlformats-package.relationships+xml"/>
  <Override PartName="/ppt/slides/_rels/slide2.xml.rels" ContentType="application/vnd.openxmlformats-package.relationships+xml"/>
  <Override PartName="/ppt/slides/_rels/slide9.xml.rels" ContentType="application/vnd.openxmlformats-package.relationships+xml"/>
  <Override PartName="/ppt/slides/_rels/slide1.xml.rels" ContentType="application/vnd.openxmlformats-package.relationships+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3.xml.rels" ContentType="application/vnd.openxmlformats-package.relationships+xml"/>
  <Override PartName="/ppt/slides/slide12.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7.xml" ContentType="application/vnd.openxmlformats-officedocument.presentationml.slideLayout+xml"/>
  <Override PartName="/ppt/slideLayouts/slideLayout16.xml" ContentType="application/vnd.openxmlformats-officedocument.presentationml.slideLayout+xml"/>
  <Override PartName="/ppt/slideLayouts/slideLayout6.xml" ContentType="application/vnd.openxmlformats-officedocument.presentationml.slideLayout+xml"/>
  <Override PartName="/ppt/slideLayouts/slideLayout15.xml" ContentType="application/vnd.openxmlformats-officedocument.presentationml.slideLayout+xml"/>
  <Override PartName="/ppt/slideLayouts/_rels/slideLayout24.xml.rels" ContentType="application/vnd.openxmlformats-package.relationships+xml"/>
  <Override PartName="/ppt/slideLayouts/_rels/slideLayout21.xml.rels" ContentType="application/vnd.openxmlformats-package.relationships+xml"/>
  <Override PartName="/ppt/slideLayouts/_rels/slideLayout20.xml.rels" ContentType="application/vnd.openxmlformats-package.relationships+xml"/>
  <Override PartName="/ppt/slideLayouts/_rels/slideLayout16.xml.rels" ContentType="application/vnd.openxmlformats-package.relationships+xml"/>
  <Override PartName="/ppt/slideLayouts/_rels/slideLayout23.xml.rels" ContentType="application/vnd.openxmlformats-package.relationships+xml"/>
  <Override PartName="/ppt/slideLayouts/_rels/slideLayout15.xml.rels" ContentType="application/vnd.openxmlformats-package.relationships+xml"/>
  <Override PartName="/ppt/slideLayouts/_rels/slideLayout22.xml.rels" ContentType="application/vnd.openxmlformats-package.relationships+xml"/>
  <Override PartName="/ppt/slideLayouts/_rels/slideLayout14.xml.rels" ContentType="application/vnd.openxmlformats-package.relationships+xml"/>
  <Override PartName="/ppt/slideLayouts/_rels/slideLayout13.xml.rels" ContentType="application/vnd.openxmlformats-package.relationships+xml"/>
  <Override PartName="/ppt/slideLayouts/_rels/slideLayout19.xml.rels" ContentType="application/vnd.openxmlformats-package.relationships+xml"/>
  <Override PartName="/ppt/slideLayouts/_rels/slideLayout12.xml.rels" ContentType="application/vnd.openxmlformats-package.relationships+xml"/>
  <Override PartName="/ppt/slideLayouts/_rels/slideLayout18.xml.rels" ContentType="application/vnd.openxmlformats-package.relationships+xml"/>
  <Override PartName="/ppt/slideLayouts/_rels/slideLayout11.xml.rels" ContentType="application/vnd.openxmlformats-package.relationships+xml"/>
  <Override PartName="/ppt/slideLayouts/_rels/slideLayout17.xml.rels" ContentType="application/vnd.openxmlformats-package.relationships+xml"/>
  <Override PartName="/ppt/slideLayouts/_rels/slideLayout10.xml.rels" ContentType="application/vnd.openxmlformats-package.relationships+xml"/>
  <Override PartName="/ppt/slideLayouts/_rels/slideLayout2.xml.rels" ContentType="application/vnd.openxmlformats-package.relationships+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8.xml.rels" ContentType="application/vnd.openxmlformats-package.relationships+xml"/>
  <Override PartName="/ppt/slideLayouts/_rels/slideLayout7.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slideLayout5.xml" ContentType="application/vnd.openxmlformats-officedocument.presentationml.slideLayout+xml"/>
  <Override PartName="/ppt/slideLayouts/slideLayout14.xml" ContentType="application/vnd.openxmlformats-officedocument.presentationml.slideLayout+xml"/>
  <Override PartName="/ppt/slideLayouts/slideLayout4.xml" ContentType="application/vnd.openxmlformats-officedocument.presentationml.slideLayout+xml"/>
  <Override PartName="/ppt/slideLayouts/slideLayout13.xml" ContentType="application/vnd.openxmlformats-officedocument.presentationml.slideLayout+xml"/>
  <Override PartName="/ppt/slideLayouts/slideLayout3.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11.xml" ContentType="application/vnd.openxmlformats-officedocument.presentationml.slideLayout+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1.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20.xml" ContentType="application/vnd.openxmlformats-officedocument.presentationml.slideLayout+xml"/>
  <Override PartName="/ppt/slideLayouts/slideLayout17.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presentation.xml" ContentType="application/vnd.openxmlformats-officedocument.presentationml.presentation.main+xml"/>
  <Override PartName="/docProps/app.xml" ContentType="application/vnd.openxmlformats-officedocument.extended-properties+xml"/>
  <Override PartName="/docProps/core.xml" ContentType="application/vnd.openxmlformats-package.core-propertie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10080625" cy="7559675"/>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3"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7"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301320"/>
            <a:ext cx="9072000" cy="58503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2"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6"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20"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24"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27"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32"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41"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43"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45"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301320"/>
            <a:ext cx="9072000" cy="58503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0"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4"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8"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62"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65"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70"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301320"/>
            <a:ext cx="9071640" cy="126144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1" name="PlaceHolder 2"/>
          <p:cNvSpPr>
            <a:spLocks noGrp="1"/>
          </p:cNvSpPr>
          <p:nvPr>
            <p:ph type="body"/>
          </p:nvPr>
        </p:nvSpPr>
        <p:spPr>
          <a:xfrm>
            <a:off x="504000" y="1768680"/>
            <a:ext cx="9071640" cy="43837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301320"/>
            <a:ext cx="9072000" cy="1261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504000" y="1768680"/>
            <a:ext cx="9072000" cy="43840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jpeg"/><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png"/><Relationship Id="rId6"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image" Target="../media/image7.png"/><Relationship Id="rId3"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image" Target="../media/image9.png"/><Relationship Id="rId3" Type="http://schemas.openxmlformats.org/officeDocument/2006/relationships/image" Target="../media/image10.png"/><Relationship Id="rId4"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png"/><Relationship Id="rId3"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8.png"/><Relationship Id="rId3" Type="http://schemas.openxmlformats.org/officeDocument/2006/relationships/image" Target="../media/image19.jpeg"/><Relationship Id="rId4"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image" Target="../media/image22.jpeg"/><Relationship Id="rId4" Type="http://schemas.openxmlformats.org/officeDocument/2006/relationships/image" Target="../media/image23.png"/><Relationship Id="rId5"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76" name="CustomShape 1"/>
          <p:cNvSpPr/>
          <p:nvPr/>
        </p:nvSpPr>
        <p:spPr>
          <a:xfrm>
            <a:off x="504000" y="301320"/>
            <a:ext cx="9070920" cy="126108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Texts and Images</a:t>
            </a:r>
            <a:endParaRPr b="0" lang="en-GB" sz="5860" spc="-1" strike="noStrike">
              <a:latin typeface="Arial"/>
            </a:endParaRPr>
          </a:p>
        </p:txBody>
      </p:sp>
      <p:sp>
        <p:nvSpPr>
          <p:cNvPr id="77" name="CustomShape 2"/>
          <p:cNvSpPr/>
          <p:nvPr/>
        </p:nvSpPr>
        <p:spPr>
          <a:xfrm>
            <a:off x="1656000" y="1769040"/>
            <a:ext cx="6983280" cy="4383720"/>
          </a:xfrm>
          <a:prstGeom prst="rect">
            <a:avLst/>
          </a:prstGeom>
          <a:noFill/>
          <a:ln>
            <a:noFill/>
          </a:ln>
        </p:spPr>
        <p:style>
          <a:lnRef idx="0"/>
          <a:fillRef idx="0"/>
          <a:effectRef idx="0"/>
          <a:fontRef idx="minor"/>
        </p:style>
        <p:txBody>
          <a:bodyPr lIns="0" rIns="0" tIns="0" bIns="0" anchor="ctr"/>
          <a:p>
            <a:pPr>
              <a:lnSpc>
                <a:spcPct val="100000"/>
              </a:lnSpc>
            </a:pPr>
            <a:r>
              <a:rPr b="0" lang="en-GB" sz="3200" spc="-1" strike="noStrike">
                <a:solidFill>
                  <a:srgbClr val="ffffff"/>
                </a:solidFill>
                <a:latin typeface="Gill Sans"/>
                <a:ea typeface="DejaVu Sans"/>
              </a:rPr>
              <a:t>How does the image visualize the text?</a:t>
            </a:r>
            <a:endParaRPr b="0" lang="en-GB" sz="3200" spc="-1" strike="noStrike">
              <a:latin typeface="Arial"/>
            </a:endParaRPr>
          </a:p>
          <a:p>
            <a:pPr>
              <a:lnSpc>
                <a:spcPct val="100000"/>
              </a:lnSpc>
            </a:pPr>
            <a:endParaRPr b="0" lang="en-GB" sz="3200" spc="-1" strike="noStrike">
              <a:latin typeface="Arial"/>
            </a:endParaRPr>
          </a:p>
          <a:p>
            <a:pPr>
              <a:lnSpc>
                <a:spcPct val="100000"/>
              </a:lnSpc>
            </a:pPr>
            <a:r>
              <a:rPr b="0" lang="en-GB" sz="3200" spc="-1" strike="noStrike">
                <a:solidFill>
                  <a:srgbClr val="ffffff"/>
                </a:solidFill>
                <a:latin typeface="Gill Sans"/>
                <a:ea typeface="DejaVu Sans"/>
              </a:rPr>
              <a:t>Does the image leave out any details from the text, or add details that are not in the text?</a:t>
            </a:r>
            <a:endParaRPr b="0" lang="en-GB" sz="3200" spc="-1" strike="noStrike">
              <a:latin typeface="Arial"/>
            </a:endParaRPr>
          </a:p>
          <a:p>
            <a:pPr>
              <a:lnSpc>
                <a:spcPct val="100000"/>
              </a:lnSpc>
            </a:pPr>
            <a:endParaRPr b="0" lang="en-GB" sz="3200" spc="-1" strike="noStrike">
              <a:latin typeface="Arial"/>
            </a:endParaRPr>
          </a:p>
          <a:p>
            <a:pPr>
              <a:lnSpc>
                <a:spcPct val="100000"/>
              </a:lnSpc>
            </a:pPr>
            <a:r>
              <a:rPr b="0" lang="en-GB" sz="3200" spc="-1" strike="noStrike">
                <a:solidFill>
                  <a:srgbClr val="ffffff"/>
                </a:solidFill>
                <a:latin typeface="Gill Sans"/>
                <a:ea typeface="DejaVu Sans"/>
              </a:rPr>
              <a:t>How do images of the same story change over time?</a:t>
            </a:r>
            <a:endParaRPr b="0" lang="en-GB" sz="3200" spc="-1" strike="noStrike">
              <a:latin typeface="Arial"/>
            </a:endParaRPr>
          </a:p>
        </p:txBody>
      </p:sp>
    </p:spTree>
  </p:cSld>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78" name="CustomShape 1"/>
          <p:cNvSpPr/>
          <p:nvPr/>
        </p:nvSpPr>
        <p:spPr>
          <a:xfrm>
            <a:off x="504000" y="288000"/>
            <a:ext cx="9261720" cy="6886440"/>
          </a:xfrm>
          <a:prstGeom prst="rect">
            <a:avLst/>
          </a:prstGeom>
          <a:solidFill>
            <a:srgbClr val="f2f2f2"/>
          </a:solidFill>
          <a:ln>
            <a:noFill/>
          </a:ln>
        </p:spPr>
        <p:style>
          <a:lnRef idx="0"/>
          <a:fillRef idx="0"/>
          <a:effectRef idx="0"/>
          <a:fontRef idx="minor"/>
        </p:style>
        <p:txBody>
          <a:bodyPr lIns="180000" rIns="180000" tIns="72000" bIns="72000"/>
          <a:p>
            <a:pPr>
              <a:lnSpc>
                <a:spcPct val="100000"/>
              </a:lnSpc>
            </a:pPr>
            <a:r>
              <a:rPr b="0" lang="en-GB" sz="2200" spc="-1" strike="noStrike">
                <a:solidFill>
                  <a:srgbClr val="000000"/>
                </a:solidFill>
                <a:latin typeface="Gill Sans"/>
                <a:ea typeface="DejaVu Sans"/>
              </a:rPr>
              <a:t>The Annunciation:</a:t>
            </a:r>
            <a:endParaRPr b="0" lang="en-GB" sz="2200" spc="-1" strike="noStrike">
              <a:latin typeface="Arial"/>
            </a:endParaRPr>
          </a:p>
          <a:p>
            <a:pPr>
              <a:lnSpc>
                <a:spcPct val="100000"/>
              </a:lnSpc>
            </a:pPr>
            <a:endParaRPr b="0" lang="en-GB" sz="2200" spc="-1" strike="noStrike">
              <a:latin typeface="Arial"/>
            </a:endParaRPr>
          </a:p>
          <a:p>
            <a:pPr>
              <a:lnSpc>
                <a:spcPct val="100000"/>
              </a:lnSpc>
            </a:pPr>
            <a:r>
              <a:rPr b="0" lang="en-GB" sz="2200" spc="-1" strike="noStrike">
                <a:solidFill>
                  <a:srgbClr val="000000"/>
                </a:solidFill>
                <a:latin typeface="Gill Sans"/>
                <a:ea typeface="DejaVu Sans"/>
              </a:rPr>
              <a:t>“</a:t>
            </a:r>
            <a:r>
              <a:rPr b="0" lang="en-GB" sz="2200" spc="-1" strike="noStrike">
                <a:solidFill>
                  <a:srgbClr val="000000"/>
                </a:solidFill>
                <a:latin typeface="Gill Sans"/>
                <a:ea typeface="DejaVu Sans"/>
              </a:rPr>
              <a:t>In the sixth month the angel Gabriel was sent by God to a town in Galilee called Nazareth,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to a virgin engaged to a man whose name was Joseph, of the house of David. The virgin’s name was Mary.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And he came to her and said, “Greetings, favoured one! The Lord is with you.”</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But she was much perplexed by his words and pondered what sort of greeting this might be.</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The angel said to her, “Do not be afraid, Mary, for you have found favour with God.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And now, you will conceive in your womb and bear a son, and you will name him Jesus.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He will be great, and will be called the Son of the Most High, and the Lord God will give to him the throne of his ancestor David.</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He will reign over the house of Jacob forever, and of his kingdom there will be no end.”</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Mary said to the angel, “How can this be, since I am a virgin?”</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The angel said to her, “The Holy Spirit will come upon you, and the power of the Most High will overshadow you; therefore the child to be born will be holy; he will be called Son of God.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And now, your relative Elizabeth in her old age has also conceived a son; and this is the sixth month for her who was said to be barren.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For nothing will be impossible with God.”</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Then Mary said, “Here am I, the servant of the Lord; let it be with me according to your word.” Then the angel departed from her.”—Luke 1:26–38</a:t>
            </a:r>
            <a:endParaRPr b="0" lang="en-GB" sz="2200" spc="-1" strike="noStrike">
              <a:latin typeface="Arial"/>
            </a:endParaRPr>
          </a:p>
        </p:txBody>
      </p:sp>
    </p:spTree>
  </p:cSld>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79" name="" descr=""/>
          <p:cNvPicPr/>
          <p:nvPr/>
        </p:nvPicPr>
        <p:blipFill>
          <a:blip r:embed="rId1"/>
          <a:stretch/>
        </p:blipFill>
        <p:spPr>
          <a:xfrm>
            <a:off x="2988000" y="144000"/>
            <a:ext cx="2519280" cy="3242880"/>
          </a:xfrm>
          <a:prstGeom prst="rect">
            <a:avLst/>
          </a:prstGeom>
          <a:ln>
            <a:noFill/>
          </a:ln>
        </p:spPr>
      </p:pic>
      <p:sp>
        <p:nvSpPr>
          <p:cNvPr id="80" name="CustomShape 1"/>
          <p:cNvSpPr/>
          <p:nvPr/>
        </p:nvSpPr>
        <p:spPr>
          <a:xfrm>
            <a:off x="3348000" y="3387600"/>
            <a:ext cx="1871280" cy="6472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Rhenish, c.1300</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DejaVu Sans"/>
              </a:rPr>
              <a:t>(Met Museum)</a:t>
            </a:r>
            <a:endParaRPr b="0" lang="en-GB" sz="1800" spc="-1" strike="noStrike">
              <a:solidFill>
                <a:srgbClr val="ffffff"/>
              </a:solidFill>
              <a:latin typeface="Arial"/>
            </a:endParaRPr>
          </a:p>
        </p:txBody>
      </p:sp>
      <p:pic>
        <p:nvPicPr>
          <p:cNvPr id="81" name="" descr=""/>
          <p:cNvPicPr/>
          <p:nvPr/>
        </p:nvPicPr>
        <p:blipFill>
          <a:blip r:embed="rId2"/>
          <a:stretch/>
        </p:blipFill>
        <p:spPr>
          <a:xfrm>
            <a:off x="432000" y="207720"/>
            <a:ext cx="2231280" cy="3175560"/>
          </a:xfrm>
          <a:prstGeom prst="rect">
            <a:avLst/>
          </a:prstGeom>
          <a:ln>
            <a:noFill/>
          </a:ln>
        </p:spPr>
      </p:pic>
      <p:sp>
        <p:nvSpPr>
          <p:cNvPr id="82" name="CustomShape 2"/>
          <p:cNvSpPr/>
          <p:nvPr/>
        </p:nvSpPr>
        <p:spPr>
          <a:xfrm>
            <a:off x="288000" y="3528000"/>
            <a:ext cx="2547720" cy="6166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Augsburg, c.1250</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DejaVu Sans"/>
              </a:rPr>
              <a:t>(Walters Art Museum)</a:t>
            </a:r>
            <a:endParaRPr b="0" lang="en-GB" sz="1800" spc="-1" strike="noStrike">
              <a:solidFill>
                <a:srgbClr val="ffffff"/>
              </a:solidFill>
              <a:latin typeface="Arial"/>
            </a:endParaRPr>
          </a:p>
        </p:txBody>
      </p:sp>
      <p:pic>
        <p:nvPicPr>
          <p:cNvPr id="83" name="" descr=""/>
          <p:cNvPicPr/>
          <p:nvPr/>
        </p:nvPicPr>
        <p:blipFill>
          <a:blip r:embed="rId3"/>
          <a:stretch/>
        </p:blipFill>
        <p:spPr>
          <a:xfrm>
            <a:off x="295200" y="4248000"/>
            <a:ext cx="2944080" cy="2807280"/>
          </a:xfrm>
          <a:prstGeom prst="rect">
            <a:avLst/>
          </a:prstGeom>
          <a:ln>
            <a:noFill/>
          </a:ln>
        </p:spPr>
      </p:pic>
      <p:sp>
        <p:nvSpPr>
          <p:cNvPr id="84" name="CustomShape 3"/>
          <p:cNvSpPr/>
          <p:nvPr/>
        </p:nvSpPr>
        <p:spPr>
          <a:xfrm>
            <a:off x="720000" y="7128000"/>
            <a:ext cx="1871280" cy="4312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Tournai, c.1400</a:t>
            </a:r>
            <a:endParaRPr b="0" lang="en-GB" sz="1800" spc="-1" strike="noStrike">
              <a:solidFill>
                <a:srgbClr val="ffffff"/>
              </a:solidFill>
              <a:latin typeface="Arial"/>
            </a:endParaRPr>
          </a:p>
        </p:txBody>
      </p:sp>
      <p:pic>
        <p:nvPicPr>
          <p:cNvPr id="85" name="" descr=""/>
          <p:cNvPicPr/>
          <p:nvPr/>
        </p:nvPicPr>
        <p:blipFill>
          <a:blip r:embed="rId4"/>
          <a:stretch/>
        </p:blipFill>
        <p:spPr>
          <a:xfrm>
            <a:off x="3401280" y="4035600"/>
            <a:ext cx="2142000" cy="3284280"/>
          </a:xfrm>
          <a:prstGeom prst="rect">
            <a:avLst/>
          </a:prstGeom>
          <a:ln>
            <a:noFill/>
          </a:ln>
        </p:spPr>
      </p:pic>
      <p:sp>
        <p:nvSpPr>
          <p:cNvPr id="86" name="CustomShape 4"/>
          <p:cNvSpPr/>
          <p:nvPr/>
        </p:nvSpPr>
        <p:spPr>
          <a:xfrm>
            <a:off x="5544000" y="5649120"/>
            <a:ext cx="1295280" cy="167076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East Anglia, c.1300</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DejaVu Sans"/>
              </a:rPr>
              <a:t>(Corpus Christi College, </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DejaVu Sans"/>
              </a:rPr>
              <a:t>MS 53)</a:t>
            </a:r>
            <a:endParaRPr b="0" lang="en-GB" sz="1800" spc="-1" strike="noStrike">
              <a:solidFill>
                <a:srgbClr val="ffffff"/>
              </a:solidFill>
              <a:latin typeface="Arial"/>
            </a:endParaRPr>
          </a:p>
        </p:txBody>
      </p:sp>
      <p:pic>
        <p:nvPicPr>
          <p:cNvPr id="87" name="" descr=""/>
          <p:cNvPicPr/>
          <p:nvPr/>
        </p:nvPicPr>
        <p:blipFill>
          <a:blip r:embed="rId5"/>
          <a:stretch/>
        </p:blipFill>
        <p:spPr>
          <a:xfrm>
            <a:off x="6120000" y="216000"/>
            <a:ext cx="3563640" cy="4966920"/>
          </a:xfrm>
          <a:prstGeom prst="rect">
            <a:avLst/>
          </a:prstGeom>
          <a:ln>
            <a:noFill/>
          </a:ln>
        </p:spPr>
      </p:pic>
      <p:sp>
        <p:nvSpPr>
          <p:cNvPr id="88" name="CustomShape 5"/>
          <p:cNvSpPr/>
          <p:nvPr/>
        </p:nvSpPr>
        <p:spPr>
          <a:xfrm>
            <a:off x="6696000" y="5328000"/>
            <a:ext cx="2303280" cy="95904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43" strike="noStrike">
                <a:solidFill>
                  <a:srgbClr val="ffffff"/>
                </a:solidFill>
                <a:latin typeface="Gill Sans"/>
                <a:ea typeface="Arial"/>
              </a:rPr>
              <a:t>Dutch; 15th century</a:t>
            </a:r>
            <a:endParaRPr b="0" lang="en-GB" sz="1800" spc="-1" strike="noStrike">
              <a:latin typeface="Arial"/>
            </a:endParaRPr>
          </a:p>
          <a:p>
            <a:pPr algn="ctr">
              <a:lnSpc>
                <a:spcPct val="100000"/>
              </a:lnSpc>
            </a:pPr>
            <a:r>
              <a:rPr b="0" lang="en-GB" sz="1800" spc="-43" strike="noStrike">
                <a:solidFill>
                  <a:srgbClr val="ffffff"/>
                </a:solidFill>
                <a:latin typeface="Gill Sans"/>
                <a:ea typeface="Arial"/>
              </a:rPr>
              <a:t>(Oxford, Bodleian Library MS Douce 93)</a:t>
            </a:r>
            <a:endParaRPr b="0" lang="en-GB" sz="1800" spc="-1" strike="noStrike">
              <a:latin typeface="Arial"/>
            </a:endParaRPr>
          </a:p>
        </p:txBody>
      </p:sp>
    </p:spTree>
  </p:cSld>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89" name="" descr=""/>
          <p:cNvPicPr/>
          <p:nvPr/>
        </p:nvPicPr>
        <p:blipFill>
          <a:blip r:embed="rId1"/>
          <a:stretch/>
        </p:blipFill>
        <p:spPr>
          <a:xfrm>
            <a:off x="3024000" y="379080"/>
            <a:ext cx="4391280" cy="6784200"/>
          </a:xfrm>
          <a:prstGeom prst="rect">
            <a:avLst/>
          </a:prstGeom>
          <a:ln>
            <a:noFill/>
          </a:ln>
        </p:spPr>
      </p:pic>
      <p:sp>
        <p:nvSpPr>
          <p:cNvPr id="90" name="CustomShape 1"/>
          <p:cNvSpPr/>
          <p:nvPr/>
        </p:nvSpPr>
        <p:spPr>
          <a:xfrm>
            <a:off x="360000" y="2664000"/>
            <a:ext cx="2519280" cy="169524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Queen Mary Psalter, c.1310</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DejaVu Sans"/>
              </a:rPr>
              <a:t>(BL  Royal MS 2 B VII</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DejaVu Sans"/>
              </a:rPr>
              <a:t> </a:t>
            </a:r>
            <a:r>
              <a:rPr b="0" lang="en-GB" sz="1800" spc="-1" strike="noStrike">
                <a:solidFill>
                  <a:srgbClr val="ffffff"/>
                </a:solidFill>
                <a:latin typeface="Gill Sans"/>
                <a:ea typeface="DejaVu Sans"/>
              </a:rPr>
              <a:t>f.84v.)</a:t>
            </a:r>
            <a:endParaRPr b="0" lang="en-GB" sz="1800" spc="-1" strike="noStrike">
              <a:solidFill>
                <a:srgbClr val="ffffff"/>
              </a:solidFill>
              <a:latin typeface="Arial"/>
            </a:endParaRPr>
          </a:p>
        </p:txBody>
      </p:sp>
      <p:pic>
        <p:nvPicPr>
          <p:cNvPr id="91" name="" descr=""/>
          <p:cNvPicPr/>
          <p:nvPr/>
        </p:nvPicPr>
        <p:blipFill>
          <a:blip r:embed="rId2"/>
          <a:stretch/>
        </p:blipFill>
        <p:spPr>
          <a:xfrm>
            <a:off x="7623360" y="2109960"/>
            <a:ext cx="2168280" cy="2353680"/>
          </a:xfrm>
          <a:prstGeom prst="rect">
            <a:avLst/>
          </a:prstGeom>
          <a:ln>
            <a:noFill/>
          </a:ln>
        </p:spPr>
      </p:pic>
      <p:sp>
        <p:nvSpPr>
          <p:cNvPr id="92" name="TextShape 2"/>
          <p:cNvSpPr txBox="1"/>
          <p:nvPr/>
        </p:nvSpPr>
        <p:spPr>
          <a:xfrm>
            <a:off x="8009640" y="4614120"/>
            <a:ext cx="1674360" cy="353880"/>
          </a:xfrm>
          <a:prstGeom prst="rect">
            <a:avLst/>
          </a:prstGeom>
          <a:noFill/>
          <a:ln>
            <a:noFill/>
          </a:ln>
        </p:spPr>
        <p:txBody>
          <a:bodyPr lIns="90000" rIns="90000" tIns="45000" bIns="45000"/>
          <a:p>
            <a:r>
              <a:rPr b="0" lang="en-GB" sz="1800" spc="-1" strike="noStrike">
                <a:solidFill>
                  <a:srgbClr val="ffffff"/>
                </a:solidFill>
                <a:latin typeface="Gill Sans"/>
              </a:rPr>
              <a:t>Wells Cathedral</a:t>
            </a:r>
            <a:endParaRPr b="0" lang="en-GB" sz="1800" spc="-1" strike="noStrike">
              <a:latin typeface="Arial"/>
            </a:endParaRPr>
          </a:p>
        </p:txBody>
      </p:sp>
    </p:spTree>
  </p:cSld>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93" name="CustomShape 1"/>
          <p:cNvSpPr/>
          <p:nvPr/>
        </p:nvSpPr>
        <p:spPr>
          <a:xfrm>
            <a:off x="432000" y="360000"/>
            <a:ext cx="4103280" cy="2896920"/>
          </a:xfrm>
          <a:prstGeom prst="rect">
            <a:avLst/>
          </a:prstGeom>
          <a:solidFill>
            <a:srgbClr val="ffffff"/>
          </a:solidFill>
          <a:ln>
            <a:noFill/>
          </a:ln>
        </p:spPr>
        <p:style>
          <a:lnRef idx="0"/>
          <a:fillRef idx="0"/>
          <a:effectRef idx="0"/>
          <a:fontRef idx="minor"/>
        </p:style>
        <p:txBody>
          <a:bodyPr lIns="90000" rIns="90000" tIns="45000" bIns="45000"/>
          <a:p>
            <a:pPr>
              <a:lnSpc>
                <a:spcPct val="100000"/>
              </a:lnSpc>
            </a:pPr>
            <a:r>
              <a:rPr b="0" lang="en-GB" sz="2600" spc="-1" strike="noStrike">
                <a:solidFill>
                  <a:srgbClr val="000000"/>
                </a:solidFill>
                <a:latin typeface="Gill Sans"/>
                <a:ea typeface="DejaVu Sans"/>
              </a:rPr>
              <a:t>Nativity</a:t>
            </a:r>
            <a:endParaRPr b="0" lang="en-GB" sz="2600" spc="-1" strike="noStrike">
              <a:latin typeface="Arial"/>
            </a:endParaRPr>
          </a:p>
          <a:p>
            <a:pPr>
              <a:lnSpc>
                <a:spcPct val="100000"/>
              </a:lnSpc>
            </a:pPr>
            <a:r>
              <a:rPr b="0" lang="en-GB" sz="2600" spc="-1" strike="noStrike">
                <a:solidFill>
                  <a:srgbClr val="000000"/>
                </a:solidFill>
                <a:latin typeface="Gill Sans"/>
                <a:ea typeface="DejaVu Sans"/>
              </a:rPr>
              <a:t>“</a:t>
            </a:r>
            <a:r>
              <a:rPr b="0" lang="en-GB" sz="2600" spc="-1" strike="noStrike">
                <a:solidFill>
                  <a:srgbClr val="000000"/>
                </a:solidFill>
                <a:latin typeface="Gill Sans"/>
                <a:ea typeface="DejaVu Sans"/>
              </a:rPr>
              <a:t>And she brought forth her firstborn son, and wrapped him in swaddling clothes, and laid him in a manger; because there was no room for them in the inn.” Luke 2:7</a:t>
            </a:r>
            <a:endParaRPr b="0" lang="en-GB" sz="2600" spc="-1" strike="noStrike">
              <a:latin typeface="Arial"/>
            </a:endParaRPr>
          </a:p>
        </p:txBody>
      </p:sp>
      <p:pic>
        <p:nvPicPr>
          <p:cNvPr id="94" name="" descr=""/>
          <p:cNvPicPr/>
          <p:nvPr/>
        </p:nvPicPr>
        <p:blipFill>
          <a:blip r:embed="rId1"/>
          <a:stretch/>
        </p:blipFill>
        <p:spPr>
          <a:xfrm>
            <a:off x="5040000" y="178200"/>
            <a:ext cx="3211920" cy="2845080"/>
          </a:xfrm>
          <a:prstGeom prst="rect">
            <a:avLst/>
          </a:prstGeom>
          <a:ln>
            <a:noFill/>
          </a:ln>
        </p:spPr>
      </p:pic>
      <p:sp>
        <p:nvSpPr>
          <p:cNvPr id="95" name="CustomShape 2"/>
          <p:cNvSpPr/>
          <p:nvPr/>
        </p:nvSpPr>
        <p:spPr>
          <a:xfrm>
            <a:off x="8568000" y="720000"/>
            <a:ext cx="1151280" cy="141444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Eton College 123, late 13</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a:t>
            </a:r>
            <a:endParaRPr b="0" lang="en-GB" sz="1800" spc="-1" strike="noStrike">
              <a:solidFill>
                <a:srgbClr val="ffffff"/>
              </a:solidFill>
              <a:latin typeface="Arial"/>
            </a:endParaRPr>
          </a:p>
        </p:txBody>
      </p:sp>
      <p:sp>
        <p:nvSpPr>
          <p:cNvPr id="96" name="CustomShape 3"/>
          <p:cNvSpPr/>
          <p:nvPr/>
        </p:nvSpPr>
        <p:spPr>
          <a:xfrm>
            <a:off x="3017880" y="3744000"/>
            <a:ext cx="1769400" cy="179928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Arial"/>
              </a:rPr>
              <a:t>English, 12</a:t>
            </a:r>
            <a:r>
              <a:rPr b="0" lang="en-GB" sz="1800" spc="-1" strike="noStrike" baseline="30000">
                <a:solidFill>
                  <a:srgbClr val="ffffff"/>
                </a:solidFill>
                <a:latin typeface="Gill Sans"/>
                <a:ea typeface="Arial"/>
              </a:rPr>
              <a:t>th</a:t>
            </a:r>
            <a:r>
              <a:rPr b="0" lang="en-GB" sz="1800" spc="-1" strike="noStrike">
                <a:solidFill>
                  <a:srgbClr val="ffffff"/>
                </a:solidFill>
                <a:latin typeface="Gill Sans"/>
                <a:ea typeface="Arial"/>
              </a:rPr>
              <a:t> century</a:t>
            </a:r>
            <a:endParaRPr b="0" lang="en-GB" sz="1800" spc="-1" strike="noStrike">
              <a:latin typeface="Arial"/>
            </a:endParaRPr>
          </a:p>
          <a:p>
            <a:pPr>
              <a:lnSpc>
                <a:spcPct val="100000"/>
              </a:lnSpc>
            </a:pPr>
            <a:r>
              <a:rPr b="0" lang="en-GB" sz="1800" spc="-1" strike="noStrike">
                <a:solidFill>
                  <a:srgbClr val="ffffff"/>
                </a:solidFill>
                <a:latin typeface="Gill Sans"/>
                <a:ea typeface="Arial"/>
              </a:rPr>
              <a:t>(Oxford, Bodleian, MS Douce 293)</a:t>
            </a:r>
            <a:endParaRPr b="0" lang="en-GB" sz="1800" spc="-1" strike="noStrike">
              <a:latin typeface="Arial"/>
            </a:endParaRPr>
          </a:p>
        </p:txBody>
      </p:sp>
      <p:pic>
        <p:nvPicPr>
          <p:cNvPr id="97" name="" descr=""/>
          <p:cNvPicPr/>
          <p:nvPr/>
        </p:nvPicPr>
        <p:blipFill>
          <a:blip r:embed="rId2"/>
          <a:stretch/>
        </p:blipFill>
        <p:spPr>
          <a:xfrm>
            <a:off x="260640" y="3312000"/>
            <a:ext cx="2599560" cy="3979440"/>
          </a:xfrm>
          <a:prstGeom prst="rect">
            <a:avLst/>
          </a:prstGeom>
          <a:ln>
            <a:noFill/>
          </a:ln>
        </p:spPr>
      </p:pic>
      <p:sp>
        <p:nvSpPr>
          <p:cNvPr id="98" name="CustomShape 4"/>
          <p:cNvSpPr/>
          <p:nvPr/>
        </p:nvSpPr>
        <p:spPr>
          <a:xfrm>
            <a:off x="7668000" y="3636000"/>
            <a:ext cx="1367280" cy="230328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Arial"/>
              </a:rPr>
              <a:t>Northern England</a:t>
            </a:r>
            <a:endParaRPr b="0" lang="en-GB" sz="1800" spc="-1" strike="noStrike">
              <a:latin typeface="Arial"/>
            </a:endParaRPr>
          </a:p>
          <a:p>
            <a:pPr>
              <a:lnSpc>
                <a:spcPct val="100000"/>
              </a:lnSpc>
            </a:pPr>
            <a:r>
              <a:rPr b="0" lang="en-GB" sz="1800" spc="-1" strike="noStrike">
                <a:solidFill>
                  <a:srgbClr val="ffffff"/>
                </a:solidFill>
                <a:latin typeface="Gill Sans"/>
                <a:ea typeface="Arial"/>
              </a:rPr>
              <a:t>Late 12</a:t>
            </a:r>
            <a:r>
              <a:rPr b="0" lang="en-GB" sz="1800" spc="-1" strike="noStrike" baseline="30000">
                <a:solidFill>
                  <a:srgbClr val="ffffff"/>
                </a:solidFill>
                <a:latin typeface="Gill Sans"/>
                <a:ea typeface="Arial"/>
              </a:rPr>
              <a:t>th</a:t>
            </a:r>
            <a:r>
              <a:rPr b="0" lang="en-GB" sz="1800" spc="-1" strike="noStrike">
                <a:solidFill>
                  <a:srgbClr val="ffffff"/>
                </a:solidFill>
                <a:latin typeface="Gill Sans"/>
                <a:ea typeface="Arial"/>
              </a:rPr>
              <a:t> century</a:t>
            </a:r>
            <a:endParaRPr b="0" lang="en-GB" sz="1800" spc="-1" strike="noStrike">
              <a:latin typeface="Arial"/>
            </a:endParaRPr>
          </a:p>
          <a:p>
            <a:pPr>
              <a:lnSpc>
                <a:spcPct val="100000"/>
              </a:lnSpc>
            </a:pPr>
            <a:r>
              <a:rPr b="0" lang="en-GB" sz="1800" spc="-1" strike="noStrike">
                <a:solidFill>
                  <a:srgbClr val="ffffff"/>
                </a:solidFill>
                <a:latin typeface="Gill Sans"/>
                <a:ea typeface="Arial"/>
              </a:rPr>
              <a:t>(Oxford, Bodleian, MS Gough</a:t>
            </a:r>
            <a:endParaRPr b="0" lang="en-GB" sz="1800" spc="-1" strike="noStrike">
              <a:latin typeface="Arial"/>
            </a:endParaRPr>
          </a:p>
          <a:p>
            <a:pPr>
              <a:lnSpc>
                <a:spcPct val="100000"/>
              </a:lnSpc>
            </a:pPr>
            <a:r>
              <a:rPr b="0" lang="en-GB" sz="1800" spc="-1" strike="noStrike">
                <a:solidFill>
                  <a:srgbClr val="ffffff"/>
                </a:solidFill>
                <a:latin typeface="Gill Sans"/>
                <a:ea typeface="Arial"/>
              </a:rPr>
              <a:t>Liturgy 2)</a:t>
            </a:r>
            <a:endParaRPr b="0" lang="en-GB" sz="1800" spc="-1" strike="noStrike">
              <a:latin typeface="Arial"/>
            </a:endParaRPr>
          </a:p>
        </p:txBody>
      </p:sp>
      <p:pic>
        <p:nvPicPr>
          <p:cNvPr id="99" name="" descr=""/>
          <p:cNvPicPr/>
          <p:nvPr/>
        </p:nvPicPr>
        <p:blipFill>
          <a:blip r:embed="rId3"/>
          <a:stretch/>
        </p:blipFill>
        <p:spPr>
          <a:xfrm>
            <a:off x="4752000" y="3411720"/>
            <a:ext cx="2531880" cy="3787560"/>
          </a:xfrm>
          <a:prstGeom prst="rect">
            <a:avLst/>
          </a:prstGeom>
          <a:ln>
            <a:noFill/>
          </a:ln>
        </p:spPr>
      </p:pic>
    </p:spTree>
  </p:cSld>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00" name="" descr=""/>
          <p:cNvPicPr/>
          <p:nvPr/>
        </p:nvPicPr>
        <p:blipFill>
          <a:blip r:embed="rId1"/>
          <a:stretch/>
        </p:blipFill>
        <p:spPr>
          <a:xfrm>
            <a:off x="515880" y="137160"/>
            <a:ext cx="4496760" cy="7314120"/>
          </a:xfrm>
          <a:prstGeom prst="rect">
            <a:avLst/>
          </a:prstGeom>
          <a:ln>
            <a:noFill/>
          </a:ln>
        </p:spPr>
      </p:pic>
      <p:pic>
        <p:nvPicPr>
          <p:cNvPr id="101" name="" descr=""/>
          <p:cNvPicPr/>
          <p:nvPr/>
        </p:nvPicPr>
        <p:blipFill>
          <a:blip r:embed="rId2"/>
          <a:stretch/>
        </p:blipFill>
        <p:spPr>
          <a:xfrm>
            <a:off x="5601600" y="288000"/>
            <a:ext cx="4117680" cy="5814720"/>
          </a:xfrm>
          <a:prstGeom prst="rect">
            <a:avLst/>
          </a:prstGeom>
          <a:ln>
            <a:noFill/>
          </a:ln>
        </p:spPr>
      </p:pic>
      <p:sp>
        <p:nvSpPr>
          <p:cNvPr id="102" name="CustomShape 1"/>
          <p:cNvSpPr/>
          <p:nvPr/>
        </p:nvSpPr>
        <p:spPr>
          <a:xfrm>
            <a:off x="5760000" y="6264000"/>
            <a:ext cx="3527280" cy="115092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Queen Mary Psalter c.1310 (f.85r.,with King David under); Huth Hours, Flemish, 15</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 (BL Add MS 38126, f. 75v)</a:t>
            </a:r>
            <a:endParaRPr b="0" lang="en-GB" sz="1800" spc="-1" strike="noStrike">
              <a:solidFill>
                <a:srgbClr val="ffffff"/>
              </a:solidFill>
              <a:latin typeface="Arial"/>
            </a:endParaRPr>
          </a:p>
        </p:txBody>
      </p:sp>
    </p:spTree>
  </p:cSld>
  <p:timing>
    <p:tnLst>
      <p:par>
        <p:cTn id="11" dur="indefinite" restart="never" nodeType="tmRoot">
          <p:childTnLst>
            <p:seq>
              <p:cTn id="12" dur="indefinite"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CustomShape 1"/>
          <p:cNvSpPr/>
          <p:nvPr/>
        </p:nvSpPr>
        <p:spPr>
          <a:xfrm>
            <a:off x="201600" y="423000"/>
            <a:ext cx="9697680" cy="6855480"/>
          </a:xfrm>
          <a:prstGeom prst="rect">
            <a:avLst/>
          </a:prstGeom>
          <a:noFill/>
          <a:ln>
            <a:noFill/>
          </a:ln>
        </p:spPr>
        <p:style>
          <a:lnRef idx="0"/>
          <a:fillRef idx="0"/>
          <a:effectRef idx="0"/>
          <a:fontRef idx="minor"/>
        </p:style>
        <p:txBody>
          <a:bodyPr lIns="90000" rIns="90000" tIns="45000" bIns="45000"/>
          <a:p>
            <a:pPr>
              <a:lnSpc>
                <a:spcPct val="100000"/>
              </a:lnSpc>
            </a:pPr>
            <a:r>
              <a:rPr b="0" lang="en-GB" sz="2200" spc="-1" strike="noStrike">
                <a:solidFill>
                  <a:srgbClr val="000000"/>
                </a:solidFill>
                <a:latin typeface="Gill Sans"/>
                <a:ea typeface="DejaVu Sans"/>
              </a:rPr>
              <a:t>3 Wise Men </a:t>
            </a:r>
            <a:endParaRPr b="0" lang="en-GB" sz="2200" spc="-1" strike="noStrike">
              <a:latin typeface="Arial"/>
            </a:endParaRPr>
          </a:p>
          <a:p>
            <a:pPr>
              <a:lnSpc>
                <a:spcPct val="100000"/>
              </a:lnSpc>
            </a:pPr>
            <a:endParaRPr b="0" lang="en-GB" sz="2200" spc="-1" strike="noStrike">
              <a:latin typeface="Arial"/>
            </a:endParaRPr>
          </a:p>
          <a:p>
            <a:pPr>
              <a:lnSpc>
                <a:spcPct val="100000"/>
              </a:lnSpc>
            </a:pPr>
            <a:r>
              <a:rPr b="0" lang="en-GB" sz="2200" spc="-1" strike="noStrike">
                <a:solidFill>
                  <a:srgbClr val="000000"/>
                </a:solidFill>
                <a:latin typeface="Gill Sans"/>
                <a:ea typeface="DejaVu Sans"/>
              </a:rPr>
              <a:t>“</a:t>
            </a:r>
            <a:r>
              <a:rPr b="0" lang="en-GB" sz="2200" spc="-1" strike="noStrike">
                <a:solidFill>
                  <a:srgbClr val="000000"/>
                </a:solidFill>
                <a:latin typeface="Gill Sans"/>
                <a:ea typeface="DejaVu Sans"/>
              </a:rPr>
              <a:t>In the time of King Herod, after Jesus was born in Bethlehem of Judea, wise men from the East came to Jerusalem, asking, “Where is the child who has been born king of the Jews? For we observed his star at its rising, and have come to pay him homage.” When King Herod heard this, he was frightened… and calling together all the chief priests and scribes of the people, he inquired of them where the Messiah was to be born.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They told him, “In Bethlehem of Judea…” Then Herod secretly called for the wise men and… sent them to Bethlehem, saying, “Go and search diligently for the child; and when you have found him, bring me word so that I may also go and pay him homage.”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When they had heard the king, they set out; and there, ahead of them, went the star that they had seen at its rising, until it stopped over the place where the child was.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When they saw that the star had stopped, they were overwhelmed with joy.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On entering the house, they saw the child with Mary his mother; and they knelt down and paid him homage. Then, opening their treasure chests, they offered him gifts of gold, frankincense, and myrrh. </a:t>
            </a:r>
            <a:r>
              <a:rPr b="1" lang="en-GB" sz="2200" spc="-1" strike="noStrike" baseline="30000">
                <a:solidFill>
                  <a:srgbClr val="000000"/>
                </a:solidFill>
                <a:latin typeface="Gill Sans"/>
                <a:ea typeface="DejaVu Sans"/>
              </a:rPr>
              <a:t> </a:t>
            </a:r>
            <a:r>
              <a:rPr b="0" lang="en-GB" sz="2200" spc="-1" strike="noStrike">
                <a:solidFill>
                  <a:srgbClr val="000000"/>
                </a:solidFill>
                <a:latin typeface="Gill Sans"/>
                <a:ea typeface="DejaVu Sans"/>
              </a:rPr>
              <a:t>And having been warned in a dream not to return to Herod, they left for their own country by another road.”—Matthew 2:1-12</a:t>
            </a:r>
            <a:endParaRPr b="0" lang="en-GB" sz="2200" spc="-1" strike="noStrike">
              <a:latin typeface="Arial"/>
            </a:endParaRPr>
          </a:p>
          <a:p>
            <a:pPr>
              <a:lnSpc>
                <a:spcPct val="100000"/>
              </a:lnSpc>
            </a:pPr>
            <a:endParaRPr b="0" lang="en-GB" sz="2200" spc="-1" strike="noStrike">
              <a:latin typeface="Arial"/>
            </a:endParaRPr>
          </a:p>
        </p:txBody>
      </p:sp>
    </p:spTree>
  </p:cSld>
  <p:timing>
    <p:tnLst>
      <p:par>
        <p:cTn id="13" dur="indefinite" restart="never" nodeType="tmRoot">
          <p:childTnLst>
            <p:seq>
              <p:cTn id="14"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04" name="" descr=""/>
          <p:cNvPicPr/>
          <p:nvPr/>
        </p:nvPicPr>
        <p:blipFill>
          <a:blip r:embed="rId1"/>
          <a:stretch/>
        </p:blipFill>
        <p:spPr>
          <a:xfrm>
            <a:off x="359280" y="288000"/>
            <a:ext cx="3378600" cy="4463280"/>
          </a:xfrm>
          <a:prstGeom prst="rect">
            <a:avLst/>
          </a:prstGeom>
          <a:ln>
            <a:noFill/>
          </a:ln>
        </p:spPr>
      </p:pic>
      <p:sp>
        <p:nvSpPr>
          <p:cNvPr id="105" name="CustomShape 1"/>
          <p:cNvSpPr/>
          <p:nvPr/>
        </p:nvSpPr>
        <p:spPr>
          <a:xfrm>
            <a:off x="828000" y="4902120"/>
            <a:ext cx="2952000" cy="114372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St Albans Psalter, 1140s;</a:t>
            </a:r>
            <a:endParaRPr b="0" lang="en-GB" sz="1800" spc="-1" strike="noStrike">
              <a:solidFill>
                <a:srgbClr val="ffffff"/>
              </a:solidFill>
              <a:latin typeface="Arial"/>
            </a:endParaRPr>
          </a:p>
          <a:p>
            <a:pPr>
              <a:lnSpc>
                <a:spcPct val="100000"/>
              </a:lnSpc>
            </a:pPr>
            <a:endParaRPr b="0" lang="en-GB" sz="1800" spc="-1" strike="noStrike">
              <a:solidFill>
                <a:srgbClr val="ffffff"/>
              </a:solidFill>
              <a:latin typeface="Arial"/>
            </a:endParaRPr>
          </a:p>
          <a:p>
            <a:pPr>
              <a:lnSpc>
                <a:spcPct val="100000"/>
              </a:lnSpc>
            </a:pPr>
            <a:r>
              <a:rPr b="0" lang="en-GB" sz="1800" spc="-1" strike="noStrike">
                <a:solidFill>
                  <a:srgbClr val="ffffff"/>
                </a:solidFill>
                <a:latin typeface="Gill Sans"/>
                <a:ea typeface="SimSun"/>
              </a:rPr>
              <a:t>Right, Eadwine Psalter, c.1140 </a:t>
            </a:r>
            <a:endParaRPr b="0" lang="en-GB" sz="1800" spc="-1" strike="noStrike">
              <a:solidFill>
                <a:srgbClr val="ffffff"/>
              </a:solidFill>
              <a:latin typeface="Arial"/>
            </a:endParaRPr>
          </a:p>
          <a:p>
            <a:pPr>
              <a:lnSpc>
                <a:spcPct val="100000"/>
              </a:lnSpc>
            </a:pPr>
            <a:r>
              <a:rPr b="0" lang="en-GB" sz="1800" spc="-1" strike="noStrike">
                <a:solidFill>
                  <a:srgbClr val="ffffff"/>
                </a:solidFill>
                <a:latin typeface="Gill Sans"/>
                <a:ea typeface="Arial"/>
              </a:rPr>
              <a:t>BL MS Add. 37472 </a:t>
            </a:r>
            <a:endParaRPr b="0" lang="en-GB" sz="1800" spc="-1" strike="noStrike">
              <a:solidFill>
                <a:srgbClr val="ffffff"/>
              </a:solidFill>
              <a:latin typeface="Arial"/>
            </a:endParaRPr>
          </a:p>
        </p:txBody>
      </p:sp>
      <p:pic>
        <p:nvPicPr>
          <p:cNvPr id="106" name="" descr=""/>
          <p:cNvPicPr/>
          <p:nvPr/>
        </p:nvPicPr>
        <p:blipFill>
          <a:blip r:embed="rId2"/>
          <a:stretch/>
        </p:blipFill>
        <p:spPr>
          <a:xfrm>
            <a:off x="4214160" y="36000"/>
            <a:ext cx="5310360" cy="7487280"/>
          </a:xfrm>
          <a:prstGeom prst="rect">
            <a:avLst/>
          </a:prstGeom>
          <a:ln>
            <a:noFill/>
          </a:ln>
        </p:spPr>
      </p:pic>
    </p:spTree>
  </p:cSld>
  <p:timing>
    <p:tnLst>
      <p:par>
        <p:cTn id="15" dur="indefinite" restart="never" nodeType="tmRoot">
          <p:childTnLst>
            <p:seq>
              <p:cTn id="16"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07" name="CustomShape 1"/>
          <p:cNvSpPr/>
          <p:nvPr/>
        </p:nvSpPr>
        <p:spPr>
          <a:xfrm>
            <a:off x="504000" y="3672000"/>
            <a:ext cx="2951280" cy="1007280"/>
          </a:xfrm>
          <a:prstGeom prst="rect">
            <a:avLst/>
          </a:prstGeom>
          <a:noFill/>
          <a:ln>
            <a:noFill/>
          </a:ln>
        </p:spPr>
        <p:style>
          <a:lnRef idx="0"/>
          <a:fillRef idx="0"/>
          <a:effectRef idx="0"/>
          <a:fontRef idx="minor"/>
        </p:style>
        <p:txBody>
          <a:bodyPr lIns="90000" rIns="90000" tIns="45000" bIns="45000" anchor="ctr" anchorCtr="1"/>
          <a:p>
            <a:pPr>
              <a:lnSpc>
                <a:spcPct val="85000"/>
              </a:lnSpc>
            </a:pPr>
            <a:r>
              <a:rPr b="0" lang="en-GB" sz="1800" spc="-43" strike="noStrike">
                <a:solidFill>
                  <a:srgbClr val="ffffff"/>
                </a:solidFill>
                <a:latin typeface="Gill Sans"/>
                <a:ea typeface="DejaVu Sans"/>
              </a:rPr>
              <a:t>England, c. 1315 (Oxford, Bodleian MS Selden Supra 38)</a:t>
            </a:r>
            <a:br/>
            <a:endParaRPr b="0" lang="en-GB" sz="1800" spc="-1" strike="noStrike">
              <a:latin typeface="Arial"/>
            </a:endParaRPr>
          </a:p>
        </p:txBody>
      </p:sp>
      <p:pic>
        <p:nvPicPr>
          <p:cNvPr id="108" name="" descr=""/>
          <p:cNvPicPr/>
          <p:nvPr/>
        </p:nvPicPr>
        <p:blipFill>
          <a:blip r:embed="rId1"/>
          <a:stretch/>
        </p:blipFill>
        <p:spPr>
          <a:xfrm>
            <a:off x="288000" y="553680"/>
            <a:ext cx="4854240" cy="3045600"/>
          </a:xfrm>
          <a:prstGeom prst="rect">
            <a:avLst/>
          </a:prstGeom>
          <a:ln>
            <a:noFill/>
          </a:ln>
        </p:spPr>
      </p:pic>
      <p:pic>
        <p:nvPicPr>
          <p:cNvPr id="109" name="" descr=""/>
          <p:cNvPicPr/>
          <p:nvPr/>
        </p:nvPicPr>
        <p:blipFill>
          <a:blip r:embed="rId2"/>
          <a:stretch/>
        </p:blipFill>
        <p:spPr>
          <a:xfrm>
            <a:off x="5457600" y="1155960"/>
            <a:ext cx="4117680" cy="5971320"/>
          </a:xfrm>
          <a:prstGeom prst="rect">
            <a:avLst/>
          </a:prstGeom>
          <a:ln>
            <a:noFill/>
          </a:ln>
        </p:spPr>
      </p:pic>
      <p:sp>
        <p:nvSpPr>
          <p:cNvPr id="110" name="CustomShape 2"/>
          <p:cNvSpPr/>
          <p:nvPr/>
        </p:nvSpPr>
        <p:spPr>
          <a:xfrm>
            <a:off x="3002760" y="5112000"/>
            <a:ext cx="2288520" cy="129528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Huth Hours, Flemish, 15</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 (BL Add MS 38126, f. 83v.)</a:t>
            </a:r>
            <a:endParaRPr b="0" lang="en-GB" sz="1800" spc="-1" strike="noStrike">
              <a:solidFill>
                <a:srgbClr val="ffffff"/>
              </a:solidFill>
              <a:latin typeface="Arial"/>
            </a:endParaRPr>
          </a:p>
        </p:txBody>
      </p:sp>
    </p:spTree>
  </p:cSld>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CustomShape 1"/>
          <p:cNvSpPr/>
          <p:nvPr/>
        </p:nvSpPr>
        <p:spPr>
          <a:xfrm>
            <a:off x="504000" y="324000"/>
            <a:ext cx="9071280" cy="710244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000000"/>
                </a:solidFill>
                <a:latin typeface="Gill Sans"/>
                <a:ea typeface="DejaVu Sans"/>
              </a:rPr>
              <a:t>Harrowing of Hell</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000000"/>
                </a:solidFill>
                <a:latin typeface="Gill Sans"/>
                <a:ea typeface="DejaVu Sans"/>
              </a:rPr>
              <a:t>“</a:t>
            </a:r>
            <a:r>
              <a:rPr b="0" lang="en-GB" sz="2400" spc="-1" strike="noStrike">
                <a:solidFill>
                  <a:srgbClr val="000000"/>
                </a:solidFill>
                <a:latin typeface="Gill Sans"/>
                <a:ea typeface="DejaVu Sans"/>
              </a:rPr>
              <a:t>Again the voice sounded: Lift up the gates…the gates of brass were broken in pieces and the bars of iron were crushed and all the dead who were bound were loosed from their chains…And the King of glory entered in like a man, and all the dark places of Hades were illumined…</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000000"/>
                </a:solidFill>
                <a:latin typeface="Gill Sans"/>
                <a:ea typeface="DejaVu Sans"/>
              </a:rPr>
              <a:t>Then the King of glory seized the chief ruler Satan by the head and handed him over to the angels, saying: Bind with iron fetters his hands and his feet and his neck and his mouth…the King of glory stretched out his right hand, and took hold of our forefather Adam and raised him up. </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000000"/>
                </a:solidFill>
                <a:latin typeface="Gill Sans"/>
                <a:ea typeface="DejaVu Sans"/>
              </a:rPr>
              <a:t>Then he turned also to the rest and said: Come with me, all you who have suffered death through the tree of which this man touched. For behold, I raise you all up again through the tree of the cross…Thus he went into paradise holding our forefather Adam by the hand, and he handed him over and all the righteous to Michael the archangel.”—Gospel of Nicodemus (apocryphal), 5:3-9:1</a:t>
            </a:r>
            <a:endParaRPr b="0" lang="en-GB" sz="2400" spc="-1" strike="noStrike">
              <a:latin typeface="Arial"/>
            </a:endParaRPr>
          </a:p>
          <a:p>
            <a:pPr>
              <a:lnSpc>
                <a:spcPct val="100000"/>
              </a:lnSpc>
            </a:pPr>
            <a:endParaRPr b="0" lang="en-GB" sz="2400" spc="-1" strike="noStrike">
              <a:latin typeface="Arial"/>
            </a:endParaRPr>
          </a:p>
        </p:txBody>
      </p:sp>
    </p:spTree>
  </p:cSld>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12" name="" descr=""/>
          <p:cNvPicPr/>
          <p:nvPr/>
        </p:nvPicPr>
        <p:blipFill>
          <a:blip r:embed="rId1"/>
          <a:stretch/>
        </p:blipFill>
        <p:spPr>
          <a:xfrm>
            <a:off x="216000" y="218880"/>
            <a:ext cx="3157920" cy="4244400"/>
          </a:xfrm>
          <a:prstGeom prst="rect">
            <a:avLst/>
          </a:prstGeom>
          <a:ln>
            <a:noFill/>
          </a:ln>
        </p:spPr>
      </p:pic>
      <p:sp>
        <p:nvSpPr>
          <p:cNvPr id="113" name="CustomShape 1"/>
          <p:cNvSpPr/>
          <p:nvPr/>
        </p:nvSpPr>
        <p:spPr>
          <a:xfrm>
            <a:off x="3528000" y="6336000"/>
            <a:ext cx="1367280" cy="88020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SimSun"/>
              </a:rPr>
              <a:t>Winchester Bible,</a:t>
            </a:r>
            <a:endParaRPr b="0" lang="en-GB" sz="1800" spc="-1" strike="noStrike">
              <a:solidFill>
                <a:srgbClr val="ffffff"/>
              </a:solidFill>
              <a:latin typeface="Arial"/>
            </a:endParaRPr>
          </a:p>
          <a:p>
            <a:pPr>
              <a:lnSpc>
                <a:spcPct val="100000"/>
              </a:lnSpc>
            </a:pPr>
            <a:r>
              <a:rPr b="0" lang="en-GB" sz="1800" spc="-1" strike="noStrike">
                <a:solidFill>
                  <a:srgbClr val="ffffff"/>
                </a:solidFill>
                <a:latin typeface="Gill Sans"/>
                <a:ea typeface="SimSun"/>
              </a:rPr>
              <a:t>c.1150 </a:t>
            </a:r>
            <a:endParaRPr b="0" lang="en-GB" sz="1800" spc="-1" strike="noStrike">
              <a:solidFill>
                <a:srgbClr val="ffffff"/>
              </a:solidFill>
              <a:latin typeface="Arial"/>
            </a:endParaRPr>
          </a:p>
        </p:txBody>
      </p:sp>
      <p:pic>
        <p:nvPicPr>
          <p:cNvPr id="114" name="" descr=""/>
          <p:cNvPicPr/>
          <p:nvPr/>
        </p:nvPicPr>
        <p:blipFill>
          <a:blip r:embed="rId2"/>
          <a:stretch/>
        </p:blipFill>
        <p:spPr>
          <a:xfrm>
            <a:off x="159120" y="4691880"/>
            <a:ext cx="3368160" cy="2651400"/>
          </a:xfrm>
          <a:prstGeom prst="rect">
            <a:avLst/>
          </a:prstGeom>
          <a:ln>
            <a:noFill/>
          </a:ln>
        </p:spPr>
      </p:pic>
      <p:pic>
        <p:nvPicPr>
          <p:cNvPr id="115" name="" descr=""/>
          <p:cNvPicPr/>
          <p:nvPr/>
        </p:nvPicPr>
        <p:blipFill>
          <a:blip r:embed="rId3"/>
          <a:stretch/>
        </p:blipFill>
        <p:spPr>
          <a:xfrm>
            <a:off x="5376960" y="216000"/>
            <a:ext cx="4344120" cy="5903280"/>
          </a:xfrm>
          <a:prstGeom prst="rect">
            <a:avLst/>
          </a:prstGeom>
          <a:ln>
            <a:noFill/>
          </a:ln>
        </p:spPr>
      </p:pic>
      <p:sp>
        <p:nvSpPr>
          <p:cNvPr id="116" name="CustomShape 2"/>
          <p:cNvSpPr/>
          <p:nvPr/>
        </p:nvSpPr>
        <p:spPr>
          <a:xfrm>
            <a:off x="3456000" y="1152000"/>
            <a:ext cx="1101960" cy="88020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St Albans Psalter, 1140s</a:t>
            </a:r>
            <a:endParaRPr b="0" lang="en-GB" sz="1800" spc="-1" strike="noStrike">
              <a:solidFill>
                <a:srgbClr val="ffffff"/>
              </a:solidFill>
              <a:latin typeface="Arial"/>
            </a:endParaRPr>
          </a:p>
        </p:txBody>
      </p:sp>
      <p:sp>
        <p:nvSpPr>
          <p:cNvPr id="117" name="CustomShape 3"/>
          <p:cNvSpPr/>
          <p:nvPr/>
        </p:nvSpPr>
        <p:spPr>
          <a:xfrm>
            <a:off x="6192000" y="6247080"/>
            <a:ext cx="3167280" cy="880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SimSun"/>
              </a:rPr>
              <a:t>Holkham Bible Picture Book,</a:t>
            </a:r>
            <a:endParaRPr b="0" lang="en-GB" sz="1800" spc="-1" strike="noStrike">
              <a:solidFill>
                <a:srgbClr val="ffffff"/>
              </a:solidFill>
              <a:latin typeface="Arial"/>
            </a:endParaRPr>
          </a:p>
          <a:p>
            <a:pPr algn="ctr">
              <a:lnSpc>
                <a:spcPct val="100000"/>
              </a:lnSpc>
            </a:pPr>
            <a:r>
              <a:rPr b="0" lang="en-GB" sz="1800" spc="-1" strike="noStrike">
                <a:solidFill>
                  <a:srgbClr val="ffffff"/>
                </a:solidFill>
                <a:latin typeface="Gill Sans"/>
                <a:ea typeface="SimSun"/>
              </a:rPr>
              <a:t>c.1330 </a:t>
            </a:r>
            <a:endParaRPr b="0" lang="en-GB" sz="1800" spc="-1" strike="noStrike">
              <a:solidFill>
                <a:srgbClr val="ffffff"/>
              </a:solidFill>
              <a:latin typeface="Arial"/>
            </a:endParaRPr>
          </a:p>
        </p:txBody>
      </p:sp>
    </p:spTree>
  </p:cSld>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18" name="" descr=""/>
          <p:cNvPicPr/>
          <p:nvPr/>
        </p:nvPicPr>
        <p:blipFill>
          <a:blip r:embed="rId1"/>
          <a:stretch/>
        </p:blipFill>
        <p:spPr>
          <a:xfrm>
            <a:off x="144000" y="144000"/>
            <a:ext cx="1856880" cy="2159280"/>
          </a:xfrm>
          <a:prstGeom prst="rect">
            <a:avLst/>
          </a:prstGeom>
          <a:ln>
            <a:noFill/>
          </a:ln>
        </p:spPr>
      </p:pic>
      <p:pic>
        <p:nvPicPr>
          <p:cNvPr id="119" name="" descr=""/>
          <p:cNvPicPr/>
          <p:nvPr/>
        </p:nvPicPr>
        <p:blipFill>
          <a:blip r:embed="rId2"/>
          <a:stretch/>
        </p:blipFill>
        <p:spPr>
          <a:xfrm>
            <a:off x="3397320" y="65880"/>
            <a:ext cx="2586600" cy="2885400"/>
          </a:xfrm>
          <a:prstGeom prst="rect">
            <a:avLst/>
          </a:prstGeom>
          <a:ln>
            <a:noFill/>
          </a:ln>
        </p:spPr>
      </p:pic>
      <p:sp>
        <p:nvSpPr>
          <p:cNvPr id="120" name="CustomShape 1"/>
          <p:cNvSpPr/>
          <p:nvPr/>
        </p:nvSpPr>
        <p:spPr>
          <a:xfrm>
            <a:off x="2160000" y="288000"/>
            <a:ext cx="1151280" cy="191268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The </a:t>
            </a:r>
            <a:r>
              <a:rPr b="0" i="1" lang="en-GB" sz="1800" spc="-1" strike="noStrike">
                <a:solidFill>
                  <a:srgbClr val="ffffff"/>
                </a:solidFill>
                <a:latin typeface="Gill Sans"/>
                <a:ea typeface="DejaVu Sans"/>
              </a:rPr>
              <a:t>Petites</a:t>
            </a:r>
            <a:r>
              <a:rPr b="0" lang="en-GB" sz="1800" spc="-1" strike="noStrike">
                <a:solidFill>
                  <a:srgbClr val="ffffff"/>
                </a:solidFill>
                <a:latin typeface="Gill Sans"/>
                <a:ea typeface="DejaVu Sans"/>
              </a:rPr>
              <a:t> and </a:t>
            </a:r>
            <a:r>
              <a:rPr b="0" i="1" lang="en-GB" sz="1800" spc="-1" strike="noStrike">
                <a:solidFill>
                  <a:srgbClr val="ffffff"/>
                </a:solidFill>
                <a:latin typeface="Gill Sans"/>
                <a:ea typeface="DejaVu Sans"/>
              </a:rPr>
              <a:t>Grandes Heures of Jean, Duc de Berry, c.1380</a:t>
            </a:r>
            <a:endParaRPr b="0" lang="en-GB" sz="1800" spc="-1" strike="noStrike">
              <a:solidFill>
                <a:srgbClr val="ffffff"/>
              </a:solidFill>
              <a:latin typeface="Arial"/>
            </a:endParaRPr>
          </a:p>
        </p:txBody>
      </p:sp>
      <p:pic>
        <p:nvPicPr>
          <p:cNvPr id="121" name="" descr=""/>
          <p:cNvPicPr/>
          <p:nvPr/>
        </p:nvPicPr>
        <p:blipFill>
          <a:blip r:embed="rId3"/>
          <a:stretch/>
        </p:blipFill>
        <p:spPr>
          <a:xfrm>
            <a:off x="108000" y="2916360"/>
            <a:ext cx="3183480" cy="4138920"/>
          </a:xfrm>
          <a:prstGeom prst="rect">
            <a:avLst/>
          </a:prstGeom>
          <a:ln>
            <a:noFill/>
          </a:ln>
        </p:spPr>
      </p:pic>
      <p:sp>
        <p:nvSpPr>
          <p:cNvPr id="122" name="CustomShape 2"/>
          <p:cNvSpPr/>
          <p:nvPr/>
        </p:nvSpPr>
        <p:spPr>
          <a:xfrm>
            <a:off x="3384000" y="3967560"/>
            <a:ext cx="2159280" cy="114372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Missal of Eberhard von Greiffenklau, c.1446 (Walters MS W.174, f. 95r)</a:t>
            </a:r>
            <a:endParaRPr b="0" lang="en-GB" sz="1800" spc="-1" strike="noStrike">
              <a:solidFill>
                <a:srgbClr val="ffffff"/>
              </a:solidFill>
              <a:latin typeface="Arial"/>
            </a:endParaRPr>
          </a:p>
        </p:txBody>
      </p:sp>
      <p:pic>
        <p:nvPicPr>
          <p:cNvPr id="123" name="" descr=""/>
          <p:cNvPicPr/>
          <p:nvPr/>
        </p:nvPicPr>
        <p:blipFill>
          <a:blip r:embed="rId4"/>
          <a:stretch/>
        </p:blipFill>
        <p:spPr>
          <a:xfrm>
            <a:off x="6239160" y="1799280"/>
            <a:ext cx="3696120" cy="5472000"/>
          </a:xfrm>
          <a:prstGeom prst="rect">
            <a:avLst/>
          </a:prstGeom>
          <a:ln>
            <a:noFill/>
          </a:ln>
        </p:spPr>
      </p:pic>
      <p:sp>
        <p:nvSpPr>
          <p:cNvPr id="124" name="CustomShape 3"/>
          <p:cNvSpPr/>
          <p:nvPr/>
        </p:nvSpPr>
        <p:spPr>
          <a:xfrm>
            <a:off x="6912000" y="792000"/>
            <a:ext cx="2375280" cy="9352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Gill Sans"/>
                <a:ea typeface="DejaVu Sans"/>
              </a:rPr>
              <a:t>Franco-Flemish, c.1475 </a:t>
            </a:r>
            <a:endParaRPr b="0" lang="en-GB" sz="1800" spc="-1" strike="noStrike">
              <a:latin typeface="Arial"/>
            </a:endParaRPr>
          </a:p>
          <a:p>
            <a:pPr algn="ctr">
              <a:lnSpc>
                <a:spcPct val="100000"/>
              </a:lnSpc>
            </a:pPr>
            <a:r>
              <a:rPr b="0" lang="en-GB" sz="1800" spc="-1" strike="noStrike">
                <a:solidFill>
                  <a:srgbClr val="ffffff"/>
                </a:solidFill>
                <a:latin typeface="Gill Sans"/>
                <a:ea typeface="DejaVu Sans"/>
              </a:rPr>
              <a:t>(Aberystwyth, NLW, MS Peniarth 482)</a:t>
            </a:r>
            <a:endParaRPr b="0" lang="en-GB" sz="1800" spc="-1" strike="noStrike">
              <a:latin typeface="Arial"/>
            </a:endParaRPr>
          </a:p>
        </p:txBody>
      </p:sp>
    </p:spTree>
  </p:cSld>
  <p:timing>
    <p:tnLst>
      <p:par>
        <p:cTn id="23" dur="indefinite" restart="never" nodeType="tmRoot">
          <p:childTnLst>
            <p:seq>
              <p:cTn id="24" dur="indefinite"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122</TotalTime>
  <Application>LibreOffice/6.0.7.3$MacOSX_X86_64 LibreOffice_project/dc89aa7a9eabfd848af146d5086077aeed2ae4a5</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2023-10-01T08:02:55Z</dcterms:created>
  <dc:creator>KRH </dc:creator>
  <dc:description/>
  <dc:language>en-GB</dc:language>
  <cp:lastModifiedBy>KRH </cp:lastModifiedBy>
  <dcterms:modified xsi:type="dcterms:W3CDTF">2023-10-23T07:09:48Z</dcterms:modified>
  <cp:revision>7</cp:revision>
  <dc:subject/>
  <dc:title/>
</cp:coreProperties>
</file>