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72" r:id="rId6"/>
    <p:sldId id="268" r:id="rId7"/>
    <p:sldId id="257" r:id="rId8"/>
    <p:sldId id="273" r:id="rId9"/>
    <p:sldId id="274" r:id="rId10"/>
    <p:sldId id="275" r:id="rId11"/>
    <p:sldId id="276" r:id="rId12"/>
    <p:sldId id="277" r:id="rId13"/>
    <p:sldId id="278" r:id="rId14"/>
    <p:sldId id="279" r:id="rId15"/>
    <p:sldId id="269" r:id="rId16"/>
    <p:sldId id="270"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728"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892723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openbookproject.net/thinkcs/python/english2e/ch01.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052736"/>
            <a:ext cx="7992888" cy="1470025"/>
          </a:xfrm>
        </p:spPr>
        <p:txBody>
          <a:bodyPr>
            <a:normAutofit/>
          </a:bodyPr>
          <a:lstStyle/>
          <a:p>
            <a:r>
              <a:rPr lang="en-GB" dirty="0">
                <a:solidFill>
                  <a:schemeClr val="bg1"/>
                </a:solidFill>
              </a:rPr>
              <a:t>Computational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BB925-240E-4F44-9B01-C0BAF67DC840}"/>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D73BA511-AF2E-47B2-90DC-48367826ADF9}"/>
              </a:ext>
            </a:extLst>
          </p:cNvPr>
          <p:cNvSpPr>
            <a:spLocks noGrp="1"/>
          </p:cNvSpPr>
          <p:nvPr>
            <p:ph idx="1"/>
          </p:nvPr>
        </p:nvSpPr>
        <p:spPr/>
        <p:txBody>
          <a:bodyPr/>
          <a:lstStyle/>
          <a:p>
            <a:r>
              <a:rPr lang="en-GB" dirty="0"/>
              <a:t>Translators</a:t>
            </a:r>
          </a:p>
          <a:p>
            <a:r>
              <a:rPr lang="en-GB" dirty="0"/>
              <a:t>Input and output operations</a:t>
            </a:r>
          </a:p>
          <a:p>
            <a:r>
              <a:rPr lang="en-GB" dirty="0"/>
              <a:t>Variables</a:t>
            </a:r>
          </a:p>
        </p:txBody>
      </p:sp>
    </p:spTree>
    <p:extLst>
      <p:ext uri="{BB962C8B-B14F-4D97-AF65-F5344CB8AC3E}">
        <p14:creationId xmlns:p14="http://schemas.microsoft.com/office/powerpoint/2010/main" val="1780287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a:t>Program---</a:t>
            </a:r>
            <a:r>
              <a:rPr lang="en-GB" dirty="0">
                <a:sym typeface="Wingdings" panose="05000000000000000000" pitchFamily="2" charset="2"/>
              </a:rPr>
              <a:t>Translator--</a:t>
            </a:r>
            <a:r>
              <a:rPr lang="en-GB" dirty="0" err="1">
                <a:sym typeface="Wingdings" panose="05000000000000000000" pitchFamily="2" charset="2"/>
              </a:rPr>
              <a:t>MachineCode</a:t>
            </a:r>
            <a:endParaRPr lang="en-GB" dirty="0">
              <a:sym typeface="Wingdings" panose="05000000000000000000" pitchFamily="2" charset="2"/>
            </a:endParaRPr>
          </a:p>
          <a:p>
            <a:r>
              <a:rPr lang="en-GB" dirty="0">
                <a:sym typeface="Wingdings" panose="05000000000000000000" pitchFamily="2" charset="2"/>
              </a:rPr>
              <a:t>Translator</a:t>
            </a:r>
          </a:p>
          <a:p>
            <a:pPr lvl="3"/>
            <a:r>
              <a:rPr lang="en-GB" dirty="0">
                <a:sym typeface="Wingdings" panose="05000000000000000000" pitchFamily="2" charset="2"/>
              </a:rPr>
              <a:t>Compiler</a:t>
            </a:r>
          </a:p>
          <a:p>
            <a:pPr lvl="3"/>
            <a:r>
              <a:rPr lang="en-GB" dirty="0">
                <a:sym typeface="Wingdings" panose="05000000000000000000" pitchFamily="2" charset="2"/>
              </a:rPr>
              <a:t>Interpreter</a:t>
            </a:r>
          </a:p>
        </p:txBody>
      </p:sp>
    </p:spTree>
    <p:extLst>
      <p:ext uri="{BB962C8B-B14F-4D97-AF65-F5344CB8AC3E}">
        <p14:creationId xmlns:p14="http://schemas.microsoft.com/office/powerpoint/2010/main" val="19017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C7038-91D9-4009-893E-B8A13C5991EF}"/>
              </a:ext>
            </a:extLst>
          </p:cNvPr>
          <p:cNvSpPr>
            <a:spLocks noGrp="1"/>
          </p:cNvSpPr>
          <p:nvPr>
            <p:ph type="title"/>
          </p:nvPr>
        </p:nvSpPr>
        <p:spPr/>
        <p:txBody>
          <a:bodyPr/>
          <a:lstStyle/>
          <a:p>
            <a:r>
              <a:rPr lang="en-GB" dirty="0"/>
              <a:t>Python</a:t>
            </a:r>
          </a:p>
        </p:txBody>
      </p:sp>
      <p:sp>
        <p:nvSpPr>
          <p:cNvPr id="3" name="Content Placeholder 2">
            <a:extLst>
              <a:ext uri="{FF2B5EF4-FFF2-40B4-BE49-F238E27FC236}">
                <a16:creationId xmlns:a16="http://schemas.microsoft.com/office/drawing/2014/main" id="{48CF7DAE-2A3A-4BA6-BBCD-3EED0792AFB1}"/>
              </a:ext>
            </a:extLst>
          </p:cNvPr>
          <p:cNvSpPr>
            <a:spLocks noGrp="1"/>
          </p:cNvSpPr>
          <p:nvPr>
            <p:ph idx="1"/>
          </p:nvPr>
        </p:nvSpPr>
        <p:spPr/>
        <p:txBody>
          <a:bodyPr/>
          <a:lstStyle/>
          <a:p>
            <a:r>
              <a:rPr lang="en-GB" dirty="0">
                <a:hlinkClick r:id="rId3"/>
              </a:rPr>
              <a:t>http://www.openbookproject.net/thinkcs/python/english2e/ch01.html</a:t>
            </a:r>
            <a:endParaRPr lang="en-GB" dirty="0"/>
          </a:p>
          <a:p>
            <a:endParaRPr lang="en-GB" dirty="0"/>
          </a:p>
          <a:p>
            <a:r>
              <a:rPr lang="en-GB" dirty="0"/>
              <a:t>Input</a:t>
            </a:r>
          </a:p>
          <a:p>
            <a:r>
              <a:rPr lang="en-GB" dirty="0"/>
              <a:t>Output</a:t>
            </a:r>
          </a:p>
        </p:txBody>
      </p:sp>
    </p:spTree>
    <p:extLst>
      <p:ext uri="{BB962C8B-B14F-4D97-AF65-F5344CB8AC3E}">
        <p14:creationId xmlns:p14="http://schemas.microsoft.com/office/powerpoint/2010/main" val="1778600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1CCF-A452-41D6-9B44-752C8A4B4C29}"/>
              </a:ext>
            </a:extLst>
          </p:cNvPr>
          <p:cNvSpPr>
            <a:spLocks noGrp="1"/>
          </p:cNvSpPr>
          <p:nvPr>
            <p:ph type="title"/>
          </p:nvPr>
        </p:nvSpPr>
        <p:spPr/>
        <p:txBody>
          <a:bodyPr/>
          <a:lstStyle/>
          <a:p>
            <a:r>
              <a:rPr lang="en-GB" dirty="0"/>
              <a:t>Input &amp; Output</a:t>
            </a:r>
          </a:p>
        </p:txBody>
      </p:sp>
      <p:sp>
        <p:nvSpPr>
          <p:cNvPr id="3" name="Content Placeholder 2">
            <a:extLst>
              <a:ext uri="{FF2B5EF4-FFF2-40B4-BE49-F238E27FC236}">
                <a16:creationId xmlns:a16="http://schemas.microsoft.com/office/drawing/2014/main" id="{5192E7C5-8FA9-4902-A99E-2E474C4CACBF}"/>
              </a:ext>
            </a:extLst>
          </p:cNvPr>
          <p:cNvSpPr>
            <a:spLocks noGrp="1"/>
          </p:cNvSpPr>
          <p:nvPr>
            <p:ph idx="1"/>
          </p:nvPr>
        </p:nvSpPr>
        <p:spPr/>
        <p:txBody>
          <a:bodyPr/>
          <a:lstStyle/>
          <a:p>
            <a:r>
              <a:rPr lang="en-GB" dirty="0"/>
              <a:t>Input operation is to give some data to the program to process it.</a:t>
            </a:r>
          </a:p>
          <a:p>
            <a:endParaRPr lang="en-GB" dirty="0"/>
          </a:p>
          <a:p>
            <a:r>
              <a:rPr lang="en-GB" dirty="0"/>
              <a:t>Output operation is used by the program to communicate the results to the user.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8562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5E61-42BC-4419-AB7C-98531D591DAE}"/>
              </a:ext>
            </a:extLst>
          </p:cNvPr>
          <p:cNvSpPr>
            <a:spLocks noGrp="1"/>
          </p:cNvSpPr>
          <p:nvPr>
            <p:ph type="title"/>
          </p:nvPr>
        </p:nvSpPr>
        <p:spPr/>
        <p:txBody>
          <a:bodyPr>
            <a:normAutofit/>
          </a:bodyPr>
          <a:lstStyle/>
          <a:p>
            <a:r>
              <a:rPr lang="en-GB" sz="4000" dirty="0">
                <a:latin typeface="Calibri" panose="020F0502020204030204" pitchFamily="34" charset="0"/>
                <a:cs typeface="Calibri" panose="020F0502020204030204" pitchFamily="34" charset="0"/>
              </a:rPr>
              <a:t>Print() Functions</a:t>
            </a:r>
          </a:p>
        </p:txBody>
      </p:sp>
      <p:sp>
        <p:nvSpPr>
          <p:cNvPr id="3" name="Content Placeholder 2">
            <a:extLst>
              <a:ext uri="{FF2B5EF4-FFF2-40B4-BE49-F238E27FC236}">
                <a16:creationId xmlns:a16="http://schemas.microsoft.com/office/drawing/2014/main" id="{5F687D77-EC39-42FF-840A-C6860816F6F1}"/>
              </a:ext>
            </a:extLst>
          </p:cNvPr>
          <p:cNvSpPr>
            <a:spLocks noGrp="1"/>
          </p:cNvSpPr>
          <p:nvPr>
            <p:ph idx="1"/>
          </p:nvPr>
        </p:nvSpPr>
        <p:spPr>
          <a:xfrm>
            <a:off x="683568" y="1268760"/>
            <a:ext cx="8229600" cy="3917032"/>
          </a:xfrm>
        </p:spPr>
        <p:txBody>
          <a:bodyPr>
            <a:normAutofit/>
          </a:bodyPr>
          <a:lstStyle/>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print()</a:t>
            </a: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print function in Python is simple. The syntax is:</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print(“ ")</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and any text to be printed should be within quotes  (these can be single '' or double "" )</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Python will put in an automatic line break by default:</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rgbClr val="000080"/>
                </a:solidFill>
                <a:effectLst/>
                <a:latin typeface="Calibri" panose="020F0502020204030204" pitchFamily="34" charset="0"/>
                <a:ea typeface="Times New Roman" panose="02020603050405020304" pitchFamily="18" charset="0"/>
                <a:cs typeface="Calibri" panose="020F0502020204030204" pitchFamily="34" charset="0"/>
              </a:rPr>
              <a:t>print</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a:t>
            </a:r>
            <a:r>
              <a:rPr kumimoji="0" lang="en-GB" altLang="en-US" sz="2600" b="1" i="0" u="none" strike="noStrike" cap="none" normalizeH="0" baseline="0" dirty="0">
                <a:ln>
                  <a:noFill/>
                </a:ln>
                <a:solidFill>
                  <a:srgbClr val="008080"/>
                </a:solidFill>
                <a:effectLst/>
                <a:latin typeface="Calibri" panose="020F0502020204030204" pitchFamily="34" charset="0"/>
                <a:ea typeface="Times New Roman" panose="02020603050405020304" pitchFamily="18" charset="0"/>
                <a:cs typeface="Calibri" panose="020F0502020204030204" pitchFamily="34" charset="0"/>
              </a:rPr>
              <a:t>"Hello "</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            </a:t>
            </a:r>
            <a:b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br>
            <a:r>
              <a:rPr kumimoji="0" lang="en-GB" altLang="en-US" sz="2600" b="0" i="0" u="none" strike="noStrike" cap="none" normalizeH="0" baseline="0" dirty="0">
                <a:ln>
                  <a:noFill/>
                </a:ln>
                <a:solidFill>
                  <a:srgbClr val="000080"/>
                </a:solidFill>
                <a:effectLst/>
                <a:latin typeface="Calibri" panose="020F0502020204030204" pitchFamily="34" charset="0"/>
                <a:ea typeface="Times New Roman" panose="02020603050405020304" pitchFamily="18" charset="0"/>
                <a:cs typeface="Calibri" panose="020F0502020204030204" pitchFamily="34" charset="0"/>
              </a:rPr>
              <a:t>print</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a:t>
            </a:r>
            <a:r>
              <a:rPr kumimoji="0" lang="en-GB" altLang="en-US" sz="2600" b="1" i="0" u="none" strike="noStrike" cap="none" normalizeH="0" baseline="0" dirty="0">
                <a:ln>
                  <a:noFill/>
                </a:ln>
                <a:solidFill>
                  <a:srgbClr val="008080"/>
                </a:solidFill>
                <a:effectLst/>
                <a:latin typeface="Calibri" panose="020F0502020204030204" pitchFamily="34" charset="0"/>
                <a:ea typeface="Times New Roman" panose="02020603050405020304" pitchFamily="18" charset="0"/>
                <a:cs typeface="Calibri" panose="020F0502020204030204" pitchFamily="34" charset="0"/>
              </a:rPr>
              <a:t>"How are you"</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indent="0">
              <a:buNone/>
            </a:pPr>
            <a:endParaRPr lang="en-GB" dirty="0"/>
          </a:p>
        </p:txBody>
      </p:sp>
      <p:sp>
        <p:nvSpPr>
          <p:cNvPr id="5" name="Rectangle 3">
            <a:extLst>
              <a:ext uri="{FF2B5EF4-FFF2-40B4-BE49-F238E27FC236}">
                <a16:creationId xmlns:a16="http://schemas.microsoft.com/office/drawing/2014/main" id="{CA2CA465-BA88-4DF6-9A97-E9800B830894}"/>
              </a:ext>
            </a:extLst>
          </p:cNvPr>
          <p:cNvSpPr>
            <a:spLocks noChangeArrowheads="1"/>
          </p:cNvSpPr>
          <p:nvPr/>
        </p:nvSpPr>
        <p:spPr bwMode="auto">
          <a:xfrm>
            <a:off x="683568" y="2923431"/>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7" name="Picture 9">
            <a:extLst>
              <a:ext uri="{FF2B5EF4-FFF2-40B4-BE49-F238E27FC236}">
                <a16:creationId xmlns:a16="http://schemas.microsoft.com/office/drawing/2014/main" id="{6C34BB95-0683-40B4-B79F-B816A330A9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4262537"/>
            <a:ext cx="2016224" cy="904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82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9FC3-8813-45BC-80EB-72BEBDB963AF}"/>
              </a:ext>
            </a:extLst>
          </p:cNvPr>
          <p:cNvSpPr>
            <a:spLocks noGrp="1"/>
          </p:cNvSpPr>
          <p:nvPr>
            <p:ph type="title"/>
          </p:nvPr>
        </p:nvSpPr>
        <p:spPr/>
        <p:txBody>
          <a:bodyPr/>
          <a:lstStyle/>
          <a:p>
            <a:r>
              <a:rPr lang="en-GB" dirty="0"/>
              <a:t>print()</a:t>
            </a:r>
          </a:p>
        </p:txBody>
      </p:sp>
      <p:sp>
        <p:nvSpPr>
          <p:cNvPr id="3" name="Content Placeholder 2">
            <a:extLst>
              <a:ext uri="{FF2B5EF4-FFF2-40B4-BE49-F238E27FC236}">
                <a16:creationId xmlns:a16="http://schemas.microsoft.com/office/drawing/2014/main" id="{4BDFE9D5-4B40-4CCD-BB35-3D0428327AB6}"/>
              </a:ext>
            </a:extLst>
          </p:cNvPr>
          <p:cNvSpPr>
            <a:spLocks noGrp="1"/>
          </p:cNvSpPr>
          <p:nvPr>
            <p:ph idx="1"/>
          </p:nvPr>
        </p:nvSpPr>
        <p:spPr/>
        <p:txBody>
          <a:bodyPr>
            <a:normAutofit fontScale="775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3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Latha" panose="020B0604020202020204" pitchFamily="34" charset="0"/>
              </a:rPr>
              <a:t>You can stop the automatic line break by using an </a:t>
            </a:r>
            <a:r>
              <a:rPr kumimoji="0" lang="en-GB" altLang="en-US" sz="3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Latha" panose="020B0604020202020204" pitchFamily="34" charset="0"/>
              </a:rPr>
              <a:t>end </a:t>
            </a:r>
            <a:r>
              <a:rPr kumimoji="0" lang="en-GB" altLang="en-US" sz="3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Latha" panose="020B0604020202020204" pitchFamily="34" charset="0"/>
              </a:rPr>
              <a:t>parameter</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400" b="0" i="0" u="none" strike="noStrike" cap="none" normalizeH="0" baseline="0" dirty="0">
                <a:ln>
                  <a:noFill/>
                </a:ln>
                <a:solidFill>
                  <a:srgbClr val="000080"/>
                </a:solidFill>
                <a:effectLst/>
                <a:latin typeface="Courier New" panose="02070309020205020404" pitchFamily="49" charset="0"/>
                <a:ea typeface="Times New Roman" panose="02020603050405020304" pitchFamily="18" charset="0"/>
                <a:cs typeface="Courier New" panose="02070309020205020404" pitchFamily="49" charset="0"/>
              </a:rPr>
              <a:t>print</a:t>
            </a:r>
            <a:r>
              <a:rPr kumimoji="0" lang="en-GB" altLang="en-US" sz="2400" b="0" i="0" u="none" strike="noStrike" cap="none" normalizeH="0" baseline="0" dirty="0">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1" i="0" u="none" strike="noStrike" cap="none" normalizeH="0" baseline="0" dirty="0" err="1">
                <a:ln>
                  <a:noFill/>
                </a:ln>
                <a:solidFill>
                  <a:srgbClr val="008080"/>
                </a:solidFill>
                <a:effectLst/>
                <a:latin typeface="Courier New" panose="02070309020205020404" pitchFamily="49" charset="0"/>
                <a:ea typeface="Times New Roman" panose="02020603050405020304" pitchFamily="18" charset="0"/>
                <a:cs typeface="Courier New" panose="02070309020205020404" pitchFamily="49" charset="0"/>
              </a:rPr>
              <a:t>Hello"</a:t>
            </a:r>
            <a:r>
              <a:rPr kumimoji="0" lang="en-GB" altLang="en-US" sz="2400" b="0" i="0" u="none" strike="noStrike" cap="none" normalizeH="0" baseline="0" dirty="0" err="1">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0" i="0" u="none" strike="noStrike" cap="none" normalizeH="0" baseline="0" dirty="0" err="1">
                <a:ln>
                  <a:noFill/>
                </a:ln>
                <a:solidFill>
                  <a:srgbClr val="660099"/>
                </a:solidFill>
                <a:effectLst/>
                <a:latin typeface="Courier New" panose="02070309020205020404" pitchFamily="49" charset="0"/>
                <a:ea typeface="Times New Roman" panose="02020603050405020304" pitchFamily="18" charset="0"/>
                <a:cs typeface="Courier New" panose="02070309020205020404" pitchFamily="49" charset="0"/>
              </a:rPr>
              <a:t>end</a:t>
            </a:r>
            <a:r>
              <a:rPr kumimoji="0" lang="en-GB" altLang="en-US" sz="2400" b="0" i="0" u="none" strike="noStrike" cap="none" normalizeH="0" baseline="0" dirty="0">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0" i="0" u="none" strike="noStrike" cap="none" normalizeH="0" baseline="0" dirty="0">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400" b="0" i="0" u="none" strike="noStrike" cap="none" normalizeH="0" baseline="0" dirty="0">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"Hello"</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2400" b="0" i="0" u="none" strike="noStrike" cap="none" normalizeH="0" baseline="0" dirty="0">
                <a:ln>
                  <a:noFill/>
                </a:ln>
                <a:solidFill>
                  <a:srgbClr val="660099"/>
                </a:solidFill>
                <a:effectLst/>
                <a:latin typeface="Arial Unicode MS"/>
                <a:ea typeface="Times New Roman" panose="02020603050405020304" pitchFamily="18" charset="0"/>
                <a:cs typeface="Courier New" panose="02070309020205020404" pitchFamily="49" charset="0"/>
              </a:rPr>
              <a:t>end</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 '</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b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br>
            <a:r>
              <a:rPr kumimoji="0" lang="en-GB" altLang="en-US" sz="2400" b="0" i="0" u="none" strike="noStrike" cap="none" normalizeH="0" baseline="0" dirty="0">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"How are you"</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endParaRPr kumimoji="0" lang="en-GB" altLang="en-US" sz="48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a:p>
            <a:pPr marL="0" indent="0">
              <a:buNone/>
            </a:pP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You can print out with more than one set of quotes if you like:</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b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br>
            <a:r>
              <a:rPr kumimoji="0" lang="en-GB" altLang="en-US" sz="3200" b="0" i="0" u="none" strike="noStrike" cap="none" normalizeH="0" baseline="0" dirty="0">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"I like tea"</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"and my favourite is Yorkshire"</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You can also use a separator (</a:t>
            </a:r>
            <a:r>
              <a:rPr kumimoji="0" lang="en-GB" altLang="en-US" sz="3200" b="0" i="1"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sep</a:t>
            </a: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This will put the separator between each of the text in </a:t>
            </a:r>
            <a:r>
              <a:rPr kumimoji="0" lang="en-GB" altLang="en-US" sz="32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quotes:</a:t>
            </a:r>
            <a:r>
              <a:rPr kumimoji="0" lang="en-GB" altLang="en-US" sz="3200" b="0" i="0" u="none" strike="noStrike" cap="none" normalizeH="0" baseline="0" dirty="0" err="1">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"A"</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"B"</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"C"</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0" i="0" u="none" strike="noStrike" cap="none" normalizeH="0" baseline="0" dirty="0" err="1">
                <a:ln>
                  <a:noFill/>
                </a:ln>
                <a:solidFill>
                  <a:srgbClr val="660099"/>
                </a:solidFill>
                <a:effectLst/>
                <a:latin typeface="Arial Unicode MS"/>
                <a:ea typeface="Times New Roman" panose="02020603050405020304" pitchFamily="18" charset="0"/>
                <a:cs typeface="Courier New" panose="02070309020205020404" pitchFamily="49" charset="0"/>
              </a:rPr>
              <a:t>sep</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will print out as follows: </a:t>
            </a:r>
            <a:endParaRPr kumimoji="0" lang="en-GB" altLang="en-US" sz="60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p:txBody>
      </p:sp>
      <p:pic>
        <p:nvPicPr>
          <p:cNvPr id="2050" name="Picture 12">
            <a:extLst>
              <a:ext uri="{FF2B5EF4-FFF2-40B4-BE49-F238E27FC236}">
                <a16:creationId xmlns:a16="http://schemas.microsoft.com/office/drawing/2014/main" id="{A0561D24-449F-4C5B-938A-C9DCAFDCB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564904"/>
            <a:ext cx="2016224" cy="33024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2330386D-BBF2-45B1-B3F8-E5BC21CD6B3B}"/>
              </a:ext>
            </a:extLst>
          </p:cNvPr>
          <p:cNvSpPr>
            <a:spLocks noChangeArrowheads="1"/>
          </p:cNvSpPr>
          <p:nvPr/>
        </p:nvSpPr>
        <p:spPr bwMode="auto">
          <a:xfrm>
            <a:off x="0" y="866775"/>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endParaRPr lang="en-GB"/>
          </a:p>
        </p:txBody>
      </p:sp>
      <p:pic>
        <p:nvPicPr>
          <p:cNvPr id="9" name="Picture 3">
            <a:extLst>
              <a:ext uri="{FF2B5EF4-FFF2-40B4-BE49-F238E27FC236}">
                <a16:creationId xmlns:a16="http://schemas.microsoft.com/office/drawing/2014/main" id="{75A9A07E-2160-475D-AD2B-C9176BFD2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8524" y="4941168"/>
            <a:ext cx="1452736" cy="679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123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66A1-F2CA-4D50-83CE-225C5AC7D21B}"/>
              </a:ext>
            </a:extLst>
          </p:cNvPr>
          <p:cNvSpPr>
            <a:spLocks noGrp="1"/>
          </p:cNvSpPr>
          <p:nvPr>
            <p:ph type="title"/>
          </p:nvPr>
        </p:nvSpPr>
        <p:spPr>
          <a:xfrm>
            <a:off x="302840" y="9636"/>
            <a:ext cx="8229600" cy="1143000"/>
          </a:xfrm>
        </p:spPr>
        <p:txBody>
          <a:bodyPr/>
          <a:lstStyle/>
          <a:p>
            <a:r>
              <a:rPr lang="en-GB" dirty="0"/>
              <a:t>Variables</a:t>
            </a:r>
          </a:p>
        </p:txBody>
      </p:sp>
      <p:sp>
        <p:nvSpPr>
          <p:cNvPr id="3" name="Content Placeholder 2">
            <a:extLst>
              <a:ext uri="{FF2B5EF4-FFF2-40B4-BE49-F238E27FC236}">
                <a16:creationId xmlns:a16="http://schemas.microsoft.com/office/drawing/2014/main" id="{DB1C1F2C-418F-457F-9236-245F4150F0C5}"/>
              </a:ext>
            </a:extLst>
          </p:cNvPr>
          <p:cNvSpPr>
            <a:spLocks noGrp="1"/>
          </p:cNvSpPr>
          <p:nvPr>
            <p:ph idx="1"/>
          </p:nvPr>
        </p:nvSpPr>
        <p:spPr>
          <a:xfrm>
            <a:off x="611560" y="1124744"/>
            <a:ext cx="8229600" cy="3917032"/>
          </a:xfrm>
        </p:spPr>
        <p:txBody>
          <a:bodyPr>
            <a:normAutofit fontScale="25000" lnSpcReduction="20000"/>
          </a:bodyPr>
          <a:lstStyle/>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Variables are used to store values in a program. These might be whole numbers (integers), decimal numbers or letters.</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These are:</a:t>
            </a:r>
          </a:p>
          <a:p>
            <a:pPr lvl="1">
              <a:lnSpc>
                <a:spcPct val="107000"/>
              </a:lnSpc>
              <a:spcAft>
                <a:spcPts val="800"/>
              </a:spcAft>
            </a:pPr>
            <a:r>
              <a:rPr lang="en-GB" sz="6800" dirty="0">
                <a:effectLst/>
                <a:latin typeface="Calibri" panose="020F0502020204030204" pitchFamily="34" charset="0"/>
                <a:ea typeface="Calibri" panose="020F0502020204030204" pitchFamily="34" charset="0"/>
                <a:cs typeface="Latha" panose="020B0604020202020204" pitchFamily="34" charset="0"/>
              </a:rPr>
              <a:t> Integers - int</a:t>
            </a:r>
          </a:p>
          <a:p>
            <a:pPr lvl="1">
              <a:lnSpc>
                <a:spcPct val="107000"/>
              </a:lnSpc>
              <a:spcAft>
                <a:spcPts val="800"/>
              </a:spcAft>
            </a:pPr>
            <a:r>
              <a:rPr lang="en-GB" sz="6800" dirty="0">
                <a:effectLst/>
                <a:latin typeface="Calibri" panose="020F0502020204030204" pitchFamily="34" charset="0"/>
                <a:ea typeface="Calibri" panose="020F0502020204030204" pitchFamily="34" charset="0"/>
                <a:cs typeface="Latha" panose="020B0604020202020204" pitchFamily="34" charset="0"/>
              </a:rPr>
              <a:t>Decimals – float</a:t>
            </a:r>
          </a:p>
          <a:p>
            <a:pPr lvl="1">
              <a:lnSpc>
                <a:spcPct val="107000"/>
              </a:lnSpc>
              <a:spcAft>
                <a:spcPts val="800"/>
              </a:spcAft>
            </a:pPr>
            <a:r>
              <a:rPr lang="en-GB" sz="6800" dirty="0">
                <a:effectLst/>
                <a:latin typeface="Calibri" panose="020F0502020204030204" pitchFamily="34" charset="0"/>
                <a:ea typeface="Calibri" panose="020F0502020204030204" pitchFamily="34" charset="0"/>
                <a:cs typeface="Latha" panose="020B0604020202020204" pitchFamily="34" charset="0"/>
              </a:rPr>
              <a:t>Letters – string (str) </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Some programming languages insist on us declaring the type of our variable upfront, so the program can allocate memory for it. This is known as strongly-typed.</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In Python, however, this is not required – in fact there is not a command for declaring a variable in Python. Instead, Python </a:t>
            </a:r>
            <a:r>
              <a:rPr lang="en-GB" sz="7200" u="sng" dirty="0">
                <a:effectLst/>
                <a:latin typeface="Calibri" panose="020F0502020204030204" pitchFamily="34" charset="0"/>
                <a:ea typeface="Calibri" panose="020F0502020204030204" pitchFamily="34" charset="0"/>
                <a:cs typeface="Latha" panose="020B0604020202020204" pitchFamily="34" charset="0"/>
              </a:rPr>
              <a:t>infers</a:t>
            </a:r>
            <a:r>
              <a:rPr lang="en-GB" sz="7200" dirty="0">
                <a:effectLst/>
                <a:latin typeface="Calibri" panose="020F0502020204030204" pitchFamily="34" charset="0"/>
                <a:ea typeface="Calibri" panose="020F0502020204030204" pitchFamily="34" charset="0"/>
                <a:cs typeface="Latha" panose="020B0604020202020204" pitchFamily="34" charset="0"/>
              </a:rPr>
              <a:t> the type – but there are also ways that we can help to specify it.</a:t>
            </a:r>
          </a:p>
          <a:p>
            <a:pPr marL="0" indent="0">
              <a:buNone/>
            </a:pPr>
            <a:endParaRPr lang="en-GB" dirty="0"/>
          </a:p>
        </p:txBody>
      </p:sp>
    </p:spTree>
    <p:extLst>
      <p:ext uri="{BB962C8B-B14F-4D97-AF65-F5344CB8AC3E}">
        <p14:creationId xmlns:p14="http://schemas.microsoft.com/office/powerpoint/2010/main" val="2289055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EA34-C742-438D-B23E-478D805900B9}"/>
              </a:ext>
            </a:extLst>
          </p:cNvPr>
          <p:cNvSpPr>
            <a:spLocks noGrp="1"/>
          </p:cNvSpPr>
          <p:nvPr>
            <p:ph type="title"/>
          </p:nvPr>
        </p:nvSpPr>
        <p:spPr/>
        <p:txBody>
          <a:bodyPr>
            <a:normAutofit/>
          </a:bodyPr>
          <a:lstStyle/>
          <a:p>
            <a:r>
              <a:rPr lang="en-GB" dirty="0"/>
              <a:t>Naming Rules</a:t>
            </a:r>
          </a:p>
        </p:txBody>
      </p:sp>
      <p:sp>
        <p:nvSpPr>
          <p:cNvPr id="3" name="Content Placeholder 2">
            <a:extLst>
              <a:ext uri="{FF2B5EF4-FFF2-40B4-BE49-F238E27FC236}">
                <a16:creationId xmlns:a16="http://schemas.microsoft.com/office/drawing/2014/main" id="{F3F1F4F1-D0C5-4ADC-9AA8-F462452466D1}"/>
              </a:ext>
            </a:extLst>
          </p:cNvPr>
          <p:cNvSpPr>
            <a:spLocks noGrp="1"/>
          </p:cNvSpPr>
          <p:nvPr>
            <p:ph idx="1"/>
          </p:nvPr>
        </p:nvSpPr>
        <p:spPr/>
        <p:txBody>
          <a:bodyPr>
            <a:normAutofit fontScale="25000" lnSpcReduction="20000"/>
          </a:bodyPr>
          <a:lstStyle/>
          <a:p>
            <a:pPr>
              <a:lnSpc>
                <a:spcPct val="107000"/>
              </a:lnSpc>
              <a:spcAft>
                <a:spcPts val="800"/>
              </a:spcAft>
            </a:pPr>
            <a:r>
              <a:rPr lang="en-GB" sz="9600" dirty="0">
                <a:effectLst/>
                <a:latin typeface="Calibri" panose="020F0502020204030204" pitchFamily="34" charset="0"/>
                <a:ea typeface="Calibri" panose="020F0502020204030204" pitchFamily="34" charset="0"/>
                <a:cs typeface="Latha" panose="020B0604020202020204" pitchFamily="34" charset="0"/>
              </a:rPr>
              <a:t>A variable name must start with a letter or the underscore _ character  (</a:t>
            </a:r>
            <a:r>
              <a:rPr lang="en-GB" sz="9600" dirty="0" err="1">
                <a:effectLst/>
                <a:latin typeface="Calibri" panose="020F0502020204030204" pitchFamily="34" charset="0"/>
                <a:ea typeface="Calibri" panose="020F0502020204030204" pitchFamily="34" charset="0"/>
                <a:cs typeface="Latha" panose="020B0604020202020204" pitchFamily="34" charset="0"/>
              </a:rPr>
              <a:t>eg</a:t>
            </a:r>
            <a:r>
              <a:rPr lang="en-GB" sz="9600" dirty="0">
                <a:effectLst/>
                <a:latin typeface="Calibri" panose="020F0502020204030204" pitchFamily="34" charset="0"/>
                <a:ea typeface="Calibri" panose="020F0502020204030204" pitchFamily="34" charset="0"/>
                <a:cs typeface="Latha" panose="020B0604020202020204" pitchFamily="34" charset="0"/>
              </a:rPr>
              <a:t> </a:t>
            </a:r>
            <a:r>
              <a:rPr lang="en-GB" sz="9600" dirty="0" err="1">
                <a:effectLst/>
                <a:latin typeface="Calibri" panose="020F0502020204030204" pitchFamily="34" charset="0"/>
                <a:ea typeface="Calibri" panose="020F0502020204030204" pitchFamily="34" charset="0"/>
                <a:cs typeface="Latha" panose="020B0604020202020204" pitchFamily="34" charset="0"/>
              </a:rPr>
              <a:t>myName</a:t>
            </a:r>
            <a:r>
              <a:rPr lang="en-GB" sz="9600" dirty="0">
                <a:effectLst/>
                <a:latin typeface="Calibri" panose="020F0502020204030204" pitchFamily="34" charset="0"/>
                <a:ea typeface="Calibri" panose="020F0502020204030204" pitchFamily="34" charset="0"/>
                <a:cs typeface="Latha" panose="020B0604020202020204" pitchFamily="34" charset="0"/>
              </a:rPr>
              <a:t>) </a:t>
            </a:r>
          </a:p>
          <a:p>
            <a:pPr>
              <a:lnSpc>
                <a:spcPct val="107000"/>
              </a:lnSpc>
              <a:spcAft>
                <a:spcPts val="800"/>
              </a:spcAft>
            </a:pPr>
            <a:r>
              <a:rPr lang="en-GB" sz="9800" dirty="0">
                <a:effectLst/>
                <a:latin typeface="Calibri" panose="020F0502020204030204" pitchFamily="34" charset="0"/>
                <a:ea typeface="Calibri" panose="020F0502020204030204" pitchFamily="34" charset="0"/>
                <a:cs typeface="Latha" panose="020B0604020202020204" pitchFamily="34" charset="0"/>
              </a:rPr>
              <a:t> A variable name can only contain alpha-numeric characters and underscore (A-Z, a-z, 0-9,  and _ ) </a:t>
            </a:r>
          </a:p>
          <a:p>
            <a:pPr>
              <a:lnSpc>
                <a:spcPct val="107000"/>
              </a:lnSpc>
              <a:spcAft>
                <a:spcPts val="800"/>
              </a:spcAft>
            </a:pPr>
            <a:r>
              <a:rPr lang="en-GB" sz="9800" dirty="0">
                <a:effectLst/>
                <a:latin typeface="Calibri" panose="020F0502020204030204" pitchFamily="34" charset="0"/>
                <a:ea typeface="Calibri" panose="020F0502020204030204" pitchFamily="34" charset="0"/>
                <a:cs typeface="Latha" panose="020B0604020202020204" pitchFamily="34" charset="0"/>
              </a:rPr>
              <a:t>We cannot use special characters such as ?!-$%^ </a:t>
            </a:r>
          </a:p>
          <a:p>
            <a:pPr>
              <a:lnSpc>
                <a:spcPct val="107000"/>
              </a:lnSpc>
              <a:spcAft>
                <a:spcPts val="800"/>
              </a:spcAft>
            </a:pPr>
            <a:r>
              <a:rPr lang="en-GB" sz="9800" dirty="0">
                <a:effectLst/>
                <a:latin typeface="Calibri" panose="020F0502020204030204" pitchFamily="34" charset="0"/>
                <a:ea typeface="Calibri" panose="020F0502020204030204" pitchFamily="34" charset="0"/>
                <a:cs typeface="Latha" panose="020B0604020202020204" pitchFamily="34" charset="0"/>
              </a:rPr>
              <a:t> Variable names are case-sensitive </a:t>
            </a:r>
          </a:p>
          <a:p>
            <a:pPr indent="0">
              <a:lnSpc>
                <a:spcPct val="107000"/>
              </a:lnSpc>
              <a:spcAft>
                <a:spcPts val="800"/>
              </a:spcAft>
              <a:buNone/>
            </a:pPr>
            <a:r>
              <a:rPr lang="en-GB" sz="9800" dirty="0">
                <a:effectLst/>
                <a:latin typeface="Calibri" panose="020F0502020204030204" pitchFamily="34" charset="0"/>
                <a:ea typeface="Calibri" panose="020F0502020204030204" pitchFamily="34" charset="0"/>
                <a:cs typeface="Latha" panose="020B0604020202020204" pitchFamily="34" charset="0"/>
              </a:rPr>
              <a:t>(</a:t>
            </a:r>
            <a:r>
              <a:rPr lang="en-GB" sz="9800" dirty="0" err="1">
                <a:effectLst/>
                <a:latin typeface="Calibri" panose="020F0502020204030204" pitchFamily="34" charset="0"/>
                <a:ea typeface="Calibri" panose="020F0502020204030204" pitchFamily="34" charset="0"/>
                <a:cs typeface="Latha" panose="020B0604020202020204" pitchFamily="34" charset="0"/>
              </a:rPr>
              <a:t>ie</a:t>
            </a:r>
            <a:r>
              <a:rPr lang="en-GB" sz="9800" dirty="0">
                <a:effectLst/>
                <a:latin typeface="Calibri" panose="020F0502020204030204" pitchFamily="34" charset="0"/>
                <a:ea typeface="Calibri" panose="020F0502020204030204" pitchFamily="34" charset="0"/>
                <a:cs typeface="Latha" panose="020B0604020202020204" pitchFamily="34" charset="0"/>
              </a:rPr>
              <a:t> </a:t>
            </a:r>
            <a:r>
              <a:rPr lang="en-GB" sz="9800" dirty="0" err="1">
                <a:effectLst/>
                <a:latin typeface="Calibri" panose="020F0502020204030204" pitchFamily="34" charset="0"/>
                <a:ea typeface="Calibri" panose="020F0502020204030204" pitchFamily="34" charset="0"/>
                <a:cs typeface="Latha" panose="020B0604020202020204" pitchFamily="34" charset="0"/>
              </a:rPr>
              <a:t>myname</a:t>
            </a:r>
            <a:r>
              <a:rPr lang="en-GB" sz="9800" dirty="0">
                <a:effectLst/>
                <a:latin typeface="Calibri" panose="020F0502020204030204" pitchFamily="34" charset="0"/>
                <a:ea typeface="Calibri" panose="020F0502020204030204" pitchFamily="34" charset="0"/>
                <a:cs typeface="Latha" panose="020B0604020202020204" pitchFamily="34" charset="0"/>
              </a:rPr>
              <a:t>, </a:t>
            </a:r>
            <a:r>
              <a:rPr lang="en-GB" sz="9800" dirty="0" err="1">
                <a:effectLst/>
                <a:latin typeface="Calibri" panose="020F0502020204030204" pitchFamily="34" charset="0"/>
                <a:ea typeface="Calibri" panose="020F0502020204030204" pitchFamily="34" charset="0"/>
                <a:cs typeface="Latha" panose="020B0604020202020204" pitchFamily="34" charset="0"/>
              </a:rPr>
              <a:t>myName</a:t>
            </a:r>
            <a:r>
              <a:rPr lang="en-GB" sz="9800" dirty="0">
                <a:effectLst/>
                <a:latin typeface="Calibri" panose="020F0502020204030204" pitchFamily="34" charset="0"/>
                <a:ea typeface="Calibri" panose="020F0502020204030204" pitchFamily="34" charset="0"/>
                <a:cs typeface="Latha" panose="020B0604020202020204" pitchFamily="34" charset="0"/>
              </a:rPr>
              <a:t> and MYNAME are not the same)</a:t>
            </a:r>
          </a:p>
          <a:p>
            <a:pPr marL="0" indent="0">
              <a:buNone/>
            </a:pPr>
            <a:endParaRPr lang="en-GB" dirty="0"/>
          </a:p>
        </p:txBody>
      </p:sp>
    </p:spTree>
    <p:extLst>
      <p:ext uri="{BB962C8B-B14F-4D97-AF65-F5344CB8AC3E}">
        <p14:creationId xmlns:p14="http://schemas.microsoft.com/office/powerpoint/2010/main" val="3493132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C8EDF-8813-48E8-A508-22FBFAA61DB5}"/>
              </a:ext>
            </a:extLst>
          </p:cNvPr>
          <p:cNvSpPr>
            <a:spLocks noGrp="1"/>
          </p:cNvSpPr>
          <p:nvPr>
            <p:ph type="title"/>
          </p:nvPr>
        </p:nvSpPr>
        <p:spPr/>
        <p:txBody>
          <a:bodyPr/>
          <a:lstStyle/>
          <a:p>
            <a:r>
              <a:rPr lang="en-GB" dirty="0"/>
              <a:t>Camel Casing</a:t>
            </a:r>
          </a:p>
        </p:txBody>
      </p:sp>
      <p:sp>
        <p:nvSpPr>
          <p:cNvPr id="3" name="Content Placeholder 2">
            <a:extLst>
              <a:ext uri="{FF2B5EF4-FFF2-40B4-BE49-F238E27FC236}">
                <a16:creationId xmlns:a16="http://schemas.microsoft.com/office/drawing/2014/main" id="{36642537-02D5-4E1F-8262-9902B03D77B5}"/>
              </a:ext>
            </a:extLst>
          </p:cNvPr>
          <p:cNvSpPr>
            <a:spLocks noGrp="1"/>
          </p:cNvSpPr>
          <p:nvPr>
            <p:ph idx="1"/>
          </p:nvPr>
        </p:nvSpPr>
        <p:spPr>
          <a:xfrm>
            <a:off x="539552" y="1124744"/>
            <a:ext cx="8147248" cy="4968552"/>
          </a:xfrm>
        </p:spPr>
        <p:txBody>
          <a:bodyPr>
            <a:normAutofit fontScale="25000" lnSpcReduction="20000"/>
          </a:bodyPr>
          <a:lstStyle/>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You have seen above that I have chosen variable names such as</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myName</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myNumber</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carPrice</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dirty="0">
                <a:effectLst/>
                <a:latin typeface="Calibri" panose="020F0502020204030204" pitchFamily="34" charset="0"/>
                <a:ea typeface="Calibri" panose="020F0502020204030204" pitchFamily="34" charset="0"/>
                <a:cs typeface="Latha" panose="020B0604020202020204" pitchFamily="34" charset="0"/>
              </a:rPr>
              <a:t>You may have wondered why they have a random capital letter in the middle of them. This is known as camel casing, which is a programming convention.</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Camel casing is not a rule - but many programmers, not just in Python, but in many other languages, use camel casing to make their variables easier to read.  For example, </a:t>
            </a:r>
            <a:r>
              <a:rPr lang="en-GB" sz="7200" i="1" dirty="0" err="1">
                <a:effectLst/>
                <a:latin typeface="Calibri" panose="020F0502020204030204" pitchFamily="34" charset="0"/>
                <a:ea typeface="Calibri" panose="020F0502020204030204" pitchFamily="34" charset="0"/>
                <a:cs typeface="Latha" panose="020B0604020202020204" pitchFamily="34" charset="0"/>
              </a:rPr>
              <a:t>myname</a:t>
            </a:r>
            <a:r>
              <a:rPr lang="en-GB" sz="7200" dirty="0">
                <a:effectLst/>
                <a:latin typeface="Calibri" panose="020F0502020204030204" pitchFamily="34" charset="0"/>
                <a:ea typeface="Calibri" panose="020F0502020204030204" pitchFamily="34" charset="0"/>
                <a:cs typeface="Latha" panose="020B0604020202020204" pitchFamily="34" charset="0"/>
              </a:rPr>
              <a:t> is quite short and fairly easy to read, but </a:t>
            </a:r>
            <a:r>
              <a:rPr lang="en-GB" sz="7200" i="1" dirty="0" err="1">
                <a:effectLst/>
                <a:latin typeface="Calibri" panose="020F0502020204030204" pitchFamily="34" charset="0"/>
                <a:ea typeface="Calibri" panose="020F0502020204030204" pitchFamily="34" charset="0"/>
                <a:cs typeface="Latha" panose="020B0604020202020204" pitchFamily="34" charset="0"/>
              </a:rPr>
              <a:t>myName</a:t>
            </a:r>
            <a:r>
              <a:rPr lang="en-GB" sz="7200" dirty="0">
                <a:effectLst/>
                <a:latin typeface="Calibri" panose="020F0502020204030204" pitchFamily="34" charset="0"/>
                <a:ea typeface="Calibri" panose="020F0502020204030204" pitchFamily="34" charset="0"/>
                <a:cs typeface="Latha" panose="020B0604020202020204" pitchFamily="34" charset="0"/>
              </a:rPr>
              <a:t> makes it more readable without resorting to using underscore (although </a:t>
            </a:r>
            <a:r>
              <a:rPr lang="en-GB" sz="7200" i="1" dirty="0" err="1">
                <a:effectLst/>
                <a:latin typeface="Calibri" panose="020F0502020204030204" pitchFamily="34" charset="0"/>
                <a:ea typeface="Calibri" panose="020F0502020204030204" pitchFamily="34" charset="0"/>
                <a:cs typeface="Latha" panose="020B0604020202020204" pitchFamily="34" charset="0"/>
              </a:rPr>
              <a:t>my_name</a:t>
            </a:r>
            <a:r>
              <a:rPr lang="en-GB" sz="7200" dirty="0">
                <a:effectLst/>
                <a:latin typeface="Calibri" panose="020F0502020204030204" pitchFamily="34" charset="0"/>
                <a:ea typeface="Calibri" panose="020F0502020204030204" pitchFamily="34" charset="0"/>
                <a:cs typeface="Latha" panose="020B0604020202020204" pitchFamily="34" charset="0"/>
              </a:rPr>
              <a:t> or </a:t>
            </a:r>
            <a:r>
              <a:rPr lang="en-GB" sz="7200" i="1" dirty="0" err="1">
                <a:effectLst/>
                <a:latin typeface="Calibri" panose="020F0502020204030204" pitchFamily="34" charset="0"/>
                <a:ea typeface="Calibri" panose="020F0502020204030204" pitchFamily="34" charset="0"/>
                <a:cs typeface="Latha" panose="020B0604020202020204" pitchFamily="34" charset="0"/>
              </a:rPr>
              <a:t>my_Name</a:t>
            </a:r>
            <a:r>
              <a:rPr lang="en-GB" sz="7200" dirty="0">
                <a:effectLst/>
                <a:latin typeface="Calibri" panose="020F0502020204030204" pitchFamily="34" charset="0"/>
                <a:ea typeface="Calibri" panose="020F0502020204030204" pitchFamily="34" charset="0"/>
                <a:cs typeface="Latha" panose="020B0604020202020204" pitchFamily="34" charset="0"/>
              </a:rPr>
              <a:t> are also OK!)</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When variable names become longer, camel casing can help with readability:</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myfirstname</a:t>
            </a:r>
            <a:r>
              <a:rPr lang="en-GB" sz="7200" dirty="0">
                <a:effectLst/>
                <a:latin typeface="Calibri" panose="020F0502020204030204" pitchFamily="34" charset="0"/>
                <a:ea typeface="Calibri" panose="020F0502020204030204" pitchFamily="34" charset="0"/>
                <a:cs typeface="Latha" panose="020B0604020202020204" pitchFamily="34" charset="0"/>
              </a:rPr>
              <a:t> 	-&gt; 	</a:t>
            </a:r>
            <a:r>
              <a:rPr lang="en-GB" sz="7200" i="1" dirty="0" err="1">
                <a:effectLst/>
                <a:latin typeface="Calibri" panose="020F0502020204030204" pitchFamily="34" charset="0"/>
                <a:ea typeface="Calibri" panose="020F0502020204030204" pitchFamily="34" charset="0"/>
                <a:cs typeface="Latha" panose="020B0604020202020204" pitchFamily="34" charset="0"/>
              </a:rPr>
              <a:t>myFirstName</a:t>
            </a: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7000"/>
              </a:lnSpc>
              <a:spcAft>
                <a:spcPts val="800"/>
              </a:spcAft>
              <a:buNone/>
            </a:pPr>
            <a:r>
              <a:rPr lang="en-GB" sz="7200" i="1" dirty="0" err="1">
                <a:effectLst/>
                <a:latin typeface="Calibri" panose="020F0502020204030204" pitchFamily="34" charset="0"/>
                <a:ea typeface="Calibri" panose="020F0502020204030204" pitchFamily="34" charset="0"/>
                <a:cs typeface="Latha" panose="020B0604020202020204" pitchFamily="34" charset="0"/>
              </a:rPr>
              <a:t>mymiddlename</a:t>
            </a:r>
            <a:r>
              <a:rPr lang="en-GB" sz="7200" i="1" dirty="0">
                <a:effectLst/>
                <a:latin typeface="Calibri" panose="020F0502020204030204" pitchFamily="34" charset="0"/>
                <a:ea typeface="Calibri" panose="020F0502020204030204" pitchFamily="34" charset="0"/>
                <a:cs typeface="Latha" panose="020B0604020202020204" pitchFamily="34" charset="0"/>
              </a:rPr>
              <a:t> 	-&gt;	</a:t>
            </a:r>
            <a:r>
              <a:rPr lang="en-GB" sz="7200" i="1" dirty="0" err="1">
                <a:effectLst/>
                <a:latin typeface="Calibri" panose="020F0502020204030204" pitchFamily="34" charset="0"/>
                <a:ea typeface="Calibri" panose="020F0502020204030204" pitchFamily="34" charset="0"/>
                <a:cs typeface="Latha" panose="020B0604020202020204" pitchFamily="34" charset="0"/>
              </a:rPr>
              <a:t>myMiddleName</a:t>
            </a: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7000"/>
              </a:lnSpc>
              <a:spcAft>
                <a:spcPts val="800"/>
              </a:spcAft>
              <a:buNone/>
            </a:pPr>
            <a:r>
              <a:rPr lang="en-GB" sz="7200" i="1" dirty="0" err="1">
                <a:effectLst/>
                <a:latin typeface="Calibri" panose="020F0502020204030204" pitchFamily="34" charset="0"/>
                <a:ea typeface="Calibri" panose="020F0502020204030204" pitchFamily="34" charset="0"/>
                <a:cs typeface="Latha" panose="020B0604020202020204" pitchFamily="34" charset="0"/>
              </a:rPr>
              <a:t>mysurname</a:t>
            </a:r>
            <a:r>
              <a:rPr lang="en-GB" sz="7200" i="1" dirty="0">
                <a:effectLst/>
                <a:latin typeface="Calibri" panose="020F0502020204030204" pitchFamily="34" charset="0"/>
                <a:ea typeface="Calibri" panose="020F0502020204030204" pitchFamily="34" charset="0"/>
                <a:cs typeface="Latha" panose="020B0604020202020204" pitchFamily="34" charset="0"/>
              </a:rPr>
              <a:t>	-&gt; 	</a:t>
            </a:r>
            <a:r>
              <a:rPr lang="en-GB" sz="7200" i="1" dirty="0" err="1">
                <a:effectLst/>
                <a:latin typeface="Calibri" panose="020F0502020204030204" pitchFamily="34" charset="0"/>
                <a:ea typeface="Calibri" panose="020F0502020204030204" pitchFamily="34" charset="0"/>
                <a:cs typeface="Latha" panose="020B0604020202020204" pitchFamily="34" charset="0"/>
              </a:rPr>
              <a:t>mySurname</a:t>
            </a: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There are no hard and fast rules here. If you don't like camel casing, you don't have to use it, but bear in mind that other programmers who may maintain your program in the future may prefer it!</a:t>
            </a:r>
          </a:p>
          <a:p>
            <a:pPr marL="0" indent="0">
              <a:lnSpc>
                <a:spcPct val="107000"/>
              </a:lnSpc>
              <a:spcAft>
                <a:spcPts val="800"/>
              </a:spcAft>
              <a:buNone/>
            </a:pP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A5FDE934-9D07-40A9-B671-40A05BA2019F}"/>
              </a:ext>
            </a:extLst>
          </p:cNvPr>
          <p:cNvPicPr/>
          <p:nvPr/>
        </p:nvPicPr>
        <p:blipFill>
          <a:blip r:embed="rId2"/>
          <a:stretch>
            <a:fillRect/>
          </a:stretch>
        </p:blipFill>
        <p:spPr>
          <a:xfrm>
            <a:off x="4932040" y="3645024"/>
            <a:ext cx="1865427" cy="1143000"/>
          </a:xfrm>
          <a:prstGeom prst="rect">
            <a:avLst/>
          </a:prstGeom>
        </p:spPr>
      </p:pic>
    </p:spTree>
    <p:extLst>
      <p:ext uri="{BB962C8B-B14F-4D97-AF65-F5344CB8AC3E}">
        <p14:creationId xmlns:p14="http://schemas.microsoft.com/office/powerpoint/2010/main" val="2589579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FC3D8-4AD7-485F-8BDB-5FB9D59B8328}"/>
              </a:ext>
            </a:extLst>
          </p:cNvPr>
          <p:cNvSpPr>
            <a:spLocks noGrp="1"/>
          </p:cNvSpPr>
          <p:nvPr>
            <p:ph type="title"/>
          </p:nvPr>
        </p:nvSpPr>
        <p:spPr/>
        <p:txBody>
          <a:bodyPr/>
          <a:lstStyle/>
          <a:p>
            <a:r>
              <a:rPr lang="en-GB" dirty="0"/>
              <a:t>Variables in print()</a:t>
            </a:r>
          </a:p>
        </p:txBody>
      </p:sp>
      <p:sp>
        <p:nvSpPr>
          <p:cNvPr id="3" name="Content Placeholder 2">
            <a:extLst>
              <a:ext uri="{FF2B5EF4-FFF2-40B4-BE49-F238E27FC236}">
                <a16:creationId xmlns:a16="http://schemas.microsoft.com/office/drawing/2014/main" id="{0A635C55-9126-4A1C-9BC2-8CA02A58AB0D}"/>
              </a:ext>
            </a:extLst>
          </p:cNvPr>
          <p:cNvSpPr>
            <a:spLocks noGrp="1"/>
          </p:cNvSpPr>
          <p:nvPr>
            <p:ph idx="1"/>
          </p:nvPr>
        </p:nvSpPr>
        <p:spPr/>
        <p:txBody>
          <a:bodyPr/>
          <a:lstStyle/>
          <a:p>
            <a:pPr marL="0" indent="0">
              <a:buNone/>
            </a:pPr>
            <a:r>
              <a:rPr lang="en-GB" dirty="0"/>
              <a:t>You can use variables in the print().</a:t>
            </a:r>
          </a:p>
          <a:p>
            <a:pPr marL="0" indent="0">
              <a:buNone/>
            </a:pPr>
            <a:endParaRPr lang="en-GB" sz="1800" dirty="0"/>
          </a:p>
          <a:p>
            <a:pPr marL="0" indent="0">
              <a:buNone/>
            </a:pPr>
            <a:r>
              <a:rPr lang="en-GB" sz="1800" dirty="0" err="1"/>
              <a:t>myName</a:t>
            </a:r>
            <a:r>
              <a:rPr lang="en-GB" sz="1800" dirty="0"/>
              <a:t> =“Renuga”</a:t>
            </a:r>
          </a:p>
          <a:p>
            <a:pPr marL="0" indent="0">
              <a:buNone/>
            </a:pPr>
            <a:r>
              <a:rPr lang="en-GB" sz="1800" dirty="0" err="1"/>
              <a:t>myLocation</a:t>
            </a:r>
            <a:r>
              <a:rPr lang="en-GB" sz="1800" dirty="0"/>
              <a:t>=“London”</a:t>
            </a:r>
          </a:p>
          <a:p>
            <a:pPr marL="0" indent="0">
              <a:buNone/>
            </a:pPr>
            <a:endParaRPr lang="en-GB" sz="1800" dirty="0"/>
          </a:p>
          <a:p>
            <a:pPr marL="0" indent="0">
              <a:buNone/>
            </a:pPr>
            <a:r>
              <a:rPr lang="en-GB" sz="1800" dirty="0"/>
              <a:t>print(</a:t>
            </a:r>
            <a:r>
              <a:rPr lang="en-GB" sz="1800" dirty="0" err="1"/>
              <a:t>myname</a:t>
            </a:r>
            <a:r>
              <a:rPr lang="en-GB" sz="1800" dirty="0"/>
              <a:t>) </a:t>
            </a:r>
          </a:p>
          <a:p>
            <a:pPr marL="0" indent="0">
              <a:buNone/>
            </a:pPr>
            <a:r>
              <a:rPr lang="en-GB" sz="1800" dirty="0"/>
              <a:t>print(</a:t>
            </a:r>
            <a:r>
              <a:rPr lang="en-GB" sz="1800" dirty="0" err="1"/>
              <a:t>myLoation</a:t>
            </a:r>
            <a:r>
              <a:rPr lang="en-GB" sz="1800" dirty="0"/>
              <a:t>)</a:t>
            </a:r>
          </a:p>
          <a:p>
            <a:pPr marL="0" indent="0">
              <a:buNone/>
            </a:pPr>
            <a:r>
              <a:rPr lang="en-GB" sz="1800" dirty="0"/>
              <a:t>Output:</a:t>
            </a:r>
          </a:p>
          <a:p>
            <a:pPr marL="0" indent="0">
              <a:buNone/>
            </a:pPr>
            <a:r>
              <a:rPr lang="en-GB" sz="1800" dirty="0"/>
              <a:t>Renuga</a:t>
            </a:r>
          </a:p>
          <a:p>
            <a:pPr marL="0" indent="0">
              <a:buNone/>
            </a:pPr>
            <a:r>
              <a:rPr lang="en-GB" sz="1800" dirty="0"/>
              <a:t>London</a:t>
            </a:r>
          </a:p>
        </p:txBody>
      </p:sp>
    </p:spTree>
    <p:extLst>
      <p:ext uri="{BB962C8B-B14F-4D97-AF65-F5344CB8AC3E}">
        <p14:creationId xmlns:p14="http://schemas.microsoft.com/office/powerpoint/2010/main" val="1985560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E69A-E527-48D2-AD2C-B86710533A7A}"/>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AF1372A-5402-4281-886A-44DD17D69586}"/>
              </a:ext>
            </a:extLst>
          </p:cNvPr>
          <p:cNvSpPr>
            <a:spLocks noGrp="1"/>
          </p:cNvSpPr>
          <p:nvPr>
            <p:ph idx="1"/>
          </p:nvPr>
        </p:nvSpPr>
        <p:spPr/>
        <p:txBody>
          <a:bodyPr/>
          <a:lstStyle/>
          <a:p>
            <a:r>
              <a:rPr lang="en-GB" dirty="0"/>
              <a:t>Adding two numbers using variables</a:t>
            </a:r>
          </a:p>
          <a:p>
            <a:pPr marL="0" indent="0">
              <a:buNone/>
            </a:pPr>
            <a:r>
              <a:rPr lang="en-GB" dirty="0"/>
              <a:t>a= 5</a:t>
            </a:r>
          </a:p>
          <a:p>
            <a:pPr marL="0" indent="0">
              <a:buNone/>
            </a:pPr>
            <a:r>
              <a:rPr lang="en-GB" dirty="0"/>
              <a:t>b= 6</a:t>
            </a:r>
          </a:p>
          <a:p>
            <a:pPr marL="0" indent="0">
              <a:buNone/>
            </a:pPr>
            <a:r>
              <a:rPr lang="en-GB" dirty="0"/>
              <a:t>print(“The sum of a and b is :”, a+b)</a:t>
            </a:r>
          </a:p>
          <a:p>
            <a:endParaRPr lang="en-GB" dirty="0"/>
          </a:p>
          <a:p>
            <a:pPr marL="0" indent="0">
              <a:buNone/>
            </a:pPr>
            <a:endParaRPr lang="en-GB" dirty="0"/>
          </a:p>
        </p:txBody>
      </p:sp>
    </p:spTree>
    <p:extLst>
      <p:ext uri="{BB962C8B-B14F-4D97-AF65-F5344CB8AC3E}">
        <p14:creationId xmlns:p14="http://schemas.microsoft.com/office/powerpoint/2010/main" val="1732170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C958-C6CB-49E8-87E3-F9F00E5801FC}"/>
              </a:ext>
            </a:extLst>
          </p:cNvPr>
          <p:cNvSpPr>
            <a:spLocks noGrp="1"/>
          </p:cNvSpPr>
          <p:nvPr>
            <p:ph type="title"/>
          </p:nvPr>
        </p:nvSpPr>
        <p:spPr/>
        <p:txBody>
          <a:bodyPr/>
          <a:lstStyle/>
          <a:p>
            <a:r>
              <a:rPr lang="en-GB" dirty="0"/>
              <a:t>Input statement example</a:t>
            </a:r>
          </a:p>
        </p:txBody>
      </p:sp>
      <p:sp>
        <p:nvSpPr>
          <p:cNvPr id="3" name="Content Placeholder 2">
            <a:extLst>
              <a:ext uri="{FF2B5EF4-FFF2-40B4-BE49-F238E27FC236}">
                <a16:creationId xmlns:a16="http://schemas.microsoft.com/office/drawing/2014/main" id="{58B48F37-469C-473C-8422-7FA8F89581AB}"/>
              </a:ext>
            </a:extLst>
          </p:cNvPr>
          <p:cNvSpPr>
            <a:spLocks noGrp="1"/>
          </p:cNvSpPr>
          <p:nvPr>
            <p:ph idx="1"/>
          </p:nvPr>
        </p:nvSpPr>
        <p:spPr/>
        <p:txBody>
          <a:bodyPr/>
          <a:lstStyle/>
          <a:p>
            <a:r>
              <a:rPr lang="en-GB" dirty="0"/>
              <a:t>Adding two numbers using variables</a:t>
            </a:r>
          </a:p>
          <a:p>
            <a:endParaRPr lang="en-GB" dirty="0"/>
          </a:p>
          <a:p>
            <a:pPr marL="0" indent="0">
              <a:buNone/>
            </a:pPr>
            <a:r>
              <a:rPr lang="en-GB" dirty="0"/>
              <a:t>a= int(input(“Enter the value of a”))</a:t>
            </a:r>
          </a:p>
          <a:p>
            <a:pPr marL="0" indent="0">
              <a:buNone/>
            </a:pPr>
            <a:r>
              <a:rPr lang="en-GB" dirty="0"/>
              <a:t>b= int(input(“Enter the value of b”))</a:t>
            </a:r>
          </a:p>
          <a:p>
            <a:pPr marL="0" indent="0">
              <a:buNone/>
            </a:pPr>
            <a:r>
              <a:rPr lang="en-GB" dirty="0"/>
              <a:t>print(“The sum of a and b is :”,</a:t>
            </a:r>
            <a:r>
              <a:rPr lang="en-GB" dirty="0" err="1"/>
              <a:t>a+b</a:t>
            </a:r>
            <a:r>
              <a:rPr lang="en-GB" dirty="0"/>
              <a:t>)</a:t>
            </a:r>
          </a:p>
          <a:p>
            <a:endParaRPr lang="en-GB" dirty="0"/>
          </a:p>
          <a:p>
            <a:endParaRPr lang="en-GB" dirty="0"/>
          </a:p>
        </p:txBody>
      </p:sp>
    </p:spTree>
    <p:extLst>
      <p:ext uri="{BB962C8B-B14F-4D97-AF65-F5344CB8AC3E}">
        <p14:creationId xmlns:p14="http://schemas.microsoft.com/office/powerpoint/2010/main" val="2155237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C932-7264-4C42-AA4B-F142BAEB9F9A}"/>
              </a:ext>
            </a:extLst>
          </p:cNvPr>
          <p:cNvSpPr>
            <a:spLocks noGrp="1"/>
          </p:cNvSpPr>
          <p:nvPr>
            <p:ph type="title"/>
          </p:nvPr>
        </p:nvSpPr>
        <p:spPr/>
        <p:txBody>
          <a:bodyPr/>
          <a:lstStyle/>
          <a:p>
            <a:r>
              <a:rPr lang="en-GB" dirty="0"/>
              <a:t>Customising Print </a:t>
            </a:r>
          </a:p>
        </p:txBody>
      </p:sp>
      <p:sp>
        <p:nvSpPr>
          <p:cNvPr id="3" name="Content Placeholder 2">
            <a:extLst>
              <a:ext uri="{FF2B5EF4-FFF2-40B4-BE49-F238E27FC236}">
                <a16:creationId xmlns:a16="http://schemas.microsoft.com/office/drawing/2014/main" id="{8AEBC99D-975A-4FB8-9B13-785D53B2F53D}"/>
              </a:ext>
            </a:extLst>
          </p:cNvPr>
          <p:cNvSpPr>
            <a:spLocks noGrp="1"/>
          </p:cNvSpPr>
          <p:nvPr>
            <p:ph idx="1"/>
          </p:nvPr>
        </p:nvSpPr>
        <p:spPr/>
        <p:txBody>
          <a:bodyPr/>
          <a:lstStyle/>
          <a:p>
            <a:r>
              <a:rPr lang="en-GB" dirty="0"/>
              <a:t>Adding two numbers using variables</a:t>
            </a:r>
          </a:p>
          <a:p>
            <a:r>
              <a:rPr lang="en-GB" dirty="0"/>
              <a:t>a= 5</a:t>
            </a:r>
          </a:p>
          <a:p>
            <a:r>
              <a:rPr lang="en-GB" dirty="0"/>
              <a:t>b= 6</a:t>
            </a:r>
          </a:p>
          <a:p>
            <a:r>
              <a:rPr lang="en-GB" dirty="0"/>
              <a:t>print(“The sum of  “,a “ and “, b “ is :”,</a:t>
            </a:r>
            <a:r>
              <a:rPr lang="en-GB" dirty="0" err="1"/>
              <a:t>a+b</a:t>
            </a:r>
            <a:r>
              <a:rPr lang="en-GB" dirty="0"/>
              <a:t>)</a:t>
            </a:r>
          </a:p>
          <a:p>
            <a:endParaRPr lang="en-GB" dirty="0"/>
          </a:p>
          <a:p>
            <a:endParaRPr lang="en-GB" dirty="0"/>
          </a:p>
        </p:txBody>
      </p:sp>
    </p:spTree>
    <p:extLst>
      <p:ext uri="{BB962C8B-B14F-4D97-AF65-F5344CB8AC3E}">
        <p14:creationId xmlns:p14="http://schemas.microsoft.com/office/powerpoint/2010/main" val="35854606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303dbf9b-b85b-46a0-94f1-894078c07ec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746</Words>
  <Application>Microsoft Office PowerPoint</Application>
  <PresentationFormat>On-screen Show (4:3)</PresentationFormat>
  <Paragraphs>83</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Unicode MS</vt:lpstr>
      <vt:lpstr>Calibri</vt:lpstr>
      <vt:lpstr>Courier New</vt:lpstr>
      <vt:lpstr>Myriad Pro</vt:lpstr>
      <vt:lpstr>20140311PresentationUWTSDTemplate</vt:lpstr>
      <vt:lpstr>Computational Thinking</vt:lpstr>
      <vt:lpstr>Lesson Objectives</vt:lpstr>
      <vt:lpstr>PowerPoint Presentation</vt:lpstr>
      <vt:lpstr>Python</vt:lpstr>
      <vt:lpstr>Input &amp; Output</vt:lpstr>
      <vt:lpstr>Print() Functions</vt:lpstr>
      <vt:lpstr>print()</vt:lpstr>
      <vt:lpstr>Variables</vt:lpstr>
      <vt:lpstr>Naming Rules</vt:lpstr>
      <vt:lpstr>Camel Casing</vt:lpstr>
      <vt:lpstr>Variables in print()</vt:lpstr>
      <vt:lpstr>Example</vt:lpstr>
      <vt:lpstr>Input statement example</vt:lpstr>
      <vt:lpstr>Customising Print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Renuga Jayakumar</cp:lastModifiedBy>
  <cp:revision>148</cp:revision>
  <dcterms:created xsi:type="dcterms:W3CDTF">2015-04-14T15:21:28Z</dcterms:created>
  <dcterms:modified xsi:type="dcterms:W3CDTF">2021-02-13T00:51:18Z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