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theme/theme2.xml" ContentType="application/vnd.openxmlformats-officedocument.theme+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theme/theme3.xml" ContentType="application/vnd.openxmlformats-officedocument.theme+xml"/>
  <Override PartName="/ppt/slideLayouts/slideLayout8.xml" ContentType="application/vnd.openxmlformats-officedocument.presentationml.slideLayout+xml"/>
  <Override PartName="/ppt/theme/theme4.xml" ContentType="application/vnd.openxmlformats-officedocument.theme+xml"/>
  <Override PartName="/ppt/theme/theme5.xml" ContentType="application/vnd.openxmlformats-officedocument.theme+xml"/>
  <Override PartName="/ppt/theme/theme6.xml" ContentType="application/vnd.openxmlformats-officedocument.theme+xml"/>
  <Override PartName="/ppt/theme/themeOverride1.xml" ContentType="application/vnd.openxmlformats-officedocument.themeOverr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 id="2147483684" r:id="rId2"/>
    <p:sldMasterId id="2147483660" r:id="rId3"/>
    <p:sldMasterId id="2147483705" r:id="rId4"/>
  </p:sldMasterIdLst>
  <p:notesMasterIdLst>
    <p:notesMasterId r:id="rId28"/>
  </p:notesMasterIdLst>
  <p:handoutMasterIdLst>
    <p:handoutMasterId r:id="rId29"/>
  </p:handoutMasterIdLst>
  <p:sldIdLst>
    <p:sldId id="263" r:id="rId5"/>
    <p:sldId id="314" r:id="rId6"/>
    <p:sldId id="273" r:id="rId7"/>
    <p:sldId id="306" r:id="rId8"/>
    <p:sldId id="310" r:id="rId9"/>
    <p:sldId id="311" r:id="rId10"/>
    <p:sldId id="312" r:id="rId11"/>
    <p:sldId id="309" r:id="rId12"/>
    <p:sldId id="313" r:id="rId13"/>
    <p:sldId id="296" r:id="rId14"/>
    <p:sldId id="294" r:id="rId15"/>
    <p:sldId id="325" r:id="rId16"/>
    <p:sldId id="315" r:id="rId17"/>
    <p:sldId id="316" r:id="rId18"/>
    <p:sldId id="317" r:id="rId19"/>
    <p:sldId id="318" r:id="rId20"/>
    <p:sldId id="324" r:id="rId21"/>
    <p:sldId id="323" r:id="rId22"/>
    <p:sldId id="319" r:id="rId23"/>
    <p:sldId id="320" r:id="rId24"/>
    <p:sldId id="321" r:id="rId25"/>
    <p:sldId id="322" r:id="rId26"/>
    <p:sldId id="262" r:id="rId27"/>
  </p:sldIdLst>
  <p:sldSz cx="9144000" cy="5143500" type="screen16x9"/>
  <p:notesSz cx="6797675" cy="9926638"/>
  <p:custShowLst>
    <p:custShow name="Presentazione personalizzata 1" id="0">
      <p:sldLst/>
    </p:custShow>
  </p:custShowLst>
  <p:defaultTextStyle>
    <a:defPPr>
      <a:defRPr lang="it-IT"/>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1613">
          <p15:clr>
            <a:srgbClr val="A4A3A4"/>
          </p15:clr>
        </p15:guide>
        <p15:guide id="2" pos="288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5F89B9"/>
    <a:srgbClr val="5C80B3"/>
    <a:srgbClr val="7489C4"/>
    <a:srgbClr val="DFD7D0"/>
    <a:srgbClr val="2BADA7"/>
    <a:srgbClr val="534998"/>
    <a:srgbClr val="AC799B"/>
    <a:srgbClr val="74C588"/>
    <a:srgbClr val="EB611C"/>
    <a:srgbClr val="6784C1"/>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Stile medio 2 - Colore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E8B1032C-EA38-4F05-BA0D-38AFFFC7BED3}" styleName="Stile chiaro 3 - Colore 6">
    <a:wholeTbl>
      <a:tcTxStyle>
        <a:fontRef idx="minor">
          <a:scrgbClr r="0" g="0" b="0"/>
        </a:fontRef>
        <a:schemeClr val="tx1"/>
      </a:tcTxStyle>
      <a:tcStyle>
        <a:tcBdr>
          <a:left>
            <a:ln w="12700" cmpd="sng">
              <a:solidFill>
                <a:schemeClr val="accent6"/>
              </a:solidFill>
            </a:ln>
          </a:left>
          <a:right>
            <a:ln w="12700" cmpd="sng">
              <a:solidFill>
                <a:schemeClr val="accent6"/>
              </a:solidFill>
            </a:ln>
          </a:right>
          <a:top>
            <a:ln w="12700" cmpd="sng">
              <a:solidFill>
                <a:schemeClr val="accent6"/>
              </a:solidFill>
            </a:ln>
          </a:top>
          <a:bottom>
            <a:ln w="12700" cmpd="sng">
              <a:solidFill>
                <a:schemeClr val="accent6"/>
              </a:solidFill>
            </a:ln>
          </a:bottom>
          <a:insideH>
            <a:ln w="12700" cmpd="sng">
              <a:solidFill>
                <a:schemeClr val="accent6"/>
              </a:solidFill>
            </a:ln>
          </a:insideH>
          <a:insideV>
            <a:ln w="12700" cmpd="sng">
              <a:solidFill>
                <a:schemeClr val="accent6"/>
              </a:solidFill>
            </a:ln>
          </a:insideV>
        </a:tcBdr>
        <a:fill>
          <a:noFill/>
        </a:fill>
      </a:tcStyle>
    </a:wholeTbl>
    <a:band1H>
      <a:tcStyle>
        <a:tcBdr/>
        <a:fill>
          <a:solidFill>
            <a:schemeClr val="accent6">
              <a:alpha val="20000"/>
            </a:schemeClr>
          </a:solidFill>
        </a:fill>
      </a:tcStyle>
    </a:band1H>
    <a:band1V>
      <a:tcStyle>
        <a:tcBdr/>
        <a:fill>
          <a:solidFill>
            <a:schemeClr val="accent6">
              <a:alpha val="20000"/>
            </a:schemeClr>
          </a:solidFill>
        </a:fill>
      </a:tcStyle>
    </a:band1V>
    <a:lastCol>
      <a:tcTxStyle b="on"/>
      <a:tcStyle>
        <a:tcBdr/>
      </a:tcStyle>
    </a:lastCol>
    <a:firstCol>
      <a:tcTxStyle b="on"/>
      <a:tcStyle>
        <a:tcBdr/>
      </a:tcStyle>
    </a:firstCol>
    <a:lastRow>
      <a:tcTxStyle b="on"/>
      <a:tcStyle>
        <a:tcBdr>
          <a:top>
            <a:ln w="50800" cmpd="dbl">
              <a:solidFill>
                <a:schemeClr val="accent6"/>
              </a:solidFill>
            </a:ln>
          </a:top>
        </a:tcBdr>
        <a:fill>
          <a:noFill/>
        </a:fill>
      </a:tcStyle>
    </a:lastRow>
    <a:firstRow>
      <a:tcTxStyle b="on"/>
      <a:tcStyle>
        <a:tcBdr>
          <a:bottom>
            <a:ln w="25400" cmpd="sng">
              <a:solidFill>
                <a:schemeClr val="accent6"/>
              </a:solidFill>
            </a:ln>
          </a:bottom>
        </a:tcBdr>
        <a:fill>
          <a:noFill/>
        </a:fill>
      </a:tcStyle>
    </a:firstRow>
  </a:tblStyle>
  <a:tblStyle styleId="{68D230F3-CF80-4859-8CE7-A43EE81993B5}" styleName="Stile chiaro 1 - Colore 6">
    <a:wholeTbl>
      <a:tcTxStyle>
        <a:fontRef idx="minor">
          <a:scrgbClr r="0" g="0" b="0"/>
        </a:fontRef>
        <a:schemeClr val="tx1"/>
      </a:tcTxStyle>
      <a:tcStyle>
        <a:tcBdr>
          <a:left>
            <a:ln>
              <a:noFill/>
            </a:ln>
          </a:left>
          <a:right>
            <a:ln>
              <a:noFill/>
            </a:ln>
          </a:right>
          <a:top>
            <a:ln w="12700" cmpd="sng">
              <a:solidFill>
                <a:schemeClr val="accent6"/>
              </a:solidFill>
            </a:ln>
          </a:top>
          <a:bottom>
            <a:ln w="12700" cmpd="sng">
              <a:solidFill>
                <a:schemeClr val="accent6"/>
              </a:solidFill>
            </a:ln>
          </a:bottom>
          <a:insideH>
            <a:ln>
              <a:noFill/>
            </a:ln>
          </a:insideH>
          <a:insideV>
            <a:ln>
              <a:noFill/>
            </a:ln>
          </a:insideV>
        </a:tcBdr>
        <a:fill>
          <a:noFill/>
        </a:fill>
      </a:tcStyle>
    </a:wholeTbl>
    <a:band1H>
      <a:tcStyle>
        <a:tcBdr/>
        <a:fill>
          <a:solidFill>
            <a:schemeClr val="accent6">
              <a:alpha val="20000"/>
            </a:schemeClr>
          </a:solidFill>
        </a:fill>
      </a:tcStyle>
    </a:band1H>
    <a:band2H>
      <a:tcStyle>
        <a:tcBdr/>
      </a:tcStyle>
    </a:band2H>
    <a:band1V>
      <a:tcStyle>
        <a:tcBdr/>
        <a:fill>
          <a:solidFill>
            <a:schemeClr val="accent6">
              <a:alpha val="20000"/>
            </a:schemeClr>
          </a:solidFill>
        </a:fill>
      </a:tcStyle>
    </a:band1V>
    <a:lastCol>
      <a:tcTxStyle b="on"/>
      <a:tcStyle>
        <a:tcBdr/>
      </a:tcStyle>
    </a:lastCol>
    <a:firstCol>
      <a:tcTxStyle b="on"/>
      <a:tcStyle>
        <a:tcBdr/>
      </a:tcStyle>
    </a:firstCol>
    <a:lastRow>
      <a:tcTxStyle b="on"/>
      <a:tcStyle>
        <a:tcBdr>
          <a:top>
            <a:ln w="12700" cmpd="sng">
              <a:solidFill>
                <a:schemeClr val="accent6"/>
              </a:solidFill>
            </a:ln>
          </a:top>
        </a:tcBdr>
        <a:fill>
          <a:noFill/>
        </a:fill>
      </a:tcStyle>
    </a:lastRow>
    <a:firstRow>
      <a:tcTxStyle b="on"/>
      <a:tcStyle>
        <a:tcBdr>
          <a:bottom>
            <a:ln w="12700" cmpd="sng">
              <a:solidFill>
                <a:schemeClr val="accent6"/>
              </a:solidFill>
            </a:ln>
          </a:bottom>
        </a:tcBdr>
        <a:fill>
          <a:noFill/>
        </a:fill>
      </a:tcStyle>
    </a:firstRow>
  </a:tblStyle>
  <a:tblStyle styleId="{D7AC3CCA-C797-4891-BE02-D94E43425B78}" styleName="Stile medio 4">
    <a:wholeTbl>
      <a:tcTxStyle>
        <a:fontRef idx="minor">
          <a:scrgbClr r="0" g="0" b="0"/>
        </a:fontRef>
        <a:schemeClr val="dk1"/>
      </a:tcTxStyle>
      <a:tcStyle>
        <a:tcBdr>
          <a:left>
            <a:ln w="12700" cmpd="sng">
              <a:solidFill>
                <a:schemeClr val="dk1"/>
              </a:solidFill>
            </a:ln>
          </a:left>
          <a:right>
            <a:ln w="12700" cmpd="sng">
              <a:solidFill>
                <a:schemeClr val="dk1"/>
              </a:solidFill>
            </a:ln>
          </a:right>
          <a:top>
            <a:ln w="12700" cmpd="sng">
              <a:solidFill>
                <a:schemeClr val="dk1"/>
              </a:solidFill>
            </a:ln>
          </a:top>
          <a:bottom>
            <a:ln w="12700" cmpd="sng">
              <a:solidFill>
                <a:schemeClr val="dk1"/>
              </a:solidFill>
            </a:ln>
          </a:bottom>
          <a:insideH>
            <a:ln w="12700" cmpd="sng">
              <a:solidFill>
                <a:schemeClr val="dk1"/>
              </a:solidFill>
            </a:ln>
          </a:insideH>
          <a:insideV>
            <a:ln w="12700" cmpd="sng">
              <a:solidFill>
                <a:schemeClr val="dk1"/>
              </a:solidFill>
            </a:ln>
          </a:insideV>
        </a:tcBdr>
        <a:fill>
          <a:solidFill>
            <a:schemeClr val="dk1">
              <a:tint val="20000"/>
            </a:schemeClr>
          </a:solidFill>
        </a:fill>
      </a:tcStyle>
    </a:wholeTbl>
    <a:band1H>
      <a:tcStyle>
        <a:tcBdr/>
        <a:fill>
          <a:solidFill>
            <a:schemeClr val="dk1">
              <a:tint val="40000"/>
            </a:schemeClr>
          </a:solidFill>
        </a:fill>
      </a:tcStyle>
    </a:band1H>
    <a:band1V>
      <a:tcStyle>
        <a:tcBdr/>
        <a:fill>
          <a:solidFill>
            <a:schemeClr val="dk1">
              <a:tint val="40000"/>
            </a:schemeClr>
          </a:solidFill>
        </a:fill>
      </a:tcStyle>
    </a:band1V>
    <a:lastCol>
      <a:tcTxStyle b="on"/>
      <a:tcStyle>
        <a:tcBdr/>
      </a:tcStyle>
    </a:lastCol>
    <a:firstCol>
      <a:tcTxStyle b="on"/>
      <a:tcStyle>
        <a:tcBdr/>
      </a:tcStyle>
    </a:firstCol>
    <a:lastRow>
      <a:tcTxStyle b="on"/>
      <a:tcStyle>
        <a:tcBdr>
          <a:top>
            <a:ln w="25400" cmpd="sng">
              <a:solidFill>
                <a:schemeClr val="dk1"/>
              </a:solidFill>
            </a:ln>
          </a:top>
        </a:tcBdr>
        <a:fill>
          <a:solidFill>
            <a:schemeClr val="dk1">
              <a:tint val="20000"/>
            </a:schemeClr>
          </a:solidFill>
        </a:fill>
      </a:tcStyle>
    </a:lastRow>
    <a:firstRow>
      <a:tcTxStyle b="on"/>
      <a:tcStyle>
        <a:tcBdr/>
        <a:fill>
          <a:solidFill>
            <a:schemeClr val="dk1">
              <a:tint val="20000"/>
            </a:schemeClr>
          </a:solidFill>
        </a:fill>
      </a:tcStyle>
    </a:firstRow>
  </a:tblStyle>
  <a:tblStyle styleId="{3B4B98B0-60AC-42C2-AFA5-B58CD77FA1E5}" styleName="Stile chiaro 1 - Colore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5940675A-B579-460E-94D1-54222C63F5DA}" styleName="Nessuno stile, griglia tabella">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616DA210-FB5B-4158-B5E0-FEB733F419BA}" styleName="Stile chiaro 3">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band1H>
      <a:tcStyle>
        <a:tcBdr/>
        <a:fill>
          <a:solidFill>
            <a:schemeClr val="tx1">
              <a:alpha val="20000"/>
            </a:schemeClr>
          </a:solidFill>
        </a:fill>
      </a:tcStyle>
    </a:band1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50800" cmpd="dbl">
              <a:solidFill>
                <a:schemeClr val="tx1"/>
              </a:solidFill>
            </a:ln>
          </a:top>
        </a:tcBdr>
        <a:fill>
          <a:noFill/>
        </a:fill>
      </a:tcStyle>
    </a:lastRow>
    <a:firstRow>
      <a:tcTxStyle b="on"/>
      <a:tcStyle>
        <a:tcBdr>
          <a:bottom>
            <a:ln w="25400" cmpd="sng">
              <a:solidFill>
                <a:schemeClr val="tx1"/>
              </a:solidFill>
            </a:ln>
          </a:bottom>
        </a:tcBdr>
        <a:fill>
          <a:noFill/>
        </a:fill>
      </a:tcStyle>
    </a:firstRow>
  </a:tblStyle>
  <a:tblStyle styleId="{2D5ABB26-0587-4C30-8999-92F81FD0307C}" styleName="Nessuno stile, nessuna griglia">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882" autoAdjust="0"/>
    <p:restoredTop sz="98146" autoAdjust="0"/>
  </p:normalViewPr>
  <p:slideViewPr>
    <p:cSldViewPr snapToGrid="0">
      <p:cViewPr varScale="1">
        <p:scale>
          <a:sx n="97" d="100"/>
          <a:sy n="97" d="100"/>
        </p:scale>
        <p:origin x="594" y="72"/>
      </p:cViewPr>
      <p:guideLst>
        <p:guide orient="horz" pos="1613"/>
        <p:guide pos="2881"/>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 d="1"/>
        <a:sy n="1" d="1"/>
      </p:scale>
      <p:origin x="0" y="-2388"/>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slideMaster" Target="slideMasters/slideMaster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tableStyles" Target="tableStyles.xml"/><Relationship Id="rId2" Type="http://schemas.openxmlformats.org/officeDocument/2006/relationships/slideMaster" Target="slideMasters/slideMaster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handoutMaster" Target="handoutMasters/handoutMaster1.xml"/><Relationship Id="rId1" Type="http://schemas.openxmlformats.org/officeDocument/2006/relationships/slideMaster" Target="slideMasters/slideMaster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notesMaster" Target="notesMasters/notesMaster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viewProps" Target="viewProps.xml"/><Relationship Id="rId4" Type="http://schemas.openxmlformats.org/officeDocument/2006/relationships/slideMaster" Target="slideMasters/slideMaster4.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presProps" Target="pres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6.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Segnaposto intestazione 1"/>
          <p:cNvSpPr>
            <a:spLocks noGrp="1"/>
          </p:cNvSpPr>
          <p:nvPr>
            <p:ph type="hdr" sz="quarter"/>
          </p:nvPr>
        </p:nvSpPr>
        <p:spPr>
          <a:xfrm>
            <a:off x="1" y="1"/>
            <a:ext cx="2945659" cy="496332"/>
          </a:xfrm>
          <a:prstGeom prst="rect">
            <a:avLst/>
          </a:prstGeom>
        </p:spPr>
        <p:txBody>
          <a:bodyPr vert="horz" lIns="91432" tIns="45716" rIns="91432" bIns="45716" rtlCol="0"/>
          <a:lstStyle>
            <a:lvl1pPr algn="l">
              <a:defRPr sz="1200"/>
            </a:lvl1pPr>
          </a:lstStyle>
          <a:p>
            <a:endParaRPr lang="it-IT" dirty="0">
              <a:latin typeface="Arial"/>
            </a:endParaRPr>
          </a:p>
        </p:txBody>
      </p:sp>
      <p:sp>
        <p:nvSpPr>
          <p:cNvPr id="3" name="Segnaposto data 2"/>
          <p:cNvSpPr>
            <a:spLocks noGrp="1"/>
          </p:cNvSpPr>
          <p:nvPr>
            <p:ph type="dt" sz="quarter" idx="1"/>
          </p:nvPr>
        </p:nvSpPr>
        <p:spPr>
          <a:xfrm>
            <a:off x="3850444" y="1"/>
            <a:ext cx="2945659" cy="496332"/>
          </a:xfrm>
          <a:prstGeom prst="rect">
            <a:avLst/>
          </a:prstGeom>
        </p:spPr>
        <p:txBody>
          <a:bodyPr vert="horz" lIns="91432" tIns="45716" rIns="91432" bIns="45716" rtlCol="0"/>
          <a:lstStyle>
            <a:lvl1pPr algn="r">
              <a:defRPr sz="1200"/>
            </a:lvl1pPr>
          </a:lstStyle>
          <a:p>
            <a:fld id="{986777E4-9475-8446-9C92-3FD7FFADEFA1}" type="datetimeFigureOut">
              <a:rPr lang="it-IT" smtClean="0">
                <a:latin typeface="Arial"/>
              </a:rPr>
              <a:pPr/>
              <a:t>16/03/2021</a:t>
            </a:fld>
            <a:endParaRPr lang="it-IT" dirty="0">
              <a:latin typeface="Arial"/>
            </a:endParaRPr>
          </a:p>
        </p:txBody>
      </p:sp>
      <p:sp>
        <p:nvSpPr>
          <p:cNvPr id="4" name="Segnaposto piè di pagina 3"/>
          <p:cNvSpPr>
            <a:spLocks noGrp="1"/>
          </p:cNvSpPr>
          <p:nvPr>
            <p:ph type="ftr" sz="quarter" idx="2"/>
          </p:nvPr>
        </p:nvSpPr>
        <p:spPr>
          <a:xfrm>
            <a:off x="1" y="9428584"/>
            <a:ext cx="2945659" cy="496332"/>
          </a:xfrm>
          <a:prstGeom prst="rect">
            <a:avLst/>
          </a:prstGeom>
        </p:spPr>
        <p:txBody>
          <a:bodyPr vert="horz" lIns="91432" tIns="45716" rIns="91432" bIns="45716" rtlCol="0" anchor="b"/>
          <a:lstStyle>
            <a:lvl1pPr algn="l">
              <a:defRPr sz="1200"/>
            </a:lvl1pPr>
          </a:lstStyle>
          <a:p>
            <a:endParaRPr lang="it-IT" dirty="0">
              <a:latin typeface="Arial"/>
            </a:endParaRPr>
          </a:p>
        </p:txBody>
      </p:sp>
      <p:sp>
        <p:nvSpPr>
          <p:cNvPr id="5" name="Segnaposto numero diapositiva 4"/>
          <p:cNvSpPr>
            <a:spLocks noGrp="1"/>
          </p:cNvSpPr>
          <p:nvPr>
            <p:ph type="sldNum" sz="quarter" idx="3"/>
          </p:nvPr>
        </p:nvSpPr>
        <p:spPr>
          <a:xfrm>
            <a:off x="3850444" y="9428584"/>
            <a:ext cx="2945659" cy="496332"/>
          </a:xfrm>
          <a:prstGeom prst="rect">
            <a:avLst/>
          </a:prstGeom>
        </p:spPr>
        <p:txBody>
          <a:bodyPr vert="horz" lIns="91432" tIns="45716" rIns="91432" bIns="45716" rtlCol="0" anchor="b"/>
          <a:lstStyle>
            <a:lvl1pPr algn="r">
              <a:defRPr sz="1200"/>
            </a:lvl1pPr>
          </a:lstStyle>
          <a:p>
            <a:fld id="{A7004876-7C41-8541-8A87-AC5A2920BFC6}" type="slidenum">
              <a:rPr lang="it-IT" smtClean="0">
                <a:latin typeface="Arial"/>
              </a:rPr>
              <a:pPr/>
              <a:t>‹#›</a:t>
            </a:fld>
            <a:endParaRPr lang="it-IT" dirty="0">
              <a:latin typeface="Arial"/>
            </a:endParaRPr>
          </a:p>
        </p:txBody>
      </p:sp>
    </p:spTree>
    <p:extLst>
      <p:ext uri="{BB962C8B-B14F-4D97-AF65-F5344CB8AC3E}">
        <p14:creationId xmlns:p14="http://schemas.microsoft.com/office/powerpoint/2010/main" val="2637137115"/>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5.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Segnaposto intestazione 1"/>
          <p:cNvSpPr>
            <a:spLocks noGrp="1"/>
          </p:cNvSpPr>
          <p:nvPr>
            <p:ph type="hdr" sz="quarter"/>
          </p:nvPr>
        </p:nvSpPr>
        <p:spPr>
          <a:xfrm>
            <a:off x="1" y="1"/>
            <a:ext cx="2945659" cy="496332"/>
          </a:xfrm>
          <a:prstGeom prst="rect">
            <a:avLst/>
          </a:prstGeom>
        </p:spPr>
        <p:txBody>
          <a:bodyPr vert="horz" lIns="91432" tIns="45716" rIns="91432" bIns="45716" rtlCol="0"/>
          <a:lstStyle>
            <a:lvl1pPr algn="l">
              <a:defRPr sz="1200">
                <a:latin typeface="Arial"/>
              </a:defRPr>
            </a:lvl1pPr>
          </a:lstStyle>
          <a:p>
            <a:endParaRPr lang="it-IT" dirty="0"/>
          </a:p>
        </p:txBody>
      </p:sp>
      <p:sp>
        <p:nvSpPr>
          <p:cNvPr id="3" name="Segnaposto data 2"/>
          <p:cNvSpPr>
            <a:spLocks noGrp="1"/>
          </p:cNvSpPr>
          <p:nvPr>
            <p:ph type="dt" idx="1"/>
          </p:nvPr>
        </p:nvSpPr>
        <p:spPr>
          <a:xfrm>
            <a:off x="3850444" y="1"/>
            <a:ext cx="2945659" cy="496332"/>
          </a:xfrm>
          <a:prstGeom prst="rect">
            <a:avLst/>
          </a:prstGeom>
        </p:spPr>
        <p:txBody>
          <a:bodyPr vert="horz" lIns="91432" tIns="45716" rIns="91432" bIns="45716" rtlCol="0"/>
          <a:lstStyle>
            <a:lvl1pPr algn="r">
              <a:defRPr sz="1200">
                <a:latin typeface="Arial"/>
              </a:defRPr>
            </a:lvl1pPr>
          </a:lstStyle>
          <a:p>
            <a:fld id="{11A086D9-B6C2-4543-93F1-7626B8D6DACC}" type="datetimeFigureOut">
              <a:rPr lang="it-IT" smtClean="0"/>
              <a:pPr/>
              <a:t>16/03/2021</a:t>
            </a:fld>
            <a:endParaRPr lang="it-IT" dirty="0"/>
          </a:p>
        </p:txBody>
      </p:sp>
      <p:sp>
        <p:nvSpPr>
          <p:cNvPr id="4" name="Segnaposto immagine diapositiva 3"/>
          <p:cNvSpPr>
            <a:spLocks noGrp="1" noRot="1" noChangeAspect="1"/>
          </p:cNvSpPr>
          <p:nvPr>
            <p:ph type="sldImg" idx="2"/>
          </p:nvPr>
        </p:nvSpPr>
        <p:spPr>
          <a:xfrm>
            <a:off x="90488" y="744538"/>
            <a:ext cx="6616700" cy="3722687"/>
          </a:xfrm>
          <a:prstGeom prst="rect">
            <a:avLst/>
          </a:prstGeom>
          <a:noFill/>
          <a:ln w="12700">
            <a:solidFill>
              <a:prstClr val="black"/>
            </a:solidFill>
          </a:ln>
        </p:spPr>
        <p:txBody>
          <a:bodyPr vert="horz" lIns="91432" tIns="45716" rIns="91432" bIns="45716" rtlCol="0" anchor="ctr"/>
          <a:lstStyle/>
          <a:p>
            <a:endParaRPr lang="it-IT" dirty="0"/>
          </a:p>
        </p:txBody>
      </p:sp>
      <p:sp>
        <p:nvSpPr>
          <p:cNvPr id="5" name="Segnaposto note 4"/>
          <p:cNvSpPr>
            <a:spLocks noGrp="1"/>
          </p:cNvSpPr>
          <p:nvPr>
            <p:ph type="body" sz="quarter" idx="3"/>
          </p:nvPr>
        </p:nvSpPr>
        <p:spPr>
          <a:xfrm>
            <a:off x="679768" y="4715154"/>
            <a:ext cx="5438140" cy="4466987"/>
          </a:xfrm>
          <a:prstGeom prst="rect">
            <a:avLst/>
          </a:prstGeom>
        </p:spPr>
        <p:txBody>
          <a:bodyPr vert="horz" lIns="91432" tIns="45716" rIns="91432" bIns="45716" rtlCol="0">
            <a:normAutofit/>
          </a:bodyPr>
          <a:lstStyle/>
          <a:p>
            <a:pPr lvl="0"/>
            <a:r>
              <a:rPr lang="en-US" dirty="0" smtClean="0"/>
              <a:t>Fare </a:t>
            </a:r>
            <a:r>
              <a:rPr lang="en-US" dirty="0" err="1" smtClean="0"/>
              <a:t>clic</a:t>
            </a:r>
            <a:r>
              <a:rPr lang="en-US" dirty="0" smtClean="0"/>
              <a:t> per </a:t>
            </a:r>
            <a:r>
              <a:rPr lang="en-US" dirty="0" err="1" smtClean="0"/>
              <a:t>modificare</a:t>
            </a:r>
            <a:r>
              <a:rPr lang="en-US" dirty="0" smtClean="0"/>
              <a:t> </a:t>
            </a:r>
            <a:r>
              <a:rPr lang="en-US" dirty="0" err="1" smtClean="0"/>
              <a:t>gli</a:t>
            </a:r>
            <a:r>
              <a:rPr lang="en-US" dirty="0" smtClean="0"/>
              <a:t> </a:t>
            </a:r>
            <a:r>
              <a:rPr lang="en-US" dirty="0" err="1" smtClean="0"/>
              <a:t>stili</a:t>
            </a:r>
            <a:r>
              <a:rPr lang="en-US" dirty="0" smtClean="0"/>
              <a:t> del </a:t>
            </a:r>
            <a:r>
              <a:rPr lang="en-US" dirty="0" err="1" smtClean="0"/>
              <a:t>testo</a:t>
            </a:r>
            <a:r>
              <a:rPr lang="en-US" dirty="0" smtClean="0"/>
              <a:t> </a:t>
            </a:r>
            <a:r>
              <a:rPr lang="en-US" dirty="0" err="1" smtClean="0"/>
              <a:t>dello</a:t>
            </a:r>
            <a:r>
              <a:rPr lang="en-US" dirty="0" smtClean="0"/>
              <a:t> schema</a:t>
            </a:r>
          </a:p>
          <a:p>
            <a:pPr lvl="1"/>
            <a:r>
              <a:rPr lang="en-US" dirty="0" smtClean="0"/>
              <a:t>Secondo </a:t>
            </a:r>
            <a:r>
              <a:rPr lang="en-US" dirty="0" err="1" smtClean="0"/>
              <a:t>livello</a:t>
            </a:r>
            <a:endParaRPr lang="en-US" dirty="0" smtClean="0"/>
          </a:p>
          <a:p>
            <a:pPr lvl="2"/>
            <a:r>
              <a:rPr lang="en-US" dirty="0" err="1" smtClean="0"/>
              <a:t>Terzo</a:t>
            </a:r>
            <a:r>
              <a:rPr lang="en-US" dirty="0" smtClean="0"/>
              <a:t> </a:t>
            </a:r>
            <a:r>
              <a:rPr lang="en-US" dirty="0" err="1" smtClean="0"/>
              <a:t>livello</a:t>
            </a:r>
            <a:endParaRPr lang="en-US" dirty="0" smtClean="0"/>
          </a:p>
          <a:p>
            <a:pPr lvl="3"/>
            <a:r>
              <a:rPr lang="en-US" dirty="0" smtClean="0"/>
              <a:t>Quarto </a:t>
            </a:r>
            <a:r>
              <a:rPr lang="en-US" dirty="0" err="1" smtClean="0"/>
              <a:t>livello</a:t>
            </a:r>
            <a:endParaRPr lang="en-US" dirty="0" smtClean="0"/>
          </a:p>
          <a:p>
            <a:pPr lvl="4"/>
            <a:r>
              <a:rPr lang="en-US" dirty="0" err="1" smtClean="0"/>
              <a:t>Quinto</a:t>
            </a:r>
            <a:r>
              <a:rPr lang="en-US" dirty="0" smtClean="0"/>
              <a:t> </a:t>
            </a:r>
            <a:r>
              <a:rPr lang="en-US" dirty="0" err="1" smtClean="0"/>
              <a:t>livello</a:t>
            </a:r>
            <a:endParaRPr lang="it-IT" dirty="0"/>
          </a:p>
        </p:txBody>
      </p:sp>
      <p:sp>
        <p:nvSpPr>
          <p:cNvPr id="6" name="Segnaposto piè di pagina 5"/>
          <p:cNvSpPr>
            <a:spLocks noGrp="1"/>
          </p:cNvSpPr>
          <p:nvPr>
            <p:ph type="ftr" sz="quarter" idx="4"/>
          </p:nvPr>
        </p:nvSpPr>
        <p:spPr>
          <a:xfrm>
            <a:off x="1" y="9428584"/>
            <a:ext cx="2945659" cy="496332"/>
          </a:xfrm>
          <a:prstGeom prst="rect">
            <a:avLst/>
          </a:prstGeom>
        </p:spPr>
        <p:txBody>
          <a:bodyPr vert="horz" lIns="91432" tIns="45716" rIns="91432" bIns="45716" rtlCol="0" anchor="b"/>
          <a:lstStyle>
            <a:lvl1pPr algn="l">
              <a:defRPr sz="1200">
                <a:latin typeface="Arial"/>
              </a:defRPr>
            </a:lvl1pPr>
          </a:lstStyle>
          <a:p>
            <a:endParaRPr lang="it-IT" dirty="0"/>
          </a:p>
        </p:txBody>
      </p:sp>
      <p:sp>
        <p:nvSpPr>
          <p:cNvPr id="7" name="Segnaposto numero diapositiva 6"/>
          <p:cNvSpPr>
            <a:spLocks noGrp="1"/>
          </p:cNvSpPr>
          <p:nvPr>
            <p:ph type="sldNum" sz="quarter" idx="5"/>
          </p:nvPr>
        </p:nvSpPr>
        <p:spPr>
          <a:xfrm>
            <a:off x="3850444" y="9428584"/>
            <a:ext cx="2945659" cy="496332"/>
          </a:xfrm>
          <a:prstGeom prst="rect">
            <a:avLst/>
          </a:prstGeom>
        </p:spPr>
        <p:txBody>
          <a:bodyPr vert="horz" lIns="91432" tIns="45716" rIns="91432" bIns="45716" rtlCol="0" anchor="b"/>
          <a:lstStyle>
            <a:lvl1pPr algn="r">
              <a:defRPr sz="1200">
                <a:latin typeface="Arial"/>
              </a:defRPr>
            </a:lvl1pPr>
          </a:lstStyle>
          <a:p>
            <a:fld id="{D56EDDCE-EE65-6D48-ACA2-30328AA80092}" type="slidenum">
              <a:rPr lang="it-IT" smtClean="0"/>
              <a:pPr/>
              <a:t>‹#›</a:t>
            </a:fld>
            <a:endParaRPr lang="it-IT" dirty="0"/>
          </a:p>
        </p:txBody>
      </p:sp>
    </p:spTree>
    <p:extLst>
      <p:ext uri="{BB962C8B-B14F-4D97-AF65-F5344CB8AC3E}">
        <p14:creationId xmlns:p14="http://schemas.microsoft.com/office/powerpoint/2010/main" val="1746336913"/>
      </p:ext>
    </p:extLst>
  </p:cSld>
  <p:clrMap bg1="lt1" tx1="dk1" bg2="lt2" tx2="dk2" accent1="accent1" accent2="accent2" accent3="accent3" accent4="accent4" accent5="accent5" accent6="accent6" hlink="hlink" folHlink="folHlink"/>
  <p:hf hdr="0" ftr="0" dt="0"/>
  <p:notesStyle>
    <a:lvl1pPr marL="0" algn="l" defTabSz="457200" rtl="0" eaLnBrk="1" latinLnBrk="0" hangingPunct="1">
      <a:defRPr sz="1200" kern="1200">
        <a:solidFill>
          <a:schemeClr val="tx1"/>
        </a:solidFill>
        <a:latin typeface="Arial"/>
        <a:ea typeface="+mn-ea"/>
        <a:cs typeface="+mn-cs"/>
      </a:defRPr>
    </a:lvl1pPr>
    <a:lvl2pPr marL="457200" algn="l" defTabSz="457200" rtl="0" eaLnBrk="1" latinLnBrk="0" hangingPunct="1">
      <a:defRPr sz="1200" kern="1200">
        <a:solidFill>
          <a:schemeClr val="tx1"/>
        </a:solidFill>
        <a:latin typeface="Arial"/>
        <a:ea typeface="+mn-ea"/>
        <a:cs typeface="+mn-cs"/>
      </a:defRPr>
    </a:lvl2pPr>
    <a:lvl3pPr marL="914400" algn="l" defTabSz="457200" rtl="0" eaLnBrk="1" latinLnBrk="0" hangingPunct="1">
      <a:defRPr sz="1200" kern="1200">
        <a:solidFill>
          <a:schemeClr val="tx1"/>
        </a:solidFill>
        <a:latin typeface="Arial"/>
        <a:ea typeface="+mn-ea"/>
        <a:cs typeface="+mn-cs"/>
      </a:defRPr>
    </a:lvl3pPr>
    <a:lvl4pPr marL="1371600" algn="l" defTabSz="457200" rtl="0" eaLnBrk="1" latinLnBrk="0" hangingPunct="1">
      <a:defRPr sz="1200" kern="1200">
        <a:solidFill>
          <a:schemeClr val="tx1"/>
        </a:solidFill>
        <a:latin typeface="Arial"/>
        <a:ea typeface="+mn-ea"/>
        <a:cs typeface="+mn-cs"/>
      </a:defRPr>
    </a:lvl4pPr>
    <a:lvl5pPr marL="1828800" algn="l" defTabSz="457200" rtl="0" eaLnBrk="1" latinLnBrk="0" hangingPunct="1">
      <a:defRPr sz="1200" kern="1200">
        <a:solidFill>
          <a:schemeClr val="tx1"/>
        </a:solidFill>
        <a:latin typeface="Arial"/>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OVER">
    <p:spTree>
      <p:nvGrpSpPr>
        <p:cNvPr id="1" name=""/>
        <p:cNvGrpSpPr/>
        <p:nvPr/>
      </p:nvGrpSpPr>
      <p:grpSpPr>
        <a:xfrm>
          <a:off x="0" y="0"/>
          <a:ext cx="0" cy="0"/>
          <a:chOff x="0" y="0"/>
          <a:chExt cx="0" cy="0"/>
        </a:xfrm>
      </p:grpSpPr>
      <p:sp>
        <p:nvSpPr>
          <p:cNvPr id="2" name="Titolo 1"/>
          <p:cNvSpPr>
            <a:spLocks noGrp="1"/>
          </p:cNvSpPr>
          <p:nvPr>
            <p:ph type="title" hasCustomPrompt="1"/>
          </p:nvPr>
        </p:nvSpPr>
        <p:spPr/>
        <p:txBody>
          <a:bodyPr/>
          <a:lstStyle/>
          <a:p>
            <a:r>
              <a:rPr lang="en-US" dirty="0" smtClean="0"/>
              <a:t>Presentation Title</a:t>
            </a:r>
            <a:endParaRPr lang="en-GB" dirty="0"/>
          </a:p>
        </p:txBody>
      </p:sp>
      <p:sp>
        <p:nvSpPr>
          <p:cNvPr id="5" name="Segnaposto testo 4"/>
          <p:cNvSpPr>
            <a:spLocks noGrp="1"/>
          </p:cNvSpPr>
          <p:nvPr>
            <p:ph type="body" sz="quarter" idx="10" hasCustomPrompt="1"/>
          </p:nvPr>
        </p:nvSpPr>
        <p:spPr>
          <a:xfrm>
            <a:off x="733823" y="4115417"/>
            <a:ext cx="3273425" cy="366713"/>
          </a:xfrm>
          <a:prstGeom prst="rect">
            <a:avLst/>
          </a:prstGeom>
        </p:spPr>
        <p:txBody>
          <a:bodyPr vert="horz" lIns="0" tIns="0" rIns="0" bIns="0"/>
          <a:lstStyle>
            <a:lvl1pPr marL="0" indent="0">
              <a:lnSpc>
                <a:spcPts val="900"/>
              </a:lnSpc>
              <a:spcBef>
                <a:spcPts val="0"/>
              </a:spcBef>
              <a:buFontTx/>
              <a:buNone/>
              <a:defRPr sz="900" baseline="0">
                <a:solidFill>
                  <a:schemeClr val="bg2"/>
                </a:solidFill>
                <a:latin typeface="Noto Sans Regular"/>
              </a:defRPr>
            </a:lvl1pPr>
            <a:lvl2pPr marL="0" indent="0">
              <a:lnSpc>
                <a:spcPts val="900"/>
              </a:lnSpc>
              <a:spcBef>
                <a:spcPts val="0"/>
              </a:spcBef>
              <a:buFontTx/>
              <a:buNone/>
              <a:defRPr sz="900" baseline="0">
                <a:solidFill>
                  <a:schemeClr val="bg2"/>
                </a:solidFill>
              </a:defRPr>
            </a:lvl2pPr>
            <a:lvl3pPr marL="0" indent="0">
              <a:lnSpc>
                <a:spcPts val="900"/>
              </a:lnSpc>
              <a:spcBef>
                <a:spcPts val="0"/>
              </a:spcBef>
              <a:buFontTx/>
              <a:buNone/>
              <a:defRPr sz="900" baseline="0">
                <a:solidFill>
                  <a:schemeClr val="bg2"/>
                </a:solidFill>
              </a:defRPr>
            </a:lvl3pPr>
            <a:lvl4pPr marL="0" indent="0">
              <a:lnSpc>
                <a:spcPts val="900"/>
              </a:lnSpc>
              <a:spcBef>
                <a:spcPts val="0"/>
              </a:spcBef>
              <a:buFontTx/>
              <a:buNone/>
              <a:defRPr sz="900" baseline="0">
                <a:solidFill>
                  <a:schemeClr val="bg2"/>
                </a:solidFill>
              </a:defRPr>
            </a:lvl4pPr>
            <a:lvl5pPr marL="0" indent="0">
              <a:lnSpc>
                <a:spcPts val="900"/>
              </a:lnSpc>
              <a:spcBef>
                <a:spcPts val="0"/>
              </a:spcBef>
              <a:buFontTx/>
              <a:buNone/>
              <a:defRPr sz="900" baseline="0">
                <a:solidFill>
                  <a:schemeClr val="bg2"/>
                </a:solidFill>
              </a:defRPr>
            </a:lvl5pPr>
          </a:lstStyle>
          <a:p>
            <a:pPr lvl="0"/>
            <a:r>
              <a:rPr lang="en-US" dirty="0" smtClean="0"/>
              <a:t>Date, Place</a:t>
            </a:r>
            <a:endParaRPr lang="en-GB" dirty="0"/>
          </a:p>
        </p:txBody>
      </p:sp>
      <p:sp>
        <p:nvSpPr>
          <p:cNvPr id="4" name="Segnaposto testo 4"/>
          <p:cNvSpPr>
            <a:spLocks noGrp="1"/>
          </p:cNvSpPr>
          <p:nvPr>
            <p:ph type="body" sz="quarter" idx="11" hasCustomPrompt="1"/>
          </p:nvPr>
        </p:nvSpPr>
        <p:spPr>
          <a:xfrm>
            <a:off x="733823" y="3705202"/>
            <a:ext cx="5150519" cy="223424"/>
          </a:xfrm>
          <a:prstGeom prst="rect">
            <a:avLst/>
          </a:prstGeom>
        </p:spPr>
        <p:txBody>
          <a:bodyPr vert="horz" lIns="0" tIns="0" rIns="0" bIns="0"/>
          <a:lstStyle>
            <a:lvl1pPr marL="0" indent="0">
              <a:lnSpc>
                <a:spcPts val="1800"/>
              </a:lnSpc>
              <a:spcBef>
                <a:spcPts val="0"/>
              </a:spcBef>
              <a:buFontTx/>
              <a:buNone/>
              <a:defRPr sz="1800" baseline="0">
                <a:solidFill>
                  <a:schemeClr val="bg2"/>
                </a:solidFill>
                <a:latin typeface="Noto Sans Regular"/>
              </a:defRPr>
            </a:lvl1pPr>
            <a:lvl2pPr marL="0" indent="0">
              <a:lnSpc>
                <a:spcPts val="900"/>
              </a:lnSpc>
              <a:spcBef>
                <a:spcPts val="0"/>
              </a:spcBef>
              <a:buFontTx/>
              <a:buNone/>
              <a:defRPr sz="900" baseline="0">
                <a:solidFill>
                  <a:schemeClr val="bg2"/>
                </a:solidFill>
              </a:defRPr>
            </a:lvl2pPr>
            <a:lvl3pPr marL="0" indent="0">
              <a:lnSpc>
                <a:spcPts val="900"/>
              </a:lnSpc>
              <a:spcBef>
                <a:spcPts val="0"/>
              </a:spcBef>
              <a:buFontTx/>
              <a:buNone/>
              <a:defRPr sz="900" baseline="0">
                <a:solidFill>
                  <a:schemeClr val="bg2"/>
                </a:solidFill>
              </a:defRPr>
            </a:lvl3pPr>
            <a:lvl4pPr marL="0" indent="0">
              <a:lnSpc>
                <a:spcPts val="900"/>
              </a:lnSpc>
              <a:spcBef>
                <a:spcPts val="0"/>
              </a:spcBef>
              <a:buFontTx/>
              <a:buNone/>
              <a:defRPr sz="900" baseline="0">
                <a:solidFill>
                  <a:schemeClr val="bg2"/>
                </a:solidFill>
              </a:defRPr>
            </a:lvl4pPr>
            <a:lvl5pPr marL="0" indent="0">
              <a:lnSpc>
                <a:spcPts val="900"/>
              </a:lnSpc>
              <a:spcBef>
                <a:spcPts val="0"/>
              </a:spcBef>
              <a:buFontTx/>
              <a:buNone/>
              <a:defRPr sz="900" baseline="0">
                <a:solidFill>
                  <a:schemeClr val="bg2"/>
                </a:solidFill>
              </a:defRPr>
            </a:lvl5pPr>
          </a:lstStyle>
          <a:p>
            <a:pPr lvl="0"/>
            <a:r>
              <a:rPr lang="en-US" dirty="0" smtClean="0"/>
              <a:t>Second Line Subtitle</a:t>
            </a:r>
            <a:endParaRPr lang="en-GB" dirty="0"/>
          </a:p>
        </p:txBody>
      </p:sp>
    </p:spTree>
  </p:cSld>
  <p:clrMapOvr>
    <a:masterClrMapping/>
  </p:clrMapOvr>
  <p:timing>
    <p:tnLst>
      <p:par>
        <p:cTn id="1" dur="indefinite" restart="never" nodeType="tmRoot"/>
      </p:par>
    </p:tnLst>
  </p:timing>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DIVIDER 1">
    <p:spTree>
      <p:nvGrpSpPr>
        <p:cNvPr id="1" name=""/>
        <p:cNvGrpSpPr/>
        <p:nvPr/>
      </p:nvGrpSpPr>
      <p:grpSpPr>
        <a:xfrm>
          <a:off x="0" y="0"/>
          <a:ext cx="0" cy="0"/>
          <a:chOff x="0" y="0"/>
          <a:chExt cx="0" cy="0"/>
        </a:xfrm>
      </p:grpSpPr>
      <p:pic>
        <p:nvPicPr>
          <p:cNvPr id="3" name="Immagine 2" descr="9_DIV 1-09.png"/>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9157343" cy="5155200"/>
          </a:xfrm>
          <a:prstGeom prst="rect">
            <a:avLst/>
          </a:prstGeom>
        </p:spPr>
      </p:pic>
      <p:sp>
        <p:nvSpPr>
          <p:cNvPr id="5" name="Segnaposto testo 4"/>
          <p:cNvSpPr>
            <a:spLocks noGrp="1"/>
          </p:cNvSpPr>
          <p:nvPr>
            <p:ph type="body" sz="quarter" idx="10" hasCustomPrompt="1"/>
          </p:nvPr>
        </p:nvSpPr>
        <p:spPr>
          <a:xfrm>
            <a:off x="315513" y="2177629"/>
            <a:ext cx="1048496" cy="691753"/>
          </a:xfrm>
          <a:prstGeom prst="rect">
            <a:avLst/>
          </a:prstGeom>
        </p:spPr>
        <p:txBody>
          <a:bodyPr vert="horz" lIns="0" tIns="0" rIns="0" bIns="0"/>
          <a:lstStyle>
            <a:lvl1pPr marL="0" indent="0" algn="r">
              <a:lnSpc>
                <a:spcPct val="100000"/>
              </a:lnSpc>
              <a:spcBef>
                <a:spcPts val="0"/>
              </a:spcBef>
              <a:buFontTx/>
              <a:buNone/>
              <a:defRPr sz="4500" b="0" i="0" baseline="0">
                <a:solidFill>
                  <a:schemeClr val="accent2"/>
                </a:solidFill>
                <a:latin typeface="Noto Sans Light"/>
              </a:defRPr>
            </a:lvl1pPr>
            <a:lvl2pPr marL="0" indent="0" algn="r">
              <a:lnSpc>
                <a:spcPct val="100000"/>
              </a:lnSpc>
              <a:spcBef>
                <a:spcPts val="0"/>
              </a:spcBef>
              <a:buFontTx/>
              <a:buNone/>
              <a:defRPr sz="2200" b="1" i="0">
                <a:solidFill>
                  <a:schemeClr val="bg2"/>
                </a:solidFill>
              </a:defRPr>
            </a:lvl2pPr>
            <a:lvl3pPr marL="0" indent="0" algn="r">
              <a:lnSpc>
                <a:spcPct val="100000"/>
              </a:lnSpc>
              <a:spcBef>
                <a:spcPts val="0"/>
              </a:spcBef>
              <a:buFontTx/>
              <a:buNone/>
              <a:defRPr sz="2200" b="1" i="0">
                <a:solidFill>
                  <a:schemeClr val="bg2"/>
                </a:solidFill>
              </a:defRPr>
            </a:lvl3pPr>
            <a:lvl4pPr marL="0" indent="0" algn="r">
              <a:lnSpc>
                <a:spcPct val="100000"/>
              </a:lnSpc>
              <a:spcBef>
                <a:spcPts val="0"/>
              </a:spcBef>
              <a:buFontTx/>
              <a:buNone/>
              <a:defRPr sz="2200" b="1" i="0">
                <a:solidFill>
                  <a:schemeClr val="bg2"/>
                </a:solidFill>
              </a:defRPr>
            </a:lvl4pPr>
            <a:lvl5pPr marL="0" indent="0" algn="r">
              <a:lnSpc>
                <a:spcPct val="100000"/>
              </a:lnSpc>
              <a:spcBef>
                <a:spcPts val="0"/>
              </a:spcBef>
              <a:buFontTx/>
              <a:buNone/>
              <a:defRPr sz="2200" b="1" i="0">
                <a:solidFill>
                  <a:schemeClr val="bg2"/>
                </a:solidFill>
              </a:defRPr>
            </a:lvl5pPr>
          </a:lstStyle>
          <a:p>
            <a:pPr lvl="0"/>
            <a:r>
              <a:rPr lang="en-GB" noProof="0" dirty="0" smtClean="0"/>
              <a:t>01</a:t>
            </a:r>
            <a:endParaRPr lang="en-GB" noProof="0" dirty="0"/>
          </a:p>
        </p:txBody>
      </p:sp>
      <p:sp>
        <p:nvSpPr>
          <p:cNvPr id="2" name="Titolo 1"/>
          <p:cNvSpPr>
            <a:spLocks noGrp="1"/>
          </p:cNvSpPr>
          <p:nvPr>
            <p:ph type="title" hasCustomPrompt="1"/>
          </p:nvPr>
        </p:nvSpPr>
        <p:spPr/>
        <p:txBody>
          <a:bodyPr/>
          <a:lstStyle/>
          <a:p>
            <a:r>
              <a:rPr lang="en-US" dirty="0" smtClean="0"/>
              <a:t>Divider</a:t>
            </a:r>
            <a:br>
              <a:rPr lang="en-US" dirty="0" smtClean="0"/>
            </a:br>
            <a:r>
              <a:rPr lang="en-US" dirty="0" smtClean="0"/>
              <a:t>Title</a:t>
            </a:r>
            <a:endParaRPr lang="en-GB" dirty="0"/>
          </a:p>
        </p:txBody>
      </p:sp>
    </p:spTree>
    <p:extLst>
      <p:ext uri="{BB962C8B-B14F-4D97-AF65-F5344CB8AC3E}">
        <p14:creationId xmlns:p14="http://schemas.microsoft.com/office/powerpoint/2010/main" val="2752883295"/>
      </p:ext>
    </p:extLst>
  </p:cSld>
  <p:clrMapOvr>
    <a:masterClrMapping/>
  </p:clrMapOvr>
  <p:timing>
    <p:tnLst>
      <p:par>
        <p:cTn id="1" dur="indefinite" restart="never" nodeType="tmRoot"/>
      </p:par>
    </p:tnLst>
  </p:timing>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1_DIVIDER 1">
    <p:spTree>
      <p:nvGrpSpPr>
        <p:cNvPr id="1" name=""/>
        <p:cNvGrpSpPr/>
        <p:nvPr/>
      </p:nvGrpSpPr>
      <p:grpSpPr>
        <a:xfrm>
          <a:off x="0" y="0"/>
          <a:ext cx="0" cy="0"/>
          <a:chOff x="0" y="0"/>
          <a:chExt cx="0" cy="0"/>
        </a:xfrm>
      </p:grpSpPr>
      <p:pic>
        <p:nvPicPr>
          <p:cNvPr id="3" name="Immagine 2" descr="9_DIV 2-10.png"/>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9157343" cy="5155200"/>
          </a:xfrm>
          <a:prstGeom prst="rect">
            <a:avLst/>
          </a:prstGeom>
        </p:spPr>
      </p:pic>
      <p:sp>
        <p:nvSpPr>
          <p:cNvPr id="5" name="Segnaposto testo 4"/>
          <p:cNvSpPr>
            <a:spLocks noGrp="1"/>
          </p:cNvSpPr>
          <p:nvPr>
            <p:ph type="body" sz="quarter" idx="10" hasCustomPrompt="1"/>
          </p:nvPr>
        </p:nvSpPr>
        <p:spPr>
          <a:xfrm>
            <a:off x="315513" y="2177629"/>
            <a:ext cx="1048496" cy="691753"/>
          </a:xfrm>
          <a:prstGeom prst="rect">
            <a:avLst/>
          </a:prstGeom>
        </p:spPr>
        <p:txBody>
          <a:bodyPr vert="horz" lIns="0" tIns="0" rIns="0" bIns="0"/>
          <a:lstStyle>
            <a:lvl1pPr marL="0" indent="0" algn="r">
              <a:lnSpc>
                <a:spcPct val="100000"/>
              </a:lnSpc>
              <a:spcBef>
                <a:spcPts val="0"/>
              </a:spcBef>
              <a:buFontTx/>
              <a:buNone/>
              <a:defRPr sz="4500" b="0" i="0" baseline="0">
                <a:solidFill>
                  <a:schemeClr val="accent2"/>
                </a:solidFill>
                <a:latin typeface="Noto Sans Light"/>
              </a:defRPr>
            </a:lvl1pPr>
            <a:lvl2pPr marL="0" indent="0" algn="r">
              <a:lnSpc>
                <a:spcPct val="100000"/>
              </a:lnSpc>
              <a:spcBef>
                <a:spcPts val="0"/>
              </a:spcBef>
              <a:buFontTx/>
              <a:buNone/>
              <a:defRPr sz="2200" b="1" i="0">
                <a:solidFill>
                  <a:schemeClr val="bg2"/>
                </a:solidFill>
              </a:defRPr>
            </a:lvl2pPr>
            <a:lvl3pPr marL="0" indent="0" algn="r">
              <a:lnSpc>
                <a:spcPct val="100000"/>
              </a:lnSpc>
              <a:spcBef>
                <a:spcPts val="0"/>
              </a:spcBef>
              <a:buFontTx/>
              <a:buNone/>
              <a:defRPr sz="2200" b="1" i="0">
                <a:solidFill>
                  <a:schemeClr val="bg2"/>
                </a:solidFill>
              </a:defRPr>
            </a:lvl3pPr>
            <a:lvl4pPr marL="0" indent="0" algn="r">
              <a:lnSpc>
                <a:spcPct val="100000"/>
              </a:lnSpc>
              <a:spcBef>
                <a:spcPts val="0"/>
              </a:spcBef>
              <a:buFontTx/>
              <a:buNone/>
              <a:defRPr sz="2200" b="1" i="0">
                <a:solidFill>
                  <a:schemeClr val="bg2"/>
                </a:solidFill>
              </a:defRPr>
            </a:lvl4pPr>
            <a:lvl5pPr marL="0" indent="0" algn="r">
              <a:lnSpc>
                <a:spcPct val="100000"/>
              </a:lnSpc>
              <a:spcBef>
                <a:spcPts val="0"/>
              </a:spcBef>
              <a:buFontTx/>
              <a:buNone/>
              <a:defRPr sz="2200" b="1" i="0">
                <a:solidFill>
                  <a:schemeClr val="bg2"/>
                </a:solidFill>
              </a:defRPr>
            </a:lvl5pPr>
          </a:lstStyle>
          <a:p>
            <a:pPr lvl="0"/>
            <a:r>
              <a:rPr lang="en-GB" noProof="0" dirty="0" smtClean="0"/>
              <a:t>01</a:t>
            </a:r>
            <a:endParaRPr lang="en-GB" noProof="0" dirty="0"/>
          </a:p>
        </p:txBody>
      </p:sp>
      <p:sp>
        <p:nvSpPr>
          <p:cNvPr id="2" name="Titolo 1"/>
          <p:cNvSpPr>
            <a:spLocks noGrp="1"/>
          </p:cNvSpPr>
          <p:nvPr>
            <p:ph type="title" hasCustomPrompt="1"/>
          </p:nvPr>
        </p:nvSpPr>
        <p:spPr/>
        <p:txBody>
          <a:bodyPr/>
          <a:lstStyle/>
          <a:p>
            <a:r>
              <a:rPr lang="en-US" dirty="0" smtClean="0"/>
              <a:t>Divider</a:t>
            </a:r>
            <a:br>
              <a:rPr lang="en-US" dirty="0" smtClean="0"/>
            </a:br>
            <a:r>
              <a:rPr lang="en-US" dirty="0" smtClean="0"/>
              <a:t>Title</a:t>
            </a:r>
            <a:endParaRPr lang="en-GB" dirty="0"/>
          </a:p>
        </p:txBody>
      </p:sp>
    </p:spTree>
    <p:extLst>
      <p:ext uri="{BB962C8B-B14F-4D97-AF65-F5344CB8AC3E}">
        <p14:creationId xmlns:p14="http://schemas.microsoft.com/office/powerpoint/2010/main" val="577327478"/>
      </p:ext>
    </p:extLst>
  </p:cSld>
  <p:clrMapOvr>
    <a:masterClrMapping/>
  </p:clrMapOvr>
  <p:timing>
    <p:tnLst>
      <p:par>
        <p:cTn id="1" dur="indefinite" restart="never" nodeType="tmRoot"/>
      </p:par>
    </p:tnLst>
  </p:timing>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EXT + ELEMENT">
    <p:spTree>
      <p:nvGrpSpPr>
        <p:cNvPr id="1" name=""/>
        <p:cNvGrpSpPr/>
        <p:nvPr/>
      </p:nvGrpSpPr>
      <p:grpSpPr>
        <a:xfrm>
          <a:off x="0" y="0"/>
          <a:ext cx="0" cy="0"/>
          <a:chOff x="0" y="0"/>
          <a:chExt cx="0" cy="0"/>
        </a:xfrm>
      </p:grpSpPr>
      <p:sp>
        <p:nvSpPr>
          <p:cNvPr id="5" name="Segnaposto testo 4"/>
          <p:cNvSpPr>
            <a:spLocks noGrp="1"/>
          </p:cNvSpPr>
          <p:nvPr>
            <p:ph type="body" sz="quarter" idx="33" hasCustomPrompt="1"/>
          </p:nvPr>
        </p:nvSpPr>
        <p:spPr>
          <a:xfrm>
            <a:off x="425945" y="1244222"/>
            <a:ext cx="8250699" cy="1319639"/>
          </a:xfrm>
          <a:prstGeom prst="rect">
            <a:avLst/>
          </a:prstGeom>
        </p:spPr>
        <p:txBody>
          <a:bodyPr vert="horz" lIns="0" tIns="0" rIns="0" bIns="0"/>
          <a:lstStyle>
            <a:lvl1pPr marL="0" indent="0">
              <a:lnSpc>
                <a:spcPts val="1900"/>
              </a:lnSpc>
              <a:spcBef>
                <a:spcPts val="500"/>
              </a:spcBef>
              <a:buFontTx/>
              <a:buNone/>
              <a:defRPr sz="1200" kern="0" spc="30" baseline="0">
                <a:latin typeface="Noto Sans Regular"/>
              </a:defRPr>
            </a:lvl1pPr>
            <a:lvl2pPr marL="457200" indent="0">
              <a:lnSpc>
                <a:spcPts val="1700"/>
              </a:lnSpc>
              <a:spcBef>
                <a:spcPts val="500"/>
              </a:spcBef>
              <a:buFontTx/>
              <a:buNone/>
              <a:defRPr sz="1100" kern="0" spc="30" baseline="0"/>
            </a:lvl2pPr>
            <a:lvl3pPr marL="914400" indent="0">
              <a:lnSpc>
                <a:spcPts val="1500"/>
              </a:lnSpc>
              <a:spcBef>
                <a:spcPts val="500"/>
              </a:spcBef>
              <a:buFontTx/>
              <a:buNone/>
              <a:defRPr sz="1000" kern="0" spc="30" baseline="0"/>
            </a:lvl3pPr>
            <a:lvl4pPr marL="1371600" indent="0">
              <a:lnSpc>
                <a:spcPts val="1400"/>
              </a:lnSpc>
              <a:spcBef>
                <a:spcPts val="500"/>
              </a:spcBef>
              <a:buFontTx/>
              <a:buNone/>
              <a:defRPr sz="900" kern="0" spc="30" baseline="0"/>
            </a:lvl4pPr>
            <a:lvl5pPr marL="1828800" indent="0">
              <a:lnSpc>
                <a:spcPts val="1300"/>
              </a:lnSpc>
              <a:spcBef>
                <a:spcPts val="500"/>
              </a:spcBef>
              <a:buFontTx/>
              <a:buNone/>
              <a:defRPr sz="900" kern="0" spc="30" baseline="0"/>
            </a:lvl5pPr>
          </a:lstStyle>
          <a:p>
            <a:pPr lvl="0"/>
            <a:r>
              <a:rPr lang="en-US" dirty="0" err="1" smtClean="0"/>
              <a:t>Lorem</a:t>
            </a:r>
            <a:r>
              <a:rPr lang="en-US" dirty="0" smtClean="0"/>
              <a:t> </a:t>
            </a:r>
            <a:r>
              <a:rPr lang="en-US" dirty="0" err="1" smtClean="0"/>
              <a:t>ipsum</a:t>
            </a:r>
            <a:r>
              <a:rPr lang="en-US" dirty="0" smtClean="0"/>
              <a:t> dolor sit </a:t>
            </a:r>
            <a:r>
              <a:rPr lang="en-US" dirty="0" err="1" smtClean="0"/>
              <a:t>amet</a:t>
            </a:r>
            <a:r>
              <a:rPr lang="en-US" dirty="0" smtClean="0"/>
              <a:t>, </a:t>
            </a:r>
            <a:r>
              <a:rPr lang="en-US" dirty="0" err="1" smtClean="0"/>
              <a:t>consectetur</a:t>
            </a:r>
            <a:r>
              <a:rPr lang="en-US" dirty="0" smtClean="0"/>
              <a:t> </a:t>
            </a:r>
            <a:r>
              <a:rPr lang="en-US" dirty="0" err="1" smtClean="0"/>
              <a:t>adipiscing</a:t>
            </a:r>
            <a:r>
              <a:rPr lang="en-US" dirty="0" smtClean="0"/>
              <a:t> </a:t>
            </a:r>
            <a:r>
              <a:rPr lang="en-US" dirty="0" err="1" smtClean="0"/>
              <a:t>elit</a:t>
            </a:r>
            <a:r>
              <a:rPr lang="en-US" dirty="0" smtClean="0"/>
              <a:t>, </a:t>
            </a:r>
            <a:r>
              <a:rPr lang="en-US" dirty="0" err="1" smtClean="0"/>
              <a:t>sed</a:t>
            </a:r>
            <a:r>
              <a:rPr lang="en-US" dirty="0" smtClean="0"/>
              <a:t> do </a:t>
            </a:r>
            <a:r>
              <a:rPr lang="en-US" dirty="0" err="1" smtClean="0"/>
              <a:t>eiusmod</a:t>
            </a:r>
            <a:r>
              <a:rPr lang="en-US" dirty="0" smtClean="0"/>
              <a:t> </a:t>
            </a:r>
            <a:r>
              <a:rPr lang="en-US" dirty="0" err="1" smtClean="0"/>
              <a:t>tempor</a:t>
            </a:r>
            <a:r>
              <a:rPr lang="en-US" dirty="0" smtClean="0"/>
              <a:t> </a:t>
            </a:r>
            <a:r>
              <a:rPr lang="en-US" dirty="0" err="1" smtClean="0"/>
              <a:t>incididunt</a:t>
            </a:r>
            <a:r>
              <a:rPr lang="en-US" dirty="0" smtClean="0"/>
              <a:t> </a:t>
            </a:r>
            <a:r>
              <a:rPr lang="en-US" dirty="0" err="1" smtClean="0"/>
              <a:t>ut</a:t>
            </a:r>
            <a:r>
              <a:rPr lang="en-US" dirty="0" smtClean="0"/>
              <a:t> </a:t>
            </a:r>
            <a:r>
              <a:rPr lang="en-US" dirty="0" err="1" smtClean="0"/>
              <a:t>labore</a:t>
            </a:r>
            <a:r>
              <a:rPr lang="en-US" dirty="0" smtClean="0"/>
              <a:t> et </a:t>
            </a:r>
            <a:r>
              <a:rPr lang="en-US" dirty="0" err="1" smtClean="0"/>
              <a:t>dolore</a:t>
            </a:r>
            <a:r>
              <a:rPr lang="en-US" dirty="0" smtClean="0"/>
              <a:t> magna </a:t>
            </a:r>
            <a:r>
              <a:rPr lang="en-US" dirty="0" err="1" smtClean="0"/>
              <a:t>aliqua</a:t>
            </a:r>
            <a:r>
              <a:rPr lang="en-US" dirty="0" smtClean="0"/>
              <a:t>. </a:t>
            </a:r>
            <a:r>
              <a:rPr lang="en-US" dirty="0" err="1" smtClean="0"/>
              <a:t>Ut</a:t>
            </a:r>
            <a:r>
              <a:rPr lang="en-US" dirty="0" smtClean="0"/>
              <a:t> </a:t>
            </a:r>
            <a:r>
              <a:rPr lang="en-US" dirty="0" err="1" smtClean="0"/>
              <a:t>enim</a:t>
            </a:r>
            <a:r>
              <a:rPr lang="en-US" dirty="0" smtClean="0"/>
              <a:t> ad minim </a:t>
            </a:r>
            <a:r>
              <a:rPr lang="en-US" dirty="0" err="1" smtClean="0"/>
              <a:t>veniam</a:t>
            </a:r>
            <a:r>
              <a:rPr lang="en-US" dirty="0" smtClean="0"/>
              <a:t>, </a:t>
            </a:r>
            <a:r>
              <a:rPr lang="en-US" dirty="0" err="1" smtClean="0"/>
              <a:t>quis</a:t>
            </a:r>
            <a:r>
              <a:rPr lang="en-US" dirty="0" smtClean="0"/>
              <a:t> </a:t>
            </a:r>
            <a:r>
              <a:rPr lang="en-US" dirty="0" err="1" smtClean="0"/>
              <a:t>nostrud</a:t>
            </a:r>
            <a:r>
              <a:rPr lang="en-US" dirty="0" smtClean="0"/>
              <a:t> ex</a:t>
            </a:r>
          </a:p>
        </p:txBody>
      </p:sp>
      <p:sp>
        <p:nvSpPr>
          <p:cNvPr id="7" name="Segnaposto numero diapositiva 6"/>
          <p:cNvSpPr>
            <a:spLocks noGrp="1"/>
          </p:cNvSpPr>
          <p:nvPr>
            <p:ph type="sldNum" sz="quarter" idx="35"/>
          </p:nvPr>
        </p:nvSpPr>
        <p:spPr/>
        <p:txBody>
          <a:bodyPr/>
          <a:lstStyle/>
          <a:p>
            <a:fld id="{9C18EA95-C3D3-214C-9452-EF8527DBCD86}" type="slidenum">
              <a:rPr lang="it-IT" smtClean="0"/>
              <a:pPr/>
              <a:t>‹#›</a:t>
            </a:fld>
            <a:endParaRPr lang="it-IT" dirty="0"/>
          </a:p>
        </p:txBody>
      </p:sp>
      <p:sp>
        <p:nvSpPr>
          <p:cNvPr id="8" name="Segnaposto testo 4"/>
          <p:cNvSpPr>
            <a:spLocks noGrp="1"/>
          </p:cNvSpPr>
          <p:nvPr>
            <p:ph type="body" sz="quarter" idx="36" hasCustomPrompt="1"/>
          </p:nvPr>
        </p:nvSpPr>
        <p:spPr>
          <a:xfrm>
            <a:off x="425946" y="2601064"/>
            <a:ext cx="8250699" cy="1966554"/>
          </a:xfrm>
          <a:prstGeom prst="rect">
            <a:avLst/>
          </a:prstGeom>
        </p:spPr>
        <p:txBody>
          <a:bodyPr vert="horz" lIns="0" tIns="0" rIns="0" bIns="0"/>
          <a:lstStyle>
            <a:lvl1pPr marL="360000" indent="-360000">
              <a:lnSpc>
                <a:spcPts val="2400"/>
              </a:lnSpc>
              <a:spcBef>
                <a:spcPts val="0"/>
              </a:spcBef>
              <a:spcAft>
                <a:spcPts val="800"/>
              </a:spcAft>
              <a:buFont typeface="Arial"/>
              <a:buChar char="•"/>
              <a:defRPr sz="1200" kern="0" spc="30" baseline="0">
                <a:latin typeface="Noto Sans Regular"/>
              </a:defRPr>
            </a:lvl1pPr>
            <a:lvl2pPr marL="457200" indent="0">
              <a:lnSpc>
                <a:spcPts val="1700"/>
              </a:lnSpc>
              <a:spcBef>
                <a:spcPts val="500"/>
              </a:spcBef>
              <a:buFontTx/>
              <a:buNone/>
              <a:defRPr sz="1100" kern="0" spc="30" baseline="0"/>
            </a:lvl2pPr>
            <a:lvl3pPr marL="914400" indent="0">
              <a:lnSpc>
                <a:spcPts val="1500"/>
              </a:lnSpc>
              <a:spcBef>
                <a:spcPts val="500"/>
              </a:spcBef>
              <a:buFontTx/>
              <a:buNone/>
              <a:defRPr sz="1000" kern="0" spc="30" baseline="0"/>
            </a:lvl3pPr>
            <a:lvl4pPr marL="1371600" indent="0">
              <a:lnSpc>
                <a:spcPts val="1400"/>
              </a:lnSpc>
              <a:spcBef>
                <a:spcPts val="500"/>
              </a:spcBef>
              <a:buFontTx/>
              <a:buNone/>
              <a:defRPr sz="900" kern="0" spc="30" baseline="0"/>
            </a:lvl4pPr>
            <a:lvl5pPr marL="1828800" indent="0">
              <a:lnSpc>
                <a:spcPts val="1300"/>
              </a:lnSpc>
              <a:spcBef>
                <a:spcPts val="500"/>
              </a:spcBef>
              <a:buFontTx/>
              <a:buNone/>
              <a:defRPr sz="900" kern="0" spc="30" baseline="0"/>
            </a:lvl5pPr>
          </a:lstStyle>
          <a:p>
            <a:pPr lvl="0"/>
            <a:r>
              <a:rPr lang="en-US" dirty="0" err="1" smtClean="0"/>
              <a:t>Etiam</a:t>
            </a:r>
            <a:r>
              <a:rPr lang="en-US" dirty="0" smtClean="0"/>
              <a:t> </a:t>
            </a:r>
            <a:r>
              <a:rPr lang="en-US" dirty="0" err="1" smtClean="0"/>
              <a:t>bibendum</a:t>
            </a:r>
            <a:endParaRPr lang="en-US" dirty="0" smtClean="0"/>
          </a:p>
          <a:p>
            <a:pPr lvl="0"/>
            <a:r>
              <a:rPr lang="en-US" dirty="0" err="1" smtClean="0"/>
              <a:t>Sed</a:t>
            </a:r>
            <a:r>
              <a:rPr lang="en-US" dirty="0" smtClean="0"/>
              <a:t> </a:t>
            </a:r>
            <a:r>
              <a:rPr lang="en-US" dirty="0" err="1" smtClean="0"/>
              <a:t>porta</a:t>
            </a:r>
            <a:endParaRPr lang="en-US" dirty="0" smtClean="0"/>
          </a:p>
          <a:p>
            <a:pPr lvl="0"/>
            <a:r>
              <a:rPr lang="en-US" dirty="0" err="1" smtClean="0"/>
              <a:t>Quisque</a:t>
            </a:r>
            <a:r>
              <a:rPr lang="en-US" dirty="0" smtClean="0"/>
              <a:t> non </a:t>
            </a:r>
            <a:r>
              <a:rPr lang="en-US" dirty="0" err="1" smtClean="0"/>
              <a:t>commodo</a:t>
            </a:r>
            <a:endParaRPr lang="en-US" dirty="0" smtClean="0"/>
          </a:p>
        </p:txBody>
      </p:sp>
      <p:sp>
        <p:nvSpPr>
          <p:cNvPr id="6" name="Segnaposto testo 4"/>
          <p:cNvSpPr>
            <a:spLocks noGrp="1"/>
          </p:cNvSpPr>
          <p:nvPr>
            <p:ph type="body" sz="quarter" idx="37" hasCustomPrompt="1"/>
          </p:nvPr>
        </p:nvSpPr>
        <p:spPr>
          <a:xfrm>
            <a:off x="433834" y="660449"/>
            <a:ext cx="7217390" cy="270428"/>
          </a:xfrm>
          <a:prstGeom prst="rect">
            <a:avLst/>
          </a:prstGeom>
        </p:spPr>
        <p:txBody>
          <a:bodyPr vert="horz" lIns="0" tIns="0" rIns="0" bIns="0"/>
          <a:lstStyle>
            <a:lvl1pPr marL="0" indent="0">
              <a:lnSpc>
                <a:spcPts val="1800"/>
              </a:lnSpc>
              <a:spcBef>
                <a:spcPts val="0"/>
              </a:spcBef>
              <a:buFontTx/>
              <a:buNone/>
              <a:defRPr sz="1800" kern="0" spc="30" baseline="0">
                <a:latin typeface="Noto Sans Regular"/>
              </a:defRPr>
            </a:lvl1pPr>
            <a:lvl2pPr marL="457200" indent="0">
              <a:lnSpc>
                <a:spcPts val="1700"/>
              </a:lnSpc>
              <a:spcBef>
                <a:spcPts val="500"/>
              </a:spcBef>
              <a:buFontTx/>
              <a:buNone/>
              <a:defRPr sz="1100" kern="0" spc="30" baseline="0"/>
            </a:lvl2pPr>
            <a:lvl3pPr marL="914400" indent="0">
              <a:lnSpc>
                <a:spcPts val="1500"/>
              </a:lnSpc>
              <a:spcBef>
                <a:spcPts val="500"/>
              </a:spcBef>
              <a:buFontTx/>
              <a:buNone/>
              <a:defRPr sz="1000" kern="0" spc="30" baseline="0"/>
            </a:lvl3pPr>
            <a:lvl4pPr marL="1371600" indent="0">
              <a:lnSpc>
                <a:spcPts val="1400"/>
              </a:lnSpc>
              <a:spcBef>
                <a:spcPts val="500"/>
              </a:spcBef>
              <a:buFontTx/>
              <a:buNone/>
              <a:defRPr sz="900" kern="0" spc="30" baseline="0"/>
            </a:lvl4pPr>
            <a:lvl5pPr marL="1828800" indent="0">
              <a:lnSpc>
                <a:spcPts val="1300"/>
              </a:lnSpc>
              <a:spcBef>
                <a:spcPts val="500"/>
              </a:spcBef>
              <a:buFontTx/>
              <a:buNone/>
              <a:defRPr sz="900" kern="0" spc="30" baseline="0"/>
            </a:lvl5pPr>
          </a:lstStyle>
          <a:p>
            <a:pPr lvl="0"/>
            <a:r>
              <a:rPr lang="en-US" dirty="0" err="1" smtClean="0"/>
              <a:t>Lorem</a:t>
            </a:r>
            <a:r>
              <a:rPr lang="en-US" dirty="0" smtClean="0"/>
              <a:t> </a:t>
            </a:r>
            <a:r>
              <a:rPr lang="en-US" dirty="0" err="1" smtClean="0"/>
              <a:t>ipsum</a:t>
            </a:r>
            <a:r>
              <a:rPr lang="en-US" dirty="0" smtClean="0"/>
              <a:t> dolor sit.</a:t>
            </a:r>
          </a:p>
        </p:txBody>
      </p:sp>
      <p:sp>
        <p:nvSpPr>
          <p:cNvPr id="2" name="Title 1"/>
          <p:cNvSpPr>
            <a:spLocks noGrp="1"/>
          </p:cNvSpPr>
          <p:nvPr>
            <p:ph type="title"/>
          </p:nvPr>
        </p:nvSpPr>
        <p:spPr/>
        <p:txBody>
          <a:bodyPr/>
          <a:lstStyle/>
          <a:p>
            <a:r>
              <a:rPr lang="en-US" smtClean="0"/>
              <a:t>Click to edit Master title style</a:t>
            </a:r>
            <a:endParaRPr lang="en-GB"/>
          </a:p>
        </p:txBody>
      </p:sp>
    </p:spTree>
    <p:extLst>
      <p:ext uri="{BB962C8B-B14F-4D97-AF65-F5344CB8AC3E}">
        <p14:creationId xmlns:p14="http://schemas.microsoft.com/office/powerpoint/2010/main" val="3792927000"/>
      </p:ext>
    </p:extLst>
  </p:cSld>
  <p:clrMapOvr>
    <a:masterClrMapping/>
  </p:clrMapOvr>
  <p:timing>
    <p:tnLst>
      <p:par>
        <p:cTn id="1" dur="indefinite" restart="never" nodeType="tmRoot"/>
      </p:par>
    </p:tnLst>
  </p:timing>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LIST + ELEMENT">
    <p:spTree>
      <p:nvGrpSpPr>
        <p:cNvPr id="1" name=""/>
        <p:cNvGrpSpPr/>
        <p:nvPr/>
      </p:nvGrpSpPr>
      <p:grpSpPr>
        <a:xfrm>
          <a:off x="0" y="0"/>
          <a:ext cx="0" cy="0"/>
          <a:chOff x="0" y="0"/>
          <a:chExt cx="0" cy="0"/>
        </a:xfrm>
      </p:grpSpPr>
      <p:sp>
        <p:nvSpPr>
          <p:cNvPr id="9" name="Segnaposto contenuto 7"/>
          <p:cNvSpPr>
            <a:spLocks noGrp="1"/>
          </p:cNvSpPr>
          <p:nvPr>
            <p:ph sz="quarter" idx="34" hasCustomPrompt="1"/>
          </p:nvPr>
        </p:nvSpPr>
        <p:spPr>
          <a:xfrm>
            <a:off x="4606509" y="1692068"/>
            <a:ext cx="4401425" cy="2899216"/>
          </a:xfrm>
          <a:prstGeom prst="rect">
            <a:avLst/>
          </a:prstGeom>
        </p:spPr>
        <p:txBody>
          <a:bodyPr vert="horz" lIns="0" tIns="0" rIns="0" bIns="0"/>
          <a:lstStyle>
            <a:lvl1pPr marL="0" indent="0">
              <a:lnSpc>
                <a:spcPts val="1100"/>
              </a:lnSpc>
              <a:spcBef>
                <a:spcPts val="0"/>
              </a:spcBef>
              <a:spcAft>
                <a:spcPts val="900"/>
              </a:spcAft>
              <a:buSzPct val="70000"/>
              <a:buFontTx/>
              <a:buNone/>
              <a:defRPr sz="900" b="0" i="1">
                <a:solidFill>
                  <a:schemeClr val="accent6"/>
                </a:solidFill>
                <a:latin typeface="Noto Sans Regular"/>
              </a:defRPr>
            </a:lvl1pPr>
            <a:lvl2pPr marL="529200" indent="0">
              <a:lnSpc>
                <a:spcPts val="1100"/>
              </a:lnSpc>
              <a:spcBef>
                <a:spcPts val="0"/>
              </a:spcBef>
              <a:spcAft>
                <a:spcPts val="900"/>
              </a:spcAft>
              <a:buSzPct val="70000"/>
              <a:buFontTx/>
              <a:buNone/>
              <a:defRPr sz="900" b="0" i="1" baseline="0">
                <a:solidFill>
                  <a:schemeClr val="accent6"/>
                </a:solidFill>
              </a:defRPr>
            </a:lvl2pPr>
            <a:lvl3pPr marL="914400" indent="0">
              <a:lnSpc>
                <a:spcPts val="1100"/>
              </a:lnSpc>
              <a:spcBef>
                <a:spcPts val="0"/>
              </a:spcBef>
              <a:spcAft>
                <a:spcPts val="900"/>
              </a:spcAft>
              <a:buSzPct val="70000"/>
              <a:buFontTx/>
              <a:buNone/>
              <a:defRPr sz="900" b="0" i="1" baseline="0">
                <a:solidFill>
                  <a:schemeClr val="accent6"/>
                </a:solidFill>
              </a:defRPr>
            </a:lvl3pPr>
            <a:lvl4pPr marL="1335600" indent="0">
              <a:lnSpc>
                <a:spcPts val="1100"/>
              </a:lnSpc>
              <a:spcBef>
                <a:spcPts val="0"/>
              </a:spcBef>
              <a:spcAft>
                <a:spcPts val="900"/>
              </a:spcAft>
              <a:buSzPct val="70000"/>
              <a:buFontTx/>
              <a:buNone/>
              <a:defRPr sz="900" b="0" i="1">
                <a:solidFill>
                  <a:schemeClr val="accent6"/>
                </a:solidFill>
              </a:defRPr>
            </a:lvl4pPr>
            <a:lvl5pPr marL="1792800" indent="0">
              <a:lnSpc>
                <a:spcPts val="1100"/>
              </a:lnSpc>
              <a:spcBef>
                <a:spcPts val="0"/>
              </a:spcBef>
              <a:spcAft>
                <a:spcPts val="900"/>
              </a:spcAft>
              <a:buSzPct val="70000"/>
              <a:buFontTx/>
              <a:buNone/>
              <a:defRPr sz="900" b="0" i="1">
                <a:solidFill>
                  <a:schemeClr val="accent6"/>
                </a:solidFill>
              </a:defRPr>
            </a:lvl5pPr>
          </a:lstStyle>
          <a:p>
            <a:pPr lvl="0"/>
            <a:r>
              <a:rPr lang="en-US" dirty="0" smtClean="0"/>
              <a:t>Click on the icons to insert an element</a:t>
            </a:r>
            <a:endParaRPr lang="it-IT" dirty="0"/>
          </a:p>
        </p:txBody>
      </p:sp>
      <p:sp>
        <p:nvSpPr>
          <p:cNvPr id="4" name="Segnaposto numero diapositiva 3"/>
          <p:cNvSpPr>
            <a:spLocks noGrp="1"/>
          </p:cNvSpPr>
          <p:nvPr>
            <p:ph type="sldNum" sz="quarter" idx="35"/>
          </p:nvPr>
        </p:nvSpPr>
        <p:spPr/>
        <p:txBody>
          <a:bodyPr/>
          <a:lstStyle/>
          <a:p>
            <a:fld id="{9C18EA95-C3D3-214C-9452-EF8527DBCD86}" type="slidenum">
              <a:rPr lang="it-IT" smtClean="0"/>
              <a:pPr/>
              <a:t>‹#›</a:t>
            </a:fld>
            <a:endParaRPr lang="it-IT" dirty="0"/>
          </a:p>
        </p:txBody>
      </p:sp>
      <p:sp>
        <p:nvSpPr>
          <p:cNvPr id="2" name="Titolo 1"/>
          <p:cNvSpPr>
            <a:spLocks noGrp="1"/>
          </p:cNvSpPr>
          <p:nvPr>
            <p:ph type="title" hasCustomPrompt="1"/>
          </p:nvPr>
        </p:nvSpPr>
        <p:spPr/>
        <p:txBody>
          <a:bodyPr/>
          <a:lstStyle/>
          <a:p>
            <a:r>
              <a:rPr lang="en-US" dirty="0" smtClean="0"/>
              <a:t>Title here, no </a:t>
            </a:r>
            <a:r>
              <a:rPr lang="en-US" dirty="0" err="1" smtClean="0"/>
              <a:t>commodo</a:t>
            </a:r>
            <a:r>
              <a:rPr lang="en-US" dirty="0" smtClean="0"/>
              <a:t> </a:t>
            </a:r>
            <a:r>
              <a:rPr lang="en-US" dirty="0" err="1" smtClean="0"/>
              <a:t>ipsum</a:t>
            </a:r>
            <a:r>
              <a:rPr lang="en-US" dirty="0" smtClean="0"/>
              <a:t>.</a:t>
            </a:r>
            <a:endParaRPr lang="en-GB" dirty="0"/>
          </a:p>
        </p:txBody>
      </p:sp>
      <p:sp>
        <p:nvSpPr>
          <p:cNvPr id="8" name="Segnaposto testo 4"/>
          <p:cNvSpPr>
            <a:spLocks noGrp="1"/>
          </p:cNvSpPr>
          <p:nvPr>
            <p:ph type="body" sz="quarter" idx="36" hasCustomPrompt="1"/>
          </p:nvPr>
        </p:nvSpPr>
        <p:spPr>
          <a:xfrm>
            <a:off x="425946" y="1200848"/>
            <a:ext cx="4149013" cy="3390436"/>
          </a:xfrm>
          <a:prstGeom prst="rect">
            <a:avLst/>
          </a:prstGeom>
        </p:spPr>
        <p:txBody>
          <a:bodyPr vert="horz" lIns="0" tIns="0" rIns="0" bIns="0"/>
          <a:lstStyle>
            <a:lvl1pPr marL="360000" indent="-360000">
              <a:lnSpc>
                <a:spcPts val="2400"/>
              </a:lnSpc>
              <a:spcBef>
                <a:spcPts val="0"/>
              </a:spcBef>
              <a:spcAft>
                <a:spcPts val="800"/>
              </a:spcAft>
              <a:buFont typeface="Arial"/>
              <a:buChar char="•"/>
              <a:defRPr sz="1200" kern="0" spc="30" baseline="0">
                <a:latin typeface="Noto Sans Regular"/>
              </a:defRPr>
            </a:lvl1pPr>
            <a:lvl2pPr marL="457200" indent="0">
              <a:lnSpc>
                <a:spcPts val="1700"/>
              </a:lnSpc>
              <a:spcBef>
                <a:spcPts val="500"/>
              </a:spcBef>
              <a:buFontTx/>
              <a:buNone/>
              <a:defRPr sz="1100" kern="0" spc="30" baseline="0"/>
            </a:lvl2pPr>
            <a:lvl3pPr marL="914400" indent="0">
              <a:lnSpc>
                <a:spcPts val="1500"/>
              </a:lnSpc>
              <a:spcBef>
                <a:spcPts val="500"/>
              </a:spcBef>
              <a:buFontTx/>
              <a:buNone/>
              <a:defRPr sz="1000" kern="0" spc="30" baseline="0"/>
            </a:lvl3pPr>
            <a:lvl4pPr marL="1371600" indent="0">
              <a:lnSpc>
                <a:spcPts val="1400"/>
              </a:lnSpc>
              <a:spcBef>
                <a:spcPts val="500"/>
              </a:spcBef>
              <a:buFontTx/>
              <a:buNone/>
              <a:defRPr sz="900" kern="0" spc="30" baseline="0"/>
            </a:lvl4pPr>
            <a:lvl5pPr marL="1828800" indent="0">
              <a:lnSpc>
                <a:spcPts val="1300"/>
              </a:lnSpc>
              <a:spcBef>
                <a:spcPts val="500"/>
              </a:spcBef>
              <a:buFontTx/>
              <a:buNone/>
              <a:defRPr sz="900" kern="0" spc="30" baseline="0"/>
            </a:lvl5pPr>
          </a:lstStyle>
          <a:p>
            <a:pPr lvl="0"/>
            <a:r>
              <a:rPr lang="en-US" dirty="0" err="1" smtClean="0"/>
              <a:t>Etiam</a:t>
            </a:r>
            <a:r>
              <a:rPr lang="en-US" dirty="0" smtClean="0"/>
              <a:t> </a:t>
            </a:r>
            <a:r>
              <a:rPr lang="en-US" dirty="0" err="1" smtClean="0"/>
              <a:t>bibendum</a:t>
            </a:r>
            <a:endParaRPr lang="en-US" dirty="0" smtClean="0"/>
          </a:p>
          <a:p>
            <a:pPr lvl="0"/>
            <a:r>
              <a:rPr lang="en-US" dirty="0" err="1" smtClean="0"/>
              <a:t>Sed</a:t>
            </a:r>
            <a:r>
              <a:rPr lang="en-US" dirty="0" smtClean="0"/>
              <a:t> </a:t>
            </a:r>
            <a:r>
              <a:rPr lang="en-US" dirty="0" err="1" smtClean="0"/>
              <a:t>porta</a:t>
            </a:r>
            <a:endParaRPr lang="en-US" dirty="0" smtClean="0"/>
          </a:p>
          <a:p>
            <a:pPr lvl="0"/>
            <a:r>
              <a:rPr lang="en-US" dirty="0" err="1" smtClean="0"/>
              <a:t>Quisque</a:t>
            </a:r>
            <a:r>
              <a:rPr lang="en-US" dirty="0" smtClean="0"/>
              <a:t> non </a:t>
            </a:r>
            <a:r>
              <a:rPr lang="en-US" dirty="0" err="1" smtClean="0"/>
              <a:t>commodo</a:t>
            </a:r>
            <a:endParaRPr lang="en-US" dirty="0" smtClean="0"/>
          </a:p>
        </p:txBody>
      </p:sp>
      <p:sp>
        <p:nvSpPr>
          <p:cNvPr id="10" name="Segnaposto testo 9"/>
          <p:cNvSpPr>
            <a:spLocks noGrp="1"/>
          </p:cNvSpPr>
          <p:nvPr>
            <p:ph type="body" sz="quarter" idx="37" hasCustomPrompt="1"/>
          </p:nvPr>
        </p:nvSpPr>
        <p:spPr>
          <a:xfrm>
            <a:off x="4621811" y="1492403"/>
            <a:ext cx="4378237" cy="140580"/>
          </a:xfrm>
          <a:prstGeom prst="rect">
            <a:avLst/>
          </a:prstGeom>
        </p:spPr>
        <p:txBody>
          <a:bodyPr vert="horz" lIns="0" tIns="0" rIns="0" bIns="0"/>
          <a:lstStyle>
            <a:lvl1pPr marL="0" indent="0">
              <a:lnSpc>
                <a:spcPts val="1100"/>
              </a:lnSpc>
              <a:spcBef>
                <a:spcPts val="0"/>
              </a:spcBef>
              <a:buFontTx/>
              <a:buNone/>
              <a:defRPr sz="800" baseline="0">
                <a:solidFill>
                  <a:schemeClr val="tx2"/>
                </a:solidFill>
                <a:latin typeface="Noto Sans Regular"/>
              </a:defRPr>
            </a:lvl1pPr>
          </a:lstStyle>
          <a:p>
            <a:pPr lvl="0"/>
            <a:r>
              <a:rPr lang="en-US" dirty="0" smtClean="0"/>
              <a:t>Source </a:t>
            </a:r>
            <a:r>
              <a:rPr lang="en-US" dirty="0" err="1" smtClean="0"/>
              <a:t>Lorem</a:t>
            </a:r>
            <a:r>
              <a:rPr lang="en-US" dirty="0" smtClean="0"/>
              <a:t> </a:t>
            </a:r>
            <a:r>
              <a:rPr lang="en-US" dirty="0" err="1" smtClean="0"/>
              <a:t>Ipsum</a:t>
            </a:r>
            <a:r>
              <a:rPr lang="en-US" dirty="0" smtClean="0"/>
              <a:t> 2016</a:t>
            </a:r>
            <a:endParaRPr lang="en-GB" dirty="0"/>
          </a:p>
        </p:txBody>
      </p:sp>
      <p:sp>
        <p:nvSpPr>
          <p:cNvPr id="7" name="Segnaposto testo 4"/>
          <p:cNvSpPr>
            <a:spLocks noGrp="1"/>
          </p:cNvSpPr>
          <p:nvPr>
            <p:ph type="body" sz="quarter" idx="38" hasCustomPrompt="1"/>
          </p:nvPr>
        </p:nvSpPr>
        <p:spPr>
          <a:xfrm>
            <a:off x="433834" y="660449"/>
            <a:ext cx="7217390" cy="270428"/>
          </a:xfrm>
          <a:prstGeom prst="rect">
            <a:avLst/>
          </a:prstGeom>
        </p:spPr>
        <p:txBody>
          <a:bodyPr vert="horz" lIns="0" tIns="0" rIns="0" bIns="0"/>
          <a:lstStyle>
            <a:lvl1pPr marL="0" indent="0">
              <a:lnSpc>
                <a:spcPts val="1800"/>
              </a:lnSpc>
              <a:spcBef>
                <a:spcPts val="0"/>
              </a:spcBef>
              <a:buFontTx/>
              <a:buNone/>
              <a:defRPr sz="1800" kern="0" spc="30" baseline="0">
                <a:latin typeface="Noto Sans Regular"/>
              </a:defRPr>
            </a:lvl1pPr>
            <a:lvl2pPr marL="457200" indent="0">
              <a:lnSpc>
                <a:spcPts val="1700"/>
              </a:lnSpc>
              <a:spcBef>
                <a:spcPts val="500"/>
              </a:spcBef>
              <a:buFontTx/>
              <a:buNone/>
              <a:defRPr sz="1100" kern="0" spc="30" baseline="0"/>
            </a:lvl2pPr>
            <a:lvl3pPr marL="914400" indent="0">
              <a:lnSpc>
                <a:spcPts val="1500"/>
              </a:lnSpc>
              <a:spcBef>
                <a:spcPts val="500"/>
              </a:spcBef>
              <a:buFontTx/>
              <a:buNone/>
              <a:defRPr sz="1000" kern="0" spc="30" baseline="0"/>
            </a:lvl3pPr>
            <a:lvl4pPr marL="1371600" indent="0">
              <a:lnSpc>
                <a:spcPts val="1400"/>
              </a:lnSpc>
              <a:spcBef>
                <a:spcPts val="500"/>
              </a:spcBef>
              <a:buFontTx/>
              <a:buNone/>
              <a:defRPr sz="900" kern="0" spc="30" baseline="0"/>
            </a:lvl4pPr>
            <a:lvl5pPr marL="1828800" indent="0">
              <a:lnSpc>
                <a:spcPts val="1300"/>
              </a:lnSpc>
              <a:spcBef>
                <a:spcPts val="500"/>
              </a:spcBef>
              <a:buFontTx/>
              <a:buNone/>
              <a:defRPr sz="900" kern="0" spc="30" baseline="0"/>
            </a:lvl5pPr>
          </a:lstStyle>
          <a:p>
            <a:pPr lvl="0"/>
            <a:r>
              <a:rPr lang="en-US" dirty="0" err="1" smtClean="0"/>
              <a:t>Lorem</a:t>
            </a:r>
            <a:r>
              <a:rPr lang="en-US" dirty="0" smtClean="0"/>
              <a:t> </a:t>
            </a:r>
            <a:r>
              <a:rPr lang="en-US" dirty="0" err="1" smtClean="0"/>
              <a:t>ipsum</a:t>
            </a:r>
            <a:r>
              <a:rPr lang="en-US" dirty="0" smtClean="0"/>
              <a:t> dolor sit.</a:t>
            </a:r>
          </a:p>
        </p:txBody>
      </p:sp>
      <p:sp>
        <p:nvSpPr>
          <p:cNvPr id="11" name="Segnaposto testo 9"/>
          <p:cNvSpPr>
            <a:spLocks noGrp="1"/>
          </p:cNvSpPr>
          <p:nvPr>
            <p:ph type="body" sz="quarter" idx="39" hasCustomPrompt="1"/>
          </p:nvPr>
        </p:nvSpPr>
        <p:spPr>
          <a:xfrm>
            <a:off x="4621811" y="1318849"/>
            <a:ext cx="4378237" cy="156357"/>
          </a:xfrm>
          <a:prstGeom prst="rect">
            <a:avLst/>
          </a:prstGeom>
        </p:spPr>
        <p:txBody>
          <a:bodyPr vert="horz" lIns="0" tIns="0" rIns="0" bIns="0"/>
          <a:lstStyle>
            <a:lvl1pPr marL="0" indent="0">
              <a:lnSpc>
                <a:spcPts val="1100"/>
              </a:lnSpc>
              <a:spcBef>
                <a:spcPts val="0"/>
              </a:spcBef>
              <a:buFontTx/>
              <a:buNone/>
              <a:defRPr sz="800" baseline="0">
                <a:solidFill>
                  <a:schemeClr val="tx2"/>
                </a:solidFill>
                <a:latin typeface="Noto Sans SemiBold"/>
              </a:defRPr>
            </a:lvl1pPr>
          </a:lstStyle>
          <a:p>
            <a:pPr lvl="0"/>
            <a:r>
              <a:rPr lang="en-US" dirty="0" err="1" smtClean="0"/>
              <a:t>Aenean</a:t>
            </a:r>
            <a:r>
              <a:rPr lang="en-US" dirty="0" smtClean="0"/>
              <a:t> </a:t>
            </a:r>
            <a:r>
              <a:rPr lang="en-US" dirty="0" err="1" smtClean="0"/>
              <a:t>sodales</a:t>
            </a:r>
            <a:r>
              <a:rPr lang="en-US" dirty="0" smtClean="0"/>
              <a:t> nisi vitae dictum </a:t>
            </a:r>
            <a:r>
              <a:rPr lang="en-US" dirty="0" err="1" smtClean="0"/>
              <a:t>hendrerit</a:t>
            </a:r>
            <a:r>
              <a:rPr lang="en-US" dirty="0" smtClean="0"/>
              <a:t>.</a:t>
            </a:r>
          </a:p>
        </p:txBody>
      </p:sp>
    </p:spTree>
    <p:extLst>
      <p:ext uri="{BB962C8B-B14F-4D97-AF65-F5344CB8AC3E}">
        <p14:creationId xmlns:p14="http://schemas.microsoft.com/office/powerpoint/2010/main" val="1956206502"/>
      </p:ext>
    </p:extLst>
  </p:cSld>
  <p:clrMapOvr>
    <a:masterClrMapping/>
  </p:clrMapOvr>
  <p:timing>
    <p:tnLst>
      <p:par>
        <p:cTn id="1" dur="indefinite" restart="never" nodeType="tmRoot"/>
      </p:par>
    </p:tnLst>
  </p:timing>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1_LIST + ELEMENT">
    <p:spTree>
      <p:nvGrpSpPr>
        <p:cNvPr id="1" name=""/>
        <p:cNvGrpSpPr/>
        <p:nvPr/>
      </p:nvGrpSpPr>
      <p:grpSpPr>
        <a:xfrm>
          <a:off x="0" y="0"/>
          <a:ext cx="0" cy="0"/>
          <a:chOff x="0" y="0"/>
          <a:chExt cx="0" cy="0"/>
        </a:xfrm>
      </p:grpSpPr>
      <p:sp>
        <p:nvSpPr>
          <p:cNvPr id="9" name="Segnaposto contenuto 7"/>
          <p:cNvSpPr>
            <a:spLocks noGrp="1"/>
          </p:cNvSpPr>
          <p:nvPr>
            <p:ph sz="quarter" idx="34" hasCustomPrompt="1"/>
          </p:nvPr>
        </p:nvSpPr>
        <p:spPr>
          <a:xfrm>
            <a:off x="4819482" y="1246431"/>
            <a:ext cx="3967592" cy="3179188"/>
          </a:xfrm>
          <a:prstGeom prst="rect">
            <a:avLst/>
          </a:prstGeom>
        </p:spPr>
        <p:txBody>
          <a:bodyPr vert="horz" lIns="0" tIns="0" rIns="0" bIns="0"/>
          <a:lstStyle>
            <a:lvl1pPr marL="0" indent="0">
              <a:lnSpc>
                <a:spcPts val="1100"/>
              </a:lnSpc>
              <a:spcBef>
                <a:spcPts val="0"/>
              </a:spcBef>
              <a:spcAft>
                <a:spcPts val="900"/>
              </a:spcAft>
              <a:buSzPct val="70000"/>
              <a:buFontTx/>
              <a:buNone/>
              <a:defRPr sz="900" b="0" i="1">
                <a:solidFill>
                  <a:schemeClr val="accent6"/>
                </a:solidFill>
                <a:latin typeface="Noto Sans Regular"/>
              </a:defRPr>
            </a:lvl1pPr>
            <a:lvl2pPr marL="529200" indent="0">
              <a:lnSpc>
                <a:spcPts val="1100"/>
              </a:lnSpc>
              <a:spcBef>
                <a:spcPts val="0"/>
              </a:spcBef>
              <a:spcAft>
                <a:spcPts val="900"/>
              </a:spcAft>
              <a:buSzPct val="70000"/>
              <a:buFontTx/>
              <a:buNone/>
              <a:defRPr sz="900" b="0" i="1" baseline="0">
                <a:solidFill>
                  <a:schemeClr val="accent6"/>
                </a:solidFill>
              </a:defRPr>
            </a:lvl2pPr>
            <a:lvl3pPr marL="914400" indent="0">
              <a:lnSpc>
                <a:spcPts val="1100"/>
              </a:lnSpc>
              <a:spcBef>
                <a:spcPts val="0"/>
              </a:spcBef>
              <a:spcAft>
                <a:spcPts val="900"/>
              </a:spcAft>
              <a:buSzPct val="70000"/>
              <a:buFontTx/>
              <a:buNone/>
              <a:defRPr sz="900" b="0" i="1" baseline="0">
                <a:solidFill>
                  <a:schemeClr val="accent6"/>
                </a:solidFill>
              </a:defRPr>
            </a:lvl3pPr>
            <a:lvl4pPr marL="1335600" indent="0">
              <a:lnSpc>
                <a:spcPts val="1100"/>
              </a:lnSpc>
              <a:spcBef>
                <a:spcPts val="0"/>
              </a:spcBef>
              <a:spcAft>
                <a:spcPts val="900"/>
              </a:spcAft>
              <a:buSzPct val="70000"/>
              <a:buFontTx/>
              <a:buNone/>
              <a:defRPr sz="900" b="0" i="1">
                <a:solidFill>
                  <a:schemeClr val="accent6"/>
                </a:solidFill>
              </a:defRPr>
            </a:lvl4pPr>
            <a:lvl5pPr marL="1792800" indent="0">
              <a:lnSpc>
                <a:spcPts val="1100"/>
              </a:lnSpc>
              <a:spcBef>
                <a:spcPts val="0"/>
              </a:spcBef>
              <a:spcAft>
                <a:spcPts val="900"/>
              </a:spcAft>
              <a:buSzPct val="70000"/>
              <a:buFontTx/>
              <a:buNone/>
              <a:defRPr sz="900" b="0" i="1">
                <a:solidFill>
                  <a:schemeClr val="accent6"/>
                </a:solidFill>
              </a:defRPr>
            </a:lvl5pPr>
          </a:lstStyle>
          <a:p>
            <a:pPr lvl="0"/>
            <a:r>
              <a:rPr lang="en-US" dirty="0" smtClean="0"/>
              <a:t>Click on the icons to insert an element</a:t>
            </a:r>
            <a:endParaRPr lang="it-IT" dirty="0"/>
          </a:p>
        </p:txBody>
      </p:sp>
      <p:sp>
        <p:nvSpPr>
          <p:cNvPr id="4" name="Segnaposto numero diapositiva 3"/>
          <p:cNvSpPr>
            <a:spLocks noGrp="1"/>
          </p:cNvSpPr>
          <p:nvPr>
            <p:ph type="sldNum" sz="quarter" idx="35"/>
          </p:nvPr>
        </p:nvSpPr>
        <p:spPr/>
        <p:txBody>
          <a:bodyPr/>
          <a:lstStyle/>
          <a:p>
            <a:fld id="{9C18EA95-C3D3-214C-9452-EF8527DBCD86}" type="slidenum">
              <a:rPr lang="it-IT" smtClean="0"/>
              <a:pPr/>
              <a:t>‹#›</a:t>
            </a:fld>
            <a:endParaRPr lang="it-IT" dirty="0"/>
          </a:p>
        </p:txBody>
      </p:sp>
      <p:sp>
        <p:nvSpPr>
          <p:cNvPr id="2" name="Titolo 1"/>
          <p:cNvSpPr>
            <a:spLocks noGrp="1"/>
          </p:cNvSpPr>
          <p:nvPr>
            <p:ph type="title" hasCustomPrompt="1"/>
          </p:nvPr>
        </p:nvSpPr>
        <p:spPr/>
        <p:txBody>
          <a:bodyPr/>
          <a:lstStyle/>
          <a:p>
            <a:r>
              <a:rPr lang="en-US" dirty="0" smtClean="0"/>
              <a:t>Title here, no </a:t>
            </a:r>
            <a:r>
              <a:rPr lang="en-US" dirty="0" err="1" smtClean="0"/>
              <a:t>commodo</a:t>
            </a:r>
            <a:r>
              <a:rPr lang="en-US" dirty="0" smtClean="0"/>
              <a:t> </a:t>
            </a:r>
            <a:r>
              <a:rPr lang="en-US" dirty="0" err="1" smtClean="0"/>
              <a:t>ipsum</a:t>
            </a:r>
            <a:r>
              <a:rPr lang="en-US" dirty="0" smtClean="0"/>
              <a:t>.</a:t>
            </a:r>
            <a:endParaRPr lang="en-GB" dirty="0"/>
          </a:p>
        </p:txBody>
      </p:sp>
      <p:sp>
        <p:nvSpPr>
          <p:cNvPr id="6" name="Segnaposto testo 4"/>
          <p:cNvSpPr>
            <a:spLocks noGrp="1"/>
          </p:cNvSpPr>
          <p:nvPr>
            <p:ph type="body" sz="quarter" idx="33" hasCustomPrompt="1"/>
          </p:nvPr>
        </p:nvSpPr>
        <p:spPr>
          <a:xfrm>
            <a:off x="425945" y="1244222"/>
            <a:ext cx="4283108" cy="3183149"/>
          </a:xfrm>
          <a:prstGeom prst="rect">
            <a:avLst/>
          </a:prstGeom>
        </p:spPr>
        <p:txBody>
          <a:bodyPr vert="horz" lIns="0" tIns="0" rIns="0" bIns="0"/>
          <a:lstStyle>
            <a:lvl1pPr marL="0" indent="0">
              <a:lnSpc>
                <a:spcPts val="1900"/>
              </a:lnSpc>
              <a:spcBef>
                <a:spcPts val="500"/>
              </a:spcBef>
              <a:buFontTx/>
              <a:buNone/>
              <a:defRPr sz="1200" kern="0" spc="30" baseline="0">
                <a:latin typeface="Noto Sans Regular"/>
              </a:defRPr>
            </a:lvl1pPr>
            <a:lvl2pPr marL="457200" indent="0">
              <a:lnSpc>
                <a:spcPts val="1700"/>
              </a:lnSpc>
              <a:spcBef>
                <a:spcPts val="500"/>
              </a:spcBef>
              <a:buFontTx/>
              <a:buNone/>
              <a:defRPr sz="1100" kern="0" spc="30" baseline="0"/>
            </a:lvl2pPr>
            <a:lvl3pPr marL="914400" indent="0">
              <a:lnSpc>
                <a:spcPts val="1500"/>
              </a:lnSpc>
              <a:spcBef>
                <a:spcPts val="500"/>
              </a:spcBef>
              <a:buFontTx/>
              <a:buNone/>
              <a:defRPr sz="1000" kern="0" spc="30" baseline="0"/>
            </a:lvl3pPr>
            <a:lvl4pPr marL="1371600" indent="0">
              <a:lnSpc>
                <a:spcPts val="1400"/>
              </a:lnSpc>
              <a:spcBef>
                <a:spcPts val="500"/>
              </a:spcBef>
              <a:buFontTx/>
              <a:buNone/>
              <a:defRPr sz="900" kern="0" spc="30" baseline="0"/>
            </a:lvl4pPr>
            <a:lvl5pPr marL="1828800" indent="0">
              <a:lnSpc>
                <a:spcPts val="1300"/>
              </a:lnSpc>
              <a:spcBef>
                <a:spcPts val="500"/>
              </a:spcBef>
              <a:buFontTx/>
              <a:buNone/>
              <a:defRPr sz="900" kern="0" spc="30" baseline="0"/>
            </a:lvl5pPr>
          </a:lstStyle>
          <a:p>
            <a:pPr lvl="0"/>
            <a:r>
              <a:rPr lang="en-US" dirty="0" err="1" smtClean="0"/>
              <a:t>Lorem</a:t>
            </a:r>
            <a:r>
              <a:rPr lang="en-US" dirty="0" smtClean="0"/>
              <a:t> </a:t>
            </a:r>
            <a:r>
              <a:rPr lang="en-US" dirty="0" err="1" smtClean="0"/>
              <a:t>ipsum</a:t>
            </a:r>
            <a:r>
              <a:rPr lang="en-US" dirty="0" smtClean="0"/>
              <a:t> dolor sit </a:t>
            </a:r>
            <a:r>
              <a:rPr lang="en-US" dirty="0" err="1" smtClean="0"/>
              <a:t>amet</a:t>
            </a:r>
            <a:r>
              <a:rPr lang="en-US" dirty="0" smtClean="0"/>
              <a:t>, </a:t>
            </a:r>
            <a:r>
              <a:rPr lang="en-US" dirty="0" err="1" smtClean="0"/>
              <a:t>consectetur</a:t>
            </a:r>
            <a:r>
              <a:rPr lang="en-US" dirty="0" smtClean="0"/>
              <a:t> </a:t>
            </a:r>
            <a:r>
              <a:rPr lang="en-US" dirty="0" err="1" smtClean="0"/>
              <a:t>adipiscing</a:t>
            </a:r>
            <a:r>
              <a:rPr lang="en-US" dirty="0" smtClean="0"/>
              <a:t> </a:t>
            </a:r>
            <a:r>
              <a:rPr lang="en-US" dirty="0" err="1" smtClean="0"/>
              <a:t>elit</a:t>
            </a:r>
            <a:r>
              <a:rPr lang="en-US" dirty="0" smtClean="0"/>
              <a:t>, </a:t>
            </a:r>
            <a:r>
              <a:rPr lang="en-US" dirty="0" err="1" smtClean="0"/>
              <a:t>sed</a:t>
            </a:r>
            <a:r>
              <a:rPr lang="en-US" dirty="0" smtClean="0"/>
              <a:t> do </a:t>
            </a:r>
            <a:r>
              <a:rPr lang="en-US" dirty="0" err="1" smtClean="0"/>
              <a:t>eiusmod</a:t>
            </a:r>
            <a:r>
              <a:rPr lang="en-US" dirty="0" smtClean="0"/>
              <a:t> </a:t>
            </a:r>
            <a:r>
              <a:rPr lang="en-US" dirty="0" err="1" smtClean="0"/>
              <a:t>tempor</a:t>
            </a:r>
            <a:r>
              <a:rPr lang="en-US" dirty="0" smtClean="0"/>
              <a:t> </a:t>
            </a:r>
            <a:r>
              <a:rPr lang="en-US" dirty="0" err="1" smtClean="0"/>
              <a:t>incididunt</a:t>
            </a:r>
            <a:r>
              <a:rPr lang="en-US" dirty="0" smtClean="0"/>
              <a:t> </a:t>
            </a:r>
            <a:r>
              <a:rPr lang="en-US" dirty="0" err="1" smtClean="0"/>
              <a:t>ut</a:t>
            </a:r>
            <a:r>
              <a:rPr lang="en-US" dirty="0" smtClean="0"/>
              <a:t> </a:t>
            </a:r>
            <a:r>
              <a:rPr lang="en-US" dirty="0" err="1" smtClean="0"/>
              <a:t>labore</a:t>
            </a:r>
            <a:r>
              <a:rPr lang="en-US" dirty="0" smtClean="0"/>
              <a:t> et </a:t>
            </a:r>
            <a:r>
              <a:rPr lang="en-US" dirty="0" err="1" smtClean="0"/>
              <a:t>dolore</a:t>
            </a:r>
            <a:r>
              <a:rPr lang="en-US" dirty="0" smtClean="0"/>
              <a:t> magna </a:t>
            </a:r>
            <a:r>
              <a:rPr lang="en-US" dirty="0" err="1" smtClean="0"/>
              <a:t>aliqua</a:t>
            </a:r>
            <a:r>
              <a:rPr lang="en-US" dirty="0" smtClean="0"/>
              <a:t>. </a:t>
            </a:r>
            <a:r>
              <a:rPr lang="en-US" dirty="0" err="1" smtClean="0"/>
              <a:t>Ut</a:t>
            </a:r>
            <a:r>
              <a:rPr lang="en-US" dirty="0" smtClean="0"/>
              <a:t> </a:t>
            </a:r>
            <a:r>
              <a:rPr lang="en-US" dirty="0" err="1" smtClean="0"/>
              <a:t>enim</a:t>
            </a:r>
            <a:r>
              <a:rPr lang="en-US" dirty="0" smtClean="0"/>
              <a:t> ad minim </a:t>
            </a:r>
            <a:r>
              <a:rPr lang="en-US" dirty="0" err="1" smtClean="0"/>
              <a:t>veniam</a:t>
            </a:r>
            <a:r>
              <a:rPr lang="en-US" dirty="0" smtClean="0"/>
              <a:t>, </a:t>
            </a:r>
            <a:r>
              <a:rPr lang="en-US" dirty="0" err="1" smtClean="0"/>
              <a:t>quis</a:t>
            </a:r>
            <a:r>
              <a:rPr lang="en-US" dirty="0" smtClean="0"/>
              <a:t> </a:t>
            </a:r>
            <a:r>
              <a:rPr lang="en-US" dirty="0" err="1" smtClean="0"/>
              <a:t>nostrud</a:t>
            </a:r>
            <a:r>
              <a:rPr lang="en-US" dirty="0" smtClean="0"/>
              <a:t> ex</a:t>
            </a:r>
          </a:p>
        </p:txBody>
      </p:sp>
      <p:sp>
        <p:nvSpPr>
          <p:cNvPr id="7" name="Segnaposto testo 4"/>
          <p:cNvSpPr>
            <a:spLocks noGrp="1"/>
          </p:cNvSpPr>
          <p:nvPr>
            <p:ph type="body" sz="quarter" idx="37" hasCustomPrompt="1"/>
          </p:nvPr>
        </p:nvSpPr>
        <p:spPr>
          <a:xfrm>
            <a:off x="433834" y="660449"/>
            <a:ext cx="7217390" cy="270428"/>
          </a:xfrm>
          <a:prstGeom prst="rect">
            <a:avLst/>
          </a:prstGeom>
        </p:spPr>
        <p:txBody>
          <a:bodyPr vert="horz" lIns="0" tIns="0" rIns="0" bIns="0"/>
          <a:lstStyle>
            <a:lvl1pPr marL="0" indent="0">
              <a:lnSpc>
                <a:spcPts val="1800"/>
              </a:lnSpc>
              <a:spcBef>
                <a:spcPts val="0"/>
              </a:spcBef>
              <a:buFontTx/>
              <a:buNone/>
              <a:defRPr sz="1800" kern="0" spc="30" baseline="0">
                <a:latin typeface="Noto Sans Regular"/>
              </a:defRPr>
            </a:lvl1pPr>
            <a:lvl2pPr marL="457200" indent="0">
              <a:lnSpc>
                <a:spcPts val="1700"/>
              </a:lnSpc>
              <a:spcBef>
                <a:spcPts val="500"/>
              </a:spcBef>
              <a:buFontTx/>
              <a:buNone/>
              <a:defRPr sz="1100" kern="0" spc="30" baseline="0"/>
            </a:lvl2pPr>
            <a:lvl3pPr marL="914400" indent="0">
              <a:lnSpc>
                <a:spcPts val="1500"/>
              </a:lnSpc>
              <a:spcBef>
                <a:spcPts val="500"/>
              </a:spcBef>
              <a:buFontTx/>
              <a:buNone/>
              <a:defRPr sz="1000" kern="0" spc="30" baseline="0"/>
            </a:lvl3pPr>
            <a:lvl4pPr marL="1371600" indent="0">
              <a:lnSpc>
                <a:spcPts val="1400"/>
              </a:lnSpc>
              <a:spcBef>
                <a:spcPts val="500"/>
              </a:spcBef>
              <a:buFontTx/>
              <a:buNone/>
              <a:defRPr sz="900" kern="0" spc="30" baseline="0"/>
            </a:lvl4pPr>
            <a:lvl5pPr marL="1828800" indent="0">
              <a:lnSpc>
                <a:spcPts val="1300"/>
              </a:lnSpc>
              <a:spcBef>
                <a:spcPts val="500"/>
              </a:spcBef>
              <a:buFontTx/>
              <a:buNone/>
              <a:defRPr sz="900" kern="0" spc="30" baseline="0"/>
            </a:lvl5pPr>
          </a:lstStyle>
          <a:p>
            <a:pPr lvl="0"/>
            <a:r>
              <a:rPr lang="en-US" dirty="0" err="1" smtClean="0"/>
              <a:t>Lorem</a:t>
            </a:r>
            <a:r>
              <a:rPr lang="en-US" dirty="0" smtClean="0"/>
              <a:t> </a:t>
            </a:r>
            <a:r>
              <a:rPr lang="en-US" dirty="0" err="1" smtClean="0"/>
              <a:t>ipsum</a:t>
            </a:r>
            <a:r>
              <a:rPr lang="en-US" dirty="0" smtClean="0"/>
              <a:t> dolor sit.</a:t>
            </a:r>
          </a:p>
        </p:txBody>
      </p:sp>
    </p:spTree>
    <p:extLst>
      <p:ext uri="{BB962C8B-B14F-4D97-AF65-F5344CB8AC3E}">
        <p14:creationId xmlns:p14="http://schemas.microsoft.com/office/powerpoint/2010/main" val="2841517835"/>
      </p:ext>
    </p:extLst>
  </p:cSld>
  <p:clrMapOvr>
    <a:masterClrMapping/>
  </p:clrMapOvr>
  <p:timing>
    <p:tnLst>
      <p:par>
        <p:cTn id="1" dur="indefinite" restart="never" nodeType="tmRoot"/>
      </p:par>
    </p:tnLst>
  </p:timing>
</p:sldLayout>
</file>

<file path=ppt/slideLayouts/slideLayout7.xml><?xml version="1.0" encoding="utf-8"?>
<p:sldLayout xmlns:a="http://schemas.openxmlformats.org/drawingml/2006/main" xmlns:r="http://schemas.openxmlformats.org/officeDocument/2006/relationships" xmlns:p="http://schemas.openxmlformats.org/presentationml/2006/main" type="titleOnly">
  <p:cSld name="Solo titolo">
    <p:spTree>
      <p:nvGrpSpPr>
        <p:cNvPr id="1" name=""/>
        <p:cNvGrpSpPr/>
        <p:nvPr/>
      </p:nvGrpSpPr>
      <p:grpSpPr>
        <a:xfrm>
          <a:off x="0" y="0"/>
          <a:ext cx="0" cy="0"/>
          <a:chOff x="0" y="0"/>
          <a:chExt cx="0" cy="0"/>
        </a:xfrm>
      </p:grpSpPr>
      <p:sp>
        <p:nvSpPr>
          <p:cNvPr id="2" name="Titolo 1">
            <a:extLst>
              <a:ext uri="{FF2B5EF4-FFF2-40B4-BE49-F238E27FC236}">
                <a16:creationId xmlns:a16="http://schemas.microsoft.com/office/drawing/2014/main" id="{24281A2A-0848-4B45-95F6-B5B5A3B203DF}"/>
              </a:ext>
            </a:extLst>
          </p:cNvPr>
          <p:cNvSpPr>
            <a:spLocks noGrp="1"/>
          </p:cNvSpPr>
          <p:nvPr>
            <p:ph type="title"/>
          </p:nvPr>
        </p:nvSpPr>
        <p:spPr/>
        <p:txBody>
          <a:bodyPr/>
          <a:lstStyle/>
          <a:p>
            <a:r>
              <a:rPr lang="it-IT"/>
              <a:t>Fare clic per modificare lo stile del titolo dello schema</a:t>
            </a:r>
          </a:p>
        </p:txBody>
      </p:sp>
      <p:sp>
        <p:nvSpPr>
          <p:cNvPr id="3" name="Segnaposto data 2">
            <a:extLst>
              <a:ext uri="{FF2B5EF4-FFF2-40B4-BE49-F238E27FC236}">
                <a16:creationId xmlns:a16="http://schemas.microsoft.com/office/drawing/2014/main" id="{515DAC29-6989-D244-8A69-9F7D94895A83}"/>
              </a:ext>
            </a:extLst>
          </p:cNvPr>
          <p:cNvSpPr>
            <a:spLocks noGrp="1"/>
          </p:cNvSpPr>
          <p:nvPr>
            <p:ph type="dt" sz="half" idx="10"/>
          </p:nvPr>
        </p:nvSpPr>
        <p:spPr>
          <a:xfrm>
            <a:off x="628650" y="4767264"/>
            <a:ext cx="2057400" cy="273844"/>
          </a:xfrm>
          <a:prstGeom prst="rect">
            <a:avLst/>
          </a:prstGeom>
        </p:spPr>
        <p:txBody>
          <a:bodyPr/>
          <a:lstStyle/>
          <a:p>
            <a:fld id="{D8ED6581-AEC3-2B44-8252-38CD96D72B02}" type="datetime1">
              <a:rPr lang="it-IT" smtClean="0"/>
              <a:t>16/03/2021</a:t>
            </a:fld>
            <a:endParaRPr lang="it-IT" dirty="0"/>
          </a:p>
        </p:txBody>
      </p:sp>
      <p:sp>
        <p:nvSpPr>
          <p:cNvPr id="4" name="Segnaposto piè di pagina 3">
            <a:extLst>
              <a:ext uri="{FF2B5EF4-FFF2-40B4-BE49-F238E27FC236}">
                <a16:creationId xmlns:a16="http://schemas.microsoft.com/office/drawing/2014/main" id="{7E5700F2-1621-B04E-A7EC-AFDA9857A848}"/>
              </a:ext>
            </a:extLst>
          </p:cNvPr>
          <p:cNvSpPr>
            <a:spLocks noGrp="1"/>
          </p:cNvSpPr>
          <p:nvPr>
            <p:ph type="ftr" sz="quarter" idx="11"/>
          </p:nvPr>
        </p:nvSpPr>
        <p:spPr>
          <a:xfrm>
            <a:off x="3028950" y="4767264"/>
            <a:ext cx="3086100" cy="273844"/>
          </a:xfrm>
          <a:prstGeom prst="rect">
            <a:avLst/>
          </a:prstGeom>
        </p:spPr>
        <p:txBody>
          <a:bodyPr/>
          <a:lstStyle/>
          <a:p>
            <a:r>
              <a:rPr lang="it-IT" dirty="0"/>
              <a:t>Presentation Title</a:t>
            </a:r>
          </a:p>
        </p:txBody>
      </p:sp>
      <p:sp>
        <p:nvSpPr>
          <p:cNvPr id="5" name="Segnaposto numero diapositiva 4">
            <a:extLst>
              <a:ext uri="{FF2B5EF4-FFF2-40B4-BE49-F238E27FC236}">
                <a16:creationId xmlns:a16="http://schemas.microsoft.com/office/drawing/2014/main" id="{F9CE8CC2-00C6-D944-99A4-3512D4F8353F}"/>
              </a:ext>
            </a:extLst>
          </p:cNvPr>
          <p:cNvSpPr>
            <a:spLocks noGrp="1"/>
          </p:cNvSpPr>
          <p:nvPr>
            <p:ph type="sldNum" sz="quarter" idx="12"/>
          </p:nvPr>
        </p:nvSpPr>
        <p:spPr/>
        <p:txBody>
          <a:bodyPr/>
          <a:lstStyle/>
          <a:p>
            <a:fld id="{89B0F03C-C644-5D47-B7B4-F6F84F3A4BA3}" type="slidenum">
              <a:rPr lang="it-IT" smtClean="0"/>
              <a:t>‹#›</a:t>
            </a:fld>
            <a:endParaRPr lang="it-IT" dirty="0"/>
          </a:p>
        </p:txBody>
      </p:sp>
    </p:spTree>
    <p:extLst>
      <p:ext uri="{BB962C8B-B14F-4D97-AF65-F5344CB8AC3E}">
        <p14:creationId xmlns:p14="http://schemas.microsoft.com/office/powerpoint/2010/main" val="412034637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BACK COVER">
    <p:spTree>
      <p:nvGrpSpPr>
        <p:cNvPr id="1" name=""/>
        <p:cNvGrpSpPr/>
        <p:nvPr/>
      </p:nvGrpSpPr>
      <p:grpSpPr>
        <a:xfrm>
          <a:off x="0" y="0"/>
          <a:ext cx="0" cy="0"/>
          <a:chOff x="0" y="0"/>
          <a:chExt cx="0" cy="0"/>
        </a:xfrm>
      </p:grpSpPr>
      <p:sp>
        <p:nvSpPr>
          <p:cNvPr id="3" name="Titolo 2"/>
          <p:cNvSpPr>
            <a:spLocks noGrp="1"/>
          </p:cNvSpPr>
          <p:nvPr>
            <p:ph type="title" hasCustomPrompt="1"/>
          </p:nvPr>
        </p:nvSpPr>
        <p:spPr/>
        <p:txBody>
          <a:bodyPr/>
          <a:lstStyle/>
          <a:p>
            <a:r>
              <a:rPr lang="en-US" dirty="0" smtClean="0"/>
              <a:t>Thanks!</a:t>
            </a:r>
            <a:endParaRPr lang="en-GB" dirty="0"/>
          </a:p>
        </p:txBody>
      </p:sp>
    </p:spTree>
    <p:extLst>
      <p:ext uri="{BB962C8B-B14F-4D97-AF65-F5344CB8AC3E}">
        <p14:creationId xmlns:p14="http://schemas.microsoft.com/office/powerpoint/2010/main" val="2515904370"/>
      </p:ext>
    </p:extLst>
  </p:cSld>
  <p:clrMapOvr>
    <a:masterClrMapping/>
  </p:clrMapOvr>
  <p:timing>
    <p:tnLst>
      <p:par>
        <p:cTn id="1" dur="indefinite" restart="never" nodeType="tmRoot"/>
      </p:par>
    </p:tnLst>
  </p:timing>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theme" Target="../theme/theme2.xml"/><Relationship Id="rId2" Type="http://schemas.openxmlformats.org/officeDocument/2006/relationships/slideLayout" Target="../slideLayouts/slideLayout3.xml"/><Relationship Id="rId1" Type="http://schemas.openxmlformats.org/officeDocument/2006/relationships/slideLayout" Target="../slideLayouts/slideLayout2.xml"/></Relationships>
</file>

<file path=ppt/slideMasters/_rels/slideMaster3.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slideLayout" Target="../slideLayouts/slideLayout5.xml"/><Relationship Id="rId1" Type="http://schemas.openxmlformats.org/officeDocument/2006/relationships/slideLayout" Target="../slideLayouts/slideLayout4.xml"/><Relationship Id="rId6" Type="http://schemas.openxmlformats.org/officeDocument/2006/relationships/image" Target="../media/image4.png"/><Relationship Id="rId5" Type="http://schemas.openxmlformats.org/officeDocument/2006/relationships/theme" Target="../theme/theme3.xml"/><Relationship Id="rId4" Type="http://schemas.openxmlformats.org/officeDocument/2006/relationships/slideLayout" Target="../slideLayouts/slideLayout7.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4.xml"/><Relationship Id="rId1" Type="http://schemas.openxmlformats.org/officeDocument/2006/relationships/slideLayout" Target="../slideLayouts/slideLayout8.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pic>
        <p:nvPicPr>
          <p:cNvPr id="4" name="Immagine 3"/>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a:off x="0" y="0"/>
            <a:ext cx="9157346" cy="5155200"/>
          </a:xfrm>
          <a:prstGeom prst="rect">
            <a:avLst/>
          </a:prstGeom>
        </p:spPr>
      </p:pic>
      <p:sp>
        <p:nvSpPr>
          <p:cNvPr id="2" name="Segnaposto titolo 1"/>
          <p:cNvSpPr>
            <a:spLocks noGrp="1"/>
          </p:cNvSpPr>
          <p:nvPr>
            <p:ph type="title"/>
          </p:nvPr>
        </p:nvSpPr>
        <p:spPr>
          <a:xfrm>
            <a:off x="731800" y="3351193"/>
            <a:ext cx="5170290" cy="301324"/>
          </a:xfrm>
          <a:prstGeom prst="rect">
            <a:avLst/>
          </a:prstGeom>
        </p:spPr>
        <p:txBody>
          <a:bodyPr vert="horz" lIns="0" tIns="0" rIns="0" bIns="0" rtlCol="0" anchor="t" anchorCtr="0">
            <a:noAutofit/>
          </a:bodyPr>
          <a:lstStyle/>
          <a:p>
            <a:r>
              <a:rPr lang="en-GB" dirty="0" smtClean="0"/>
              <a:t>Presentation Title</a:t>
            </a:r>
            <a:endParaRPr lang="en-GB" dirty="0"/>
          </a:p>
        </p:txBody>
      </p:sp>
    </p:spTree>
  </p:cSld>
  <p:clrMap bg1="lt1" tx1="dk1" bg2="lt2" tx2="dk2" accent1="accent1" accent2="accent2" accent3="accent3" accent4="accent4" accent5="accent5" accent6="accent6" hlink="hlink" folHlink="folHlink"/>
  <p:sldLayoutIdLst>
    <p:sldLayoutId id="2147483649" r:id="rId1"/>
  </p:sldLayoutIdLst>
  <p:timing>
    <p:tnLst>
      <p:par>
        <p:cTn id="1" dur="indefinite" restart="never" nodeType="tmRoot"/>
      </p:par>
    </p:tnLst>
  </p:timing>
  <p:hf hdr="0" ftr="0" dt="0"/>
  <p:txStyles>
    <p:titleStyle>
      <a:lvl1pPr algn="l" defTabSz="457200" rtl="0" eaLnBrk="1" latinLnBrk="0" hangingPunct="1">
        <a:lnSpc>
          <a:spcPts val="2400"/>
        </a:lnSpc>
        <a:spcBef>
          <a:spcPct val="0"/>
        </a:spcBef>
        <a:buNone/>
        <a:defRPr sz="1800" b="0" i="0" kern="1200" spc="50" baseline="0">
          <a:solidFill>
            <a:schemeClr val="bg2"/>
          </a:solidFill>
          <a:latin typeface="Noto Sans SemiBold"/>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it-IT"/>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2" name="Segnaposto titolo 1"/>
          <p:cNvSpPr>
            <a:spLocks noGrp="1"/>
          </p:cNvSpPr>
          <p:nvPr>
            <p:ph type="title"/>
          </p:nvPr>
        </p:nvSpPr>
        <p:spPr>
          <a:xfrm>
            <a:off x="1847072" y="2344835"/>
            <a:ext cx="3272149" cy="646847"/>
          </a:xfrm>
          <a:prstGeom prst="rect">
            <a:avLst/>
          </a:prstGeom>
        </p:spPr>
        <p:txBody>
          <a:bodyPr vert="horz" lIns="0" tIns="0" rIns="0" bIns="0" rtlCol="0" anchor="t" anchorCtr="0">
            <a:noAutofit/>
          </a:bodyPr>
          <a:lstStyle/>
          <a:p>
            <a:r>
              <a:rPr lang="en-GB" noProof="0" dirty="0" smtClean="0"/>
              <a:t>Divider</a:t>
            </a:r>
            <a:br>
              <a:rPr lang="en-GB" noProof="0" dirty="0" smtClean="0"/>
            </a:br>
            <a:r>
              <a:rPr lang="en-GB" noProof="0" dirty="0" smtClean="0"/>
              <a:t>Title</a:t>
            </a:r>
            <a:endParaRPr lang="en-GB" noProof="0" dirty="0"/>
          </a:p>
        </p:txBody>
      </p:sp>
      <p:cxnSp>
        <p:nvCxnSpPr>
          <p:cNvPr id="5" name="Connettore 1 4"/>
          <p:cNvCxnSpPr/>
          <p:nvPr userDrawn="1"/>
        </p:nvCxnSpPr>
        <p:spPr>
          <a:xfrm>
            <a:off x="1632789" y="1956320"/>
            <a:ext cx="0" cy="1262312"/>
          </a:xfrm>
          <a:prstGeom prst="line">
            <a:avLst/>
          </a:prstGeom>
          <a:ln w="6350">
            <a:solidFill>
              <a:schemeClr val="tx2"/>
            </a:solidFill>
          </a:ln>
          <a:effectLst/>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07964855"/>
      </p:ext>
    </p:extLst>
  </p:cSld>
  <p:clrMap bg1="lt1" tx1="dk1" bg2="lt2" tx2="dk2" accent1="accent1" accent2="accent2" accent3="accent3" accent4="accent4" accent5="accent5" accent6="accent6" hlink="hlink" folHlink="folHlink"/>
  <p:sldLayoutIdLst>
    <p:sldLayoutId id="2147483685" r:id="rId1"/>
    <p:sldLayoutId id="2147483714" r:id="rId2"/>
  </p:sldLayoutIdLst>
  <p:timing>
    <p:tnLst>
      <p:par>
        <p:cTn id="1" dur="indefinite" restart="never" nodeType="tmRoot"/>
      </p:par>
    </p:tnLst>
  </p:timing>
  <p:hf hdr="0" ftr="0" dt="0"/>
  <p:txStyles>
    <p:titleStyle>
      <a:lvl1pPr algn="l" defTabSz="457200" rtl="0" eaLnBrk="1" latinLnBrk="0" hangingPunct="1">
        <a:lnSpc>
          <a:spcPts val="1800"/>
        </a:lnSpc>
        <a:spcBef>
          <a:spcPct val="0"/>
        </a:spcBef>
        <a:buNone/>
        <a:defRPr sz="1400" b="0" i="0" kern="1200" spc="80" baseline="0">
          <a:solidFill>
            <a:schemeClr val="accent2"/>
          </a:solidFill>
          <a:latin typeface="Noto Sans Ligh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it-IT"/>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16" name="Segnaposto titolo 15"/>
          <p:cNvSpPr>
            <a:spLocks noGrp="1"/>
          </p:cNvSpPr>
          <p:nvPr>
            <p:ph type="title"/>
          </p:nvPr>
        </p:nvSpPr>
        <p:spPr>
          <a:xfrm>
            <a:off x="433537" y="338118"/>
            <a:ext cx="7194023" cy="300875"/>
          </a:xfrm>
          <a:prstGeom prst="rect">
            <a:avLst/>
          </a:prstGeom>
        </p:spPr>
        <p:txBody>
          <a:bodyPr vert="horz" lIns="0" tIns="0" rIns="0" bIns="0" rtlCol="0" anchor="t" anchorCtr="0">
            <a:noAutofit/>
          </a:bodyPr>
          <a:lstStyle/>
          <a:p>
            <a:r>
              <a:rPr lang="en-GB" noProof="0" dirty="0" err="1" smtClean="0"/>
              <a:t>Quisque</a:t>
            </a:r>
            <a:r>
              <a:rPr lang="en-GB" noProof="0" dirty="0" smtClean="0"/>
              <a:t> non </a:t>
            </a:r>
            <a:r>
              <a:rPr lang="en-GB" noProof="0" dirty="0" err="1" smtClean="0"/>
              <a:t>commodo</a:t>
            </a:r>
            <a:r>
              <a:rPr lang="en-GB" noProof="0" dirty="0" smtClean="0"/>
              <a:t> </a:t>
            </a:r>
            <a:r>
              <a:rPr lang="en-GB" noProof="0" dirty="0" err="1" smtClean="0"/>
              <a:t>ipsum</a:t>
            </a:r>
            <a:r>
              <a:rPr lang="en-GB" noProof="0" dirty="0" smtClean="0"/>
              <a:t>.</a:t>
            </a:r>
            <a:endParaRPr lang="en-GB" noProof="0" dirty="0"/>
          </a:p>
        </p:txBody>
      </p:sp>
      <p:sp>
        <p:nvSpPr>
          <p:cNvPr id="4" name="Segnaposto numero diapositiva 3"/>
          <p:cNvSpPr>
            <a:spLocks noGrp="1"/>
          </p:cNvSpPr>
          <p:nvPr>
            <p:ph type="sldNum" sz="quarter" idx="4"/>
          </p:nvPr>
        </p:nvSpPr>
        <p:spPr>
          <a:xfrm>
            <a:off x="8668764" y="4839546"/>
            <a:ext cx="370724" cy="147908"/>
          </a:xfrm>
          <a:prstGeom prst="rect">
            <a:avLst/>
          </a:prstGeom>
        </p:spPr>
        <p:txBody>
          <a:bodyPr vert="horz" lIns="0" tIns="0" rIns="0" bIns="0" rtlCol="0" anchor="b" anchorCtr="0"/>
          <a:lstStyle>
            <a:lvl1pPr algn="l">
              <a:defRPr sz="800" b="0" i="0" baseline="0">
                <a:solidFill>
                  <a:schemeClr val="tx2"/>
                </a:solidFill>
                <a:latin typeface="Noto Sans Regular"/>
              </a:defRPr>
            </a:lvl1pPr>
          </a:lstStyle>
          <a:p>
            <a:fld id="{9C18EA95-C3D3-214C-9452-EF8527DBCD86}" type="slidenum">
              <a:rPr lang="it-IT" smtClean="0"/>
              <a:pPr/>
              <a:t>‹#›</a:t>
            </a:fld>
            <a:endParaRPr lang="it-IT" dirty="0"/>
          </a:p>
        </p:txBody>
      </p:sp>
      <p:sp>
        <p:nvSpPr>
          <p:cNvPr id="6" name="CasellaDiTesto 5"/>
          <p:cNvSpPr txBox="1"/>
          <p:nvPr userDrawn="1"/>
        </p:nvSpPr>
        <p:spPr>
          <a:xfrm>
            <a:off x="425945" y="4875021"/>
            <a:ext cx="4653837" cy="141992"/>
          </a:xfrm>
          <a:prstGeom prst="rect">
            <a:avLst/>
          </a:prstGeom>
          <a:noFill/>
        </p:spPr>
        <p:txBody>
          <a:bodyPr wrap="square" lIns="0" tIns="0" rIns="0" bIns="0" rtlCol="0">
            <a:noAutofit/>
          </a:bodyPr>
          <a:lstStyle/>
          <a:p>
            <a:r>
              <a:rPr lang="en-GB" sz="700" baseline="0" dirty="0" smtClean="0">
                <a:solidFill>
                  <a:schemeClr val="accent2"/>
                </a:solidFill>
                <a:latin typeface="Noto Sans Regular"/>
              </a:rPr>
              <a:t>MLUK - THERMAL BUSINESS UNIT </a:t>
            </a:r>
            <a:r>
              <a:rPr lang="en-GB" sz="700" baseline="0" dirty="0" smtClean="0">
                <a:solidFill>
                  <a:schemeClr val="accent4"/>
                </a:solidFill>
                <a:latin typeface="Noto Sans Regular"/>
              </a:rPr>
              <a:t>/ Internal</a:t>
            </a:r>
            <a:endParaRPr lang="en-GB" sz="700" baseline="0" dirty="0">
              <a:solidFill>
                <a:schemeClr val="accent4"/>
              </a:solidFill>
              <a:latin typeface="Noto Sans Regular"/>
            </a:endParaRPr>
          </a:p>
        </p:txBody>
      </p:sp>
      <p:sp>
        <p:nvSpPr>
          <p:cNvPr id="11" name="CasellaDiTesto 10"/>
          <p:cNvSpPr txBox="1"/>
          <p:nvPr userDrawn="1"/>
        </p:nvSpPr>
        <p:spPr>
          <a:xfrm>
            <a:off x="8108721" y="4875021"/>
            <a:ext cx="512710" cy="124264"/>
          </a:xfrm>
          <a:prstGeom prst="rect">
            <a:avLst/>
          </a:prstGeom>
          <a:noFill/>
        </p:spPr>
        <p:txBody>
          <a:bodyPr wrap="square" lIns="0" tIns="0" rIns="0" bIns="0" rtlCol="0">
            <a:noAutofit/>
          </a:bodyPr>
          <a:lstStyle/>
          <a:p>
            <a:pPr algn="r"/>
            <a:r>
              <a:rPr lang="en-GB" sz="700" baseline="0" dirty="0" smtClean="0">
                <a:solidFill>
                  <a:schemeClr val="tx2"/>
                </a:solidFill>
                <a:latin typeface="Noto Sans Regular"/>
              </a:rPr>
              <a:t>PAG / </a:t>
            </a:r>
            <a:endParaRPr lang="en-GB" sz="700" baseline="0" dirty="0">
              <a:solidFill>
                <a:schemeClr val="tx2"/>
              </a:solidFill>
              <a:latin typeface="Noto Sans Regular"/>
            </a:endParaRPr>
          </a:p>
        </p:txBody>
      </p:sp>
      <p:pic>
        <p:nvPicPr>
          <p:cNvPr id="3" name="Immagine 2" descr="03 Logo_Tavola disegno 200.png"/>
          <p:cNvPicPr>
            <a:picLocks noChangeAspect="1"/>
          </p:cNvPicPr>
          <p:nvPr userDrawn="1"/>
        </p:nvPicPr>
        <p:blipFill>
          <a:blip r:embed="rId6">
            <a:extLst>
              <a:ext uri="{28A0092B-C50C-407E-A947-70E740481C1C}">
                <a14:useLocalDpi xmlns:a14="http://schemas.microsoft.com/office/drawing/2010/main" val="0"/>
              </a:ext>
            </a:extLst>
          </a:blip>
          <a:stretch>
            <a:fillRect/>
          </a:stretch>
        </p:blipFill>
        <p:spPr>
          <a:xfrm>
            <a:off x="8141478" y="279166"/>
            <a:ext cx="664464" cy="542544"/>
          </a:xfrm>
          <a:prstGeom prst="rect">
            <a:avLst/>
          </a:prstGeom>
        </p:spPr>
      </p:pic>
    </p:spTree>
  </p:cSld>
  <p:clrMap bg1="lt1" tx1="dk1" bg2="lt2" tx2="dk2" accent1="accent1" accent2="accent2" accent3="accent3" accent4="accent4" accent5="accent5" accent6="accent6" hlink="hlink" folHlink="folHlink"/>
  <p:sldLayoutIdLst>
    <p:sldLayoutId id="2147483711" r:id="rId1"/>
    <p:sldLayoutId id="2147483712" r:id="rId2"/>
    <p:sldLayoutId id="2147483715" r:id="rId3"/>
    <p:sldLayoutId id="2147483716" r:id="rId4"/>
  </p:sldLayoutIdLst>
  <p:timing>
    <p:tnLst>
      <p:par>
        <p:cTn id="1" dur="indefinite" restart="never" nodeType="tmRoot"/>
      </p:par>
    </p:tnLst>
  </p:timing>
  <p:hf hdr="0" ftr="0" dt="0"/>
  <p:txStyles>
    <p:titleStyle>
      <a:lvl1pPr algn="l" defTabSz="457200" rtl="0" eaLnBrk="1" latinLnBrk="0" hangingPunct="1">
        <a:lnSpc>
          <a:spcPts val="2100"/>
        </a:lnSpc>
        <a:spcBef>
          <a:spcPct val="0"/>
        </a:spcBef>
        <a:buNone/>
        <a:defRPr sz="1800" b="0" i="0" kern="0" spc="0" baseline="0">
          <a:solidFill>
            <a:schemeClr val="tx2"/>
          </a:solidFill>
          <a:latin typeface="Noto Sans SemiBold"/>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it-IT"/>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pic>
        <p:nvPicPr>
          <p:cNvPr id="4" name="Immagine 3" descr="9_Cover-08.png"/>
          <p:cNvPicPr>
            <a:picLocks noChangeAspect="1"/>
          </p:cNvPicPr>
          <p:nvPr userDrawn="1"/>
        </p:nvPicPr>
        <p:blipFill>
          <a:blip r:embed="rId3">
            <a:extLst>
              <a:ext uri="{28A0092B-C50C-407E-A947-70E740481C1C}">
                <a14:useLocalDpi xmlns:a14="http://schemas.microsoft.com/office/drawing/2010/main" val="0"/>
              </a:ext>
            </a:extLst>
          </a:blip>
          <a:stretch>
            <a:fillRect/>
          </a:stretch>
        </p:blipFill>
        <p:spPr>
          <a:xfrm>
            <a:off x="0" y="0"/>
            <a:ext cx="9157343" cy="5155200"/>
          </a:xfrm>
          <a:prstGeom prst="rect">
            <a:avLst/>
          </a:prstGeom>
        </p:spPr>
      </p:pic>
      <p:sp>
        <p:nvSpPr>
          <p:cNvPr id="2" name="Segnaposto titolo 1"/>
          <p:cNvSpPr>
            <a:spLocks noGrp="1"/>
          </p:cNvSpPr>
          <p:nvPr>
            <p:ph type="title"/>
          </p:nvPr>
        </p:nvSpPr>
        <p:spPr>
          <a:xfrm>
            <a:off x="718645" y="3272298"/>
            <a:ext cx="2562704" cy="733051"/>
          </a:xfrm>
          <a:prstGeom prst="rect">
            <a:avLst/>
          </a:prstGeom>
        </p:spPr>
        <p:txBody>
          <a:bodyPr vert="horz" lIns="0" tIns="0" rIns="0" bIns="0" rtlCol="0" anchor="t" anchorCtr="0">
            <a:noAutofit/>
          </a:bodyPr>
          <a:lstStyle/>
          <a:p>
            <a:r>
              <a:rPr lang="en-GB" noProof="0" dirty="0" smtClean="0"/>
              <a:t>Thanks!</a:t>
            </a:r>
            <a:endParaRPr lang="en-GB" noProof="0" dirty="0"/>
          </a:p>
        </p:txBody>
      </p:sp>
    </p:spTree>
    <p:extLst>
      <p:ext uri="{BB962C8B-B14F-4D97-AF65-F5344CB8AC3E}">
        <p14:creationId xmlns:p14="http://schemas.microsoft.com/office/powerpoint/2010/main" val="2099729624"/>
      </p:ext>
    </p:extLst>
  </p:cSld>
  <p:clrMap bg1="lt1" tx1="dk1" bg2="lt2" tx2="dk2" accent1="accent1" accent2="accent2" accent3="accent3" accent4="accent4" accent5="accent5" accent6="accent6" hlink="hlink" folHlink="folHlink"/>
  <p:sldLayoutIdLst>
    <p:sldLayoutId id="2147483706" r:id="rId1"/>
  </p:sldLayoutIdLst>
  <p:timing>
    <p:tnLst>
      <p:par>
        <p:cTn id="1" dur="indefinite" restart="never" nodeType="tmRoot"/>
      </p:par>
    </p:tnLst>
  </p:timing>
  <p:hf hdr="0" ftr="0" dt="0"/>
  <p:txStyles>
    <p:titleStyle>
      <a:lvl1pPr algn="l" defTabSz="457200" rtl="0" eaLnBrk="1" latinLnBrk="0" hangingPunct="1">
        <a:lnSpc>
          <a:spcPts val="1800"/>
        </a:lnSpc>
        <a:spcBef>
          <a:spcPct val="0"/>
        </a:spcBef>
        <a:buNone/>
        <a:defRPr sz="1800" b="0" i="0" kern="1200" spc="50" baseline="0">
          <a:solidFill>
            <a:schemeClr val="bg2"/>
          </a:solidFill>
          <a:latin typeface="Noto Sans Regular"/>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it-IT"/>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slideLayout" Target="../slideLayouts/slideLayout5.xml"/><Relationship Id="rId1" Type="http://schemas.openxmlformats.org/officeDocument/2006/relationships/themeOverride" Target="../theme/themeOverride1.xml"/></Relationships>
</file>

<file path=ppt/slides/_rels/slide7.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5.xml"/></Relationships>
</file>

<file path=ppt/slides/_rels/slide10.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Layout" Target="../slideLayouts/slideLayout7.xml"/><Relationship Id="rId4" Type="http://schemas.openxmlformats.org/officeDocument/2006/relationships/image" Target="../media/image14.png"/></Relationships>
</file>

<file path=ppt/slides/_rels/slide11.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pn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p:cNvSpPr>
            <a:spLocks noGrp="1"/>
          </p:cNvSpPr>
          <p:nvPr>
            <p:ph type="title"/>
          </p:nvPr>
        </p:nvSpPr>
        <p:spPr>
          <a:xfrm>
            <a:off x="1819195" y="2150519"/>
            <a:ext cx="6715205" cy="301324"/>
          </a:xfrm>
        </p:spPr>
        <p:txBody>
          <a:bodyPr/>
          <a:lstStyle/>
          <a:p>
            <a:pPr algn="ctr"/>
            <a:r>
              <a:rPr lang="en-GB" sz="1600" dirty="0"/>
              <a:t>The challenges and constraints </a:t>
            </a:r>
            <a:r>
              <a:rPr lang="en-GB" sz="1600" dirty="0" smtClean="0"/>
              <a:t>for </a:t>
            </a:r>
            <a:r>
              <a:rPr lang="en-GB" sz="1600" dirty="0"/>
              <a:t>implementing and maintaining </a:t>
            </a:r>
            <a:r>
              <a:rPr lang="en-GB" sz="1600" dirty="0" smtClean="0"/>
              <a:t>a sustainable process for </a:t>
            </a:r>
            <a:r>
              <a:rPr lang="en-GB" sz="1600" dirty="0"/>
              <a:t>problem solving and decision making in </a:t>
            </a:r>
            <a:r>
              <a:rPr lang="en-GB" sz="1600" dirty="0" smtClean="0"/>
              <a:t>a </a:t>
            </a:r>
            <a:r>
              <a:rPr lang="en-GB" sz="1600" dirty="0"/>
              <a:t>long standing automotive manufacturer</a:t>
            </a:r>
          </a:p>
        </p:txBody>
      </p:sp>
      <p:sp>
        <p:nvSpPr>
          <p:cNvPr id="9" name="Text Placeholder 8"/>
          <p:cNvSpPr>
            <a:spLocks noGrp="1"/>
          </p:cNvSpPr>
          <p:nvPr>
            <p:ph type="body" sz="quarter" idx="10"/>
          </p:nvPr>
        </p:nvSpPr>
        <p:spPr/>
        <p:txBody>
          <a:bodyPr/>
          <a:lstStyle/>
          <a:p>
            <a:r>
              <a:rPr lang="en-GB" dirty="0" smtClean="0"/>
              <a:t>Hugh John</a:t>
            </a:r>
          </a:p>
          <a:p>
            <a:r>
              <a:rPr lang="en-GB" dirty="0" smtClean="0"/>
              <a:t>08.03.21</a:t>
            </a:r>
            <a:endParaRPr lang="en-GB" dirty="0"/>
          </a:p>
        </p:txBody>
      </p:sp>
    </p:spTree>
    <p:extLst>
      <p:ext uri="{BB962C8B-B14F-4D97-AF65-F5344CB8AC3E}">
        <p14:creationId xmlns:p14="http://schemas.microsoft.com/office/powerpoint/2010/main" val="3168046818"/>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egnaposto numero diapositiva 2"/>
          <p:cNvSpPr>
            <a:spLocks noGrp="1"/>
          </p:cNvSpPr>
          <p:nvPr>
            <p:ph type="sldNum" sz="quarter" idx="35"/>
          </p:nvPr>
        </p:nvSpPr>
        <p:spPr/>
        <p:txBody>
          <a:bodyPr/>
          <a:lstStyle/>
          <a:p>
            <a:fld id="{9C18EA95-C3D3-214C-9452-EF8527DBCD86}" type="slidenum">
              <a:rPr lang="it-IT" smtClean="0"/>
              <a:pPr/>
              <a:t>2</a:t>
            </a:fld>
            <a:endParaRPr lang="it-IT" dirty="0"/>
          </a:p>
        </p:txBody>
      </p:sp>
      <p:sp>
        <p:nvSpPr>
          <p:cNvPr id="4" name="Titolo 3"/>
          <p:cNvSpPr>
            <a:spLocks noGrp="1"/>
          </p:cNvSpPr>
          <p:nvPr>
            <p:ph type="title"/>
          </p:nvPr>
        </p:nvSpPr>
        <p:spPr>
          <a:xfrm>
            <a:off x="301731" y="181599"/>
            <a:ext cx="7194023" cy="300875"/>
          </a:xfrm>
        </p:spPr>
        <p:txBody>
          <a:bodyPr/>
          <a:lstStyle/>
          <a:p>
            <a:r>
              <a:rPr lang="en-GB" dirty="0" smtClean="0"/>
              <a:t>Contents</a:t>
            </a:r>
            <a:endParaRPr lang="en-GB" dirty="0"/>
          </a:p>
        </p:txBody>
      </p:sp>
      <p:sp>
        <p:nvSpPr>
          <p:cNvPr id="2" name="TextBox 1"/>
          <p:cNvSpPr txBox="1"/>
          <p:nvPr/>
        </p:nvSpPr>
        <p:spPr>
          <a:xfrm>
            <a:off x="235828" y="564551"/>
            <a:ext cx="8235227" cy="5142049"/>
          </a:xfrm>
          <a:prstGeom prst="rect">
            <a:avLst/>
          </a:prstGeom>
          <a:noFill/>
        </p:spPr>
        <p:txBody>
          <a:bodyPr wrap="square" rtlCol="0">
            <a:spAutoFit/>
          </a:bodyPr>
          <a:lstStyle/>
          <a:p>
            <a:pPr marL="342900" indent="-342900">
              <a:buFont typeface="Arial" panose="020B0604020202020204" pitchFamily="34" charset="0"/>
              <a:buChar char="•"/>
            </a:pPr>
            <a:r>
              <a:rPr lang="en-GB" sz="1200" b="1" dirty="0">
                <a:latin typeface="Calibri" panose="020F0502020204030204" pitchFamily="34" charset="0"/>
              </a:rPr>
              <a:t>The research </a:t>
            </a:r>
            <a:r>
              <a:rPr lang="en-GB" sz="1200" b="1" dirty="0" smtClean="0">
                <a:latin typeface="Calibri" panose="020F0502020204030204" pitchFamily="34" charset="0"/>
              </a:rPr>
              <a:t>question</a:t>
            </a:r>
          </a:p>
          <a:p>
            <a:endParaRPr lang="en-GB" sz="1200" b="1" dirty="0">
              <a:latin typeface="Calibri" panose="020F0502020204030204" pitchFamily="34" charset="0"/>
            </a:endParaRPr>
          </a:p>
          <a:p>
            <a:pPr marL="342900" indent="-342900">
              <a:buFont typeface="Arial" panose="020B0604020202020204" pitchFamily="34" charset="0"/>
              <a:buChar char="•"/>
            </a:pPr>
            <a:r>
              <a:rPr lang="en-GB" sz="1200" b="1" dirty="0">
                <a:latin typeface="Calibri" panose="020F0502020204030204" pitchFamily="34" charset="0"/>
              </a:rPr>
              <a:t>The automotive industry </a:t>
            </a:r>
          </a:p>
          <a:p>
            <a:r>
              <a:rPr lang="en-GB" sz="1200" dirty="0">
                <a:latin typeface="Calibri" panose="020F0502020204030204" pitchFamily="34" charset="0"/>
              </a:rPr>
              <a:t>     </a:t>
            </a:r>
            <a:r>
              <a:rPr lang="en-GB" sz="1200" dirty="0" smtClean="0">
                <a:latin typeface="Calibri" panose="020F0502020204030204" pitchFamily="34" charset="0"/>
              </a:rPr>
              <a:t>    -  </a:t>
            </a:r>
            <a:r>
              <a:rPr lang="en-GB" sz="1200" dirty="0">
                <a:latin typeface="Calibri" panose="020F0502020204030204" pitchFamily="34" charset="0"/>
              </a:rPr>
              <a:t>a brief overview</a:t>
            </a:r>
          </a:p>
          <a:p>
            <a:r>
              <a:rPr lang="en-GB" sz="1200" dirty="0">
                <a:latin typeface="Calibri" panose="020F0502020204030204" pitchFamily="34" charset="0"/>
              </a:rPr>
              <a:t>    </a:t>
            </a:r>
            <a:r>
              <a:rPr lang="en-GB" sz="1200" dirty="0" smtClean="0">
                <a:latin typeface="Calibri" panose="020F0502020204030204" pitchFamily="34" charset="0"/>
              </a:rPr>
              <a:t>     </a:t>
            </a:r>
            <a:r>
              <a:rPr lang="en-GB" sz="1200" dirty="0">
                <a:latin typeface="Calibri" panose="020F0502020204030204" pitchFamily="34" charset="0"/>
              </a:rPr>
              <a:t>- </a:t>
            </a:r>
            <a:r>
              <a:rPr lang="en-GB" sz="1200" dirty="0" smtClean="0">
                <a:latin typeface="Calibri" panose="020F0502020204030204" pitchFamily="34" charset="0"/>
              </a:rPr>
              <a:t> importance </a:t>
            </a:r>
            <a:r>
              <a:rPr lang="en-GB" sz="1200" dirty="0">
                <a:latin typeface="Calibri" panose="020F0502020204030204" pitchFamily="34" charset="0"/>
              </a:rPr>
              <a:t>of continual improvement</a:t>
            </a:r>
          </a:p>
          <a:p>
            <a:r>
              <a:rPr lang="en-GB" sz="1200" dirty="0">
                <a:latin typeface="Calibri" panose="020F0502020204030204" pitchFamily="34" charset="0"/>
              </a:rPr>
              <a:t>    </a:t>
            </a:r>
            <a:r>
              <a:rPr lang="en-GB" sz="1200" dirty="0" smtClean="0">
                <a:latin typeface="Calibri" panose="020F0502020204030204" pitchFamily="34" charset="0"/>
              </a:rPr>
              <a:t>     </a:t>
            </a:r>
            <a:r>
              <a:rPr lang="en-GB" sz="1200" dirty="0">
                <a:latin typeface="Calibri" panose="020F0502020204030204" pitchFamily="34" charset="0"/>
              </a:rPr>
              <a:t>-  recent industry data</a:t>
            </a:r>
          </a:p>
          <a:p>
            <a:pPr marL="342900" indent="-342900">
              <a:buFont typeface="Arial" panose="020B0604020202020204" pitchFamily="34" charset="0"/>
              <a:buChar char="•"/>
            </a:pPr>
            <a:endParaRPr lang="en-GB" sz="1200" b="1" dirty="0" smtClean="0">
              <a:latin typeface="Calibri" panose="020F0502020204030204" pitchFamily="34" charset="0"/>
            </a:endParaRPr>
          </a:p>
          <a:p>
            <a:pPr marL="342900" indent="-342900">
              <a:buFont typeface="Arial" panose="020B0604020202020204" pitchFamily="34" charset="0"/>
              <a:buChar char="•"/>
            </a:pPr>
            <a:r>
              <a:rPr lang="en-GB" sz="1200" b="1" dirty="0" smtClean="0">
                <a:latin typeface="Calibri" panose="020F0502020204030204" pitchFamily="34" charset="0"/>
              </a:rPr>
              <a:t>Problem Solving and continual </a:t>
            </a:r>
            <a:r>
              <a:rPr lang="en-GB" sz="1200" b="1" dirty="0">
                <a:latin typeface="Calibri" panose="020F0502020204030204" pitchFamily="34" charset="0"/>
              </a:rPr>
              <a:t>improvement over the </a:t>
            </a:r>
            <a:r>
              <a:rPr lang="en-GB" sz="1200" b="1" dirty="0" smtClean="0">
                <a:latin typeface="Calibri" panose="020F0502020204030204" pitchFamily="34" charset="0"/>
              </a:rPr>
              <a:t>years</a:t>
            </a:r>
          </a:p>
          <a:p>
            <a:endParaRPr lang="en-GB" sz="1200" b="1" dirty="0">
              <a:latin typeface="Calibri" panose="020F0502020204030204" pitchFamily="34" charset="0"/>
            </a:endParaRPr>
          </a:p>
          <a:p>
            <a:pPr marL="342900" indent="-342900">
              <a:buFont typeface="Arial" panose="020B0604020202020204" pitchFamily="34" charset="0"/>
              <a:buChar char="•"/>
            </a:pPr>
            <a:r>
              <a:rPr lang="en-GB" sz="1200" b="1" dirty="0" smtClean="0">
                <a:latin typeface="Calibri" panose="020F0502020204030204" pitchFamily="34" charset="0"/>
              </a:rPr>
              <a:t>Marelli, Thermal Systems Europe</a:t>
            </a:r>
            <a:endParaRPr lang="en-GB" sz="1200" b="1" dirty="0">
              <a:latin typeface="Calibri" panose="020F0502020204030204" pitchFamily="34" charset="0"/>
            </a:endParaRPr>
          </a:p>
          <a:p>
            <a:r>
              <a:rPr lang="en-GB" sz="1200" b="1" dirty="0">
                <a:latin typeface="Calibri" panose="020F0502020204030204" pitchFamily="34" charset="0"/>
              </a:rPr>
              <a:t>     </a:t>
            </a:r>
            <a:r>
              <a:rPr lang="en-GB" sz="1200" b="1" dirty="0" smtClean="0">
                <a:latin typeface="Calibri" panose="020F0502020204030204" pitchFamily="34" charset="0"/>
              </a:rPr>
              <a:t>   </a:t>
            </a:r>
            <a:r>
              <a:rPr lang="en-GB" sz="1200" dirty="0">
                <a:latin typeface="Calibri" panose="020F0502020204030204" pitchFamily="34" charset="0"/>
              </a:rPr>
              <a:t>- a brief overview</a:t>
            </a:r>
          </a:p>
          <a:p>
            <a:r>
              <a:rPr lang="en-GB" sz="1200" dirty="0">
                <a:latin typeface="Calibri" panose="020F0502020204030204" pitchFamily="34" charset="0"/>
              </a:rPr>
              <a:t>        - the Llanelli Plant</a:t>
            </a:r>
          </a:p>
          <a:p>
            <a:r>
              <a:rPr lang="en-GB" sz="1200" dirty="0">
                <a:latin typeface="Calibri" panose="020F0502020204030204" pitchFamily="34" charset="0"/>
              </a:rPr>
              <a:t>        - </a:t>
            </a:r>
            <a:r>
              <a:rPr lang="en-GB" sz="1200" dirty="0" smtClean="0">
                <a:latin typeface="Calibri" panose="020F0502020204030204" pitchFamily="34" charset="0"/>
              </a:rPr>
              <a:t>importance </a:t>
            </a:r>
            <a:r>
              <a:rPr lang="en-GB" sz="1200" dirty="0">
                <a:latin typeface="Calibri" panose="020F0502020204030204" pitchFamily="34" charset="0"/>
              </a:rPr>
              <a:t>of continual </a:t>
            </a:r>
            <a:r>
              <a:rPr lang="en-GB" sz="1200" dirty="0" smtClean="0">
                <a:latin typeface="Calibri" panose="020F0502020204030204" pitchFamily="34" charset="0"/>
              </a:rPr>
              <a:t>improvement</a:t>
            </a:r>
          </a:p>
          <a:p>
            <a:endParaRPr lang="en-GB" sz="1200" dirty="0">
              <a:latin typeface="Calibri" panose="020F0502020204030204" pitchFamily="34" charset="0"/>
            </a:endParaRPr>
          </a:p>
          <a:p>
            <a:pPr marL="342900" indent="-342900">
              <a:buFont typeface="Arial" panose="020B0604020202020204" pitchFamily="34" charset="0"/>
              <a:buChar char="•"/>
            </a:pPr>
            <a:r>
              <a:rPr lang="en-GB" sz="1200" b="1" dirty="0">
                <a:latin typeface="Calibri" panose="020F0502020204030204" pitchFamily="34" charset="0"/>
              </a:rPr>
              <a:t>Previous </a:t>
            </a:r>
            <a:r>
              <a:rPr lang="en-GB" sz="1200" b="1" dirty="0" smtClean="0">
                <a:latin typeface="Calibri" panose="020F0502020204030204" pitchFamily="34" charset="0"/>
              </a:rPr>
              <a:t>research</a:t>
            </a:r>
          </a:p>
          <a:p>
            <a:endParaRPr lang="en-GB" sz="1200" b="1" dirty="0">
              <a:latin typeface="Calibri" panose="020F0502020204030204" pitchFamily="34" charset="0"/>
            </a:endParaRPr>
          </a:p>
          <a:p>
            <a:pPr marL="342900" indent="-342900">
              <a:buFont typeface="Arial" panose="020B0604020202020204" pitchFamily="34" charset="0"/>
              <a:buChar char="•"/>
            </a:pPr>
            <a:r>
              <a:rPr lang="en-GB" sz="1200" b="1" dirty="0">
                <a:latin typeface="Calibri" panose="020F0502020204030204" pitchFamily="34" charset="0"/>
              </a:rPr>
              <a:t>Applying previous research to </a:t>
            </a:r>
            <a:r>
              <a:rPr lang="en-GB" sz="1200" b="1" dirty="0" smtClean="0">
                <a:latin typeface="Calibri" panose="020F0502020204030204" pitchFamily="34" charset="0"/>
              </a:rPr>
              <a:t>Marelli</a:t>
            </a:r>
          </a:p>
          <a:p>
            <a:endParaRPr lang="en-GB" sz="1200" b="1" dirty="0">
              <a:latin typeface="Calibri" panose="020F0502020204030204" pitchFamily="34" charset="0"/>
            </a:endParaRPr>
          </a:p>
          <a:p>
            <a:pPr marL="342900" indent="-342900">
              <a:buFont typeface="Arial" panose="020B0604020202020204" pitchFamily="34" charset="0"/>
              <a:buChar char="•"/>
            </a:pPr>
            <a:r>
              <a:rPr lang="en-GB" sz="1200" b="1" dirty="0">
                <a:latin typeface="Calibri" panose="020F0502020204030204" pitchFamily="34" charset="0"/>
              </a:rPr>
              <a:t>The research </a:t>
            </a:r>
            <a:r>
              <a:rPr lang="en-GB" sz="1200" b="1" dirty="0" smtClean="0">
                <a:latin typeface="Calibri" panose="020F0502020204030204" pitchFamily="34" charset="0"/>
              </a:rPr>
              <a:t>methodology</a:t>
            </a:r>
          </a:p>
          <a:p>
            <a:endParaRPr lang="en-GB" sz="1200" b="1" dirty="0">
              <a:latin typeface="Calibri" panose="020F0502020204030204" pitchFamily="34" charset="0"/>
            </a:endParaRPr>
          </a:p>
          <a:p>
            <a:pPr marL="342900" indent="-342900">
              <a:buFont typeface="Arial" panose="020B0604020202020204" pitchFamily="34" charset="0"/>
              <a:buChar char="•"/>
            </a:pPr>
            <a:r>
              <a:rPr lang="en-GB" sz="1200" b="1" dirty="0">
                <a:latin typeface="Calibri" panose="020F0502020204030204" pitchFamily="34" charset="0"/>
              </a:rPr>
              <a:t>The research </a:t>
            </a:r>
            <a:r>
              <a:rPr lang="en-GB" sz="1200" b="1" dirty="0" smtClean="0">
                <a:latin typeface="Calibri" panose="020F0502020204030204" pitchFamily="34" charset="0"/>
              </a:rPr>
              <a:t>timeline</a:t>
            </a:r>
          </a:p>
          <a:p>
            <a:endParaRPr lang="en-GB" sz="1200" b="1" dirty="0">
              <a:latin typeface="Calibri" panose="020F0502020204030204" pitchFamily="34" charset="0"/>
            </a:endParaRPr>
          </a:p>
          <a:p>
            <a:pPr marL="342900" indent="-342900">
              <a:buFont typeface="Arial" panose="020B0604020202020204" pitchFamily="34" charset="0"/>
              <a:buChar char="•"/>
            </a:pPr>
            <a:r>
              <a:rPr lang="en-GB" sz="1200" b="1" dirty="0">
                <a:latin typeface="Calibri" panose="020F0502020204030204" pitchFamily="34" charset="0"/>
              </a:rPr>
              <a:t>References</a:t>
            </a:r>
          </a:p>
          <a:p>
            <a:pPr>
              <a:lnSpc>
                <a:spcPct val="150000"/>
              </a:lnSpc>
            </a:pPr>
            <a:endParaRPr lang="en-GB" sz="1200" dirty="0" smtClean="0">
              <a:latin typeface="Calibri" panose="020F0502020204030204" pitchFamily="34" charset="0"/>
            </a:endParaRPr>
          </a:p>
          <a:p>
            <a:pPr marL="285750" indent="-285750">
              <a:lnSpc>
                <a:spcPct val="150000"/>
              </a:lnSpc>
              <a:buFont typeface="Arial" panose="020B0604020202020204" pitchFamily="34" charset="0"/>
              <a:buChar char="•"/>
            </a:pPr>
            <a:endParaRPr lang="en-GB" sz="1200" dirty="0">
              <a:latin typeface="Calibri" panose="020F0502020204030204" pitchFamily="34" charset="0"/>
            </a:endParaRPr>
          </a:p>
          <a:p>
            <a:pPr marL="285750" indent="-285750">
              <a:lnSpc>
                <a:spcPct val="150000"/>
              </a:lnSpc>
              <a:buFont typeface="Arial" panose="020B0604020202020204" pitchFamily="34" charset="0"/>
              <a:buChar char="•"/>
            </a:pPr>
            <a:endParaRPr lang="en-GB" sz="1200" dirty="0">
              <a:latin typeface="Calibri" panose="020F0502020204030204" pitchFamily="34" charset="0"/>
            </a:endParaRPr>
          </a:p>
        </p:txBody>
      </p:sp>
    </p:spTree>
    <p:extLst>
      <p:ext uri="{BB962C8B-B14F-4D97-AF65-F5344CB8AC3E}">
        <p14:creationId xmlns:p14="http://schemas.microsoft.com/office/powerpoint/2010/main" val="1530621026"/>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egnaposto numero diapositiva 2"/>
          <p:cNvSpPr>
            <a:spLocks noGrp="1"/>
          </p:cNvSpPr>
          <p:nvPr>
            <p:ph type="sldNum" sz="quarter" idx="35"/>
          </p:nvPr>
        </p:nvSpPr>
        <p:spPr/>
        <p:txBody>
          <a:bodyPr/>
          <a:lstStyle/>
          <a:p>
            <a:fld id="{9C18EA95-C3D3-214C-9452-EF8527DBCD86}" type="slidenum">
              <a:rPr lang="it-IT" smtClean="0"/>
              <a:pPr/>
              <a:t>3</a:t>
            </a:fld>
            <a:endParaRPr lang="it-IT" dirty="0"/>
          </a:p>
        </p:txBody>
      </p:sp>
      <p:sp>
        <p:nvSpPr>
          <p:cNvPr id="4" name="Titolo 3"/>
          <p:cNvSpPr>
            <a:spLocks noGrp="1"/>
          </p:cNvSpPr>
          <p:nvPr>
            <p:ph type="title"/>
          </p:nvPr>
        </p:nvSpPr>
        <p:spPr>
          <a:xfrm>
            <a:off x="186402" y="239264"/>
            <a:ext cx="7194023" cy="300875"/>
          </a:xfrm>
        </p:spPr>
        <p:txBody>
          <a:bodyPr vert="horz" lIns="0" tIns="0" rIns="0" bIns="0" rtlCol="0" anchor="t" anchorCtr="0">
            <a:noAutofit/>
          </a:bodyPr>
          <a:lstStyle/>
          <a:p>
            <a:pPr>
              <a:lnSpc>
                <a:spcPct val="150000"/>
              </a:lnSpc>
            </a:pPr>
            <a:r>
              <a:rPr lang="en-GB" sz="1600" dirty="0"/>
              <a:t>The research question </a:t>
            </a:r>
          </a:p>
        </p:txBody>
      </p:sp>
      <p:sp>
        <p:nvSpPr>
          <p:cNvPr id="5" name="Rectangle 4"/>
          <p:cNvSpPr/>
          <p:nvPr/>
        </p:nvSpPr>
        <p:spPr>
          <a:xfrm>
            <a:off x="803189" y="1627140"/>
            <a:ext cx="7591167" cy="923330"/>
          </a:xfrm>
          <a:prstGeom prst="rect">
            <a:avLst/>
          </a:prstGeom>
        </p:spPr>
        <p:txBody>
          <a:bodyPr wrap="square">
            <a:spAutoFit/>
          </a:bodyPr>
          <a:lstStyle/>
          <a:p>
            <a:pPr algn="ctr"/>
            <a:r>
              <a:rPr lang="en-GB" dirty="0">
                <a:solidFill>
                  <a:srgbClr val="0070C0"/>
                </a:solidFill>
                <a:latin typeface="Calibri" panose="020F0502020204030204" pitchFamily="34" charset="0"/>
                <a:ea typeface="MS Mincho" panose="02020609040205080304" pitchFamily="49" charset="-128"/>
                <a:cs typeface="Times New Roman" panose="02020603050405020304" pitchFamily="18" charset="0"/>
              </a:rPr>
              <a:t>Problem solving and decision making tools and techniques have been around for decades, so why do we still experience barriers and constraints when implementing as part of a sustainable process for continual </a:t>
            </a:r>
            <a:r>
              <a:rPr lang="en-GB" dirty="0" smtClean="0">
                <a:solidFill>
                  <a:srgbClr val="0070C0"/>
                </a:solidFill>
                <a:latin typeface="Calibri" panose="020F0502020204030204" pitchFamily="34" charset="0"/>
                <a:ea typeface="MS Mincho" panose="02020609040205080304" pitchFamily="49" charset="-128"/>
                <a:cs typeface="Times New Roman" panose="02020603050405020304" pitchFamily="18" charset="0"/>
              </a:rPr>
              <a:t>improvement?</a:t>
            </a:r>
            <a:endParaRPr lang="en-GB" dirty="0"/>
          </a:p>
        </p:txBody>
      </p:sp>
    </p:spTree>
    <p:extLst>
      <p:ext uri="{BB962C8B-B14F-4D97-AF65-F5344CB8AC3E}">
        <p14:creationId xmlns:p14="http://schemas.microsoft.com/office/powerpoint/2010/main" val="277122780"/>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02788" y="252920"/>
            <a:ext cx="4245073" cy="830997"/>
          </a:xfrm>
          <a:prstGeom prst="rect">
            <a:avLst/>
          </a:prstGeom>
        </p:spPr>
        <p:txBody>
          <a:bodyPr vert="horz" lIns="0" tIns="0" rIns="0" bIns="0" rtlCol="0" anchor="t" anchorCtr="0">
            <a:noAutofit/>
          </a:bodyPr>
          <a:lstStyle>
            <a:lvl1pPr>
              <a:lnSpc>
                <a:spcPct val="150000"/>
              </a:lnSpc>
              <a:spcBef>
                <a:spcPct val="0"/>
              </a:spcBef>
              <a:buNone/>
              <a:defRPr sz="1600" b="0" i="0" kern="0" spc="0" baseline="0">
                <a:solidFill>
                  <a:schemeClr val="tx2"/>
                </a:solidFill>
                <a:latin typeface="Noto Sans SemiBold"/>
                <a:ea typeface="+mj-ea"/>
                <a:cs typeface="+mj-cs"/>
              </a:defRPr>
            </a:lvl1pPr>
          </a:lstStyle>
          <a:p>
            <a:r>
              <a:rPr lang="en-GB" dirty="0"/>
              <a:t>The project scope and aim</a:t>
            </a:r>
          </a:p>
          <a:p>
            <a:endParaRPr lang="en-GB" dirty="0"/>
          </a:p>
        </p:txBody>
      </p:sp>
      <p:sp>
        <p:nvSpPr>
          <p:cNvPr id="4" name="Rectangle 3"/>
          <p:cNvSpPr/>
          <p:nvPr/>
        </p:nvSpPr>
        <p:spPr>
          <a:xfrm>
            <a:off x="354226" y="760067"/>
            <a:ext cx="8188411" cy="3139321"/>
          </a:xfrm>
          <a:prstGeom prst="rect">
            <a:avLst/>
          </a:prstGeom>
        </p:spPr>
        <p:txBody>
          <a:bodyPr wrap="square">
            <a:spAutoFit/>
          </a:bodyPr>
          <a:lstStyle/>
          <a:p>
            <a:pPr lvl="0" eaLnBrk="0" fontAlgn="base" hangingPunct="0">
              <a:spcBef>
                <a:spcPct val="0"/>
              </a:spcBef>
              <a:spcAft>
                <a:spcPct val="0"/>
              </a:spcAft>
            </a:pPr>
            <a:r>
              <a:rPr lang="en-GB" altLang="en-US" sz="1400" b="1" u="sng" dirty="0">
                <a:latin typeface="Calibri" panose="020F0502020204030204" pitchFamily="34" charset="0"/>
                <a:ea typeface="MS Mincho" panose="02020609040205080304" pitchFamily="49" charset="-128"/>
                <a:cs typeface="Times New Roman" panose="02020603050405020304" pitchFamily="18" charset="0"/>
              </a:rPr>
              <a:t>Scope</a:t>
            </a:r>
          </a:p>
          <a:p>
            <a:pPr lvl="0" eaLnBrk="0" fontAlgn="base" hangingPunct="0">
              <a:spcBef>
                <a:spcPct val="0"/>
              </a:spcBef>
              <a:spcAft>
                <a:spcPct val="0"/>
              </a:spcAft>
            </a:pPr>
            <a:endParaRPr lang="en-GB" altLang="en-US" sz="1000" b="1" u="sng" dirty="0">
              <a:latin typeface="Calibri" panose="020F0502020204030204" pitchFamily="34" charset="0"/>
              <a:ea typeface="MS Mincho" panose="02020609040205080304" pitchFamily="49" charset="-128"/>
              <a:cs typeface="Times New Roman" panose="02020603050405020304" pitchFamily="18" charset="0"/>
            </a:endParaRPr>
          </a:p>
          <a:p>
            <a:pPr marL="285750" lvl="0" indent="-285750" eaLnBrk="0" fontAlgn="base" hangingPunct="0">
              <a:spcBef>
                <a:spcPct val="0"/>
              </a:spcBef>
              <a:spcAft>
                <a:spcPct val="0"/>
              </a:spcAft>
              <a:buFont typeface="Arial" panose="020B0604020202020204" pitchFamily="34" charset="0"/>
              <a:buChar char="•"/>
            </a:pPr>
            <a:r>
              <a:rPr lang="en-GB" altLang="en-US" sz="1400" dirty="0">
                <a:latin typeface="Calibri" panose="020F0502020204030204" pitchFamily="34" charset="0"/>
                <a:ea typeface="MS Mincho" panose="02020609040205080304" pitchFamily="49" charset="-128"/>
                <a:cs typeface="Times New Roman" panose="02020603050405020304" pitchFamily="18" charset="0"/>
              </a:rPr>
              <a:t>The research will focus on a Tier 1 organisation that manufactures a commodity product into the automotive industry </a:t>
            </a:r>
          </a:p>
          <a:p>
            <a:pPr lvl="0" eaLnBrk="0" fontAlgn="base" hangingPunct="0">
              <a:spcBef>
                <a:spcPct val="0"/>
              </a:spcBef>
              <a:spcAft>
                <a:spcPct val="0"/>
              </a:spcAft>
            </a:pPr>
            <a:endParaRPr lang="en-GB" altLang="en-US" sz="800" dirty="0">
              <a:latin typeface="Calibri" panose="020F0502020204030204" pitchFamily="34" charset="0"/>
              <a:ea typeface="MS Mincho" panose="02020609040205080304" pitchFamily="49" charset="-128"/>
              <a:cs typeface="Times New Roman" panose="02020603050405020304" pitchFamily="18" charset="0"/>
            </a:endParaRPr>
          </a:p>
          <a:p>
            <a:pPr marL="285750" lvl="0" indent="-285750" eaLnBrk="0" fontAlgn="base" hangingPunct="0">
              <a:spcBef>
                <a:spcPct val="0"/>
              </a:spcBef>
              <a:spcAft>
                <a:spcPct val="0"/>
              </a:spcAft>
              <a:buFont typeface="Arial" panose="020B0604020202020204" pitchFamily="34" charset="0"/>
              <a:buChar char="•"/>
            </a:pPr>
            <a:r>
              <a:rPr lang="en-GB" altLang="en-US" sz="1400" dirty="0" smtClean="0">
                <a:latin typeface="Calibri" panose="020F0502020204030204" pitchFamily="34" charset="0"/>
                <a:ea typeface="MS Mincho" panose="02020609040205080304" pitchFamily="49" charset="-128"/>
                <a:cs typeface="Times New Roman" panose="02020603050405020304" pitchFamily="18" charset="0"/>
              </a:rPr>
              <a:t>The organisation is Marelli Thermal Systems -  </a:t>
            </a:r>
            <a:r>
              <a:rPr lang="en-GB" altLang="en-US" sz="1400" dirty="0">
                <a:latin typeface="Calibri" panose="020F0502020204030204" pitchFamily="34" charset="0"/>
                <a:ea typeface="MS Mincho" panose="02020609040205080304" pitchFamily="49" charset="-128"/>
                <a:cs typeface="Times New Roman" panose="02020603050405020304" pitchFamily="18" charset="0"/>
              </a:rPr>
              <a:t>a long established, leading global independent </a:t>
            </a:r>
            <a:r>
              <a:rPr lang="en-GB" altLang="en-US" sz="1200" dirty="0">
                <a:latin typeface="Calibri" panose="020F0502020204030204" pitchFamily="34" charset="0"/>
                <a:ea typeface="MS Mincho" panose="02020609040205080304" pitchFamily="49" charset="-128"/>
                <a:cs typeface="Times New Roman" panose="02020603050405020304" pitchFamily="18" charset="0"/>
              </a:rPr>
              <a:t>automotive</a:t>
            </a:r>
            <a:r>
              <a:rPr lang="en-GB" altLang="en-US" sz="1400" dirty="0">
                <a:latin typeface="Calibri" panose="020F0502020204030204" pitchFamily="34" charset="0"/>
                <a:ea typeface="MS Mincho" panose="02020609040205080304" pitchFamily="49" charset="-128"/>
                <a:cs typeface="Times New Roman" panose="02020603050405020304" pitchFamily="18" charset="0"/>
              </a:rPr>
              <a:t> </a:t>
            </a:r>
            <a:r>
              <a:rPr lang="en-GB" altLang="en-US" sz="1400" dirty="0" smtClean="0">
                <a:latin typeface="Calibri" panose="020F0502020204030204" pitchFamily="34" charset="0"/>
                <a:ea typeface="MS Mincho" panose="02020609040205080304" pitchFamily="49" charset="-128"/>
                <a:cs typeface="Times New Roman" panose="02020603050405020304" pitchFamily="18" charset="0"/>
              </a:rPr>
              <a:t>supplier</a:t>
            </a:r>
            <a:endParaRPr lang="en-GB" altLang="en-US" sz="1400" dirty="0">
              <a:latin typeface="Calibri" panose="020F0502020204030204" pitchFamily="34" charset="0"/>
              <a:ea typeface="MS Mincho" panose="02020609040205080304" pitchFamily="49" charset="-128"/>
              <a:cs typeface="Times New Roman" panose="02020603050405020304" pitchFamily="18" charset="0"/>
            </a:endParaRPr>
          </a:p>
          <a:p>
            <a:pPr lvl="0" eaLnBrk="0" fontAlgn="base" hangingPunct="0">
              <a:spcBef>
                <a:spcPct val="0"/>
              </a:spcBef>
              <a:spcAft>
                <a:spcPct val="0"/>
              </a:spcAft>
            </a:pPr>
            <a:endParaRPr lang="en-GB" altLang="en-US" sz="800" dirty="0">
              <a:latin typeface="Calibri" panose="020F0502020204030204" pitchFamily="34" charset="0"/>
              <a:ea typeface="MS Mincho" panose="02020609040205080304" pitchFamily="49" charset="-128"/>
              <a:cs typeface="Times New Roman" panose="02020603050405020304" pitchFamily="18" charset="0"/>
            </a:endParaRPr>
          </a:p>
          <a:p>
            <a:pPr lvl="0" eaLnBrk="0" fontAlgn="base" hangingPunct="0">
              <a:spcBef>
                <a:spcPct val="0"/>
              </a:spcBef>
              <a:spcAft>
                <a:spcPct val="0"/>
              </a:spcAft>
            </a:pPr>
            <a:r>
              <a:rPr lang="en-GB" altLang="en-US" sz="1400" b="1" u="sng" dirty="0">
                <a:latin typeface="Calibri" panose="020F0502020204030204" pitchFamily="34" charset="0"/>
                <a:ea typeface="MS Mincho" panose="02020609040205080304" pitchFamily="49" charset="-128"/>
                <a:cs typeface="Times New Roman" panose="02020603050405020304" pitchFamily="18" charset="0"/>
              </a:rPr>
              <a:t>Aim</a:t>
            </a:r>
          </a:p>
          <a:p>
            <a:pPr lvl="0" eaLnBrk="0" fontAlgn="base" hangingPunct="0">
              <a:spcBef>
                <a:spcPct val="0"/>
              </a:spcBef>
              <a:spcAft>
                <a:spcPct val="0"/>
              </a:spcAft>
            </a:pPr>
            <a:endParaRPr lang="en-GB" altLang="en-US" sz="800" dirty="0">
              <a:solidFill>
                <a:srgbClr val="FF0000"/>
              </a:solidFill>
              <a:latin typeface="Calibri" panose="020F0502020204030204" pitchFamily="34" charset="0"/>
              <a:ea typeface="MS Mincho" panose="02020609040205080304" pitchFamily="49" charset="-128"/>
              <a:cs typeface="Times New Roman" panose="02020603050405020304" pitchFamily="18" charset="0"/>
            </a:endParaRPr>
          </a:p>
          <a:p>
            <a:pPr lvl="0" eaLnBrk="0" fontAlgn="base" hangingPunct="0">
              <a:spcBef>
                <a:spcPct val="0"/>
              </a:spcBef>
              <a:spcAft>
                <a:spcPct val="0"/>
              </a:spcAft>
            </a:pPr>
            <a:endParaRPr lang="en-GB" sz="800" dirty="0">
              <a:latin typeface="Calibri" panose="020F0502020204030204" pitchFamily="34" charset="0"/>
              <a:ea typeface="MS Mincho" panose="02020609040205080304" pitchFamily="49" charset="-128"/>
              <a:cs typeface="Times New Roman" panose="02020603050405020304" pitchFamily="18" charset="0"/>
            </a:endParaRPr>
          </a:p>
          <a:p>
            <a:pPr marL="285750" lvl="0" indent="-285750" eaLnBrk="0" fontAlgn="base" hangingPunct="0">
              <a:spcBef>
                <a:spcPct val="0"/>
              </a:spcBef>
              <a:spcAft>
                <a:spcPct val="0"/>
              </a:spcAft>
              <a:buFont typeface="Arial" panose="020B0604020202020204" pitchFamily="34" charset="0"/>
              <a:buChar char="•"/>
            </a:pPr>
            <a:r>
              <a:rPr lang="en-GB" sz="1400" dirty="0">
                <a:latin typeface="Calibri" panose="020F0502020204030204" pitchFamily="34" charset="0"/>
                <a:ea typeface="MS Mincho" panose="02020609040205080304" pitchFamily="49" charset="-128"/>
                <a:cs typeface="Times New Roman" panose="02020603050405020304" pitchFamily="18" charset="0"/>
              </a:rPr>
              <a:t>To understand the common barriers to implementing a sustainable process</a:t>
            </a:r>
          </a:p>
          <a:p>
            <a:pPr lvl="0" eaLnBrk="0" fontAlgn="base" hangingPunct="0">
              <a:spcBef>
                <a:spcPct val="0"/>
              </a:spcBef>
              <a:spcAft>
                <a:spcPct val="0"/>
              </a:spcAft>
            </a:pPr>
            <a:endParaRPr lang="en-GB" sz="800" dirty="0">
              <a:latin typeface="Calibri" panose="020F0502020204030204" pitchFamily="34" charset="0"/>
              <a:ea typeface="MS Mincho" panose="02020609040205080304" pitchFamily="49" charset="-128"/>
              <a:cs typeface="Times New Roman" panose="02020603050405020304" pitchFamily="18" charset="0"/>
            </a:endParaRPr>
          </a:p>
          <a:p>
            <a:pPr marL="285750" lvl="0" indent="-285750" eaLnBrk="0" fontAlgn="base" hangingPunct="0">
              <a:spcBef>
                <a:spcPct val="0"/>
              </a:spcBef>
              <a:spcAft>
                <a:spcPct val="0"/>
              </a:spcAft>
              <a:buFont typeface="Arial" panose="020B0604020202020204" pitchFamily="34" charset="0"/>
              <a:buChar char="•"/>
            </a:pPr>
            <a:r>
              <a:rPr lang="en-GB" sz="1400" dirty="0">
                <a:latin typeface="Calibri" panose="020F0502020204030204" pitchFamily="34" charset="0"/>
                <a:ea typeface="MS Mincho" panose="02020609040205080304" pitchFamily="49" charset="-128"/>
                <a:cs typeface="Times New Roman" panose="02020603050405020304" pitchFamily="18" charset="0"/>
              </a:rPr>
              <a:t>To understand what barriers exist at Marelli</a:t>
            </a:r>
          </a:p>
          <a:p>
            <a:pPr lvl="0" eaLnBrk="0" fontAlgn="base" hangingPunct="0">
              <a:spcBef>
                <a:spcPct val="0"/>
              </a:spcBef>
              <a:spcAft>
                <a:spcPct val="0"/>
              </a:spcAft>
            </a:pPr>
            <a:endParaRPr lang="en-GB" sz="800" dirty="0">
              <a:latin typeface="Calibri" panose="020F0502020204030204" pitchFamily="34" charset="0"/>
              <a:ea typeface="MS Mincho" panose="02020609040205080304" pitchFamily="49" charset="-128"/>
              <a:cs typeface="Times New Roman" panose="02020603050405020304" pitchFamily="18" charset="0"/>
            </a:endParaRPr>
          </a:p>
          <a:p>
            <a:pPr marL="285750" lvl="0" indent="-285750" eaLnBrk="0" fontAlgn="base" hangingPunct="0">
              <a:spcBef>
                <a:spcPct val="0"/>
              </a:spcBef>
              <a:spcAft>
                <a:spcPct val="0"/>
              </a:spcAft>
              <a:buFont typeface="Arial" panose="020B0604020202020204" pitchFamily="34" charset="0"/>
              <a:buChar char="•"/>
            </a:pPr>
            <a:r>
              <a:rPr lang="en-GB" sz="1400" dirty="0">
                <a:latin typeface="Calibri" panose="020F0502020204030204" pitchFamily="34" charset="0"/>
                <a:ea typeface="MS Mincho" panose="02020609040205080304" pitchFamily="49" charset="-128"/>
                <a:cs typeface="Times New Roman" panose="02020603050405020304" pitchFamily="18" charset="0"/>
              </a:rPr>
              <a:t>To develop a sustainable process at the Marelli Llanelli Plant</a:t>
            </a:r>
          </a:p>
          <a:p>
            <a:pPr lvl="0" eaLnBrk="0" fontAlgn="base" hangingPunct="0">
              <a:spcBef>
                <a:spcPct val="0"/>
              </a:spcBef>
              <a:spcAft>
                <a:spcPct val="0"/>
              </a:spcAft>
            </a:pPr>
            <a:endParaRPr lang="en-GB" sz="1400" dirty="0">
              <a:solidFill>
                <a:srgbClr val="FF0000"/>
              </a:solidFill>
              <a:latin typeface="Calibri" panose="020F0502020204030204" pitchFamily="34" charset="0"/>
              <a:ea typeface="MS Mincho" panose="02020609040205080304" pitchFamily="49" charset="-128"/>
              <a:cs typeface="Times New Roman" panose="02020603050405020304" pitchFamily="18" charset="0"/>
            </a:endParaRPr>
          </a:p>
        </p:txBody>
      </p:sp>
    </p:spTree>
    <p:extLst>
      <p:ext uri="{BB962C8B-B14F-4D97-AF65-F5344CB8AC3E}">
        <p14:creationId xmlns:p14="http://schemas.microsoft.com/office/powerpoint/2010/main" val="318976946"/>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 name="TextBox 15"/>
          <p:cNvSpPr txBox="1"/>
          <p:nvPr/>
        </p:nvSpPr>
        <p:spPr>
          <a:xfrm>
            <a:off x="244258" y="211770"/>
            <a:ext cx="4466287" cy="422295"/>
          </a:xfrm>
          <a:prstGeom prst="rect">
            <a:avLst/>
          </a:prstGeom>
        </p:spPr>
        <p:txBody>
          <a:bodyPr vert="horz" lIns="0" tIns="0" rIns="0" bIns="0" rtlCol="0" anchor="t" anchorCtr="0">
            <a:noAutofit/>
          </a:bodyPr>
          <a:lstStyle>
            <a:defPPr>
              <a:defRPr lang="it-IT"/>
            </a:defPPr>
            <a:lvl1pPr>
              <a:lnSpc>
                <a:spcPct val="150000"/>
              </a:lnSpc>
              <a:spcBef>
                <a:spcPct val="0"/>
              </a:spcBef>
              <a:buNone/>
              <a:defRPr sz="1600" b="0" i="0" kern="0" spc="0" baseline="0">
                <a:solidFill>
                  <a:schemeClr val="tx2"/>
                </a:solidFill>
                <a:latin typeface="Noto Sans SemiBold"/>
                <a:ea typeface="+mj-ea"/>
                <a:cs typeface="+mj-cs"/>
              </a:defRPr>
            </a:lvl1pPr>
          </a:lstStyle>
          <a:p>
            <a:r>
              <a:rPr lang="en-GB" dirty="0"/>
              <a:t>The automotive industry – a brief overview</a:t>
            </a:r>
          </a:p>
        </p:txBody>
      </p:sp>
      <p:sp>
        <p:nvSpPr>
          <p:cNvPr id="7" name="Rectangle 6"/>
          <p:cNvSpPr/>
          <p:nvPr/>
        </p:nvSpPr>
        <p:spPr>
          <a:xfrm>
            <a:off x="189471" y="757881"/>
            <a:ext cx="6516130" cy="3416320"/>
          </a:xfrm>
          <a:prstGeom prst="rect">
            <a:avLst/>
          </a:prstGeom>
        </p:spPr>
        <p:txBody>
          <a:bodyPr wrap="square">
            <a:spAutoFit/>
          </a:bodyPr>
          <a:lstStyle/>
          <a:p>
            <a:pPr lvl="0" eaLnBrk="0" fontAlgn="base" hangingPunct="0">
              <a:spcBef>
                <a:spcPct val="0"/>
              </a:spcBef>
              <a:spcAft>
                <a:spcPct val="0"/>
              </a:spcAft>
            </a:pPr>
            <a:r>
              <a:rPr lang="en-GB" sz="1200" b="1" dirty="0">
                <a:latin typeface="Calibri" panose="020F0502020204030204" pitchFamily="34" charset="0"/>
              </a:rPr>
              <a:t>Then and </a:t>
            </a:r>
            <a:r>
              <a:rPr lang="en-GB" sz="1200" b="1" dirty="0" smtClean="0">
                <a:latin typeface="Calibri" panose="020F0502020204030204" pitchFamily="34" charset="0"/>
              </a:rPr>
              <a:t>Now</a:t>
            </a:r>
          </a:p>
          <a:p>
            <a:pPr lvl="0" eaLnBrk="0" fontAlgn="base" hangingPunct="0">
              <a:spcBef>
                <a:spcPct val="0"/>
              </a:spcBef>
              <a:spcAft>
                <a:spcPct val="0"/>
              </a:spcAft>
            </a:pPr>
            <a:endParaRPr lang="en-GB" sz="1200" b="1" dirty="0">
              <a:latin typeface="Calibri" panose="020F0502020204030204" pitchFamily="34" charset="0"/>
            </a:endParaRPr>
          </a:p>
          <a:p>
            <a:pPr marL="285750" lvl="0" indent="-285750" eaLnBrk="0" fontAlgn="base" hangingPunct="0">
              <a:spcBef>
                <a:spcPct val="0"/>
              </a:spcBef>
              <a:spcAft>
                <a:spcPct val="0"/>
              </a:spcAft>
              <a:buFont typeface="Arial" panose="020B0604020202020204" pitchFamily="34" charset="0"/>
              <a:buChar char="•"/>
            </a:pPr>
            <a:r>
              <a:rPr lang="en-GB" sz="1200" dirty="0">
                <a:latin typeface="Calibri" panose="020F0502020204030204" pitchFamily="34" charset="0"/>
              </a:rPr>
              <a:t>The automotive industry has and continues to leave tyre marks in </a:t>
            </a:r>
            <a:r>
              <a:rPr lang="en-GB" sz="1200" dirty="0" smtClean="0">
                <a:latin typeface="Calibri" panose="020F0502020204030204" pitchFamily="34" charset="0"/>
              </a:rPr>
              <a:t>history</a:t>
            </a:r>
          </a:p>
          <a:p>
            <a:pPr lvl="0" eaLnBrk="0" fontAlgn="base" hangingPunct="0">
              <a:spcBef>
                <a:spcPct val="0"/>
              </a:spcBef>
              <a:spcAft>
                <a:spcPct val="0"/>
              </a:spcAft>
            </a:pPr>
            <a:r>
              <a:rPr lang="en-GB" sz="1200" dirty="0" smtClean="0">
                <a:latin typeface="Calibri" panose="020F0502020204030204" pitchFamily="34" charset="0"/>
              </a:rPr>
              <a:t> </a:t>
            </a:r>
            <a:endParaRPr lang="en-GB" sz="1200" dirty="0">
              <a:latin typeface="Calibri" panose="020F0502020204030204" pitchFamily="34" charset="0"/>
            </a:endParaRPr>
          </a:p>
          <a:p>
            <a:pPr lvl="0" eaLnBrk="0" fontAlgn="base" hangingPunct="0">
              <a:spcBef>
                <a:spcPct val="0"/>
              </a:spcBef>
              <a:spcAft>
                <a:spcPct val="0"/>
              </a:spcAft>
            </a:pPr>
            <a:r>
              <a:rPr lang="en-GB" sz="1200" dirty="0">
                <a:latin typeface="Calibri" panose="020F0502020204030204" pitchFamily="34" charset="0"/>
              </a:rPr>
              <a:t>      </a:t>
            </a:r>
            <a:r>
              <a:rPr lang="en-GB" sz="1200" dirty="0" smtClean="0">
                <a:latin typeface="Calibri" panose="020F0502020204030204" pitchFamily="34" charset="0"/>
              </a:rPr>
              <a:t>  Circa.1860 </a:t>
            </a:r>
            <a:r>
              <a:rPr lang="en-GB" sz="1200" dirty="0">
                <a:latin typeface="Calibri" panose="020F0502020204030204" pitchFamily="34" charset="0"/>
              </a:rPr>
              <a:t>- hand built vehicles in small workshops </a:t>
            </a:r>
            <a:r>
              <a:rPr lang="en-GB" sz="1100" dirty="0">
                <a:latin typeface="Calibri" panose="020F0502020204030204" pitchFamily="34" charset="0"/>
              </a:rPr>
              <a:t>(Fig.1)</a:t>
            </a:r>
          </a:p>
          <a:p>
            <a:pPr lvl="0" eaLnBrk="0" fontAlgn="base" hangingPunct="0">
              <a:spcBef>
                <a:spcPct val="0"/>
              </a:spcBef>
              <a:spcAft>
                <a:spcPct val="0"/>
              </a:spcAft>
            </a:pPr>
            <a:r>
              <a:rPr lang="en-GB" sz="1200" dirty="0">
                <a:latin typeface="Calibri" panose="020F0502020204030204" pitchFamily="34" charset="0"/>
              </a:rPr>
              <a:t>      </a:t>
            </a:r>
            <a:r>
              <a:rPr lang="en-GB" sz="1200" dirty="0" smtClean="0">
                <a:latin typeface="Calibri" panose="020F0502020204030204" pitchFamily="34" charset="0"/>
              </a:rPr>
              <a:t>  Modern </a:t>
            </a:r>
            <a:r>
              <a:rPr lang="en-GB" sz="1200" dirty="0">
                <a:latin typeface="Calibri" panose="020F0502020204030204" pitchFamily="34" charset="0"/>
              </a:rPr>
              <a:t>day - hi-tech enterprises that are household names </a:t>
            </a:r>
            <a:r>
              <a:rPr lang="en-GB" sz="1100" dirty="0">
                <a:latin typeface="Calibri" panose="020F0502020204030204" pitchFamily="34" charset="0"/>
              </a:rPr>
              <a:t>(Fig.2)</a:t>
            </a:r>
          </a:p>
          <a:p>
            <a:pPr marL="285750" lvl="0" indent="-285750" eaLnBrk="0" fontAlgn="base" hangingPunct="0">
              <a:spcBef>
                <a:spcPct val="0"/>
              </a:spcBef>
              <a:spcAft>
                <a:spcPct val="0"/>
              </a:spcAft>
              <a:buFont typeface="Arial" panose="020B0604020202020204" pitchFamily="34" charset="0"/>
              <a:buChar char="•"/>
            </a:pPr>
            <a:endParaRPr lang="en-GB" sz="1200" dirty="0">
              <a:latin typeface="Calibri" panose="020F0502020204030204" pitchFamily="34" charset="0"/>
            </a:endParaRPr>
          </a:p>
          <a:p>
            <a:pPr lvl="0" eaLnBrk="0" fontAlgn="base" hangingPunct="0">
              <a:spcBef>
                <a:spcPct val="0"/>
              </a:spcBef>
              <a:spcAft>
                <a:spcPct val="0"/>
              </a:spcAft>
            </a:pPr>
            <a:r>
              <a:rPr lang="en-GB" sz="1200" i="1" dirty="0">
                <a:solidFill>
                  <a:srgbClr val="0070C0"/>
                </a:solidFill>
                <a:latin typeface="Calibri" panose="020F0502020204030204" pitchFamily="34" charset="0"/>
              </a:rPr>
              <a:t>“The outstanding contribution of the automotive industry to technology advancement was the introduction of full scale mass production, standardisation, interchangeability, synchronisation and continuity” </a:t>
            </a:r>
            <a:r>
              <a:rPr lang="en-GB" sz="1100" dirty="0">
                <a:solidFill>
                  <a:srgbClr val="0070C0"/>
                </a:solidFill>
                <a:latin typeface="Calibri" panose="020F0502020204030204" pitchFamily="34" charset="0"/>
              </a:rPr>
              <a:t>(</a:t>
            </a:r>
            <a:r>
              <a:rPr lang="en-GB" sz="1100" dirty="0" smtClean="0">
                <a:solidFill>
                  <a:srgbClr val="0070C0"/>
                </a:solidFill>
                <a:latin typeface="Calibri" panose="020F0502020204030204" pitchFamily="34" charset="0"/>
              </a:rPr>
              <a:t>Britannica</a:t>
            </a:r>
            <a:r>
              <a:rPr lang="en-GB" sz="1100" dirty="0">
                <a:solidFill>
                  <a:srgbClr val="0070C0"/>
                </a:solidFill>
                <a:latin typeface="Calibri" panose="020F0502020204030204" pitchFamily="34" charset="0"/>
              </a:rPr>
              <a:t>, 2021)  </a:t>
            </a:r>
          </a:p>
          <a:p>
            <a:pPr lvl="0" eaLnBrk="0" fontAlgn="base" hangingPunct="0">
              <a:spcBef>
                <a:spcPct val="0"/>
              </a:spcBef>
              <a:spcAft>
                <a:spcPct val="0"/>
              </a:spcAft>
            </a:pPr>
            <a:endParaRPr lang="en-GB" sz="1200" dirty="0">
              <a:solidFill>
                <a:srgbClr val="FF0000"/>
              </a:solidFill>
              <a:latin typeface="Calibri" panose="020F0502020204030204" pitchFamily="34" charset="0"/>
            </a:endParaRPr>
          </a:p>
          <a:p>
            <a:pPr eaLnBrk="0" fontAlgn="base" hangingPunct="0">
              <a:spcBef>
                <a:spcPct val="0"/>
              </a:spcBef>
              <a:spcAft>
                <a:spcPct val="0"/>
              </a:spcAft>
            </a:pPr>
            <a:r>
              <a:rPr lang="en-GB" sz="1200" b="1" dirty="0" smtClean="0">
                <a:latin typeface="Calibri" panose="020F0502020204030204" pitchFamily="34" charset="0"/>
              </a:rPr>
              <a:t>Contribution</a:t>
            </a:r>
            <a:endParaRPr lang="en-GB" sz="1200" b="1" dirty="0">
              <a:latin typeface="Calibri" panose="020F0502020204030204" pitchFamily="34" charset="0"/>
            </a:endParaRPr>
          </a:p>
          <a:p>
            <a:pPr eaLnBrk="0" fontAlgn="base" hangingPunct="0">
              <a:spcBef>
                <a:spcPct val="0"/>
              </a:spcBef>
              <a:spcAft>
                <a:spcPct val="0"/>
              </a:spcAft>
            </a:pPr>
            <a:endParaRPr lang="en-GB" sz="1200" b="1" dirty="0">
              <a:latin typeface="Calibri" panose="020F0502020204030204" pitchFamily="34" charset="0"/>
            </a:endParaRPr>
          </a:p>
          <a:p>
            <a:pPr marL="285750" lvl="0" indent="-285750" eaLnBrk="0" fontAlgn="base" hangingPunct="0">
              <a:spcBef>
                <a:spcPct val="0"/>
              </a:spcBef>
              <a:spcAft>
                <a:spcPct val="0"/>
              </a:spcAft>
              <a:buFont typeface="Arial" panose="020B0604020202020204" pitchFamily="34" charset="0"/>
              <a:buChar char="•"/>
            </a:pPr>
            <a:r>
              <a:rPr lang="en-GB" sz="1200" dirty="0">
                <a:latin typeface="Calibri" panose="020F0502020204030204" pitchFamily="34" charset="0"/>
              </a:rPr>
              <a:t>The </a:t>
            </a:r>
            <a:r>
              <a:rPr lang="en-GB" sz="1200" dirty="0" smtClean="0">
                <a:latin typeface="Calibri" panose="020F0502020204030204" pitchFamily="34" charset="0"/>
              </a:rPr>
              <a:t>automotive </a:t>
            </a:r>
            <a:r>
              <a:rPr lang="en-GB" sz="1200" dirty="0">
                <a:latin typeface="Calibri" panose="020F0502020204030204" pitchFamily="34" charset="0"/>
              </a:rPr>
              <a:t>industry has become a vital part of a global economy </a:t>
            </a:r>
          </a:p>
          <a:p>
            <a:pPr lvl="0" eaLnBrk="0" fontAlgn="base" hangingPunct="0">
              <a:spcBef>
                <a:spcPct val="0"/>
              </a:spcBef>
              <a:spcAft>
                <a:spcPct val="0"/>
              </a:spcAft>
            </a:pPr>
            <a:endParaRPr lang="en-GB" sz="1200" dirty="0">
              <a:latin typeface="Calibri" panose="020F0502020204030204" pitchFamily="34" charset="0"/>
            </a:endParaRPr>
          </a:p>
          <a:p>
            <a:pPr marL="285750" indent="-285750">
              <a:buFont typeface="Arial" panose="020B0604020202020204" pitchFamily="34" charset="0"/>
              <a:buChar char="•"/>
            </a:pPr>
            <a:r>
              <a:rPr lang="en-GB" sz="1200" dirty="0">
                <a:latin typeface="Calibri" panose="020F0502020204030204" pitchFamily="34" charset="0"/>
              </a:rPr>
              <a:t>In the UK </a:t>
            </a:r>
            <a:r>
              <a:rPr lang="en-GB" sz="1200" dirty="0" smtClean="0">
                <a:latin typeface="Calibri" panose="020F0502020204030204" pitchFamily="34" charset="0"/>
              </a:rPr>
              <a:t>alone:-</a:t>
            </a:r>
          </a:p>
          <a:p>
            <a:r>
              <a:rPr lang="en-GB" sz="1200" dirty="0">
                <a:latin typeface="Calibri" panose="020F0502020204030204" pitchFamily="34" charset="0"/>
              </a:rPr>
              <a:t> </a:t>
            </a:r>
            <a:r>
              <a:rPr lang="en-GB" sz="1200" dirty="0" smtClean="0">
                <a:latin typeface="Calibri" panose="020F0502020204030204" pitchFamily="34" charset="0"/>
              </a:rPr>
              <a:t>        - Worth </a:t>
            </a:r>
            <a:r>
              <a:rPr lang="en-GB" sz="1200" dirty="0">
                <a:latin typeface="Calibri" panose="020F0502020204030204" pitchFamily="34" charset="0"/>
              </a:rPr>
              <a:t>more than </a:t>
            </a:r>
            <a:r>
              <a:rPr lang="en-GB" sz="1200" b="1" dirty="0">
                <a:latin typeface="Calibri" panose="020F0502020204030204" pitchFamily="34" charset="0"/>
              </a:rPr>
              <a:t>£78.9 billion in turnover</a:t>
            </a:r>
            <a:r>
              <a:rPr lang="en-GB" sz="1200" dirty="0">
                <a:latin typeface="Calibri" panose="020F0502020204030204" pitchFamily="34" charset="0"/>
              </a:rPr>
              <a:t> </a:t>
            </a:r>
            <a:r>
              <a:rPr lang="en-GB" sz="1200" dirty="0" smtClean="0">
                <a:latin typeface="Calibri" panose="020F0502020204030204" pitchFamily="34" charset="0"/>
              </a:rPr>
              <a:t> (</a:t>
            </a:r>
            <a:r>
              <a:rPr lang="en-GB" sz="1200" dirty="0">
                <a:latin typeface="Calibri" panose="020F0502020204030204" pitchFamily="34" charset="0"/>
              </a:rPr>
              <a:t>SMMT, </a:t>
            </a:r>
            <a:r>
              <a:rPr lang="en-GB" sz="1200" dirty="0" smtClean="0">
                <a:latin typeface="Calibri" panose="020F0502020204030204" pitchFamily="34" charset="0"/>
              </a:rPr>
              <a:t>2021)</a:t>
            </a:r>
          </a:p>
          <a:p>
            <a:r>
              <a:rPr lang="en-GB" sz="1200" dirty="0">
                <a:latin typeface="Calibri" panose="020F0502020204030204" pitchFamily="34" charset="0"/>
              </a:rPr>
              <a:t> </a:t>
            </a:r>
            <a:r>
              <a:rPr lang="en-GB" sz="1200" dirty="0" smtClean="0">
                <a:latin typeface="Calibri" panose="020F0502020204030204" pitchFamily="34" charset="0"/>
              </a:rPr>
              <a:t>        - Over </a:t>
            </a:r>
            <a:r>
              <a:rPr lang="en-GB" sz="1200" b="1" dirty="0">
                <a:latin typeface="Calibri" panose="020F0502020204030204" pitchFamily="34" charset="0"/>
              </a:rPr>
              <a:t>1.24 million cars</a:t>
            </a:r>
            <a:r>
              <a:rPr lang="en-GB" sz="1200" dirty="0">
                <a:latin typeface="Calibri" panose="020F0502020204030204" pitchFamily="34" charset="0"/>
              </a:rPr>
              <a:t> , were built in the UK in October YTD 2020 (SMMT, 2021)</a:t>
            </a:r>
          </a:p>
        </p:txBody>
      </p:sp>
      <p:pic>
        <p:nvPicPr>
          <p:cNvPr id="8" name="Picture 7"/>
          <p:cNvPicPr>
            <a:picLocks noChangeAspect="1"/>
          </p:cNvPicPr>
          <p:nvPr/>
        </p:nvPicPr>
        <p:blipFill>
          <a:blip r:embed="rId2"/>
          <a:stretch>
            <a:fillRect/>
          </a:stretch>
        </p:blipFill>
        <p:spPr>
          <a:xfrm>
            <a:off x="6741884" y="963825"/>
            <a:ext cx="2247215" cy="1691969"/>
          </a:xfrm>
          <a:prstGeom prst="rect">
            <a:avLst/>
          </a:prstGeom>
        </p:spPr>
      </p:pic>
      <p:pic>
        <p:nvPicPr>
          <p:cNvPr id="9" name="Picture 8"/>
          <p:cNvPicPr>
            <a:picLocks noChangeAspect="1"/>
          </p:cNvPicPr>
          <p:nvPr/>
        </p:nvPicPr>
        <p:blipFill>
          <a:blip r:embed="rId3"/>
          <a:stretch>
            <a:fillRect/>
          </a:stretch>
        </p:blipFill>
        <p:spPr>
          <a:xfrm>
            <a:off x="6763265" y="3072215"/>
            <a:ext cx="2224216" cy="1061557"/>
          </a:xfrm>
          <a:prstGeom prst="rect">
            <a:avLst/>
          </a:prstGeom>
        </p:spPr>
      </p:pic>
      <p:sp>
        <p:nvSpPr>
          <p:cNvPr id="19" name="Rectangle 18"/>
          <p:cNvSpPr/>
          <p:nvPr/>
        </p:nvSpPr>
        <p:spPr>
          <a:xfrm>
            <a:off x="7537396" y="2648227"/>
            <a:ext cx="1422184" cy="265457"/>
          </a:xfrm>
          <a:prstGeom prst="rect">
            <a:avLst/>
          </a:prstGeom>
        </p:spPr>
        <p:txBody>
          <a:bodyPr wrap="none">
            <a:spAutoFit/>
          </a:bodyPr>
          <a:lstStyle/>
          <a:p>
            <a:pPr>
              <a:lnSpc>
                <a:spcPct val="107000"/>
              </a:lnSpc>
              <a:spcAft>
                <a:spcPts val="800"/>
              </a:spcAft>
            </a:pPr>
            <a:r>
              <a:rPr lang="en-GB" sz="1100" dirty="0" smtClean="0">
                <a:latin typeface="Calibri" panose="020F0502020204030204" pitchFamily="34" charset="0"/>
                <a:ea typeface="Calibri" panose="020F0502020204030204" pitchFamily="34" charset="0"/>
                <a:cs typeface="Times New Roman" panose="02020603050405020304" pitchFamily="18" charset="0"/>
              </a:rPr>
              <a:t>Fig.1 (Bettman</a:t>
            </a:r>
            <a:r>
              <a:rPr lang="en-GB" sz="1100" dirty="0">
                <a:latin typeface="Calibri" panose="020F0502020204030204" pitchFamily="34" charset="0"/>
                <a:ea typeface="Calibri" panose="020F0502020204030204" pitchFamily="34" charset="0"/>
                <a:cs typeface="Times New Roman" panose="02020603050405020304" pitchFamily="18" charset="0"/>
              </a:rPr>
              <a:t>, 2021)</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20" name="Rectangle 19"/>
          <p:cNvSpPr/>
          <p:nvPr/>
        </p:nvSpPr>
        <p:spPr>
          <a:xfrm>
            <a:off x="7373812" y="4114947"/>
            <a:ext cx="1608133" cy="265457"/>
          </a:xfrm>
          <a:prstGeom prst="rect">
            <a:avLst/>
          </a:prstGeom>
        </p:spPr>
        <p:txBody>
          <a:bodyPr wrap="none">
            <a:spAutoFit/>
          </a:bodyPr>
          <a:lstStyle/>
          <a:p>
            <a:pPr>
              <a:lnSpc>
                <a:spcPct val="107000"/>
              </a:lnSpc>
              <a:spcAft>
                <a:spcPts val="800"/>
              </a:spcAft>
            </a:pPr>
            <a:r>
              <a:rPr lang="en-GB" sz="1100" dirty="0" smtClean="0">
                <a:latin typeface="Calibri" panose="020F0502020204030204" pitchFamily="34" charset="0"/>
                <a:ea typeface="Calibri" panose="020F0502020204030204" pitchFamily="34" charset="0"/>
                <a:cs typeface="Times New Roman" panose="02020603050405020304" pitchFamily="18" charset="0"/>
              </a:rPr>
              <a:t>Fig. 2 (Jaguar </a:t>
            </a:r>
            <a:r>
              <a:rPr lang="en-GB" sz="1100" dirty="0">
                <a:latin typeface="Calibri" panose="020F0502020204030204" pitchFamily="34" charset="0"/>
                <a:ea typeface="Calibri" panose="020F0502020204030204" pitchFamily="34" charset="0"/>
                <a:cs typeface="Times New Roman" panose="02020603050405020304" pitchFamily="18" charset="0"/>
              </a:rPr>
              <a:t>Cars, 2021)</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098798810"/>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3" name="Titolo 3"/>
          <p:cNvSpPr>
            <a:spLocks noGrp="1"/>
          </p:cNvSpPr>
          <p:nvPr>
            <p:ph type="title"/>
          </p:nvPr>
        </p:nvSpPr>
        <p:spPr>
          <a:xfrm>
            <a:off x="150475" y="161920"/>
            <a:ext cx="7194023" cy="300875"/>
          </a:xfrm>
        </p:spPr>
        <p:txBody>
          <a:bodyPr/>
          <a:lstStyle/>
          <a:p>
            <a:pPr>
              <a:lnSpc>
                <a:spcPct val="150000"/>
              </a:lnSpc>
            </a:pPr>
            <a:r>
              <a:rPr lang="en-GB" sz="1600" dirty="0"/>
              <a:t/>
            </a:r>
            <a:br>
              <a:rPr lang="en-GB" sz="1600" dirty="0"/>
            </a:br>
            <a:endParaRPr lang="en-GB" sz="1600" dirty="0"/>
          </a:p>
        </p:txBody>
      </p:sp>
      <p:sp>
        <p:nvSpPr>
          <p:cNvPr id="8" name="TextBox 7"/>
          <p:cNvSpPr txBox="1"/>
          <p:nvPr/>
        </p:nvSpPr>
        <p:spPr>
          <a:xfrm>
            <a:off x="189470" y="158036"/>
            <a:ext cx="6820930" cy="422295"/>
          </a:xfrm>
          <a:prstGeom prst="rect">
            <a:avLst/>
          </a:prstGeom>
        </p:spPr>
        <p:txBody>
          <a:bodyPr vert="horz" lIns="0" tIns="0" rIns="0" bIns="0" rtlCol="0" anchor="t" anchorCtr="0">
            <a:noAutofit/>
          </a:bodyPr>
          <a:lstStyle>
            <a:defPPr>
              <a:defRPr lang="it-IT"/>
            </a:defPPr>
            <a:lvl1pPr>
              <a:lnSpc>
                <a:spcPct val="150000"/>
              </a:lnSpc>
              <a:spcBef>
                <a:spcPct val="0"/>
              </a:spcBef>
              <a:buNone/>
              <a:defRPr sz="1600" b="0" i="0" kern="0" spc="0" baseline="0">
                <a:solidFill>
                  <a:schemeClr val="tx2"/>
                </a:solidFill>
                <a:latin typeface="Noto Sans SemiBold"/>
                <a:ea typeface="+mj-ea"/>
                <a:cs typeface="+mj-cs"/>
              </a:defRPr>
            </a:lvl1pPr>
          </a:lstStyle>
          <a:p>
            <a:r>
              <a:rPr lang="en-GB" dirty="0"/>
              <a:t>The automotive industry – Importance of continual improvement</a:t>
            </a:r>
          </a:p>
        </p:txBody>
      </p:sp>
      <p:sp>
        <p:nvSpPr>
          <p:cNvPr id="3" name="Rectangle 2"/>
          <p:cNvSpPr/>
          <p:nvPr/>
        </p:nvSpPr>
        <p:spPr>
          <a:xfrm>
            <a:off x="308919" y="765166"/>
            <a:ext cx="5301050" cy="2723823"/>
          </a:xfrm>
          <a:prstGeom prst="rect">
            <a:avLst/>
          </a:prstGeom>
        </p:spPr>
        <p:txBody>
          <a:bodyPr wrap="square">
            <a:spAutoFit/>
          </a:bodyPr>
          <a:lstStyle/>
          <a:p>
            <a:pPr marL="285750" lvl="0" indent="-285750" eaLnBrk="0" fontAlgn="base" hangingPunct="0">
              <a:spcBef>
                <a:spcPct val="0"/>
              </a:spcBef>
              <a:spcAft>
                <a:spcPct val="0"/>
              </a:spcAft>
              <a:buFont typeface="Arial" panose="020B0604020202020204" pitchFamily="34" charset="0"/>
              <a:buChar char="•"/>
            </a:pPr>
            <a:r>
              <a:rPr lang="en-GB" altLang="en-US" sz="1200" b="1" dirty="0">
                <a:latin typeface="Calibri" panose="020F0502020204030204" pitchFamily="34" charset="0"/>
                <a:ea typeface="MS Mincho" panose="02020609040205080304" pitchFamily="49" charset="-128"/>
                <a:cs typeface="Times New Roman" panose="02020603050405020304" pitchFamily="18" charset="0"/>
              </a:rPr>
              <a:t>Consumers want safe and reliable vehicles </a:t>
            </a:r>
          </a:p>
          <a:p>
            <a:pPr lvl="0" eaLnBrk="0" fontAlgn="base" hangingPunct="0">
              <a:spcBef>
                <a:spcPct val="0"/>
              </a:spcBef>
              <a:spcAft>
                <a:spcPct val="0"/>
              </a:spcAft>
            </a:pPr>
            <a:endParaRPr lang="en-GB" altLang="en-US" sz="1000" dirty="0">
              <a:latin typeface="Calibri" panose="020F0502020204030204" pitchFamily="34" charset="0"/>
              <a:ea typeface="MS Mincho" panose="02020609040205080304" pitchFamily="49" charset="-128"/>
              <a:cs typeface="Times New Roman" panose="02020603050405020304" pitchFamily="18" charset="0"/>
            </a:endParaRPr>
          </a:p>
          <a:p>
            <a:pPr marL="285750" indent="-285750" eaLnBrk="0" fontAlgn="base" hangingPunct="0">
              <a:spcBef>
                <a:spcPct val="0"/>
              </a:spcBef>
              <a:spcAft>
                <a:spcPct val="0"/>
              </a:spcAft>
              <a:buFont typeface="Arial" panose="020B0604020202020204" pitchFamily="34" charset="0"/>
              <a:buChar char="•"/>
            </a:pPr>
            <a:r>
              <a:rPr lang="en-GB" altLang="en-US" sz="1200" b="1" dirty="0">
                <a:latin typeface="Calibri" panose="020F0502020204030204" pitchFamily="34" charset="0"/>
                <a:ea typeface="MS Mincho" panose="02020609040205080304" pitchFamily="49" charset="-128"/>
                <a:cs typeface="Times New Roman" panose="02020603050405020304" pitchFamily="18" charset="0"/>
              </a:rPr>
              <a:t>Cost competition is increasing</a:t>
            </a:r>
          </a:p>
          <a:p>
            <a:pPr lvl="0" eaLnBrk="0" fontAlgn="base" hangingPunct="0">
              <a:spcBef>
                <a:spcPct val="0"/>
              </a:spcBef>
              <a:spcAft>
                <a:spcPct val="0"/>
              </a:spcAft>
            </a:pPr>
            <a:endParaRPr lang="en-GB" altLang="en-US" sz="1100" dirty="0">
              <a:latin typeface="Calibri" panose="020F0502020204030204" pitchFamily="34" charset="0"/>
              <a:ea typeface="MS Mincho" panose="02020609040205080304" pitchFamily="49" charset="-128"/>
              <a:cs typeface="Times New Roman" panose="02020603050405020304" pitchFamily="18" charset="0"/>
            </a:endParaRPr>
          </a:p>
          <a:p>
            <a:pPr marL="285750" lvl="0" indent="-285750" eaLnBrk="0" fontAlgn="base" hangingPunct="0">
              <a:spcBef>
                <a:spcPct val="0"/>
              </a:spcBef>
              <a:spcAft>
                <a:spcPct val="0"/>
              </a:spcAft>
              <a:buFont typeface="Arial" panose="020B0604020202020204" pitchFamily="34" charset="0"/>
              <a:buChar char="•"/>
            </a:pPr>
            <a:r>
              <a:rPr lang="en-GB" altLang="en-US" sz="1200" b="1" dirty="0">
                <a:latin typeface="Calibri" panose="020F0502020204030204" pitchFamily="34" charset="0"/>
                <a:ea typeface="MS Mincho" panose="02020609040205080304" pitchFamily="49" charset="-128"/>
                <a:cs typeface="Times New Roman" panose="02020603050405020304" pitchFamily="18" charset="0"/>
              </a:rPr>
              <a:t>Consumers requirements are expectations are getting more demanding</a:t>
            </a:r>
          </a:p>
          <a:p>
            <a:pPr lvl="0" eaLnBrk="0" fontAlgn="base" hangingPunct="0">
              <a:spcBef>
                <a:spcPct val="0"/>
              </a:spcBef>
              <a:spcAft>
                <a:spcPct val="0"/>
              </a:spcAft>
            </a:pPr>
            <a:endParaRPr lang="en-GB" altLang="en-US" sz="800" dirty="0">
              <a:latin typeface="Calibri" panose="020F0502020204030204" pitchFamily="34" charset="0"/>
              <a:ea typeface="MS Mincho" panose="02020609040205080304" pitchFamily="49" charset="-128"/>
              <a:cs typeface="Times New Roman" panose="02020603050405020304" pitchFamily="18" charset="0"/>
            </a:endParaRPr>
          </a:p>
          <a:p>
            <a:pPr marL="171450" lvl="0" indent="-171450" eaLnBrk="0" fontAlgn="base" hangingPunct="0">
              <a:spcBef>
                <a:spcPct val="0"/>
              </a:spcBef>
              <a:spcAft>
                <a:spcPct val="0"/>
              </a:spcAft>
              <a:buFont typeface="Arial" panose="020B0604020202020204" pitchFamily="34" charset="0"/>
              <a:buChar char="•"/>
            </a:pPr>
            <a:r>
              <a:rPr lang="en-GB" altLang="en-US" sz="1200" b="1" dirty="0" smtClean="0">
                <a:latin typeface="Calibri" panose="020F0502020204030204" pitchFamily="34" charset="0"/>
                <a:ea typeface="MS Mincho" panose="02020609040205080304" pitchFamily="49" charset="-128"/>
                <a:cs typeface="Times New Roman" panose="02020603050405020304" pitchFamily="18" charset="0"/>
              </a:rPr>
              <a:t>   Technology </a:t>
            </a:r>
            <a:r>
              <a:rPr lang="en-GB" altLang="en-US" sz="1200" b="1" dirty="0">
                <a:latin typeface="Calibri" panose="020F0502020204030204" pitchFamily="34" charset="0"/>
                <a:ea typeface="MS Mincho" panose="02020609040205080304" pitchFamily="49" charset="-128"/>
                <a:cs typeface="Times New Roman" panose="02020603050405020304" pitchFamily="18" charset="0"/>
              </a:rPr>
              <a:t>is advancing at a ground breaking </a:t>
            </a:r>
            <a:r>
              <a:rPr lang="en-GB" altLang="en-US" sz="1200" b="1" dirty="0" smtClean="0">
                <a:latin typeface="Calibri" panose="020F0502020204030204" pitchFamily="34" charset="0"/>
                <a:ea typeface="MS Mincho" panose="02020609040205080304" pitchFamily="49" charset="-128"/>
                <a:cs typeface="Times New Roman" panose="02020603050405020304" pitchFamily="18" charset="0"/>
              </a:rPr>
              <a:t>rate</a:t>
            </a:r>
          </a:p>
          <a:p>
            <a:pPr lvl="0" eaLnBrk="0" fontAlgn="base" hangingPunct="0">
              <a:spcBef>
                <a:spcPct val="0"/>
              </a:spcBef>
              <a:spcAft>
                <a:spcPct val="0"/>
              </a:spcAft>
            </a:pPr>
            <a:endParaRPr lang="en-GB" altLang="en-US" sz="1200" b="1" dirty="0">
              <a:latin typeface="Calibri" panose="020F0502020204030204" pitchFamily="34" charset="0"/>
              <a:ea typeface="MS Mincho" panose="02020609040205080304" pitchFamily="49" charset="-128"/>
              <a:cs typeface="Times New Roman" panose="02020603050405020304" pitchFamily="18" charset="0"/>
            </a:endParaRPr>
          </a:p>
          <a:p>
            <a:pPr eaLnBrk="0" fontAlgn="base" hangingPunct="0">
              <a:spcBef>
                <a:spcPct val="0"/>
              </a:spcBef>
              <a:spcAft>
                <a:spcPct val="0"/>
              </a:spcAft>
            </a:pPr>
            <a:r>
              <a:rPr lang="en-GB" sz="1200" i="1" dirty="0">
                <a:solidFill>
                  <a:srgbClr val="0070C0"/>
                </a:solidFill>
                <a:latin typeface="Calibri" panose="020F0502020204030204" pitchFamily="34" charset="0"/>
              </a:rPr>
              <a:t>“Developments in technology are changing our world more quickly than at any time in history, nowhere more so than in the automotive sector</a:t>
            </a:r>
            <a:r>
              <a:rPr lang="en-GB" sz="1200" dirty="0">
                <a:solidFill>
                  <a:srgbClr val="0070C0"/>
                </a:solidFill>
                <a:latin typeface="Calibri" panose="020F0502020204030204" pitchFamily="34" charset="0"/>
              </a:rPr>
              <a:t>”. </a:t>
            </a:r>
            <a:r>
              <a:rPr lang="en-GB" sz="1100" dirty="0">
                <a:solidFill>
                  <a:srgbClr val="0070C0"/>
                </a:solidFill>
                <a:latin typeface="Calibri" panose="020F0502020204030204" pitchFamily="34" charset="0"/>
              </a:rPr>
              <a:t>Jaguar Land Rover Annual Report 2018/2019 (Jaguar Land Rover, 2021)</a:t>
            </a:r>
            <a:endParaRPr lang="en-GB" altLang="en-US" sz="1200" dirty="0">
              <a:solidFill>
                <a:srgbClr val="0070C0"/>
              </a:solidFill>
              <a:latin typeface="Calibri" panose="020F0502020204030204" pitchFamily="34" charset="0"/>
            </a:endParaRPr>
          </a:p>
          <a:p>
            <a:pPr eaLnBrk="0" fontAlgn="base" hangingPunct="0">
              <a:spcBef>
                <a:spcPct val="0"/>
              </a:spcBef>
              <a:spcAft>
                <a:spcPct val="0"/>
              </a:spcAft>
            </a:pPr>
            <a:endParaRPr lang="en-GB" altLang="en-US" sz="1100" dirty="0">
              <a:solidFill>
                <a:srgbClr val="FF0000"/>
              </a:solidFill>
              <a:latin typeface="Calibri" panose="020F0502020204030204" pitchFamily="34" charset="0"/>
              <a:ea typeface="MS Mincho" panose="02020609040205080304" pitchFamily="49" charset="-128"/>
              <a:cs typeface="Times New Roman" panose="02020603050405020304" pitchFamily="18" charset="0"/>
            </a:endParaRPr>
          </a:p>
          <a:p>
            <a:pPr marL="285750" indent="-285750" eaLnBrk="0" fontAlgn="base" hangingPunct="0">
              <a:spcBef>
                <a:spcPct val="0"/>
              </a:spcBef>
              <a:spcAft>
                <a:spcPct val="0"/>
              </a:spcAft>
              <a:buFont typeface="Arial" panose="020B0604020202020204" pitchFamily="34" charset="0"/>
              <a:buChar char="•"/>
            </a:pPr>
            <a:r>
              <a:rPr lang="en-GB" altLang="en-US" sz="1200" b="1" dirty="0">
                <a:latin typeface="Calibri" panose="020F0502020204030204" pitchFamily="34" charset="0"/>
                <a:ea typeface="MS Mincho" panose="02020609040205080304" pitchFamily="49" charset="-128"/>
                <a:cs typeface="Times New Roman" panose="02020603050405020304" pitchFamily="18" charset="0"/>
              </a:rPr>
              <a:t>Modern complex supply chains covering large geographical </a:t>
            </a:r>
            <a:r>
              <a:rPr lang="en-GB" altLang="en-US" sz="1200" b="1" dirty="0" smtClean="0">
                <a:latin typeface="Calibri" panose="020F0502020204030204" pitchFamily="34" charset="0"/>
                <a:ea typeface="MS Mincho" panose="02020609040205080304" pitchFamily="49" charset="-128"/>
                <a:cs typeface="Times New Roman" panose="02020603050405020304" pitchFamily="18" charset="0"/>
              </a:rPr>
              <a:t>footprints</a:t>
            </a:r>
          </a:p>
          <a:p>
            <a:pPr marL="285750" indent="-285750" eaLnBrk="0" fontAlgn="base" hangingPunct="0">
              <a:spcBef>
                <a:spcPct val="0"/>
              </a:spcBef>
              <a:spcAft>
                <a:spcPct val="0"/>
              </a:spcAft>
              <a:buFont typeface="Arial" panose="020B0604020202020204" pitchFamily="34" charset="0"/>
              <a:buChar char="•"/>
            </a:pPr>
            <a:endParaRPr lang="en-GB" altLang="en-US" sz="1200" b="1" dirty="0">
              <a:latin typeface="Calibri" panose="020F0502020204030204" pitchFamily="34" charset="0"/>
              <a:ea typeface="MS Mincho" panose="02020609040205080304" pitchFamily="49" charset="-128"/>
              <a:cs typeface="Times New Roman" panose="02020603050405020304" pitchFamily="18" charset="0"/>
            </a:endParaRPr>
          </a:p>
          <a:p>
            <a:pPr marL="285750" indent="-285750" eaLnBrk="0" fontAlgn="base" hangingPunct="0">
              <a:spcBef>
                <a:spcPct val="0"/>
              </a:spcBef>
              <a:spcAft>
                <a:spcPct val="0"/>
              </a:spcAft>
              <a:buFont typeface="Arial" panose="020B0604020202020204" pitchFamily="34" charset="0"/>
              <a:buChar char="•"/>
            </a:pPr>
            <a:r>
              <a:rPr lang="en-GB" altLang="en-US" sz="1200" b="1" dirty="0">
                <a:latin typeface="Calibri" panose="020F0502020204030204" pitchFamily="34" charset="0"/>
                <a:ea typeface="MS Mincho" panose="02020609040205080304" pitchFamily="49" charset="-128"/>
                <a:cs typeface="Times New Roman" panose="02020603050405020304" pitchFamily="18" charset="0"/>
              </a:rPr>
              <a:t>The cost of failure can be devastating </a:t>
            </a:r>
            <a:r>
              <a:rPr lang="en-GB" altLang="en-US" sz="1200" dirty="0">
                <a:latin typeface="Calibri" panose="020F0502020204030204" pitchFamily="34" charset="0"/>
                <a:ea typeface="MS Mincho" panose="02020609040205080304" pitchFamily="49" charset="-128"/>
                <a:cs typeface="Times New Roman" panose="02020603050405020304" pitchFamily="18" charset="0"/>
              </a:rPr>
              <a:t>(Fig.3</a:t>
            </a:r>
            <a:r>
              <a:rPr lang="en-GB" altLang="en-US" sz="1200" dirty="0" smtClean="0">
                <a:latin typeface="Calibri" panose="020F0502020204030204" pitchFamily="34" charset="0"/>
                <a:ea typeface="MS Mincho" panose="02020609040205080304" pitchFamily="49" charset="-128"/>
                <a:cs typeface="Times New Roman" panose="02020603050405020304" pitchFamily="18" charset="0"/>
              </a:rPr>
              <a:t>)</a:t>
            </a:r>
            <a:endParaRPr lang="en-GB" altLang="en-US" sz="1200" dirty="0">
              <a:latin typeface="Calibri" panose="020F0502020204030204" pitchFamily="34" charset="0"/>
              <a:ea typeface="MS Mincho" panose="02020609040205080304" pitchFamily="49" charset="-128"/>
              <a:cs typeface="Times New Roman" panose="02020603050405020304" pitchFamily="18" charset="0"/>
            </a:endParaRPr>
          </a:p>
        </p:txBody>
      </p:sp>
      <p:pic>
        <p:nvPicPr>
          <p:cNvPr id="4" name="Picture 3"/>
          <p:cNvPicPr>
            <a:picLocks noChangeAspect="1"/>
          </p:cNvPicPr>
          <p:nvPr/>
        </p:nvPicPr>
        <p:blipFill>
          <a:blip r:embed="rId3"/>
          <a:stretch>
            <a:fillRect/>
          </a:stretch>
        </p:blipFill>
        <p:spPr>
          <a:xfrm>
            <a:off x="5527590" y="874121"/>
            <a:ext cx="3616410" cy="2310723"/>
          </a:xfrm>
          <a:prstGeom prst="rect">
            <a:avLst/>
          </a:prstGeom>
        </p:spPr>
      </p:pic>
      <p:sp>
        <p:nvSpPr>
          <p:cNvPr id="11" name="Rectangle 10"/>
          <p:cNvSpPr/>
          <p:nvPr/>
        </p:nvSpPr>
        <p:spPr>
          <a:xfrm>
            <a:off x="281981" y="3494904"/>
            <a:ext cx="8862019" cy="3724096"/>
          </a:xfrm>
          <a:prstGeom prst="rect">
            <a:avLst/>
          </a:prstGeom>
        </p:spPr>
        <p:txBody>
          <a:bodyPr wrap="square">
            <a:spAutoFit/>
          </a:bodyPr>
          <a:lstStyle/>
          <a:p>
            <a:pPr lvl="0" eaLnBrk="0" fontAlgn="base" hangingPunct="0">
              <a:spcBef>
                <a:spcPct val="0"/>
              </a:spcBef>
              <a:spcAft>
                <a:spcPct val="0"/>
              </a:spcAft>
            </a:pPr>
            <a:endParaRPr lang="en-GB" altLang="en-US" sz="800" dirty="0" smtClean="0">
              <a:latin typeface="Calibri" panose="020F0502020204030204" pitchFamily="34" charset="0"/>
              <a:ea typeface="MS Mincho" panose="02020609040205080304" pitchFamily="49" charset="-128"/>
              <a:cs typeface="Times New Roman" panose="02020603050405020304" pitchFamily="18" charset="0"/>
            </a:endParaRPr>
          </a:p>
          <a:p>
            <a:pPr marL="285750" lvl="0" indent="-285750" eaLnBrk="0" fontAlgn="base" hangingPunct="0">
              <a:spcBef>
                <a:spcPct val="0"/>
              </a:spcBef>
              <a:spcAft>
                <a:spcPct val="0"/>
              </a:spcAft>
              <a:buFont typeface="Arial" panose="020B0604020202020204" pitchFamily="34" charset="0"/>
              <a:buChar char="•"/>
            </a:pPr>
            <a:r>
              <a:rPr lang="en-GB" altLang="en-US" sz="1200" b="1" dirty="0" smtClean="0">
                <a:latin typeface="Calibri" panose="020F0502020204030204" pitchFamily="34" charset="0"/>
                <a:ea typeface="MS Mincho" panose="02020609040205080304" pitchFamily="49" charset="-128"/>
                <a:cs typeface="Times New Roman" panose="02020603050405020304" pitchFamily="18" charset="0"/>
              </a:rPr>
              <a:t>While </a:t>
            </a:r>
            <a:r>
              <a:rPr lang="en-GB" altLang="en-US" sz="1200" b="1" dirty="0">
                <a:latin typeface="Calibri" panose="020F0502020204030204" pitchFamily="34" charset="0"/>
                <a:ea typeface="MS Mincho" panose="02020609040205080304" pitchFamily="49" charset="-128"/>
                <a:cs typeface="Times New Roman" panose="02020603050405020304" pitchFamily="18" charset="0"/>
              </a:rPr>
              <a:t>considering that the average car has around 30,000 component parts, there is a major challenge to maintain a defect free manufacturing environment</a:t>
            </a:r>
          </a:p>
          <a:p>
            <a:pPr eaLnBrk="0" fontAlgn="base" hangingPunct="0">
              <a:spcBef>
                <a:spcPct val="0"/>
              </a:spcBef>
              <a:spcAft>
                <a:spcPct val="0"/>
              </a:spcAft>
            </a:pPr>
            <a:endParaRPr lang="en-GB" altLang="en-US" sz="800" dirty="0">
              <a:solidFill>
                <a:srgbClr val="FF0000"/>
              </a:solidFill>
              <a:latin typeface="Calibri" panose="020F0502020204030204" pitchFamily="34" charset="0"/>
              <a:ea typeface="MS Mincho" panose="02020609040205080304" pitchFamily="49" charset="-128"/>
              <a:cs typeface="Times New Roman" panose="02020603050405020304" pitchFamily="18" charset="0"/>
            </a:endParaRPr>
          </a:p>
          <a:p>
            <a:pPr lvl="0" eaLnBrk="0" fontAlgn="base" hangingPunct="0">
              <a:spcBef>
                <a:spcPct val="0"/>
              </a:spcBef>
              <a:spcAft>
                <a:spcPct val="0"/>
              </a:spcAft>
            </a:pPr>
            <a:r>
              <a:rPr lang="en-GB" altLang="en-US" sz="1400" b="1" u="sng" dirty="0" smtClean="0">
                <a:latin typeface="Calibri" panose="020F0502020204030204" pitchFamily="34" charset="0"/>
                <a:ea typeface="MS Mincho" panose="02020609040205080304" pitchFamily="49" charset="-128"/>
                <a:cs typeface="Times New Roman" panose="02020603050405020304" pitchFamily="18" charset="0"/>
              </a:rPr>
              <a:t>The ability to solve problems and drive continual improvement is a matter of survival</a:t>
            </a:r>
            <a:endParaRPr kumimoji="0" lang="en-GB" altLang="en-US" sz="1400" b="1" i="0" u="sng" strike="noStrike" cap="none" normalizeH="0" baseline="0" dirty="0" smtClean="0">
              <a:ln>
                <a:noFill/>
              </a:ln>
              <a:solidFill>
                <a:schemeClr val="tx1"/>
              </a:solidFill>
              <a:effectLst/>
              <a:latin typeface="Calibri" panose="020F0502020204030204" pitchFamily="34" charset="0"/>
              <a:ea typeface="MS Mincho" panose="02020609040205080304" pitchFamily="49" charset="-128"/>
              <a:cs typeface="Times New Roman" panose="02020603050405020304" pitchFamily="18" charset="0"/>
            </a:endParaRPr>
          </a:p>
          <a:p>
            <a:pPr marL="285750" lvl="0" indent="-285750" eaLnBrk="0" fontAlgn="base" hangingPunct="0">
              <a:spcBef>
                <a:spcPct val="0"/>
              </a:spcBef>
              <a:spcAft>
                <a:spcPct val="0"/>
              </a:spcAft>
              <a:buFont typeface="Arial" panose="020B0604020202020204" pitchFamily="34" charset="0"/>
              <a:buChar char="•"/>
            </a:pPr>
            <a:endParaRPr lang="en-GB" sz="1400" dirty="0">
              <a:latin typeface="Calibri" panose="020F0502020204030204" pitchFamily="34" charset="0"/>
              <a:ea typeface="MS Mincho" panose="02020609040205080304" pitchFamily="49" charset="-128"/>
              <a:cs typeface="Times New Roman" panose="02020603050405020304" pitchFamily="18" charset="0"/>
            </a:endParaRPr>
          </a:p>
          <a:p>
            <a:pPr marL="285750" lvl="0" indent="-285750" eaLnBrk="0" fontAlgn="base" hangingPunct="0">
              <a:spcBef>
                <a:spcPct val="0"/>
              </a:spcBef>
              <a:spcAft>
                <a:spcPct val="0"/>
              </a:spcAft>
              <a:buFont typeface="Arial" panose="020B0604020202020204" pitchFamily="34" charset="0"/>
              <a:buChar char="•"/>
            </a:pPr>
            <a:endParaRPr lang="en-GB" sz="1400" dirty="0" smtClean="0">
              <a:solidFill>
                <a:srgbClr val="FF0000"/>
              </a:solidFill>
              <a:latin typeface="Calibri" panose="020F0502020204030204" pitchFamily="34" charset="0"/>
              <a:ea typeface="MS Mincho" panose="02020609040205080304" pitchFamily="49" charset="-128"/>
              <a:cs typeface="Times New Roman" panose="02020603050405020304" pitchFamily="18" charset="0"/>
            </a:endParaRPr>
          </a:p>
          <a:p>
            <a:pPr marL="285750" lvl="0" indent="-285750" eaLnBrk="0" fontAlgn="base" hangingPunct="0">
              <a:spcBef>
                <a:spcPct val="0"/>
              </a:spcBef>
              <a:spcAft>
                <a:spcPct val="0"/>
              </a:spcAft>
              <a:buFont typeface="Arial" panose="020B0604020202020204" pitchFamily="34" charset="0"/>
              <a:buChar char="•"/>
            </a:pPr>
            <a:endParaRPr lang="en-GB" sz="1400" dirty="0">
              <a:solidFill>
                <a:srgbClr val="FF0000"/>
              </a:solidFill>
              <a:latin typeface="Calibri" panose="020F0502020204030204" pitchFamily="34" charset="0"/>
              <a:ea typeface="MS Mincho" panose="02020609040205080304" pitchFamily="49" charset="-128"/>
              <a:cs typeface="Times New Roman" panose="02020603050405020304" pitchFamily="18" charset="0"/>
            </a:endParaRPr>
          </a:p>
          <a:p>
            <a:pPr marL="285750" lvl="0" indent="-285750" eaLnBrk="0" fontAlgn="base" hangingPunct="0">
              <a:spcBef>
                <a:spcPct val="0"/>
              </a:spcBef>
              <a:spcAft>
                <a:spcPct val="0"/>
              </a:spcAft>
              <a:buFont typeface="Arial" panose="020B0604020202020204" pitchFamily="34" charset="0"/>
              <a:buChar char="•"/>
            </a:pPr>
            <a:endParaRPr lang="en-GB" sz="1400" dirty="0" smtClean="0">
              <a:solidFill>
                <a:srgbClr val="FF0000"/>
              </a:solidFill>
              <a:latin typeface="Calibri" panose="020F0502020204030204" pitchFamily="34" charset="0"/>
              <a:ea typeface="MS Mincho" panose="02020609040205080304" pitchFamily="49" charset="-128"/>
              <a:cs typeface="Times New Roman" panose="02020603050405020304" pitchFamily="18" charset="0"/>
            </a:endParaRPr>
          </a:p>
          <a:p>
            <a:pPr marL="285750" lvl="0" indent="-285750" eaLnBrk="0" fontAlgn="base" hangingPunct="0">
              <a:spcBef>
                <a:spcPct val="0"/>
              </a:spcBef>
              <a:spcAft>
                <a:spcPct val="0"/>
              </a:spcAft>
              <a:buFont typeface="Arial" panose="020B0604020202020204" pitchFamily="34" charset="0"/>
              <a:buChar char="•"/>
            </a:pPr>
            <a:endParaRPr lang="en-GB" sz="1400" dirty="0">
              <a:solidFill>
                <a:srgbClr val="FF0000"/>
              </a:solidFill>
              <a:latin typeface="Calibri" panose="020F0502020204030204" pitchFamily="34" charset="0"/>
              <a:ea typeface="MS Mincho" panose="02020609040205080304" pitchFamily="49" charset="-128"/>
              <a:cs typeface="Times New Roman" panose="02020603050405020304" pitchFamily="18" charset="0"/>
            </a:endParaRPr>
          </a:p>
          <a:p>
            <a:pPr marL="285750" lvl="0" indent="-285750" eaLnBrk="0" fontAlgn="base" hangingPunct="0">
              <a:spcBef>
                <a:spcPct val="0"/>
              </a:spcBef>
              <a:spcAft>
                <a:spcPct val="0"/>
              </a:spcAft>
              <a:buFont typeface="Arial" panose="020B0604020202020204" pitchFamily="34" charset="0"/>
              <a:buChar char="•"/>
            </a:pPr>
            <a:endParaRPr lang="en-GB" sz="1400" dirty="0" smtClean="0">
              <a:solidFill>
                <a:srgbClr val="FF0000"/>
              </a:solidFill>
              <a:latin typeface="Calibri" panose="020F0502020204030204" pitchFamily="34" charset="0"/>
              <a:ea typeface="MS Mincho" panose="02020609040205080304" pitchFamily="49" charset="-128"/>
              <a:cs typeface="Times New Roman" panose="02020603050405020304" pitchFamily="18" charset="0"/>
            </a:endParaRPr>
          </a:p>
          <a:p>
            <a:pPr marL="285750" lvl="0" indent="-285750" eaLnBrk="0" fontAlgn="base" hangingPunct="0">
              <a:spcBef>
                <a:spcPct val="0"/>
              </a:spcBef>
              <a:spcAft>
                <a:spcPct val="0"/>
              </a:spcAft>
              <a:buFont typeface="Arial" panose="020B0604020202020204" pitchFamily="34" charset="0"/>
              <a:buChar char="•"/>
            </a:pPr>
            <a:endParaRPr lang="en-GB" sz="1400" dirty="0">
              <a:solidFill>
                <a:srgbClr val="FF0000"/>
              </a:solidFill>
              <a:latin typeface="Calibri" panose="020F0502020204030204" pitchFamily="34" charset="0"/>
              <a:ea typeface="MS Mincho" panose="02020609040205080304" pitchFamily="49" charset="-128"/>
              <a:cs typeface="Times New Roman" panose="02020603050405020304" pitchFamily="18" charset="0"/>
            </a:endParaRPr>
          </a:p>
          <a:p>
            <a:pPr marL="285750" lvl="0" indent="-285750" eaLnBrk="0" fontAlgn="base" hangingPunct="0">
              <a:spcBef>
                <a:spcPct val="0"/>
              </a:spcBef>
              <a:spcAft>
                <a:spcPct val="0"/>
              </a:spcAft>
              <a:buFont typeface="Arial" panose="020B0604020202020204" pitchFamily="34" charset="0"/>
              <a:buChar char="•"/>
            </a:pPr>
            <a:endParaRPr lang="en-GB" sz="1400" dirty="0" smtClean="0">
              <a:solidFill>
                <a:srgbClr val="FF0000"/>
              </a:solidFill>
              <a:latin typeface="Calibri" panose="020F0502020204030204" pitchFamily="34" charset="0"/>
              <a:ea typeface="MS Mincho" panose="02020609040205080304" pitchFamily="49" charset="-128"/>
              <a:cs typeface="Times New Roman" panose="02020603050405020304" pitchFamily="18" charset="0"/>
            </a:endParaRPr>
          </a:p>
          <a:p>
            <a:pPr marL="285750" lvl="0" indent="-285750" eaLnBrk="0" fontAlgn="base" hangingPunct="0">
              <a:spcBef>
                <a:spcPct val="0"/>
              </a:spcBef>
              <a:spcAft>
                <a:spcPct val="0"/>
              </a:spcAft>
              <a:buFont typeface="Arial" panose="020B0604020202020204" pitchFamily="34" charset="0"/>
              <a:buChar char="•"/>
            </a:pPr>
            <a:endParaRPr lang="en-GB" sz="1400" dirty="0">
              <a:solidFill>
                <a:srgbClr val="FF0000"/>
              </a:solidFill>
              <a:latin typeface="Calibri" panose="020F0502020204030204" pitchFamily="34" charset="0"/>
              <a:ea typeface="MS Mincho" panose="02020609040205080304" pitchFamily="49" charset="-128"/>
              <a:cs typeface="Times New Roman" panose="02020603050405020304" pitchFamily="18" charset="0"/>
            </a:endParaRPr>
          </a:p>
          <a:p>
            <a:pPr marL="285750" lvl="0" indent="-285750" eaLnBrk="0" fontAlgn="base" hangingPunct="0">
              <a:spcBef>
                <a:spcPct val="0"/>
              </a:spcBef>
              <a:spcAft>
                <a:spcPct val="0"/>
              </a:spcAft>
              <a:buFont typeface="Arial" panose="020B0604020202020204" pitchFamily="34" charset="0"/>
              <a:buChar char="•"/>
            </a:pPr>
            <a:endParaRPr lang="en-GB" sz="1400" dirty="0" smtClean="0">
              <a:solidFill>
                <a:srgbClr val="FF0000"/>
              </a:solidFill>
              <a:latin typeface="Calibri" panose="020F0502020204030204" pitchFamily="34" charset="0"/>
              <a:ea typeface="MS Mincho" panose="02020609040205080304" pitchFamily="49" charset="-128"/>
              <a:cs typeface="Times New Roman" panose="02020603050405020304" pitchFamily="18" charset="0"/>
            </a:endParaRPr>
          </a:p>
          <a:p>
            <a:pPr marL="285750" lvl="0" indent="-285750" eaLnBrk="0" fontAlgn="base" hangingPunct="0">
              <a:spcBef>
                <a:spcPct val="0"/>
              </a:spcBef>
              <a:spcAft>
                <a:spcPct val="0"/>
              </a:spcAft>
              <a:buFont typeface="Arial" panose="020B0604020202020204" pitchFamily="34" charset="0"/>
              <a:buChar char="•"/>
            </a:pPr>
            <a:endParaRPr lang="en-GB" sz="1400" dirty="0">
              <a:solidFill>
                <a:srgbClr val="FF0000"/>
              </a:solidFill>
              <a:latin typeface="Calibri" panose="020F0502020204030204" pitchFamily="34" charset="0"/>
              <a:ea typeface="MS Mincho" panose="02020609040205080304" pitchFamily="49" charset="-128"/>
              <a:cs typeface="Times New Roman" panose="02020603050405020304" pitchFamily="18" charset="0"/>
            </a:endParaRPr>
          </a:p>
          <a:p>
            <a:pPr marL="285750" lvl="0" indent="-285750" eaLnBrk="0" fontAlgn="base" hangingPunct="0">
              <a:spcBef>
                <a:spcPct val="0"/>
              </a:spcBef>
              <a:spcAft>
                <a:spcPct val="0"/>
              </a:spcAft>
              <a:buFont typeface="Arial" panose="020B0604020202020204" pitchFamily="34" charset="0"/>
              <a:buChar char="•"/>
            </a:pPr>
            <a:endParaRPr lang="en-GB" sz="1400" dirty="0" smtClean="0">
              <a:solidFill>
                <a:srgbClr val="FF0000"/>
              </a:solidFill>
              <a:latin typeface="Calibri" panose="020F0502020204030204" pitchFamily="34" charset="0"/>
              <a:ea typeface="MS Mincho" panose="02020609040205080304" pitchFamily="49" charset="-128"/>
              <a:cs typeface="Times New Roman" panose="02020603050405020304" pitchFamily="18" charset="0"/>
            </a:endParaRPr>
          </a:p>
          <a:p>
            <a:pPr marL="285750" lvl="0" indent="-285750" eaLnBrk="0" fontAlgn="base" hangingPunct="0">
              <a:spcBef>
                <a:spcPct val="0"/>
              </a:spcBef>
              <a:spcAft>
                <a:spcPct val="0"/>
              </a:spcAft>
              <a:buFont typeface="Arial" panose="020B0604020202020204" pitchFamily="34" charset="0"/>
              <a:buChar char="•"/>
            </a:pPr>
            <a:endParaRPr lang="en-GB" sz="1400" dirty="0">
              <a:solidFill>
                <a:srgbClr val="FF0000"/>
              </a:solidFill>
              <a:latin typeface="Calibri" panose="020F0502020204030204" pitchFamily="34" charset="0"/>
              <a:ea typeface="MS Mincho" panose="02020609040205080304" pitchFamily="49" charset="-128"/>
              <a:cs typeface="Times New Roman" panose="02020603050405020304" pitchFamily="18" charset="0"/>
            </a:endParaRPr>
          </a:p>
        </p:txBody>
      </p:sp>
      <p:sp>
        <p:nvSpPr>
          <p:cNvPr id="2" name="Rectangle 1"/>
          <p:cNvSpPr/>
          <p:nvPr/>
        </p:nvSpPr>
        <p:spPr>
          <a:xfrm>
            <a:off x="7761890" y="3136113"/>
            <a:ext cx="1382110" cy="253916"/>
          </a:xfrm>
          <a:prstGeom prst="rect">
            <a:avLst/>
          </a:prstGeom>
        </p:spPr>
        <p:txBody>
          <a:bodyPr wrap="none">
            <a:spAutoFit/>
          </a:bodyPr>
          <a:lstStyle/>
          <a:p>
            <a:r>
              <a:rPr lang="en-GB" sz="1050" dirty="0" smtClean="0">
                <a:solidFill>
                  <a:srgbClr val="0070C0"/>
                </a:solidFill>
                <a:latin typeface="Calibri" panose="020F0502020204030204" pitchFamily="34" charset="0"/>
                <a:ea typeface="MS Mincho" panose="02020609040205080304" pitchFamily="49" charset="-128"/>
                <a:cs typeface="Times New Roman" panose="02020603050405020304" pitchFamily="18" charset="0"/>
              </a:rPr>
              <a:t>Fig. 3 (Burrows</a:t>
            </a:r>
            <a:r>
              <a:rPr lang="en-GB" sz="1050" dirty="0">
                <a:solidFill>
                  <a:srgbClr val="0070C0"/>
                </a:solidFill>
                <a:latin typeface="Calibri" panose="020F0502020204030204" pitchFamily="34" charset="0"/>
                <a:ea typeface="MS Mincho" panose="02020609040205080304" pitchFamily="49" charset="-128"/>
                <a:cs typeface="Times New Roman" panose="02020603050405020304" pitchFamily="18" charset="0"/>
              </a:rPr>
              <a:t>, 2018)</a:t>
            </a:r>
          </a:p>
        </p:txBody>
      </p:sp>
    </p:spTree>
    <p:extLst>
      <p:ext uri="{BB962C8B-B14F-4D97-AF65-F5344CB8AC3E}">
        <p14:creationId xmlns:p14="http://schemas.microsoft.com/office/powerpoint/2010/main" val="2752167348"/>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Titolo 3"/>
          <p:cNvSpPr>
            <a:spLocks noGrp="1"/>
          </p:cNvSpPr>
          <p:nvPr>
            <p:ph type="title"/>
          </p:nvPr>
        </p:nvSpPr>
        <p:spPr>
          <a:xfrm>
            <a:off x="150475" y="161920"/>
            <a:ext cx="7194023" cy="300875"/>
          </a:xfrm>
        </p:spPr>
        <p:txBody>
          <a:bodyPr/>
          <a:lstStyle/>
          <a:p>
            <a:r>
              <a:rPr lang="en-GB" sz="1600" dirty="0"/>
              <a:t>Recent industry data</a:t>
            </a:r>
          </a:p>
        </p:txBody>
      </p:sp>
      <p:sp>
        <p:nvSpPr>
          <p:cNvPr id="10" name="Rectangle 9"/>
          <p:cNvSpPr/>
          <p:nvPr/>
        </p:nvSpPr>
        <p:spPr>
          <a:xfrm>
            <a:off x="94328" y="546757"/>
            <a:ext cx="8248085" cy="2862322"/>
          </a:xfrm>
          <a:prstGeom prst="rect">
            <a:avLst/>
          </a:prstGeom>
        </p:spPr>
        <p:txBody>
          <a:bodyPr wrap="square">
            <a:spAutoFit/>
          </a:bodyPr>
          <a:lstStyle/>
          <a:p>
            <a:pPr lvl="0" eaLnBrk="0" fontAlgn="base" hangingPunct="0">
              <a:spcBef>
                <a:spcPct val="0"/>
              </a:spcBef>
              <a:spcAft>
                <a:spcPct val="0"/>
              </a:spcAft>
            </a:pPr>
            <a:r>
              <a:rPr lang="en-GB" sz="1200" b="1" u="sng" dirty="0">
                <a:latin typeface="Calibri" panose="020F0502020204030204" pitchFamily="34" charset="0"/>
              </a:rPr>
              <a:t>Automotive Industry Action Group </a:t>
            </a:r>
            <a:r>
              <a:rPr lang="en-GB" sz="1200" b="1" u="sng" dirty="0" smtClean="0">
                <a:latin typeface="Calibri" panose="020F0502020204030204" pitchFamily="34" charset="0"/>
              </a:rPr>
              <a:t>(</a:t>
            </a:r>
            <a:r>
              <a:rPr lang="en-GB" sz="1200" b="1" u="sng" dirty="0" smtClean="0">
                <a:latin typeface="Calibri" panose="020F0502020204030204" pitchFamily="34" charset="0"/>
                <a:ea typeface="MS Mincho" panose="02020609040205080304" pitchFamily="49" charset="-128"/>
                <a:cs typeface="Times New Roman" panose="02020603050405020304" pitchFamily="18" charset="0"/>
              </a:rPr>
              <a:t>AIAG) &amp; Delloite – Quality 2020</a:t>
            </a:r>
          </a:p>
          <a:p>
            <a:pPr lvl="0" eaLnBrk="0" fontAlgn="base" hangingPunct="0">
              <a:spcBef>
                <a:spcPct val="0"/>
              </a:spcBef>
              <a:spcAft>
                <a:spcPct val="0"/>
              </a:spcAft>
            </a:pPr>
            <a:endParaRPr lang="en-GB" sz="1200" dirty="0" smtClean="0">
              <a:latin typeface="Calibri" panose="020F0502020204030204" pitchFamily="34" charset="0"/>
            </a:endParaRPr>
          </a:p>
          <a:p>
            <a:pPr lvl="0" eaLnBrk="0" fontAlgn="base" hangingPunct="0">
              <a:spcBef>
                <a:spcPct val="0"/>
              </a:spcBef>
              <a:spcAft>
                <a:spcPct val="0"/>
              </a:spcAft>
            </a:pPr>
            <a:r>
              <a:rPr lang="en-GB" sz="1200" dirty="0" smtClean="0">
                <a:latin typeface="Calibri" panose="020F0502020204030204" pitchFamily="34" charset="0"/>
              </a:rPr>
              <a:t>The AIAG, comprising of 22 </a:t>
            </a:r>
            <a:r>
              <a:rPr lang="en-GB" sz="1200" dirty="0">
                <a:latin typeface="Calibri" panose="020F0502020204030204" pitchFamily="34" charset="0"/>
              </a:rPr>
              <a:t>automotive OEMs and suppliers </a:t>
            </a:r>
            <a:r>
              <a:rPr lang="en-GB" sz="1200" dirty="0" smtClean="0">
                <a:latin typeface="Calibri" panose="020F0502020204030204" pitchFamily="34" charset="0"/>
              </a:rPr>
              <a:t>collaborated with Deloitte to undertake a survey to establish the challenges facing the automotive industry</a:t>
            </a:r>
          </a:p>
          <a:p>
            <a:pPr lvl="0" eaLnBrk="0" fontAlgn="base" hangingPunct="0">
              <a:spcBef>
                <a:spcPct val="0"/>
              </a:spcBef>
              <a:spcAft>
                <a:spcPct val="0"/>
              </a:spcAft>
            </a:pPr>
            <a:endParaRPr lang="en-GB" sz="1200" dirty="0" smtClean="0">
              <a:solidFill>
                <a:srgbClr val="FF0000"/>
              </a:solidFill>
              <a:latin typeface="Calibri" panose="020F0502020204030204" pitchFamily="34" charset="0"/>
              <a:ea typeface="MS Mincho" panose="02020609040205080304" pitchFamily="49" charset="-128"/>
              <a:cs typeface="Times New Roman" panose="02020603050405020304" pitchFamily="18" charset="0"/>
            </a:endParaRPr>
          </a:p>
          <a:p>
            <a:pPr lvl="0" eaLnBrk="0" fontAlgn="base" hangingPunct="0">
              <a:spcBef>
                <a:spcPct val="0"/>
              </a:spcBef>
              <a:spcAft>
                <a:spcPct val="0"/>
              </a:spcAft>
            </a:pPr>
            <a:r>
              <a:rPr lang="en-GB" sz="1200" b="1" dirty="0" smtClean="0">
                <a:latin typeface="Calibri" panose="020F0502020204030204" pitchFamily="34" charset="0"/>
              </a:rPr>
              <a:t>Results showed </a:t>
            </a:r>
            <a:r>
              <a:rPr lang="en-GB" sz="1200" b="1" dirty="0">
                <a:latin typeface="Calibri" panose="020F0502020204030204" pitchFamily="34" charset="0"/>
              </a:rPr>
              <a:t>that the ability to undertake effective problem solving was seen as a critical </a:t>
            </a:r>
            <a:endParaRPr lang="en-GB" sz="1200" b="1" dirty="0" smtClean="0">
              <a:latin typeface="Calibri" panose="020F0502020204030204" pitchFamily="34" charset="0"/>
            </a:endParaRPr>
          </a:p>
          <a:p>
            <a:pPr lvl="0" eaLnBrk="0" fontAlgn="base" hangingPunct="0">
              <a:spcBef>
                <a:spcPct val="0"/>
              </a:spcBef>
              <a:spcAft>
                <a:spcPct val="0"/>
              </a:spcAft>
            </a:pPr>
            <a:endParaRPr lang="en-GB" sz="1200" dirty="0">
              <a:solidFill>
                <a:srgbClr val="FF0000"/>
              </a:solidFill>
              <a:latin typeface="Calibri" panose="020F0502020204030204" pitchFamily="34" charset="0"/>
              <a:ea typeface="MS Mincho" panose="02020609040205080304" pitchFamily="49" charset="-128"/>
              <a:cs typeface="Times New Roman" panose="02020603050405020304" pitchFamily="18" charset="0"/>
            </a:endParaRPr>
          </a:p>
          <a:p>
            <a:pPr lvl="0" eaLnBrk="0" fontAlgn="base" hangingPunct="0">
              <a:spcBef>
                <a:spcPct val="0"/>
              </a:spcBef>
              <a:spcAft>
                <a:spcPct val="0"/>
              </a:spcAft>
            </a:pPr>
            <a:r>
              <a:rPr lang="en-GB" sz="1200" i="1" dirty="0">
                <a:solidFill>
                  <a:srgbClr val="002060"/>
                </a:solidFill>
                <a:latin typeface="Calibri" panose="020F0502020204030204" pitchFamily="34" charset="0"/>
              </a:rPr>
              <a:t>“</a:t>
            </a:r>
            <a:r>
              <a:rPr lang="en-GB" sz="1200" i="1" dirty="0">
                <a:solidFill>
                  <a:srgbClr val="0070C0"/>
                </a:solidFill>
                <a:latin typeface="Calibri" panose="020F0502020204030204" pitchFamily="34" charset="0"/>
              </a:rPr>
              <a:t>The fact that the majority of survey respondents describe themselves as only moderately capable at problem solving is interesting and concerning,” </a:t>
            </a:r>
          </a:p>
          <a:p>
            <a:pPr eaLnBrk="0" fontAlgn="base" hangingPunct="0">
              <a:spcBef>
                <a:spcPct val="0"/>
              </a:spcBef>
              <a:spcAft>
                <a:spcPct val="0"/>
              </a:spcAft>
            </a:pPr>
            <a:r>
              <a:rPr lang="en-GB" sz="1200" dirty="0">
                <a:solidFill>
                  <a:srgbClr val="0070C0"/>
                </a:solidFill>
                <a:latin typeface="Calibri" panose="020F0502020204030204" pitchFamily="34" charset="0"/>
              </a:rPr>
              <a:t>David Kneisler, </a:t>
            </a:r>
            <a:r>
              <a:rPr lang="en-GB" sz="1200" dirty="0" smtClean="0">
                <a:solidFill>
                  <a:srgbClr val="0070C0"/>
                </a:solidFill>
                <a:latin typeface="Calibri" panose="020F0502020204030204" pitchFamily="34" charset="0"/>
              </a:rPr>
              <a:t>chairman </a:t>
            </a:r>
            <a:r>
              <a:rPr lang="en-GB" sz="1200" dirty="0">
                <a:solidFill>
                  <a:srgbClr val="0070C0"/>
                </a:solidFill>
                <a:latin typeface="Calibri" panose="020F0502020204030204" pitchFamily="34" charset="0"/>
              </a:rPr>
              <a:t>of the AIAG board of directors. (AIAG, Deloitte, 2021)</a:t>
            </a:r>
          </a:p>
          <a:p>
            <a:pPr lvl="0" eaLnBrk="0" fontAlgn="base" hangingPunct="0">
              <a:spcBef>
                <a:spcPct val="0"/>
              </a:spcBef>
              <a:spcAft>
                <a:spcPct val="0"/>
              </a:spcAft>
            </a:pPr>
            <a:endParaRPr lang="en-GB" sz="1200" dirty="0">
              <a:latin typeface="Calibri" panose="020F0502020204030204" pitchFamily="34" charset="0"/>
            </a:endParaRPr>
          </a:p>
          <a:p>
            <a:pPr marL="285750" lvl="0" indent="-285750" eaLnBrk="0" fontAlgn="base" hangingPunct="0">
              <a:spcBef>
                <a:spcPct val="0"/>
              </a:spcBef>
              <a:spcAft>
                <a:spcPct val="0"/>
              </a:spcAft>
              <a:buFont typeface="Arial" panose="020B0604020202020204" pitchFamily="34" charset="0"/>
              <a:buChar char="•"/>
            </a:pPr>
            <a:endParaRPr lang="en-GB" sz="1200" dirty="0">
              <a:solidFill>
                <a:srgbClr val="FF0000"/>
              </a:solidFill>
              <a:latin typeface="Calibri" panose="020F0502020204030204" pitchFamily="34" charset="0"/>
              <a:ea typeface="MS Mincho" panose="02020609040205080304" pitchFamily="49" charset="-128"/>
              <a:cs typeface="Times New Roman" panose="02020603050405020304" pitchFamily="18" charset="0"/>
            </a:endParaRPr>
          </a:p>
          <a:p>
            <a:pPr marL="285750" lvl="0" indent="-285750" eaLnBrk="0" fontAlgn="base" hangingPunct="0">
              <a:spcBef>
                <a:spcPct val="0"/>
              </a:spcBef>
              <a:spcAft>
                <a:spcPct val="0"/>
              </a:spcAft>
              <a:buFont typeface="Arial" panose="020B0604020202020204" pitchFamily="34" charset="0"/>
              <a:buChar char="•"/>
            </a:pPr>
            <a:endParaRPr lang="en-GB" sz="1200" dirty="0">
              <a:solidFill>
                <a:srgbClr val="FF0000"/>
              </a:solidFill>
              <a:latin typeface="Calibri" panose="020F0502020204030204" pitchFamily="34" charset="0"/>
              <a:ea typeface="MS Mincho" panose="02020609040205080304" pitchFamily="49" charset="-128"/>
              <a:cs typeface="Times New Roman" panose="02020603050405020304" pitchFamily="18" charset="0"/>
            </a:endParaRPr>
          </a:p>
          <a:p>
            <a:pPr lvl="0" eaLnBrk="0" fontAlgn="base" hangingPunct="0">
              <a:spcBef>
                <a:spcPct val="0"/>
              </a:spcBef>
              <a:spcAft>
                <a:spcPct val="0"/>
              </a:spcAft>
            </a:pPr>
            <a:endParaRPr lang="en-GB" sz="1200" dirty="0" smtClean="0">
              <a:solidFill>
                <a:srgbClr val="FF0000"/>
              </a:solidFill>
              <a:latin typeface="Calibri" panose="020F0502020204030204" pitchFamily="34" charset="0"/>
              <a:ea typeface="MS Mincho" panose="02020609040205080304" pitchFamily="49" charset="-128"/>
              <a:cs typeface="Times New Roman" panose="02020603050405020304" pitchFamily="18" charset="0"/>
            </a:endParaRPr>
          </a:p>
          <a:p>
            <a:pPr lvl="0" eaLnBrk="0" fontAlgn="base" hangingPunct="0">
              <a:spcBef>
                <a:spcPct val="0"/>
              </a:spcBef>
              <a:spcAft>
                <a:spcPct val="0"/>
              </a:spcAft>
            </a:pPr>
            <a:endParaRPr lang="en-GB" sz="1200" dirty="0">
              <a:solidFill>
                <a:srgbClr val="FF0000"/>
              </a:solidFill>
              <a:latin typeface="Calibri" panose="020F0502020204030204" pitchFamily="34" charset="0"/>
              <a:ea typeface="MS Mincho" panose="02020609040205080304" pitchFamily="49" charset="-128"/>
              <a:cs typeface="Times New Roman" panose="02020603050405020304" pitchFamily="18" charset="0"/>
            </a:endParaRPr>
          </a:p>
        </p:txBody>
      </p:sp>
      <p:pic>
        <p:nvPicPr>
          <p:cNvPr id="11" name="Picture 10"/>
          <p:cNvPicPr>
            <a:picLocks noChangeAspect="1"/>
          </p:cNvPicPr>
          <p:nvPr/>
        </p:nvPicPr>
        <p:blipFill>
          <a:blip r:embed="rId2"/>
          <a:stretch>
            <a:fillRect/>
          </a:stretch>
        </p:blipFill>
        <p:spPr>
          <a:xfrm>
            <a:off x="4999570" y="2536329"/>
            <a:ext cx="3896982" cy="2282756"/>
          </a:xfrm>
          <a:prstGeom prst="rect">
            <a:avLst/>
          </a:prstGeom>
        </p:spPr>
      </p:pic>
      <p:sp>
        <p:nvSpPr>
          <p:cNvPr id="12" name="Rectangle 11"/>
          <p:cNvSpPr/>
          <p:nvPr/>
        </p:nvSpPr>
        <p:spPr>
          <a:xfrm>
            <a:off x="122039" y="2696006"/>
            <a:ext cx="4712169" cy="2031325"/>
          </a:xfrm>
          <a:prstGeom prst="rect">
            <a:avLst/>
          </a:prstGeom>
        </p:spPr>
        <p:txBody>
          <a:bodyPr wrap="square">
            <a:spAutoFit/>
          </a:bodyPr>
          <a:lstStyle/>
          <a:p>
            <a:pPr lvl="0" eaLnBrk="0" fontAlgn="base" hangingPunct="0">
              <a:spcBef>
                <a:spcPct val="0"/>
              </a:spcBef>
              <a:spcAft>
                <a:spcPct val="0"/>
              </a:spcAft>
            </a:pPr>
            <a:r>
              <a:rPr lang="en-GB" sz="1200" b="1" u="sng" dirty="0" smtClean="0">
                <a:latin typeface="Calibri" panose="020F0502020204030204" pitchFamily="34" charset="0"/>
                <a:ea typeface="MS Mincho" panose="02020609040205080304" pitchFamily="49" charset="-128"/>
                <a:cs typeface="Times New Roman" panose="02020603050405020304" pitchFamily="18" charset="0"/>
              </a:rPr>
              <a:t>Industry Forum (IF) - 2019</a:t>
            </a:r>
            <a:endParaRPr lang="en-GB" sz="1200" b="1" u="sng" dirty="0">
              <a:latin typeface="Calibri" panose="020F0502020204030204" pitchFamily="34" charset="0"/>
              <a:ea typeface="MS Mincho" panose="02020609040205080304" pitchFamily="49" charset="-128"/>
              <a:cs typeface="Times New Roman" panose="02020603050405020304" pitchFamily="18" charset="0"/>
            </a:endParaRPr>
          </a:p>
          <a:p>
            <a:pPr lvl="0" eaLnBrk="0" fontAlgn="base" hangingPunct="0">
              <a:spcBef>
                <a:spcPct val="0"/>
              </a:spcBef>
              <a:spcAft>
                <a:spcPct val="0"/>
              </a:spcAft>
            </a:pPr>
            <a:endParaRPr lang="en-GB" sz="1100" dirty="0"/>
          </a:p>
          <a:p>
            <a:pPr eaLnBrk="0" fontAlgn="base" hangingPunct="0">
              <a:spcBef>
                <a:spcPct val="0"/>
              </a:spcBef>
              <a:spcAft>
                <a:spcPct val="0"/>
              </a:spcAft>
            </a:pPr>
            <a:r>
              <a:rPr lang="en-GB" sz="1100" dirty="0"/>
              <a:t>An analysis </a:t>
            </a:r>
            <a:r>
              <a:rPr lang="en-GB" sz="1100" dirty="0" smtClean="0"/>
              <a:t>was undertaken </a:t>
            </a:r>
            <a:r>
              <a:rPr lang="en-GB" sz="1100" dirty="0"/>
              <a:t>by IF into the results of IATF16949 audits </a:t>
            </a:r>
            <a:r>
              <a:rPr lang="en-GB" sz="1100" dirty="0" smtClean="0"/>
              <a:t>in 2019  and the </a:t>
            </a:r>
            <a:r>
              <a:rPr lang="en-GB" sz="1100" b="1" dirty="0" smtClean="0"/>
              <a:t>Major Non-conformances Raised (UK </a:t>
            </a:r>
            <a:r>
              <a:rPr lang="en-GB" sz="1100" b="1" dirty="0"/>
              <a:t>and </a:t>
            </a:r>
            <a:r>
              <a:rPr lang="en-GB" sz="1100" b="1" dirty="0" smtClean="0"/>
              <a:t>Globally) </a:t>
            </a:r>
          </a:p>
          <a:p>
            <a:pPr eaLnBrk="0" fontAlgn="base" hangingPunct="0">
              <a:spcBef>
                <a:spcPct val="0"/>
              </a:spcBef>
              <a:spcAft>
                <a:spcPct val="0"/>
              </a:spcAft>
            </a:pPr>
            <a:endParaRPr lang="en-GB" sz="1100" dirty="0"/>
          </a:p>
          <a:p>
            <a:pPr eaLnBrk="0" fontAlgn="base" hangingPunct="0">
              <a:spcBef>
                <a:spcPct val="0"/>
              </a:spcBef>
              <a:spcAft>
                <a:spcPct val="0"/>
              </a:spcAft>
            </a:pPr>
            <a:r>
              <a:rPr lang="en-GB" sz="1100" b="1" dirty="0" smtClean="0"/>
              <a:t>Problem solving highlighted in top 3</a:t>
            </a:r>
            <a:r>
              <a:rPr lang="en-GB" sz="1100" dirty="0" smtClean="0"/>
              <a:t> in both categories - Fig.4 (Forum</a:t>
            </a:r>
            <a:r>
              <a:rPr lang="en-GB" sz="1100" dirty="0"/>
              <a:t>, 2021</a:t>
            </a:r>
            <a:r>
              <a:rPr lang="en-GB" sz="1100" dirty="0" smtClean="0"/>
              <a:t>) </a:t>
            </a:r>
            <a:endParaRPr lang="en-GB" sz="1100" dirty="0"/>
          </a:p>
          <a:p>
            <a:pPr lvl="0" eaLnBrk="0" fontAlgn="base" hangingPunct="0">
              <a:spcBef>
                <a:spcPct val="0"/>
              </a:spcBef>
              <a:spcAft>
                <a:spcPct val="0"/>
              </a:spcAft>
            </a:pPr>
            <a:endParaRPr lang="en-GB" sz="1200" dirty="0">
              <a:solidFill>
                <a:srgbClr val="FF0000"/>
              </a:solidFill>
              <a:latin typeface="Calibri" panose="020F0502020204030204" pitchFamily="34" charset="0"/>
              <a:ea typeface="MS Mincho" panose="02020609040205080304" pitchFamily="49" charset="-128"/>
              <a:cs typeface="Times New Roman" panose="02020603050405020304" pitchFamily="18" charset="0"/>
            </a:endParaRPr>
          </a:p>
          <a:p>
            <a:pPr eaLnBrk="0" fontAlgn="base" hangingPunct="0">
              <a:spcBef>
                <a:spcPct val="0"/>
              </a:spcBef>
              <a:spcAft>
                <a:spcPct val="0"/>
              </a:spcAft>
            </a:pPr>
            <a:endParaRPr lang="en-GB" altLang="en-US" sz="1200" b="1" u="sng" dirty="0" smtClean="0">
              <a:latin typeface="Calibri" panose="020F0502020204030204" pitchFamily="34" charset="0"/>
              <a:ea typeface="MS Mincho" panose="02020609040205080304" pitchFamily="49" charset="-128"/>
              <a:cs typeface="Times New Roman" panose="02020603050405020304" pitchFamily="18" charset="0"/>
            </a:endParaRPr>
          </a:p>
          <a:p>
            <a:pPr eaLnBrk="0" fontAlgn="base" hangingPunct="0">
              <a:spcBef>
                <a:spcPct val="0"/>
              </a:spcBef>
              <a:spcAft>
                <a:spcPct val="0"/>
              </a:spcAft>
            </a:pPr>
            <a:r>
              <a:rPr lang="en-GB" altLang="en-US" sz="1200" b="1" u="sng" dirty="0" smtClean="0">
                <a:latin typeface="Calibri" panose="020F0502020204030204" pitchFamily="34" charset="0"/>
                <a:ea typeface="MS Mincho" panose="02020609040205080304" pitchFamily="49" charset="-128"/>
                <a:cs typeface="Times New Roman" panose="02020603050405020304" pitchFamily="18" charset="0"/>
              </a:rPr>
              <a:t>There is still an underlying issue with achieving a sustainable approach</a:t>
            </a:r>
            <a:endParaRPr lang="en-GB" altLang="en-US" sz="1200" b="1" u="sng" dirty="0">
              <a:latin typeface="Calibri" panose="020F0502020204030204" pitchFamily="34" charset="0"/>
              <a:ea typeface="MS Mincho" panose="02020609040205080304" pitchFamily="49" charset="-128"/>
              <a:cs typeface="Times New Roman" panose="02020603050405020304" pitchFamily="18" charset="0"/>
            </a:endParaRPr>
          </a:p>
          <a:p>
            <a:pPr marL="285750" lvl="0" indent="-285750" eaLnBrk="0" fontAlgn="base" hangingPunct="0">
              <a:spcBef>
                <a:spcPct val="0"/>
              </a:spcBef>
              <a:spcAft>
                <a:spcPct val="0"/>
              </a:spcAft>
              <a:buFont typeface="Arial" panose="020B0604020202020204" pitchFamily="34" charset="0"/>
              <a:buChar char="•"/>
            </a:pPr>
            <a:endParaRPr lang="en-GB" sz="1200" dirty="0">
              <a:solidFill>
                <a:srgbClr val="FF0000"/>
              </a:solidFill>
              <a:latin typeface="Calibri" panose="020F0502020204030204" pitchFamily="34" charset="0"/>
              <a:ea typeface="MS Mincho" panose="02020609040205080304" pitchFamily="49" charset="-128"/>
              <a:cs typeface="Times New Roman" panose="02020603050405020304" pitchFamily="18" charset="0"/>
            </a:endParaRPr>
          </a:p>
        </p:txBody>
      </p:sp>
      <p:sp>
        <p:nvSpPr>
          <p:cNvPr id="13" name="Rectangle 12"/>
          <p:cNvSpPr/>
          <p:nvPr/>
        </p:nvSpPr>
        <p:spPr>
          <a:xfrm>
            <a:off x="7043660" y="4819085"/>
            <a:ext cx="1298753" cy="261610"/>
          </a:xfrm>
          <a:prstGeom prst="rect">
            <a:avLst/>
          </a:prstGeom>
        </p:spPr>
        <p:txBody>
          <a:bodyPr wrap="none">
            <a:spAutoFit/>
          </a:bodyPr>
          <a:lstStyle/>
          <a:p>
            <a:r>
              <a:rPr lang="en-GB" sz="1050" dirty="0" smtClean="0">
                <a:solidFill>
                  <a:srgbClr val="0070C0"/>
                </a:solidFill>
                <a:latin typeface="Calibri" panose="020F0502020204030204" pitchFamily="34" charset="0"/>
                <a:ea typeface="MS Mincho" panose="02020609040205080304" pitchFamily="49" charset="-128"/>
                <a:cs typeface="Times New Roman" panose="02020603050405020304" pitchFamily="18" charset="0"/>
              </a:rPr>
              <a:t> Fig.4 (Forum 2021)</a:t>
            </a:r>
            <a:endParaRPr lang="en-GB" sz="1050" dirty="0"/>
          </a:p>
        </p:txBody>
      </p:sp>
    </p:spTree>
    <p:extLst>
      <p:ext uri="{BB962C8B-B14F-4D97-AF65-F5344CB8AC3E}">
        <p14:creationId xmlns:p14="http://schemas.microsoft.com/office/powerpoint/2010/main" val="4071582191"/>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 name="Titolo 3"/>
          <p:cNvSpPr>
            <a:spLocks noGrp="1"/>
          </p:cNvSpPr>
          <p:nvPr>
            <p:ph type="title"/>
          </p:nvPr>
        </p:nvSpPr>
        <p:spPr>
          <a:xfrm>
            <a:off x="150475" y="161920"/>
            <a:ext cx="7194023" cy="300875"/>
          </a:xfrm>
        </p:spPr>
        <p:txBody>
          <a:bodyPr/>
          <a:lstStyle/>
          <a:p>
            <a:r>
              <a:rPr lang="en-GB" sz="1600" dirty="0"/>
              <a:t>Continual improvement over the years</a:t>
            </a:r>
          </a:p>
        </p:txBody>
      </p:sp>
      <p:sp>
        <p:nvSpPr>
          <p:cNvPr id="3" name="Rectangle 2"/>
          <p:cNvSpPr/>
          <p:nvPr/>
        </p:nvSpPr>
        <p:spPr>
          <a:xfrm>
            <a:off x="8313404" y="4146300"/>
            <a:ext cx="498855" cy="261610"/>
          </a:xfrm>
          <a:prstGeom prst="rect">
            <a:avLst/>
          </a:prstGeom>
        </p:spPr>
        <p:txBody>
          <a:bodyPr wrap="none">
            <a:spAutoFit/>
          </a:bodyPr>
          <a:lstStyle/>
          <a:p>
            <a:r>
              <a:rPr lang="en-GB" sz="1100" dirty="0" smtClean="0"/>
              <a:t>Fig.5</a:t>
            </a:r>
            <a:endParaRPr lang="en-GB" sz="1100" dirty="0"/>
          </a:p>
        </p:txBody>
      </p:sp>
      <p:pic>
        <p:nvPicPr>
          <p:cNvPr id="6" name="Picture 5"/>
          <p:cNvPicPr>
            <a:picLocks noChangeAspect="1"/>
          </p:cNvPicPr>
          <p:nvPr/>
        </p:nvPicPr>
        <p:blipFill>
          <a:blip r:embed="rId2"/>
          <a:stretch>
            <a:fillRect/>
          </a:stretch>
        </p:blipFill>
        <p:spPr>
          <a:xfrm>
            <a:off x="304799" y="639776"/>
            <a:ext cx="8101782" cy="4077236"/>
          </a:xfrm>
          <a:prstGeom prst="rect">
            <a:avLst/>
          </a:prstGeom>
        </p:spPr>
      </p:pic>
    </p:spTree>
    <p:extLst>
      <p:ext uri="{BB962C8B-B14F-4D97-AF65-F5344CB8AC3E}">
        <p14:creationId xmlns:p14="http://schemas.microsoft.com/office/powerpoint/2010/main" val="2967673562"/>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 name="Titolo 3"/>
          <p:cNvSpPr>
            <a:spLocks noGrp="1"/>
          </p:cNvSpPr>
          <p:nvPr>
            <p:ph type="title"/>
          </p:nvPr>
        </p:nvSpPr>
        <p:spPr>
          <a:xfrm>
            <a:off x="150475" y="161920"/>
            <a:ext cx="7194023" cy="300875"/>
          </a:xfrm>
        </p:spPr>
        <p:txBody>
          <a:bodyPr/>
          <a:lstStyle/>
          <a:p>
            <a:r>
              <a:rPr lang="en-GB" sz="1600" b="1" dirty="0"/>
              <a:t>Marelli – a brief overview</a:t>
            </a:r>
          </a:p>
        </p:txBody>
      </p:sp>
      <p:pic>
        <p:nvPicPr>
          <p:cNvPr id="2" name="Picture 1"/>
          <p:cNvPicPr>
            <a:picLocks noChangeAspect="1"/>
          </p:cNvPicPr>
          <p:nvPr/>
        </p:nvPicPr>
        <p:blipFill>
          <a:blip r:embed="rId2"/>
          <a:stretch>
            <a:fillRect/>
          </a:stretch>
        </p:blipFill>
        <p:spPr>
          <a:xfrm>
            <a:off x="299279" y="600354"/>
            <a:ext cx="2064980" cy="4006581"/>
          </a:xfrm>
          <a:prstGeom prst="rect">
            <a:avLst/>
          </a:prstGeom>
        </p:spPr>
      </p:pic>
      <p:pic>
        <p:nvPicPr>
          <p:cNvPr id="3" name="Picture 2"/>
          <p:cNvPicPr>
            <a:picLocks noChangeAspect="1"/>
          </p:cNvPicPr>
          <p:nvPr/>
        </p:nvPicPr>
        <p:blipFill>
          <a:blip r:embed="rId3"/>
          <a:stretch>
            <a:fillRect/>
          </a:stretch>
        </p:blipFill>
        <p:spPr>
          <a:xfrm>
            <a:off x="2565844" y="1178008"/>
            <a:ext cx="5589615" cy="3505783"/>
          </a:xfrm>
          <a:prstGeom prst="rect">
            <a:avLst/>
          </a:prstGeom>
        </p:spPr>
      </p:pic>
      <p:sp>
        <p:nvSpPr>
          <p:cNvPr id="4" name="Rectangle 3"/>
          <p:cNvSpPr/>
          <p:nvPr/>
        </p:nvSpPr>
        <p:spPr>
          <a:xfrm>
            <a:off x="2516659" y="478993"/>
            <a:ext cx="5235146" cy="738664"/>
          </a:xfrm>
          <a:prstGeom prst="rect">
            <a:avLst/>
          </a:prstGeom>
        </p:spPr>
        <p:txBody>
          <a:bodyPr wrap="square">
            <a:spAutoFit/>
          </a:bodyPr>
          <a:lstStyle/>
          <a:p>
            <a:r>
              <a:rPr lang="en-US" sz="1400" dirty="0">
                <a:solidFill>
                  <a:srgbClr val="000000"/>
                </a:solidFill>
                <a:latin typeface="Calibri" panose="020F0502020204030204" pitchFamily="34" charset="0"/>
              </a:rPr>
              <a:t>In May 2019, Magneti Marelli and Calsonic Kansei united under the new worldwide brand </a:t>
            </a:r>
            <a:r>
              <a:rPr lang="en-US" sz="1400" b="1" u="sng" dirty="0" smtClean="0">
                <a:solidFill>
                  <a:srgbClr val="000000"/>
                </a:solidFill>
                <a:latin typeface="Calibri" panose="020F0502020204030204" pitchFamily="34" charset="0"/>
              </a:rPr>
              <a:t>MARELLI </a:t>
            </a:r>
            <a:r>
              <a:rPr lang="en-GB" sz="1400" dirty="0">
                <a:solidFill>
                  <a:srgbClr val="000000"/>
                </a:solidFill>
                <a:latin typeface="Calibri" panose="020F0502020204030204" pitchFamily="34" charset="0"/>
              </a:rPr>
              <a:t>Fig.6 and </a:t>
            </a:r>
            <a:r>
              <a:rPr lang="en-GB" sz="1400" dirty="0" smtClean="0">
                <a:solidFill>
                  <a:srgbClr val="000000"/>
                </a:solidFill>
                <a:latin typeface="Calibri" panose="020F0502020204030204" pitchFamily="34" charset="0"/>
              </a:rPr>
              <a:t>Fig</a:t>
            </a:r>
            <a:r>
              <a:rPr lang="en-GB" sz="1400" dirty="0">
                <a:solidFill>
                  <a:srgbClr val="000000"/>
                </a:solidFill>
                <a:latin typeface="Calibri" panose="020F0502020204030204" pitchFamily="34" charset="0"/>
              </a:rPr>
              <a:t>. 7 </a:t>
            </a:r>
            <a:r>
              <a:rPr lang="en-GB" sz="1400" dirty="0"/>
              <a:t>(</a:t>
            </a:r>
            <a:r>
              <a:rPr lang="en-GB" sz="1400" dirty="0">
                <a:solidFill>
                  <a:srgbClr val="000000"/>
                </a:solidFill>
                <a:latin typeface="Calibri" panose="020F0502020204030204" pitchFamily="34" charset="0"/>
              </a:rPr>
              <a:t>Marelli, 2020)</a:t>
            </a:r>
          </a:p>
          <a:p>
            <a:endParaRPr lang="en-GB" sz="1400" dirty="0">
              <a:solidFill>
                <a:srgbClr val="000000"/>
              </a:solidFill>
              <a:latin typeface="Calibri" panose="020F0502020204030204" pitchFamily="34" charset="0"/>
            </a:endParaRPr>
          </a:p>
        </p:txBody>
      </p:sp>
      <p:sp>
        <p:nvSpPr>
          <p:cNvPr id="7" name="Rectangle 6"/>
          <p:cNvSpPr/>
          <p:nvPr/>
        </p:nvSpPr>
        <p:spPr>
          <a:xfrm>
            <a:off x="6838565" y="4683791"/>
            <a:ext cx="1438214" cy="261610"/>
          </a:xfrm>
          <a:prstGeom prst="rect">
            <a:avLst/>
          </a:prstGeom>
        </p:spPr>
        <p:txBody>
          <a:bodyPr wrap="none">
            <a:spAutoFit/>
          </a:bodyPr>
          <a:lstStyle/>
          <a:p>
            <a:r>
              <a:rPr lang="en-GB" sz="1100" dirty="0"/>
              <a:t>Fig.6 (Marelli, 2020)</a:t>
            </a:r>
          </a:p>
        </p:txBody>
      </p:sp>
    </p:spTree>
    <p:extLst>
      <p:ext uri="{BB962C8B-B14F-4D97-AF65-F5344CB8AC3E}">
        <p14:creationId xmlns:p14="http://schemas.microsoft.com/office/powerpoint/2010/main" val="3750736013"/>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p:cNvSpPr>
            <a:spLocks noGrp="1"/>
          </p:cNvSpPr>
          <p:nvPr>
            <p:ph type="sldNum" sz="quarter" idx="12"/>
          </p:nvPr>
        </p:nvSpPr>
        <p:spPr/>
        <p:txBody>
          <a:bodyPr/>
          <a:lstStyle/>
          <a:p>
            <a:fld id="{89B0F03C-C644-5D47-B7B4-F6F84F3A4BA3}" type="slidenum">
              <a:rPr lang="it-IT" smtClean="0"/>
              <a:t>10</a:t>
            </a:fld>
            <a:endParaRPr lang="it-IT" dirty="0"/>
          </a:p>
        </p:txBody>
      </p:sp>
      <p:sp>
        <p:nvSpPr>
          <p:cNvPr id="8" name="Titolo 3"/>
          <p:cNvSpPr>
            <a:spLocks noGrp="1"/>
          </p:cNvSpPr>
          <p:nvPr>
            <p:ph type="title"/>
          </p:nvPr>
        </p:nvSpPr>
        <p:spPr>
          <a:xfrm>
            <a:off x="150475" y="161920"/>
            <a:ext cx="7194023" cy="300875"/>
          </a:xfrm>
        </p:spPr>
        <p:txBody>
          <a:bodyPr/>
          <a:lstStyle/>
          <a:p>
            <a:r>
              <a:rPr lang="en-GB" sz="1600" b="1" dirty="0"/>
              <a:t>Marelli Llanelli Plant </a:t>
            </a:r>
            <a:r>
              <a:rPr lang="en-GB" sz="1600" dirty="0"/>
              <a:t>– Thermal Systems Division</a:t>
            </a:r>
          </a:p>
        </p:txBody>
      </p:sp>
      <p:pic>
        <p:nvPicPr>
          <p:cNvPr id="2" name="Picture 1"/>
          <p:cNvPicPr>
            <a:picLocks noChangeAspect="1"/>
          </p:cNvPicPr>
          <p:nvPr/>
        </p:nvPicPr>
        <p:blipFill>
          <a:blip r:embed="rId2"/>
          <a:stretch>
            <a:fillRect/>
          </a:stretch>
        </p:blipFill>
        <p:spPr>
          <a:xfrm>
            <a:off x="181799" y="555741"/>
            <a:ext cx="5913633" cy="2944623"/>
          </a:xfrm>
          <a:prstGeom prst="rect">
            <a:avLst/>
          </a:prstGeom>
        </p:spPr>
      </p:pic>
      <p:pic>
        <p:nvPicPr>
          <p:cNvPr id="4" name="Picture 3"/>
          <p:cNvPicPr>
            <a:picLocks noChangeAspect="1"/>
          </p:cNvPicPr>
          <p:nvPr/>
        </p:nvPicPr>
        <p:blipFill>
          <a:blip r:embed="rId3"/>
          <a:stretch>
            <a:fillRect/>
          </a:stretch>
        </p:blipFill>
        <p:spPr>
          <a:xfrm>
            <a:off x="1054444" y="3513663"/>
            <a:ext cx="3649362" cy="1343048"/>
          </a:xfrm>
          <a:prstGeom prst="rect">
            <a:avLst/>
          </a:prstGeom>
        </p:spPr>
      </p:pic>
      <p:pic>
        <p:nvPicPr>
          <p:cNvPr id="5" name="Picture 4"/>
          <p:cNvPicPr>
            <a:picLocks noChangeAspect="1"/>
          </p:cNvPicPr>
          <p:nvPr/>
        </p:nvPicPr>
        <p:blipFill>
          <a:blip r:embed="rId4"/>
          <a:stretch>
            <a:fillRect/>
          </a:stretch>
        </p:blipFill>
        <p:spPr>
          <a:xfrm>
            <a:off x="6207005" y="1005016"/>
            <a:ext cx="2780475" cy="3026603"/>
          </a:xfrm>
          <a:prstGeom prst="rect">
            <a:avLst/>
          </a:prstGeom>
        </p:spPr>
      </p:pic>
      <p:sp>
        <p:nvSpPr>
          <p:cNvPr id="7" name="Rectangle 6"/>
          <p:cNvSpPr/>
          <p:nvPr/>
        </p:nvSpPr>
        <p:spPr>
          <a:xfrm>
            <a:off x="6838565" y="4683791"/>
            <a:ext cx="1438214" cy="261610"/>
          </a:xfrm>
          <a:prstGeom prst="rect">
            <a:avLst/>
          </a:prstGeom>
        </p:spPr>
        <p:txBody>
          <a:bodyPr wrap="none">
            <a:spAutoFit/>
          </a:bodyPr>
          <a:lstStyle/>
          <a:p>
            <a:r>
              <a:rPr lang="en-GB" sz="1100" dirty="0" smtClean="0"/>
              <a:t>Fig.7 </a:t>
            </a:r>
            <a:r>
              <a:rPr lang="en-GB" sz="1100" dirty="0"/>
              <a:t>(Marelli, 2020)</a:t>
            </a:r>
          </a:p>
        </p:txBody>
      </p:sp>
    </p:spTree>
    <p:extLst>
      <p:ext uri="{BB962C8B-B14F-4D97-AF65-F5344CB8AC3E}">
        <p14:creationId xmlns:p14="http://schemas.microsoft.com/office/powerpoint/2010/main" val="3056124654"/>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egnaposto numero diapositiva 4">
            <a:extLst>
              <a:ext uri="{FF2B5EF4-FFF2-40B4-BE49-F238E27FC236}">
                <a16:creationId xmlns:a16="http://schemas.microsoft.com/office/drawing/2014/main" id="{C966DAE5-5445-CF4C-9B3D-73735EA92BBA}"/>
              </a:ext>
            </a:extLst>
          </p:cNvPr>
          <p:cNvSpPr>
            <a:spLocks noGrp="1"/>
          </p:cNvSpPr>
          <p:nvPr>
            <p:ph type="sldNum" sz="quarter" idx="12"/>
          </p:nvPr>
        </p:nvSpPr>
        <p:spPr/>
        <p:txBody>
          <a:bodyPr/>
          <a:lstStyle/>
          <a:p>
            <a:fld id="{89B0F03C-C644-5D47-B7B4-F6F84F3A4BA3}" type="slidenum">
              <a:rPr lang="it-IT" smtClean="0"/>
              <a:t>11</a:t>
            </a:fld>
            <a:endParaRPr lang="it-IT" dirty="0"/>
          </a:p>
        </p:txBody>
      </p:sp>
      <p:sp>
        <p:nvSpPr>
          <p:cNvPr id="2" name="TextBox 1"/>
          <p:cNvSpPr txBox="1"/>
          <p:nvPr/>
        </p:nvSpPr>
        <p:spPr>
          <a:xfrm>
            <a:off x="266631" y="213333"/>
            <a:ext cx="6364828" cy="422295"/>
          </a:xfrm>
          <a:prstGeom prst="rect">
            <a:avLst/>
          </a:prstGeom>
        </p:spPr>
        <p:txBody>
          <a:bodyPr vert="horz" lIns="0" tIns="0" rIns="0" bIns="0" rtlCol="0" anchor="t" anchorCtr="0">
            <a:noAutofit/>
          </a:bodyPr>
          <a:lstStyle>
            <a:lvl1pPr>
              <a:lnSpc>
                <a:spcPct val="150000"/>
              </a:lnSpc>
              <a:spcBef>
                <a:spcPct val="0"/>
              </a:spcBef>
              <a:buNone/>
              <a:defRPr sz="1600" b="0" i="0" kern="0" spc="0" baseline="0">
                <a:solidFill>
                  <a:schemeClr val="tx2"/>
                </a:solidFill>
                <a:latin typeface="Noto Sans SemiBold"/>
                <a:ea typeface="+mj-ea"/>
                <a:cs typeface="+mj-cs"/>
              </a:defRPr>
            </a:lvl1pPr>
          </a:lstStyle>
          <a:p>
            <a:r>
              <a:rPr lang="en-GB" dirty="0"/>
              <a:t>Marelli Llanelli Plant – Importance of continual improvement</a:t>
            </a:r>
          </a:p>
        </p:txBody>
      </p:sp>
      <p:sp>
        <p:nvSpPr>
          <p:cNvPr id="6" name="Rectangle 5"/>
          <p:cNvSpPr/>
          <p:nvPr/>
        </p:nvSpPr>
        <p:spPr>
          <a:xfrm>
            <a:off x="141099" y="1541627"/>
            <a:ext cx="3496181" cy="2292935"/>
          </a:xfrm>
          <a:prstGeom prst="rect">
            <a:avLst/>
          </a:prstGeom>
        </p:spPr>
        <p:txBody>
          <a:bodyPr wrap="square">
            <a:spAutoFit/>
          </a:bodyPr>
          <a:lstStyle/>
          <a:p>
            <a:pPr marL="285750" lvl="0" indent="-285750" eaLnBrk="0" fontAlgn="base" hangingPunct="0">
              <a:spcBef>
                <a:spcPct val="0"/>
              </a:spcBef>
              <a:spcAft>
                <a:spcPct val="0"/>
              </a:spcAft>
              <a:buFont typeface="Arial" panose="020B0604020202020204" pitchFamily="34" charset="0"/>
              <a:buChar char="•"/>
            </a:pPr>
            <a:r>
              <a:rPr lang="en-GB" sz="1400" b="1" dirty="0" smtClean="0">
                <a:latin typeface="Calibri" panose="020F0502020204030204" pitchFamily="34" charset="0"/>
                <a:ea typeface="MS Mincho" panose="02020609040205080304" pitchFamily="49" charset="-128"/>
                <a:cs typeface="Times New Roman" panose="02020603050405020304" pitchFamily="18" charset="0"/>
              </a:rPr>
              <a:t>Tier 1 </a:t>
            </a:r>
            <a:r>
              <a:rPr lang="en-GB" sz="1400" dirty="0" smtClean="0">
                <a:latin typeface="Calibri" panose="020F0502020204030204" pitchFamily="34" charset="0"/>
                <a:ea typeface="MS Mincho" panose="02020609040205080304" pitchFamily="49" charset="-128"/>
                <a:cs typeface="Times New Roman" panose="02020603050405020304" pitchFamily="18" charset="0"/>
              </a:rPr>
              <a:t>manufacturing organisation</a:t>
            </a:r>
          </a:p>
          <a:p>
            <a:pPr lvl="0" eaLnBrk="0" fontAlgn="base" hangingPunct="0">
              <a:spcBef>
                <a:spcPct val="0"/>
              </a:spcBef>
              <a:spcAft>
                <a:spcPct val="0"/>
              </a:spcAft>
            </a:pPr>
            <a:endParaRPr lang="en-GB" sz="900" dirty="0" smtClean="0">
              <a:latin typeface="Calibri" panose="020F0502020204030204" pitchFamily="34" charset="0"/>
              <a:ea typeface="MS Mincho" panose="02020609040205080304" pitchFamily="49" charset="-128"/>
              <a:cs typeface="Times New Roman" panose="02020603050405020304" pitchFamily="18" charset="0"/>
            </a:endParaRPr>
          </a:p>
          <a:p>
            <a:pPr marL="285750" lvl="0" indent="-285750" eaLnBrk="0" fontAlgn="base" hangingPunct="0">
              <a:spcBef>
                <a:spcPct val="0"/>
              </a:spcBef>
              <a:spcAft>
                <a:spcPct val="0"/>
              </a:spcAft>
              <a:buFont typeface="Arial" panose="020B0604020202020204" pitchFamily="34" charset="0"/>
              <a:buChar char="•"/>
            </a:pPr>
            <a:r>
              <a:rPr lang="en-GB" sz="1400" dirty="0" smtClean="0">
                <a:latin typeface="Calibri" panose="020F0502020204030204" pitchFamily="34" charset="0"/>
                <a:ea typeface="MS Mincho" panose="02020609040205080304" pitchFamily="49" charset="-128"/>
                <a:cs typeface="Times New Roman" panose="02020603050405020304" pitchFamily="18" charset="0"/>
              </a:rPr>
              <a:t>Responsible for the </a:t>
            </a:r>
            <a:r>
              <a:rPr lang="en-GB" sz="1400" b="1" dirty="0" smtClean="0">
                <a:latin typeface="Calibri" panose="020F0502020204030204" pitchFamily="34" charset="0"/>
                <a:ea typeface="MS Mincho" panose="02020609040205080304" pitchFamily="49" charset="-128"/>
                <a:cs typeface="Times New Roman" panose="02020603050405020304" pitchFamily="18" charset="0"/>
              </a:rPr>
              <a:t>design and development </a:t>
            </a:r>
            <a:r>
              <a:rPr lang="en-GB" sz="1400" dirty="0" smtClean="0">
                <a:latin typeface="Calibri" panose="020F0502020204030204" pitchFamily="34" charset="0"/>
                <a:ea typeface="MS Mincho" panose="02020609040205080304" pitchFamily="49" charset="-128"/>
                <a:cs typeface="Times New Roman" panose="02020603050405020304" pitchFamily="18" charset="0"/>
              </a:rPr>
              <a:t>of products for OEM customers (Thermal Systems expertise)</a:t>
            </a:r>
          </a:p>
          <a:p>
            <a:pPr lvl="0" eaLnBrk="0" fontAlgn="base" hangingPunct="0">
              <a:spcBef>
                <a:spcPct val="0"/>
              </a:spcBef>
              <a:spcAft>
                <a:spcPct val="0"/>
              </a:spcAft>
            </a:pPr>
            <a:endParaRPr lang="en-GB" sz="800" dirty="0" smtClean="0">
              <a:latin typeface="Calibri" panose="020F0502020204030204" pitchFamily="34" charset="0"/>
              <a:ea typeface="MS Mincho" panose="02020609040205080304" pitchFamily="49" charset="-128"/>
              <a:cs typeface="Times New Roman" panose="02020603050405020304" pitchFamily="18" charset="0"/>
            </a:endParaRPr>
          </a:p>
          <a:p>
            <a:pPr marL="285750" lvl="0" indent="-285750" eaLnBrk="0" fontAlgn="base" hangingPunct="0">
              <a:spcBef>
                <a:spcPct val="0"/>
              </a:spcBef>
              <a:spcAft>
                <a:spcPct val="0"/>
              </a:spcAft>
              <a:buFont typeface="Arial" panose="020B0604020202020204" pitchFamily="34" charset="0"/>
              <a:buChar char="•"/>
            </a:pPr>
            <a:r>
              <a:rPr lang="en-GB" sz="1400" dirty="0" smtClean="0">
                <a:latin typeface="Calibri" panose="020F0502020204030204" pitchFamily="34" charset="0"/>
                <a:ea typeface="MS Mincho" panose="02020609040205080304" pitchFamily="49" charset="-128"/>
                <a:cs typeface="Times New Roman" panose="02020603050405020304" pitchFamily="18" charset="0"/>
              </a:rPr>
              <a:t>Therefore Marelli products must </a:t>
            </a:r>
            <a:r>
              <a:rPr lang="en-GB" sz="1400" b="1" dirty="0" smtClean="0">
                <a:latin typeface="Calibri" panose="020F0502020204030204" pitchFamily="34" charset="0"/>
                <a:ea typeface="MS Mincho" panose="02020609040205080304" pitchFamily="49" charset="-128"/>
                <a:cs typeface="Times New Roman" panose="02020603050405020304" pitchFamily="18" charset="0"/>
              </a:rPr>
              <a:t>satisfy customer needs in terms of form, fit, function and reliability over a defined period of field use</a:t>
            </a:r>
          </a:p>
          <a:p>
            <a:pPr lvl="0" eaLnBrk="0" fontAlgn="base" hangingPunct="0">
              <a:spcBef>
                <a:spcPct val="0"/>
              </a:spcBef>
              <a:spcAft>
                <a:spcPct val="0"/>
              </a:spcAft>
            </a:pPr>
            <a:endParaRPr lang="en-GB" sz="1400" dirty="0" smtClean="0">
              <a:latin typeface="Calibri" panose="020F0502020204030204" pitchFamily="34" charset="0"/>
              <a:ea typeface="MS Mincho" panose="02020609040205080304" pitchFamily="49" charset="-128"/>
              <a:cs typeface="Times New Roman" panose="02020603050405020304" pitchFamily="18" charset="0"/>
            </a:endParaRPr>
          </a:p>
        </p:txBody>
      </p:sp>
      <p:sp>
        <p:nvSpPr>
          <p:cNvPr id="10" name="TextBox 9"/>
          <p:cNvSpPr txBox="1"/>
          <p:nvPr/>
        </p:nvSpPr>
        <p:spPr>
          <a:xfrm>
            <a:off x="3449045" y="635628"/>
            <a:ext cx="4453549" cy="461665"/>
          </a:xfrm>
          <a:prstGeom prst="rect">
            <a:avLst/>
          </a:prstGeom>
          <a:noFill/>
          <a:ln w="25400">
            <a:noFill/>
          </a:ln>
        </p:spPr>
        <p:txBody>
          <a:bodyPr wrap="square" rtlCol="0">
            <a:spAutoFit/>
          </a:bodyPr>
          <a:lstStyle/>
          <a:p>
            <a:pPr algn="ctr"/>
            <a:r>
              <a:rPr lang="en-GB" sz="1200" b="1" u="sng" dirty="0" smtClean="0"/>
              <a:t>Dissatisfaction and Liability</a:t>
            </a:r>
          </a:p>
          <a:p>
            <a:pPr algn="ctr"/>
            <a:r>
              <a:rPr lang="en-GB" sz="1200" b="1" u="sng" dirty="0" smtClean="0"/>
              <a:t>(Magnified – where failure detected</a:t>
            </a:r>
            <a:r>
              <a:rPr lang="en-GB" sz="1200" b="1" u="sng" dirty="0"/>
              <a:t>) (Fig. 8)</a:t>
            </a:r>
          </a:p>
        </p:txBody>
      </p:sp>
      <p:pic>
        <p:nvPicPr>
          <p:cNvPr id="11" name="Picture 10"/>
          <p:cNvPicPr>
            <a:picLocks noChangeAspect="1"/>
          </p:cNvPicPr>
          <p:nvPr/>
        </p:nvPicPr>
        <p:blipFill>
          <a:blip r:embed="rId2"/>
          <a:stretch>
            <a:fillRect/>
          </a:stretch>
        </p:blipFill>
        <p:spPr>
          <a:xfrm>
            <a:off x="3936708" y="1236827"/>
            <a:ext cx="3956866" cy="3582781"/>
          </a:xfrm>
          <a:prstGeom prst="rect">
            <a:avLst/>
          </a:prstGeom>
        </p:spPr>
      </p:pic>
      <p:sp>
        <p:nvSpPr>
          <p:cNvPr id="3" name="Rectangle 2"/>
          <p:cNvSpPr/>
          <p:nvPr/>
        </p:nvSpPr>
        <p:spPr>
          <a:xfrm>
            <a:off x="7060378" y="4752100"/>
            <a:ext cx="498855" cy="261610"/>
          </a:xfrm>
          <a:prstGeom prst="rect">
            <a:avLst/>
          </a:prstGeom>
        </p:spPr>
        <p:txBody>
          <a:bodyPr wrap="none">
            <a:spAutoFit/>
          </a:bodyPr>
          <a:lstStyle/>
          <a:p>
            <a:r>
              <a:rPr lang="en-GB" sz="1100" dirty="0" smtClean="0"/>
              <a:t>Fig.8</a:t>
            </a:r>
            <a:endParaRPr lang="en-GB" sz="1100" dirty="0"/>
          </a:p>
        </p:txBody>
      </p:sp>
    </p:spTree>
    <p:extLst>
      <p:ext uri="{BB962C8B-B14F-4D97-AF65-F5344CB8AC3E}">
        <p14:creationId xmlns:p14="http://schemas.microsoft.com/office/powerpoint/2010/main" val="2758507447"/>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 name="Picture 12"/>
          <p:cNvPicPr>
            <a:picLocks noChangeAspect="1"/>
          </p:cNvPicPr>
          <p:nvPr/>
        </p:nvPicPr>
        <p:blipFill>
          <a:blip r:embed="rId2"/>
          <a:stretch>
            <a:fillRect/>
          </a:stretch>
        </p:blipFill>
        <p:spPr>
          <a:xfrm>
            <a:off x="312330" y="1719411"/>
            <a:ext cx="3995510" cy="2216416"/>
          </a:xfrm>
          <a:prstGeom prst="rect">
            <a:avLst/>
          </a:prstGeom>
        </p:spPr>
      </p:pic>
      <p:sp>
        <p:nvSpPr>
          <p:cNvPr id="5" name="Segnaposto numero diapositiva 4">
            <a:extLst>
              <a:ext uri="{FF2B5EF4-FFF2-40B4-BE49-F238E27FC236}">
                <a16:creationId xmlns:a16="http://schemas.microsoft.com/office/drawing/2014/main" id="{C966DAE5-5445-CF4C-9B3D-73735EA92BBA}"/>
              </a:ext>
            </a:extLst>
          </p:cNvPr>
          <p:cNvSpPr>
            <a:spLocks noGrp="1"/>
          </p:cNvSpPr>
          <p:nvPr>
            <p:ph type="sldNum" sz="quarter" idx="12"/>
          </p:nvPr>
        </p:nvSpPr>
        <p:spPr/>
        <p:txBody>
          <a:bodyPr/>
          <a:lstStyle/>
          <a:p>
            <a:fld id="{89B0F03C-C644-5D47-B7B4-F6F84F3A4BA3}" type="slidenum">
              <a:rPr lang="it-IT" smtClean="0"/>
              <a:t>12</a:t>
            </a:fld>
            <a:endParaRPr lang="it-IT" dirty="0"/>
          </a:p>
        </p:txBody>
      </p:sp>
      <p:sp>
        <p:nvSpPr>
          <p:cNvPr id="2" name="TextBox 1"/>
          <p:cNvSpPr txBox="1"/>
          <p:nvPr/>
        </p:nvSpPr>
        <p:spPr>
          <a:xfrm>
            <a:off x="266631" y="213333"/>
            <a:ext cx="6364828" cy="422295"/>
          </a:xfrm>
          <a:prstGeom prst="rect">
            <a:avLst/>
          </a:prstGeom>
        </p:spPr>
        <p:txBody>
          <a:bodyPr vert="horz" lIns="0" tIns="0" rIns="0" bIns="0" rtlCol="0" anchor="t" anchorCtr="0">
            <a:noAutofit/>
          </a:bodyPr>
          <a:lstStyle>
            <a:lvl1pPr>
              <a:lnSpc>
                <a:spcPct val="150000"/>
              </a:lnSpc>
              <a:spcBef>
                <a:spcPct val="0"/>
              </a:spcBef>
              <a:buNone/>
              <a:defRPr sz="1600" b="0" i="0" kern="0" spc="0" baseline="0">
                <a:solidFill>
                  <a:schemeClr val="tx2"/>
                </a:solidFill>
                <a:latin typeface="Noto Sans SemiBold"/>
                <a:ea typeface="+mj-ea"/>
                <a:cs typeface="+mj-cs"/>
              </a:defRPr>
            </a:lvl1pPr>
          </a:lstStyle>
          <a:p>
            <a:r>
              <a:rPr lang="en-GB" dirty="0"/>
              <a:t>Marelli Llanelli Plant – Importance of continual </a:t>
            </a:r>
            <a:r>
              <a:rPr lang="en-GB" dirty="0" smtClean="0"/>
              <a:t>improvement (cont.)</a:t>
            </a:r>
            <a:endParaRPr lang="en-GB" dirty="0"/>
          </a:p>
        </p:txBody>
      </p:sp>
      <p:sp>
        <p:nvSpPr>
          <p:cNvPr id="6" name="Rectangle 5"/>
          <p:cNvSpPr/>
          <p:nvPr/>
        </p:nvSpPr>
        <p:spPr>
          <a:xfrm>
            <a:off x="181739" y="730836"/>
            <a:ext cx="7804021" cy="400110"/>
          </a:xfrm>
          <a:prstGeom prst="rect">
            <a:avLst/>
          </a:prstGeom>
        </p:spPr>
        <p:txBody>
          <a:bodyPr wrap="square">
            <a:spAutoFit/>
          </a:bodyPr>
          <a:lstStyle/>
          <a:p>
            <a:pPr lvl="0" eaLnBrk="0" fontAlgn="base" hangingPunct="0">
              <a:spcBef>
                <a:spcPct val="0"/>
              </a:spcBef>
              <a:spcAft>
                <a:spcPct val="0"/>
              </a:spcAft>
            </a:pPr>
            <a:endParaRPr lang="en-GB" sz="600" dirty="0" smtClean="0">
              <a:latin typeface="Calibri" panose="020F0502020204030204" pitchFamily="34" charset="0"/>
              <a:ea typeface="MS Mincho" panose="02020609040205080304" pitchFamily="49" charset="-128"/>
              <a:cs typeface="Times New Roman" panose="02020603050405020304" pitchFamily="18" charset="0"/>
            </a:endParaRPr>
          </a:p>
          <a:p>
            <a:pPr eaLnBrk="0" fontAlgn="base" hangingPunct="0">
              <a:spcBef>
                <a:spcPct val="0"/>
              </a:spcBef>
              <a:spcAft>
                <a:spcPct val="0"/>
              </a:spcAft>
            </a:pPr>
            <a:r>
              <a:rPr lang="en-GB" sz="1400" b="1" dirty="0" smtClean="0">
                <a:solidFill>
                  <a:srgbClr val="FF0000"/>
                </a:solidFill>
                <a:latin typeface="Calibri" panose="020F0502020204030204" pitchFamily="34" charset="0"/>
                <a:ea typeface="MS Mincho" panose="02020609040205080304" pitchFamily="49" charset="-128"/>
                <a:cs typeface="Times New Roman" panose="02020603050405020304" pitchFamily="18" charset="0"/>
              </a:rPr>
              <a:t>We are good at containing issues – but this is a risk. Please see Fig 9 and Fig 10</a:t>
            </a:r>
            <a:endParaRPr lang="en-GB" sz="1400" b="1" dirty="0">
              <a:solidFill>
                <a:srgbClr val="FF0000"/>
              </a:solidFill>
              <a:latin typeface="Calibri" panose="020F0502020204030204" pitchFamily="34" charset="0"/>
              <a:ea typeface="MS Mincho" panose="02020609040205080304" pitchFamily="49" charset="-128"/>
              <a:cs typeface="Times New Roman" panose="02020603050405020304" pitchFamily="18" charset="0"/>
            </a:endParaRPr>
          </a:p>
        </p:txBody>
      </p:sp>
      <p:sp>
        <p:nvSpPr>
          <p:cNvPr id="7" name="TextBox 6"/>
          <p:cNvSpPr txBox="1"/>
          <p:nvPr/>
        </p:nvSpPr>
        <p:spPr>
          <a:xfrm>
            <a:off x="1184811" y="1449313"/>
            <a:ext cx="3294530" cy="276999"/>
          </a:xfrm>
          <a:prstGeom prst="rect">
            <a:avLst/>
          </a:prstGeom>
          <a:noFill/>
        </p:spPr>
        <p:txBody>
          <a:bodyPr wrap="square" rtlCol="0">
            <a:spAutoFit/>
          </a:bodyPr>
          <a:lstStyle/>
          <a:p>
            <a:r>
              <a:rPr lang="en-GB" sz="1200" dirty="0" smtClean="0">
                <a:solidFill>
                  <a:srgbClr val="0070C0"/>
                </a:solidFill>
              </a:rPr>
              <a:t>Marelli internal failure – 2.7%    </a:t>
            </a:r>
            <a:endParaRPr lang="en-GB" sz="1200" dirty="0">
              <a:solidFill>
                <a:srgbClr val="0070C0"/>
              </a:solidFill>
            </a:endParaRPr>
          </a:p>
        </p:txBody>
      </p:sp>
      <p:sp>
        <p:nvSpPr>
          <p:cNvPr id="8" name="TextBox 7"/>
          <p:cNvSpPr txBox="1"/>
          <p:nvPr/>
        </p:nvSpPr>
        <p:spPr>
          <a:xfrm>
            <a:off x="5229710" y="1426676"/>
            <a:ext cx="3294530" cy="276999"/>
          </a:xfrm>
          <a:prstGeom prst="rect">
            <a:avLst/>
          </a:prstGeom>
          <a:noFill/>
        </p:spPr>
        <p:txBody>
          <a:bodyPr wrap="square" rtlCol="0">
            <a:spAutoFit/>
          </a:bodyPr>
          <a:lstStyle/>
          <a:p>
            <a:r>
              <a:rPr lang="en-GB" sz="1200" dirty="0" smtClean="0">
                <a:solidFill>
                  <a:srgbClr val="0070C0"/>
                </a:solidFill>
              </a:rPr>
              <a:t>Marelli Customer failure – 4 PPM (0.0004%) </a:t>
            </a:r>
            <a:endParaRPr lang="en-GB" sz="1200" dirty="0">
              <a:solidFill>
                <a:srgbClr val="0070C0"/>
              </a:solidFill>
            </a:endParaRPr>
          </a:p>
        </p:txBody>
      </p:sp>
      <p:sp>
        <p:nvSpPr>
          <p:cNvPr id="9" name="Rectangle 8"/>
          <p:cNvSpPr/>
          <p:nvPr/>
        </p:nvSpPr>
        <p:spPr>
          <a:xfrm>
            <a:off x="261048" y="4391323"/>
            <a:ext cx="8436585" cy="307777"/>
          </a:xfrm>
          <a:prstGeom prst="rect">
            <a:avLst/>
          </a:prstGeom>
        </p:spPr>
        <p:txBody>
          <a:bodyPr wrap="square">
            <a:spAutoFit/>
          </a:bodyPr>
          <a:lstStyle/>
          <a:p>
            <a:pPr algn="ctr" eaLnBrk="0" fontAlgn="base" hangingPunct="0">
              <a:spcBef>
                <a:spcPct val="0"/>
              </a:spcBef>
              <a:spcAft>
                <a:spcPct val="0"/>
              </a:spcAft>
            </a:pPr>
            <a:r>
              <a:rPr lang="en-US" sz="1400" b="1" u="sng" dirty="0">
                <a:latin typeface="Calibri" panose="020F0502020204030204" pitchFamily="34" charset="0"/>
                <a:ea typeface="MS Mincho" panose="02020609040205080304" pitchFamily="49" charset="-128"/>
                <a:cs typeface="Times New Roman" panose="02020603050405020304" pitchFamily="18" charset="0"/>
              </a:rPr>
              <a:t>Marelli </a:t>
            </a:r>
            <a:r>
              <a:rPr lang="en-US" sz="1400" b="1" u="sng" dirty="0" smtClean="0">
                <a:latin typeface="Calibri" panose="020F0502020204030204" pitchFamily="34" charset="0"/>
                <a:ea typeface="MS Mincho" panose="02020609040205080304" pitchFamily="49" charset="-128"/>
                <a:cs typeface="Times New Roman" panose="02020603050405020304" pitchFamily="18" charset="0"/>
              </a:rPr>
              <a:t>has </a:t>
            </a:r>
            <a:r>
              <a:rPr lang="en-US" sz="1400" b="1" u="sng" dirty="0">
                <a:latin typeface="Calibri" panose="020F0502020204030204" pitchFamily="34" charset="0"/>
                <a:ea typeface="MS Mincho" panose="02020609040205080304" pitchFamily="49" charset="-128"/>
                <a:cs typeface="Times New Roman" panose="02020603050405020304" pitchFamily="18" charset="0"/>
              </a:rPr>
              <a:t>certainly embraced the different “vehicles” to continual </a:t>
            </a:r>
            <a:r>
              <a:rPr lang="en-US" sz="1400" b="1" u="sng" dirty="0" smtClean="0">
                <a:latin typeface="Calibri" panose="020F0502020204030204" pitchFamily="34" charset="0"/>
                <a:ea typeface="MS Mincho" panose="02020609040205080304" pitchFamily="49" charset="-128"/>
                <a:cs typeface="Times New Roman" panose="02020603050405020304" pitchFamily="18" charset="0"/>
              </a:rPr>
              <a:t>improvement – but s re-focus is required </a:t>
            </a:r>
            <a:endParaRPr lang="en-GB" sz="1400" b="1" u="sng" dirty="0">
              <a:latin typeface="Calibri" panose="020F0502020204030204" pitchFamily="34" charset="0"/>
              <a:ea typeface="MS Mincho" panose="02020609040205080304" pitchFamily="49" charset="-128"/>
              <a:cs typeface="Times New Roman" panose="02020603050405020304" pitchFamily="18" charset="0"/>
            </a:endParaRPr>
          </a:p>
        </p:txBody>
      </p:sp>
      <p:sp>
        <p:nvSpPr>
          <p:cNvPr id="3" name="Rectangle 2"/>
          <p:cNvSpPr/>
          <p:nvPr/>
        </p:nvSpPr>
        <p:spPr>
          <a:xfrm>
            <a:off x="7138412" y="3984166"/>
            <a:ext cx="1773242" cy="261610"/>
          </a:xfrm>
          <a:prstGeom prst="rect">
            <a:avLst/>
          </a:prstGeom>
        </p:spPr>
        <p:txBody>
          <a:bodyPr wrap="none">
            <a:spAutoFit/>
          </a:bodyPr>
          <a:lstStyle/>
          <a:p>
            <a:r>
              <a:rPr lang="en-GB" sz="1100" dirty="0" smtClean="0"/>
              <a:t>Fig.10 </a:t>
            </a:r>
            <a:r>
              <a:rPr lang="en-GB" sz="1100" dirty="0"/>
              <a:t>(MLUK QA, 2021) </a:t>
            </a:r>
          </a:p>
        </p:txBody>
      </p:sp>
      <p:pic>
        <p:nvPicPr>
          <p:cNvPr id="12" name="Picture 11"/>
          <p:cNvPicPr>
            <a:picLocks noChangeAspect="1"/>
          </p:cNvPicPr>
          <p:nvPr/>
        </p:nvPicPr>
        <p:blipFill>
          <a:blip r:embed="rId3"/>
          <a:stretch>
            <a:fillRect/>
          </a:stretch>
        </p:blipFill>
        <p:spPr>
          <a:xfrm>
            <a:off x="4765041" y="1719411"/>
            <a:ext cx="3995510" cy="2194206"/>
          </a:xfrm>
          <a:prstGeom prst="rect">
            <a:avLst/>
          </a:prstGeom>
        </p:spPr>
      </p:pic>
      <p:sp>
        <p:nvSpPr>
          <p:cNvPr id="4" name="Right Arrow 3"/>
          <p:cNvSpPr/>
          <p:nvPr/>
        </p:nvSpPr>
        <p:spPr>
          <a:xfrm>
            <a:off x="4328160" y="2660279"/>
            <a:ext cx="457201" cy="355600"/>
          </a:xfrm>
          <a:prstGeom prst="rightArrow">
            <a:avLst/>
          </a:prstGeom>
        </p:spPr>
        <p:style>
          <a:lnRef idx="1">
            <a:schemeClr val="accent1"/>
          </a:lnRef>
          <a:fillRef idx="3">
            <a:schemeClr val="accent1"/>
          </a:fillRef>
          <a:effectRef idx="2">
            <a:schemeClr val="accent1"/>
          </a:effectRef>
          <a:fontRef idx="minor">
            <a:schemeClr val="lt1"/>
          </a:fontRef>
        </p:style>
        <p:txBody>
          <a:bodyPr rtlCol="0" anchor="ctr"/>
          <a:lstStyle/>
          <a:p>
            <a:pPr algn="ctr"/>
            <a:endParaRPr lang="en-GB" dirty="0"/>
          </a:p>
        </p:txBody>
      </p:sp>
      <p:sp>
        <p:nvSpPr>
          <p:cNvPr id="14" name="Rectangle 13"/>
          <p:cNvSpPr/>
          <p:nvPr/>
        </p:nvSpPr>
        <p:spPr>
          <a:xfrm>
            <a:off x="2066485" y="3992281"/>
            <a:ext cx="2383986" cy="261610"/>
          </a:xfrm>
          <a:prstGeom prst="rect">
            <a:avLst/>
          </a:prstGeom>
        </p:spPr>
        <p:txBody>
          <a:bodyPr wrap="none">
            <a:spAutoFit/>
          </a:bodyPr>
          <a:lstStyle/>
          <a:p>
            <a:r>
              <a:rPr lang="en-GB" sz="1100" dirty="0" smtClean="0"/>
              <a:t>Fig.9 </a:t>
            </a:r>
            <a:r>
              <a:rPr lang="en-GB" sz="1100" dirty="0"/>
              <a:t>(MLUK </a:t>
            </a:r>
            <a:r>
              <a:rPr lang="en-GB" sz="1100" dirty="0" smtClean="0"/>
              <a:t>Manufacturing, </a:t>
            </a:r>
            <a:r>
              <a:rPr lang="en-GB" sz="1100" dirty="0"/>
              <a:t>2021) </a:t>
            </a:r>
          </a:p>
        </p:txBody>
      </p:sp>
    </p:spTree>
    <p:extLst>
      <p:ext uri="{BB962C8B-B14F-4D97-AF65-F5344CB8AC3E}">
        <p14:creationId xmlns:p14="http://schemas.microsoft.com/office/powerpoint/2010/main" val="2214147155"/>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egnaposto numero diapositiva 4">
            <a:extLst>
              <a:ext uri="{FF2B5EF4-FFF2-40B4-BE49-F238E27FC236}">
                <a16:creationId xmlns:a16="http://schemas.microsoft.com/office/drawing/2014/main" id="{C966DAE5-5445-CF4C-9B3D-73735EA92BBA}"/>
              </a:ext>
            </a:extLst>
          </p:cNvPr>
          <p:cNvSpPr>
            <a:spLocks noGrp="1"/>
          </p:cNvSpPr>
          <p:nvPr>
            <p:ph type="sldNum" sz="quarter" idx="12"/>
          </p:nvPr>
        </p:nvSpPr>
        <p:spPr/>
        <p:txBody>
          <a:bodyPr/>
          <a:lstStyle/>
          <a:p>
            <a:fld id="{89B0F03C-C644-5D47-B7B4-F6F84F3A4BA3}" type="slidenum">
              <a:rPr lang="it-IT" smtClean="0"/>
              <a:t>13</a:t>
            </a:fld>
            <a:endParaRPr lang="it-IT" dirty="0"/>
          </a:p>
        </p:txBody>
      </p:sp>
      <p:sp>
        <p:nvSpPr>
          <p:cNvPr id="2" name="TextBox 1"/>
          <p:cNvSpPr txBox="1"/>
          <p:nvPr/>
        </p:nvSpPr>
        <p:spPr>
          <a:xfrm>
            <a:off x="266631" y="180381"/>
            <a:ext cx="6364828" cy="422295"/>
          </a:xfrm>
          <a:prstGeom prst="rect">
            <a:avLst/>
          </a:prstGeom>
        </p:spPr>
        <p:txBody>
          <a:bodyPr vert="horz" lIns="0" tIns="0" rIns="0" bIns="0" rtlCol="0" anchor="t" anchorCtr="0">
            <a:noAutofit/>
          </a:bodyPr>
          <a:lstStyle>
            <a:lvl1pPr>
              <a:lnSpc>
                <a:spcPct val="150000"/>
              </a:lnSpc>
              <a:spcBef>
                <a:spcPct val="0"/>
              </a:spcBef>
              <a:buNone/>
              <a:defRPr sz="1600" b="0" i="0" kern="0" spc="0" baseline="0">
                <a:solidFill>
                  <a:schemeClr val="tx2"/>
                </a:solidFill>
                <a:latin typeface="Noto Sans SemiBold"/>
                <a:ea typeface="+mj-ea"/>
                <a:cs typeface="+mj-cs"/>
              </a:defRPr>
            </a:lvl1pPr>
          </a:lstStyle>
          <a:p>
            <a:r>
              <a:rPr lang="en-GB" dirty="0"/>
              <a:t>Previous </a:t>
            </a:r>
            <a:r>
              <a:rPr lang="en-GB" dirty="0" smtClean="0"/>
              <a:t>research</a:t>
            </a:r>
            <a:endParaRPr lang="en-GB" dirty="0"/>
          </a:p>
        </p:txBody>
      </p:sp>
      <p:sp>
        <p:nvSpPr>
          <p:cNvPr id="12" name="Rectangle 11"/>
          <p:cNvSpPr/>
          <p:nvPr/>
        </p:nvSpPr>
        <p:spPr>
          <a:xfrm>
            <a:off x="96886" y="508392"/>
            <a:ext cx="8697921" cy="4462760"/>
          </a:xfrm>
          <a:prstGeom prst="rect">
            <a:avLst/>
          </a:prstGeom>
        </p:spPr>
        <p:txBody>
          <a:bodyPr wrap="square">
            <a:spAutoFit/>
          </a:bodyPr>
          <a:lstStyle/>
          <a:p>
            <a:pPr fontAlgn="base">
              <a:spcBef>
                <a:spcPct val="0"/>
              </a:spcBef>
              <a:spcAft>
                <a:spcPct val="0"/>
              </a:spcAft>
            </a:pPr>
            <a:r>
              <a:rPr lang="en-US" sz="1100" b="1" dirty="0">
                <a:latin typeface="Calibri" panose="020F0502020204030204" pitchFamily="34" charset="0"/>
              </a:rPr>
              <a:t>There </a:t>
            </a:r>
            <a:r>
              <a:rPr lang="en-US" sz="1100" b="1" dirty="0" smtClean="0">
                <a:latin typeface="Calibri" panose="020F0502020204030204" pitchFamily="34" charset="0"/>
              </a:rPr>
              <a:t>have also been a </a:t>
            </a:r>
            <a:r>
              <a:rPr lang="en-US" sz="1100" b="1" dirty="0">
                <a:latin typeface="Calibri" panose="020F0502020204030204" pitchFamily="34" charset="0"/>
              </a:rPr>
              <a:t>number of research papers written on this topic, as an example:- </a:t>
            </a:r>
          </a:p>
          <a:p>
            <a:pPr fontAlgn="base">
              <a:spcBef>
                <a:spcPct val="0"/>
              </a:spcBef>
              <a:spcAft>
                <a:spcPct val="0"/>
              </a:spcAft>
            </a:pPr>
            <a:endParaRPr lang="en-US" sz="800" dirty="0">
              <a:latin typeface="Calibri" panose="020F0502020204030204" pitchFamily="34" charset="0"/>
            </a:endParaRPr>
          </a:p>
          <a:p>
            <a:pPr fontAlgn="base">
              <a:spcBef>
                <a:spcPct val="0"/>
              </a:spcBef>
              <a:spcAft>
                <a:spcPct val="0"/>
              </a:spcAft>
            </a:pPr>
            <a:r>
              <a:rPr lang="en-US" sz="1050" dirty="0">
                <a:solidFill>
                  <a:srgbClr val="0070C0"/>
                </a:solidFill>
                <a:latin typeface="Calibri" panose="020F0502020204030204" pitchFamily="34" charset="0"/>
              </a:rPr>
              <a:t>McLean R, J. A. (2014). Why continuous improvement initiatives fail in manufacturing environments? A systematic review of the evidence. International </a:t>
            </a:r>
            <a:r>
              <a:rPr lang="en-US" sz="1050" dirty="0" smtClean="0">
                <a:solidFill>
                  <a:srgbClr val="0070C0"/>
                </a:solidFill>
                <a:latin typeface="Calibri" panose="020F0502020204030204" pitchFamily="34" charset="0"/>
              </a:rPr>
              <a:t>Journal </a:t>
            </a:r>
            <a:r>
              <a:rPr lang="en-US" sz="1050" dirty="0">
                <a:solidFill>
                  <a:srgbClr val="0070C0"/>
                </a:solidFill>
                <a:latin typeface="Calibri" panose="020F0502020204030204" pitchFamily="34" charset="0"/>
              </a:rPr>
              <a:t>of Productivity and Performance Management; Bradford Vol.63 Iss.3 (2014); 370-376.</a:t>
            </a:r>
            <a:endParaRPr lang="en-GB" sz="1050" dirty="0">
              <a:solidFill>
                <a:srgbClr val="0070C0"/>
              </a:solidFill>
              <a:latin typeface="Calibri" panose="020F0502020204030204" pitchFamily="34" charset="0"/>
            </a:endParaRPr>
          </a:p>
          <a:p>
            <a:pPr fontAlgn="base">
              <a:spcBef>
                <a:spcPct val="0"/>
              </a:spcBef>
              <a:spcAft>
                <a:spcPct val="0"/>
              </a:spcAft>
            </a:pPr>
            <a:endParaRPr lang="en-US" sz="800" dirty="0">
              <a:solidFill>
                <a:srgbClr val="0070C0"/>
              </a:solidFill>
              <a:latin typeface="Calibri" panose="020F0502020204030204" pitchFamily="34" charset="0"/>
            </a:endParaRPr>
          </a:p>
          <a:p>
            <a:pPr fontAlgn="base">
              <a:spcBef>
                <a:spcPct val="0"/>
              </a:spcBef>
              <a:spcAft>
                <a:spcPct val="0"/>
              </a:spcAft>
            </a:pPr>
            <a:r>
              <a:rPr lang="en-US" sz="1050" dirty="0">
                <a:solidFill>
                  <a:srgbClr val="0070C0"/>
                </a:solidFill>
                <a:latin typeface="Calibri" panose="020F0502020204030204" pitchFamily="34" charset="0"/>
              </a:rPr>
              <a:t>Lu D, B. A. (2011). Why process improvement training fails. Journal of Workplace Learning; Bradford Vol 23 Iss.2.</a:t>
            </a:r>
            <a:endParaRPr lang="en-GB" sz="1050" dirty="0">
              <a:solidFill>
                <a:srgbClr val="0070C0"/>
              </a:solidFill>
              <a:latin typeface="Calibri" panose="020F0502020204030204" pitchFamily="34" charset="0"/>
            </a:endParaRPr>
          </a:p>
          <a:p>
            <a:pPr fontAlgn="base">
              <a:spcBef>
                <a:spcPct val="0"/>
              </a:spcBef>
              <a:spcAft>
                <a:spcPct val="0"/>
              </a:spcAft>
            </a:pPr>
            <a:endParaRPr lang="en-GB" sz="800" dirty="0">
              <a:solidFill>
                <a:srgbClr val="0070C0"/>
              </a:solidFill>
              <a:latin typeface="Calibri" panose="020F0502020204030204" pitchFamily="34" charset="0"/>
            </a:endParaRPr>
          </a:p>
          <a:p>
            <a:pPr fontAlgn="base">
              <a:spcBef>
                <a:spcPct val="0"/>
              </a:spcBef>
              <a:spcAft>
                <a:spcPct val="0"/>
              </a:spcAft>
            </a:pPr>
            <a:r>
              <a:rPr lang="en-US" sz="1050" dirty="0">
                <a:solidFill>
                  <a:srgbClr val="0070C0"/>
                </a:solidFill>
                <a:latin typeface="Calibri" panose="020F0502020204030204" pitchFamily="34" charset="0"/>
              </a:rPr>
              <a:t>Singh J, S. H. (2015). Continuous improvement philosophy - literature review and directions. Benchmarking; Bradford Vol. 22 Iss.1 .</a:t>
            </a:r>
            <a:endParaRPr lang="en-GB" sz="1050" dirty="0">
              <a:solidFill>
                <a:srgbClr val="0070C0"/>
              </a:solidFill>
              <a:latin typeface="Calibri" panose="020F0502020204030204" pitchFamily="34" charset="0"/>
            </a:endParaRPr>
          </a:p>
          <a:p>
            <a:pPr fontAlgn="base">
              <a:spcBef>
                <a:spcPct val="0"/>
              </a:spcBef>
              <a:spcAft>
                <a:spcPct val="0"/>
              </a:spcAft>
            </a:pPr>
            <a:endParaRPr lang="en-GB" sz="800" dirty="0">
              <a:solidFill>
                <a:srgbClr val="0070C0"/>
              </a:solidFill>
              <a:latin typeface="Calibri" panose="020F0502020204030204" pitchFamily="34" charset="0"/>
            </a:endParaRPr>
          </a:p>
          <a:p>
            <a:pPr fontAlgn="base">
              <a:spcBef>
                <a:spcPct val="0"/>
              </a:spcBef>
              <a:spcAft>
                <a:spcPct val="0"/>
              </a:spcAft>
            </a:pPr>
            <a:r>
              <a:rPr lang="en-US" sz="1050" dirty="0">
                <a:solidFill>
                  <a:srgbClr val="0070C0"/>
                </a:solidFill>
                <a:latin typeface="Calibri" panose="020F0502020204030204" pitchFamily="34" charset="0"/>
              </a:rPr>
              <a:t>Education </a:t>
            </a:r>
            <a:r>
              <a:rPr lang="en-US" sz="1050" dirty="0" smtClean="0">
                <a:solidFill>
                  <a:srgbClr val="0070C0"/>
                </a:solidFill>
                <a:latin typeface="Calibri" panose="020F0502020204030204" pitchFamily="34" charset="0"/>
              </a:rPr>
              <a:t>Business </a:t>
            </a:r>
            <a:r>
              <a:rPr lang="en-US" sz="1050" dirty="0">
                <a:solidFill>
                  <a:srgbClr val="0070C0"/>
                </a:solidFill>
                <a:latin typeface="Calibri" panose="020F0502020204030204" pitchFamily="34" charset="0"/>
              </a:rPr>
              <a:t>Articles. (2020, February 8th). Education </a:t>
            </a:r>
            <a:r>
              <a:rPr lang="en-US" sz="1050" dirty="0" smtClean="0">
                <a:solidFill>
                  <a:srgbClr val="0070C0"/>
                </a:solidFill>
                <a:latin typeface="Calibri" panose="020F0502020204030204" pitchFamily="34" charset="0"/>
              </a:rPr>
              <a:t>Business </a:t>
            </a:r>
            <a:r>
              <a:rPr lang="en-US" sz="1050" dirty="0">
                <a:solidFill>
                  <a:srgbClr val="0070C0"/>
                </a:solidFill>
                <a:latin typeface="Calibri" panose="020F0502020204030204" pitchFamily="34" charset="0"/>
              </a:rPr>
              <a:t>Articles. W</a:t>
            </a:r>
            <a:r>
              <a:rPr lang="en-US" sz="1050" dirty="0" smtClean="0">
                <a:solidFill>
                  <a:srgbClr val="0070C0"/>
                </a:solidFill>
                <a:latin typeface="Calibri" panose="020F0502020204030204" pitchFamily="34" charset="0"/>
              </a:rPr>
              <a:t>hy </a:t>
            </a:r>
            <a:r>
              <a:rPr lang="en-US" sz="1050" dirty="0">
                <a:solidFill>
                  <a:srgbClr val="0070C0"/>
                </a:solidFill>
                <a:latin typeface="Calibri" panose="020F0502020204030204" pitchFamily="34" charset="0"/>
              </a:rPr>
              <a:t>Problem Solving in Business Usually Fails</a:t>
            </a:r>
          </a:p>
          <a:p>
            <a:pPr fontAlgn="base">
              <a:spcBef>
                <a:spcPct val="0"/>
              </a:spcBef>
              <a:spcAft>
                <a:spcPct val="0"/>
              </a:spcAft>
            </a:pPr>
            <a:endParaRPr lang="en-GB" sz="800" dirty="0">
              <a:solidFill>
                <a:srgbClr val="0070C0"/>
              </a:solidFill>
              <a:latin typeface="Calibri" panose="020F0502020204030204" pitchFamily="34" charset="0"/>
            </a:endParaRPr>
          </a:p>
          <a:p>
            <a:pPr fontAlgn="base">
              <a:spcBef>
                <a:spcPct val="0"/>
              </a:spcBef>
              <a:spcAft>
                <a:spcPct val="0"/>
              </a:spcAft>
            </a:pPr>
            <a:r>
              <a:rPr lang="en-US" sz="1050" dirty="0">
                <a:solidFill>
                  <a:srgbClr val="0070C0"/>
                </a:solidFill>
                <a:latin typeface="Calibri" panose="020F0502020204030204" pitchFamily="34" charset="0"/>
              </a:rPr>
              <a:t>Maarof M, M. F. (2016, February 9th). A Review of Contributing Factors and Challenges in Implementing Kaizen in Small and Medium Enterprises. Science Direct, p. </a:t>
            </a:r>
            <a:r>
              <a:rPr lang="en-US" sz="1050" dirty="0" smtClean="0">
                <a:solidFill>
                  <a:srgbClr val="0070C0"/>
                </a:solidFill>
                <a:latin typeface="Calibri" panose="020F0502020204030204" pitchFamily="34" charset="0"/>
              </a:rPr>
              <a:t>Abstract</a:t>
            </a:r>
            <a:endParaRPr lang="en-GB" sz="1050" dirty="0">
              <a:solidFill>
                <a:srgbClr val="0070C0"/>
              </a:solidFill>
              <a:latin typeface="Calibri" panose="020F0502020204030204" pitchFamily="34" charset="0"/>
            </a:endParaRPr>
          </a:p>
          <a:p>
            <a:pPr fontAlgn="base">
              <a:spcBef>
                <a:spcPct val="0"/>
              </a:spcBef>
              <a:spcAft>
                <a:spcPct val="0"/>
              </a:spcAft>
            </a:pPr>
            <a:endParaRPr lang="en-US" sz="800" dirty="0">
              <a:solidFill>
                <a:srgbClr val="0070C0"/>
              </a:solidFill>
              <a:latin typeface="Calibri" panose="020F0502020204030204" pitchFamily="34" charset="0"/>
            </a:endParaRPr>
          </a:p>
          <a:p>
            <a:pPr fontAlgn="base">
              <a:spcBef>
                <a:spcPct val="0"/>
              </a:spcBef>
              <a:spcAft>
                <a:spcPct val="0"/>
              </a:spcAft>
            </a:pPr>
            <a:r>
              <a:rPr lang="en-US" sz="1050" dirty="0">
                <a:solidFill>
                  <a:srgbClr val="0070C0"/>
                </a:solidFill>
                <a:latin typeface="Calibri" panose="020F0502020204030204" pitchFamily="34" charset="0"/>
              </a:rPr>
              <a:t>Six Sigma Daily. (2018, January 4th). Maybe You’re Just Doing It Wrong: Addressing Common Six Sigma Challenges. Six Sigma Daily</a:t>
            </a:r>
          </a:p>
          <a:p>
            <a:pPr fontAlgn="base">
              <a:spcBef>
                <a:spcPct val="0"/>
              </a:spcBef>
              <a:spcAft>
                <a:spcPct val="0"/>
              </a:spcAft>
            </a:pPr>
            <a:endParaRPr lang="en-US" sz="800" dirty="0">
              <a:solidFill>
                <a:srgbClr val="0070C0"/>
              </a:solidFill>
              <a:latin typeface="Calibri" panose="020F0502020204030204" pitchFamily="34" charset="0"/>
            </a:endParaRPr>
          </a:p>
          <a:p>
            <a:pPr fontAlgn="base">
              <a:spcBef>
                <a:spcPct val="0"/>
              </a:spcBef>
              <a:spcAft>
                <a:spcPct val="0"/>
              </a:spcAft>
            </a:pPr>
            <a:r>
              <a:rPr lang="en-US" sz="1050" dirty="0">
                <a:solidFill>
                  <a:srgbClr val="0070C0"/>
                </a:solidFill>
                <a:latin typeface="Calibri" panose="020F0502020204030204" pitchFamily="34" charset="0"/>
              </a:rPr>
              <a:t>Goodwin, B. (2018, March 29th). Beyond the quality standards. CQI IRCA https://www.quality.org/knowledge/beyond-quality-standards</a:t>
            </a:r>
            <a:r>
              <a:rPr lang="en-US" sz="1050" dirty="0">
                <a:latin typeface="Calibri" panose="020F0502020204030204" pitchFamily="34" charset="0"/>
              </a:rPr>
              <a:t>.</a:t>
            </a:r>
            <a:endParaRPr lang="en-GB" sz="1050" dirty="0">
              <a:latin typeface="Calibri" panose="020F0502020204030204" pitchFamily="34" charset="0"/>
            </a:endParaRPr>
          </a:p>
          <a:p>
            <a:pPr fontAlgn="base">
              <a:spcBef>
                <a:spcPct val="0"/>
              </a:spcBef>
              <a:spcAft>
                <a:spcPct val="0"/>
              </a:spcAft>
            </a:pPr>
            <a:endParaRPr lang="en-GB" sz="1050" dirty="0" smtClean="0">
              <a:latin typeface="Calibri" panose="020F0502020204030204" pitchFamily="34" charset="0"/>
              <a:ea typeface="Tahoma" pitchFamily="34" charset="0"/>
              <a:cs typeface="Tahoma" pitchFamily="34" charset="0"/>
            </a:endParaRPr>
          </a:p>
          <a:p>
            <a:pPr fontAlgn="base">
              <a:spcBef>
                <a:spcPct val="0"/>
              </a:spcBef>
              <a:spcAft>
                <a:spcPct val="0"/>
              </a:spcAft>
            </a:pPr>
            <a:r>
              <a:rPr lang="en-GB" sz="1400" b="1" u="sng" dirty="0">
                <a:latin typeface="Calibri" panose="020F0502020204030204" pitchFamily="34" charset="0"/>
                <a:ea typeface="Tahoma" pitchFamily="34" charset="0"/>
                <a:cs typeface="Tahoma" pitchFamily="34" charset="0"/>
              </a:rPr>
              <a:t>W</a:t>
            </a:r>
            <a:r>
              <a:rPr lang="en-GB" sz="1400" b="1" u="sng" dirty="0" smtClean="0">
                <a:latin typeface="Calibri" panose="020F0502020204030204" pitchFamily="34" charset="0"/>
                <a:ea typeface="Tahoma" pitchFamily="34" charset="0"/>
                <a:cs typeface="Tahoma" pitchFamily="34" charset="0"/>
              </a:rPr>
              <a:t>hile reviewing the conclusions drawn across these documents, a number of common themes emerge, namely:</a:t>
            </a:r>
          </a:p>
          <a:p>
            <a:pPr fontAlgn="base">
              <a:spcBef>
                <a:spcPct val="0"/>
              </a:spcBef>
              <a:spcAft>
                <a:spcPct val="0"/>
              </a:spcAft>
            </a:pPr>
            <a:endParaRPr lang="en-GB" sz="700" b="1" u="sng" dirty="0">
              <a:latin typeface="Calibri" panose="020F0502020204030204" pitchFamily="34" charset="0"/>
              <a:ea typeface="Tahoma" pitchFamily="34" charset="0"/>
              <a:cs typeface="Tahoma" pitchFamily="34" charset="0"/>
            </a:endParaRPr>
          </a:p>
          <a:p>
            <a:pPr marL="285750" indent="-285750" fontAlgn="base">
              <a:spcBef>
                <a:spcPct val="0"/>
              </a:spcBef>
              <a:spcAft>
                <a:spcPct val="0"/>
              </a:spcAft>
              <a:buFont typeface="Arial" panose="020B0604020202020204" pitchFamily="34" charset="0"/>
              <a:buChar char="•"/>
            </a:pPr>
            <a:r>
              <a:rPr lang="en-GB" sz="1400" b="1" dirty="0" smtClean="0">
                <a:latin typeface="Calibri" panose="020F0502020204030204" pitchFamily="34" charset="0"/>
                <a:ea typeface="Tahoma" pitchFamily="34" charset="0"/>
                <a:cs typeface="Tahoma" pitchFamily="34" charset="0"/>
              </a:rPr>
              <a:t>Training and Development</a:t>
            </a:r>
          </a:p>
          <a:p>
            <a:pPr fontAlgn="base">
              <a:spcBef>
                <a:spcPct val="0"/>
              </a:spcBef>
              <a:spcAft>
                <a:spcPct val="0"/>
              </a:spcAft>
            </a:pPr>
            <a:endParaRPr lang="en-GB" sz="1050" b="1" dirty="0">
              <a:latin typeface="Calibri" panose="020F0502020204030204" pitchFamily="34" charset="0"/>
              <a:ea typeface="Tahoma" pitchFamily="34" charset="0"/>
              <a:cs typeface="Tahoma" pitchFamily="34" charset="0"/>
            </a:endParaRPr>
          </a:p>
          <a:p>
            <a:pPr marL="285750" indent="-285750" fontAlgn="base">
              <a:spcBef>
                <a:spcPct val="0"/>
              </a:spcBef>
              <a:spcAft>
                <a:spcPct val="0"/>
              </a:spcAft>
              <a:buFont typeface="Arial" panose="020B0604020202020204" pitchFamily="34" charset="0"/>
              <a:buChar char="•"/>
            </a:pPr>
            <a:r>
              <a:rPr lang="en-GB" sz="1400" b="1" dirty="0">
                <a:latin typeface="Calibri" panose="020F0502020204030204" pitchFamily="34" charset="0"/>
                <a:ea typeface="Tahoma" pitchFamily="34" charset="0"/>
                <a:cs typeface="Tahoma" pitchFamily="34" charset="0"/>
              </a:rPr>
              <a:t>Resistance To </a:t>
            </a:r>
            <a:r>
              <a:rPr lang="en-GB" sz="1400" b="1" dirty="0" smtClean="0">
                <a:latin typeface="Calibri" panose="020F0502020204030204" pitchFamily="34" charset="0"/>
                <a:ea typeface="Tahoma" pitchFamily="34" charset="0"/>
                <a:cs typeface="Tahoma" pitchFamily="34" charset="0"/>
              </a:rPr>
              <a:t>Change</a:t>
            </a:r>
          </a:p>
          <a:p>
            <a:pPr fontAlgn="base">
              <a:spcBef>
                <a:spcPct val="0"/>
              </a:spcBef>
              <a:spcAft>
                <a:spcPct val="0"/>
              </a:spcAft>
            </a:pPr>
            <a:endParaRPr lang="en-GB" sz="1050" b="1" dirty="0">
              <a:latin typeface="Calibri" panose="020F0502020204030204" pitchFamily="34" charset="0"/>
              <a:ea typeface="Tahoma" pitchFamily="34" charset="0"/>
              <a:cs typeface="Tahoma" pitchFamily="34" charset="0"/>
            </a:endParaRPr>
          </a:p>
          <a:p>
            <a:pPr marL="285750" indent="-285750" fontAlgn="base">
              <a:spcBef>
                <a:spcPct val="0"/>
              </a:spcBef>
              <a:spcAft>
                <a:spcPct val="0"/>
              </a:spcAft>
              <a:buFont typeface="Arial" panose="020B0604020202020204" pitchFamily="34" charset="0"/>
              <a:buChar char="•"/>
            </a:pPr>
            <a:r>
              <a:rPr lang="en-GB" sz="1400" b="1" dirty="0" smtClean="0">
                <a:latin typeface="Calibri" panose="020F0502020204030204" pitchFamily="34" charset="0"/>
                <a:ea typeface="Tahoma" pitchFamily="34" charset="0"/>
                <a:cs typeface="Tahoma" pitchFamily="34" charset="0"/>
              </a:rPr>
              <a:t>Organisational Culture</a:t>
            </a:r>
          </a:p>
          <a:p>
            <a:pPr fontAlgn="base">
              <a:spcBef>
                <a:spcPct val="0"/>
              </a:spcBef>
              <a:spcAft>
                <a:spcPct val="0"/>
              </a:spcAft>
            </a:pPr>
            <a:endParaRPr lang="en-GB" sz="1050" b="1" dirty="0">
              <a:latin typeface="Calibri" panose="020F0502020204030204" pitchFamily="34" charset="0"/>
              <a:ea typeface="Tahoma" pitchFamily="34" charset="0"/>
              <a:cs typeface="Tahoma" pitchFamily="34" charset="0"/>
            </a:endParaRPr>
          </a:p>
          <a:p>
            <a:pPr marL="285750" indent="-285750" fontAlgn="base">
              <a:spcBef>
                <a:spcPct val="0"/>
              </a:spcBef>
              <a:spcAft>
                <a:spcPct val="0"/>
              </a:spcAft>
              <a:buFont typeface="Arial" panose="020B0604020202020204" pitchFamily="34" charset="0"/>
              <a:buChar char="•"/>
            </a:pPr>
            <a:r>
              <a:rPr lang="en-GB" sz="1400" b="1" dirty="0" smtClean="0">
                <a:latin typeface="Calibri" panose="020F0502020204030204" pitchFamily="34" charset="0"/>
                <a:ea typeface="Tahoma" pitchFamily="34" charset="0"/>
                <a:cs typeface="Tahoma" pitchFamily="34" charset="0"/>
              </a:rPr>
              <a:t>Management and Leadership Buy-in</a:t>
            </a:r>
            <a:endParaRPr lang="en-GB" sz="1400" b="1" dirty="0">
              <a:latin typeface="Calibri" panose="020F0502020204030204" pitchFamily="34" charset="0"/>
              <a:ea typeface="Tahoma" pitchFamily="34" charset="0"/>
              <a:cs typeface="Tahoma" pitchFamily="34" charset="0"/>
            </a:endParaRPr>
          </a:p>
        </p:txBody>
      </p:sp>
    </p:spTree>
    <p:extLst>
      <p:ext uri="{BB962C8B-B14F-4D97-AF65-F5344CB8AC3E}">
        <p14:creationId xmlns:p14="http://schemas.microsoft.com/office/powerpoint/2010/main" val="4214534082"/>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egnaposto numero diapositiva 4">
            <a:extLst>
              <a:ext uri="{FF2B5EF4-FFF2-40B4-BE49-F238E27FC236}">
                <a16:creationId xmlns:a16="http://schemas.microsoft.com/office/drawing/2014/main" id="{C966DAE5-5445-CF4C-9B3D-73735EA92BBA}"/>
              </a:ext>
            </a:extLst>
          </p:cNvPr>
          <p:cNvSpPr>
            <a:spLocks noGrp="1"/>
          </p:cNvSpPr>
          <p:nvPr>
            <p:ph type="sldNum" sz="quarter" idx="12"/>
          </p:nvPr>
        </p:nvSpPr>
        <p:spPr/>
        <p:txBody>
          <a:bodyPr/>
          <a:lstStyle/>
          <a:p>
            <a:fld id="{89B0F03C-C644-5D47-B7B4-F6F84F3A4BA3}" type="slidenum">
              <a:rPr lang="it-IT" smtClean="0"/>
              <a:t>14</a:t>
            </a:fld>
            <a:endParaRPr lang="it-IT" dirty="0"/>
          </a:p>
        </p:txBody>
      </p:sp>
      <p:sp>
        <p:nvSpPr>
          <p:cNvPr id="2" name="TextBox 1"/>
          <p:cNvSpPr txBox="1"/>
          <p:nvPr/>
        </p:nvSpPr>
        <p:spPr>
          <a:xfrm>
            <a:off x="266631" y="213333"/>
            <a:ext cx="6364828" cy="422295"/>
          </a:xfrm>
          <a:prstGeom prst="rect">
            <a:avLst/>
          </a:prstGeom>
        </p:spPr>
        <p:txBody>
          <a:bodyPr vert="horz" lIns="0" tIns="0" rIns="0" bIns="0" rtlCol="0" anchor="t" anchorCtr="0">
            <a:noAutofit/>
          </a:bodyPr>
          <a:lstStyle>
            <a:lvl1pPr>
              <a:lnSpc>
                <a:spcPct val="150000"/>
              </a:lnSpc>
              <a:spcBef>
                <a:spcPct val="0"/>
              </a:spcBef>
              <a:buNone/>
              <a:defRPr sz="1600" b="0" i="0" kern="0" spc="0" baseline="0">
                <a:solidFill>
                  <a:schemeClr val="tx2"/>
                </a:solidFill>
                <a:latin typeface="Noto Sans SemiBold"/>
                <a:ea typeface="+mj-ea"/>
                <a:cs typeface="+mj-cs"/>
              </a:defRPr>
            </a:lvl1pPr>
          </a:lstStyle>
          <a:p>
            <a:r>
              <a:rPr lang="en-GB" dirty="0"/>
              <a:t>Applying previous research to Marelli</a:t>
            </a:r>
          </a:p>
        </p:txBody>
      </p:sp>
      <p:sp>
        <p:nvSpPr>
          <p:cNvPr id="6" name="Rectangle 5"/>
          <p:cNvSpPr/>
          <p:nvPr/>
        </p:nvSpPr>
        <p:spPr>
          <a:xfrm>
            <a:off x="160376" y="650928"/>
            <a:ext cx="8672875" cy="3200876"/>
          </a:xfrm>
          <a:prstGeom prst="rect">
            <a:avLst/>
          </a:prstGeom>
        </p:spPr>
        <p:txBody>
          <a:bodyPr wrap="square">
            <a:spAutoFit/>
          </a:bodyPr>
          <a:lstStyle/>
          <a:p>
            <a:r>
              <a:rPr lang="en-US" sz="1200" b="1" dirty="0" smtClean="0">
                <a:latin typeface="Calibri" panose="020F0502020204030204" pitchFamily="34" charset="0"/>
                <a:ea typeface="Tahoma" pitchFamily="34" charset="0"/>
                <a:cs typeface="Tahoma" pitchFamily="34" charset="0"/>
              </a:rPr>
              <a:t>While considering these research areas (initial hypothesis):-</a:t>
            </a:r>
          </a:p>
          <a:p>
            <a:endParaRPr lang="en-US" sz="1000" b="1" u="sng" dirty="0" smtClean="0">
              <a:latin typeface="Calibri" panose="020F0502020204030204" pitchFamily="34" charset="0"/>
              <a:ea typeface="Tahoma" pitchFamily="34" charset="0"/>
              <a:cs typeface="Tahoma" pitchFamily="34" charset="0"/>
            </a:endParaRPr>
          </a:p>
          <a:p>
            <a:pPr lvl="0" fontAlgn="base">
              <a:spcBef>
                <a:spcPct val="0"/>
              </a:spcBef>
              <a:spcAft>
                <a:spcPct val="0"/>
              </a:spcAft>
            </a:pPr>
            <a:r>
              <a:rPr lang="en-US" sz="1200" b="1" u="sng" dirty="0" smtClean="0">
                <a:latin typeface="Calibri" panose="020F0502020204030204" pitchFamily="34" charset="0"/>
                <a:ea typeface="Tahoma" pitchFamily="34" charset="0"/>
                <a:cs typeface="Tahoma" pitchFamily="34" charset="0"/>
              </a:rPr>
              <a:t>Training and Development</a:t>
            </a:r>
            <a:r>
              <a:rPr lang="en-US" sz="1200" b="1" u="sng" dirty="0">
                <a:latin typeface="Calibri" panose="020F0502020204030204" pitchFamily="34" charset="0"/>
                <a:ea typeface="Tahoma" pitchFamily="34" charset="0"/>
                <a:cs typeface="Tahoma" pitchFamily="34" charset="0"/>
              </a:rPr>
              <a:t> </a:t>
            </a:r>
            <a:r>
              <a:rPr lang="en-US" sz="1100" b="1" dirty="0">
                <a:latin typeface="Calibri" panose="020F0502020204030204" pitchFamily="34" charset="0"/>
                <a:ea typeface="Tahoma" pitchFamily="34" charset="0"/>
                <a:cs typeface="Tahoma" pitchFamily="34" charset="0"/>
              </a:rPr>
              <a:t>- MLUK focus on individual learning and development and overlook wider organizational learning</a:t>
            </a:r>
            <a:endParaRPr lang="en-GB" sz="1100" b="1" dirty="0">
              <a:latin typeface="Calibri" panose="020F0502020204030204" pitchFamily="34" charset="0"/>
              <a:ea typeface="Tahoma" pitchFamily="34" charset="0"/>
              <a:cs typeface="Tahoma" pitchFamily="34" charset="0"/>
            </a:endParaRPr>
          </a:p>
          <a:p>
            <a:endParaRPr lang="en-US" sz="100" b="1" dirty="0">
              <a:latin typeface="Calibri" panose="020F0502020204030204" pitchFamily="34" charset="0"/>
              <a:ea typeface="Tahoma" pitchFamily="34" charset="0"/>
              <a:cs typeface="Tahoma" pitchFamily="34" charset="0"/>
            </a:endParaRPr>
          </a:p>
          <a:p>
            <a:pPr fontAlgn="base">
              <a:spcBef>
                <a:spcPct val="0"/>
              </a:spcBef>
              <a:spcAft>
                <a:spcPct val="0"/>
              </a:spcAft>
            </a:pPr>
            <a:r>
              <a:rPr lang="en-US" sz="1200" i="1" dirty="0">
                <a:solidFill>
                  <a:srgbClr val="0070C0"/>
                </a:solidFill>
                <a:latin typeface="Calibri" panose="020F0502020204030204" pitchFamily="34" charset="0"/>
              </a:rPr>
              <a:t>“</a:t>
            </a:r>
            <a:r>
              <a:rPr lang="en-US" sz="1100" i="1" dirty="0">
                <a:solidFill>
                  <a:srgbClr val="0070C0"/>
                </a:solidFill>
                <a:latin typeface="Calibri" panose="020F0502020204030204" pitchFamily="34" charset="0"/>
              </a:rPr>
              <a:t>Organizational learning is not merely individual  learning, yet organizations learn only through the experiences and actions of </a:t>
            </a:r>
            <a:r>
              <a:rPr lang="en-US" sz="1100" i="1" dirty="0" smtClean="0">
                <a:solidFill>
                  <a:srgbClr val="0070C0"/>
                </a:solidFill>
                <a:latin typeface="Calibri" panose="020F0502020204030204" pitchFamily="34" charset="0"/>
              </a:rPr>
              <a:t>individuals”</a:t>
            </a:r>
            <a:r>
              <a:rPr lang="en-US" sz="1100" dirty="0" smtClean="0">
                <a:solidFill>
                  <a:srgbClr val="0070C0"/>
                </a:solidFill>
                <a:latin typeface="Calibri" panose="020F0502020204030204" pitchFamily="34" charset="0"/>
              </a:rPr>
              <a:t> </a:t>
            </a:r>
          </a:p>
          <a:p>
            <a:pPr fontAlgn="base">
              <a:spcBef>
                <a:spcPct val="0"/>
              </a:spcBef>
              <a:spcAft>
                <a:spcPct val="0"/>
              </a:spcAft>
            </a:pPr>
            <a:r>
              <a:rPr lang="en-GB" sz="1100" dirty="0">
                <a:solidFill>
                  <a:srgbClr val="0070C0"/>
                </a:solidFill>
                <a:latin typeface="Calibri" panose="020F0502020204030204" pitchFamily="34" charset="0"/>
              </a:rPr>
              <a:t>(Argyris C, 1978)</a:t>
            </a:r>
          </a:p>
          <a:p>
            <a:pPr fontAlgn="base">
              <a:spcBef>
                <a:spcPct val="0"/>
              </a:spcBef>
              <a:spcAft>
                <a:spcPct val="0"/>
              </a:spcAft>
            </a:pPr>
            <a:endParaRPr lang="en-US" sz="1100" b="1" dirty="0" smtClean="0">
              <a:latin typeface="Calibri" panose="020F0502020204030204" pitchFamily="34" charset="0"/>
              <a:ea typeface="Tahoma" pitchFamily="34" charset="0"/>
              <a:cs typeface="Tahoma" pitchFamily="34" charset="0"/>
            </a:endParaRPr>
          </a:p>
          <a:p>
            <a:pPr fontAlgn="base">
              <a:spcBef>
                <a:spcPct val="0"/>
              </a:spcBef>
              <a:spcAft>
                <a:spcPct val="0"/>
              </a:spcAft>
            </a:pPr>
            <a:r>
              <a:rPr lang="en-US" sz="1100" b="1" dirty="0" smtClean="0">
                <a:latin typeface="Calibri" panose="020F0502020204030204" pitchFamily="34" charset="0"/>
                <a:ea typeface="Tahoma" pitchFamily="34" charset="0"/>
                <a:cs typeface="Tahoma" pitchFamily="34" charset="0"/>
              </a:rPr>
              <a:t>MLUK </a:t>
            </a:r>
            <a:r>
              <a:rPr lang="en-US" sz="1100" b="1" dirty="0">
                <a:latin typeface="Calibri" panose="020F0502020204030204" pitchFamily="34" charset="0"/>
                <a:ea typeface="Tahoma" pitchFamily="34" charset="0"/>
                <a:cs typeface="Tahoma" pitchFamily="34" charset="0"/>
              </a:rPr>
              <a:t>train to a certain “expected level” rather than surpassing it</a:t>
            </a:r>
            <a:endParaRPr lang="en-GB" sz="1100" b="1" dirty="0">
              <a:latin typeface="Calibri" panose="020F0502020204030204" pitchFamily="34" charset="0"/>
              <a:ea typeface="Tahoma" pitchFamily="34" charset="0"/>
              <a:cs typeface="Tahoma" pitchFamily="34" charset="0"/>
            </a:endParaRPr>
          </a:p>
          <a:p>
            <a:pPr fontAlgn="base">
              <a:spcBef>
                <a:spcPct val="0"/>
              </a:spcBef>
              <a:spcAft>
                <a:spcPct val="0"/>
              </a:spcAft>
            </a:pPr>
            <a:endParaRPr lang="en-US" sz="700" dirty="0" smtClean="0">
              <a:latin typeface="Calibri" panose="020F0502020204030204" pitchFamily="34" charset="0"/>
            </a:endParaRPr>
          </a:p>
          <a:p>
            <a:pPr fontAlgn="base">
              <a:spcBef>
                <a:spcPct val="0"/>
              </a:spcBef>
              <a:spcAft>
                <a:spcPct val="0"/>
              </a:spcAft>
            </a:pPr>
            <a:endParaRPr lang="en-US" sz="700" dirty="0">
              <a:latin typeface="Calibri" panose="020F0502020204030204" pitchFamily="34" charset="0"/>
            </a:endParaRPr>
          </a:p>
          <a:p>
            <a:pPr fontAlgn="base">
              <a:spcBef>
                <a:spcPct val="0"/>
              </a:spcBef>
              <a:spcAft>
                <a:spcPct val="0"/>
              </a:spcAft>
            </a:pPr>
            <a:r>
              <a:rPr lang="en-US" sz="1200" b="1" u="sng" dirty="0" smtClean="0">
                <a:latin typeface="Calibri" panose="020F0502020204030204" pitchFamily="34" charset="0"/>
                <a:ea typeface="Tahoma" pitchFamily="34" charset="0"/>
                <a:cs typeface="Tahoma" pitchFamily="34" charset="0"/>
              </a:rPr>
              <a:t>Resistance </a:t>
            </a:r>
            <a:r>
              <a:rPr lang="en-US" sz="1200" b="1" u="sng" dirty="0">
                <a:latin typeface="Calibri" panose="020F0502020204030204" pitchFamily="34" charset="0"/>
                <a:ea typeface="Tahoma" pitchFamily="34" charset="0"/>
                <a:cs typeface="Tahoma" pitchFamily="34" charset="0"/>
              </a:rPr>
              <a:t>to Change </a:t>
            </a:r>
            <a:r>
              <a:rPr lang="en-US" sz="1200" b="1" dirty="0" smtClean="0">
                <a:latin typeface="Calibri" panose="020F0502020204030204" pitchFamily="34" charset="0"/>
                <a:ea typeface="Tahoma" pitchFamily="34" charset="0"/>
                <a:cs typeface="Tahoma" pitchFamily="34" charset="0"/>
              </a:rPr>
              <a:t>– </a:t>
            </a:r>
            <a:r>
              <a:rPr lang="en-US" sz="1100" b="1" dirty="0">
                <a:latin typeface="Calibri" panose="020F0502020204030204" pitchFamily="34" charset="0"/>
                <a:ea typeface="Tahoma" pitchFamily="34" charset="0"/>
                <a:cs typeface="Tahoma" pitchFamily="34" charset="0"/>
              </a:rPr>
              <a:t>MLUK do not fully relate to how employees view change in the workplace</a:t>
            </a:r>
          </a:p>
          <a:p>
            <a:endParaRPr lang="en-US" sz="900" b="1" dirty="0" smtClean="0">
              <a:latin typeface="Calibri" panose="020F0502020204030204" pitchFamily="34" charset="0"/>
              <a:ea typeface="Tahoma" pitchFamily="34" charset="0"/>
              <a:cs typeface="Tahoma" pitchFamily="34" charset="0"/>
            </a:endParaRPr>
          </a:p>
          <a:p>
            <a:endParaRPr lang="en-US" sz="900" b="1" dirty="0" smtClean="0">
              <a:latin typeface="Calibri" panose="020F0502020204030204" pitchFamily="34" charset="0"/>
              <a:ea typeface="Tahoma" pitchFamily="34" charset="0"/>
              <a:cs typeface="Tahoma" pitchFamily="34" charset="0"/>
            </a:endParaRPr>
          </a:p>
          <a:p>
            <a:pPr fontAlgn="base">
              <a:spcBef>
                <a:spcPct val="0"/>
              </a:spcBef>
              <a:spcAft>
                <a:spcPct val="0"/>
              </a:spcAft>
            </a:pPr>
            <a:r>
              <a:rPr lang="en-US" sz="1200" b="1" u="sng" dirty="0">
                <a:latin typeface="Calibri" panose="020F0502020204030204" pitchFamily="34" charset="0"/>
                <a:ea typeface="Tahoma" pitchFamily="34" charset="0"/>
                <a:cs typeface="Tahoma" pitchFamily="34" charset="0"/>
              </a:rPr>
              <a:t>Organisational Culture </a:t>
            </a:r>
            <a:r>
              <a:rPr lang="en-US" sz="1200" b="1" dirty="0" smtClean="0">
                <a:latin typeface="Calibri" panose="020F0502020204030204" pitchFamily="34" charset="0"/>
                <a:ea typeface="Tahoma" pitchFamily="34" charset="0"/>
                <a:cs typeface="Tahoma" pitchFamily="34" charset="0"/>
              </a:rPr>
              <a:t>– </a:t>
            </a:r>
            <a:r>
              <a:rPr lang="en-US" sz="1100" b="1" dirty="0">
                <a:latin typeface="Calibri" panose="020F0502020204030204" pitchFamily="34" charset="0"/>
                <a:ea typeface="Tahoma" pitchFamily="34" charset="0"/>
                <a:cs typeface="Tahoma" pitchFamily="34" charset="0"/>
              </a:rPr>
              <a:t>MLUK do not fully embrace the fact that a deep rooted culture exists </a:t>
            </a:r>
            <a:endParaRPr lang="en-GB" sz="1100" b="1" dirty="0">
              <a:latin typeface="Calibri" panose="020F0502020204030204" pitchFamily="34" charset="0"/>
              <a:ea typeface="Tahoma" pitchFamily="34" charset="0"/>
              <a:cs typeface="Tahoma" pitchFamily="34" charset="0"/>
            </a:endParaRPr>
          </a:p>
          <a:p>
            <a:pPr fontAlgn="base">
              <a:spcBef>
                <a:spcPct val="0"/>
              </a:spcBef>
              <a:spcAft>
                <a:spcPct val="0"/>
              </a:spcAft>
            </a:pPr>
            <a:r>
              <a:rPr lang="en-GB" sz="1100" i="1" dirty="0" smtClean="0">
                <a:solidFill>
                  <a:srgbClr val="0070C0"/>
                </a:solidFill>
                <a:latin typeface="Calibri" panose="020F0502020204030204" pitchFamily="34" charset="0"/>
              </a:rPr>
              <a:t> </a:t>
            </a:r>
            <a:r>
              <a:rPr lang="en-GB" sz="1100" i="1" dirty="0">
                <a:solidFill>
                  <a:srgbClr val="0070C0"/>
                </a:solidFill>
                <a:latin typeface="Calibri" panose="020F0502020204030204" pitchFamily="34" charset="0"/>
              </a:rPr>
              <a:t>“Culture refers to a company’s values, traditions and operating style…… In a sense the term describes how people view the workplace and how things are done” </a:t>
            </a:r>
            <a:r>
              <a:rPr lang="en-GB" sz="1100" dirty="0">
                <a:solidFill>
                  <a:srgbClr val="0070C0"/>
                </a:solidFill>
                <a:latin typeface="Calibri" panose="020F0502020204030204" pitchFamily="34" charset="0"/>
              </a:rPr>
              <a:t>(Harvard Business Essentials, 2005)</a:t>
            </a:r>
          </a:p>
          <a:p>
            <a:pPr fontAlgn="base">
              <a:spcBef>
                <a:spcPct val="0"/>
              </a:spcBef>
              <a:spcAft>
                <a:spcPct val="0"/>
              </a:spcAft>
            </a:pPr>
            <a:endParaRPr lang="en-GB" sz="700" dirty="0" smtClean="0">
              <a:latin typeface="Calibri" panose="020F0502020204030204" pitchFamily="34" charset="0"/>
            </a:endParaRPr>
          </a:p>
          <a:p>
            <a:pPr fontAlgn="base">
              <a:spcBef>
                <a:spcPct val="0"/>
              </a:spcBef>
              <a:spcAft>
                <a:spcPct val="0"/>
              </a:spcAft>
            </a:pPr>
            <a:endParaRPr lang="en-GB" sz="700" dirty="0">
              <a:latin typeface="Calibri" panose="020F0502020204030204" pitchFamily="34" charset="0"/>
            </a:endParaRPr>
          </a:p>
          <a:p>
            <a:r>
              <a:rPr lang="en-US" sz="1200" b="1" u="sng" dirty="0" smtClean="0">
                <a:latin typeface="Calibri" panose="020F0502020204030204" pitchFamily="34" charset="0"/>
                <a:ea typeface="Tahoma" pitchFamily="34" charset="0"/>
                <a:cs typeface="Tahoma" pitchFamily="34" charset="0"/>
              </a:rPr>
              <a:t>Leadership</a:t>
            </a:r>
            <a:r>
              <a:rPr lang="en-US" sz="1200" b="1" dirty="0" smtClean="0">
                <a:latin typeface="Calibri" panose="020F0502020204030204" pitchFamily="34" charset="0"/>
                <a:ea typeface="Tahoma" pitchFamily="34" charset="0"/>
                <a:cs typeface="Tahoma" pitchFamily="34" charset="0"/>
              </a:rPr>
              <a:t> – </a:t>
            </a:r>
            <a:r>
              <a:rPr lang="en-US" sz="1100" b="1" dirty="0">
                <a:latin typeface="Calibri" panose="020F0502020204030204" pitchFamily="34" charset="0"/>
                <a:ea typeface="Tahoma" pitchFamily="34" charset="0"/>
                <a:cs typeface="Tahoma" pitchFamily="34" charset="0"/>
              </a:rPr>
              <a:t>Leadership at MLUK do </a:t>
            </a:r>
            <a:r>
              <a:rPr lang="en-US" sz="1100" b="1" dirty="0" smtClean="0">
                <a:latin typeface="Calibri" panose="020F0502020204030204" pitchFamily="34" charset="0"/>
                <a:ea typeface="Tahoma" pitchFamily="34" charset="0"/>
                <a:cs typeface="Tahoma" pitchFamily="34" charset="0"/>
              </a:rPr>
              <a:t>not fully foster </a:t>
            </a:r>
            <a:r>
              <a:rPr lang="en-US" sz="1100" b="1" dirty="0">
                <a:latin typeface="Calibri" panose="020F0502020204030204" pitchFamily="34" charset="0"/>
                <a:ea typeface="Tahoma" pitchFamily="34" charset="0"/>
                <a:cs typeface="Tahoma" pitchFamily="34" charset="0"/>
              </a:rPr>
              <a:t>the environment for continual improvement</a:t>
            </a:r>
          </a:p>
          <a:p>
            <a:pPr eaLnBrk="0" fontAlgn="base" hangingPunct="0">
              <a:spcBef>
                <a:spcPct val="0"/>
              </a:spcBef>
              <a:spcAft>
                <a:spcPct val="0"/>
              </a:spcAft>
            </a:pPr>
            <a:endParaRPr lang="en-GB" sz="700" dirty="0" smtClean="0">
              <a:solidFill>
                <a:srgbClr val="FF0000"/>
              </a:solidFill>
              <a:latin typeface="Calibri" panose="020F0502020204030204" pitchFamily="34" charset="0"/>
              <a:ea typeface="MS Mincho" panose="02020609040205080304" pitchFamily="49" charset="-128"/>
              <a:cs typeface="Times New Roman" panose="02020603050405020304" pitchFamily="18" charset="0"/>
            </a:endParaRPr>
          </a:p>
          <a:p>
            <a:pPr fontAlgn="base">
              <a:spcBef>
                <a:spcPct val="0"/>
              </a:spcBef>
              <a:spcAft>
                <a:spcPct val="0"/>
              </a:spcAft>
            </a:pPr>
            <a:r>
              <a:rPr lang="en-GB" sz="1100" i="1" dirty="0">
                <a:solidFill>
                  <a:srgbClr val="0070C0"/>
                </a:solidFill>
                <a:latin typeface="Calibri" panose="020F0502020204030204" pitchFamily="34" charset="0"/>
              </a:rPr>
              <a:t>“Leadership is a process whereby an individual influences a group of individuals to achieve a common goal” </a:t>
            </a:r>
            <a:r>
              <a:rPr lang="en-GB" sz="1100" dirty="0">
                <a:solidFill>
                  <a:srgbClr val="0070C0"/>
                </a:solidFill>
                <a:latin typeface="Calibri" panose="020F0502020204030204" pitchFamily="34" charset="0"/>
              </a:rPr>
              <a:t>(Northouse 2019)</a:t>
            </a:r>
          </a:p>
        </p:txBody>
      </p:sp>
    </p:spTree>
    <p:extLst>
      <p:ext uri="{BB962C8B-B14F-4D97-AF65-F5344CB8AC3E}">
        <p14:creationId xmlns:p14="http://schemas.microsoft.com/office/powerpoint/2010/main" val="365378800"/>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egnaposto numero diapositiva 4">
            <a:extLst>
              <a:ext uri="{FF2B5EF4-FFF2-40B4-BE49-F238E27FC236}">
                <a16:creationId xmlns:a16="http://schemas.microsoft.com/office/drawing/2014/main" id="{C966DAE5-5445-CF4C-9B3D-73735EA92BBA}"/>
              </a:ext>
            </a:extLst>
          </p:cNvPr>
          <p:cNvSpPr>
            <a:spLocks noGrp="1"/>
          </p:cNvSpPr>
          <p:nvPr>
            <p:ph type="sldNum" sz="quarter" idx="12"/>
          </p:nvPr>
        </p:nvSpPr>
        <p:spPr/>
        <p:txBody>
          <a:bodyPr/>
          <a:lstStyle/>
          <a:p>
            <a:fld id="{89B0F03C-C644-5D47-B7B4-F6F84F3A4BA3}" type="slidenum">
              <a:rPr lang="it-IT" smtClean="0"/>
              <a:t>15</a:t>
            </a:fld>
            <a:endParaRPr lang="it-IT" dirty="0"/>
          </a:p>
        </p:txBody>
      </p:sp>
      <p:sp>
        <p:nvSpPr>
          <p:cNvPr id="2" name="TextBox 1"/>
          <p:cNvSpPr txBox="1"/>
          <p:nvPr/>
        </p:nvSpPr>
        <p:spPr>
          <a:xfrm>
            <a:off x="266631" y="213333"/>
            <a:ext cx="6364828" cy="422295"/>
          </a:xfrm>
          <a:prstGeom prst="rect">
            <a:avLst/>
          </a:prstGeom>
        </p:spPr>
        <p:txBody>
          <a:bodyPr vert="horz" lIns="0" tIns="0" rIns="0" bIns="0" rtlCol="0" anchor="t" anchorCtr="0">
            <a:noAutofit/>
          </a:bodyPr>
          <a:lstStyle>
            <a:lvl1pPr>
              <a:lnSpc>
                <a:spcPct val="150000"/>
              </a:lnSpc>
              <a:spcBef>
                <a:spcPct val="0"/>
              </a:spcBef>
              <a:buNone/>
              <a:defRPr sz="1600" b="0" i="0" kern="0" spc="0" baseline="0">
                <a:solidFill>
                  <a:schemeClr val="tx2"/>
                </a:solidFill>
                <a:latin typeface="Noto Sans SemiBold"/>
                <a:ea typeface="+mj-ea"/>
                <a:cs typeface="+mj-cs"/>
              </a:defRPr>
            </a:lvl1pPr>
          </a:lstStyle>
          <a:p>
            <a:r>
              <a:rPr lang="en-GB" dirty="0"/>
              <a:t>Applying previous research to Marelli</a:t>
            </a:r>
          </a:p>
        </p:txBody>
      </p:sp>
      <p:sp>
        <p:nvSpPr>
          <p:cNvPr id="7" name="Rectangle 6"/>
          <p:cNvSpPr/>
          <p:nvPr/>
        </p:nvSpPr>
        <p:spPr>
          <a:xfrm>
            <a:off x="209802" y="820853"/>
            <a:ext cx="8469675" cy="2831544"/>
          </a:xfrm>
          <a:prstGeom prst="rect">
            <a:avLst/>
          </a:prstGeom>
        </p:spPr>
        <p:txBody>
          <a:bodyPr wrap="square">
            <a:spAutoFit/>
          </a:bodyPr>
          <a:lstStyle/>
          <a:p>
            <a:pPr fontAlgn="base">
              <a:spcBef>
                <a:spcPct val="0"/>
              </a:spcBef>
              <a:spcAft>
                <a:spcPct val="0"/>
              </a:spcAft>
            </a:pPr>
            <a:r>
              <a:rPr lang="en-US" sz="1200" b="1" dirty="0">
                <a:latin typeface="Calibri" panose="020F0502020204030204" pitchFamily="34" charset="0"/>
                <a:ea typeface="Tahoma" pitchFamily="34" charset="0"/>
                <a:cs typeface="Tahoma" pitchFamily="34" charset="0"/>
              </a:rPr>
              <a:t>The following will also be critically reviewed:-</a:t>
            </a:r>
          </a:p>
          <a:p>
            <a:pPr fontAlgn="base">
              <a:spcBef>
                <a:spcPct val="0"/>
              </a:spcBef>
              <a:spcAft>
                <a:spcPct val="0"/>
              </a:spcAft>
            </a:pPr>
            <a:endParaRPr lang="en-US" sz="1200" b="1" dirty="0">
              <a:latin typeface="Calibri" panose="020F0502020204030204" pitchFamily="34" charset="0"/>
              <a:ea typeface="Tahoma" pitchFamily="34" charset="0"/>
              <a:cs typeface="Tahoma" pitchFamily="34" charset="0"/>
            </a:endParaRPr>
          </a:p>
          <a:p>
            <a:pPr eaLnBrk="0" fontAlgn="base" hangingPunct="0">
              <a:spcBef>
                <a:spcPct val="0"/>
              </a:spcBef>
              <a:spcAft>
                <a:spcPct val="0"/>
              </a:spcAft>
            </a:pPr>
            <a:endParaRPr lang="en-US" sz="700" dirty="0" smtClean="0">
              <a:latin typeface="Calibri" panose="020F0502020204030204" pitchFamily="34" charset="0"/>
              <a:ea typeface="MS Mincho" panose="02020609040205080304" pitchFamily="49" charset="-128"/>
              <a:cs typeface="Times New Roman" panose="02020603050405020304" pitchFamily="18" charset="0"/>
            </a:endParaRPr>
          </a:p>
          <a:p>
            <a:pPr fontAlgn="base"/>
            <a:r>
              <a:rPr lang="en-US" sz="1200" b="1" u="sng" dirty="0">
                <a:latin typeface="Calibri" panose="020F0502020204030204" pitchFamily="34" charset="0"/>
                <a:ea typeface="Tahoma" pitchFamily="34" charset="0"/>
                <a:cs typeface="Tahoma" pitchFamily="34" charset="0"/>
              </a:rPr>
              <a:t>Data Driven </a:t>
            </a:r>
            <a:r>
              <a:rPr lang="en-US" sz="1200" b="1" dirty="0">
                <a:latin typeface="Calibri" panose="020F0502020204030204" pitchFamily="34" charset="0"/>
                <a:ea typeface="Tahoma" pitchFamily="34" charset="0"/>
                <a:cs typeface="Tahoma" pitchFamily="34" charset="0"/>
              </a:rPr>
              <a:t>– MLUK do not consistently use data to drive decisions rather jump to conclusions through perceived past knowledge and </a:t>
            </a:r>
            <a:r>
              <a:rPr lang="en-US" sz="1200" b="1" dirty="0" smtClean="0">
                <a:latin typeface="Calibri" panose="020F0502020204030204" pitchFamily="34" charset="0"/>
                <a:ea typeface="Tahoma" pitchFamily="34" charset="0"/>
                <a:cs typeface="Tahoma" pitchFamily="34" charset="0"/>
              </a:rPr>
              <a:t>experience</a:t>
            </a:r>
            <a:endParaRPr lang="en-US" sz="1200" b="1" dirty="0">
              <a:latin typeface="Calibri" panose="020F0502020204030204" pitchFamily="34" charset="0"/>
              <a:ea typeface="Tahoma" pitchFamily="34" charset="0"/>
              <a:cs typeface="Tahoma" pitchFamily="34" charset="0"/>
            </a:endParaRPr>
          </a:p>
          <a:p>
            <a:pPr fontAlgn="base">
              <a:spcBef>
                <a:spcPct val="0"/>
              </a:spcBef>
              <a:spcAft>
                <a:spcPct val="0"/>
              </a:spcAft>
            </a:pPr>
            <a:r>
              <a:rPr lang="en-GB" sz="1200" i="1" dirty="0">
                <a:solidFill>
                  <a:schemeClr val="accent1">
                    <a:lumMod val="75000"/>
                    <a:lumOff val="25000"/>
                  </a:schemeClr>
                </a:solidFill>
              </a:rPr>
              <a:t>“</a:t>
            </a:r>
            <a:r>
              <a:rPr lang="en-GB" sz="1100" i="1" dirty="0">
                <a:solidFill>
                  <a:srgbClr val="0070C0"/>
                </a:solidFill>
                <a:latin typeface="Calibri" panose="020F0502020204030204" pitchFamily="34" charset="0"/>
              </a:rPr>
              <a:t>A world of unlimited possibility is confusing and threatens to overwhelm us with a mass of fact an idea that can’t be handled, so we are happy whenever we can to persuade ourselves that we already know enough to rule out some of the possibilities” </a:t>
            </a:r>
            <a:r>
              <a:rPr lang="en-GB" sz="1100" dirty="0">
                <a:solidFill>
                  <a:srgbClr val="0070C0"/>
                </a:solidFill>
                <a:latin typeface="Calibri" panose="020F0502020204030204" pitchFamily="34" charset="0"/>
              </a:rPr>
              <a:t>(Becker, 1998) </a:t>
            </a:r>
            <a:endParaRPr lang="en-US" sz="1100" dirty="0">
              <a:solidFill>
                <a:srgbClr val="0070C0"/>
              </a:solidFill>
              <a:latin typeface="Calibri" panose="020F0502020204030204" pitchFamily="34" charset="0"/>
            </a:endParaRPr>
          </a:p>
          <a:p>
            <a:pPr fontAlgn="base"/>
            <a:endParaRPr lang="en-US" sz="1200" b="1" u="sng" dirty="0" smtClean="0">
              <a:latin typeface="Calibri" panose="020F0502020204030204" pitchFamily="34" charset="0"/>
              <a:ea typeface="Tahoma" pitchFamily="34" charset="0"/>
              <a:cs typeface="Tahoma" pitchFamily="34" charset="0"/>
            </a:endParaRPr>
          </a:p>
          <a:p>
            <a:pPr fontAlgn="base"/>
            <a:r>
              <a:rPr lang="en-US" sz="1200" b="1" u="sng" dirty="0" smtClean="0">
                <a:latin typeface="Calibri" panose="020F0502020204030204" pitchFamily="34" charset="0"/>
                <a:ea typeface="Tahoma" pitchFamily="34" charset="0"/>
                <a:cs typeface="Tahoma" pitchFamily="34" charset="0"/>
              </a:rPr>
              <a:t>Strategy </a:t>
            </a:r>
            <a:r>
              <a:rPr lang="en-US" sz="1200" b="1" dirty="0">
                <a:latin typeface="Calibri" panose="020F0502020204030204" pitchFamily="34" charset="0"/>
                <a:ea typeface="Tahoma" pitchFamily="34" charset="0"/>
                <a:cs typeface="Tahoma" pitchFamily="34" charset="0"/>
              </a:rPr>
              <a:t>– MLUK strategic objectives are not fully </a:t>
            </a:r>
            <a:r>
              <a:rPr lang="en-US" sz="1200" b="1" dirty="0" smtClean="0">
                <a:latin typeface="Calibri" panose="020F0502020204030204" pitchFamily="34" charset="0"/>
                <a:ea typeface="Tahoma" pitchFamily="34" charset="0"/>
                <a:cs typeface="Tahoma" pitchFamily="34" charset="0"/>
              </a:rPr>
              <a:t>aligned to a systematic approach </a:t>
            </a:r>
            <a:endParaRPr lang="en-GB" sz="1200" b="1" dirty="0">
              <a:latin typeface="Calibri" panose="020F0502020204030204" pitchFamily="34" charset="0"/>
              <a:ea typeface="Tahoma" pitchFamily="34" charset="0"/>
              <a:cs typeface="Tahoma" pitchFamily="34" charset="0"/>
            </a:endParaRPr>
          </a:p>
          <a:p>
            <a:pPr fontAlgn="base">
              <a:spcBef>
                <a:spcPct val="0"/>
              </a:spcBef>
              <a:spcAft>
                <a:spcPct val="0"/>
              </a:spcAft>
            </a:pPr>
            <a:endParaRPr lang="en-US" sz="1200" b="1" dirty="0" smtClean="0">
              <a:latin typeface="Calibri" panose="020F0502020204030204" pitchFamily="34" charset="0"/>
              <a:ea typeface="Tahoma" pitchFamily="34" charset="0"/>
              <a:cs typeface="Tahoma" pitchFamily="34" charset="0"/>
            </a:endParaRPr>
          </a:p>
          <a:p>
            <a:pPr fontAlgn="base">
              <a:spcBef>
                <a:spcPct val="0"/>
              </a:spcBef>
              <a:spcAft>
                <a:spcPct val="0"/>
              </a:spcAft>
            </a:pPr>
            <a:r>
              <a:rPr lang="en-GB" sz="1100" i="1" dirty="0" smtClean="0">
                <a:solidFill>
                  <a:srgbClr val="0070C0"/>
                </a:solidFill>
                <a:latin typeface="Calibri" panose="020F0502020204030204" pitchFamily="34" charset="0"/>
              </a:rPr>
              <a:t>“With a systems perspective, you use your measures, indicators, core competencies, and organisational knowledge to build your key strategies, link these strategies with your work systems and key processes, and align your resources to improve your overall performance and your focus on customers and stakeholders”. </a:t>
            </a:r>
            <a:r>
              <a:rPr lang="en-GB" sz="1100" dirty="0">
                <a:solidFill>
                  <a:srgbClr val="0070C0"/>
                </a:solidFill>
                <a:latin typeface="Calibri" panose="020F0502020204030204" pitchFamily="34" charset="0"/>
              </a:rPr>
              <a:t>(TQMS, 2015)</a:t>
            </a:r>
          </a:p>
          <a:p>
            <a:pPr fontAlgn="base">
              <a:spcBef>
                <a:spcPct val="0"/>
              </a:spcBef>
              <a:spcAft>
                <a:spcPct val="0"/>
              </a:spcAft>
            </a:pPr>
            <a:endParaRPr lang="en-US" sz="1200" b="1" dirty="0">
              <a:latin typeface="Calibri" panose="020F0502020204030204" pitchFamily="34" charset="0"/>
              <a:ea typeface="Tahoma" pitchFamily="34" charset="0"/>
              <a:cs typeface="Tahoma" pitchFamily="34" charset="0"/>
            </a:endParaRPr>
          </a:p>
          <a:p>
            <a:pPr fontAlgn="base">
              <a:spcBef>
                <a:spcPct val="0"/>
              </a:spcBef>
              <a:spcAft>
                <a:spcPct val="0"/>
              </a:spcAft>
            </a:pPr>
            <a:endParaRPr lang="en-US" sz="700" b="1" dirty="0">
              <a:latin typeface="Calibri" panose="020F0502020204030204" pitchFamily="34" charset="0"/>
              <a:ea typeface="Tahoma" pitchFamily="34" charset="0"/>
              <a:cs typeface="Tahoma" pitchFamily="34" charset="0"/>
            </a:endParaRPr>
          </a:p>
          <a:p>
            <a:r>
              <a:rPr lang="en-US" sz="1200" b="1" u="sng" dirty="0">
                <a:latin typeface="Calibri" panose="020F0502020204030204" pitchFamily="34" charset="0"/>
                <a:ea typeface="Tahoma" pitchFamily="34" charset="0"/>
                <a:cs typeface="Tahoma" pitchFamily="34" charset="0"/>
              </a:rPr>
              <a:t>Business Standards and </a:t>
            </a:r>
            <a:r>
              <a:rPr lang="en-US" sz="1200" b="1" u="sng" dirty="0" smtClean="0">
                <a:latin typeface="Calibri" panose="020F0502020204030204" pitchFamily="34" charset="0"/>
                <a:ea typeface="Tahoma" pitchFamily="34" charset="0"/>
                <a:cs typeface="Tahoma" pitchFamily="34" charset="0"/>
              </a:rPr>
              <a:t>Accreditations </a:t>
            </a:r>
            <a:r>
              <a:rPr lang="en-US" sz="1200" b="1" dirty="0" smtClean="0">
                <a:latin typeface="Calibri" panose="020F0502020204030204" pitchFamily="34" charset="0"/>
                <a:ea typeface="Tahoma" pitchFamily="34" charset="0"/>
                <a:cs typeface="Tahoma" pitchFamily="34" charset="0"/>
              </a:rPr>
              <a:t>– Does MLUK fully </a:t>
            </a:r>
            <a:r>
              <a:rPr lang="en-US" sz="1200" b="1" dirty="0">
                <a:latin typeface="Calibri" panose="020F0502020204030204" pitchFamily="34" charset="0"/>
                <a:ea typeface="Tahoma" pitchFamily="34" charset="0"/>
                <a:cs typeface="Tahoma" pitchFamily="34" charset="0"/>
              </a:rPr>
              <a:t>implement business standards to improve </a:t>
            </a:r>
            <a:r>
              <a:rPr lang="en-US" sz="1200" b="1" dirty="0" smtClean="0">
                <a:latin typeface="Calibri" panose="020F0502020204030204" pitchFamily="34" charset="0"/>
                <a:ea typeface="Tahoma" pitchFamily="34" charset="0"/>
                <a:cs typeface="Tahoma" pitchFamily="34" charset="0"/>
              </a:rPr>
              <a:t>the organisation</a:t>
            </a:r>
            <a:endParaRPr lang="en-GB" sz="1200" dirty="0">
              <a:solidFill>
                <a:srgbClr val="FF0000"/>
              </a:solidFill>
              <a:latin typeface="Calibri" panose="020F0502020204030204" pitchFamily="34" charset="0"/>
              <a:ea typeface="MS Mincho" panose="02020609040205080304" pitchFamily="49" charset="-128"/>
              <a:cs typeface="Times New Roman" panose="02020603050405020304" pitchFamily="18" charset="0"/>
            </a:endParaRPr>
          </a:p>
        </p:txBody>
      </p:sp>
    </p:spTree>
    <p:extLst>
      <p:ext uri="{BB962C8B-B14F-4D97-AF65-F5344CB8AC3E}">
        <p14:creationId xmlns:p14="http://schemas.microsoft.com/office/powerpoint/2010/main" val="3076311181"/>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egnaposto numero diapositiva 4">
            <a:extLst>
              <a:ext uri="{FF2B5EF4-FFF2-40B4-BE49-F238E27FC236}">
                <a16:creationId xmlns:a16="http://schemas.microsoft.com/office/drawing/2014/main" id="{C966DAE5-5445-CF4C-9B3D-73735EA92BBA}"/>
              </a:ext>
            </a:extLst>
          </p:cNvPr>
          <p:cNvSpPr>
            <a:spLocks noGrp="1"/>
          </p:cNvSpPr>
          <p:nvPr>
            <p:ph type="sldNum" sz="quarter" idx="12"/>
          </p:nvPr>
        </p:nvSpPr>
        <p:spPr/>
        <p:txBody>
          <a:bodyPr/>
          <a:lstStyle/>
          <a:p>
            <a:fld id="{89B0F03C-C644-5D47-B7B4-F6F84F3A4BA3}" type="slidenum">
              <a:rPr lang="it-IT" smtClean="0"/>
              <a:t>16</a:t>
            </a:fld>
            <a:endParaRPr lang="it-IT" dirty="0"/>
          </a:p>
        </p:txBody>
      </p:sp>
      <p:sp>
        <p:nvSpPr>
          <p:cNvPr id="2" name="TextBox 1"/>
          <p:cNvSpPr txBox="1"/>
          <p:nvPr/>
        </p:nvSpPr>
        <p:spPr>
          <a:xfrm>
            <a:off x="266631" y="213333"/>
            <a:ext cx="6364828" cy="422295"/>
          </a:xfrm>
          <a:prstGeom prst="rect">
            <a:avLst/>
          </a:prstGeom>
        </p:spPr>
        <p:txBody>
          <a:bodyPr vert="horz" lIns="0" tIns="0" rIns="0" bIns="0" rtlCol="0" anchor="t" anchorCtr="0">
            <a:noAutofit/>
          </a:bodyPr>
          <a:lstStyle>
            <a:lvl1pPr>
              <a:lnSpc>
                <a:spcPct val="150000"/>
              </a:lnSpc>
              <a:spcBef>
                <a:spcPct val="0"/>
              </a:spcBef>
              <a:buNone/>
              <a:defRPr sz="1600" b="0" i="0" kern="0" spc="0" baseline="0">
                <a:solidFill>
                  <a:schemeClr val="tx2"/>
                </a:solidFill>
                <a:latin typeface="Noto Sans SemiBold"/>
                <a:ea typeface="+mj-ea"/>
                <a:cs typeface="+mj-cs"/>
              </a:defRPr>
            </a:lvl1pPr>
          </a:lstStyle>
          <a:p>
            <a:r>
              <a:rPr lang="en-GB" dirty="0"/>
              <a:t>The research methodology</a:t>
            </a:r>
          </a:p>
        </p:txBody>
      </p:sp>
      <p:sp>
        <p:nvSpPr>
          <p:cNvPr id="6" name="Rectangle 5"/>
          <p:cNvSpPr/>
          <p:nvPr/>
        </p:nvSpPr>
        <p:spPr>
          <a:xfrm>
            <a:off x="160097" y="597214"/>
            <a:ext cx="8831503" cy="3108543"/>
          </a:xfrm>
          <a:prstGeom prst="rect">
            <a:avLst/>
          </a:prstGeom>
        </p:spPr>
        <p:txBody>
          <a:bodyPr wrap="square">
            <a:spAutoFit/>
          </a:bodyPr>
          <a:lstStyle/>
          <a:p>
            <a:pPr lvl="0" eaLnBrk="0" fontAlgn="base" hangingPunct="0">
              <a:spcBef>
                <a:spcPct val="0"/>
              </a:spcBef>
              <a:spcAft>
                <a:spcPct val="0"/>
              </a:spcAft>
            </a:pPr>
            <a:r>
              <a:rPr lang="en-GB" altLang="en-US" sz="1200" b="1" dirty="0" smtClean="0">
                <a:latin typeface="Calibri" panose="020F0502020204030204" pitchFamily="34" charset="0"/>
                <a:ea typeface="MS Mincho" panose="02020609040205080304" pitchFamily="49" charset="-128"/>
                <a:cs typeface="Times New Roman" panose="02020603050405020304" pitchFamily="18" charset="0"/>
              </a:rPr>
              <a:t>The following key approaches are planned (however this is not definitive)</a:t>
            </a:r>
          </a:p>
          <a:p>
            <a:pPr lvl="0" eaLnBrk="0" fontAlgn="base" hangingPunct="0">
              <a:spcBef>
                <a:spcPct val="0"/>
              </a:spcBef>
              <a:spcAft>
                <a:spcPct val="0"/>
              </a:spcAft>
            </a:pPr>
            <a:endParaRPr lang="en-GB" altLang="en-US" sz="1400" b="1" dirty="0">
              <a:latin typeface="Calibri" panose="020F0502020204030204" pitchFamily="34" charset="0"/>
              <a:ea typeface="MS Mincho" panose="02020609040205080304" pitchFamily="49" charset="-128"/>
              <a:cs typeface="Times New Roman" panose="02020603050405020304" pitchFamily="18" charset="0"/>
            </a:endParaRPr>
          </a:p>
          <a:p>
            <a:pPr lvl="0" eaLnBrk="0" fontAlgn="base" hangingPunct="0">
              <a:spcBef>
                <a:spcPct val="0"/>
              </a:spcBef>
              <a:spcAft>
                <a:spcPct val="0"/>
              </a:spcAft>
            </a:pPr>
            <a:endParaRPr kumimoji="0" lang="en-GB" altLang="en-US" sz="1400" b="0" i="0" u="none" strike="noStrike" cap="none" normalizeH="0" baseline="0" dirty="0" smtClean="0">
              <a:ln>
                <a:noFill/>
              </a:ln>
              <a:solidFill>
                <a:srgbClr val="FF0000"/>
              </a:solidFill>
              <a:effectLst/>
              <a:latin typeface="Calibri" panose="020F0502020204030204" pitchFamily="34" charset="0"/>
              <a:ea typeface="MS Mincho" panose="02020609040205080304" pitchFamily="49" charset="-128"/>
              <a:cs typeface="Times New Roman" panose="02020603050405020304" pitchFamily="18" charset="0"/>
            </a:endParaRPr>
          </a:p>
          <a:p>
            <a:pPr lvl="0" eaLnBrk="0" fontAlgn="base" hangingPunct="0">
              <a:spcBef>
                <a:spcPct val="0"/>
              </a:spcBef>
              <a:spcAft>
                <a:spcPct val="0"/>
              </a:spcAft>
            </a:pPr>
            <a:endParaRPr lang="en-GB" sz="1400" dirty="0">
              <a:solidFill>
                <a:srgbClr val="FF0000"/>
              </a:solidFill>
              <a:latin typeface="Calibri" panose="020F0502020204030204" pitchFamily="34" charset="0"/>
              <a:ea typeface="MS Mincho" panose="02020609040205080304" pitchFamily="49" charset="-128"/>
              <a:cs typeface="Times New Roman" panose="02020603050405020304" pitchFamily="18" charset="0"/>
            </a:endParaRPr>
          </a:p>
          <a:p>
            <a:pPr marL="285750" lvl="0" indent="-285750" eaLnBrk="0" fontAlgn="base" hangingPunct="0">
              <a:spcBef>
                <a:spcPct val="0"/>
              </a:spcBef>
              <a:spcAft>
                <a:spcPct val="0"/>
              </a:spcAft>
              <a:buFont typeface="Arial" panose="020B0604020202020204" pitchFamily="34" charset="0"/>
              <a:buChar char="•"/>
            </a:pPr>
            <a:endParaRPr lang="en-GB" sz="1400" dirty="0" smtClean="0">
              <a:solidFill>
                <a:srgbClr val="FF0000"/>
              </a:solidFill>
              <a:latin typeface="Calibri" panose="020F0502020204030204" pitchFamily="34" charset="0"/>
              <a:ea typeface="MS Mincho" panose="02020609040205080304" pitchFamily="49" charset="-128"/>
              <a:cs typeface="Times New Roman" panose="02020603050405020304" pitchFamily="18" charset="0"/>
            </a:endParaRPr>
          </a:p>
          <a:p>
            <a:pPr marL="285750" lvl="0" indent="-285750" eaLnBrk="0" fontAlgn="base" hangingPunct="0">
              <a:spcBef>
                <a:spcPct val="0"/>
              </a:spcBef>
              <a:spcAft>
                <a:spcPct val="0"/>
              </a:spcAft>
              <a:buFont typeface="Arial" panose="020B0604020202020204" pitchFamily="34" charset="0"/>
              <a:buChar char="•"/>
            </a:pPr>
            <a:endParaRPr lang="en-GB" sz="1400" dirty="0">
              <a:solidFill>
                <a:srgbClr val="FF0000"/>
              </a:solidFill>
              <a:latin typeface="Calibri" panose="020F0502020204030204" pitchFamily="34" charset="0"/>
              <a:ea typeface="MS Mincho" panose="02020609040205080304" pitchFamily="49" charset="-128"/>
              <a:cs typeface="Times New Roman" panose="02020603050405020304" pitchFamily="18" charset="0"/>
            </a:endParaRPr>
          </a:p>
          <a:p>
            <a:pPr marL="285750" lvl="0" indent="-285750" eaLnBrk="0" fontAlgn="base" hangingPunct="0">
              <a:spcBef>
                <a:spcPct val="0"/>
              </a:spcBef>
              <a:spcAft>
                <a:spcPct val="0"/>
              </a:spcAft>
              <a:buFont typeface="Arial" panose="020B0604020202020204" pitchFamily="34" charset="0"/>
              <a:buChar char="•"/>
            </a:pPr>
            <a:endParaRPr lang="en-GB" sz="1400" dirty="0" smtClean="0">
              <a:solidFill>
                <a:srgbClr val="FF0000"/>
              </a:solidFill>
              <a:latin typeface="Calibri" panose="020F0502020204030204" pitchFamily="34" charset="0"/>
              <a:ea typeface="MS Mincho" panose="02020609040205080304" pitchFamily="49" charset="-128"/>
              <a:cs typeface="Times New Roman" panose="02020603050405020304" pitchFamily="18" charset="0"/>
            </a:endParaRPr>
          </a:p>
          <a:p>
            <a:pPr marL="285750" lvl="0" indent="-285750" eaLnBrk="0" fontAlgn="base" hangingPunct="0">
              <a:spcBef>
                <a:spcPct val="0"/>
              </a:spcBef>
              <a:spcAft>
                <a:spcPct val="0"/>
              </a:spcAft>
              <a:buFont typeface="Arial" panose="020B0604020202020204" pitchFamily="34" charset="0"/>
              <a:buChar char="•"/>
            </a:pPr>
            <a:endParaRPr lang="en-GB" sz="1400" dirty="0">
              <a:solidFill>
                <a:srgbClr val="FF0000"/>
              </a:solidFill>
              <a:latin typeface="Calibri" panose="020F0502020204030204" pitchFamily="34" charset="0"/>
              <a:ea typeface="MS Mincho" panose="02020609040205080304" pitchFamily="49" charset="-128"/>
              <a:cs typeface="Times New Roman" panose="02020603050405020304" pitchFamily="18" charset="0"/>
            </a:endParaRPr>
          </a:p>
          <a:p>
            <a:pPr marL="285750" lvl="0" indent="-285750" eaLnBrk="0" fontAlgn="base" hangingPunct="0">
              <a:spcBef>
                <a:spcPct val="0"/>
              </a:spcBef>
              <a:spcAft>
                <a:spcPct val="0"/>
              </a:spcAft>
              <a:buFont typeface="Arial" panose="020B0604020202020204" pitchFamily="34" charset="0"/>
              <a:buChar char="•"/>
            </a:pPr>
            <a:endParaRPr lang="en-GB" sz="1400" dirty="0" smtClean="0">
              <a:solidFill>
                <a:srgbClr val="FF0000"/>
              </a:solidFill>
              <a:latin typeface="Calibri" panose="020F0502020204030204" pitchFamily="34" charset="0"/>
              <a:ea typeface="MS Mincho" panose="02020609040205080304" pitchFamily="49" charset="-128"/>
              <a:cs typeface="Times New Roman" panose="02020603050405020304" pitchFamily="18" charset="0"/>
            </a:endParaRPr>
          </a:p>
          <a:p>
            <a:pPr marL="285750" lvl="0" indent="-285750" eaLnBrk="0" fontAlgn="base" hangingPunct="0">
              <a:spcBef>
                <a:spcPct val="0"/>
              </a:spcBef>
              <a:spcAft>
                <a:spcPct val="0"/>
              </a:spcAft>
              <a:buFont typeface="Arial" panose="020B0604020202020204" pitchFamily="34" charset="0"/>
              <a:buChar char="•"/>
            </a:pPr>
            <a:endParaRPr lang="en-GB" sz="1400" dirty="0">
              <a:solidFill>
                <a:srgbClr val="FF0000"/>
              </a:solidFill>
              <a:latin typeface="Calibri" panose="020F0502020204030204" pitchFamily="34" charset="0"/>
              <a:ea typeface="MS Mincho" panose="02020609040205080304" pitchFamily="49" charset="-128"/>
              <a:cs typeface="Times New Roman" panose="02020603050405020304" pitchFamily="18" charset="0"/>
            </a:endParaRPr>
          </a:p>
          <a:p>
            <a:pPr marL="285750" lvl="0" indent="-285750" eaLnBrk="0" fontAlgn="base" hangingPunct="0">
              <a:spcBef>
                <a:spcPct val="0"/>
              </a:spcBef>
              <a:spcAft>
                <a:spcPct val="0"/>
              </a:spcAft>
              <a:buFont typeface="Arial" panose="020B0604020202020204" pitchFamily="34" charset="0"/>
              <a:buChar char="•"/>
            </a:pPr>
            <a:endParaRPr lang="en-GB" sz="1400" dirty="0" smtClean="0">
              <a:solidFill>
                <a:srgbClr val="FF0000"/>
              </a:solidFill>
              <a:latin typeface="Calibri" panose="020F0502020204030204" pitchFamily="34" charset="0"/>
              <a:ea typeface="MS Mincho" panose="02020609040205080304" pitchFamily="49" charset="-128"/>
              <a:cs typeface="Times New Roman" panose="02020603050405020304" pitchFamily="18" charset="0"/>
            </a:endParaRPr>
          </a:p>
          <a:p>
            <a:pPr marL="285750" lvl="0" indent="-285750" eaLnBrk="0" fontAlgn="base" hangingPunct="0">
              <a:spcBef>
                <a:spcPct val="0"/>
              </a:spcBef>
              <a:spcAft>
                <a:spcPct val="0"/>
              </a:spcAft>
              <a:buFont typeface="Arial" panose="020B0604020202020204" pitchFamily="34" charset="0"/>
              <a:buChar char="•"/>
            </a:pPr>
            <a:endParaRPr lang="en-GB" sz="1400" dirty="0">
              <a:solidFill>
                <a:srgbClr val="FF0000"/>
              </a:solidFill>
              <a:latin typeface="Calibri" panose="020F0502020204030204" pitchFamily="34" charset="0"/>
              <a:ea typeface="MS Mincho" panose="02020609040205080304" pitchFamily="49" charset="-128"/>
              <a:cs typeface="Times New Roman" panose="02020603050405020304" pitchFamily="18" charset="0"/>
            </a:endParaRPr>
          </a:p>
          <a:p>
            <a:pPr marL="285750" lvl="0" indent="-285750" eaLnBrk="0" fontAlgn="base" hangingPunct="0">
              <a:spcBef>
                <a:spcPct val="0"/>
              </a:spcBef>
              <a:spcAft>
                <a:spcPct val="0"/>
              </a:spcAft>
              <a:buFont typeface="Arial" panose="020B0604020202020204" pitchFamily="34" charset="0"/>
              <a:buChar char="•"/>
            </a:pPr>
            <a:endParaRPr lang="en-GB" sz="1400" dirty="0" smtClean="0">
              <a:solidFill>
                <a:srgbClr val="FF0000"/>
              </a:solidFill>
              <a:latin typeface="Calibri" panose="020F0502020204030204" pitchFamily="34" charset="0"/>
              <a:ea typeface="MS Mincho" panose="02020609040205080304" pitchFamily="49" charset="-128"/>
              <a:cs typeface="Times New Roman" panose="02020603050405020304" pitchFamily="18" charset="0"/>
            </a:endParaRPr>
          </a:p>
          <a:p>
            <a:pPr marL="285750" lvl="0" indent="-285750" eaLnBrk="0" fontAlgn="base" hangingPunct="0">
              <a:spcBef>
                <a:spcPct val="0"/>
              </a:spcBef>
              <a:spcAft>
                <a:spcPct val="0"/>
              </a:spcAft>
              <a:buFont typeface="Arial" panose="020B0604020202020204" pitchFamily="34" charset="0"/>
              <a:buChar char="•"/>
            </a:pPr>
            <a:endParaRPr lang="en-GB" sz="1400" dirty="0">
              <a:solidFill>
                <a:srgbClr val="FF0000"/>
              </a:solidFill>
              <a:latin typeface="Calibri" panose="020F0502020204030204" pitchFamily="34" charset="0"/>
              <a:ea typeface="MS Mincho" panose="02020609040205080304" pitchFamily="49" charset="-128"/>
              <a:cs typeface="Times New Roman" panose="02020603050405020304" pitchFamily="18" charset="0"/>
            </a:endParaRPr>
          </a:p>
        </p:txBody>
      </p:sp>
      <p:graphicFrame>
        <p:nvGraphicFramePr>
          <p:cNvPr id="8" name="Table 7"/>
          <p:cNvGraphicFramePr>
            <a:graphicFrameLocks noGrp="1"/>
          </p:cNvGraphicFramePr>
          <p:nvPr>
            <p:extLst>
              <p:ext uri="{D42A27DB-BD31-4B8C-83A1-F6EECF244321}">
                <p14:modId xmlns:p14="http://schemas.microsoft.com/office/powerpoint/2010/main" val="2563427743"/>
              </p:ext>
            </p:extLst>
          </p:nvPr>
        </p:nvGraphicFramePr>
        <p:xfrm>
          <a:off x="122092" y="884326"/>
          <a:ext cx="8898341" cy="3345817"/>
        </p:xfrm>
        <a:graphic>
          <a:graphicData uri="http://schemas.openxmlformats.org/drawingml/2006/table">
            <a:tbl>
              <a:tblPr firstRow="1" bandRow="1">
                <a:tableStyleId>{5C22544A-7EE6-4342-B048-85BDC9FD1C3A}</a:tableStyleId>
              </a:tblPr>
              <a:tblGrid>
                <a:gridCol w="1217073">
                  <a:extLst>
                    <a:ext uri="{9D8B030D-6E8A-4147-A177-3AD203B41FA5}">
                      <a16:colId xmlns:a16="http://schemas.microsoft.com/office/drawing/2014/main" val="20000"/>
                    </a:ext>
                  </a:extLst>
                </a:gridCol>
                <a:gridCol w="1937034">
                  <a:extLst>
                    <a:ext uri="{9D8B030D-6E8A-4147-A177-3AD203B41FA5}">
                      <a16:colId xmlns:a16="http://schemas.microsoft.com/office/drawing/2014/main" val="20001"/>
                    </a:ext>
                  </a:extLst>
                </a:gridCol>
                <a:gridCol w="2454354">
                  <a:extLst>
                    <a:ext uri="{9D8B030D-6E8A-4147-A177-3AD203B41FA5}">
                      <a16:colId xmlns:a16="http://schemas.microsoft.com/office/drawing/2014/main" val="20002"/>
                    </a:ext>
                  </a:extLst>
                </a:gridCol>
                <a:gridCol w="3289880">
                  <a:extLst>
                    <a:ext uri="{9D8B030D-6E8A-4147-A177-3AD203B41FA5}">
                      <a16:colId xmlns:a16="http://schemas.microsoft.com/office/drawing/2014/main" val="20003"/>
                    </a:ext>
                  </a:extLst>
                </a:gridCol>
              </a:tblGrid>
              <a:tr h="405039">
                <a:tc>
                  <a:txBody>
                    <a:bodyPr/>
                    <a:lstStyle/>
                    <a:p>
                      <a:r>
                        <a:rPr lang="en-GB" sz="1050" dirty="0" smtClean="0"/>
                        <a:t>Type</a:t>
                      </a:r>
                      <a:r>
                        <a:rPr lang="en-GB" sz="1050" baseline="0" dirty="0" smtClean="0"/>
                        <a:t> Of Review</a:t>
                      </a:r>
                      <a:endParaRPr lang="en-GB" sz="1050" dirty="0"/>
                    </a:p>
                  </a:txBody>
                  <a:tcPr>
                    <a:solidFill>
                      <a:srgbClr val="0070C0"/>
                    </a:solidFill>
                  </a:tcPr>
                </a:tc>
                <a:tc>
                  <a:txBody>
                    <a:bodyPr/>
                    <a:lstStyle/>
                    <a:p>
                      <a:r>
                        <a:rPr lang="en-GB" sz="1050" dirty="0" smtClean="0"/>
                        <a:t>Literature Review</a:t>
                      </a:r>
                      <a:endParaRPr lang="en-GB" sz="1050" dirty="0"/>
                    </a:p>
                  </a:txBody>
                  <a:tcPr>
                    <a:solidFill>
                      <a:srgbClr val="0070C0"/>
                    </a:solidFill>
                  </a:tcPr>
                </a:tc>
                <a:tc>
                  <a:txBody>
                    <a:bodyPr/>
                    <a:lstStyle/>
                    <a:p>
                      <a:r>
                        <a:rPr lang="en-GB" sz="1050" dirty="0" smtClean="0"/>
                        <a:t>Action</a:t>
                      </a:r>
                      <a:r>
                        <a:rPr lang="en-GB" sz="1050" baseline="0" dirty="0" smtClean="0"/>
                        <a:t> Research </a:t>
                      </a:r>
                    </a:p>
                    <a:p>
                      <a:r>
                        <a:rPr lang="en-GB" sz="1050" baseline="0" dirty="0" smtClean="0"/>
                        <a:t>“Organisational level review”</a:t>
                      </a:r>
                      <a:endParaRPr lang="en-GB" sz="1050" dirty="0"/>
                    </a:p>
                  </a:txBody>
                  <a:tcPr>
                    <a:solidFill>
                      <a:srgbClr val="0070C0"/>
                    </a:solidFill>
                  </a:tcPr>
                </a:tc>
                <a:tc>
                  <a:txBody>
                    <a:bodyPr/>
                    <a:lstStyle/>
                    <a:p>
                      <a:r>
                        <a:rPr lang="en-GB" sz="1050" dirty="0" smtClean="0"/>
                        <a:t>Statistical Analysis</a:t>
                      </a:r>
                    </a:p>
                    <a:p>
                      <a:r>
                        <a:rPr lang="en-GB" sz="1050" dirty="0" smtClean="0"/>
                        <a:t>“Improvement project execution”</a:t>
                      </a:r>
                      <a:endParaRPr lang="en-GB" sz="1050" dirty="0"/>
                    </a:p>
                  </a:txBody>
                  <a:tcPr>
                    <a:solidFill>
                      <a:srgbClr val="0070C0"/>
                    </a:solidFill>
                  </a:tcPr>
                </a:tc>
                <a:extLst>
                  <a:ext uri="{0D108BD9-81ED-4DB2-BD59-A6C34878D82A}">
                    <a16:rowId xmlns:a16="http://schemas.microsoft.com/office/drawing/2014/main" val="10000"/>
                  </a:ext>
                </a:extLst>
              </a:tr>
              <a:tr h="796047">
                <a:tc>
                  <a:txBody>
                    <a:bodyPr/>
                    <a:lstStyle/>
                    <a:p>
                      <a:r>
                        <a:rPr lang="en-GB" sz="1000" b="1" dirty="0" smtClean="0">
                          <a:latin typeface="+mj-lt"/>
                        </a:rPr>
                        <a:t>Purpose </a:t>
                      </a:r>
                      <a:endParaRPr lang="en-GB" sz="1000" b="1" dirty="0">
                        <a:latin typeface="+mj-lt"/>
                      </a:endParaRPr>
                    </a:p>
                  </a:txBody>
                  <a:tcPr>
                    <a:solidFill>
                      <a:schemeClr val="accent1">
                        <a:lumMod val="10000"/>
                        <a:lumOff val="90000"/>
                      </a:schemeClr>
                    </a:solidFill>
                  </a:tcPr>
                </a:tc>
                <a:tc>
                  <a:txBody>
                    <a:bodyPr/>
                    <a:lstStyle/>
                    <a:p>
                      <a:pPr marL="285750" indent="-285750">
                        <a:buFont typeface="Arial" panose="020B0604020202020204" pitchFamily="34" charset="0"/>
                        <a:buChar char="•"/>
                      </a:pPr>
                      <a:r>
                        <a:rPr lang="en-GB" altLang="en-US" sz="1000" b="1" dirty="0" smtClean="0">
                          <a:solidFill>
                            <a:schemeClr val="tx1"/>
                          </a:solidFill>
                          <a:latin typeface="+mj-lt"/>
                          <a:ea typeface="MS Mincho" panose="02020609040205080304" pitchFamily="49" charset="-128"/>
                          <a:cs typeface="Times New Roman" panose="02020603050405020304" pitchFamily="18" charset="0"/>
                        </a:rPr>
                        <a:t>To gain a deeper understanding of available</a:t>
                      </a:r>
                      <a:r>
                        <a:rPr lang="en-GB" altLang="en-US" sz="1000" b="1" baseline="0" dirty="0" smtClean="0">
                          <a:solidFill>
                            <a:schemeClr val="tx1"/>
                          </a:solidFill>
                          <a:latin typeface="+mj-lt"/>
                          <a:ea typeface="MS Mincho" panose="02020609040205080304" pitchFamily="49" charset="-128"/>
                          <a:cs typeface="Times New Roman" panose="02020603050405020304" pitchFamily="18" charset="0"/>
                        </a:rPr>
                        <a:t> </a:t>
                      </a:r>
                      <a:r>
                        <a:rPr lang="en-GB" altLang="en-US" sz="1000" b="1" dirty="0" smtClean="0">
                          <a:solidFill>
                            <a:schemeClr val="tx1"/>
                          </a:solidFill>
                          <a:latin typeface="+mj-lt"/>
                          <a:ea typeface="MS Mincho" panose="02020609040205080304" pitchFamily="49" charset="-128"/>
                          <a:cs typeface="Times New Roman" panose="02020603050405020304" pitchFamily="18" charset="0"/>
                        </a:rPr>
                        <a:t>literature, theories research and data </a:t>
                      </a:r>
                    </a:p>
                  </a:txBody>
                  <a:tcPr>
                    <a:solidFill>
                      <a:schemeClr val="accent1">
                        <a:lumMod val="10000"/>
                        <a:lumOff val="90000"/>
                      </a:schemeClr>
                    </a:solidFill>
                  </a:tcPr>
                </a:tc>
                <a:tc>
                  <a:txBody>
                    <a:bodyPr/>
                    <a:lstStyle/>
                    <a:p>
                      <a:pPr marL="285750" indent="-285750">
                        <a:buFont typeface="Arial" panose="020B0604020202020204" pitchFamily="34" charset="0"/>
                        <a:buChar char="•"/>
                      </a:pPr>
                      <a:r>
                        <a:rPr lang="en-GB" sz="1000" b="1" dirty="0" smtClean="0">
                          <a:latin typeface="+mj-lt"/>
                        </a:rPr>
                        <a:t>To understand</a:t>
                      </a:r>
                      <a:r>
                        <a:rPr lang="en-GB" sz="1000" b="1" baseline="0" dirty="0" smtClean="0">
                          <a:latin typeface="+mj-lt"/>
                        </a:rPr>
                        <a:t> first hand the potential barriers</a:t>
                      </a:r>
                    </a:p>
                    <a:p>
                      <a:pPr marL="285750" indent="-285750">
                        <a:buFont typeface="Arial" panose="020B0604020202020204" pitchFamily="34" charset="0"/>
                        <a:buChar char="•"/>
                      </a:pPr>
                      <a:r>
                        <a:rPr lang="en-GB" sz="1000" b="1" baseline="0" dirty="0" smtClean="0">
                          <a:latin typeface="+mj-lt"/>
                        </a:rPr>
                        <a:t>To understand any connection to a long standing organisation </a:t>
                      </a:r>
                      <a:endParaRPr lang="en-GB" sz="1000" b="1" dirty="0">
                        <a:latin typeface="+mj-lt"/>
                      </a:endParaRPr>
                    </a:p>
                  </a:txBody>
                  <a:tcPr>
                    <a:solidFill>
                      <a:schemeClr val="accent1">
                        <a:lumMod val="10000"/>
                        <a:lumOff val="90000"/>
                      </a:schemeClr>
                    </a:solidFill>
                  </a:tcPr>
                </a:tc>
                <a:tc>
                  <a:txBody>
                    <a:bodyPr/>
                    <a:lstStyle/>
                    <a:p>
                      <a:pPr marL="285750" indent="-285750">
                        <a:buFont typeface="Arial" panose="020B0604020202020204" pitchFamily="34" charset="0"/>
                        <a:buChar char="•"/>
                      </a:pPr>
                      <a:r>
                        <a:rPr lang="en-GB" sz="1000" b="1" dirty="0" smtClean="0">
                          <a:latin typeface="+mj-lt"/>
                        </a:rPr>
                        <a:t>To analyse the current state </a:t>
                      </a:r>
                    </a:p>
                    <a:p>
                      <a:pPr marL="285750" indent="-285750">
                        <a:buFont typeface="Arial" panose="020B0604020202020204" pitchFamily="34" charset="0"/>
                        <a:buChar char="•"/>
                      </a:pPr>
                      <a:r>
                        <a:rPr lang="en-GB" sz="1000" b="1" dirty="0" smtClean="0">
                          <a:latin typeface="+mj-lt"/>
                        </a:rPr>
                        <a:t>To provide data for informed decision making</a:t>
                      </a:r>
                    </a:p>
                    <a:p>
                      <a:pPr marL="285750" indent="-285750">
                        <a:buFont typeface="Arial" panose="020B0604020202020204" pitchFamily="34" charset="0"/>
                        <a:buChar char="•"/>
                      </a:pPr>
                      <a:r>
                        <a:rPr lang="en-GB" sz="1000" b="1" dirty="0" smtClean="0">
                          <a:latin typeface="+mj-lt"/>
                        </a:rPr>
                        <a:t>To</a:t>
                      </a:r>
                      <a:r>
                        <a:rPr lang="en-GB" sz="1000" b="1" baseline="0" dirty="0" smtClean="0">
                          <a:latin typeface="+mj-lt"/>
                        </a:rPr>
                        <a:t> improve the future state</a:t>
                      </a:r>
                      <a:r>
                        <a:rPr lang="en-GB" sz="1000" b="1" dirty="0" smtClean="0">
                          <a:latin typeface="+mj-lt"/>
                        </a:rPr>
                        <a:t> </a:t>
                      </a:r>
                      <a:endParaRPr lang="en-GB" sz="1000" b="1" dirty="0">
                        <a:latin typeface="+mj-lt"/>
                      </a:endParaRPr>
                    </a:p>
                  </a:txBody>
                  <a:tcPr>
                    <a:solidFill>
                      <a:schemeClr val="accent1">
                        <a:lumMod val="10000"/>
                        <a:lumOff val="90000"/>
                      </a:schemeClr>
                    </a:solidFill>
                  </a:tcPr>
                </a:tc>
                <a:extLst>
                  <a:ext uri="{0D108BD9-81ED-4DB2-BD59-A6C34878D82A}">
                    <a16:rowId xmlns:a16="http://schemas.microsoft.com/office/drawing/2014/main" val="10001"/>
                  </a:ext>
                </a:extLst>
              </a:tr>
              <a:tr h="1684657">
                <a:tc>
                  <a:txBody>
                    <a:bodyPr/>
                    <a:lstStyle/>
                    <a:p>
                      <a:r>
                        <a:rPr lang="en-GB" sz="1000" b="1" dirty="0" smtClean="0">
                          <a:latin typeface="+mj-lt"/>
                        </a:rPr>
                        <a:t>Approach</a:t>
                      </a:r>
                      <a:endParaRPr lang="en-GB" sz="1000" b="1" dirty="0">
                        <a:latin typeface="+mj-lt"/>
                      </a:endParaRPr>
                    </a:p>
                  </a:txBody>
                  <a:tcPr>
                    <a:solidFill>
                      <a:schemeClr val="accent1">
                        <a:lumMod val="10000"/>
                        <a:lumOff val="90000"/>
                      </a:schemeClr>
                    </a:solidFill>
                  </a:tcPr>
                </a:tc>
                <a:tc>
                  <a:txBody>
                    <a:bodyPr/>
                    <a:lstStyle/>
                    <a:p>
                      <a:pPr marL="0" indent="0">
                        <a:buFont typeface="Wingdings" panose="05000000000000000000" pitchFamily="2" charset="2"/>
                        <a:buNone/>
                      </a:pPr>
                      <a:r>
                        <a:rPr lang="en-GB" altLang="en-US" sz="1000" b="1" dirty="0" smtClean="0">
                          <a:solidFill>
                            <a:schemeClr val="tx1"/>
                          </a:solidFill>
                          <a:latin typeface="+mj-lt"/>
                          <a:ea typeface="MS Mincho" panose="02020609040205080304" pitchFamily="49" charset="-128"/>
                          <a:cs typeface="Times New Roman" panose="02020603050405020304" pitchFamily="18" charset="0"/>
                        </a:rPr>
                        <a:t>Literature</a:t>
                      </a:r>
                    </a:p>
                    <a:p>
                      <a:pPr marL="285750" indent="-285750">
                        <a:buFont typeface="Wingdings" panose="05000000000000000000" pitchFamily="2" charset="2"/>
                        <a:buChar char="§"/>
                      </a:pPr>
                      <a:r>
                        <a:rPr lang="en-GB" altLang="en-US" sz="1000" dirty="0" smtClean="0">
                          <a:solidFill>
                            <a:schemeClr val="tx1"/>
                          </a:solidFill>
                          <a:latin typeface="+mj-lt"/>
                          <a:ea typeface="MS Mincho" panose="02020609040205080304" pitchFamily="49" charset="-128"/>
                          <a:cs typeface="Times New Roman" panose="02020603050405020304" pitchFamily="18" charset="0"/>
                        </a:rPr>
                        <a:t>Books</a:t>
                      </a:r>
                    </a:p>
                    <a:p>
                      <a:pPr marL="285750" indent="-285750">
                        <a:buFont typeface="Wingdings" panose="05000000000000000000" pitchFamily="2" charset="2"/>
                        <a:buChar char="§"/>
                      </a:pPr>
                      <a:r>
                        <a:rPr lang="en-GB" altLang="en-US" sz="1000" dirty="0" smtClean="0">
                          <a:solidFill>
                            <a:schemeClr val="tx1"/>
                          </a:solidFill>
                          <a:latin typeface="+mj-lt"/>
                          <a:ea typeface="MS Mincho" panose="02020609040205080304" pitchFamily="49" charset="-128"/>
                          <a:cs typeface="Times New Roman" panose="02020603050405020304" pitchFamily="18" charset="0"/>
                        </a:rPr>
                        <a:t>Professional Journals</a:t>
                      </a:r>
                    </a:p>
                    <a:p>
                      <a:pPr marL="285750" indent="-285750">
                        <a:buFont typeface="Wingdings" panose="05000000000000000000" pitchFamily="2" charset="2"/>
                        <a:buChar char="§"/>
                      </a:pPr>
                      <a:r>
                        <a:rPr lang="en-GB" altLang="en-US" sz="1000" dirty="0" smtClean="0">
                          <a:solidFill>
                            <a:schemeClr val="tx1"/>
                          </a:solidFill>
                          <a:latin typeface="+mj-lt"/>
                          <a:ea typeface="MS Mincho" panose="02020609040205080304" pitchFamily="49" charset="-128"/>
                          <a:cs typeface="Times New Roman" panose="02020603050405020304" pitchFamily="18" charset="0"/>
                        </a:rPr>
                        <a:t>Research papers</a:t>
                      </a:r>
                    </a:p>
                    <a:p>
                      <a:pPr marL="285750" indent="-285750">
                        <a:buFont typeface="Wingdings" panose="05000000000000000000" pitchFamily="2" charset="2"/>
                        <a:buChar char="§"/>
                      </a:pPr>
                      <a:r>
                        <a:rPr lang="en-GB" altLang="en-US" sz="1000" dirty="0" smtClean="0">
                          <a:solidFill>
                            <a:schemeClr val="tx1"/>
                          </a:solidFill>
                          <a:latin typeface="+mj-lt"/>
                          <a:ea typeface="MS Mincho" panose="02020609040205080304" pitchFamily="49" charset="-128"/>
                          <a:cs typeface="Times New Roman" panose="02020603050405020304" pitchFamily="18" charset="0"/>
                        </a:rPr>
                        <a:t>OEM customers</a:t>
                      </a:r>
                    </a:p>
                    <a:p>
                      <a:pPr marL="285750" indent="-285750">
                        <a:buFont typeface="Wingdings" panose="05000000000000000000" pitchFamily="2" charset="2"/>
                        <a:buChar char="§"/>
                      </a:pPr>
                      <a:r>
                        <a:rPr lang="en-GB" altLang="en-US" sz="1000" dirty="0" smtClean="0">
                          <a:solidFill>
                            <a:schemeClr val="tx1"/>
                          </a:solidFill>
                          <a:latin typeface="+mj-lt"/>
                          <a:ea typeface="MS Mincho" panose="02020609040205080304" pitchFamily="49" charset="-128"/>
                          <a:cs typeface="Times New Roman" panose="02020603050405020304" pitchFamily="18" charset="0"/>
                        </a:rPr>
                        <a:t>Accreditation bodies </a:t>
                      </a:r>
                    </a:p>
                    <a:p>
                      <a:pPr marL="285750" indent="-285750">
                        <a:buFont typeface="Wingdings" panose="05000000000000000000" pitchFamily="2" charset="2"/>
                        <a:buChar char="§"/>
                      </a:pPr>
                      <a:r>
                        <a:rPr lang="en-GB" altLang="en-US" sz="1000" dirty="0" smtClean="0">
                          <a:solidFill>
                            <a:schemeClr val="tx1"/>
                          </a:solidFill>
                          <a:latin typeface="+mj-lt"/>
                          <a:ea typeface="MS Mincho" panose="02020609040205080304" pitchFamily="49" charset="-128"/>
                          <a:cs typeface="Times New Roman" panose="02020603050405020304" pitchFamily="18" charset="0"/>
                        </a:rPr>
                        <a:t>Publications</a:t>
                      </a:r>
                    </a:p>
                    <a:p>
                      <a:pPr marL="285750" indent="-285750">
                        <a:buFont typeface="Wingdings" panose="05000000000000000000" pitchFamily="2" charset="2"/>
                        <a:buChar char="§"/>
                      </a:pPr>
                      <a:r>
                        <a:rPr lang="en-GB" sz="1000" dirty="0" smtClean="0">
                          <a:solidFill>
                            <a:schemeClr val="tx1"/>
                          </a:solidFill>
                          <a:latin typeface="+mj-lt"/>
                          <a:ea typeface="MS Mincho" panose="02020609040205080304" pitchFamily="49" charset="-128"/>
                          <a:cs typeface="Times New Roman" panose="02020603050405020304" pitchFamily="18" charset="0"/>
                        </a:rPr>
                        <a:t>Industry Data</a:t>
                      </a:r>
                    </a:p>
                    <a:p>
                      <a:pPr marL="285750" indent="-285750">
                        <a:buFont typeface="Wingdings" panose="05000000000000000000" pitchFamily="2" charset="2"/>
                        <a:buChar char="§"/>
                      </a:pPr>
                      <a:r>
                        <a:rPr lang="en-GB" sz="1000" dirty="0" smtClean="0">
                          <a:solidFill>
                            <a:schemeClr val="tx1"/>
                          </a:solidFill>
                          <a:latin typeface="+mj-lt"/>
                          <a:ea typeface="MS Mincho" panose="02020609040205080304" pitchFamily="49" charset="-128"/>
                          <a:cs typeface="Times New Roman" panose="02020603050405020304" pitchFamily="18" charset="0"/>
                        </a:rPr>
                        <a:t>Internet web sites</a:t>
                      </a:r>
                    </a:p>
                  </a:txBody>
                  <a:tcPr>
                    <a:solidFill>
                      <a:schemeClr val="accent1">
                        <a:lumMod val="10000"/>
                        <a:lumOff val="90000"/>
                      </a:schemeClr>
                    </a:solidFill>
                  </a:tcPr>
                </a:tc>
                <a:tc>
                  <a:txBody>
                    <a:bodyPr/>
                    <a:lstStyle/>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GB" sz="1000" b="1" dirty="0" smtClean="0">
                          <a:latin typeface="+mj-lt"/>
                        </a:rPr>
                        <a:t>Identification</a:t>
                      </a:r>
                      <a:r>
                        <a:rPr lang="en-GB" sz="1000" b="1" baseline="0" dirty="0" smtClean="0">
                          <a:latin typeface="+mj-lt"/>
                        </a:rPr>
                        <a:t> and participation in an improvement project</a:t>
                      </a:r>
                    </a:p>
                    <a:p>
                      <a:pPr marL="285750" indent="-285750">
                        <a:buFont typeface="Arial" panose="020B0604020202020204" pitchFamily="34" charset="0"/>
                        <a:buChar char="•"/>
                      </a:pPr>
                      <a:r>
                        <a:rPr lang="en-GB" sz="1000" baseline="0" dirty="0" smtClean="0">
                          <a:latin typeface="+mj-lt"/>
                        </a:rPr>
                        <a:t>Surveys and interviews with</a:t>
                      </a:r>
                    </a:p>
                    <a:p>
                      <a:pPr marL="0" indent="0">
                        <a:buFont typeface="Arial" panose="020B0604020202020204" pitchFamily="34" charset="0"/>
                        <a:buNone/>
                      </a:pPr>
                      <a:r>
                        <a:rPr lang="en-GB" sz="1000" baseline="0" dirty="0" smtClean="0">
                          <a:latin typeface="+mj-lt"/>
                        </a:rPr>
                        <a:t>      - OEM customers</a:t>
                      </a:r>
                    </a:p>
                    <a:p>
                      <a:pPr marL="0" indent="0">
                        <a:buFont typeface="Arial" panose="020B0604020202020204" pitchFamily="34" charset="0"/>
                        <a:buNone/>
                      </a:pPr>
                      <a:r>
                        <a:rPr lang="en-GB" sz="1000" baseline="0" dirty="0" smtClean="0">
                          <a:latin typeface="+mj-lt"/>
                        </a:rPr>
                        <a:t>      - Leaders across Marelli Group</a:t>
                      </a:r>
                    </a:p>
                    <a:p>
                      <a:pPr marL="0" indent="0">
                        <a:buFont typeface="Arial" panose="020B0604020202020204" pitchFamily="34" charset="0"/>
                        <a:buNone/>
                      </a:pPr>
                      <a:r>
                        <a:rPr lang="en-GB" sz="1000" baseline="0" dirty="0" smtClean="0">
                          <a:latin typeface="+mj-lt"/>
                        </a:rPr>
                        <a:t>      -  Cross section of employees at </a:t>
                      </a:r>
                    </a:p>
                    <a:p>
                      <a:pPr marL="0" indent="0">
                        <a:buFont typeface="Arial" panose="020B0604020202020204" pitchFamily="34" charset="0"/>
                        <a:buNone/>
                      </a:pPr>
                      <a:r>
                        <a:rPr lang="en-GB" sz="1000" baseline="0" dirty="0" smtClean="0">
                          <a:latin typeface="+mj-lt"/>
                        </a:rPr>
                        <a:t>         different levels at MLUK</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000" dirty="0" smtClean="0">
                          <a:latin typeface="+mj-lt"/>
                        </a:rPr>
                        <a:t>Observation and participation</a:t>
                      </a:r>
                    </a:p>
                  </a:txBody>
                  <a:tcPr>
                    <a:solidFill>
                      <a:schemeClr val="accent1">
                        <a:lumMod val="10000"/>
                        <a:lumOff val="90000"/>
                      </a:schemeClr>
                    </a:solidFill>
                  </a:tcPr>
                </a:tc>
                <a:tc>
                  <a:txBody>
                    <a:bodyPr/>
                    <a:lstStyle/>
                    <a:p>
                      <a:r>
                        <a:rPr lang="en-GB" sz="1000" b="1" dirty="0" smtClean="0">
                          <a:latin typeface="+mj-lt"/>
                        </a:rPr>
                        <a:t>Implementation of</a:t>
                      </a:r>
                      <a:r>
                        <a:rPr lang="en-GB" sz="1000" b="1" baseline="0" dirty="0" smtClean="0">
                          <a:latin typeface="+mj-lt"/>
                        </a:rPr>
                        <a:t> team based and statistical tools and techniques (Six Sigma)</a:t>
                      </a:r>
                    </a:p>
                    <a:p>
                      <a:pPr marL="285750" indent="-285750">
                        <a:buFont typeface="Arial" panose="020B0604020202020204" pitchFamily="34" charset="0"/>
                        <a:buChar char="•"/>
                      </a:pPr>
                      <a:r>
                        <a:rPr lang="en-GB" sz="1000" dirty="0" smtClean="0">
                          <a:latin typeface="+mj-lt"/>
                        </a:rPr>
                        <a:t>Data gathering</a:t>
                      </a:r>
                    </a:p>
                    <a:p>
                      <a:pPr marL="285750" indent="-285750">
                        <a:buFont typeface="Arial" panose="020B0604020202020204" pitchFamily="34" charset="0"/>
                        <a:buChar char="•"/>
                      </a:pPr>
                      <a:r>
                        <a:rPr lang="en-GB" sz="1000" dirty="0" smtClean="0">
                          <a:latin typeface="+mj-lt"/>
                        </a:rPr>
                        <a:t>Data analysis</a:t>
                      </a:r>
                    </a:p>
                    <a:p>
                      <a:pPr marL="285750" indent="-285750">
                        <a:buFont typeface="Arial" panose="020B0604020202020204" pitchFamily="34" charset="0"/>
                        <a:buChar char="•"/>
                      </a:pPr>
                      <a:r>
                        <a:rPr lang="en-GB" sz="1000" dirty="0" smtClean="0">
                          <a:latin typeface="+mj-lt"/>
                        </a:rPr>
                        <a:t>Team interaction</a:t>
                      </a:r>
                    </a:p>
                    <a:p>
                      <a:pPr marL="285750" indent="-285750">
                        <a:buFont typeface="Arial" panose="020B0604020202020204" pitchFamily="34" charset="0"/>
                        <a:buChar char="•"/>
                      </a:pPr>
                      <a:r>
                        <a:rPr lang="en-GB" sz="1000" dirty="0" smtClean="0">
                          <a:latin typeface="+mj-lt"/>
                        </a:rPr>
                        <a:t>Focused action</a:t>
                      </a:r>
                    </a:p>
                    <a:p>
                      <a:pPr marL="285750" indent="-285750">
                        <a:buFont typeface="Arial" panose="020B0604020202020204" pitchFamily="34" charset="0"/>
                        <a:buChar char="•"/>
                      </a:pPr>
                      <a:r>
                        <a:rPr lang="en-GB" sz="1000" dirty="0" smtClean="0">
                          <a:latin typeface="+mj-lt"/>
                        </a:rPr>
                        <a:t>Hypothesis testing/Experimentation</a:t>
                      </a:r>
                    </a:p>
                    <a:p>
                      <a:pPr marL="285750" indent="-285750">
                        <a:buFont typeface="Arial" panose="020B0604020202020204" pitchFamily="34" charset="0"/>
                        <a:buChar char="•"/>
                      </a:pPr>
                      <a:r>
                        <a:rPr lang="en-GB" sz="1000" dirty="0" smtClean="0">
                          <a:latin typeface="+mj-lt"/>
                        </a:rPr>
                        <a:t>Optimisation</a:t>
                      </a:r>
                    </a:p>
                    <a:p>
                      <a:pPr marL="285750" indent="-285750">
                        <a:buFont typeface="Arial" panose="020B0604020202020204" pitchFamily="34" charset="0"/>
                        <a:buChar char="•"/>
                      </a:pPr>
                      <a:r>
                        <a:rPr lang="en-GB" sz="1000" dirty="0" smtClean="0">
                          <a:latin typeface="+mj-lt"/>
                        </a:rPr>
                        <a:t>Control</a:t>
                      </a:r>
                    </a:p>
                    <a:p>
                      <a:pPr marL="285750" indent="-285750">
                        <a:buFont typeface="Arial" panose="020B0604020202020204" pitchFamily="34" charset="0"/>
                        <a:buChar char="•"/>
                      </a:pPr>
                      <a:r>
                        <a:rPr lang="en-GB" sz="1000" dirty="0" smtClean="0">
                          <a:latin typeface="+mj-lt"/>
                        </a:rPr>
                        <a:t>Standardisation</a:t>
                      </a:r>
                    </a:p>
                  </a:txBody>
                  <a:tcPr>
                    <a:solidFill>
                      <a:schemeClr val="accent1">
                        <a:lumMod val="10000"/>
                        <a:lumOff val="90000"/>
                      </a:schemeClr>
                    </a:solidFill>
                  </a:tcPr>
                </a:tc>
                <a:extLst>
                  <a:ext uri="{0D108BD9-81ED-4DB2-BD59-A6C34878D82A}">
                    <a16:rowId xmlns:a16="http://schemas.microsoft.com/office/drawing/2014/main" val="10002"/>
                  </a:ext>
                </a:extLst>
              </a:tr>
              <a:tr h="390038">
                <a:tc>
                  <a:txBody>
                    <a:bodyPr/>
                    <a:lstStyle/>
                    <a:p>
                      <a:r>
                        <a:rPr lang="en-GB" sz="1000" b="1" dirty="0" smtClean="0">
                          <a:latin typeface="+mj-lt"/>
                        </a:rPr>
                        <a:t>Type Of Data</a:t>
                      </a:r>
                      <a:endParaRPr lang="en-GB" sz="1000" b="1" dirty="0">
                        <a:latin typeface="+mj-lt"/>
                      </a:endParaRPr>
                    </a:p>
                  </a:txBody>
                  <a:tcPr>
                    <a:solidFill>
                      <a:schemeClr val="accent1">
                        <a:lumMod val="10000"/>
                        <a:lumOff val="90000"/>
                      </a:schemeClr>
                    </a:solidFill>
                  </a:tcPr>
                </a:tc>
                <a:tc>
                  <a:txBody>
                    <a:bodyPr/>
                    <a:lstStyle/>
                    <a:p>
                      <a:pPr marL="285750" indent="-285750">
                        <a:buFont typeface="Arial" panose="020B0604020202020204" pitchFamily="34" charset="0"/>
                        <a:buChar char="•"/>
                      </a:pPr>
                      <a:r>
                        <a:rPr lang="en-GB" sz="1000" dirty="0" smtClean="0">
                          <a:latin typeface="+mj-lt"/>
                        </a:rPr>
                        <a:t>Qualitative</a:t>
                      </a:r>
                    </a:p>
                    <a:p>
                      <a:pPr marL="285750" indent="-285750">
                        <a:buFont typeface="Arial" panose="020B0604020202020204" pitchFamily="34" charset="0"/>
                        <a:buChar char="•"/>
                      </a:pPr>
                      <a:r>
                        <a:rPr lang="en-GB" sz="1000" dirty="0" smtClean="0">
                          <a:latin typeface="+mj-lt"/>
                        </a:rPr>
                        <a:t>Quantitative</a:t>
                      </a:r>
                    </a:p>
                  </a:txBody>
                  <a:tcPr>
                    <a:solidFill>
                      <a:schemeClr val="accent1">
                        <a:lumMod val="10000"/>
                        <a:lumOff val="90000"/>
                      </a:schemeClr>
                    </a:solidFill>
                  </a:tcPr>
                </a:tc>
                <a:tc>
                  <a:txBody>
                    <a:bodyPr/>
                    <a:lstStyle/>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1000" dirty="0" smtClean="0">
                          <a:latin typeface="+mj-lt"/>
                        </a:rPr>
                        <a:t>Qualitative</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endParaRPr lang="en-GB" sz="1000" dirty="0" smtClean="0">
                        <a:latin typeface="+mj-lt"/>
                      </a:endParaRPr>
                    </a:p>
                  </a:txBody>
                  <a:tcPr>
                    <a:solidFill>
                      <a:schemeClr val="accent1">
                        <a:lumMod val="10000"/>
                        <a:lumOff val="90000"/>
                      </a:schemeClr>
                    </a:solidFill>
                  </a:tcPr>
                </a:tc>
                <a:tc>
                  <a:txBody>
                    <a:bodyPr/>
                    <a:lstStyle/>
                    <a:p>
                      <a:pPr marL="285750" indent="-285750">
                        <a:buFont typeface="Arial" panose="020B0604020202020204" pitchFamily="34" charset="0"/>
                        <a:buChar char="•"/>
                      </a:pPr>
                      <a:r>
                        <a:rPr lang="en-GB" sz="1000" dirty="0" smtClean="0">
                          <a:latin typeface="+mj-lt"/>
                        </a:rPr>
                        <a:t>Qualitative</a:t>
                      </a:r>
                    </a:p>
                    <a:p>
                      <a:pPr marL="285750" indent="-285750">
                        <a:buFont typeface="Arial" panose="020B0604020202020204" pitchFamily="34" charset="0"/>
                        <a:buChar char="•"/>
                      </a:pPr>
                      <a:r>
                        <a:rPr lang="en-GB" sz="1000" dirty="0" smtClean="0">
                          <a:latin typeface="+mj-lt"/>
                        </a:rPr>
                        <a:t>Quantitative</a:t>
                      </a:r>
                    </a:p>
                  </a:txBody>
                  <a:tcPr>
                    <a:solidFill>
                      <a:schemeClr val="accent1">
                        <a:lumMod val="10000"/>
                        <a:lumOff val="90000"/>
                      </a:schemeClr>
                    </a:solidFill>
                  </a:tcPr>
                </a:tc>
                <a:extLst>
                  <a:ext uri="{0D108BD9-81ED-4DB2-BD59-A6C34878D82A}">
                    <a16:rowId xmlns:a16="http://schemas.microsoft.com/office/drawing/2014/main" val="10003"/>
                  </a:ext>
                </a:extLst>
              </a:tr>
            </a:tbl>
          </a:graphicData>
        </a:graphic>
      </p:graphicFrame>
      <p:sp>
        <p:nvSpPr>
          <p:cNvPr id="9" name="Rectangle 8"/>
          <p:cNvSpPr/>
          <p:nvPr/>
        </p:nvSpPr>
        <p:spPr>
          <a:xfrm>
            <a:off x="50802" y="4216886"/>
            <a:ext cx="8940800" cy="600164"/>
          </a:xfrm>
          <a:prstGeom prst="rect">
            <a:avLst/>
          </a:prstGeom>
        </p:spPr>
        <p:txBody>
          <a:bodyPr wrap="square">
            <a:spAutoFit/>
          </a:bodyPr>
          <a:lstStyle/>
          <a:p>
            <a:pPr fontAlgn="base">
              <a:spcBef>
                <a:spcPct val="0"/>
              </a:spcBef>
              <a:spcAft>
                <a:spcPct val="0"/>
              </a:spcAft>
            </a:pPr>
            <a:r>
              <a:rPr lang="en-GB" sz="1100" i="1" dirty="0">
                <a:solidFill>
                  <a:srgbClr val="0070C0"/>
                </a:solidFill>
                <a:latin typeface="Calibri" panose="020F0502020204030204" pitchFamily="34" charset="0"/>
              </a:rPr>
              <a:t>Action research can be defined as “an approach in which the action researcher and a client collaborate in the diagnosis of the problem and in the development of a solution based on the diagnosis”. In other words, one of the main characteristic traits of action research relates to collaboration between researcher and member of organisation in order to solve organizational problems </a:t>
            </a:r>
            <a:r>
              <a:rPr lang="en-GB" sz="1100" dirty="0"/>
              <a:t> </a:t>
            </a:r>
            <a:r>
              <a:rPr lang="en-GB" sz="1100" dirty="0">
                <a:solidFill>
                  <a:schemeClr val="bg1">
                    <a:lumMod val="65000"/>
                  </a:schemeClr>
                </a:solidFill>
              </a:rPr>
              <a:t> </a:t>
            </a:r>
            <a:r>
              <a:rPr lang="en-GB" sz="1100" dirty="0">
                <a:solidFill>
                  <a:srgbClr val="0070C0"/>
                </a:solidFill>
                <a:latin typeface="Calibri" panose="020F0502020204030204" pitchFamily="34" charset="0"/>
              </a:rPr>
              <a:t>(Business Research Methodology, 2021)</a:t>
            </a:r>
          </a:p>
        </p:txBody>
      </p:sp>
    </p:spTree>
    <p:extLst>
      <p:ext uri="{BB962C8B-B14F-4D97-AF65-F5344CB8AC3E}">
        <p14:creationId xmlns:p14="http://schemas.microsoft.com/office/powerpoint/2010/main" val="2286718119"/>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egnaposto numero diapositiva 4">
            <a:extLst>
              <a:ext uri="{FF2B5EF4-FFF2-40B4-BE49-F238E27FC236}">
                <a16:creationId xmlns:a16="http://schemas.microsoft.com/office/drawing/2014/main" id="{C966DAE5-5445-CF4C-9B3D-73735EA92BBA}"/>
              </a:ext>
            </a:extLst>
          </p:cNvPr>
          <p:cNvSpPr>
            <a:spLocks noGrp="1"/>
          </p:cNvSpPr>
          <p:nvPr>
            <p:ph type="sldNum" sz="quarter" idx="12"/>
          </p:nvPr>
        </p:nvSpPr>
        <p:spPr/>
        <p:txBody>
          <a:bodyPr/>
          <a:lstStyle/>
          <a:p>
            <a:fld id="{89B0F03C-C644-5D47-B7B4-F6F84F3A4BA3}" type="slidenum">
              <a:rPr lang="it-IT" smtClean="0"/>
              <a:t>17</a:t>
            </a:fld>
            <a:endParaRPr lang="it-IT" dirty="0"/>
          </a:p>
        </p:txBody>
      </p:sp>
      <p:sp>
        <p:nvSpPr>
          <p:cNvPr id="2" name="TextBox 1"/>
          <p:cNvSpPr txBox="1"/>
          <p:nvPr/>
        </p:nvSpPr>
        <p:spPr>
          <a:xfrm>
            <a:off x="266631" y="213333"/>
            <a:ext cx="6364828" cy="422295"/>
          </a:xfrm>
          <a:prstGeom prst="rect">
            <a:avLst/>
          </a:prstGeom>
        </p:spPr>
        <p:txBody>
          <a:bodyPr vert="horz" lIns="0" tIns="0" rIns="0" bIns="0" rtlCol="0" anchor="t" anchorCtr="0">
            <a:noAutofit/>
          </a:bodyPr>
          <a:lstStyle>
            <a:defPPr>
              <a:defRPr lang="it-IT"/>
            </a:defPPr>
            <a:lvl1pPr>
              <a:lnSpc>
                <a:spcPct val="150000"/>
              </a:lnSpc>
              <a:spcBef>
                <a:spcPct val="0"/>
              </a:spcBef>
              <a:buNone/>
              <a:defRPr sz="1600" b="0" i="0" kern="0" spc="0" baseline="0">
                <a:solidFill>
                  <a:schemeClr val="tx2"/>
                </a:solidFill>
                <a:latin typeface="Noto Sans SemiBold"/>
                <a:ea typeface="+mj-ea"/>
                <a:cs typeface="+mj-cs"/>
              </a:defRPr>
            </a:lvl1pPr>
          </a:lstStyle>
          <a:p>
            <a:r>
              <a:rPr lang="en-GB" dirty="0"/>
              <a:t>Potential risks to project execution</a:t>
            </a:r>
          </a:p>
        </p:txBody>
      </p:sp>
      <p:sp>
        <p:nvSpPr>
          <p:cNvPr id="7" name="Rectangle 6"/>
          <p:cNvSpPr/>
          <p:nvPr/>
        </p:nvSpPr>
        <p:spPr>
          <a:xfrm>
            <a:off x="209802" y="820853"/>
            <a:ext cx="8469675" cy="754053"/>
          </a:xfrm>
          <a:prstGeom prst="rect">
            <a:avLst/>
          </a:prstGeom>
        </p:spPr>
        <p:txBody>
          <a:bodyPr wrap="square">
            <a:spAutoFit/>
          </a:bodyPr>
          <a:lstStyle/>
          <a:p>
            <a:pPr eaLnBrk="0" fontAlgn="base" hangingPunct="0">
              <a:spcBef>
                <a:spcPct val="0"/>
              </a:spcBef>
              <a:spcAft>
                <a:spcPct val="0"/>
              </a:spcAft>
            </a:pPr>
            <a:endParaRPr lang="en-GB" sz="1200" dirty="0"/>
          </a:p>
          <a:p>
            <a:pPr fontAlgn="base">
              <a:spcBef>
                <a:spcPct val="0"/>
              </a:spcBef>
              <a:spcAft>
                <a:spcPct val="0"/>
              </a:spcAft>
            </a:pPr>
            <a:endParaRPr lang="en-US" sz="1200" dirty="0">
              <a:latin typeface="Calibri" panose="020F0502020204030204" pitchFamily="34" charset="0"/>
              <a:ea typeface="Tahoma" pitchFamily="34" charset="0"/>
              <a:cs typeface="Tahoma" pitchFamily="34" charset="0"/>
            </a:endParaRPr>
          </a:p>
          <a:p>
            <a:pPr eaLnBrk="0" fontAlgn="base" hangingPunct="0">
              <a:spcBef>
                <a:spcPct val="0"/>
              </a:spcBef>
              <a:spcAft>
                <a:spcPct val="0"/>
              </a:spcAft>
            </a:pPr>
            <a:endParaRPr lang="en-US" sz="700" dirty="0" smtClean="0">
              <a:latin typeface="Calibri" panose="020F0502020204030204" pitchFamily="34" charset="0"/>
              <a:ea typeface="MS Mincho" panose="02020609040205080304" pitchFamily="49" charset="-128"/>
              <a:cs typeface="Times New Roman" panose="02020603050405020304" pitchFamily="18" charset="0"/>
            </a:endParaRPr>
          </a:p>
          <a:p>
            <a:endParaRPr lang="en-GB" sz="1200" dirty="0">
              <a:solidFill>
                <a:srgbClr val="FF0000"/>
              </a:solidFill>
              <a:latin typeface="Calibri" panose="020F0502020204030204" pitchFamily="34" charset="0"/>
              <a:ea typeface="MS Mincho" panose="02020609040205080304" pitchFamily="49" charset="-128"/>
              <a:cs typeface="Times New Roman" panose="02020603050405020304" pitchFamily="18" charset="0"/>
            </a:endParaRPr>
          </a:p>
        </p:txBody>
      </p:sp>
      <p:pic>
        <p:nvPicPr>
          <p:cNvPr id="6" name="Picture 5"/>
          <p:cNvPicPr/>
          <p:nvPr/>
        </p:nvPicPr>
        <p:blipFill>
          <a:blip r:embed="rId2"/>
          <a:stretch>
            <a:fillRect/>
          </a:stretch>
        </p:blipFill>
        <p:spPr>
          <a:xfrm>
            <a:off x="743206" y="943670"/>
            <a:ext cx="7009738" cy="3258678"/>
          </a:xfrm>
          <a:prstGeom prst="rect">
            <a:avLst/>
          </a:prstGeom>
        </p:spPr>
      </p:pic>
    </p:spTree>
    <p:extLst>
      <p:ext uri="{BB962C8B-B14F-4D97-AF65-F5344CB8AC3E}">
        <p14:creationId xmlns:p14="http://schemas.microsoft.com/office/powerpoint/2010/main" val="2967058453"/>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egnaposto numero diapositiva 4">
            <a:extLst>
              <a:ext uri="{FF2B5EF4-FFF2-40B4-BE49-F238E27FC236}">
                <a16:creationId xmlns:a16="http://schemas.microsoft.com/office/drawing/2014/main" id="{C966DAE5-5445-CF4C-9B3D-73735EA92BBA}"/>
              </a:ext>
            </a:extLst>
          </p:cNvPr>
          <p:cNvSpPr>
            <a:spLocks noGrp="1"/>
          </p:cNvSpPr>
          <p:nvPr>
            <p:ph type="sldNum" sz="quarter" idx="12"/>
          </p:nvPr>
        </p:nvSpPr>
        <p:spPr/>
        <p:txBody>
          <a:bodyPr/>
          <a:lstStyle/>
          <a:p>
            <a:fld id="{89B0F03C-C644-5D47-B7B4-F6F84F3A4BA3}" type="slidenum">
              <a:rPr lang="it-IT" smtClean="0"/>
              <a:t>18</a:t>
            </a:fld>
            <a:endParaRPr lang="it-IT" dirty="0"/>
          </a:p>
        </p:txBody>
      </p:sp>
      <p:sp>
        <p:nvSpPr>
          <p:cNvPr id="2" name="TextBox 1"/>
          <p:cNvSpPr txBox="1"/>
          <p:nvPr/>
        </p:nvSpPr>
        <p:spPr>
          <a:xfrm>
            <a:off x="266631" y="213333"/>
            <a:ext cx="6364828" cy="422295"/>
          </a:xfrm>
          <a:prstGeom prst="rect">
            <a:avLst/>
          </a:prstGeom>
        </p:spPr>
        <p:txBody>
          <a:bodyPr vert="horz" lIns="0" tIns="0" rIns="0" bIns="0" rtlCol="0" anchor="t" anchorCtr="0">
            <a:noAutofit/>
          </a:bodyPr>
          <a:lstStyle>
            <a:lvl1pPr>
              <a:lnSpc>
                <a:spcPct val="150000"/>
              </a:lnSpc>
              <a:spcBef>
                <a:spcPct val="0"/>
              </a:spcBef>
              <a:buNone/>
              <a:defRPr sz="1600" b="0" i="0" kern="0" spc="0" baseline="0">
                <a:solidFill>
                  <a:schemeClr val="tx2"/>
                </a:solidFill>
                <a:latin typeface="Noto Sans SemiBold"/>
                <a:ea typeface="+mj-ea"/>
                <a:cs typeface="+mj-cs"/>
              </a:defRPr>
            </a:lvl1pPr>
          </a:lstStyle>
          <a:p>
            <a:r>
              <a:rPr lang="en-GB" dirty="0" smtClean="0"/>
              <a:t>Evaluation of success</a:t>
            </a:r>
            <a:endParaRPr lang="en-GB" dirty="0"/>
          </a:p>
        </p:txBody>
      </p:sp>
      <p:sp>
        <p:nvSpPr>
          <p:cNvPr id="7" name="Rectangle 6"/>
          <p:cNvSpPr/>
          <p:nvPr/>
        </p:nvSpPr>
        <p:spPr>
          <a:xfrm>
            <a:off x="209802" y="820853"/>
            <a:ext cx="8469675" cy="4262705"/>
          </a:xfrm>
          <a:prstGeom prst="rect">
            <a:avLst/>
          </a:prstGeom>
        </p:spPr>
        <p:txBody>
          <a:bodyPr wrap="square">
            <a:spAutoFit/>
          </a:bodyPr>
          <a:lstStyle/>
          <a:p>
            <a:pPr eaLnBrk="0" fontAlgn="base" hangingPunct="0">
              <a:spcBef>
                <a:spcPct val="0"/>
              </a:spcBef>
              <a:spcAft>
                <a:spcPct val="0"/>
              </a:spcAft>
            </a:pPr>
            <a:r>
              <a:rPr lang="en-US" sz="1200" b="1" dirty="0">
                <a:latin typeface="Calibri" panose="020F0502020204030204" pitchFamily="34" charset="0"/>
              </a:rPr>
              <a:t>The </a:t>
            </a:r>
            <a:r>
              <a:rPr lang="en-US" sz="1200" b="1" dirty="0" smtClean="0">
                <a:latin typeface="Calibri" panose="020F0502020204030204" pitchFamily="34" charset="0"/>
              </a:rPr>
              <a:t>Research Project Objective </a:t>
            </a:r>
            <a:r>
              <a:rPr lang="en-US" sz="1200" dirty="0" smtClean="0">
                <a:latin typeface="Calibri" panose="020F0502020204030204" pitchFamily="34" charset="0"/>
              </a:rPr>
              <a:t>-  </a:t>
            </a:r>
            <a:r>
              <a:rPr lang="en-US" sz="1200" dirty="0">
                <a:latin typeface="Calibri" panose="020F0502020204030204" pitchFamily="34" charset="0"/>
              </a:rPr>
              <a:t>to implement a sustainable process for </a:t>
            </a:r>
            <a:r>
              <a:rPr lang="en-GB" sz="1200" dirty="0">
                <a:latin typeface="Calibri" panose="020F0502020204030204" pitchFamily="34" charset="0"/>
              </a:rPr>
              <a:t>problem solving and decision making and embed within a sustainable process for continuous improvement</a:t>
            </a:r>
          </a:p>
          <a:p>
            <a:pPr eaLnBrk="0" fontAlgn="base" hangingPunct="0">
              <a:spcBef>
                <a:spcPct val="0"/>
              </a:spcBef>
              <a:spcAft>
                <a:spcPct val="0"/>
              </a:spcAft>
            </a:pPr>
            <a:endParaRPr lang="en-US" sz="1200" dirty="0">
              <a:latin typeface="Calibri" panose="020F0502020204030204" pitchFamily="34" charset="0"/>
            </a:endParaRPr>
          </a:p>
          <a:p>
            <a:pPr eaLnBrk="0" fontAlgn="base" hangingPunct="0">
              <a:spcBef>
                <a:spcPct val="0"/>
              </a:spcBef>
              <a:spcAft>
                <a:spcPct val="0"/>
              </a:spcAft>
            </a:pPr>
            <a:r>
              <a:rPr lang="en-US" sz="1200" dirty="0">
                <a:latin typeface="Calibri" panose="020F0502020204030204" pitchFamily="34" charset="0"/>
              </a:rPr>
              <a:t>Part of this research will include the definition and delivery of a workplace improvement project while utilising the Six Sigma methodology</a:t>
            </a:r>
            <a:endParaRPr lang="en-GB" sz="1200" dirty="0">
              <a:latin typeface="Calibri" panose="020F0502020204030204" pitchFamily="34" charset="0"/>
            </a:endParaRPr>
          </a:p>
          <a:p>
            <a:pPr eaLnBrk="0" fontAlgn="base" hangingPunct="0">
              <a:spcBef>
                <a:spcPct val="0"/>
              </a:spcBef>
              <a:spcAft>
                <a:spcPct val="0"/>
              </a:spcAft>
            </a:pPr>
            <a:endParaRPr lang="en-US" sz="1200" dirty="0">
              <a:latin typeface="Calibri" panose="020F0502020204030204" pitchFamily="34" charset="0"/>
            </a:endParaRPr>
          </a:p>
          <a:p>
            <a:pPr eaLnBrk="0" fontAlgn="base" hangingPunct="0">
              <a:spcBef>
                <a:spcPct val="0"/>
              </a:spcBef>
              <a:spcAft>
                <a:spcPct val="0"/>
              </a:spcAft>
            </a:pPr>
            <a:r>
              <a:rPr lang="en-US" sz="1200" dirty="0">
                <a:latin typeface="Calibri" panose="020F0502020204030204" pitchFamily="34" charset="0"/>
              </a:rPr>
              <a:t>The evaluation of success will be as follows:-</a:t>
            </a:r>
          </a:p>
          <a:p>
            <a:pPr eaLnBrk="0" fontAlgn="base" hangingPunct="0">
              <a:spcBef>
                <a:spcPct val="0"/>
              </a:spcBef>
              <a:spcAft>
                <a:spcPct val="0"/>
              </a:spcAft>
            </a:pPr>
            <a:endParaRPr lang="en-GB" sz="1200" b="1" dirty="0">
              <a:latin typeface="Calibri" panose="020F0502020204030204" pitchFamily="34" charset="0"/>
            </a:endParaRPr>
          </a:p>
          <a:p>
            <a:pPr eaLnBrk="0" fontAlgn="base" hangingPunct="0">
              <a:spcBef>
                <a:spcPct val="0"/>
              </a:spcBef>
              <a:spcAft>
                <a:spcPct val="0"/>
              </a:spcAft>
            </a:pPr>
            <a:r>
              <a:rPr lang="en-US" sz="1200" b="1" dirty="0">
                <a:latin typeface="Calibri" panose="020F0502020204030204" pitchFamily="34" charset="0"/>
              </a:rPr>
              <a:t>Chosen </a:t>
            </a:r>
            <a:r>
              <a:rPr lang="en-US" sz="1200" b="1" dirty="0" smtClean="0">
                <a:latin typeface="Calibri" panose="020F0502020204030204" pitchFamily="34" charset="0"/>
              </a:rPr>
              <a:t>Six Sigma improvement </a:t>
            </a:r>
            <a:r>
              <a:rPr lang="en-US" sz="1200" b="1" dirty="0">
                <a:latin typeface="Calibri" panose="020F0502020204030204" pitchFamily="34" charset="0"/>
              </a:rPr>
              <a:t>project</a:t>
            </a:r>
            <a:endParaRPr lang="en-GB" sz="1200" b="1" dirty="0">
              <a:latin typeface="Calibri" panose="020F0502020204030204" pitchFamily="34" charset="0"/>
            </a:endParaRPr>
          </a:p>
          <a:p>
            <a:pPr indent="-171450" eaLnBrk="0" fontAlgn="base" hangingPunct="0">
              <a:spcBef>
                <a:spcPct val="0"/>
              </a:spcBef>
              <a:spcAft>
                <a:spcPct val="0"/>
              </a:spcAft>
              <a:buFont typeface="Arial" panose="020B0604020202020204" pitchFamily="34" charset="0"/>
              <a:buChar char="•"/>
            </a:pPr>
            <a:r>
              <a:rPr lang="en-US" sz="1200" dirty="0">
                <a:latin typeface="Calibri" panose="020F0502020204030204" pitchFamily="34" charset="0"/>
              </a:rPr>
              <a:t>The outcome of the chosen improvement project will be reviewed as part of the Six Sigma DMAIC process.</a:t>
            </a:r>
            <a:endParaRPr lang="en-GB" sz="1200" dirty="0">
              <a:latin typeface="Calibri" panose="020F0502020204030204" pitchFamily="34" charset="0"/>
            </a:endParaRPr>
          </a:p>
          <a:p>
            <a:pPr indent="-171450" eaLnBrk="0" fontAlgn="base" hangingPunct="0">
              <a:spcBef>
                <a:spcPct val="0"/>
              </a:spcBef>
              <a:spcAft>
                <a:spcPct val="0"/>
              </a:spcAft>
              <a:buFont typeface="Arial" panose="020B0604020202020204" pitchFamily="34" charset="0"/>
              <a:buChar char="•"/>
            </a:pPr>
            <a:r>
              <a:rPr lang="en-US" sz="1200" dirty="0">
                <a:latin typeface="Calibri" panose="020F0502020204030204" pitchFamily="34" charset="0"/>
              </a:rPr>
              <a:t>The key performance indicators and other measures of success will be defined and documented in the Project Charter when the </a:t>
            </a:r>
            <a:endParaRPr lang="en-US" sz="1200" dirty="0" smtClean="0">
              <a:latin typeface="Calibri" panose="020F0502020204030204" pitchFamily="34" charset="0"/>
            </a:endParaRPr>
          </a:p>
          <a:p>
            <a:pPr eaLnBrk="0" fontAlgn="base" hangingPunct="0">
              <a:spcBef>
                <a:spcPct val="0"/>
              </a:spcBef>
              <a:spcAft>
                <a:spcPct val="0"/>
              </a:spcAft>
            </a:pPr>
            <a:r>
              <a:rPr lang="en-US" sz="1200" dirty="0">
                <a:latin typeface="Calibri" panose="020F0502020204030204" pitchFamily="34" charset="0"/>
              </a:rPr>
              <a:t> </a:t>
            </a:r>
            <a:r>
              <a:rPr lang="en-US" sz="1200" dirty="0" smtClean="0">
                <a:latin typeface="Calibri" panose="020F0502020204030204" pitchFamily="34" charset="0"/>
              </a:rPr>
              <a:t>    project </a:t>
            </a:r>
            <a:r>
              <a:rPr lang="en-US" sz="1200" dirty="0">
                <a:latin typeface="Calibri" panose="020F0502020204030204" pitchFamily="34" charset="0"/>
              </a:rPr>
              <a:t>scope is finalized.</a:t>
            </a:r>
            <a:endParaRPr lang="en-GB" sz="1200" dirty="0">
              <a:latin typeface="Calibri" panose="020F0502020204030204" pitchFamily="34" charset="0"/>
            </a:endParaRPr>
          </a:p>
          <a:p>
            <a:pPr eaLnBrk="0" fontAlgn="base" hangingPunct="0">
              <a:spcBef>
                <a:spcPct val="0"/>
              </a:spcBef>
              <a:spcAft>
                <a:spcPct val="0"/>
              </a:spcAft>
            </a:pPr>
            <a:endParaRPr lang="en-US" sz="1200" dirty="0">
              <a:latin typeface="Calibri" panose="020F0502020204030204" pitchFamily="34" charset="0"/>
            </a:endParaRPr>
          </a:p>
          <a:p>
            <a:pPr eaLnBrk="0" fontAlgn="base" hangingPunct="0">
              <a:spcBef>
                <a:spcPct val="0"/>
              </a:spcBef>
              <a:spcAft>
                <a:spcPct val="0"/>
              </a:spcAft>
            </a:pPr>
            <a:r>
              <a:rPr lang="en-US" sz="1200" b="1" dirty="0">
                <a:latin typeface="Calibri" panose="020F0502020204030204" pitchFamily="34" charset="0"/>
              </a:rPr>
              <a:t>An NMLUK sustainable process for continual improvement</a:t>
            </a:r>
            <a:endParaRPr lang="en-GB" sz="1200" b="1" dirty="0">
              <a:latin typeface="Calibri" panose="020F0502020204030204" pitchFamily="34" charset="0"/>
            </a:endParaRPr>
          </a:p>
          <a:p>
            <a:pPr indent="-171450" eaLnBrk="0" fontAlgn="base" hangingPunct="0">
              <a:spcBef>
                <a:spcPct val="0"/>
              </a:spcBef>
              <a:spcAft>
                <a:spcPct val="0"/>
              </a:spcAft>
              <a:buFont typeface="Arial" panose="020B0604020202020204" pitchFamily="34" charset="0"/>
              <a:buChar char="•"/>
            </a:pPr>
            <a:r>
              <a:rPr lang="en-US" sz="1200" dirty="0">
                <a:latin typeface="Calibri" panose="020F0502020204030204" pitchFamily="34" charset="0"/>
              </a:rPr>
              <a:t>Success will be evaluated by reviewing if a systematic process has been </a:t>
            </a:r>
            <a:r>
              <a:rPr lang="en-US" sz="1200" dirty="0" smtClean="0">
                <a:latin typeface="Calibri" panose="020F0502020204030204" pitchFamily="34" charset="0"/>
              </a:rPr>
              <a:t>implemente</a:t>
            </a:r>
            <a:r>
              <a:rPr lang="en-US" sz="1200" dirty="0" smtClean="0"/>
              <a:t>d</a:t>
            </a:r>
          </a:p>
          <a:p>
            <a:pPr eaLnBrk="0" fontAlgn="base" hangingPunct="0">
              <a:spcBef>
                <a:spcPct val="0"/>
              </a:spcBef>
              <a:spcAft>
                <a:spcPct val="0"/>
              </a:spcAft>
            </a:pPr>
            <a:r>
              <a:rPr lang="en-US" sz="1200" dirty="0"/>
              <a:t> </a:t>
            </a:r>
            <a:r>
              <a:rPr lang="en-US" sz="1200" dirty="0" smtClean="0"/>
              <a:t>   - </a:t>
            </a:r>
            <a:r>
              <a:rPr lang="en-US" sz="1200" dirty="0">
                <a:latin typeface="Calibri" panose="020F0502020204030204" pitchFamily="34" charset="0"/>
              </a:rPr>
              <a:t>Turtle </a:t>
            </a:r>
            <a:r>
              <a:rPr lang="en-US" sz="1200" dirty="0" smtClean="0">
                <a:latin typeface="Calibri" panose="020F0502020204030204" pitchFamily="34" charset="0"/>
              </a:rPr>
              <a:t>diagram (High level model)</a:t>
            </a:r>
            <a:endParaRPr lang="en-US" sz="1200" dirty="0">
              <a:latin typeface="Calibri" panose="020F0502020204030204" pitchFamily="34" charset="0"/>
            </a:endParaRPr>
          </a:p>
          <a:p>
            <a:pPr eaLnBrk="0" fontAlgn="base" hangingPunct="0">
              <a:spcBef>
                <a:spcPct val="0"/>
              </a:spcBef>
              <a:spcAft>
                <a:spcPct val="0"/>
              </a:spcAft>
            </a:pPr>
            <a:r>
              <a:rPr lang="en-US" sz="1200" dirty="0">
                <a:latin typeface="Calibri" panose="020F0502020204030204" pitchFamily="34" charset="0"/>
              </a:rPr>
              <a:t>    </a:t>
            </a:r>
            <a:r>
              <a:rPr lang="en-US" sz="1200" dirty="0" smtClean="0">
                <a:latin typeface="Calibri" panose="020F0502020204030204" pitchFamily="34" charset="0"/>
              </a:rPr>
              <a:t> - </a:t>
            </a:r>
            <a:r>
              <a:rPr lang="en-US" sz="1200" dirty="0">
                <a:latin typeface="Calibri" panose="020F0502020204030204" pitchFamily="34" charset="0"/>
              </a:rPr>
              <a:t>Supporting procedures and documentation</a:t>
            </a:r>
          </a:p>
          <a:p>
            <a:pPr eaLnBrk="0" fontAlgn="base" hangingPunct="0">
              <a:spcBef>
                <a:spcPct val="0"/>
              </a:spcBef>
              <a:spcAft>
                <a:spcPct val="0"/>
              </a:spcAft>
            </a:pPr>
            <a:r>
              <a:rPr lang="en-US" sz="1200" dirty="0">
                <a:latin typeface="Calibri" panose="020F0502020204030204" pitchFamily="34" charset="0"/>
              </a:rPr>
              <a:t>   </a:t>
            </a:r>
            <a:r>
              <a:rPr lang="en-US" sz="1200" dirty="0" smtClean="0">
                <a:latin typeface="Calibri" panose="020F0502020204030204" pitchFamily="34" charset="0"/>
              </a:rPr>
              <a:t>  </a:t>
            </a:r>
            <a:r>
              <a:rPr lang="en-US" sz="1200" dirty="0">
                <a:latin typeface="Calibri" panose="020F0502020204030204" pitchFamily="34" charset="0"/>
              </a:rPr>
              <a:t>- Alignment to MLUK </a:t>
            </a:r>
            <a:r>
              <a:rPr lang="en-US" sz="1200" dirty="0" smtClean="0">
                <a:latin typeface="Calibri" panose="020F0502020204030204" pitchFamily="34" charset="0"/>
              </a:rPr>
              <a:t>operational strategy</a:t>
            </a:r>
            <a:endParaRPr lang="en-US" sz="1200" dirty="0">
              <a:latin typeface="Calibri" panose="020F0502020204030204" pitchFamily="34" charset="0"/>
            </a:endParaRPr>
          </a:p>
          <a:p>
            <a:pPr indent="-171450" eaLnBrk="0" fontAlgn="base" hangingPunct="0">
              <a:spcBef>
                <a:spcPct val="0"/>
              </a:spcBef>
              <a:spcAft>
                <a:spcPct val="0"/>
              </a:spcAft>
              <a:buFont typeface="Arial" panose="020B0604020202020204" pitchFamily="34" charset="0"/>
              <a:buChar char="•"/>
            </a:pPr>
            <a:r>
              <a:rPr lang="en-US" sz="1200" dirty="0">
                <a:latin typeface="Calibri" panose="020F0502020204030204" pitchFamily="34" charset="0"/>
              </a:rPr>
              <a:t>The final documented process will be audited in line with the requirements of the automotive standard IATF16949:2016</a:t>
            </a:r>
            <a:endParaRPr lang="en-GB" sz="1200" dirty="0">
              <a:latin typeface="Calibri" panose="020F0502020204030204" pitchFamily="34" charset="0"/>
            </a:endParaRPr>
          </a:p>
          <a:p>
            <a:pPr eaLnBrk="0" fontAlgn="base" hangingPunct="0">
              <a:spcBef>
                <a:spcPct val="0"/>
              </a:spcBef>
              <a:spcAft>
                <a:spcPct val="0"/>
              </a:spcAft>
            </a:pPr>
            <a:endParaRPr lang="en-GB" sz="1200" dirty="0"/>
          </a:p>
          <a:p>
            <a:pPr fontAlgn="base">
              <a:spcBef>
                <a:spcPct val="0"/>
              </a:spcBef>
              <a:spcAft>
                <a:spcPct val="0"/>
              </a:spcAft>
            </a:pPr>
            <a:endParaRPr lang="en-US" sz="1200" dirty="0">
              <a:latin typeface="Calibri" panose="020F0502020204030204" pitchFamily="34" charset="0"/>
              <a:ea typeface="Tahoma" pitchFamily="34" charset="0"/>
              <a:cs typeface="Tahoma" pitchFamily="34" charset="0"/>
            </a:endParaRPr>
          </a:p>
          <a:p>
            <a:pPr eaLnBrk="0" fontAlgn="base" hangingPunct="0">
              <a:spcBef>
                <a:spcPct val="0"/>
              </a:spcBef>
              <a:spcAft>
                <a:spcPct val="0"/>
              </a:spcAft>
            </a:pPr>
            <a:endParaRPr lang="en-US" sz="700" dirty="0" smtClean="0">
              <a:latin typeface="Calibri" panose="020F0502020204030204" pitchFamily="34" charset="0"/>
              <a:ea typeface="MS Mincho" panose="02020609040205080304" pitchFamily="49" charset="-128"/>
              <a:cs typeface="Times New Roman" panose="02020603050405020304" pitchFamily="18" charset="0"/>
            </a:endParaRPr>
          </a:p>
          <a:p>
            <a:endParaRPr lang="en-GB" sz="1200" dirty="0">
              <a:solidFill>
                <a:srgbClr val="FF0000"/>
              </a:solidFill>
              <a:latin typeface="Calibri" panose="020F0502020204030204" pitchFamily="34" charset="0"/>
              <a:ea typeface="MS Mincho" panose="02020609040205080304" pitchFamily="49" charset="-128"/>
              <a:cs typeface="Times New Roman" panose="02020603050405020304" pitchFamily="18" charset="0"/>
            </a:endParaRPr>
          </a:p>
        </p:txBody>
      </p:sp>
    </p:spTree>
    <p:extLst>
      <p:ext uri="{BB962C8B-B14F-4D97-AF65-F5344CB8AC3E}">
        <p14:creationId xmlns:p14="http://schemas.microsoft.com/office/powerpoint/2010/main" val="2290214789"/>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egnaposto numero diapositiva 4">
            <a:extLst>
              <a:ext uri="{FF2B5EF4-FFF2-40B4-BE49-F238E27FC236}">
                <a16:creationId xmlns:a16="http://schemas.microsoft.com/office/drawing/2014/main" id="{C966DAE5-5445-CF4C-9B3D-73735EA92BBA}"/>
              </a:ext>
            </a:extLst>
          </p:cNvPr>
          <p:cNvSpPr>
            <a:spLocks noGrp="1"/>
          </p:cNvSpPr>
          <p:nvPr>
            <p:ph type="sldNum" sz="quarter" idx="12"/>
          </p:nvPr>
        </p:nvSpPr>
        <p:spPr/>
        <p:txBody>
          <a:bodyPr/>
          <a:lstStyle/>
          <a:p>
            <a:fld id="{89B0F03C-C644-5D47-B7B4-F6F84F3A4BA3}" type="slidenum">
              <a:rPr lang="it-IT" smtClean="0"/>
              <a:t>19</a:t>
            </a:fld>
            <a:endParaRPr lang="it-IT" dirty="0"/>
          </a:p>
        </p:txBody>
      </p:sp>
      <p:graphicFrame>
        <p:nvGraphicFramePr>
          <p:cNvPr id="10" name="Table 9"/>
          <p:cNvGraphicFramePr>
            <a:graphicFrameLocks noGrp="1"/>
          </p:cNvGraphicFramePr>
          <p:nvPr>
            <p:extLst>
              <p:ext uri="{D42A27DB-BD31-4B8C-83A1-F6EECF244321}">
                <p14:modId xmlns:p14="http://schemas.microsoft.com/office/powerpoint/2010/main" val="151642273"/>
              </p:ext>
            </p:extLst>
          </p:nvPr>
        </p:nvGraphicFramePr>
        <p:xfrm>
          <a:off x="0" y="0"/>
          <a:ext cx="9144000" cy="5143494"/>
        </p:xfrm>
        <a:graphic>
          <a:graphicData uri="http://schemas.openxmlformats.org/drawingml/2006/table">
            <a:tbl>
              <a:tblPr firstRow="1" bandRow="1">
                <a:tableStyleId>{5C22544A-7EE6-4342-B048-85BDC9FD1C3A}</a:tableStyleId>
              </a:tblPr>
              <a:tblGrid>
                <a:gridCol w="411555">
                  <a:extLst>
                    <a:ext uri="{9D8B030D-6E8A-4147-A177-3AD203B41FA5}">
                      <a16:colId xmlns:a16="http://schemas.microsoft.com/office/drawing/2014/main" val="20007"/>
                    </a:ext>
                  </a:extLst>
                </a:gridCol>
                <a:gridCol w="3979988">
                  <a:extLst>
                    <a:ext uri="{9D8B030D-6E8A-4147-A177-3AD203B41FA5}">
                      <a16:colId xmlns:a16="http://schemas.microsoft.com/office/drawing/2014/main" val="20000"/>
                    </a:ext>
                  </a:extLst>
                </a:gridCol>
                <a:gridCol w="790895">
                  <a:extLst>
                    <a:ext uri="{9D8B030D-6E8A-4147-A177-3AD203B41FA5}">
                      <a16:colId xmlns:a16="http://schemas.microsoft.com/office/drawing/2014/main" val="20001"/>
                    </a:ext>
                  </a:extLst>
                </a:gridCol>
                <a:gridCol w="646324">
                  <a:extLst>
                    <a:ext uri="{9D8B030D-6E8A-4147-A177-3AD203B41FA5}">
                      <a16:colId xmlns:a16="http://schemas.microsoft.com/office/drawing/2014/main" val="20002"/>
                    </a:ext>
                  </a:extLst>
                </a:gridCol>
                <a:gridCol w="739869">
                  <a:extLst>
                    <a:ext uri="{9D8B030D-6E8A-4147-A177-3AD203B41FA5}">
                      <a16:colId xmlns:a16="http://schemas.microsoft.com/office/drawing/2014/main" val="20003"/>
                    </a:ext>
                  </a:extLst>
                </a:gridCol>
                <a:gridCol w="731365">
                  <a:extLst>
                    <a:ext uri="{9D8B030D-6E8A-4147-A177-3AD203B41FA5}">
                      <a16:colId xmlns:a16="http://schemas.microsoft.com/office/drawing/2014/main" val="20004"/>
                    </a:ext>
                  </a:extLst>
                </a:gridCol>
                <a:gridCol w="612306">
                  <a:extLst>
                    <a:ext uri="{9D8B030D-6E8A-4147-A177-3AD203B41FA5}">
                      <a16:colId xmlns:a16="http://schemas.microsoft.com/office/drawing/2014/main" val="20005"/>
                    </a:ext>
                  </a:extLst>
                </a:gridCol>
                <a:gridCol w="691191">
                  <a:extLst>
                    <a:ext uri="{9D8B030D-6E8A-4147-A177-3AD203B41FA5}">
                      <a16:colId xmlns:a16="http://schemas.microsoft.com/office/drawing/2014/main" val="20006"/>
                    </a:ext>
                  </a:extLst>
                </a:gridCol>
                <a:gridCol w="540507">
                  <a:extLst>
                    <a:ext uri="{9D8B030D-6E8A-4147-A177-3AD203B41FA5}">
                      <a16:colId xmlns:a16="http://schemas.microsoft.com/office/drawing/2014/main" val="3802238646"/>
                    </a:ext>
                  </a:extLst>
                </a:gridCol>
              </a:tblGrid>
              <a:tr h="234822">
                <a:tc gridSpan="9">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900" dirty="0" smtClean="0"/>
                        <a:t>High level research timeline</a:t>
                      </a:r>
                    </a:p>
                  </a:txBody>
                  <a:tcPr>
                    <a:solidFill>
                      <a:srgbClr val="0070C0"/>
                    </a:solidFill>
                  </a:tcPr>
                </a:tc>
                <a:tc hMerge="1">
                  <a:txBody>
                    <a:bodyPr/>
                    <a:lstStyle/>
                    <a:p>
                      <a:endParaRPr lang="en-GB" sz="1200" dirty="0"/>
                    </a:p>
                  </a:txBody>
                  <a:tcPr/>
                </a:tc>
                <a:tc hMerge="1">
                  <a:txBody>
                    <a:bodyPr/>
                    <a:lstStyle/>
                    <a:p>
                      <a:pPr algn="ctr"/>
                      <a:endParaRPr lang="en-GB" sz="1200" dirty="0"/>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0002"/>
                  </a:ext>
                </a:extLst>
              </a:tr>
              <a:tr h="234822">
                <a:tc rowSpan="2">
                  <a:txBody>
                    <a:bodyPr/>
                    <a:lstStyle/>
                    <a:p>
                      <a:endParaRPr lang="en-GB" sz="800" b="1" dirty="0">
                        <a:solidFill>
                          <a:schemeClr val="bg1"/>
                        </a:solidFill>
                      </a:endParaRPr>
                    </a:p>
                  </a:txBody>
                  <a:tcPr>
                    <a:solidFill>
                      <a:srgbClr val="0070C0"/>
                    </a:solidFill>
                  </a:tcPr>
                </a:tc>
                <a:tc rowSpan="2">
                  <a:txBody>
                    <a:bodyPr/>
                    <a:lstStyle/>
                    <a:p>
                      <a:r>
                        <a:rPr lang="en-GB" sz="1000" b="1" dirty="0" smtClean="0">
                          <a:solidFill>
                            <a:schemeClr val="bg1"/>
                          </a:solidFill>
                        </a:rPr>
                        <a:t>Activity</a:t>
                      </a:r>
                      <a:endParaRPr lang="en-GB" sz="1000" b="1" dirty="0">
                        <a:solidFill>
                          <a:schemeClr val="bg1"/>
                        </a:solidFill>
                      </a:endParaRPr>
                    </a:p>
                  </a:txBody>
                  <a:tcPr>
                    <a:solidFill>
                      <a:srgbClr val="0070C0"/>
                    </a:solidFill>
                  </a:tcPr>
                </a:tc>
                <a:tc gridSpan="7">
                  <a:txBody>
                    <a:bodyPr/>
                    <a:lstStyle/>
                    <a:p>
                      <a:pPr algn="ctr"/>
                      <a:r>
                        <a:rPr lang="en-GB" sz="900" b="1" dirty="0" smtClean="0">
                          <a:solidFill>
                            <a:schemeClr val="bg1"/>
                          </a:solidFill>
                        </a:rPr>
                        <a:t>Timeline 2020-21</a:t>
                      </a:r>
                      <a:endParaRPr lang="en-GB" sz="900" b="1" dirty="0">
                        <a:solidFill>
                          <a:schemeClr val="bg1"/>
                        </a:solidFill>
                      </a:endParaRPr>
                    </a:p>
                  </a:txBody>
                  <a:tcPr>
                    <a:solidFill>
                      <a:srgbClr val="0070C0"/>
                    </a:solidFill>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tc hMerge="1">
                  <a:txBody>
                    <a:bodyPr/>
                    <a:lstStyle/>
                    <a:p>
                      <a:endParaRPr lang="en-GB" dirty="0"/>
                    </a:p>
                  </a:txBody>
                  <a:tcPr/>
                </a:tc>
                <a:tc hMerge="1">
                  <a:txBody>
                    <a:bodyPr/>
                    <a:lstStyle/>
                    <a:p>
                      <a:pPr algn="ctr"/>
                      <a:endParaRPr lang="en-GB" dirty="0"/>
                    </a:p>
                  </a:txBody>
                  <a:tcPr/>
                </a:tc>
                <a:extLst>
                  <a:ext uri="{0D108BD9-81ED-4DB2-BD59-A6C34878D82A}">
                    <a16:rowId xmlns:a16="http://schemas.microsoft.com/office/drawing/2014/main" val="10000"/>
                  </a:ext>
                </a:extLst>
              </a:tr>
              <a:tr h="203513">
                <a:tc vMerge="1">
                  <a:txBody>
                    <a:bodyPr/>
                    <a:lstStyle/>
                    <a:p>
                      <a:endParaRPr lang="en-GB"/>
                    </a:p>
                  </a:txBody>
                  <a:tcPr/>
                </a:tc>
                <a:tc vMerge="1">
                  <a:txBody>
                    <a:bodyPr/>
                    <a:lstStyle/>
                    <a:p>
                      <a:endParaRPr lang="en-GB" dirty="0"/>
                    </a:p>
                  </a:txBody>
                  <a:tcPr/>
                </a:tc>
                <a:tc>
                  <a:txBody>
                    <a:bodyPr/>
                    <a:lstStyle/>
                    <a:p>
                      <a:r>
                        <a:rPr lang="en-GB" sz="700" b="1" dirty="0" smtClean="0">
                          <a:solidFill>
                            <a:schemeClr val="bg1"/>
                          </a:solidFill>
                        </a:rPr>
                        <a:t>September</a:t>
                      </a:r>
                      <a:endParaRPr lang="en-GB" sz="700" b="1" dirty="0">
                        <a:solidFill>
                          <a:schemeClr val="bg1"/>
                        </a:solidFill>
                      </a:endParaRPr>
                    </a:p>
                  </a:txBody>
                  <a:tcPr>
                    <a:solidFill>
                      <a:srgbClr val="0070C0"/>
                    </a:solidFill>
                  </a:tcPr>
                </a:tc>
                <a:tc>
                  <a:txBody>
                    <a:bodyPr/>
                    <a:lstStyle/>
                    <a:p>
                      <a:r>
                        <a:rPr lang="en-GB" sz="700" b="1" dirty="0" smtClean="0">
                          <a:solidFill>
                            <a:schemeClr val="bg1"/>
                          </a:solidFill>
                        </a:rPr>
                        <a:t>October</a:t>
                      </a:r>
                      <a:endParaRPr lang="en-GB" sz="700" b="1" dirty="0">
                        <a:solidFill>
                          <a:schemeClr val="bg1"/>
                        </a:solidFill>
                      </a:endParaRPr>
                    </a:p>
                  </a:txBody>
                  <a:tcPr>
                    <a:solidFill>
                      <a:srgbClr val="0070C0"/>
                    </a:solidFill>
                  </a:tcPr>
                </a:tc>
                <a:tc>
                  <a:txBody>
                    <a:bodyPr/>
                    <a:lstStyle/>
                    <a:p>
                      <a:r>
                        <a:rPr lang="en-GB" sz="700" b="1" dirty="0" smtClean="0">
                          <a:solidFill>
                            <a:schemeClr val="bg1"/>
                          </a:solidFill>
                        </a:rPr>
                        <a:t>November</a:t>
                      </a:r>
                      <a:endParaRPr lang="en-GB" sz="700" b="1" dirty="0">
                        <a:solidFill>
                          <a:schemeClr val="bg1"/>
                        </a:solidFill>
                      </a:endParaRPr>
                    </a:p>
                  </a:txBody>
                  <a:tcPr>
                    <a:solidFill>
                      <a:srgbClr val="0070C0"/>
                    </a:solidFill>
                  </a:tcPr>
                </a:tc>
                <a:tc>
                  <a:txBody>
                    <a:bodyPr/>
                    <a:lstStyle/>
                    <a:p>
                      <a:r>
                        <a:rPr lang="en-GB" sz="700" b="1" dirty="0" smtClean="0">
                          <a:solidFill>
                            <a:schemeClr val="bg1"/>
                          </a:solidFill>
                        </a:rPr>
                        <a:t>December</a:t>
                      </a:r>
                      <a:endParaRPr lang="en-GB" sz="700" b="1" dirty="0">
                        <a:solidFill>
                          <a:schemeClr val="bg1"/>
                        </a:solidFill>
                      </a:endParaRPr>
                    </a:p>
                  </a:txBody>
                  <a:tcPr>
                    <a:solidFill>
                      <a:srgbClr val="0070C0"/>
                    </a:solidFill>
                  </a:tcPr>
                </a:tc>
                <a:tc>
                  <a:txBody>
                    <a:bodyPr/>
                    <a:lstStyle/>
                    <a:p>
                      <a:r>
                        <a:rPr lang="en-GB" sz="700" b="1" dirty="0" smtClean="0">
                          <a:solidFill>
                            <a:schemeClr val="bg1"/>
                          </a:solidFill>
                        </a:rPr>
                        <a:t>January</a:t>
                      </a:r>
                      <a:endParaRPr lang="en-GB" sz="700" b="1" dirty="0">
                        <a:solidFill>
                          <a:schemeClr val="bg1"/>
                        </a:solidFill>
                      </a:endParaRPr>
                    </a:p>
                  </a:txBody>
                  <a:tcPr>
                    <a:solidFill>
                      <a:srgbClr val="0070C0"/>
                    </a:solidFill>
                  </a:tcPr>
                </a:tc>
                <a:tc>
                  <a:txBody>
                    <a:bodyPr/>
                    <a:lstStyle/>
                    <a:p>
                      <a:r>
                        <a:rPr lang="en-GB" sz="700" b="1" dirty="0" smtClean="0">
                          <a:solidFill>
                            <a:schemeClr val="bg1"/>
                          </a:solidFill>
                        </a:rPr>
                        <a:t>February</a:t>
                      </a:r>
                      <a:endParaRPr lang="en-GB" sz="700" b="1" dirty="0">
                        <a:solidFill>
                          <a:schemeClr val="bg1"/>
                        </a:solidFill>
                      </a:endParaRPr>
                    </a:p>
                  </a:txBody>
                  <a:tcPr>
                    <a:solidFill>
                      <a:srgbClr val="0070C0"/>
                    </a:solidFill>
                  </a:tcPr>
                </a:tc>
                <a:tc>
                  <a:txBody>
                    <a:bodyPr/>
                    <a:lstStyle/>
                    <a:p>
                      <a:r>
                        <a:rPr lang="en-GB" sz="700" b="1" dirty="0" smtClean="0">
                          <a:solidFill>
                            <a:schemeClr val="bg1"/>
                          </a:solidFill>
                        </a:rPr>
                        <a:t>March</a:t>
                      </a:r>
                      <a:endParaRPr lang="en-GB" sz="700" b="1" dirty="0">
                        <a:solidFill>
                          <a:schemeClr val="bg1"/>
                        </a:solidFill>
                      </a:endParaRPr>
                    </a:p>
                  </a:txBody>
                  <a:tcPr>
                    <a:solidFill>
                      <a:srgbClr val="0070C0"/>
                    </a:solidFill>
                  </a:tcPr>
                </a:tc>
                <a:extLst>
                  <a:ext uri="{0D108BD9-81ED-4DB2-BD59-A6C34878D82A}">
                    <a16:rowId xmlns:a16="http://schemas.microsoft.com/office/drawing/2014/main" val="10001"/>
                  </a:ext>
                </a:extLst>
              </a:tr>
              <a:tr h="250477">
                <a:tc gridSpan="2">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900" b="1" dirty="0" smtClean="0"/>
                        <a:t>Literature</a:t>
                      </a:r>
                      <a:r>
                        <a:rPr lang="en-GB" sz="900" b="1" baseline="0" dirty="0" smtClean="0"/>
                        <a:t> Review </a:t>
                      </a:r>
                      <a:r>
                        <a:rPr lang="en-GB" sz="800" kern="1200" dirty="0" smtClean="0">
                          <a:solidFill>
                            <a:schemeClr val="dk1"/>
                          </a:solidFill>
                          <a:latin typeface="+mn-lt"/>
                          <a:ea typeface="+mn-ea"/>
                          <a:cs typeface="+mn-cs"/>
                        </a:rPr>
                        <a:t>– consider and relate to the “as-is” in Marelli</a:t>
                      </a:r>
                    </a:p>
                  </a:txBody>
                  <a:tcPr/>
                </a:tc>
                <a:tc hMerge="1">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1" baseline="0" dirty="0" smtClean="0"/>
                    </a:p>
                  </a:txBody>
                  <a:tcPr/>
                </a:tc>
                <a:tc>
                  <a:txBody>
                    <a:bodyPr/>
                    <a:lstStyle/>
                    <a:p>
                      <a:endParaRPr lang="en-GB" sz="1000" dirty="0"/>
                    </a:p>
                  </a:txBody>
                  <a:tcPr>
                    <a:solidFill>
                      <a:srgbClr val="002060"/>
                    </a:solidFill>
                  </a:tcPr>
                </a:tc>
                <a:tc>
                  <a:txBody>
                    <a:bodyPr/>
                    <a:lstStyle/>
                    <a:p>
                      <a:endParaRPr lang="en-GB" sz="1000" dirty="0"/>
                    </a:p>
                  </a:txBody>
                  <a:tcPr>
                    <a:solidFill>
                      <a:srgbClr val="002060"/>
                    </a:solidFill>
                  </a:tcPr>
                </a:tc>
                <a:tc>
                  <a:txBody>
                    <a:bodyPr/>
                    <a:lstStyle/>
                    <a:p>
                      <a:endParaRPr lang="en-GB" sz="1000" dirty="0"/>
                    </a:p>
                  </a:txBody>
                  <a:tcPr>
                    <a:solidFill>
                      <a:srgbClr val="002060"/>
                    </a:solidFill>
                  </a:tcPr>
                </a:tc>
                <a:tc>
                  <a:txBody>
                    <a:bodyPr/>
                    <a:lstStyle/>
                    <a:p>
                      <a:endParaRPr lang="en-GB" sz="1000" dirty="0"/>
                    </a:p>
                  </a:txBody>
                  <a:tcPr/>
                </a:tc>
                <a:tc>
                  <a:txBody>
                    <a:bodyPr/>
                    <a:lstStyle/>
                    <a:p>
                      <a:endParaRPr lang="en-GB" sz="1000" dirty="0"/>
                    </a:p>
                  </a:txBody>
                  <a:tcPr/>
                </a:tc>
                <a:tc>
                  <a:txBody>
                    <a:bodyPr/>
                    <a:lstStyle/>
                    <a:p>
                      <a:endParaRPr lang="en-GB" sz="1000" dirty="0"/>
                    </a:p>
                  </a:txBody>
                  <a:tcPr/>
                </a:tc>
                <a:tc>
                  <a:txBody>
                    <a:bodyPr/>
                    <a:lstStyle/>
                    <a:p>
                      <a:endParaRPr lang="en-GB" sz="1000" dirty="0"/>
                    </a:p>
                  </a:txBody>
                  <a:tcPr/>
                </a:tc>
                <a:extLst>
                  <a:ext uri="{0D108BD9-81ED-4DB2-BD59-A6C34878D82A}">
                    <a16:rowId xmlns:a16="http://schemas.microsoft.com/office/drawing/2014/main" val="10004"/>
                  </a:ext>
                </a:extLst>
              </a:tr>
              <a:tr h="289910">
                <a:tc rowSpan="6">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900" dirty="0" smtClean="0"/>
                        <a:t>Workplace improvement project execution</a:t>
                      </a:r>
                    </a:p>
                  </a:txBody>
                  <a:tcPr vert="vert270">
                    <a:solidFill>
                      <a:srgbClr val="F3F6FB"/>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800" b="1" dirty="0" smtClean="0"/>
                        <a:t>Confirmation of project focus area -</a:t>
                      </a:r>
                      <a:r>
                        <a:rPr lang="en-GB" sz="800" b="1" baseline="0" dirty="0" smtClean="0"/>
                        <a:t> </a:t>
                      </a:r>
                      <a:r>
                        <a:rPr lang="en-GB" sz="800" dirty="0" smtClean="0"/>
                        <a:t>With other members of management team</a:t>
                      </a:r>
                    </a:p>
                  </a:txBody>
                  <a:tcPr>
                    <a:solidFill>
                      <a:srgbClr val="F3F6FB"/>
                    </a:solidFill>
                  </a:tcPr>
                </a:tc>
                <a:tc>
                  <a:txBody>
                    <a:bodyPr/>
                    <a:lstStyle/>
                    <a:p>
                      <a:endParaRPr lang="en-GB" sz="1000" dirty="0"/>
                    </a:p>
                  </a:txBody>
                  <a:tcPr>
                    <a:solidFill>
                      <a:srgbClr val="002060"/>
                    </a:solidFill>
                  </a:tcPr>
                </a:tc>
                <a:tc>
                  <a:txBody>
                    <a:bodyPr/>
                    <a:lstStyle/>
                    <a:p>
                      <a:endParaRPr lang="en-GB" sz="1000" dirty="0"/>
                    </a:p>
                  </a:txBody>
                  <a:tcPr>
                    <a:solidFill>
                      <a:srgbClr val="F3F6FB"/>
                    </a:solidFill>
                  </a:tcPr>
                </a:tc>
                <a:tc>
                  <a:txBody>
                    <a:bodyPr/>
                    <a:lstStyle/>
                    <a:p>
                      <a:endParaRPr lang="en-GB" sz="1000" dirty="0"/>
                    </a:p>
                  </a:txBody>
                  <a:tcPr>
                    <a:solidFill>
                      <a:srgbClr val="F3F6FB"/>
                    </a:solidFill>
                  </a:tcPr>
                </a:tc>
                <a:tc>
                  <a:txBody>
                    <a:bodyPr/>
                    <a:lstStyle/>
                    <a:p>
                      <a:endParaRPr lang="en-GB" sz="1000" dirty="0"/>
                    </a:p>
                  </a:txBody>
                  <a:tcPr>
                    <a:solidFill>
                      <a:srgbClr val="F3F6FB"/>
                    </a:solidFill>
                  </a:tcPr>
                </a:tc>
                <a:tc>
                  <a:txBody>
                    <a:bodyPr/>
                    <a:lstStyle/>
                    <a:p>
                      <a:endParaRPr lang="en-GB" sz="1000" dirty="0"/>
                    </a:p>
                  </a:txBody>
                  <a:tcPr>
                    <a:solidFill>
                      <a:srgbClr val="F3F6FB"/>
                    </a:solidFill>
                  </a:tcPr>
                </a:tc>
                <a:tc>
                  <a:txBody>
                    <a:bodyPr/>
                    <a:lstStyle/>
                    <a:p>
                      <a:endParaRPr lang="en-GB" sz="1000" dirty="0"/>
                    </a:p>
                  </a:txBody>
                  <a:tcPr>
                    <a:solidFill>
                      <a:srgbClr val="F3F6FB"/>
                    </a:solidFill>
                  </a:tcPr>
                </a:tc>
                <a:tc>
                  <a:txBody>
                    <a:bodyPr/>
                    <a:lstStyle/>
                    <a:p>
                      <a:endParaRPr lang="en-GB" sz="1000" dirty="0"/>
                    </a:p>
                  </a:txBody>
                  <a:tcPr>
                    <a:solidFill>
                      <a:srgbClr val="F3F6FB"/>
                    </a:solidFill>
                  </a:tcPr>
                </a:tc>
                <a:extLst>
                  <a:ext uri="{0D108BD9-81ED-4DB2-BD59-A6C34878D82A}">
                    <a16:rowId xmlns:a16="http://schemas.microsoft.com/office/drawing/2014/main" val="10003"/>
                  </a:ext>
                </a:extLst>
              </a:tr>
              <a:tr h="289910">
                <a:tc vMerge="1">
                  <a:txBody>
                    <a:bodyPr/>
                    <a:lstStyle/>
                    <a:p>
                      <a:endParaRPr lang="en-GB" sz="1400" b="0" dirty="0"/>
                    </a:p>
                  </a:txBody>
                  <a:tcPr/>
                </a:tc>
                <a:tc>
                  <a:txBody>
                    <a:bodyPr/>
                    <a:lstStyle/>
                    <a:p>
                      <a:r>
                        <a:rPr lang="en-GB" sz="800" b="1" dirty="0" smtClean="0"/>
                        <a:t>Improvement project scope (Define)</a:t>
                      </a:r>
                      <a:r>
                        <a:rPr lang="en-GB" sz="800" b="1" baseline="0" dirty="0" smtClean="0"/>
                        <a:t> - </a:t>
                      </a:r>
                      <a:r>
                        <a:rPr lang="en-GB" sz="800" b="0" dirty="0" smtClean="0"/>
                        <a:t>Project Charter and Team allocation</a:t>
                      </a:r>
                      <a:endParaRPr lang="en-GB" sz="800" b="0" dirty="0"/>
                    </a:p>
                  </a:txBody>
                  <a:tcPr>
                    <a:solidFill>
                      <a:srgbClr val="F3F6FB"/>
                    </a:solidFill>
                  </a:tcPr>
                </a:tc>
                <a:tc>
                  <a:txBody>
                    <a:bodyPr/>
                    <a:lstStyle/>
                    <a:p>
                      <a:endParaRPr lang="en-GB" sz="1000" dirty="0"/>
                    </a:p>
                  </a:txBody>
                  <a:tcPr>
                    <a:solidFill>
                      <a:srgbClr val="002060"/>
                    </a:solidFill>
                  </a:tcPr>
                </a:tc>
                <a:tc>
                  <a:txBody>
                    <a:bodyPr/>
                    <a:lstStyle/>
                    <a:p>
                      <a:pPr marL="0" algn="l" defTabSz="914400" rtl="0" eaLnBrk="1" latinLnBrk="0" hangingPunct="1"/>
                      <a:endParaRPr lang="en-GB" sz="1000" kern="1200" dirty="0">
                        <a:solidFill>
                          <a:schemeClr val="dk1"/>
                        </a:solidFill>
                        <a:latin typeface="+mn-lt"/>
                        <a:ea typeface="+mn-ea"/>
                        <a:cs typeface="+mn-cs"/>
                      </a:endParaRPr>
                    </a:p>
                  </a:txBody>
                  <a:tcPr>
                    <a:solidFill>
                      <a:srgbClr val="F3F6FB"/>
                    </a:solidFill>
                  </a:tcPr>
                </a:tc>
                <a:tc>
                  <a:txBody>
                    <a:bodyPr/>
                    <a:lstStyle/>
                    <a:p>
                      <a:pPr marL="0" algn="l" defTabSz="914400" rtl="0" eaLnBrk="1" latinLnBrk="0" hangingPunct="1"/>
                      <a:endParaRPr lang="en-GB" sz="1000" kern="1200" dirty="0">
                        <a:solidFill>
                          <a:schemeClr val="dk1"/>
                        </a:solidFill>
                        <a:latin typeface="+mn-lt"/>
                        <a:ea typeface="+mn-ea"/>
                        <a:cs typeface="+mn-cs"/>
                      </a:endParaRPr>
                    </a:p>
                  </a:txBody>
                  <a:tcPr>
                    <a:solidFill>
                      <a:srgbClr val="F3F6FB"/>
                    </a:solidFill>
                  </a:tcPr>
                </a:tc>
                <a:tc>
                  <a:txBody>
                    <a:bodyPr/>
                    <a:lstStyle/>
                    <a:p>
                      <a:endParaRPr lang="en-GB" sz="1000" dirty="0"/>
                    </a:p>
                  </a:txBody>
                  <a:tcPr>
                    <a:solidFill>
                      <a:srgbClr val="F3F6FB"/>
                    </a:solidFill>
                  </a:tcPr>
                </a:tc>
                <a:tc>
                  <a:txBody>
                    <a:bodyPr/>
                    <a:lstStyle/>
                    <a:p>
                      <a:endParaRPr lang="en-GB" sz="1000" dirty="0"/>
                    </a:p>
                  </a:txBody>
                  <a:tcPr>
                    <a:solidFill>
                      <a:srgbClr val="F3F6FB"/>
                    </a:solidFill>
                  </a:tcPr>
                </a:tc>
                <a:tc>
                  <a:txBody>
                    <a:bodyPr/>
                    <a:lstStyle/>
                    <a:p>
                      <a:endParaRPr lang="en-GB" sz="1000" dirty="0"/>
                    </a:p>
                  </a:txBody>
                  <a:tcPr>
                    <a:solidFill>
                      <a:srgbClr val="F3F6FB"/>
                    </a:solidFill>
                  </a:tcPr>
                </a:tc>
                <a:tc>
                  <a:txBody>
                    <a:bodyPr/>
                    <a:lstStyle/>
                    <a:p>
                      <a:endParaRPr lang="en-GB" sz="1000" dirty="0"/>
                    </a:p>
                  </a:txBody>
                  <a:tcPr>
                    <a:solidFill>
                      <a:srgbClr val="F3F6FB"/>
                    </a:solidFill>
                  </a:tcPr>
                </a:tc>
                <a:extLst>
                  <a:ext uri="{0D108BD9-81ED-4DB2-BD59-A6C34878D82A}">
                    <a16:rowId xmlns:a16="http://schemas.microsoft.com/office/drawing/2014/main" val="10006"/>
                  </a:ext>
                </a:extLst>
              </a:tr>
              <a:tr h="250477">
                <a:tc vMerge="1">
                  <a:txBody>
                    <a:bodyPr/>
                    <a:lstStyle/>
                    <a:p>
                      <a:endParaRPr lang="en-GB" sz="1400" dirty="0"/>
                    </a:p>
                  </a:txBody>
                  <a:tcPr/>
                </a:tc>
                <a:tc>
                  <a:txBody>
                    <a:bodyPr/>
                    <a:lstStyle/>
                    <a:p>
                      <a:r>
                        <a:rPr lang="en-GB" sz="800" b="1" dirty="0" smtClean="0"/>
                        <a:t>Data</a:t>
                      </a:r>
                      <a:r>
                        <a:rPr lang="en-GB" sz="800" b="1" baseline="0" dirty="0" smtClean="0"/>
                        <a:t> gathering (Measure)  - </a:t>
                      </a:r>
                      <a:r>
                        <a:rPr lang="en-GB" sz="800" baseline="0" dirty="0" smtClean="0"/>
                        <a:t>Current state</a:t>
                      </a:r>
                      <a:endParaRPr lang="en-GB" sz="800" dirty="0"/>
                    </a:p>
                  </a:txBody>
                  <a:tcPr>
                    <a:solidFill>
                      <a:srgbClr val="F3F6FB"/>
                    </a:solidFill>
                  </a:tcPr>
                </a:tc>
                <a:tc>
                  <a:txBody>
                    <a:bodyPr/>
                    <a:lstStyle/>
                    <a:p>
                      <a:endParaRPr lang="en-GB" sz="1000" dirty="0"/>
                    </a:p>
                  </a:txBody>
                  <a:tcPr>
                    <a:solidFill>
                      <a:srgbClr val="F3F6FB"/>
                    </a:solidFill>
                  </a:tcPr>
                </a:tc>
                <a:tc>
                  <a:txBody>
                    <a:bodyPr/>
                    <a:lstStyle/>
                    <a:p>
                      <a:pPr marL="0" algn="l" defTabSz="914400" rtl="0" eaLnBrk="1" latinLnBrk="0" hangingPunct="1"/>
                      <a:endParaRPr lang="en-GB" sz="1000" kern="1200" dirty="0">
                        <a:solidFill>
                          <a:schemeClr val="dk1"/>
                        </a:solidFill>
                        <a:latin typeface="+mn-lt"/>
                        <a:ea typeface="+mn-ea"/>
                        <a:cs typeface="+mn-cs"/>
                      </a:endParaRPr>
                    </a:p>
                  </a:txBody>
                  <a:tcPr>
                    <a:solidFill>
                      <a:srgbClr val="002060"/>
                    </a:solidFill>
                  </a:tcPr>
                </a:tc>
                <a:tc>
                  <a:txBody>
                    <a:bodyPr/>
                    <a:lstStyle/>
                    <a:p>
                      <a:pPr marL="0" algn="l" defTabSz="914400" rtl="0" eaLnBrk="1" latinLnBrk="0" hangingPunct="1"/>
                      <a:endParaRPr lang="en-GB" sz="1000" kern="1200" dirty="0">
                        <a:solidFill>
                          <a:schemeClr val="dk1"/>
                        </a:solidFill>
                        <a:latin typeface="+mn-lt"/>
                        <a:ea typeface="+mn-ea"/>
                        <a:cs typeface="+mn-cs"/>
                      </a:endParaRPr>
                    </a:p>
                  </a:txBody>
                  <a:tcPr>
                    <a:solidFill>
                      <a:srgbClr val="002060"/>
                    </a:solidFill>
                  </a:tcPr>
                </a:tc>
                <a:tc>
                  <a:txBody>
                    <a:bodyPr/>
                    <a:lstStyle/>
                    <a:p>
                      <a:endParaRPr lang="en-GB" sz="1000" dirty="0"/>
                    </a:p>
                  </a:txBody>
                  <a:tcPr>
                    <a:solidFill>
                      <a:srgbClr val="F3F6FB"/>
                    </a:solidFill>
                  </a:tcPr>
                </a:tc>
                <a:tc>
                  <a:txBody>
                    <a:bodyPr/>
                    <a:lstStyle/>
                    <a:p>
                      <a:endParaRPr lang="en-GB" sz="1000" dirty="0"/>
                    </a:p>
                  </a:txBody>
                  <a:tcPr>
                    <a:solidFill>
                      <a:srgbClr val="F3F6FB"/>
                    </a:solidFill>
                  </a:tcPr>
                </a:tc>
                <a:tc>
                  <a:txBody>
                    <a:bodyPr/>
                    <a:lstStyle/>
                    <a:p>
                      <a:endParaRPr lang="en-GB" sz="1000" dirty="0"/>
                    </a:p>
                  </a:txBody>
                  <a:tcPr>
                    <a:solidFill>
                      <a:srgbClr val="F3F6FB"/>
                    </a:solidFill>
                  </a:tcPr>
                </a:tc>
                <a:tc>
                  <a:txBody>
                    <a:bodyPr/>
                    <a:lstStyle/>
                    <a:p>
                      <a:endParaRPr lang="en-GB" sz="1000" dirty="0"/>
                    </a:p>
                  </a:txBody>
                  <a:tcPr>
                    <a:solidFill>
                      <a:srgbClr val="F3F6FB"/>
                    </a:solidFill>
                  </a:tcPr>
                </a:tc>
                <a:extLst>
                  <a:ext uri="{0D108BD9-81ED-4DB2-BD59-A6C34878D82A}">
                    <a16:rowId xmlns:a16="http://schemas.microsoft.com/office/drawing/2014/main" val="10007"/>
                  </a:ext>
                </a:extLst>
              </a:tr>
              <a:tr h="250477">
                <a:tc vMerge="1">
                  <a:txBody>
                    <a:bodyPr/>
                    <a:lstStyle/>
                    <a:p>
                      <a:endParaRPr lang="en-GB" sz="1400" b="1" dirty="0"/>
                    </a:p>
                  </a:txBody>
                  <a:tcPr/>
                </a:tc>
                <a:tc>
                  <a:txBody>
                    <a:bodyPr/>
                    <a:lstStyle/>
                    <a:p>
                      <a:r>
                        <a:rPr lang="en-GB" sz="800" b="1" dirty="0" smtClean="0"/>
                        <a:t>Process Analysis (Analyse)</a:t>
                      </a:r>
                      <a:endParaRPr lang="en-GB" sz="800" b="1" dirty="0"/>
                    </a:p>
                  </a:txBody>
                  <a:tcPr>
                    <a:solidFill>
                      <a:srgbClr val="F3F6FB"/>
                    </a:solidFill>
                  </a:tcPr>
                </a:tc>
                <a:tc>
                  <a:txBody>
                    <a:bodyPr/>
                    <a:lstStyle/>
                    <a:p>
                      <a:endParaRPr lang="en-GB" sz="1000" dirty="0"/>
                    </a:p>
                  </a:txBody>
                  <a:tcPr>
                    <a:solidFill>
                      <a:srgbClr val="F3F6FB"/>
                    </a:solidFill>
                  </a:tcPr>
                </a:tc>
                <a:tc>
                  <a:txBody>
                    <a:bodyPr/>
                    <a:lstStyle/>
                    <a:p>
                      <a:pPr marL="0" algn="l" defTabSz="914400" rtl="0" eaLnBrk="1" latinLnBrk="0" hangingPunct="1"/>
                      <a:endParaRPr lang="en-GB" sz="1000" kern="1200" dirty="0">
                        <a:solidFill>
                          <a:schemeClr val="dk1"/>
                        </a:solidFill>
                        <a:latin typeface="+mn-lt"/>
                        <a:ea typeface="+mn-ea"/>
                        <a:cs typeface="+mn-cs"/>
                      </a:endParaRPr>
                    </a:p>
                  </a:txBody>
                  <a:tcPr>
                    <a:solidFill>
                      <a:srgbClr val="F3F6FB"/>
                    </a:solidFill>
                  </a:tcPr>
                </a:tc>
                <a:tc>
                  <a:txBody>
                    <a:bodyPr/>
                    <a:lstStyle/>
                    <a:p>
                      <a:pPr marL="0" algn="l" defTabSz="914400" rtl="0" eaLnBrk="1" latinLnBrk="0" hangingPunct="1"/>
                      <a:endParaRPr lang="en-GB" sz="1000" kern="1200" dirty="0">
                        <a:solidFill>
                          <a:schemeClr val="dk1"/>
                        </a:solidFill>
                        <a:latin typeface="+mn-lt"/>
                        <a:ea typeface="+mn-ea"/>
                        <a:cs typeface="+mn-cs"/>
                      </a:endParaRPr>
                    </a:p>
                  </a:txBody>
                  <a:tcPr>
                    <a:solidFill>
                      <a:srgbClr val="002060"/>
                    </a:solidFill>
                  </a:tcPr>
                </a:tc>
                <a:tc>
                  <a:txBody>
                    <a:bodyPr/>
                    <a:lstStyle/>
                    <a:p>
                      <a:endParaRPr lang="en-GB" sz="1000" dirty="0"/>
                    </a:p>
                  </a:txBody>
                  <a:tcPr>
                    <a:solidFill>
                      <a:srgbClr val="002060"/>
                    </a:solidFill>
                  </a:tcPr>
                </a:tc>
                <a:tc>
                  <a:txBody>
                    <a:bodyPr/>
                    <a:lstStyle/>
                    <a:p>
                      <a:endParaRPr lang="en-GB" sz="1000" dirty="0"/>
                    </a:p>
                  </a:txBody>
                  <a:tcPr>
                    <a:solidFill>
                      <a:srgbClr val="F3F6FB"/>
                    </a:solidFill>
                  </a:tcPr>
                </a:tc>
                <a:tc>
                  <a:txBody>
                    <a:bodyPr/>
                    <a:lstStyle/>
                    <a:p>
                      <a:endParaRPr lang="en-GB" sz="1000" dirty="0"/>
                    </a:p>
                  </a:txBody>
                  <a:tcPr>
                    <a:solidFill>
                      <a:srgbClr val="F3F6FB"/>
                    </a:solidFill>
                  </a:tcPr>
                </a:tc>
                <a:tc>
                  <a:txBody>
                    <a:bodyPr/>
                    <a:lstStyle/>
                    <a:p>
                      <a:endParaRPr lang="en-GB" sz="1000" dirty="0"/>
                    </a:p>
                  </a:txBody>
                  <a:tcPr>
                    <a:solidFill>
                      <a:srgbClr val="F3F6FB"/>
                    </a:solidFill>
                  </a:tcPr>
                </a:tc>
                <a:extLst>
                  <a:ext uri="{0D108BD9-81ED-4DB2-BD59-A6C34878D82A}">
                    <a16:rowId xmlns:a16="http://schemas.microsoft.com/office/drawing/2014/main" val="10008"/>
                  </a:ext>
                </a:extLst>
              </a:tr>
              <a:tr h="250477">
                <a:tc vMerge="1">
                  <a:txBody>
                    <a:bodyPr/>
                    <a:lstStyle/>
                    <a:p>
                      <a:endParaRPr lang="en-GB" sz="1400" b="1" dirty="0"/>
                    </a:p>
                  </a:txBody>
                  <a:tcPr/>
                </a:tc>
                <a:tc>
                  <a:txBody>
                    <a:bodyPr/>
                    <a:lstStyle/>
                    <a:p>
                      <a:r>
                        <a:rPr lang="en-GB" sz="800" b="1" dirty="0" smtClean="0"/>
                        <a:t>Process Improvement (Improve)</a:t>
                      </a:r>
                      <a:endParaRPr lang="en-GB" sz="800" b="1" dirty="0"/>
                    </a:p>
                  </a:txBody>
                  <a:tcPr>
                    <a:solidFill>
                      <a:srgbClr val="F3F6FB"/>
                    </a:solidFill>
                  </a:tcPr>
                </a:tc>
                <a:tc>
                  <a:txBody>
                    <a:bodyPr/>
                    <a:lstStyle/>
                    <a:p>
                      <a:endParaRPr lang="en-GB" sz="1000" dirty="0"/>
                    </a:p>
                  </a:txBody>
                  <a:tcPr>
                    <a:solidFill>
                      <a:srgbClr val="F3F6FB"/>
                    </a:solidFill>
                  </a:tcPr>
                </a:tc>
                <a:tc>
                  <a:txBody>
                    <a:bodyPr/>
                    <a:lstStyle/>
                    <a:p>
                      <a:pPr marL="0" algn="l" defTabSz="914400" rtl="0" eaLnBrk="1" latinLnBrk="0" hangingPunct="1"/>
                      <a:endParaRPr lang="en-GB" sz="1000" kern="1200" dirty="0">
                        <a:solidFill>
                          <a:schemeClr val="dk1"/>
                        </a:solidFill>
                        <a:latin typeface="+mn-lt"/>
                        <a:ea typeface="+mn-ea"/>
                        <a:cs typeface="+mn-cs"/>
                      </a:endParaRPr>
                    </a:p>
                  </a:txBody>
                  <a:tcPr>
                    <a:solidFill>
                      <a:srgbClr val="F3F6FB"/>
                    </a:solidFill>
                  </a:tcPr>
                </a:tc>
                <a:tc>
                  <a:txBody>
                    <a:bodyPr/>
                    <a:lstStyle/>
                    <a:p>
                      <a:pPr marL="0" algn="l" defTabSz="914400" rtl="0" eaLnBrk="1" latinLnBrk="0" hangingPunct="1"/>
                      <a:endParaRPr lang="en-GB" sz="1000" kern="1200" dirty="0">
                        <a:solidFill>
                          <a:schemeClr val="dk1"/>
                        </a:solidFill>
                        <a:latin typeface="+mn-lt"/>
                        <a:ea typeface="+mn-ea"/>
                        <a:cs typeface="+mn-cs"/>
                      </a:endParaRPr>
                    </a:p>
                  </a:txBody>
                  <a:tcPr>
                    <a:solidFill>
                      <a:srgbClr val="F3F6FB"/>
                    </a:solidFill>
                  </a:tcPr>
                </a:tc>
                <a:tc>
                  <a:txBody>
                    <a:bodyPr/>
                    <a:lstStyle/>
                    <a:p>
                      <a:endParaRPr lang="en-GB" sz="1000" dirty="0"/>
                    </a:p>
                  </a:txBody>
                  <a:tcPr>
                    <a:solidFill>
                      <a:srgbClr val="002060"/>
                    </a:solidFill>
                  </a:tcPr>
                </a:tc>
                <a:tc>
                  <a:txBody>
                    <a:bodyPr/>
                    <a:lstStyle/>
                    <a:p>
                      <a:endParaRPr lang="en-GB" sz="1000" dirty="0"/>
                    </a:p>
                  </a:txBody>
                  <a:tcPr>
                    <a:solidFill>
                      <a:srgbClr val="002060"/>
                    </a:solidFill>
                  </a:tcPr>
                </a:tc>
                <a:tc>
                  <a:txBody>
                    <a:bodyPr/>
                    <a:lstStyle/>
                    <a:p>
                      <a:endParaRPr lang="en-GB" sz="1000" dirty="0"/>
                    </a:p>
                  </a:txBody>
                  <a:tcPr>
                    <a:solidFill>
                      <a:srgbClr val="F3F6FB"/>
                    </a:solidFill>
                  </a:tcPr>
                </a:tc>
                <a:tc>
                  <a:txBody>
                    <a:bodyPr/>
                    <a:lstStyle/>
                    <a:p>
                      <a:endParaRPr lang="en-GB" sz="1000" dirty="0"/>
                    </a:p>
                  </a:txBody>
                  <a:tcPr>
                    <a:solidFill>
                      <a:srgbClr val="F3F6FB"/>
                    </a:solidFill>
                  </a:tcPr>
                </a:tc>
                <a:extLst>
                  <a:ext uri="{0D108BD9-81ED-4DB2-BD59-A6C34878D82A}">
                    <a16:rowId xmlns:a16="http://schemas.microsoft.com/office/drawing/2014/main" val="10009"/>
                  </a:ext>
                </a:extLst>
              </a:tr>
              <a:tr h="250477">
                <a:tc vMerge="1">
                  <a:txBody>
                    <a:bodyPr/>
                    <a:lstStyle/>
                    <a:p>
                      <a:pPr marL="0" algn="l" defTabSz="914400" rtl="0" eaLnBrk="1" latinLnBrk="0" hangingPunct="1"/>
                      <a:endParaRPr lang="en-GB" sz="1400" b="1" kern="1200" dirty="0">
                        <a:solidFill>
                          <a:schemeClr val="dk1"/>
                        </a:solidFill>
                        <a:latin typeface="+mn-lt"/>
                        <a:ea typeface="+mn-ea"/>
                        <a:cs typeface="+mn-cs"/>
                      </a:endParaRPr>
                    </a:p>
                  </a:txBody>
                  <a:tcPr/>
                </a:tc>
                <a:tc>
                  <a:txBody>
                    <a:bodyPr/>
                    <a:lstStyle/>
                    <a:p>
                      <a:pPr marL="0" algn="l" defTabSz="914400" rtl="0" eaLnBrk="1" latinLnBrk="0" hangingPunct="1"/>
                      <a:r>
                        <a:rPr lang="en-GB" sz="800" b="1" kern="1200" dirty="0" smtClean="0">
                          <a:solidFill>
                            <a:schemeClr val="dk1"/>
                          </a:solidFill>
                          <a:latin typeface="+mn-lt"/>
                          <a:ea typeface="+mn-ea"/>
                          <a:cs typeface="+mn-cs"/>
                        </a:rPr>
                        <a:t>Process Control (Control)</a:t>
                      </a:r>
                      <a:endParaRPr lang="en-GB" sz="800" b="1" kern="1200" dirty="0">
                        <a:solidFill>
                          <a:schemeClr val="dk1"/>
                        </a:solidFill>
                        <a:latin typeface="+mn-lt"/>
                        <a:ea typeface="+mn-ea"/>
                        <a:cs typeface="+mn-cs"/>
                      </a:endParaRPr>
                    </a:p>
                  </a:txBody>
                  <a:tcPr>
                    <a:solidFill>
                      <a:srgbClr val="F3F6FB"/>
                    </a:solidFill>
                  </a:tcPr>
                </a:tc>
                <a:tc>
                  <a:txBody>
                    <a:bodyPr/>
                    <a:lstStyle/>
                    <a:p>
                      <a:endParaRPr lang="en-GB" sz="1000" dirty="0"/>
                    </a:p>
                  </a:txBody>
                  <a:tcPr>
                    <a:solidFill>
                      <a:srgbClr val="F3F6FB"/>
                    </a:solidFill>
                  </a:tcPr>
                </a:tc>
                <a:tc>
                  <a:txBody>
                    <a:bodyPr/>
                    <a:lstStyle/>
                    <a:p>
                      <a:pPr marL="0" algn="l" defTabSz="914400" rtl="0" eaLnBrk="1" latinLnBrk="0" hangingPunct="1"/>
                      <a:endParaRPr lang="en-GB" sz="1000" kern="1200" dirty="0">
                        <a:solidFill>
                          <a:schemeClr val="dk1"/>
                        </a:solidFill>
                        <a:latin typeface="+mn-lt"/>
                        <a:ea typeface="+mn-ea"/>
                        <a:cs typeface="+mn-cs"/>
                      </a:endParaRPr>
                    </a:p>
                  </a:txBody>
                  <a:tcPr>
                    <a:solidFill>
                      <a:srgbClr val="F3F6FB"/>
                    </a:solidFill>
                  </a:tcPr>
                </a:tc>
                <a:tc>
                  <a:txBody>
                    <a:bodyPr/>
                    <a:lstStyle/>
                    <a:p>
                      <a:pPr marL="0" algn="l" defTabSz="914400" rtl="0" eaLnBrk="1" latinLnBrk="0" hangingPunct="1"/>
                      <a:endParaRPr lang="en-GB" sz="1000" kern="1200" dirty="0">
                        <a:solidFill>
                          <a:schemeClr val="dk1"/>
                        </a:solidFill>
                        <a:latin typeface="+mn-lt"/>
                        <a:ea typeface="+mn-ea"/>
                        <a:cs typeface="+mn-cs"/>
                      </a:endParaRPr>
                    </a:p>
                  </a:txBody>
                  <a:tcPr>
                    <a:solidFill>
                      <a:srgbClr val="F3F6FB"/>
                    </a:solidFill>
                  </a:tcPr>
                </a:tc>
                <a:tc>
                  <a:txBody>
                    <a:bodyPr/>
                    <a:lstStyle/>
                    <a:p>
                      <a:endParaRPr lang="en-GB" sz="1000" dirty="0">
                        <a:solidFill>
                          <a:schemeClr val="bg1"/>
                        </a:solidFill>
                      </a:endParaRPr>
                    </a:p>
                  </a:txBody>
                  <a:tcPr>
                    <a:solidFill>
                      <a:srgbClr val="E2EAF6"/>
                    </a:solidFill>
                  </a:tcPr>
                </a:tc>
                <a:tc>
                  <a:txBody>
                    <a:bodyPr/>
                    <a:lstStyle/>
                    <a:p>
                      <a:endParaRPr lang="en-GB" sz="1000" dirty="0"/>
                    </a:p>
                  </a:txBody>
                  <a:tcPr>
                    <a:solidFill>
                      <a:srgbClr val="002060"/>
                    </a:solidFill>
                  </a:tcPr>
                </a:tc>
                <a:tc>
                  <a:txBody>
                    <a:bodyPr/>
                    <a:lstStyle/>
                    <a:p>
                      <a:endParaRPr lang="en-GB" sz="1000" dirty="0"/>
                    </a:p>
                  </a:txBody>
                  <a:tcPr>
                    <a:solidFill>
                      <a:srgbClr val="F3F6FB"/>
                    </a:solidFill>
                  </a:tcPr>
                </a:tc>
                <a:tc>
                  <a:txBody>
                    <a:bodyPr/>
                    <a:lstStyle/>
                    <a:p>
                      <a:endParaRPr lang="en-GB" sz="1000" dirty="0"/>
                    </a:p>
                  </a:txBody>
                  <a:tcPr>
                    <a:solidFill>
                      <a:srgbClr val="F3F6FB"/>
                    </a:solidFill>
                  </a:tcPr>
                </a:tc>
                <a:extLst>
                  <a:ext uri="{0D108BD9-81ED-4DB2-BD59-A6C34878D82A}">
                    <a16:rowId xmlns:a16="http://schemas.microsoft.com/office/drawing/2014/main" val="10010"/>
                  </a:ext>
                </a:extLst>
              </a:tr>
              <a:tr h="344406">
                <a:tc rowSpan="7">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900" kern="1200" dirty="0" smtClean="0">
                          <a:solidFill>
                            <a:schemeClr val="dk1"/>
                          </a:solidFill>
                          <a:latin typeface="+mn-lt"/>
                          <a:ea typeface="+mn-ea"/>
                          <a:cs typeface="+mn-cs"/>
                        </a:rPr>
                        <a:t>Organisational review, and conclusion </a:t>
                      </a:r>
                      <a:endParaRPr lang="en-GB" sz="900" kern="1200" dirty="0">
                        <a:solidFill>
                          <a:schemeClr val="dk1"/>
                        </a:solidFill>
                        <a:latin typeface="+mn-lt"/>
                        <a:ea typeface="+mn-ea"/>
                        <a:cs typeface="+mn-cs"/>
                      </a:endParaRPr>
                    </a:p>
                  </a:txBody>
                  <a:tcPr vert="vert270">
                    <a:solidFill>
                      <a:schemeClr val="accent1">
                        <a:lumMod val="10000"/>
                        <a:lumOff val="90000"/>
                      </a:schemeClr>
                    </a:solidFill>
                  </a:tcPr>
                </a:tc>
                <a:tc>
                  <a:txBody>
                    <a:bodyPr/>
                    <a:lstStyle/>
                    <a:p>
                      <a:r>
                        <a:rPr lang="en-GB" sz="800" b="1" dirty="0" smtClean="0"/>
                        <a:t>Data gathering (Survey/Interview) -</a:t>
                      </a:r>
                      <a:r>
                        <a:rPr lang="en-GB" sz="800" b="1" baseline="0" dirty="0" smtClean="0"/>
                        <a:t> </a:t>
                      </a:r>
                      <a:r>
                        <a:rPr lang="en-GB" sz="800" dirty="0" smtClean="0"/>
                        <a:t>OEM</a:t>
                      </a:r>
                      <a:r>
                        <a:rPr lang="en-GB" sz="800" baseline="0" dirty="0" smtClean="0"/>
                        <a:t> Interface / Plant Leadership/ Wider Marelli Leadership</a:t>
                      </a:r>
                      <a:endParaRPr lang="en-GB" sz="800" dirty="0"/>
                    </a:p>
                  </a:txBody>
                  <a:tcPr>
                    <a:solidFill>
                      <a:schemeClr val="accent1">
                        <a:lumMod val="10000"/>
                        <a:lumOff val="90000"/>
                      </a:schemeClr>
                    </a:solidFill>
                  </a:tcPr>
                </a:tc>
                <a:tc>
                  <a:txBody>
                    <a:bodyPr/>
                    <a:lstStyle/>
                    <a:p>
                      <a:endParaRPr lang="en-GB" sz="1000" dirty="0"/>
                    </a:p>
                  </a:txBody>
                  <a:tcPr>
                    <a:solidFill>
                      <a:srgbClr val="002060"/>
                    </a:solidFill>
                  </a:tcPr>
                </a:tc>
                <a:tc>
                  <a:txBody>
                    <a:bodyPr/>
                    <a:lstStyle/>
                    <a:p>
                      <a:pPr marL="0" algn="l" defTabSz="914400" rtl="0" eaLnBrk="1" latinLnBrk="0" hangingPunct="1"/>
                      <a:endParaRPr lang="en-GB" sz="1000" kern="1200" dirty="0">
                        <a:solidFill>
                          <a:schemeClr val="dk1"/>
                        </a:solidFill>
                        <a:latin typeface="+mn-lt"/>
                        <a:ea typeface="+mn-ea"/>
                        <a:cs typeface="+mn-cs"/>
                      </a:endParaRPr>
                    </a:p>
                  </a:txBody>
                  <a:tcPr>
                    <a:solidFill>
                      <a:srgbClr val="002060"/>
                    </a:solidFill>
                  </a:tcPr>
                </a:tc>
                <a:tc>
                  <a:txBody>
                    <a:bodyPr/>
                    <a:lstStyle/>
                    <a:p>
                      <a:pPr marL="0" algn="l" defTabSz="914400" rtl="0" eaLnBrk="1" latinLnBrk="0" hangingPunct="1"/>
                      <a:endParaRPr lang="en-GB" sz="1000" kern="1200" dirty="0">
                        <a:solidFill>
                          <a:schemeClr val="dk1"/>
                        </a:solidFill>
                        <a:latin typeface="+mn-lt"/>
                        <a:ea typeface="+mn-ea"/>
                        <a:cs typeface="+mn-cs"/>
                      </a:endParaRPr>
                    </a:p>
                  </a:txBody>
                  <a:tcPr>
                    <a:solidFill>
                      <a:schemeClr val="accent1">
                        <a:lumMod val="10000"/>
                        <a:lumOff val="90000"/>
                      </a:schemeClr>
                    </a:solidFill>
                  </a:tcPr>
                </a:tc>
                <a:tc>
                  <a:txBody>
                    <a:bodyPr/>
                    <a:lstStyle/>
                    <a:p>
                      <a:endParaRPr lang="en-GB" sz="1000" dirty="0"/>
                    </a:p>
                  </a:txBody>
                  <a:tcPr>
                    <a:solidFill>
                      <a:schemeClr val="accent1">
                        <a:lumMod val="10000"/>
                        <a:lumOff val="90000"/>
                      </a:schemeClr>
                    </a:solidFill>
                  </a:tcPr>
                </a:tc>
                <a:tc>
                  <a:txBody>
                    <a:bodyPr/>
                    <a:lstStyle/>
                    <a:p>
                      <a:endParaRPr lang="en-GB" sz="1000" dirty="0"/>
                    </a:p>
                  </a:txBody>
                  <a:tcPr>
                    <a:solidFill>
                      <a:schemeClr val="accent1">
                        <a:lumMod val="10000"/>
                        <a:lumOff val="90000"/>
                      </a:schemeClr>
                    </a:solidFill>
                  </a:tcPr>
                </a:tc>
                <a:tc>
                  <a:txBody>
                    <a:bodyPr/>
                    <a:lstStyle/>
                    <a:p>
                      <a:endParaRPr lang="en-GB" sz="1000" dirty="0"/>
                    </a:p>
                  </a:txBody>
                  <a:tcPr>
                    <a:solidFill>
                      <a:schemeClr val="accent1">
                        <a:lumMod val="10000"/>
                        <a:lumOff val="90000"/>
                      </a:schemeClr>
                    </a:solidFill>
                  </a:tcPr>
                </a:tc>
                <a:tc>
                  <a:txBody>
                    <a:bodyPr/>
                    <a:lstStyle/>
                    <a:p>
                      <a:endParaRPr lang="en-GB" sz="1000" dirty="0"/>
                    </a:p>
                  </a:txBody>
                  <a:tcPr>
                    <a:solidFill>
                      <a:schemeClr val="accent1">
                        <a:lumMod val="10000"/>
                        <a:lumOff val="90000"/>
                      </a:schemeClr>
                    </a:solidFill>
                  </a:tcPr>
                </a:tc>
                <a:extLst>
                  <a:ext uri="{0D108BD9-81ED-4DB2-BD59-A6C34878D82A}">
                    <a16:rowId xmlns:a16="http://schemas.microsoft.com/office/drawing/2014/main" val="2289676388"/>
                  </a:ext>
                </a:extLst>
              </a:tr>
              <a:tr h="289910">
                <a:tc vMerge="1">
                  <a:txBody>
                    <a:bodyPr/>
                    <a:lstStyle/>
                    <a:p>
                      <a:endParaRPr lang="en-GB" sz="1400" dirty="0"/>
                    </a:p>
                  </a:txBody>
                  <a:tcPr/>
                </a:tc>
                <a:tc>
                  <a:txBody>
                    <a:bodyPr/>
                    <a:lstStyle/>
                    <a:p>
                      <a:r>
                        <a:rPr lang="en-GB" sz="800" b="1" dirty="0" smtClean="0"/>
                        <a:t>Data gathering (Survey / Interview)</a:t>
                      </a:r>
                      <a:r>
                        <a:rPr lang="en-GB" sz="800" b="1" baseline="0" dirty="0" smtClean="0"/>
                        <a:t> - </a:t>
                      </a:r>
                      <a:r>
                        <a:rPr lang="en-GB" sz="800" baseline="0" dirty="0" smtClean="0"/>
                        <a:t>Plant Employees and Improvement Team</a:t>
                      </a:r>
                      <a:endParaRPr lang="en-GB" sz="800" dirty="0" smtClean="0"/>
                    </a:p>
                  </a:txBody>
                  <a:tcPr>
                    <a:solidFill>
                      <a:schemeClr val="accent1">
                        <a:lumMod val="10000"/>
                        <a:lumOff val="90000"/>
                      </a:schemeClr>
                    </a:solidFill>
                  </a:tcPr>
                </a:tc>
                <a:tc>
                  <a:txBody>
                    <a:bodyPr/>
                    <a:lstStyle/>
                    <a:p>
                      <a:endParaRPr lang="en-GB" sz="1000" dirty="0"/>
                    </a:p>
                  </a:txBody>
                  <a:tcPr>
                    <a:solidFill>
                      <a:schemeClr val="accent1">
                        <a:lumMod val="10000"/>
                        <a:lumOff val="90000"/>
                      </a:schemeClr>
                    </a:solidFill>
                  </a:tcPr>
                </a:tc>
                <a:tc>
                  <a:txBody>
                    <a:bodyPr/>
                    <a:lstStyle/>
                    <a:p>
                      <a:endParaRPr lang="en-GB" sz="1000" dirty="0"/>
                    </a:p>
                  </a:txBody>
                  <a:tcPr>
                    <a:solidFill>
                      <a:schemeClr val="accent1">
                        <a:lumMod val="10000"/>
                        <a:lumOff val="90000"/>
                      </a:schemeClr>
                    </a:solidFill>
                  </a:tcPr>
                </a:tc>
                <a:tc>
                  <a:txBody>
                    <a:bodyPr/>
                    <a:lstStyle/>
                    <a:p>
                      <a:endParaRPr lang="en-GB" sz="1000" dirty="0"/>
                    </a:p>
                  </a:txBody>
                  <a:tcPr>
                    <a:solidFill>
                      <a:srgbClr val="002060"/>
                    </a:solidFill>
                  </a:tcPr>
                </a:tc>
                <a:tc>
                  <a:txBody>
                    <a:bodyPr/>
                    <a:lstStyle/>
                    <a:p>
                      <a:endParaRPr lang="en-GB" sz="1000" dirty="0"/>
                    </a:p>
                  </a:txBody>
                  <a:tcPr>
                    <a:solidFill>
                      <a:srgbClr val="002060"/>
                    </a:solidFill>
                  </a:tcPr>
                </a:tc>
                <a:tc>
                  <a:txBody>
                    <a:bodyPr/>
                    <a:lstStyle/>
                    <a:p>
                      <a:endParaRPr lang="en-GB" sz="1000" dirty="0"/>
                    </a:p>
                  </a:txBody>
                  <a:tcPr>
                    <a:solidFill>
                      <a:schemeClr val="accent1">
                        <a:lumMod val="10000"/>
                        <a:lumOff val="90000"/>
                      </a:schemeClr>
                    </a:solidFill>
                  </a:tcPr>
                </a:tc>
                <a:tc>
                  <a:txBody>
                    <a:bodyPr/>
                    <a:lstStyle/>
                    <a:p>
                      <a:endParaRPr lang="en-GB" sz="1000" dirty="0"/>
                    </a:p>
                  </a:txBody>
                  <a:tcPr>
                    <a:solidFill>
                      <a:schemeClr val="accent1">
                        <a:lumMod val="10000"/>
                        <a:lumOff val="90000"/>
                      </a:schemeClr>
                    </a:solidFill>
                  </a:tcPr>
                </a:tc>
                <a:tc>
                  <a:txBody>
                    <a:bodyPr/>
                    <a:lstStyle/>
                    <a:p>
                      <a:endParaRPr lang="en-GB" sz="1000" dirty="0"/>
                    </a:p>
                  </a:txBody>
                  <a:tcPr>
                    <a:solidFill>
                      <a:schemeClr val="accent1">
                        <a:lumMod val="10000"/>
                        <a:lumOff val="90000"/>
                      </a:schemeClr>
                    </a:solidFill>
                  </a:tcPr>
                </a:tc>
                <a:extLst>
                  <a:ext uri="{0D108BD9-81ED-4DB2-BD59-A6C34878D82A}">
                    <a16:rowId xmlns:a16="http://schemas.microsoft.com/office/drawing/2014/main" val="10011"/>
                  </a:ext>
                </a:extLst>
              </a:tr>
              <a:tr h="250477">
                <a:tc vMerge="1">
                  <a:txBody>
                    <a:bodyPr/>
                    <a:lstStyle/>
                    <a:p>
                      <a:endParaRPr lang="en-GB" sz="1400" dirty="0" smtClean="0"/>
                    </a:p>
                  </a:txBody>
                  <a:tcPr/>
                </a:tc>
                <a:tc>
                  <a:txBody>
                    <a:bodyPr/>
                    <a:lstStyle/>
                    <a:p>
                      <a:r>
                        <a:rPr lang="en-GB" sz="800" b="1" dirty="0" smtClean="0"/>
                        <a:t>Project</a:t>
                      </a:r>
                      <a:r>
                        <a:rPr lang="en-GB" sz="800" b="1" baseline="0" dirty="0" smtClean="0"/>
                        <a:t> participation and observation</a:t>
                      </a:r>
                      <a:endParaRPr lang="en-GB" sz="800" b="1" dirty="0" smtClean="0"/>
                    </a:p>
                  </a:txBody>
                  <a:tcPr>
                    <a:solidFill>
                      <a:schemeClr val="accent1">
                        <a:lumMod val="10000"/>
                        <a:lumOff val="90000"/>
                      </a:schemeClr>
                    </a:solidFill>
                  </a:tcPr>
                </a:tc>
                <a:tc>
                  <a:txBody>
                    <a:bodyPr/>
                    <a:lstStyle/>
                    <a:p>
                      <a:endParaRPr lang="en-GB" sz="1000" dirty="0"/>
                    </a:p>
                  </a:txBody>
                  <a:tcPr>
                    <a:solidFill>
                      <a:srgbClr val="002060"/>
                    </a:solidFill>
                  </a:tcPr>
                </a:tc>
                <a:tc>
                  <a:txBody>
                    <a:bodyPr/>
                    <a:lstStyle/>
                    <a:p>
                      <a:endParaRPr lang="en-GB" sz="1000" dirty="0"/>
                    </a:p>
                  </a:txBody>
                  <a:tcPr>
                    <a:solidFill>
                      <a:srgbClr val="002060"/>
                    </a:solidFill>
                  </a:tcPr>
                </a:tc>
                <a:tc>
                  <a:txBody>
                    <a:bodyPr/>
                    <a:lstStyle/>
                    <a:p>
                      <a:endParaRPr lang="en-GB" sz="1000" dirty="0"/>
                    </a:p>
                  </a:txBody>
                  <a:tcPr>
                    <a:solidFill>
                      <a:srgbClr val="002060"/>
                    </a:solidFill>
                  </a:tcPr>
                </a:tc>
                <a:tc>
                  <a:txBody>
                    <a:bodyPr/>
                    <a:lstStyle/>
                    <a:p>
                      <a:endParaRPr lang="en-GB" sz="1000" dirty="0"/>
                    </a:p>
                  </a:txBody>
                  <a:tcPr>
                    <a:solidFill>
                      <a:srgbClr val="002060"/>
                    </a:solidFill>
                  </a:tcPr>
                </a:tc>
                <a:tc>
                  <a:txBody>
                    <a:bodyPr/>
                    <a:lstStyle/>
                    <a:p>
                      <a:endParaRPr lang="en-GB" sz="1000" dirty="0"/>
                    </a:p>
                  </a:txBody>
                  <a:tcPr>
                    <a:solidFill>
                      <a:srgbClr val="002060"/>
                    </a:solidFill>
                  </a:tcPr>
                </a:tc>
                <a:tc>
                  <a:txBody>
                    <a:bodyPr/>
                    <a:lstStyle/>
                    <a:p>
                      <a:endParaRPr lang="en-GB" sz="1000" dirty="0"/>
                    </a:p>
                  </a:txBody>
                  <a:tcPr>
                    <a:solidFill>
                      <a:schemeClr val="accent1">
                        <a:lumMod val="10000"/>
                        <a:lumOff val="90000"/>
                      </a:schemeClr>
                    </a:solidFill>
                  </a:tcPr>
                </a:tc>
                <a:tc>
                  <a:txBody>
                    <a:bodyPr/>
                    <a:lstStyle/>
                    <a:p>
                      <a:endParaRPr lang="en-GB" sz="1000" dirty="0"/>
                    </a:p>
                  </a:txBody>
                  <a:tcPr>
                    <a:solidFill>
                      <a:schemeClr val="accent1">
                        <a:lumMod val="10000"/>
                        <a:lumOff val="90000"/>
                      </a:schemeClr>
                    </a:solidFill>
                  </a:tcPr>
                </a:tc>
                <a:extLst>
                  <a:ext uri="{0D108BD9-81ED-4DB2-BD59-A6C34878D82A}">
                    <a16:rowId xmlns:a16="http://schemas.microsoft.com/office/drawing/2014/main" val="2722722503"/>
                  </a:ext>
                </a:extLst>
              </a:tr>
              <a:tr h="250477">
                <a:tc vMerge="1">
                  <a:txBody>
                    <a:bodyPr/>
                    <a:lstStyle/>
                    <a:p>
                      <a:endParaRPr lang="en-GB" sz="1600"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800" b="1" kern="1200" dirty="0" smtClean="0">
                          <a:solidFill>
                            <a:schemeClr val="dk1"/>
                          </a:solidFill>
                          <a:latin typeface="+mn-lt"/>
                          <a:ea typeface="+mn-ea"/>
                          <a:cs typeface="+mn-cs"/>
                        </a:rPr>
                        <a:t>Conclusions on constraints and roadblocks</a:t>
                      </a:r>
                    </a:p>
                  </a:txBody>
                  <a:tcPr>
                    <a:solidFill>
                      <a:schemeClr val="accent1">
                        <a:lumMod val="10000"/>
                        <a:lumOff val="90000"/>
                      </a:schemeClr>
                    </a:solidFill>
                  </a:tcPr>
                </a:tc>
                <a:tc>
                  <a:txBody>
                    <a:bodyPr/>
                    <a:lstStyle/>
                    <a:p>
                      <a:endParaRPr lang="en-GB" sz="1000" dirty="0"/>
                    </a:p>
                  </a:txBody>
                  <a:tcPr>
                    <a:solidFill>
                      <a:schemeClr val="accent1">
                        <a:lumMod val="10000"/>
                        <a:lumOff val="90000"/>
                      </a:schemeClr>
                    </a:solidFill>
                  </a:tcPr>
                </a:tc>
                <a:tc>
                  <a:txBody>
                    <a:bodyPr/>
                    <a:lstStyle/>
                    <a:p>
                      <a:endParaRPr lang="en-GB" sz="1000" dirty="0"/>
                    </a:p>
                  </a:txBody>
                  <a:tcPr>
                    <a:solidFill>
                      <a:schemeClr val="accent1">
                        <a:lumMod val="10000"/>
                        <a:lumOff val="90000"/>
                      </a:schemeClr>
                    </a:solidFill>
                  </a:tcPr>
                </a:tc>
                <a:tc>
                  <a:txBody>
                    <a:bodyPr/>
                    <a:lstStyle/>
                    <a:p>
                      <a:endParaRPr lang="en-GB" sz="1000" dirty="0"/>
                    </a:p>
                  </a:txBody>
                  <a:tcPr>
                    <a:solidFill>
                      <a:schemeClr val="accent1">
                        <a:lumMod val="10000"/>
                        <a:lumOff val="90000"/>
                      </a:schemeClr>
                    </a:solidFill>
                  </a:tcPr>
                </a:tc>
                <a:tc>
                  <a:txBody>
                    <a:bodyPr/>
                    <a:lstStyle/>
                    <a:p>
                      <a:endParaRPr lang="en-GB" sz="1000" dirty="0"/>
                    </a:p>
                  </a:txBody>
                  <a:tcPr>
                    <a:solidFill>
                      <a:srgbClr val="002060"/>
                    </a:solidFill>
                  </a:tcPr>
                </a:tc>
                <a:tc>
                  <a:txBody>
                    <a:bodyPr/>
                    <a:lstStyle/>
                    <a:p>
                      <a:endParaRPr lang="en-GB" sz="1000" dirty="0"/>
                    </a:p>
                  </a:txBody>
                  <a:tcPr>
                    <a:solidFill>
                      <a:srgbClr val="002060"/>
                    </a:solidFill>
                  </a:tcPr>
                </a:tc>
                <a:tc>
                  <a:txBody>
                    <a:bodyPr/>
                    <a:lstStyle/>
                    <a:p>
                      <a:endParaRPr lang="en-GB" sz="1000" dirty="0"/>
                    </a:p>
                  </a:txBody>
                  <a:tcPr>
                    <a:solidFill>
                      <a:schemeClr val="accent1">
                        <a:lumMod val="10000"/>
                        <a:lumOff val="90000"/>
                      </a:schemeClr>
                    </a:solidFill>
                  </a:tcPr>
                </a:tc>
                <a:tc>
                  <a:txBody>
                    <a:bodyPr/>
                    <a:lstStyle/>
                    <a:p>
                      <a:endParaRPr lang="en-GB" sz="1000" dirty="0"/>
                    </a:p>
                  </a:txBody>
                  <a:tcPr>
                    <a:solidFill>
                      <a:schemeClr val="accent1">
                        <a:lumMod val="10000"/>
                        <a:lumOff val="90000"/>
                      </a:schemeClr>
                    </a:solidFill>
                  </a:tcPr>
                </a:tc>
                <a:extLst>
                  <a:ext uri="{0D108BD9-81ED-4DB2-BD59-A6C34878D82A}">
                    <a16:rowId xmlns:a16="http://schemas.microsoft.com/office/drawing/2014/main" val="10005"/>
                  </a:ext>
                </a:extLst>
              </a:tr>
              <a:tr h="250477">
                <a:tc vMerge="1">
                  <a:txBody>
                    <a:bodyPr/>
                    <a:lstStyle/>
                    <a:p>
                      <a:endParaRPr lang="en-GB" sz="1600"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800" b="1" kern="1200" dirty="0" smtClean="0">
                          <a:solidFill>
                            <a:schemeClr val="dk1"/>
                          </a:solidFill>
                          <a:latin typeface="+mn-lt"/>
                          <a:ea typeface="+mn-ea"/>
                          <a:cs typeface="+mn-cs"/>
                        </a:rPr>
                        <a:t>Recommendations for process improvement (Business level)</a:t>
                      </a:r>
                      <a:endParaRPr lang="en-GB" sz="800" b="1" kern="1200" dirty="0">
                        <a:solidFill>
                          <a:schemeClr val="dk1"/>
                        </a:solidFill>
                        <a:latin typeface="+mn-lt"/>
                        <a:ea typeface="+mn-ea"/>
                        <a:cs typeface="+mn-cs"/>
                      </a:endParaRPr>
                    </a:p>
                  </a:txBody>
                  <a:tcPr>
                    <a:solidFill>
                      <a:schemeClr val="accent1">
                        <a:lumMod val="10000"/>
                        <a:lumOff val="90000"/>
                      </a:schemeClr>
                    </a:solidFill>
                  </a:tcPr>
                </a:tc>
                <a:tc>
                  <a:txBody>
                    <a:bodyPr/>
                    <a:lstStyle/>
                    <a:p>
                      <a:endParaRPr lang="en-GB" sz="1000" dirty="0"/>
                    </a:p>
                  </a:txBody>
                  <a:tcPr>
                    <a:solidFill>
                      <a:schemeClr val="accent1">
                        <a:lumMod val="10000"/>
                        <a:lumOff val="90000"/>
                      </a:schemeClr>
                    </a:solidFill>
                  </a:tcPr>
                </a:tc>
                <a:tc>
                  <a:txBody>
                    <a:bodyPr/>
                    <a:lstStyle/>
                    <a:p>
                      <a:endParaRPr lang="en-GB" sz="1000" dirty="0"/>
                    </a:p>
                  </a:txBody>
                  <a:tcPr>
                    <a:solidFill>
                      <a:schemeClr val="accent1">
                        <a:lumMod val="10000"/>
                        <a:lumOff val="90000"/>
                      </a:schemeClr>
                    </a:solidFill>
                  </a:tcPr>
                </a:tc>
                <a:tc>
                  <a:txBody>
                    <a:bodyPr/>
                    <a:lstStyle/>
                    <a:p>
                      <a:endParaRPr lang="en-GB" sz="1000" dirty="0"/>
                    </a:p>
                  </a:txBody>
                  <a:tcPr>
                    <a:solidFill>
                      <a:schemeClr val="accent1">
                        <a:lumMod val="10000"/>
                        <a:lumOff val="90000"/>
                      </a:schemeClr>
                    </a:solidFill>
                  </a:tcPr>
                </a:tc>
                <a:tc>
                  <a:txBody>
                    <a:bodyPr/>
                    <a:lstStyle/>
                    <a:p>
                      <a:endParaRPr lang="en-GB" sz="1000" dirty="0"/>
                    </a:p>
                  </a:txBody>
                  <a:tcPr>
                    <a:solidFill>
                      <a:schemeClr val="accent1">
                        <a:lumMod val="10000"/>
                        <a:lumOff val="90000"/>
                      </a:schemeClr>
                    </a:solidFill>
                  </a:tcPr>
                </a:tc>
                <a:tc>
                  <a:txBody>
                    <a:bodyPr/>
                    <a:lstStyle/>
                    <a:p>
                      <a:endParaRPr lang="en-GB" sz="1000" dirty="0"/>
                    </a:p>
                  </a:txBody>
                  <a:tcPr>
                    <a:solidFill>
                      <a:srgbClr val="002060"/>
                    </a:solidFill>
                  </a:tcPr>
                </a:tc>
                <a:tc>
                  <a:txBody>
                    <a:bodyPr/>
                    <a:lstStyle/>
                    <a:p>
                      <a:endParaRPr lang="en-GB" sz="1000" dirty="0"/>
                    </a:p>
                  </a:txBody>
                  <a:tcPr>
                    <a:solidFill>
                      <a:schemeClr val="accent1">
                        <a:lumMod val="10000"/>
                        <a:lumOff val="90000"/>
                      </a:schemeClr>
                    </a:solidFill>
                  </a:tcPr>
                </a:tc>
                <a:tc>
                  <a:txBody>
                    <a:bodyPr/>
                    <a:lstStyle/>
                    <a:p>
                      <a:endParaRPr lang="en-GB" sz="1000" dirty="0"/>
                    </a:p>
                  </a:txBody>
                  <a:tcPr>
                    <a:solidFill>
                      <a:schemeClr val="accent1">
                        <a:lumMod val="10000"/>
                        <a:lumOff val="90000"/>
                      </a:schemeClr>
                    </a:solidFill>
                  </a:tcPr>
                </a:tc>
                <a:extLst>
                  <a:ext uri="{0D108BD9-81ED-4DB2-BD59-A6C34878D82A}">
                    <a16:rowId xmlns:a16="http://schemas.microsoft.com/office/drawing/2014/main" val="1969710425"/>
                  </a:ext>
                </a:extLst>
              </a:tr>
              <a:tr h="250477">
                <a:tc vMerge="1">
                  <a:txBody>
                    <a:bodyPr/>
                    <a:lstStyle/>
                    <a:p>
                      <a:endParaRPr lang="en-GB" sz="1600"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800" b="1" kern="1200" dirty="0" smtClean="0">
                          <a:solidFill>
                            <a:schemeClr val="dk1"/>
                          </a:solidFill>
                          <a:latin typeface="+mn-lt"/>
                          <a:ea typeface="+mn-ea"/>
                          <a:cs typeface="+mn-cs"/>
                        </a:rPr>
                        <a:t>Definition</a:t>
                      </a:r>
                      <a:r>
                        <a:rPr lang="en-GB" sz="800" b="1" kern="1200" baseline="0" dirty="0" smtClean="0">
                          <a:solidFill>
                            <a:schemeClr val="dk1"/>
                          </a:solidFill>
                          <a:latin typeface="+mn-lt"/>
                          <a:ea typeface="+mn-ea"/>
                          <a:cs typeface="+mn-cs"/>
                        </a:rPr>
                        <a:t> of future approach (Business level)</a:t>
                      </a:r>
                      <a:endParaRPr lang="en-GB" sz="800" b="1" kern="1200" dirty="0">
                        <a:solidFill>
                          <a:schemeClr val="dk1"/>
                        </a:solidFill>
                        <a:latin typeface="+mn-lt"/>
                        <a:ea typeface="+mn-ea"/>
                        <a:cs typeface="+mn-cs"/>
                      </a:endParaRPr>
                    </a:p>
                  </a:txBody>
                  <a:tcPr>
                    <a:solidFill>
                      <a:schemeClr val="accent1">
                        <a:lumMod val="10000"/>
                        <a:lumOff val="90000"/>
                      </a:schemeClr>
                    </a:solidFill>
                  </a:tcPr>
                </a:tc>
                <a:tc>
                  <a:txBody>
                    <a:bodyPr/>
                    <a:lstStyle/>
                    <a:p>
                      <a:endParaRPr lang="en-GB" sz="1000" dirty="0"/>
                    </a:p>
                  </a:txBody>
                  <a:tcPr>
                    <a:solidFill>
                      <a:schemeClr val="accent1">
                        <a:lumMod val="10000"/>
                        <a:lumOff val="90000"/>
                      </a:schemeClr>
                    </a:solidFill>
                  </a:tcPr>
                </a:tc>
                <a:tc>
                  <a:txBody>
                    <a:bodyPr/>
                    <a:lstStyle/>
                    <a:p>
                      <a:endParaRPr lang="en-GB" sz="1000" dirty="0"/>
                    </a:p>
                  </a:txBody>
                  <a:tcPr>
                    <a:solidFill>
                      <a:schemeClr val="accent1">
                        <a:lumMod val="10000"/>
                        <a:lumOff val="90000"/>
                      </a:schemeClr>
                    </a:solidFill>
                  </a:tcPr>
                </a:tc>
                <a:tc>
                  <a:txBody>
                    <a:bodyPr/>
                    <a:lstStyle/>
                    <a:p>
                      <a:endParaRPr lang="en-GB" sz="1000" dirty="0"/>
                    </a:p>
                  </a:txBody>
                  <a:tcPr>
                    <a:solidFill>
                      <a:schemeClr val="accent1">
                        <a:lumMod val="10000"/>
                        <a:lumOff val="90000"/>
                      </a:schemeClr>
                    </a:solidFill>
                  </a:tcPr>
                </a:tc>
                <a:tc>
                  <a:txBody>
                    <a:bodyPr/>
                    <a:lstStyle/>
                    <a:p>
                      <a:endParaRPr lang="en-GB" sz="1000" dirty="0"/>
                    </a:p>
                  </a:txBody>
                  <a:tcPr>
                    <a:solidFill>
                      <a:schemeClr val="accent1">
                        <a:lumMod val="10000"/>
                        <a:lumOff val="90000"/>
                      </a:schemeClr>
                    </a:solidFill>
                  </a:tcPr>
                </a:tc>
                <a:tc>
                  <a:txBody>
                    <a:bodyPr/>
                    <a:lstStyle/>
                    <a:p>
                      <a:endParaRPr lang="en-GB" sz="1000" dirty="0"/>
                    </a:p>
                  </a:txBody>
                  <a:tcPr>
                    <a:solidFill>
                      <a:srgbClr val="002060"/>
                    </a:solidFill>
                  </a:tcPr>
                </a:tc>
                <a:tc>
                  <a:txBody>
                    <a:bodyPr/>
                    <a:lstStyle/>
                    <a:p>
                      <a:endParaRPr lang="en-GB" sz="1000" dirty="0"/>
                    </a:p>
                  </a:txBody>
                  <a:tcPr>
                    <a:solidFill>
                      <a:schemeClr val="accent1">
                        <a:lumMod val="10000"/>
                        <a:lumOff val="90000"/>
                      </a:schemeClr>
                    </a:solidFill>
                  </a:tcPr>
                </a:tc>
                <a:tc>
                  <a:txBody>
                    <a:bodyPr/>
                    <a:lstStyle/>
                    <a:p>
                      <a:endParaRPr lang="en-GB" sz="1000" dirty="0"/>
                    </a:p>
                  </a:txBody>
                  <a:tcPr>
                    <a:solidFill>
                      <a:schemeClr val="accent1">
                        <a:lumMod val="10000"/>
                        <a:lumOff val="90000"/>
                      </a:schemeClr>
                    </a:solidFill>
                  </a:tcPr>
                </a:tc>
                <a:extLst>
                  <a:ext uri="{0D108BD9-81ED-4DB2-BD59-A6C34878D82A}">
                    <a16:rowId xmlns:a16="http://schemas.microsoft.com/office/drawing/2014/main" val="10015"/>
                  </a:ext>
                </a:extLst>
              </a:tr>
              <a:tr h="250477">
                <a:tc vMerge="1">
                  <a:txBody>
                    <a:bodyPr/>
                    <a:lstStyle/>
                    <a:p>
                      <a:endParaRPr lang="en-GB" sz="1600"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800" b="1" kern="1200" dirty="0" smtClean="0">
                          <a:solidFill>
                            <a:schemeClr val="dk1"/>
                          </a:solidFill>
                          <a:latin typeface="+mn-lt"/>
                          <a:ea typeface="+mn-ea"/>
                          <a:cs typeface="+mn-cs"/>
                        </a:rPr>
                        <a:t>Research</a:t>
                      </a:r>
                      <a:r>
                        <a:rPr lang="en-GB" sz="800" b="1" kern="1200" baseline="0" dirty="0" smtClean="0">
                          <a:solidFill>
                            <a:schemeClr val="dk1"/>
                          </a:solidFill>
                          <a:latin typeface="+mn-lt"/>
                          <a:ea typeface="+mn-ea"/>
                          <a:cs typeface="+mn-cs"/>
                        </a:rPr>
                        <a:t> project conclusions </a:t>
                      </a:r>
                      <a:endParaRPr lang="en-GB" sz="800" b="1" kern="1200" dirty="0">
                        <a:solidFill>
                          <a:schemeClr val="dk1"/>
                        </a:solidFill>
                        <a:latin typeface="+mn-lt"/>
                        <a:ea typeface="+mn-ea"/>
                        <a:cs typeface="+mn-cs"/>
                      </a:endParaRPr>
                    </a:p>
                  </a:txBody>
                  <a:tcPr>
                    <a:solidFill>
                      <a:schemeClr val="accent1">
                        <a:lumMod val="10000"/>
                        <a:lumOff val="90000"/>
                      </a:schemeClr>
                    </a:solidFill>
                  </a:tcPr>
                </a:tc>
                <a:tc>
                  <a:txBody>
                    <a:bodyPr/>
                    <a:lstStyle/>
                    <a:p>
                      <a:endParaRPr lang="en-GB" sz="1000" dirty="0"/>
                    </a:p>
                  </a:txBody>
                  <a:tcPr>
                    <a:solidFill>
                      <a:schemeClr val="accent1">
                        <a:lumMod val="10000"/>
                        <a:lumOff val="90000"/>
                      </a:schemeClr>
                    </a:solidFill>
                  </a:tcPr>
                </a:tc>
                <a:tc>
                  <a:txBody>
                    <a:bodyPr/>
                    <a:lstStyle/>
                    <a:p>
                      <a:endParaRPr lang="en-GB" sz="1000" dirty="0"/>
                    </a:p>
                  </a:txBody>
                  <a:tcPr>
                    <a:solidFill>
                      <a:schemeClr val="accent1">
                        <a:lumMod val="10000"/>
                        <a:lumOff val="90000"/>
                      </a:schemeClr>
                    </a:solidFill>
                  </a:tcPr>
                </a:tc>
                <a:tc>
                  <a:txBody>
                    <a:bodyPr/>
                    <a:lstStyle/>
                    <a:p>
                      <a:endParaRPr lang="en-GB" sz="1000" dirty="0"/>
                    </a:p>
                  </a:txBody>
                  <a:tcPr>
                    <a:solidFill>
                      <a:schemeClr val="accent1">
                        <a:lumMod val="10000"/>
                        <a:lumOff val="90000"/>
                      </a:schemeClr>
                    </a:solidFill>
                  </a:tcPr>
                </a:tc>
                <a:tc>
                  <a:txBody>
                    <a:bodyPr/>
                    <a:lstStyle/>
                    <a:p>
                      <a:endParaRPr lang="en-GB" sz="1000" dirty="0"/>
                    </a:p>
                  </a:txBody>
                  <a:tcPr>
                    <a:solidFill>
                      <a:schemeClr val="accent1">
                        <a:lumMod val="10000"/>
                        <a:lumOff val="90000"/>
                      </a:schemeClr>
                    </a:solidFill>
                  </a:tcPr>
                </a:tc>
                <a:tc>
                  <a:txBody>
                    <a:bodyPr/>
                    <a:lstStyle/>
                    <a:p>
                      <a:endParaRPr lang="en-GB" sz="1000" dirty="0"/>
                    </a:p>
                  </a:txBody>
                  <a:tcPr>
                    <a:solidFill>
                      <a:schemeClr val="accent1">
                        <a:lumMod val="10000"/>
                        <a:lumOff val="90000"/>
                      </a:schemeClr>
                    </a:solidFill>
                  </a:tcPr>
                </a:tc>
                <a:tc>
                  <a:txBody>
                    <a:bodyPr/>
                    <a:lstStyle/>
                    <a:p>
                      <a:endParaRPr lang="en-GB" sz="1000" dirty="0"/>
                    </a:p>
                  </a:txBody>
                  <a:tcPr>
                    <a:solidFill>
                      <a:srgbClr val="002060"/>
                    </a:solidFill>
                  </a:tcPr>
                </a:tc>
                <a:tc>
                  <a:txBody>
                    <a:bodyPr/>
                    <a:lstStyle/>
                    <a:p>
                      <a:endParaRPr lang="en-GB" sz="1000" dirty="0"/>
                    </a:p>
                  </a:txBody>
                  <a:tcPr>
                    <a:solidFill>
                      <a:schemeClr val="accent1">
                        <a:lumMod val="10000"/>
                        <a:lumOff val="90000"/>
                      </a:schemeClr>
                    </a:solidFill>
                  </a:tcPr>
                </a:tc>
                <a:extLst>
                  <a:ext uri="{0D108BD9-81ED-4DB2-BD59-A6C34878D82A}">
                    <a16:rowId xmlns:a16="http://schemas.microsoft.com/office/drawing/2014/main" val="10016"/>
                  </a:ext>
                </a:extLst>
              </a:tr>
              <a:tr h="250477">
                <a:tc rowSpan="3">
                  <a:txBody>
                    <a:bodyPr/>
                    <a:lstStyle/>
                    <a:p>
                      <a:pPr algn="ctr"/>
                      <a:r>
                        <a:rPr lang="en-GB" sz="900" kern="1200" dirty="0" smtClean="0">
                          <a:solidFill>
                            <a:schemeClr val="dk1"/>
                          </a:solidFill>
                          <a:latin typeface="+mn-lt"/>
                          <a:ea typeface="+mn-ea"/>
                          <a:cs typeface="+mn-cs"/>
                        </a:rPr>
                        <a:t>Project  Finalisation</a:t>
                      </a:r>
                      <a:endParaRPr lang="en-GB" sz="900" kern="1200" dirty="0">
                        <a:solidFill>
                          <a:schemeClr val="dk1"/>
                        </a:solidFill>
                        <a:latin typeface="+mn-lt"/>
                        <a:ea typeface="+mn-ea"/>
                        <a:cs typeface="+mn-cs"/>
                      </a:endParaRPr>
                    </a:p>
                  </a:txBody>
                  <a:tcPr vert="vert270">
                    <a:solidFill>
                      <a:srgbClr val="F3F6FB"/>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800" b="1" kern="1200" dirty="0" smtClean="0">
                          <a:solidFill>
                            <a:schemeClr val="dk1"/>
                          </a:solidFill>
                          <a:latin typeface="+mn-lt"/>
                          <a:ea typeface="+mn-ea"/>
                          <a:cs typeface="+mn-cs"/>
                        </a:rPr>
                        <a:t>Start writing research project</a:t>
                      </a:r>
                      <a:endParaRPr lang="en-GB" sz="800" b="1" kern="1200" dirty="0">
                        <a:solidFill>
                          <a:schemeClr val="dk1"/>
                        </a:solidFill>
                        <a:latin typeface="+mn-lt"/>
                        <a:ea typeface="+mn-ea"/>
                        <a:cs typeface="+mn-cs"/>
                      </a:endParaRPr>
                    </a:p>
                  </a:txBody>
                  <a:tcPr>
                    <a:solidFill>
                      <a:srgbClr val="F3F6FB"/>
                    </a:solidFill>
                  </a:tcPr>
                </a:tc>
                <a:tc>
                  <a:txBody>
                    <a:bodyPr/>
                    <a:lstStyle/>
                    <a:p>
                      <a:endParaRPr lang="en-GB" sz="1000" dirty="0"/>
                    </a:p>
                  </a:txBody>
                  <a:tcPr>
                    <a:solidFill>
                      <a:srgbClr val="F3F6FB"/>
                    </a:solidFill>
                  </a:tcPr>
                </a:tc>
                <a:tc>
                  <a:txBody>
                    <a:bodyPr/>
                    <a:lstStyle/>
                    <a:p>
                      <a:endParaRPr lang="en-GB" sz="1000" dirty="0"/>
                    </a:p>
                  </a:txBody>
                  <a:tcPr>
                    <a:solidFill>
                      <a:srgbClr val="F3F6FB"/>
                    </a:solidFill>
                  </a:tcPr>
                </a:tc>
                <a:tc>
                  <a:txBody>
                    <a:bodyPr/>
                    <a:lstStyle/>
                    <a:p>
                      <a:endParaRPr lang="en-GB" sz="1000" dirty="0"/>
                    </a:p>
                  </a:txBody>
                  <a:tcPr>
                    <a:solidFill>
                      <a:srgbClr val="F3F6FB"/>
                    </a:solidFill>
                  </a:tcPr>
                </a:tc>
                <a:tc>
                  <a:txBody>
                    <a:bodyPr/>
                    <a:lstStyle/>
                    <a:p>
                      <a:endParaRPr lang="en-GB" sz="1000" dirty="0"/>
                    </a:p>
                  </a:txBody>
                  <a:tcPr>
                    <a:solidFill>
                      <a:srgbClr val="F3F6FB"/>
                    </a:solidFill>
                  </a:tcPr>
                </a:tc>
                <a:tc>
                  <a:txBody>
                    <a:bodyPr/>
                    <a:lstStyle/>
                    <a:p>
                      <a:endParaRPr lang="en-GB" sz="1000" dirty="0"/>
                    </a:p>
                  </a:txBody>
                  <a:tcPr>
                    <a:solidFill>
                      <a:srgbClr val="002060"/>
                    </a:solidFill>
                  </a:tcPr>
                </a:tc>
                <a:tc>
                  <a:txBody>
                    <a:bodyPr/>
                    <a:lstStyle/>
                    <a:p>
                      <a:endParaRPr lang="en-GB" sz="1000" dirty="0">
                        <a:solidFill>
                          <a:schemeClr val="bg1"/>
                        </a:solidFill>
                      </a:endParaRPr>
                    </a:p>
                  </a:txBody>
                  <a:tcPr>
                    <a:solidFill>
                      <a:srgbClr val="F3F6FB"/>
                    </a:solidFill>
                  </a:tcPr>
                </a:tc>
                <a:tc>
                  <a:txBody>
                    <a:bodyPr/>
                    <a:lstStyle/>
                    <a:p>
                      <a:endParaRPr lang="en-GB" sz="1000" dirty="0">
                        <a:solidFill>
                          <a:schemeClr val="bg1"/>
                        </a:solidFill>
                      </a:endParaRPr>
                    </a:p>
                  </a:txBody>
                  <a:tcPr>
                    <a:solidFill>
                      <a:srgbClr val="F3F6FB"/>
                    </a:solidFill>
                  </a:tcPr>
                </a:tc>
                <a:extLst>
                  <a:ext uri="{0D108BD9-81ED-4DB2-BD59-A6C34878D82A}">
                    <a16:rowId xmlns:a16="http://schemas.microsoft.com/office/drawing/2014/main" val="10017"/>
                  </a:ext>
                </a:extLst>
              </a:tr>
              <a:tr h="250477">
                <a:tc vMerge="1">
                  <a:txBody>
                    <a:bodyPr/>
                    <a:lstStyle/>
                    <a:p>
                      <a:endParaRPr lang="en-GB" sz="1600"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800" b="1" kern="1200" dirty="0" smtClean="0">
                          <a:solidFill>
                            <a:schemeClr val="dk1"/>
                          </a:solidFill>
                          <a:latin typeface="+mn-lt"/>
                          <a:ea typeface="+mn-ea"/>
                          <a:cs typeface="+mn-cs"/>
                        </a:rPr>
                        <a:t>First draft research</a:t>
                      </a:r>
                      <a:r>
                        <a:rPr lang="en-GB" sz="800" b="1" kern="1200" baseline="0" dirty="0" smtClean="0">
                          <a:solidFill>
                            <a:schemeClr val="dk1"/>
                          </a:solidFill>
                          <a:latin typeface="+mn-lt"/>
                          <a:ea typeface="+mn-ea"/>
                          <a:cs typeface="+mn-cs"/>
                        </a:rPr>
                        <a:t> project</a:t>
                      </a:r>
                      <a:endParaRPr lang="en-GB" sz="800" b="1" kern="1200" dirty="0">
                        <a:solidFill>
                          <a:schemeClr val="dk1"/>
                        </a:solidFill>
                        <a:latin typeface="+mn-lt"/>
                        <a:ea typeface="+mn-ea"/>
                        <a:cs typeface="+mn-cs"/>
                      </a:endParaRPr>
                    </a:p>
                  </a:txBody>
                  <a:tcPr>
                    <a:solidFill>
                      <a:srgbClr val="F3F6FB"/>
                    </a:solidFill>
                  </a:tcPr>
                </a:tc>
                <a:tc>
                  <a:txBody>
                    <a:bodyPr/>
                    <a:lstStyle/>
                    <a:p>
                      <a:endParaRPr lang="en-GB" sz="1000" dirty="0"/>
                    </a:p>
                  </a:txBody>
                  <a:tcPr>
                    <a:solidFill>
                      <a:srgbClr val="F3F6FB"/>
                    </a:solidFill>
                  </a:tcPr>
                </a:tc>
                <a:tc>
                  <a:txBody>
                    <a:bodyPr/>
                    <a:lstStyle/>
                    <a:p>
                      <a:endParaRPr lang="en-GB" sz="1000" dirty="0"/>
                    </a:p>
                  </a:txBody>
                  <a:tcPr>
                    <a:solidFill>
                      <a:srgbClr val="F3F6FB"/>
                    </a:solidFill>
                  </a:tcPr>
                </a:tc>
                <a:tc>
                  <a:txBody>
                    <a:bodyPr/>
                    <a:lstStyle/>
                    <a:p>
                      <a:endParaRPr lang="en-GB" sz="1000" dirty="0"/>
                    </a:p>
                  </a:txBody>
                  <a:tcPr>
                    <a:solidFill>
                      <a:srgbClr val="F3F6FB"/>
                    </a:solidFill>
                  </a:tcPr>
                </a:tc>
                <a:tc>
                  <a:txBody>
                    <a:bodyPr/>
                    <a:lstStyle/>
                    <a:p>
                      <a:endParaRPr lang="en-GB" sz="1000" dirty="0"/>
                    </a:p>
                  </a:txBody>
                  <a:tcPr>
                    <a:solidFill>
                      <a:srgbClr val="F3F6FB"/>
                    </a:solidFill>
                  </a:tcPr>
                </a:tc>
                <a:tc>
                  <a:txBody>
                    <a:bodyPr/>
                    <a:lstStyle/>
                    <a:p>
                      <a:endParaRPr lang="en-GB" sz="1000" dirty="0"/>
                    </a:p>
                  </a:txBody>
                  <a:tcPr>
                    <a:solidFill>
                      <a:srgbClr val="F3F6FB"/>
                    </a:solidFill>
                  </a:tcPr>
                </a:tc>
                <a:tc>
                  <a:txBody>
                    <a:bodyPr/>
                    <a:lstStyle/>
                    <a:p>
                      <a:endParaRPr lang="en-GB" sz="1000" dirty="0"/>
                    </a:p>
                  </a:txBody>
                  <a:tcPr>
                    <a:solidFill>
                      <a:srgbClr val="002060"/>
                    </a:solidFill>
                  </a:tcPr>
                </a:tc>
                <a:tc>
                  <a:txBody>
                    <a:bodyPr/>
                    <a:lstStyle/>
                    <a:p>
                      <a:endParaRPr lang="en-GB" sz="1000" dirty="0"/>
                    </a:p>
                  </a:txBody>
                  <a:tcPr>
                    <a:solidFill>
                      <a:srgbClr val="F3F6FB"/>
                    </a:solidFill>
                  </a:tcPr>
                </a:tc>
                <a:extLst>
                  <a:ext uri="{0D108BD9-81ED-4DB2-BD59-A6C34878D82A}">
                    <a16:rowId xmlns:a16="http://schemas.microsoft.com/office/drawing/2014/main" val="10018"/>
                  </a:ext>
                </a:extLst>
              </a:tr>
              <a:tr h="250477">
                <a:tc vMerge="1">
                  <a:txBody>
                    <a:bodyPr/>
                    <a:lstStyle/>
                    <a:p>
                      <a:endParaRPr lang="en-GB" sz="1600"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800" b="1" kern="1200" dirty="0" smtClean="0">
                          <a:solidFill>
                            <a:schemeClr val="dk1"/>
                          </a:solidFill>
                          <a:latin typeface="+mn-lt"/>
                          <a:ea typeface="+mn-ea"/>
                          <a:cs typeface="+mn-cs"/>
                        </a:rPr>
                        <a:t>Final research project</a:t>
                      </a:r>
                      <a:endParaRPr lang="en-GB" sz="800" b="1" kern="1200" dirty="0">
                        <a:solidFill>
                          <a:schemeClr val="dk1"/>
                        </a:solidFill>
                        <a:latin typeface="+mn-lt"/>
                        <a:ea typeface="+mn-ea"/>
                        <a:cs typeface="+mn-cs"/>
                      </a:endParaRPr>
                    </a:p>
                  </a:txBody>
                  <a:tcPr>
                    <a:solidFill>
                      <a:srgbClr val="F3F6FB"/>
                    </a:solidFill>
                  </a:tcPr>
                </a:tc>
                <a:tc>
                  <a:txBody>
                    <a:bodyPr/>
                    <a:lstStyle/>
                    <a:p>
                      <a:endParaRPr lang="en-GB" sz="1000" dirty="0"/>
                    </a:p>
                  </a:txBody>
                  <a:tcPr>
                    <a:solidFill>
                      <a:srgbClr val="F3F6FB"/>
                    </a:solidFill>
                  </a:tcPr>
                </a:tc>
                <a:tc>
                  <a:txBody>
                    <a:bodyPr/>
                    <a:lstStyle/>
                    <a:p>
                      <a:endParaRPr lang="en-GB" sz="1000" dirty="0"/>
                    </a:p>
                  </a:txBody>
                  <a:tcPr>
                    <a:solidFill>
                      <a:srgbClr val="F3F6FB"/>
                    </a:solidFill>
                  </a:tcPr>
                </a:tc>
                <a:tc>
                  <a:txBody>
                    <a:bodyPr/>
                    <a:lstStyle/>
                    <a:p>
                      <a:endParaRPr lang="en-GB" sz="1000" dirty="0"/>
                    </a:p>
                  </a:txBody>
                  <a:tcPr>
                    <a:solidFill>
                      <a:srgbClr val="F3F6FB"/>
                    </a:solidFill>
                  </a:tcPr>
                </a:tc>
                <a:tc>
                  <a:txBody>
                    <a:bodyPr/>
                    <a:lstStyle/>
                    <a:p>
                      <a:endParaRPr lang="en-GB" sz="1000" dirty="0"/>
                    </a:p>
                  </a:txBody>
                  <a:tcPr>
                    <a:solidFill>
                      <a:srgbClr val="F3F6FB"/>
                    </a:solidFill>
                  </a:tcPr>
                </a:tc>
                <a:tc>
                  <a:txBody>
                    <a:bodyPr/>
                    <a:lstStyle/>
                    <a:p>
                      <a:endParaRPr lang="en-GB" sz="1000" dirty="0"/>
                    </a:p>
                  </a:txBody>
                  <a:tcPr>
                    <a:solidFill>
                      <a:srgbClr val="F3F6FB"/>
                    </a:solidFill>
                  </a:tcPr>
                </a:tc>
                <a:tc>
                  <a:txBody>
                    <a:bodyPr/>
                    <a:lstStyle/>
                    <a:p>
                      <a:endParaRPr lang="en-GB" sz="1000" dirty="0"/>
                    </a:p>
                  </a:txBody>
                  <a:tcPr>
                    <a:solidFill>
                      <a:srgbClr val="F3F6FB"/>
                    </a:solidFill>
                  </a:tcPr>
                </a:tc>
                <a:tc>
                  <a:txBody>
                    <a:bodyPr/>
                    <a:lstStyle/>
                    <a:p>
                      <a:endParaRPr lang="en-GB" sz="1000" dirty="0"/>
                    </a:p>
                  </a:txBody>
                  <a:tcPr>
                    <a:solidFill>
                      <a:srgbClr val="002060"/>
                    </a:solidFill>
                  </a:tcPr>
                </a:tc>
                <a:extLst>
                  <a:ext uri="{0D108BD9-81ED-4DB2-BD59-A6C34878D82A}">
                    <a16:rowId xmlns:a16="http://schemas.microsoft.com/office/drawing/2014/main" val="10019"/>
                  </a:ext>
                </a:extLst>
              </a:tr>
            </a:tbl>
          </a:graphicData>
        </a:graphic>
      </p:graphicFrame>
    </p:spTree>
    <p:extLst>
      <p:ext uri="{BB962C8B-B14F-4D97-AF65-F5344CB8AC3E}">
        <p14:creationId xmlns:p14="http://schemas.microsoft.com/office/powerpoint/2010/main" val="1114360069"/>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egnaposto numero diapositiva 4">
            <a:extLst>
              <a:ext uri="{FF2B5EF4-FFF2-40B4-BE49-F238E27FC236}">
                <a16:creationId xmlns:a16="http://schemas.microsoft.com/office/drawing/2014/main" id="{C966DAE5-5445-CF4C-9B3D-73735EA92BBA}"/>
              </a:ext>
            </a:extLst>
          </p:cNvPr>
          <p:cNvSpPr>
            <a:spLocks noGrp="1"/>
          </p:cNvSpPr>
          <p:nvPr>
            <p:ph type="sldNum" sz="quarter" idx="12"/>
          </p:nvPr>
        </p:nvSpPr>
        <p:spPr/>
        <p:txBody>
          <a:bodyPr/>
          <a:lstStyle/>
          <a:p>
            <a:fld id="{89B0F03C-C644-5D47-B7B4-F6F84F3A4BA3}" type="slidenum">
              <a:rPr lang="it-IT" smtClean="0"/>
              <a:t>20</a:t>
            </a:fld>
            <a:endParaRPr lang="it-IT" dirty="0"/>
          </a:p>
        </p:txBody>
      </p:sp>
      <p:sp>
        <p:nvSpPr>
          <p:cNvPr id="2" name="Rectangle 1"/>
          <p:cNvSpPr/>
          <p:nvPr/>
        </p:nvSpPr>
        <p:spPr>
          <a:xfrm>
            <a:off x="232162" y="195819"/>
            <a:ext cx="1292341" cy="422295"/>
          </a:xfrm>
          <a:prstGeom prst="rect">
            <a:avLst/>
          </a:prstGeom>
        </p:spPr>
        <p:txBody>
          <a:bodyPr vert="horz" lIns="0" tIns="0" rIns="0" bIns="0" rtlCol="0" anchor="t" anchorCtr="0">
            <a:noAutofit/>
          </a:bodyPr>
          <a:lstStyle/>
          <a:p>
            <a:pPr>
              <a:lnSpc>
                <a:spcPct val="150000"/>
              </a:lnSpc>
              <a:spcBef>
                <a:spcPct val="0"/>
              </a:spcBef>
            </a:pPr>
            <a:r>
              <a:rPr lang="en-GB" sz="1600" kern="0" dirty="0">
                <a:solidFill>
                  <a:schemeClr val="tx2"/>
                </a:solidFill>
                <a:latin typeface="Noto Sans SemiBold"/>
                <a:ea typeface="+mj-ea"/>
                <a:cs typeface="+mj-cs"/>
              </a:rPr>
              <a:t>References</a:t>
            </a:r>
          </a:p>
        </p:txBody>
      </p:sp>
      <p:sp>
        <p:nvSpPr>
          <p:cNvPr id="6" name="Rectangle 5"/>
          <p:cNvSpPr/>
          <p:nvPr/>
        </p:nvSpPr>
        <p:spPr>
          <a:xfrm>
            <a:off x="134769" y="754704"/>
            <a:ext cx="8669878" cy="4839786"/>
          </a:xfrm>
          <a:prstGeom prst="rect">
            <a:avLst/>
          </a:prstGeom>
        </p:spPr>
        <p:txBody>
          <a:bodyPr wrap="square">
            <a:spAutoFit/>
          </a:bodyPr>
          <a:lstStyle/>
          <a:p>
            <a:pPr lvl="0" fontAlgn="base">
              <a:spcBef>
                <a:spcPct val="0"/>
              </a:spcBef>
              <a:spcAft>
                <a:spcPct val="0"/>
              </a:spcAft>
            </a:pPr>
            <a:endParaRPr lang="en-GB" sz="600" dirty="0"/>
          </a:p>
          <a:p>
            <a:pPr lvl="0" fontAlgn="base">
              <a:spcBef>
                <a:spcPct val="0"/>
              </a:spcBef>
              <a:spcAft>
                <a:spcPct val="0"/>
              </a:spcAft>
            </a:pPr>
            <a:r>
              <a:rPr lang="en-GB" sz="1000" dirty="0" smtClean="0"/>
              <a:t>Argyris </a:t>
            </a:r>
            <a:r>
              <a:rPr lang="en-GB" sz="1000" dirty="0"/>
              <a:t>C, Schön DA (1978) Organizational learning: a theory of action perspective, vol 173. Addison Wesley, Reading</a:t>
            </a:r>
          </a:p>
          <a:p>
            <a:endParaRPr lang="en-US" sz="600" dirty="0" smtClean="0"/>
          </a:p>
          <a:p>
            <a:r>
              <a:rPr lang="en-US" sz="1000" dirty="0" smtClean="0"/>
              <a:t>AIAG</a:t>
            </a:r>
            <a:r>
              <a:rPr lang="en-US" sz="1000" dirty="0"/>
              <a:t>, Deloitte. (2021, </a:t>
            </a:r>
            <a:r>
              <a:rPr lang="en-US" sz="1000" dirty="0" smtClean="0"/>
              <a:t>February </a:t>
            </a:r>
            <a:r>
              <a:rPr lang="en-US" sz="1000" dirty="0"/>
              <a:t>1st). </a:t>
            </a:r>
            <a:r>
              <a:rPr lang="en-US" sz="1000" i="1" dirty="0"/>
              <a:t>Quality 2020 Automotive Industry’s View on the Current State of Quality and a Strategic Path Forward.</a:t>
            </a:r>
            <a:r>
              <a:rPr lang="en-US" sz="1000" dirty="0"/>
              <a:t> Southfield: </a:t>
            </a:r>
            <a:endParaRPr lang="en-US" sz="1000" dirty="0" smtClean="0"/>
          </a:p>
          <a:p>
            <a:r>
              <a:rPr lang="en-US" sz="1000" dirty="0" smtClean="0"/>
              <a:t>AIAG</a:t>
            </a:r>
            <a:r>
              <a:rPr lang="en-US" sz="1000" dirty="0"/>
              <a:t>. Retrieved from Quality 2020: https://</a:t>
            </a:r>
            <a:r>
              <a:rPr lang="en-US" sz="1000" dirty="0" smtClean="0"/>
              <a:t>www2.deloitte.com/content/dam/Deloitte/za/Documents/manufacturing/Deloitte-Quality-2020-Report-Feb16.pdf</a:t>
            </a:r>
          </a:p>
          <a:p>
            <a:endParaRPr lang="en-US" sz="600" dirty="0" smtClean="0"/>
          </a:p>
          <a:p>
            <a:endParaRPr lang="en-US" sz="600" dirty="0" smtClean="0"/>
          </a:p>
          <a:p>
            <a:r>
              <a:rPr lang="en-US" sz="1000" dirty="0"/>
              <a:t>Becker, H. (1998). Tricks Of The Trade. How to think about your research when you are doing it p.88. Chicago: University of Chicago press.</a:t>
            </a:r>
            <a:endParaRPr lang="en-GB" sz="1000" dirty="0"/>
          </a:p>
          <a:p>
            <a:endParaRPr lang="en-US" sz="600" dirty="0"/>
          </a:p>
          <a:p>
            <a:r>
              <a:rPr lang="en-US" sz="1000" dirty="0" smtClean="0"/>
              <a:t>Bettman</a:t>
            </a:r>
            <a:r>
              <a:rPr lang="en-US" sz="1000" dirty="0"/>
              <a:t>. (2021, </a:t>
            </a:r>
            <a:r>
              <a:rPr lang="en-US" sz="1000" dirty="0" smtClean="0"/>
              <a:t>February </a:t>
            </a:r>
            <a:r>
              <a:rPr lang="en-US" sz="1000" dirty="0"/>
              <a:t>4th). </a:t>
            </a:r>
            <a:r>
              <a:rPr lang="en-US" sz="1000" i="1" dirty="0"/>
              <a:t>National Geographic</a:t>
            </a:r>
            <a:r>
              <a:rPr lang="en-US" sz="1000" dirty="0"/>
              <a:t>. Retrieved from Automobile: https://www.nationalgeographic.org/encyclopedia/automobile</a:t>
            </a:r>
            <a:r>
              <a:rPr lang="en-US" sz="1000" dirty="0" smtClean="0"/>
              <a:t>/</a:t>
            </a:r>
          </a:p>
          <a:p>
            <a:endParaRPr lang="en-US" sz="600" dirty="0" smtClean="0"/>
          </a:p>
          <a:p>
            <a:r>
              <a:rPr lang="en-US" sz="1000" dirty="0"/>
              <a:t>Britannica  (2021, February 1st). Retrieved from Automotive Industry: https://</a:t>
            </a:r>
            <a:r>
              <a:rPr lang="en-US" sz="1000" dirty="0" smtClean="0"/>
              <a:t>www.britannica.com/technology/automotive-industry</a:t>
            </a:r>
          </a:p>
          <a:p>
            <a:endParaRPr lang="en-US" sz="600" dirty="0" smtClean="0"/>
          </a:p>
          <a:p>
            <a:endParaRPr lang="en-US" sz="600" dirty="0"/>
          </a:p>
          <a:p>
            <a:r>
              <a:rPr lang="en-US" sz="1000" dirty="0" smtClean="0"/>
              <a:t>Burrows</a:t>
            </a:r>
            <a:r>
              <a:rPr lang="en-US" sz="1000" dirty="0"/>
              <a:t>, D. (2018, March 26). 10 Biggest Product Recalls of All Time. </a:t>
            </a:r>
            <a:r>
              <a:rPr lang="en-US" sz="1000" i="1" dirty="0"/>
              <a:t>Kiplinger</a:t>
            </a:r>
            <a:r>
              <a:rPr lang="en-US" sz="1000" dirty="0"/>
              <a:t>.</a:t>
            </a:r>
            <a:endParaRPr lang="en-GB" sz="1000" dirty="0"/>
          </a:p>
          <a:p>
            <a:endParaRPr lang="en-US" sz="600" dirty="0" smtClean="0"/>
          </a:p>
          <a:p>
            <a:r>
              <a:rPr lang="en-GB" sz="1000" dirty="0"/>
              <a:t>Business Research Methodology. (2021, February 20th). </a:t>
            </a:r>
            <a:r>
              <a:rPr lang="en-GB" sz="1000" i="1" dirty="0"/>
              <a:t>Action Research</a:t>
            </a:r>
            <a:r>
              <a:rPr lang="en-GB" sz="1000" dirty="0"/>
              <a:t>. Retrieved from Business Research Methodology: https://</a:t>
            </a:r>
            <a:r>
              <a:rPr lang="en-GB" sz="1000" dirty="0" smtClean="0"/>
              <a:t>research-methodology.net/research-methods/action-research</a:t>
            </a:r>
            <a:endParaRPr lang="en-GB" sz="1000" dirty="0"/>
          </a:p>
          <a:p>
            <a:endParaRPr lang="en-US" sz="600" dirty="0"/>
          </a:p>
          <a:p>
            <a:r>
              <a:rPr lang="en-US" sz="1000" dirty="0" smtClean="0"/>
              <a:t>Education Business </a:t>
            </a:r>
            <a:r>
              <a:rPr lang="en-US" sz="1000" dirty="0"/>
              <a:t>Articles. (2020, February 8th). </a:t>
            </a:r>
            <a:r>
              <a:rPr lang="en-US" sz="1000" i="1" dirty="0"/>
              <a:t>Education </a:t>
            </a:r>
            <a:r>
              <a:rPr lang="en-US" sz="1000" i="1" dirty="0" smtClean="0"/>
              <a:t>Business </a:t>
            </a:r>
            <a:r>
              <a:rPr lang="en-US" sz="1000" i="1" dirty="0"/>
              <a:t>Articles</a:t>
            </a:r>
            <a:r>
              <a:rPr lang="en-US" sz="1000" dirty="0"/>
              <a:t>. Retrieved from Why Problem Solving in Business Usually Fails: https://</a:t>
            </a:r>
            <a:r>
              <a:rPr lang="en-US" sz="1000" dirty="0" smtClean="0"/>
              <a:t>www.educational-business-articles.com/problem-solving-in-business</a:t>
            </a:r>
          </a:p>
          <a:p>
            <a:endParaRPr lang="en-US" sz="600" dirty="0" smtClean="0"/>
          </a:p>
          <a:p>
            <a:r>
              <a:rPr lang="en-US" sz="1000" dirty="0" smtClean="0"/>
              <a:t>Forum</a:t>
            </a:r>
            <a:r>
              <a:rPr lang="en-US" sz="1000" dirty="0"/>
              <a:t>, I. (2021, </a:t>
            </a:r>
            <a:r>
              <a:rPr lang="en-US" sz="1000" dirty="0" smtClean="0"/>
              <a:t>February </a:t>
            </a:r>
            <a:r>
              <a:rPr lang="en-US" sz="1000" dirty="0"/>
              <a:t>1st). </a:t>
            </a:r>
            <a:r>
              <a:rPr lang="en-US" sz="1000" i="1" dirty="0"/>
              <a:t>Industry Forum</a:t>
            </a:r>
            <a:r>
              <a:rPr lang="en-US" sz="1000" dirty="0"/>
              <a:t>. Retrieved from ATF Analysis of Major Nonconformities Global and UK year to date 2019: https://</a:t>
            </a:r>
            <a:r>
              <a:rPr lang="en-US" sz="1000" dirty="0" smtClean="0"/>
              <a:t>www.industryforum.co.uk/resources/blog/iatf-analysis-of-major-nonconformities-global-and-uk-year-to-date-2019</a:t>
            </a:r>
          </a:p>
          <a:p>
            <a:endParaRPr lang="en-US" sz="1000" dirty="0"/>
          </a:p>
          <a:p>
            <a:r>
              <a:rPr lang="en-US" sz="1000" dirty="0"/>
              <a:t>Goodwin, B. (2018, March 29th). Beyond the quality standards. CQI IRCA https://www.quality.org/knowledge/beyond-quality-standards. </a:t>
            </a:r>
          </a:p>
          <a:p>
            <a:r>
              <a:rPr lang="en-US" sz="1000" dirty="0"/>
              <a:t>Retrieved from https://www.quality.org/knowledge/beyond-quality-standards</a:t>
            </a:r>
          </a:p>
          <a:p>
            <a:endParaRPr lang="en-US" sz="1000" dirty="0" smtClean="0"/>
          </a:p>
          <a:p>
            <a:endParaRPr lang="en-GB" sz="1050" dirty="0" smtClean="0"/>
          </a:p>
          <a:p>
            <a:endParaRPr lang="en-GB" sz="1000" dirty="0"/>
          </a:p>
          <a:p>
            <a:endParaRPr lang="en-US" sz="1050" dirty="0" smtClean="0"/>
          </a:p>
          <a:p>
            <a:endParaRPr lang="en-US" sz="1050" dirty="0" smtClean="0"/>
          </a:p>
          <a:p>
            <a:endParaRPr lang="en-US" sz="1050" dirty="0" smtClean="0"/>
          </a:p>
          <a:p>
            <a:endParaRPr lang="en-GB" sz="1050" dirty="0"/>
          </a:p>
        </p:txBody>
      </p:sp>
    </p:spTree>
    <p:extLst>
      <p:ext uri="{BB962C8B-B14F-4D97-AF65-F5344CB8AC3E}">
        <p14:creationId xmlns:p14="http://schemas.microsoft.com/office/powerpoint/2010/main" val="3834771775"/>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egnaposto numero diapositiva 4">
            <a:extLst>
              <a:ext uri="{FF2B5EF4-FFF2-40B4-BE49-F238E27FC236}">
                <a16:creationId xmlns:a16="http://schemas.microsoft.com/office/drawing/2014/main" id="{C966DAE5-5445-CF4C-9B3D-73735EA92BBA}"/>
              </a:ext>
            </a:extLst>
          </p:cNvPr>
          <p:cNvSpPr>
            <a:spLocks noGrp="1"/>
          </p:cNvSpPr>
          <p:nvPr>
            <p:ph type="sldNum" sz="quarter" idx="12"/>
          </p:nvPr>
        </p:nvSpPr>
        <p:spPr/>
        <p:txBody>
          <a:bodyPr/>
          <a:lstStyle/>
          <a:p>
            <a:fld id="{89B0F03C-C644-5D47-B7B4-F6F84F3A4BA3}" type="slidenum">
              <a:rPr lang="it-IT" smtClean="0"/>
              <a:t>21</a:t>
            </a:fld>
            <a:endParaRPr lang="it-IT" dirty="0"/>
          </a:p>
        </p:txBody>
      </p:sp>
      <p:sp>
        <p:nvSpPr>
          <p:cNvPr id="2" name="Rectangle 1"/>
          <p:cNvSpPr/>
          <p:nvPr/>
        </p:nvSpPr>
        <p:spPr>
          <a:xfrm>
            <a:off x="232162" y="195819"/>
            <a:ext cx="2049719" cy="422295"/>
          </a:xfrm>
          <a:prstGeom prst="rect">
            <a:avLst/>
          </a:prstGeom>
        </p:spPr>
        <p:txBody>
          <a:bodyPr vert="horz" lIns="0" tIns="0" rIns="0" bIns="0" rtlCol="0" anchor="t" anchorCtr="0">
            <a:noAutofit/>
          </a:bodyPr>
          <a:lstStyle/>
          <a:p>
            <a:pPr>
              <a:lnSpc>
                <a:spcPct val="150000"/>
              </a:lnSpc>
              <a:spcBef>
                <a:spcPct val="0"/>
              </a:spcBef>
            </a:pPr>
            <a:r>
              <a:rPr lang="en-GB" sz="1600" kern="0" dirty="0" smtClean="0">
                <a:solidFill>
                  <a:schemeClr val="tx2"/>
                </a:solidFill>
                <a:latin typeface="Noto Sans SemiBold"/>
                <a:ea typeface="+mj-ea"/>
                <a:cs typeface="+mj-cs"/>
              </a:rPr>
              <a:t>References (cont.)</a:t>
            </a:r>
            <a:endParaRPr lang="en-GB" sz="1600" kern="0" dirty="0">
              <a:solidFill>
                <a:schemeClr val="tx2"/>
              </a:solidFill>
              <a:latin typeface="Noto Sans SemiBold"/>
              <a:ea typeface="+mj-ea"/>
              <a:cs typeface="+mj-cs"/>
            </a:endParaRPr>
          </a:p>
        </p:txBody>
      </p:sp>
      <p:sp>
        <p:nvSpPr>
          <p:cNvPr id="6" name="Rectangle 5"/>
          <p:cNvSpPr/>
          <p:nvPr/>
        </p:nvSpPr>
        <p:spPr>
          <a:xfrm>
            <a:off x="134769" y="558063"/>
            <a:ext cx="8669878" cy="4901342"/>
          </a:xfrm>
          <a:prstGeom prst="rect">
            <a:avLst/>
          </a:prstGeom>
        </p:spPr>
        <p:txBody>
          <a:bodyPr wrap="square">
            <a:spAutoFit/>
          </a:bodyPr>
          <a:lstStyle/>
          <a:p>
            <a:endParaRPr lang="en-US" sz="600" dirty="0"/>
          </a:p>
          <a:p>
            <a:r>
              <a:rPr lang="en-US" sz="1000" dirty="0" smtClean="0"/>
              <a:t>Jaguar </a:t>
            </a:r>
            <a:r>
              <a:rPr lang="en-US" sz="1000" dirty="0"/>
              <a:t>Cars. (2021, February 1st). Retrieved from Jaguar Cars: https://www.jaguar.co.uk/jaguar-range/index.html</a:t>
            </a:r>
          </a:p>
          <a:p>
            <a:endParaRPr lang="en-US" sz="600" dirty="0"/>
          </a:p>
          <a:p>
            <a:r>
              <a:rPr lang="en-US" sz="1000" dirty="0"/>
              <a:t>Jaguar Land Rover. (2021, February 8th). </a:t>
            </a:r>
            <a:r>
              <a:rPr lang="en-US" sz="1000" i="1" dirty="0"/>
              <a:t>Jaguar Land Rover Automotive PLC</a:t>
            </a:r>
            <a:r>
              <a:rPr lang="en-US" sz="1000" dirty="0"/>
              <a:t>. Retrieved from Annual Report 2019/20: https://www.jaguarlandrover.com/annual-report-2020</a:t>
            </a:r>
          </a:p>
          <a:p>
            <a:endParaRPr lang="en-US" sz="600" dirty="0"/>
          </a:p>
          <a:p>
            <a:r>
              <a:rPr lang="en-US" sz="1000" dirty="0"/>
              <a:t>Lu D, B. A. (2011). Why process improvement training fails. Journal of Workplace Learning; Bradford Vol 23 Iss.2.</a:t>
            </a:r>
            <a:endParaRPr lang="en-GB" sz="1000" dirty="0"/>
          </a:p>
          <a:p>
            <a:endParaRPr lang="en-US" sz="600" dirty="0"/>
          </a:p>
          <a:p>
            <a:r>
              <a:rPr lang="en-US" sz="1000" dirty="0"/>
              <a:t>Maarof M, M. F. (2016, February 9th). A Review of Contributing Factors and Challenges in Implementing Kaizen in Small and Medium Enterprises. Science Direct, p. Abstract. Retrieved from https://</a:t>
            </a:r>
            <a:r>
              <a:rPr lang="en-US" sz="1000" dirty="0" smtClean="0"/>
              <a:t>www.sciencedirect.com/science/article/pii/S2212567116000654</a:t>
            </a:r>
          </a:p>
          <a:p>
            <a:endParaRPr lang="en-US" sz="1000" dirty="0"/>
          </a:p>
          <a:p>
            <a:r>
              <a:rPr lang="en-US" sz="1000" dirty="0" smtClean="0"/>
              <a:t>Marelli</a:t>
            </a:r>
            <a:r>
              <a:rPr lang="en-US" sz="1000" dirty="0"/>
              <a:t>. (2020, March 10th). Marelli Company Overview . Marelli Company Overview . Llanelli: Marelli Llanelli Plant.</a:t>
            </a:r>
            <a:endParaRPr lang="en-GB" sz="1000" dirty="0"/>
          </a:p>
          <a:p>
            <a:endParaRPr lang="en-US" sz="600" dirty="0"/>
          </a:p>
          <a:p>
            <a:r>
              <a:rPr lang="en-US" sz="1000" dirty="0" smtClean="0"/>
              <a:t>McLean </a:t>
            </a:r>
            <a:r>
              <a:rPr lang="en-US" sz="1000" dirty="0"/>
              <a:t>R, J. A. (2014). Why continuous improvement initiatives fail in manufacturing environments? A systematic review of the evidence. International Journal of Productivity and Performance Management; Bradford Vol.63 Iss.3 (2014); 370-376.</a:t>
            </a:r>
            <a:endParaRPr lang="en-GB" sz="1000" dirty="0"/>
          </a:p>
          <a:p>
            <a:endParaRPr lang="en-US" sz="600" dirty="0"/>
          </a:p>
          <a:p>
            <a:r>
              <a:rPr lang="en-US" sz="1000" dirty="0"/>
              <a:t>MLUK Manufacturing. (2021). Internal Scrap. Llanelli: MLUK Manufacturing.</a:t>
            </a:r>
            <a:endParaRPr lang="en-GB" sz="1000" dirty="0"/>
          </a:p>
          <a:p>
            <a:endParaRPr lang="en-US" sz="1000" dirty="0" smtClean="0"/>
          </a:p>
          <a:p>
            <a:r>
              <a:rPr lang="en-US" sz="1000" dirty="0" smtClean="0"/>
              <a:t>MLUK </a:t>
            </a:r>
            <a:r>
              <a:rPr lang="en-US" sz="1000" dirty="0"/>
              <a:t>QA. (2021). MLUK PPM Analysis. Llanelli: MLUK QA.</a:t>
            </a:r>
            <a:endParaRPr lang="en-GB" sz="1000" dirty="0"/>
          </a:p>
          <a:p>
            <a:endParaRPr lang="en-US" sz="1000" dirty="0"/>
          </a:p>
          <a:p>
            <a:r>
              <a:rPr lang="en-US" sz="1000" dirty="0" smtClean="0"/>
              <a:t>Northouse</a:t>
            </a:r>
            <a:r>
              <a:rPr lang="en-US" sz="1000" dirty="0"/>
              <a:t>, P.G. 2019. Leadership Eighth Edition. London: Sage</a:t>
            </a:r>
          </a:p>
          <a:p>
            <a:endParaRPr lang="en-US" sz="600" dirty="0" smtClean="0"/>
          </a:p>
          <a:p>
            <a:r>
              <a:rPr lang="en-US" sz="1000" dirty="0" smtClean="0"/>
              <a:t>Singh </a:t>
            </a:r>
            <a:r>
              <a:rPr lang="en-US" sz="1000" dirty="0"/>
              <a:t>J, S. H. (2015). Continuous improvement philosophy - literature review and directions. Benchmarking; Bradford Vol. 22 Iss.1 .</a:t>
            </a:r>
            <a:endParaRPr lang="en-GB" sz="1000" dirty="0"/>
          </a:p>
          <a:p>
            <a:endParaRPr lang="en-US" sz="600" dirty="0"/>
          </a:p>
          <a:p>
            <a:r>
              <a:rPr lang="en-US" sz="1000" dirty="0"/>
              <a:t>Six Sigma Daily. (2018, January 4th). Maybe You’re Just Doing It Wrong: Addressing Common Six Sigma Challenges. Six Sigma Daily. Retrieved from https://www.sixsigmadaily.com/common-challenges-six-sigma/</a:t>
            </a:r>
            <a:endParaRPr lang="en-GB" sz="1000" dirty="0"/>
          </a:p>
          <a:p>
            <a:endParaRPr lang="en-US" sz="600" dirty="0"/>
          </a:p>
          <a:p>
            <a:r>
              <a:rPr lang="en-US" sz="1000" dirty="0"/>
              <a:t>SMMT. (2021, February 8th). Car Registrations. Retrieved from SMMT: </a:t>
            </a:r>
          </a:p>
          <a:p>
            <a:endParaRPr lang="en-GB" sz="600" dirty="0"/>
          </a:p>
          <a:p>
            <a:r>
              <a:rPr lang="en-US" sz="1000" dirty="0"/>
              <a:t>TQMS. (2015). The Tata Business Excellence Model. Pune: Tata Quality Management Services</a:t>
            </a:r>
            <a:endParaRPr lang="en-GB" sz="1000" dirty="0"/>
          </a:p>
          <a:p>
            <a:endParaRPr lang="en-GB" sz="1050" dirty="0"/>
          </a:p>
          <a:p>
            <a:endParaRPr lang="en-US" sz="1050" dirty="0" smtClean="0"/>
          </a:p>
          <a:p>
            <a:endParaRPr lang="en-US" sz="1050" dirty="0" smtClean="0"/>
          </a:p>
          <a:p>
            <a:endParaRPr lang="en-US" sz="1050" dirty="0" smtClean="0"/>
          </a:p>
          <a:p>
            <a:endParaRPr lang="en-GB" sz="1050" dirty="0"/>
          </a:p>
        </p:txBody>
      </p:sp>
    </p:spTree>
    <p:extLst>
      <p:ext uri="{BB962C8B-B14F-4D97-AF65-F5344CB8AC3E}">
        <p14:creationId xmlns:p14="http://schemas.microsoft.com/office/powerpoint/2010/main" val="1183125008"/>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egnaposto numero diapositiva 4">
            <a:extLst>
              <a:ext uri="{FF2B5EF4-FFF2-40B4-BE49-F238E27FC236}">
                <a16:creationId xmlns:a16="http://schemas.microsoft.com/office/drawing/2014/main" id="{C966DAE5-5445-CF4C-9B3D-73735EA92BBA}"/>
              </a:ext>
            </a:extLst>
          </p:cNvPr>
          <p:cNvSpPr>
            <a:spLocks noGrp="1"/>
          </p:cNvSpPr>
          <p:nvPr>
            <p:ph type="sldNum" sz="quarter" idx="12"/>
          </p:nvPr>
        </p:nvSpPr>
        <p:spPr/>
        <p:txBody>
          <a:bodyPr/>
          <a:lstStyle/>
          <a:p>
            <a:fld id="{89B0F03C-C644-5D47-B7B4-F6F84F3A4BA3}" type="slidenum">
              <a:rPr lang="it-IT" smtClean="0"/>
              <a:t>22</a:t>
            </a:fld>
            <a:endParaRPr lang="it-IT" dirty="0"/>
          </a:p>
        </p:txBody>
      </p:sp>
      <p:sp>
        <p:nvSpPr>
          <p:cNvPr id="2" name="Rectangle 1"/>
          <p:cNvSpPr/>
          <p:nvPr/>
        </p:nvSpPr>
        <p:spPr>
          <a:xfrm>
            <a:off x="232162" y="195819"/>
            <a:ext cx="3128876" cy="422295"/>
          </a:xfrm>
          <a:prstGeom prst="rect">
            <a:avLst/>
          </a:prstGeom>
        </p:spPr>
        <p:txBody>
          <a:bodyPr vert="horz" lIns="0" tIns="0" rIns="0" bIns="0" rtlCol="0" anchor="t" anchorCtr="0">
            <a:noAutofit/>
          </a:bodyPr>
          <a:lstStyle/>
          <a:p>
            <a:pPr>
              <a:lnSpc>
                <a:spcPct val="150000"/>
              </a:lnSpc>
              <a:spcBef>
                <a:spcPct val="0"/>
              </a:spcBef>
            </a:pPr>
            <a:r>
              <a:rPr lang="en-GB" sz="1600" kern="0" dirty="0">
                <a:solidFill>
                  <a:schemeClr val="tx2"/>
                </a:solidFill>
                <a:latin typeface="Noto Sans SemiBold"/>
                <a:ea typeface="+mj-ea"/>
                <a:cs typeface="+mj-cs"/>
              </a:rPr>
              <a:t>Other Background Reading</a:t>
            </a:r>
          </a:p>
        </p:txBody>
      </p:sp>
      <p:sp>
        <p:nvSpPr>
          <p:cNvPr id="6" name="Rectangle 5"/>
          <p:cNvSpPr/>
          <p:nvPr/>
        </p:nvSpPr>
        <p:spPr>
          <a:xfrm>
            <a:off x="134769" y="636724"/>
            <a:ext cx="8669878" cy="4747453"/>
          </a:xfrm>
          <a:prstGeom prst="rect">
            <a:avLst/>
          </a:prstGeom>
        </p:spPr>
        <p:txBody>
          <a:bodyPr wrap="square">
            <a:spAutoFit/>
          </a:bodyPr>
          <a:lstStyle/>
          <a:p>
            <a:pPr indent="-457200">
              <a:spcAft>
                <a:spcPts val="0"/>
              </a:spcAft>
            </a:pPr>
            <a:r>
              <a:rPr lang="en-GB" sz="1000" dirty="0" smtClean="0"/>
              <a:t>.</a:t>
            </a:r>
            <a:endParaRPr lang="en-GB" sz="1000" dirty="0"/>
          </a:p>
          <a:p>
            <a:pPr indent="-457200"/>
            <a:r>
              <a:rPr lang="en-US" sz="1000" dirty="0"/>
              <a:t>Ambrose, P. (2018). IATF 16949:2016 Second Edition. Wroclaw: Systems Thinking Works - Amazon Fulfillment.</a:t>
            </a:r>
            <a:endParaRPr lang="en-GB" sz="1000" dirty="0"/>
          </a:p>
          <a:p>
            <a:pPr indent="-457200">
              <a:spcAft>
                <a:spcPts val="0"/>
              </a:spcAft>
            </a:pPr>
            <a:endParaRPr lang="en-GB" sz="1000" dirty="0" smtClean="0"/>
          </a:p>
          <a:p>
            <a:pPr indent="-457200">
              <a:spcAft>
                <a:spcPts val="0"/>
              </a:spcAft>
            </a:pPr>
            <a:r>
              <a:rPr lang="en-GB" sz="1000" dirty="0" smtClean="0"/>
              <a:t>Bechford </a:t>
            </a:r>
            <a:r>
              <a:rPr lang="en-GB" sz="1000" dirty="0"/>
              <a:t>J. (2002). Quality . New York: Routledge</a:t>
            </a:r>
            <a:r>
              <a:rPr lang="en-GB" sz="1000" dirty="0" smtClean="0"/>
              <a:t>.</a:t>
            </a:r>
            <a:endParaRPr lang="en-GB" sz="1000" dirty="0"/>
          </a:p>
          <a:p>
            <a:endParaRPr lang="en-GB" sz="1000" dirty="0"/>
          </a:p>
          <a:p>
            <a:r>
              <a:rPr lang="en-GB" sz="1000" dirty="0"/>
              <a:t>Bell D, M. P. (2001). Managing Quality. Oxford: Butterworth-Heinenmann.</a:t>
            </a:r>
          </a:p>
          <a:p>
            <a:endParaRPr lang="en-GB" sz="1000" dirty="0"/>
          </a:p>
          <a:p>
            <a:r>
              <a:rPr lang="en-GB" sz="1000" dirty="0"/>
              <a:t>Breyfogle III F. (2003). Implementing Six Sigma. New Jersey: John Wiley &amp; Sons.</a:t>
            </a:r>
          </a:p>
          <a:p>
            <a:pPr indent="-457200">
              <a:spcAft>
                <a:spcPts val="0"/>
              </a:spcAft>
            </a:pPr>
            <a:endParaRPr lang="en-GB" sz="1000" dirty="0"/>
          </a:p>
          <a:p>
            <a:pPr indent="-457200"/>
            <a:r>
              <a:rPr lang="en-US" sz="1000" dirty="0"/>
              <a:t>Brown, J A C. 1964. </a:t>
            </a:r>
            <a:r>
              <a:rPr lang="en-US" sz="1000" i="1" dirty="0"/>
              <a:t>The Social Psychology of Industry.</a:t>
            </a:r>
            <a:r>
              <a:rPr lang="en-US" sz="1000" dirty="0"/>
              <a:t> Middlesex: Penguin</a:t>
            </a:r>
            <a:r>
              <a:rPr lang="en-US" sz="1000" dirty="0" smtClean="0"/>
              <a:t>.</a:t>
            </a:r>
            <a:endParaRPr lang="en-GB" sz="1000" dirty="0" smtClean="0"/>
          </a:p>
          <a:p>
            <a:pPr indent="-457200">
              <a:spcAft>
                <a:spcPts val="0"/>
              </a:spcAft>
            </a:pPr>
            <a:endParaRPr lang="en-GB" sz="1000" dirty="0"/>
          </a:p>
          <a:p>
            <a:pPr indent="-457200">
              <a:spcAft>
                <a:spcPts val="0"/>
              </a:spcAft>
            </a:pPr>
            <a:r>
              <a:rPr lang="en-GB" sz="1000" dirty="0" smtClean="0"/>
              <a:t>Denzin </a:t>
            </a:r>
            <a:r>
              <a:rPr lang="en-GB" sz="1000" dirty="0"/>
              <a:t>N, L. Y. (1994). Handbook of Qualitative Research. London: SAGE.</a:t>
            </a:r>
          </a:p>
          <a:p>
            <a:pPr indent="-457200">
              <a:spcAft>
                <a:spcPts val="0"/>
              </a:spcAft>
            </a:pPr>
            <a:endParaRPr lang="en-GB" sz="1000" dirty="0"/>
          </a:p>
          <a:p>
            <a:pPr indent="-457200"/>
            <a:r>
              <a:rPr lang="en-GB" sz="1000" dirty="0"/>
              <a:t>Handy, C. (1999). Understanding Organisations. London: Penguin Books.</a:t>
            </a:r>
          </a:p>
          <a:p>
            <a:pPr indent="-457200"/>
            <a:endParaRPr lang="en-GB" sz="1000" dirty="0"/>
          </a:p>
          <a:p>
            <a:r>
              <a:rPr lang="en-GB" sz="1000" dirty="0"/>
              <a:t>Keller S, P. C. (2011). Beyond Performance. New Jersey: John Wiley &amp; Sons.</a:t>
            </a:r>
          </a:p>
          <a:p>
            <a:endParaRPr lang="en-GB" sz="1000" dirty="0"/>
          </a:p>
          <a:p>
            <a:r>
              <a:rPr lang="en-GB" sz="1000" dirty="0"/>
              <a:t>Landsberg M. (2015). The Toa of Coaching. London: Profile Books.</a:t>
            </a:r>
          </a:p>
          <a:p>
            <a:endParaRPr lang="en-GB" sz="1000" dirty="0"/>
          </a:p>
          <a:p>
            <a:r>
              <a:rPr lang="en-GB" sz="1000" dirty="0"/>
              <a:t>Price F. (1990). Right Every Time. Aldershot: Gower.</a:t>
            </a:r>
          </a:p>
          <a:p>
            <a:endParaRPr lang="en-GB" sz="1000" dirty="0"/>
          </a:p>
          <a:p>
            <a:r>
              <a:rPr lang="en-GB" sz="1000" dirty="0"/>
              <a:t>SMMT. (2004). Continuous Improvement Tools and Techniques. London: Society of Motor Manufacturers and Traders</a:t>
            </a:r>
          </a:p>
          <a:p>
            <a:endParaRPr lang="en-GB" sz="1000" dirty="0"/>
          </a:p>
          <a:p>
            <a:r>
              <a:rPr lang="en-GB" sz="1000" dirty="0"/>
              <a:t>Tata Quality Management Services. (2008). Business Of Excellence. Mumbai: Tata Sons Limited</a:t>
            </a:r>
          </a:p>
          <a:p>
            <a:endParaRPr lang="en-GB" sz="1050" dirty="0"/>
          </a:p>
          <a:p>
            <a:endParaRPr lang="en-US" sz="1050" dirty="0" smtClean="0"/>
          </a:p>
          <a:p>
            <a:endParaRPr lang="en-US" sz="1050" dirty="0" smtClean="0"/>
          </a:p>
          <a:p>
            <a:endParaRPr lang="en-US" sz="1050" dirty="0" smtClean="0"/>
          </a:p>
          <a:p>
            <a:endParaRPr lang="en-GB" sz="1050" dirty="0"/>
          </a:p>
        </p:txBody>
      </p:sp>
    </p:spTree>
    <p:extLst>
      <p:ext uri="{BB962C8B-B14F-4D97-AF65-F5344CB8AC3E}">
        <p14:creationId xmlns:p14="http://schemas.microsoft.com/office/powerpoint/2010/main" val="1222241040"/>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olo 1"/>
          <p:cNvSpPr>
            <a:spLocks noGrp="1"/>
          </p:cNvSpPr>
          <p:nvPr>
            <p:ph type="title"/>
          </p:nvPr>
        </p:nvSpPr>
        <p:spPr/>
        <p:txBody>
          <a:bodyPr/>
          <a:lstStyle/>
          <a:p>
            <a:r>
              <a:rPr lang="en-GB" dirty="0" smtClean="0"/>
              <a:t>Thank you / Diolch .</a:t>
            </a:r>
            <a:endParaRPr lang="en-GB" dirty="0"/>
          </a:p>
        </p:txBody>
      </p:sp>
    </p:spTree>
    <p:extLst>
      <p:ext uri="{BB962C8B-B14F-4D97-AF65-F5344CB8AC3E}">
        <p14:creationId xmlns:p14="http://schemas.microsoft.com/office/powerpoint/2010/main" val="2478226906"/>
      </p:ext>
    </p:extLst>
  </p:cSld>
  <p:clrMapOvr>
    <a:masterClrMapping/>
  </p:clrMapOvr>
  <p:timing>
    <p:tnLst>
      <p:par>
        <p:cTn id="1" dur="indefinite" restart="never" nodeType="tmRoot"/>
      </p:par>
    </p:tnLst>
  </p:timing>
</p:sld>
</file>

<file path=ppt/theme/theme1.xml><?xml version="1.0" encoding="utf-8"?>
<a:theme xmlns:a="http://schemas.openxmlformats.org/drawingml/2006/main" name="COVER">
  <a:themeElements>
    <a:clrScheme name="MARELLI">
      <a:dk1>
        <a:srgbClr val="000000"/>
      </a:dk1>
      <a:lt1>
        <a:srgbClr val="FFFFFF"/>
      </a:lt1>
      <a:dk2>
        <a:srgbClr val="000000"/>
      </a:dk2>
      <a:lt2>
        <a:srgbClr val="FFFFFF"/>
      </a:lt2>
      <a:accent1>
        <a:srgbClr val="002755"/>
      </a:accent1>
      <a:accent2>
        <a:srgbClr val="009ADF"/>
      </a:accent2>
      <a:accent3>
        <a:srgbClr val="323E48"/>
      </a:accent3>
      <a:accent4>
        <a:srgbClr val="B6C0C6"/>
      </a:accent4>
      <a:accent5>
        <a:srgbClr val="FFA400"/>
      </a:accent5>
      <a:accent6>
        <a:srgbClr val="68C3C8"/>
      </a:accent6>
      <a:hlink>
        <a:srgbClr val="009ADF"/>
      </a:hlink>
      <a:folHlink>
        <a:srgbClr val="002755"/>
      </a:folHlink>
    </a:clrScheme>
    <a:fontScheme name="Office classico 2">
      <a:maj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DIVIDERS">
  <a:themeElements>
    <a:clrScheme name="MARELLI">
      <a:dk1>
        <a:srgbClr val="000000"/>
      </a:dk1>
      <a:lt1>
        <a:srgbClr val="FFFFFF"/>
      </a:lt1>
      <a:dk2>
        <a:srgbClr val="000000"/>
      </a:dk2>
      <a:lt2>
        <a:srgbClr val="FFFFFF"/>
      </a:lt2>
      <a:accent1>
        <a:srgbClr val="002755"/>
      </a:accent1>
      <a:accent2>
        <a:srgbClr val="009ADF"/>
      </a:accent2>
      <a:accent3>
        <a:srgbClr val="323E48"/>
      </a:accent3>
      <a:accent4>
        <a:srgbClr val="B6C0C6"/>
      </a:accent4>
      <a:accent5>
        <a:srgbClr val="FFA400"/>
      </a:accent5>
      <a:accent6>
        <a:srgbClr val="68C3C8"/>
      </a:accent6>
      <a:hlink>
        <a:srgbClr val="009ADF"/>
      </a:hlink>
      <a:folHlink>
        <a:srgbClr val="002755"/>
      </a:folHlink>
    </a:clrScheme>
    <a:fontScheme name="Office classico 2">
      <a:maj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3.xml><?xml version="1.0" encoding="utf-8"?>
<a:theme xmlns:a="http://schemas.openxmlformats.org/drawingml/2006/main" name="PAGES">
  <a:themeElements>
    <a:clrScheme name="MARELLI">
      <a:dk1>
        <a:srgbClr val="000000"/>
      </a:dk1>
      <a:lt1>
        <a:srgbClr val="FFFFFF"/>
      </a:lt1>
      <a:dk2>
        <a:srgbClr val="000000"/>
      </a:dk2>
      <a:lt2>
        <a:srgbClr val="FFFFFF"/>
      </a:lt2>
      <a:accent1>
        <a:srgbClr val="002755"/>
      </a:accent1>
      <a:accent2>
        <a:srgbClr val="009ADF"/>
      </a:accent2>
      <a:accent3>
        <a:srgbClr val="323E48"/>
      </a:accent3>
      <a:accent4>
        <a:srgbClr val="B6C0C6"/>
      </a:accent4>
      <a:accent5>
        <a:srgbClr val="FFA400"/>
      </a:accent5>
      <a:accent6>
        <a:srgbClr val="68C3C8"/>
      </a:accent6>
      <a:hlink>
        <a:srgbClr val="009ADF"/>
      </a:hlink>
      <a:folHlink>
        <a:srgbClr val="002755"/>
      </a:folHlink>
    </a:clrScheme>
    <a:fontScheme name="Office classico 2">
      <a:maj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4.xml><?xml version="1.0" encoding="utf-8"?>
<a:theme xmlns:a="http://schemas.openxmlformats.org/drawingml/2006/main" name="BACK COVER">
  <a:themeElements>
    <a:clrScheme name="MARELLI">
      <a:dk1>
        <a:srgbClr val="000000"/>
      </a:dk1>
      <a:lt1>
        <a:srgbClr val="FFFFFF"/>
      </a:lt1>
      <a:dk2>
        <a:srgbClr val="000000"/>
      </a:dk2>
      <a:lt2>
        <a:srgbClr val="FFFFFF"/>
      </a:lt2>
      <a:accent1>
        <a:srgbClr val="002755"/>
      </a:accent1>
      <a:accent2>
        <a:srgbClr val="009ADF"/>
      </a:accent2>
      <a:accent3>
        <a:srgbClr val="323E48"/>
      </a:accent3>
      <a:accent4>
        <a:srgbClr val="B6C0C6"/>
      </a:accent4>
      <a:accent5>
        <a:srgbClr val="FFA400"/>
      </a:accent5>
      <a:accent6>
        <a:srgbClr val="68C3C8"/>
      </a:accent6>
      <a:hlink>
        <a:srgbClr val="009ADF"/>
      </a:hlink>
      <a:folHlink>
        <a:srgbClr val="002755"/>
      </a:folHlink>
    </a:clrScheme>
    <a:fontScheme name="Office classico 2">
      <a:maj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5.xml><?xml version="1.0" encoding="utf-8"?>
<a:theme xmlns:a="http://schemas.openxmlformats.org/drawingml/2006/main" name="Tema di Offic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6.xml><?xml version="1.0" encoding="utf-8"?>
<a:theme xmlns:a="http://schemas.openxmlformats.org/drawingml/2006/main" name="Tema di Offic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Override1.xml><?xml version="1.0" encoding="utf-8"?>
<a:themeOverride xmlns:a="http://schemas.openxmlformats.org/drawingml/2006/main">
  <a:clrScheme name="MARELLI">
    <a:dk1>
      <a:srgbClr val="000000"/>
    </a:dk1>
    <a:lt1>
      <a:srgbClr val="FFFFFF"/>
    </a:lt1>
    <a:dk2>
      <a:srgbClr val="000000"/>
    </a:dk2>
    <a:lt2>
      <a:srgbClr val="FFFFFF"/>
    </a:lt2>
    <a:accent1>
      <a:srgbClr val="002755"/>
    </a:accent1>
    <a:accent2>
      <a:srgbClr val="009ADF"/>
    </a:accent2>
    <a:accent3>
      <a:srgbClr val="323E48"/>
    </a:accent3>
    <a:accent4>
      <a:srgbClr val="B6C0C6"/>
    </a:accent4>
    <a:accent5>
      <a:srgbClr val="FFA400"/>
    </a:accent5>
    <a:accent6>
      <a:srgbClr val="68C3C8"/>
    </a:accent6>
    <a:hlink>
      <a:srgbClr val="009ADF"/>
    </a:hlink>
    <a:folHlink>
      <a:srgbClr val="002755"/>
    </a:folHlink>
  </a:clrScheme>
</a:themeOverride>
</file>

<file path=docProps/app.xml><?xml version="1.0" encoding="utf-8"?>
<Properties xmlns="http://schemas.openxmlformats.org/officeDocument/2006/extended-properties" xmlns:vt="http://schemas.openxmlformats.org/officeDocument/2006/docPropsVTypes">
  <TotalTime>0</TotalTime>
  <Words>2805</Words>
  <Application>Microsoft Office PowerPoint</Application>
  <PresentationFormat>On-screen Show (16:9)</PresentationFormat>
  <Paragraphs>416</Paragraphs>
  <Slides>23</Slides>
  <Notes>0</Notes>
  <HiddenSlides>0</HiddenSlides>
  <MMClips>0</MMClips>
  <ScaleCrop>false</ScaleCrop>
  <HeadingPairs>
    <vt:vector size="8" baseType="variant">
      <vt:variant>
        <vt:lpstr>Fonts Used</vt:lpstr>
      </vt:variant>
      <vt:variant>
        <vt:i4>9</vt:i4>
      </vt:variant>
      <vt:variant>
        <vt:lpstr>Theme</vt:lpstr>
      </vt:variant>
      <vt:variant>
        <vt:i4>4</vt:i4>
      </vt:variant>
      <vt:variant>
        <vt:lpstr>Slide Titles</vt:lpstr>
      </vt:variant>
      <vt:variant>
        <vt:i4>23</vt:i4>
      </vt:variant>
      <vt:variant>
        <vt:lpstr>Custom Shows</vt:lpstr>
      </vt:variant>
      <vt:variant>
        <vt:i4>1</vt:i4>
      </vt:variant>
    </vt:vector>
  </HeadingPairs>
  <TitlesOfParts>
    <vt:vector size="37" baseType="lpstr">
      <vt:lpstr>Arial</vt:lpstr>
      <vt:lpstr>Calibri</vt:lpstr>
      <vt:lpstr>MS Mincho</vt:lpstr>
      <vt:lpstr>Noto Sans Light</vt:lpstr>
      <vt:lpstr>Noto Sans Regular</vt:lpstr>
      <vt:lpstr>Noto Sans SemiBold</vt:lpstr>
      <vt:lpstr>Tahoma</vt:lpstr>
      <vt:lpstr>Times New Roman</vt:lpstr>
      <vt:lpstr>Wingdings</vt:lpstr>
      <vt:lpstr>COVER</vt:lpstr>
      <vt:lpstr>DIVIDERS</vt:lpstr>
      <vt:lpstr>PAGES</vt:lpstr>
      <vt:lpstr>BACK COVER</vt:lpstr>
      <vt:lpstr>The challenges and constraints for implementing and maintaining a sustainable process for problem solving and decision making in a long standing automotive manufacturer</vt:lpstr>
      <vt:lpstr>Contents</vt:lpstr>
      <vt:lpstr>The research question </vt:lpstr>
      <vt:lpstr>PowerPoint Presentation</vt:lpstr>
      <vt:lpstr>PowerPoint Presentation</vt:lpstr>
      <vt:lpstr> </vt:lpstr>
      <vt:lpstr>Recent industry data</vt:lpstr>
      <vt:lpstr>Continual improvement over the years</vt:lpstr>
      <vt:lpstr>Marelli – a brief overview</vt:lpstr>
      <vt:lpstr>Marelli Llanelli Plant – Thermal Systems Division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Thank you / Diolch .</vt:lpstr>
      <vt:lpstr>Presentazione personalizzata 1</vt:lpstr>
    </vt:vector>
  </TitlesOfParts>
  <Manager/>
  <Company>FUTUREBRAND</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MARELLI</dc:title>
  <dc:subject/>
  <dc:creator>GIOVANNI CARA</dc:creator>
  <cp:keywords/>
  <dc:description/>
  <cp:lastModifiedBy>John Hugh</cp:lastModifiedBy>
  <cp:revision>718</cp:revision>
  <cp:lastPrinted>2021-03-16T10:18:58Z</cp:lastPrinted>
  <dcterms:created xsi:type="dcterms:W3CDTF">2015-09-16T21:20:32Z</dcterms:created>
  <dcterms:modified xsi:type="dcterms:W3CDTF">2021-03-16T17:25:40Z</dcterms:modified>
  <cp:category/>
</cp:coreProperties>
</file>