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59" r:id="rId4"/>
    <p:sldId id="266" r:id="rId5"/>
    <p:sldId id="267" r:id="rId6"/>
    <p:sldId id="261" r:id="rId7"/>
    <p:sldId id="262" r:id="rId8"/>
    <p:sldId id="264" r:id="rId9"/>
    <p:sldId id="260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78AB40-1177-873F-86A3-747266D8B6F5}" v="654" dt="2021-02-25T12:36:32.770"/>
    <p1510:client id="{2DF59877-E340-40E3-058C-DA63D9FC3298}" v="525" dt="2021-02-25T11:17:18.606"/>
    <p1510:client id="{2F1A327C-6EE6-8B88-CA70-E917CB203B2C}" v="1" dt="2021-02-25T12:36:51.959"/>
    <p1510:client id="{456C7A7F-C71E-955E-03D6-0873B5AEC33C}" v="212" dt="2021-02-25T21:45:21.800"/>
    <p1510:client id="{6BEAD6BF-60B8-4904-8E83-ED57BE8EAFC0}" v="72" dt="2021-02-25T10:15:06.124"/>
    <p1510:client id="{C8BCF16B-36D6-4864-808B-294E635E3059}" v="1245" dt="2021-02-25T21:26:18.383"/>
    <p1510:client id="{D6531CF6-F215-ABD6-E34C-2E78731827CA}" v="465" dt="2021-02-25T12:23:34.8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-720" y="-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acupunctur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="" xmlns:a16="http://schemas.microsoft.com/office/drawing/2014/main" id="{88C9B83F-64CD-41C1-925F-A08801FFD0B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="" xmlns:a16="http://schemas.microsoft.com/office/drawing/2014/main" id="{E1655065-0BD7-4422-BEC0-4401E998090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="" xmlns:a16="http://schemas.microsoft.com/office/drawing/2014/main" id="{4DDD90AC-ABEC-4A76-9C9C-AD0A5F8FC7F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="" xmlns:a16="http://schemas.microsoft.com/office/drawing/2014/main" id="{21A8AFEF-EC50-4C0B-9C64-814B76C8209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5">
              <a:extLst>
                <a:ext uri="{FF2B5EF4-FFF2-40B4-BE49-F238E27FC236}">
                  <a16:creationId xmlns="" xmlns:a16="http://schemas.microsoft.com/office/drawing/2014/main" id="{CAFAA800-E117-4357-84E4-56B63EA03E37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="" xmlns:a16="http://schemas.microsoft.com/office/drawing/2014/main" id="{8DDFC9F4-3B45-402D-8AD7-60B3F08ED75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7">
              <a:extLst>
                <a:ext uri="{FF2B5EF4-FFF2-40B4-BE49-F238E27FC236}">
                  <a16:creationId xmlns="" xmlns:a16="http://schemas.microsoft.com/office/drawing/2014/main" id="{F26A0854-FBE4-4587-B349-06BE192BD7F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8">
              <a:extLst>
                <a:ext uri="{FF2B5EF4-FFF2-40B4-BE49-F238E27FC236}">
                  <a16:creationId xmlns="" xmlns:a16="http://schemas.microsoft.com/office/drawing/2014/main" id="{54A9C4C6-FF7D-470E-BFCA-CE4F60A1F0A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9">
              <a:extLst>
                <a:ext uri="{FF2B5EF4-FFF2-40B4-BE49-F238E27FC236}">
                  <a16:creationId xmlns="" xmlns:a16="http://schemas.microsoft.com/office/drawing/2014/main" id="{B1721EA8-4871-45D4-B78F-AE805A3004B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Isosceles Triangle 24">
              <a:extLst>
                <a:ext uri="{FF2B5EF4-FFF2-40B4-BE49-F238E27FC236}">
                  <a16:creationId xmlns="" xmlns:a16="http://schemas.microsoft.com/office/drawing/2014/main" id="{E5763971-E3A3-45C6-9BA8-2E032C7A55E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5">
              <a:extLst>
                <a:ext uri="{FF2B5EF4-FFF2-40B4-BE49-F238E27FC236}">
                  <a16:creationId xmlns="" xmlns:a16="http://schemas.microsoft.com/office/drawing/2014/main" id="{32752E94-0E01-4AF5-A43A-F2FAD8737C29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6" name="Picture 11" descr="Person doing acupuncture">
            <a:extLst>
              <a:ext uri="{FF2B5EF4-FFF2-40B4-BE49-F238E27FC236}">
                <a16:creationId xmlns="" xmlns:a16="http://schemas.microsoft.com/office/drawing/2014/main" id="{AE62DFE1-6F34-4D8D-9687-37EC0B97E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88" r="12526" b="423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4216A186-48BF-488A-87AD-861287E71848}"/>
              </a:ext>
            </a:extLst>
          </p:cNvPr>
          <p:cNvSpPr txBox="1"/>
          <p:nvPr/>
        </p:nvSpPr>
        <p:spPr>
          <a:xfrm>
            <a:off x="5179281" y="1290475"/>
            <a:ext cx="3672179" cy="153828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Acupuncture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870F3CA-27D7-894C-912A-EB94A4B9F1EB}"/>
              </a:ext>
            </a:extLst>
          </p:cNvPr>
          <p:cNvSpPr txBox="1"/>
          <p:nvPr/>
        </p:nvSpPr>
        <p:spPr>
          <a:xfrm>
            <a:off x="5188708" y="251886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F9D5A5A8-EEC7-416A-9AC7-81C716251F64}"/>
              </a:ext>
            </a:extLst>
          </p:cNvPr>
          <p:cNvSpPr txBox="1"/>
          <p:nvPr/>
        </p:nvSpPr>
        <p:spPr>
          <a:xfrm>
            <a:off x="5010150" y="3486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="" xmlns:a16="http://schemas.microsoft.com/office/drawing/2014/main" id="{255C22F8-6DB1-46C5-B94B-9EB9F787D44A}"/>
              </a:ext>
            </a:extLst>
          </p:cNvPr>
          <p:cNvSpPr txBox="1"/>
          <p:nvPr/>
        </p:nvSpPr>
        <p:spPr>
          <a:xfrm>
            <a:off x="4879854" y="4635440"/>
            <a:ext cx="32464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accent1"/>
                </a:solidFill>
              </a:rPr>
              <a:t>Rahim Ali </a:t>
            </a:r>
            <a:r>
              <a:rPr lang="en-US" err="1">
                <a:solidFill>
                  <a:schemeClr val="accent1"/>
                </a:solidFill>
              </a:rPr>
              <a:t>Saddeque</a:t>
            </a:r>
            <a:r>
              <a:rPr lang="en-US">
                <a:solidFill>
                  <a:schemeClr val="accent1"/>
                </a:solidFill>
              </a:rPr>
              <a:t>  1715434</a:t>
            </a:r>
          </a:p>
          <a:p>
            <a:r>
              <a:rPr lang="en-US">
                <a:solidFill>
                  <a:schemeClr val="accent1"/>
                </a:solidFill>
              </a:rPr>
              <a:t>Shahina Begum         1813849</a:t>
            </a:r>
          </a:p>
          <a:p>
            <a:r>
              <a:rPr lang="en-US">
                <a:solidFill>
                  <a:schemeClr val="accent1"/>
                </a:solidFill>
              </a:rPr>
              <a:t>Shabina Hoque         1715293</a:t>
            </a:r>
          </a:p>
          <a:p>
            <a:endParaRPr lang="en-US">
              <a:solidFill>
                <a:schemeClr val="accent1"/>
              </a:solidFill>
            </a:endParaRP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Complementary Therapies</a:t>
            </a: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BMHP5001</a:t>
            </a:r>
            <a:endParaRPr lang="en-US">
              <a:solidFill>
                <a:schemeClr val="accent1"/>
              </a:solidFill>
            </a:endParaRP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Dr Mark Gallagher-Read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431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CA574657-DADE-0644-859D-4E3E3851F447}"/>
              </a:ext>
            </a:extLst>
          </p:cNvPr>
          <p:cNvSpPr txBox="1"/>
          <p:nvPr/>
        </p:nvSpPr>
        <p:spPr>
          <a:xfrm>
            <a:off x="595855" y="710874"/>
            <a:ext cx="8702580" cy="126496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en-US" sz="2000">
                <a:solidFill>
                  <a:schemeClr val="accent1"/>
                </a:solidFill>
                <a:latin typeface="Arial"/>
                <a:cs typeface="Arial"/>
              </a:rPr>
              <a:t>Introduction</a:t>
            </a:r>
          </a:p>
          <a:p>
            <a:pPr algn="l"/>
            <a:endParaRPr lang="en-US" sz="2000" b="1">
              <a:solidFill>
                <a:schemeClr val="accent1"/>
              </a:solidFill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We are doing a presentation on complementary therapy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Explaining about the good and bad effects of complementary therapy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We chose acupuncture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Acupuncture originated from China in 5,000 years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Medical technique to relieve pain, curing disease, improve general health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Insertion of needles into skin to underlying points in the body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By 20</a:t>
            </a:r>
            <a:r>
              <a:rPr lang="en-US" baseline="30000">
                <a:latin typeface="Trebuchet MS"/>
                <a:cs typeface="Arial"/>
              </a:rPr>
              <a:t>th</a:t>
            </a:r>
            <a:r>
              <a:rPr lang="en-US">
                <a:latin typeface="Trebuchet MS"/>
                <a:cs typeface="Arial"/>
              </a:rPr>
              <a:t> century acupuncture reached other areas of the world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Needles and sharpened stones and long bones used were used 600 BCE </a:t>
            </a: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( White A, a brief history of acupuncture 2004)</a:t>
            </a: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solidFill>
                <a:srgbClr val="1A1A1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  <a:p>
            <a:pPr algn="l"/>
            <a:endParaRPr lang="en-US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286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9DF0FD17-24E9-F14B-AF2E-A635CD93B532}"/>
              </a:ext>
            </a:extLst>
          </p:cNvPr>
          <p:cNvSpPr txBox="1"/>
          <p:nvPr/>
        </p:nvSpPr>
        <p:spPr>
          <a:xfrm>
            <a:off x="5188708" y="251886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B86C5855-ADB6-2841-ADC5-343D12581AE4}"/>
              </a:ext>
            </a:extLst>
          </p:cNvPr>
          <p:cNvSpPr txBox="1"/>
          <p:nvPr/>
        </p:nvSpPr>
        <p:spPr>
          <a:xfrm>
            <a:off x="906722" y="833839"/>
            <a:ext cx="7638095" cy="103720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>
                <a:solidFill>
                  <a:schemeClr val="accent1"/>
                </a:solidFill>
                <a:latin typeface="Arial"/>
                <a:cs typeface="Arial"/>
              </a:rPr>
              <a:t>Acupuncture Background</a:t>
            </a:r>
          </a:p>
          <a:p>
            <a:pPr algn="l"/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Nerves sends signals to brain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Releases neutral hormones such as beta endorphins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Used to treat nerve damage after chemo -therapy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Help with depression caused by trauma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World health Organization recommended acupuncture for pain relief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Asthma patient can also benefit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Life force known as Meridians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Force known as QI pronounced as('Chee')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( NHS 2021)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17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C54F2-8794-4A74-9A48-DBFF1F8E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349" y="373930"/>
            <a:ext cx="8596668" cy="1320800"/>
          </a:xfrm>
        </p:spPr>
        <p:txBody>
          <a:bodyPr>
            <a:normAutofit/>
          </a:bodyPr>
          <a:lstStyle/>
          <a:p>
            <a:r>
              <a:rPr lang="en-GB" sz="2000"/>
              <a:t>How  Acupuncture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0522344-B424-4043-9D56-021072555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47" y="1244339"/>
            <a:ext cx="8764956" cy="479702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Qi is said to flow through meridians in human body and energy flows accessible through 350 acupuncture points in the body.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Acupuncture points stimulate the central nervous system.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Releases chemicals into the muscles, spinal cord, and brain.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Stimulate the body’s natural healing abilities.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Promotes physical and emotional well-being.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Increases blood flow.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251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1230EA5-2D01-476B-8C1C-63F95A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/>
              <a:t>How Acupuncture is performed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53D85F7-92D8-4087-BD14-D970C0502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64823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Initial session lasts between 20 minutes to 1 hour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Assessment of general health, medical history and physical examination.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Penetrating the skin with thin, solid metallic needles (Hugh 2006).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Gentle and specific movements by practitioner’s hands.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Improper placement of needles can cause pain (</a:t>
            </a:r>
            <a:r>
              <a:rPr lang="en-GB" dirty="0" err="1">
                <a:solidFill>
                  <a:schemeClr val="tx1"/>
                </a:solidFill>
              </a:rPr>
              <a:t>Rosted</a:t>
            </a:r>
            <a:r>
              <a:rPr lang="en-GB" dirty="0">
                <a:solidFill>
                  <a:schemeClr val="tx1"/>
                </a:solidFill>
              </a:rPr>
              <a:t> 2000).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Needles are sterilized to prevent infection.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469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4DEDC4B-91E2-40C0-9334-9A2D682DE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>
                <a:ea typeface="+mj-lt"/>
                <a:cs typeface="+mj-lt"/>
              </a:rPr>
              <a:t>Is Acupuncture safe?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7F241A4-BFA7-4900-B3C8-CAE0BAEFD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674" y="1096665"/>
            <a:ext cx="8596668" cy="20117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Is generally safe but can have adverse effects but extremely rare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Side effects include bleeding, bruising, drowsiness or feeling sick (Ernst, 2006)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Case reports have shown non-sterile needles can cause infections (Chon &amp; Lee, 2013).</a:t>
            </a:r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230C6DD7-0E95-4D19-BDA2-F1C3E0D249EF}"/>
              </a:ext>
            </a:extLst>
          </p:cNvPr>
          <p:cNvSpPr txBox="1"/>
          <p:nvPr/>
        </p:nvSpPr>
        <p:spPr>
          <a:xfrm>
            <a:off x="741872" y="2927230"/>
            <a:ext cx="287259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accent1"/>
                </a:solidFill>
              </a:rPr>
              <a:t>Regulations</a:t>
            </a:r>
            <a:r>
              <a:rPr lang="en-US">
                <a:solidFill>
                  <a:schemeClr val="accent1"/>
                </a:solidFill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FE621E2-3F41-4AD0-A797-F66C8D735B34}"/>
              </a:ext>
            </a:extLst>
          </p:cNvPr>
          <p:cNvSpPr txBox="1"/>
          <p:nvPr/>
        </p:nvSpPr>
        <p:spPr>
          <a:xfrm>
            <a:off x="510935" y="3386407"/>
            <a:ext cx="8177841" cy="385951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Must be done by a qualified practitioner to reduce risk of side effects (White, 2006)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Anyone is free to practice in the UK as there are no statutory regulations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Practitioners should register with their local authority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An accredited register of acupuncture practitioners  can be found on the Professional Standards Authority for Health and Social Care website (British Acupuncture Council, 2016).</a:t>
            </a:r>
            <a:endParaRPr lang="en-US"/>
          </a:p>
          <a:p>
            <a:pPr marL="285750" indent="-285750" algn="l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034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BE85383-AFBB-41A7-BE82-835734224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90CA4DA-452E-4B45-B9DD-68F75AE2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938" y="1341080"/>
            <a:ext cx="8265989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Acupuncture may help in relieving symptoms and reducing pain in most people</a:t>
            </a:r>
            <a:endParaRPr lang="en-US"/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</a:rPr>
              <a:t>Research has shown it can reduce nausea and vomiting after chemotherapy</a:t>
            </a: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Acupuncture will not treat health issues or any underlying health problems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It is advised that acupuncture is used alongside any current medical treatment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It is important for patients to seek proper medical help for their illness by consulting their doctor.</a:t>
            </a:r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0641D7C-6DF9-4332-93CE-3D296CDCB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Mini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501E2CD-C565-4BEE-A6B9-736CD3E01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315" y="1484853"/>
            <a:ext cx="8596668" cy="43408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1</a:t>
            </a:r>
            <a:r>
              <a:rPr lang="en-US" dirty="0">
                <a:solidFill>
                  <a:schemeClr val="tx1"/>
                </a:solidFill>
              </a:rPr>
              <a:t>. Where did acupuncture originate from?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India                                 China 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2. Are there regulations to practice acupuncture in the UK?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Yes                                    No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3. What can acupuncture help with?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Treat illnesses                   Relieve pain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4. Does acupuncture have side effects?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Yes                                    No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="" xmlns:a16="http://schemas.microsoft.com/office/drawing/2014/main" id="{1D6E53E8-6E11-4171-9873-00020BF84358}"/>
              </a:ext>
            </a:extLst>
          </p:cNvPr>
          <p:cNvSpPr/>
          <p:nvPr/>
        </p:nvSpPr>
        <p:spPr>
          <a:xfrm>
            <a:off x="1368725" y="1850366"/>
            <a:ext cx="603849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="" xmlns:a16="http://schemas.microsoft.com/office/drawing/2014/main" id="{1988C36A-BEEE-4805-98A5-EE69A0E430BF}"/>
              </a:ext>
            </a:extLst>
          </p:cNvPr>
          <p:cNvSpPr/>
          <p:nvPr/>
        </p:nvSpPr>
        <p:spPr>
          <a:xfrm>
            <a:off x="4286430" y="1878223"/>
            <a:ext cx="618226" cy="2731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74548010-EC89-4A46-A536-C13EC43B7903}"/>
              </a:ext>
            </a:extLst>
          </p:cNvPr>
          <p:cNvSpPr/>
          <p:nvPr/>
        </p:nvSpPr>
        <p:spPr>
          <a:xfrm>
            <a:off x="1368725" y="2986177"/>
            <a:ext cx="603849" cy="3019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="" xmlns:a16="http://schemas.microsoft.com/office/drawing/2014/main" id="{EBD35BF7-F1B0-4895-8690-1ECEDF004578}"/>
              </a:ext>
            </a:extLst>
          </p:cNvPr>
          <p:cNvSpPr/>
          <p:nvPr/>
        </p:nvSpPr>
        <p:spPr>
          <a:xfrm>
            <a:off x="4286430" y="2985279"/>
            <a:ext cx="575094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="" xmlns:a16="http://schemas.microsoft.com/office/drawing/2014/main" id="{0837C9A9-B4D9-4529-9621-2AA89913808F}"/>
              </a:ext>
            </a:extLst>
          </p:cNvPr>
          <p:cNvSpPr/>
          <p:nvPr/>
        </p:nvSpPr>
        <p:spPr>
          <a:xfrm>
            <a:off x="2288876" y="4107611"/>
            <a:ext cx="575095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903CA0BD-7915-4A39-8943-2B82ACDC7EA9}"/>
              </a:ext>
            </a:extLst>
          </p:cNvPr>
          <p:cNvSpPr/>
          <p:nvPr/>
        </p:nvSpPr>
        <p:spPr>
          <a:xfrm>
            <a:off x="4904656" y="4106712"/>
            <a:ext cx="560717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B6055F9F-7E2D-4C8C-AACE-3B105DBFDFB9}"/>
              </a:ext>
            </a:extLst>
          </p:cNvPr>
          <p:cNvSpPr/>
          <p:nvPr/>
        </p:nvSpPr>
        <p:spPr>
          <a:xfrm>
            <a:off x="1253706" y="5171536"/>
            <a:ext cx="646981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B0F592DB-E136-4218-8B62-B87AFAD4B5F3}"/>
              </a:ext>
            </a:extLst>
          </p:cNvPr>
          <p:cNvSpPr/>
          <p:nvPr/>
        </p:nvSpPr>
        <p:spPr>
          <a:xfrm>
            <a:off x="4099524" y="5170636"/>
            <a:ext cx="589472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2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73471FD-2796-454F-B20F-7A4590FDFB6D}"/>
              </a:ext>
            </a:extLst>
          </p:cNvPr>
          <p:cNvSpPr txBox="1"/>
          <p:nvPr/>
        </p:nvSpPr>
        <p:spPr>
          <a:xfrm>
            <a:off x="580136" y="0"/>
            <a:ext cx="8639277" cy="64171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2000" dirty="0">
              <a:solidFill>
                <a:schemeClr val="accent1"/>
              </a:solidFill>
            </a:endParaRPr>
          </a:p>
          <a:p>
            <a:endParaRPr lang="en-US" sz="2000" dirty="0">
              <a:solidFill>
                <a:schemeClr val="accent1"/>
              </a:solidFill>
            </a:endParaRPr>
          </a:p>
          <a:p>
            <a:pPr algn="l"/>
            <a:r>
              <a:rPr lang="en-US" sz="2000" dirty="0">
                <a:solidFill>
                  <a:schemeClr val="accent1"/>
                </a:solidFill>
              </a:rPr>
              <a:t>References</a:t>
            </a:r>
            <a:endParaRPr lang="en-US" dirty="0">
              <a:solidFill>
                <a:schemeClr val="accent1"/>
              </a:solidFill>
            </a:endParaRPr>
          </a:p>
          <a:p>
            <a:pPr algn="l">
              <a:lnSpc>
                <a:spcPct val="150000"/>
              </a:lnSpc>
            </a:pPr>
            <a:endParaRPr lang="en-US" dirty="0"/>
          </a:p>
          <a:p>
            <a:r>
              <a:rPr lang="en-US" dirty="0">
                <a:ea typeface="+mn-lt"/>
                <a:cs typeface="+mn-lt"/>
              </a:rPr>
              <a:t>British Acupuncture Council (2016).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Do acupuncturists have to be registered and licensed to practice? Available at link-https://www.acupuncture.org.uk/public-content/public-ask-an-expert/ask-an-expert-about-acupuncture/3761-do-acupuncturists-have-to-be-registered-and-licensed-to-practice.html (Accessed: 18th February 2021</a:t>
            </a:r>
            <a:r>
              <a:rPr lang="en-US" dirty="0" smtClean="0">
                <a:ea typeface="+mn-lt"/>
                <a:cs typeface="+mn-lt"/>
              </a:rPr>
              <a:t>).</a:t>
            </a:r>
          </a:p>
          <a:p>
            <a:r>
              <a:rPr lang="en-US" dirty="0">
                <a:ea typeface="+mn-lt"/>
                <a:cs typeface="+mn-lt"/>
              </a:rPr>
              <a:t> </a:t>
            </a:r>
          </a:p>
          <a:p>
            <a:r>
              <a:rPr lang="en-US" dirty="0">
                <a:ea typeface="+mn-lt"/>
                <a:cs typeface="+mn-lt"/>
              </a:rPr>
              <a:t>Chon, T. Y., &amp; Lee, M. C. (2013, October). Acupuncture. In </a:t>
            </a:r>
            <a:r>
              <a:rPr lang="en-US" i="1" dirty="0">
                <a:ea typeface="+mn-lt"/>
                <a:cs typeface="+mn-lt"/>
              </a:rPr>
              <a:t>Mayo Clinic Proceedings</a:t>
            </a:r>
            <a:r>
              <a:rPr lang="en-US" dirty="0">
                <a:ea typeface="+mn-lt"/>
                <a:cs typeface="+mn-lt"/>
              </a:rPr>
              <a:t> (Vol. 88, No. 10, pp. 1141-1146). Elsevier.  </a:t>
            </a:r>
            <a:endParaRPr lang="en-US" dirty="0" smtClean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Ernst, E. (2006). Acupuncture–a critical analysis. </a:t>
            </a:r>
            <a:r>
              <a:rPr lang="en-US" i="1" dirty="0">
                <a:ea typeface="+mn-lt"/>
                <a:cs typeface="+mn-lt"/>
              </a:rPr>
              <a:t>Journal of internal medicine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259</a:t>
            </a:r>
            <a:r>
              <a:rPr lang="en-US" dirty="0">
                <a:ea typeface="+mn-lt"/>
                <a:cs typeface="+mn-lt"/>
              </a:rPr>
              <a:t>(2), 125-137</a:t>
            </a:r>
            <a:r>
              <a:rPr lang="en-US" dirty="0" smtClean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smtClean="0">
                <a:ea typeface="+mn-lt"/>
                <a:cs typeface="+mn-lt"/>
              </a:rPr>
              <a:t>Hugh</a:t>
            </a:r>
            <a:r>
              <a:rPr lang="en-US" dirty="0">
                <a:ea typeface="+mn-lt"/>
                <a:cs typeface="+mn-lt"/>
              </a:rPr>
              <a:t>, M., Aziz, A. (2006). Acupuncture Needle  Sensations Associated with De Qi: A Classification Based on Experts Ratings. </a:t>
            </a:r>
            <a:r>
              <a:rPr lang="en-US" i="1" dirty="0">
                <a:ea typeface="+mn-lt"/>
                <a:cs typeface="+mn-lt"/>
              </a:rPr>
              <a:t>Journal of Alternative &amp; Complementary Medicine, 12, 663-637.</a:t>
            </a:r>
            <a:r>
              <a:rPr lang="en-US" dirty="0">
                <a:ea typeface="+mn-lt"/>
                <a:cs typeface="+mn-lt"/>
              </a:rPr>
              <a:t>  </a:t>
            </a:r>
            <a:endParaRPr lang="en-US" dirty="0" smtClean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729492BD-E81F-FE47-8BEC-399EFF5C3E7C}"/>
              </a:ext>
            </a:extLst>
          </p:cNvPr>
          <p:cNvSpPr txBox="1"/>
          <p:nvPr/>
        </p:nvSpPr>
        <p:spPr>
          <a:xfrm>
            <a:off x="1032112" y="2008563"/>
            <a:ext cx="5985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275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BCE21866-D923-4E3A-9BF3-6372C1180169}"/>
              </a:ext>
            </a:extLst>
          </p:cNvPr>
          <p:cNvSpPr txBox="1"/>
          <p:nvPr/>
        </p:nvSpPr>
        <p:spPr>
          <a:xfrm>
            <a:off x="439947" y="526211"/>
            <a:ext cx="8637917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US" sz="1600" dirty="0">
              <a:cs typeface="Segoe UI"/>
            </a:endParaRPr>
          </a:p>
          <a:p>
            <a:r>
              <a:rPr lang="en-US" dirty="0" smtClean="0">
                <a:ea typeface="+mn-lt"/>
                <a:cs typeface="+mn-lt"/>
              </a:rPr>
              <a:t>Nhs.uk</a:t>
            </a:r>
            <a:r>
              <a:rPr lang="en-US" dirty="0">
                <a:ea typeface="+mn-lt"/>
                <a:cs typeface="+mn-lt"/>
              </a:rPr>
              <a:t>. 2021. </a:t>
            </a:r>
            <a:r>
              <a:rPr lang="en-GB" i="1" u="sng" dirty="0">
                <a:ea typeface="+mn-lt"/>
                <a:cs typeface="+mn-lt"/>
              </a:rPr>
              <a:t>Acupuncture. </a:t>
            </a:r>
            <a:r>
              <a:rPr lang="en-GB" dirty="0">
                <a:ea typeface="+mn-lt"/>
                <a:cs typeface="+mn-lt"/>
              </a:rPr>
              <a:t>[online] Available at: </a:t>
            </a:r>
            <a:r>
              <a:rPr lang="en-GB" i="1" u="sng" dirty="0">
                <a:ea typeface="+mn-lt"/>
                <a:cs typeface="+mn-lt"/>
                <a:hlinkClick r:id="rId2"/>
              </a:rPr>
              <a:t>https://www.nhs.uk/conditions/acupuncture</a:t>
            </a:r>
            <a:r>
              <a:rPr lang="en-GB" i="1" u="sng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(</a:t>
            </a:r>
            <a:r>
              <a:rPr lang="en-GB" dirty="0">
                <a:ea typeface="+mn-lt"/>
                <a:cs typeface="+mn-lt"/>
              </a:rPr>
              <a:t>Accessed 25 February </a:t>
            </a:r>
            <a:r>
              <a:rPr lang="en-GB" dirty="0" smtClean="0">
                <a:ea typeface="+mn-lt"/>
                <a:cs typeface="+mn-lt"/>
              </a:rPr>
              <a:t>2021</a:t>
            </a:r>
            <a:r>
              <a:rPr lang="en-US" dirty="0" smtClean="0">
                <a:ea typeface="+mn-lt"/>
                <a:cs typeface="+mn-lt"/>
              </a:rPr>
              <a:t>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Rosted</a:t>
            </a:r>
            <a:r>
              <a:rPr lang="en-US" dirty="0">
                <a:ea typeface="+mn-lt"/>
                <a:cs typeface="+mn-lt"/>
              </a:rPr>
              <a:t>, P., </a:t>
            </a:r>
            <a:r>
              <a:rPr lang="en-US" dirty="0" err="1">
                <a:ea typeface="+mn-lt"/>
                <a:cs typeface="+mn-lt"/>
              </a:rPr>
              <a:t>Rosted</a:t>
            </a:r>
            <a:r>
              <a:rPr lang="en-US" dirty="0">
                <a:ea typeface="+mn-lt"/>
                <a:cs typeface="+mn-lt"/>
              </a:rPr>
              <a:t> ,P.(2000). Introduction to acupuncture in dentistry.</a:t>
            </a:r>
            <a:r>
              <a:rPr lang="en-US" i="1" dirty="0">
                <a:ea typeface="+mn-lt"/>
                <a:cs typeface="+mn-lt"/>
              </a:rPr>
              <a:t> British Dental Journal,</a:t>
            </a:r>
            <a:r>
              <a:rPr lang="en-US" dirty="0">
                <a:ea typeface="+mn-lt"/>
                <a:cs typeface="+mn-lt"/>
              </a:rPr>
              <a:t>189, 136-140.  </a:t>
            </a:r>
            <a:endParaRPr lang="en-US" dirty="0" smtClean="0">
              <a:ea typeface="+mn-lt"/>
              <a:cs typeface="+mn-lt"/>
            </a:endParaRPr>
          </a:p>
          <a:p>
            <a:endParaRPr lang="en-US" dirty="0"/>
          </a:p>
          <a:p>
            <a:r>
              <a:rPr lang="en-US" dirty="0">
                <a:cs typeface="Segoe UI"/>
              </a:rPr>
              <a:t>​</a:t>
            </a:r>
            <a:r>
              <a:rPr lang="en-US" dirty="0" err="1">
                <a:cs typeface="Segoe UI"/>
              </a:rPr>
              <a:t>Stux</a:t>
            </a:r>
            <a:r>
              <a:rPr lang="en-GB" dirty="0">
                <a:cs typeface="Segoe UI"/>
              </a:rPr>
              <a:t>, G., Berman, B. and </a:t>
            </a:r>
            <a:r>
              <a:rPr lang="en-GB" dirty="0" err="1">
                <a:cs typeface="Segoe UI"/>
              </a:rPr>
              <a:t>Pomeranz</a:t>
            </a:r>
            <a:r>
              <a:rPr lang="en-GB" dirty="0">
                <a:cs typeface="Segoe UI"/>
              </a:rPr>
              <a:t>, B., 2003. Basics of Acupuncture. Berlin, Heidelberg: Springer Berlin Heidelberg.</a:t>
            </a:r>
            <a:r>
              <a:rPr lang="en-US" dirty="0">
                <a:cs typeface="Segoe UI"/>
              </a:rPr>
              <a:t> </a:t>
            </a:r>
            <a:endParaRPr lang="en-US" dirty="0" smtClean="0">
              <a:cs typeface="Segoe UI"/>
            </a:endParaRPr>
          </a:p>
          <a:p>
            <a:r>
              <a:rPr lang="en-US" dirty="0">
                <a:cs typeface="Segoe UI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cs typeface="Segoe UI"/>
              </a:rPr>
              <a:t>White, A. (2006). The safety of acupuncture–evidence from the UK. </a:t>
            </a:r>
            <a:r>
              <a:rPr lang="en-US" i="1" dirty="0">
                <a:cs typeface="Segoe UI"/>
              </a:rPr>
              <a:t>Acupuncture in Medicine</a:t>
            </a:r>
            <a:r>
              <a:rPr lang="en-US" dirty="0">
                <a:cs typeface="Segoe UI"/>
              </a:rPr>
              <a:t>, </a:t>
            </a:r>
            <a:r>
              <a:rPr lang="en-US" i="1" dirty="0">
                <a:cs typeface="Segoe UI"/>
              </a:rPr>
              <a:t>24</a:t>
            </a:r>
            <a:r>
              <a:rPr lang="en-US" dirty="0">
                <a:cs typeface="Segoe UI"/>
              </a:rPr>
              <a:t>(1_suppl), 53-57</a:t>
            </a:r>
            <a:r>
              <a:rPr lang="en-US" dirty="0" smtClean="0">
                <a:cs typeface="Segoe UI"/>
              </a:rPr>
              <a:t>.</a:t>
            </a:r>
          </a:p>
          <a:p>
            <a:r>
              <a:rPr lang="en-US" dirty="0">
                <a:cs typeface="Segoe UI"/>
              </a:rPr>
              <a:t>  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White, A., 2004. </a:t>
            </a:r>
            <a:r>
              <a:rPr lang="en-GB" i="1" dirty="0">
                <a:ea typeface="+mn-lt"/>
                <a:cs typeface="+mn-lt"/>
              </a:rPr>
              <a:t>A brief history of acupuncture. Rheumatology, </a:t>
            </a:r>
            <a:r>
              <a:rPr lang="en-GB" dirty="0">
                <a:ea typeface="+mn-lt"/>
                <a:cs typeface="+mn-lt"/>
              </a:rPr>
              <a:t>43(5), pp.662-663.</a:t>
            </a:r>
            <a:r>
              <a:rPr lang="en-US" dirty="0">
                <a:ea typeface="+mn-lt"/>
                <a:cs typeface="+mn-lt"/>
              </a:rPr>
              <a:t>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353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364</Words>
  <Application>Microsoft Office PowerPoint</Application>
  <PresentationFormat>Custom</PresentationFormat>
  <Paragraphs>245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PowerPoint Presentation</vt:lpstr>
      <vt:lpstr>PowerPoint Presentation</vt:lpstr>
      <vt:lpstr>PowerPoint Presentation</vt:lpstr>
      <vt:lpstr>How  Acupuncture works</vt:lpstr>
      <vt:lpstr>How Acupuncture is performed</vt:lpstr>
      <vt:lpstr>Is Acupuncture safe?</vt:lpstr>
      <vt:lpstr>Summary</vt:lpstr>
      <vt:lpstr>Mini quiz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Shabina Hoque</dc:creator>
  <cp:lastModifiedBy>BlackBox I</cp:lastModifiedBy>
  <cp:revision>3</cp:revision>
  <dcterms:created xsi:type="dcterms:W3CDTF">2021-02-21T18:39:33Z</dcterms:created>
  <dcterms:modified xsi:type="dcterms:W3CDTF">2021-02-25T22:05:51Z</dcterms:modified>
</cp:coreProperties>
</file>