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6"/>
  </p:notesMasterIdLst>
  <p:handoutMasterIdLst>
    <p:handoutMasterId r:id="rId7"/>
  </p:handoutMasterIdLst>
  <p:sldIdLst>
    <p:sldId id="256" r:id="rId4"/>
    <p:sldId id="1056" r:id="rId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A94"/>
    <a:srgbClr val="FFE8F3"/>
    <a:srgbClr val="B3ECE5"/>
    <a:srgbClr val="FFFFD3"/>
    <a:srgbClr val="E3FAC8"/>
    <a:srgbClr val="BDCF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285"/>
    <p:restoredTop sz="79256" autoAdjust="0"/>
  </p:normalViewPr>
  <p:slideViewPr>
    <p:cSldViewPr snapToGrid="0" snapToObjects="1">
      <p:cViewPr>
        <p:scale>
          <a:sx n="69" d="100"/>
          <a:sy n="69" d="100"/>
        </p:scale>
        <p:origin x="616" y="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2.xml"/><Relationship Id="rId10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10/18/23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C9631D2-8718-AA46-8C15-58890542BC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1127" b="16465"/>
          <a:stretch/>
        </p:blipFill>
        <p:spPr>
          <a:xfrm>
            <a:off x="-13845" y="0"/>
            <a:ext cx="12205845" cy="6858000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/>
        </p:nvGraphicFramePr>
        <p:xfrm>
          <a:off x="509295" y="1138314"/>
          <a:ext cx="334776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1705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5860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Heddiw...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Today...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Bore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morning...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Prynhawn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afternoon...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Wythnos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week...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Tymor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term...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9329013"/>
              </p:ext>
            </p:extLst>
          </p:nvPr>
        </p:nvGraphicFramePr>
        <p:xfrm>
          <a:off x="5587671" y="1445975"/>
          <a:ext cx="3086362" cy="52723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929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477072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edrych (ar)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look (at)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dweud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say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astudio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study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adolygu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revise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dechrau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start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ymchwilio (i)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>
                          <a:solidFill>
                            <a:schemeClr val="tx1"/>
                          </a:solidFill>
                        </a:rPr>
                        <a:t>research</a:t>
                      </a:r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meddwl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think (about)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cofio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remember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gorffen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finish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rhannu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share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trafod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discuss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148285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siarad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talk about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718517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gofyn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ask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463111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7533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read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0601491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729894" y="867600"/>
            <a:ext cx="1219201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berfau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b="1" dirty="0" err="1">
                <a:solidFill>
                  <a:schemeClr val="tx1"/>
                </a:solidFill>
              </a:rPr>
              <a:t>arferol</a:t>
            </a:r>
            <a:endParaRPr lang="en-US" dirty="0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7292487" y="867600"/>
            <a:ext cx="1219201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</a:rPr>
              <a:t>normal verbs</a:t>
            </a:r>
            <a:endParaRPr lang="en-US" dirty="0"/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263020" y="377103"/>
            <a:ext cx="1573123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I </a:t>
            </a:r>
            <a:r>
              <a:rPr lang="en-US" sz="1600" b="1" u="sng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ddechrau</a:t>
            </a:r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…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146AEE0-12EA-C44A-B5A6-1FF45923F2CD}"/>
              </a:ext>
            </a:extLst>
          </p:cNvPr>
          <p:cNvGraphicFramePr>
            <a:graphicFrameLocks noGrp="1"/>
          </p:cNvGraphicFramePr>
          <p:nvPr/>
        </p:nvGraphicFramePr>
        <p:xfrm>
          <a:off x="219487" y="3146230"/>
          <a:ext cx="4037036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4517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892519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byddwn ni’n...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we will (be)...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rydyn ni’n mynd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are going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gallwn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can...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dw i eisiau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 want you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rhaid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must...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dylen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should...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8220968"/>
                  </a:ext>
                </a:extLst>
              </a:tr>
            </a:tbl>
          </a:graphicData>
        </a:graphic>
      </p:graphicFrame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6F978E8-C1E7-024D-B12D-F55518FA4B5A}"/>
              </a:ext>
            </a:extLst>
          </p:cNvPr>
          <p:cNvSpPr/>
          <p:nvPr/>
        </p:nvSpPr>
        <p:spPr>
          <a:xfrm>
            <a:off x="2124288" y="5704958"/>
            <a:ext cx="1989492" cy="81677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Arial Rounded MT Bold" panose="020F0704030504030204" pitchFamily="34" charset="77"/>
              </a:rPr>
              <a:t>* </a:t>
            </a:r>
            <a:r>
              <a:rPr lang="en-US" sz="1400" dirty="0" err="1">
                <a:latin typeface="Arial Rounded MT Bold" panose="020F0704030504030204" pitchFamily="34" charset="77"/>
              </a:rPr>
              <a:t>Treiglad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meddal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ar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ôl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rhagenw</a:t>
            </a:r>
            <a:r>
              <a:rPr lang="en-US" sz="1400" dirty="0">
                <a:latin typeface="Arial Rounded MT Bold" panose="020F0704030504030204" pitchFamily="34" charset="77"/>
              </a:rPr>
              <a:t> * </a:t>
            </a:r>
            <a:r>
              <a:rPr lang="en-US" sz="1400" i="1" dirty="0">
                <a:latin typeface="Arial Rounded MT Bold" panose="020F0704030504030204" pitchFamily="34" charset="77"/>
              </a:rPr>
              <a:t>(pronoun)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8471E40F-85AF-7241-8795-F6D7EDD66880}"/>
              </a:ext>
            </a:extLst>
          </p:cNvPr>
          <p:cNvGraphicFramePr>
            <a:graphicFrameLocks noGrp="1"/>
          </p:cNvGraphicFramePr>
          <p:nvPr/>
        </p:nvGraphicFramePr>
        <p:xfrm>
          <a:off x="8952415" y="1991519"/>
          <a:ext cx="2961205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3024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388181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a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 newydd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new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 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reading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syniadau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ideas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cwestiwn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44456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cwestiynau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14702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 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450653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answers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564097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0696245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adnoddau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resources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51981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 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the 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5534251"/>
                  </a:ext>
                </a:extLst>
              </a:tr>
            </a:tbl>
          </a:graphicData>
        </a:graphic>
      </p:graphicFrame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3494A53-A3B7-FF4C-88F3-C92FBDB33CA2}"/>
              </a:ext>
            </a:extLst>
          </p:cNvPr>
          <p:cNvSpPr/>
          <p:nvPr/>
        </p:nvSpPr>
        <p:spPr>
          <a:xfrm>
            <a:off x="9715329" y="1268909"/>
            <a:ext cx="1435375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Beth?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6B30516-83BE-384D-9DFE-0745F3427184}"/>
              </a:ext>
            </a:extLst>
          </p:cNvPr>
          <p:cNvSpPr/>
          <p:nvPr/>
        </p:nvSpPr>
        <p:spPr>
          <a:xfrm>
            <a:off x="3326827" y="119456"/>
            <a:ext cx="6388502" cy="58814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>
                <a:latin typeface="Arial Rounded MT Bold" panose="020F0704030504030204" pitchFamily="34" charset="77"/>
              </a:rPr>
              <a:t>Sut </a:t>
            </a:r>
            <a:r>
              <a:rPr lang="en-US" sz="2800" dirty="0" err="1">
                <a:latin typeface="Arial Rounded MT Bold" panose="020F0704030504030204" pitchFamily="34" charset="77"/>
              </a:rPr>
              <a:t>i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agor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 dirty="0" err="1">
                <a:latin typeface="Arial Rounded MT Bold" panose="020F0704030504030204" pitchFamily="34" charset="77"/>
              </a:rPr>
              <a:t>sesiwn</a:t>
            </a:r>
            <a:r>
              <a:rPr lang="en-US" sz="2800" dirty="0">
                <a:latin typeface="Arial Rounded MT Bold" panose="020F0704030504030204" pitchFamily="34" charset="77"/>
              </a:rPr>
              <a:t> / Lesson openers</a:t>
            </a:r>
            <a:endParaRPr lang="en-US" sz="2800" i="1" dirty="0">
              <a:latin typeface="Arial Rounded MT Bold" panose="020F0704030504030204" pitchFamily="34" charset="77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2DEFAF1-6260-7D49-9C77-F76A541340A7}"/>
              </a:ext>
            </a:extLst>
          </p:cNvPr>
          <p:cNvGraphicFramePr>
            <a:graphicFrameLocks noGrp="1"/>
          </p:cNvGraphicFramePr>
          <p:nvPr/>
        </p:nvGraphicFramePr>
        <p:xfrm>
          <a:off x="4436269" y="1991519"/>
          <a:ext cx="877914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957">
                  <a:extLst>
                    <a:ext uri="{9D8B030D-6E8A-4147-A177-3AD203B41FA5}">
                      <a16:colId xmlns:a16="http://schemas.microsoft.com/office/drawing/2014/main" val="630072418"/>
                    </a:ext>
                  </a:extLst>
                </a:gridCol>
                <a:gridCol w="438957">
                  <a:extLst>
                    <a:ext uri="{9D8B030D-6E8A-4147-A177-3AD203B41FA5}">
                      <a16:colId xmlns:a16="http://schemas.microsoft.com/office/drawing/2014/main" val="116953162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y-GB" sz="1000" dirty="0"/>
                        <a:t>Treiglad </a:t>
                      </a:r>
                    </a:p>
                    <a:p>
                      <a:pPr algn="ctr"/>
                      <a:r>
                        <a:rPr lang="cy-GB" sz="1000" dirty="0"/>
                        <a:t>MEDDAL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y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7649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4168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277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2240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4525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3387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/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7495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3551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985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rh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573083"/>
                  </a:ext>
                </a:extLst>
              </a:tr>
            </a:tbl>
          </a:graphicData>
        </a:graphic>
      </p:graphicFrame>
      <p:sp>
        <p:nvSpPr>
          <p:cNvPr id="4" name="Right Arrow 3">
            <a:extLst>
              <a:ext uri="{FF2B5EF4-FFF2-40B4-BE49-F238E27FC236}">
                <a16:creationId xmlns:a16="http://schemas.microsoft.com/office/drawing/2014/main" id="{C7F02D4C-48E1-AF4B-B231-BFB89C49A062}"/>
              </a:ext>
            </a:extLst>
          </p:cNvPr>
          <p:cNvSpPr/>
          <p:nvPr/>
        </p:nvSpPr>
        <p:spPr>
          <a:xfrm rot="5400000">
            <a:off x="1105772" y="5571020"/>
            <a:ext cx="755672" cy="2077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EE9A2D06-A0D3-EE45-86D7-09BD48D699B1}"/>
              </a:ext>
            </a:extLst>
          </p:cNvPr>
          <p:cNvSpPr/>
          <p:nvPr/>
        </p:nvSpPr>
        <p:spPr>
          <a:xfrm>
            <a:off x="1461458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BEC3576A-996A-AC4E-8FB6-996DBEA93EFE}"/>
              </a:ext>
            </a:extLst>
          </p:cNvPr>
          <p:cNvSpPr/>
          <p:nvPr/>
        </p:nvSpPr>
        <p:spPr>
          <a:xfrm>
            <a:off x="4134302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2ADCE17A-F741-574B-BED3-CF7E767AAF2D}"/>
              </a:ext>
            </a:extLst>
          </p:cNvPr>
          <p:cNvSpPr/>
          <p:nvPr/>
        </p:nvSpPr>
        <p:spPr>
          <a:xfrm rot="16200000">
            <a:off x="4575346" y="591202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27100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4279263-8F5C-A846-8866-D658829EBC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1127" b="16465"/>
          <a:stretch/>
        </p:blipFill>
        <p:spPr>
          <a:xfrm>
            <a:off x="0" y="0"/>
            <a:ext cx="12205845" cy="6858000"/>
          </a:xfrm>
          <a:prstGeom prst="rect">
            <a:avLst/>
          </a:prstGeom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E04C6703-58D6-C440-BDFC-2057D4AC2F9F}"/>
              </a:ext>
            </a:extLst>
          </p:cNvPr>
          <p:cNvSpPr/>
          <p:nvPr/>
        </p:nvSpPr>
        <p:spPr>
          <a:xfrm>
            <a:off x="7927160" y="214737"/>
            <a:ext cx="3994595" cy="458091"/>
          </a:xfrm>
          <a:prstGeom prst="roundRect">
            <a:avLst/>
          </a:prstGeom>
          <a:solidFill>
            <a:schemeClr val="bg1"/>
          </a:solidFill>
          <a:ln w="50800">
            <a:prstDash val="dash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dirty="0">
                <a:latin typeface="Arial Rounded MT Bold" panose="020F0704030504030204" pitchFamily="34" charset="77"/>
              </a:rPr>
              <a:t>Iaith y </a:t>
            </a:r>
            <a:r>
              <a:rPr lang="en-US" sz="1600" dirty="0" err="1">
                <a:latin typeface="Arial Rounded MT Bold" panose="020F0704030504030204" pitchFamily="34" charset="77"/>
              </a:rPr>
              <a:t>Dosbarth</a:t>
            </a:r>
            <a:r>
              <a:rPr lang="en-US" sz="1600" dirty="0">
                <a:latin typeface="Arial Rounded MT Bold" panose="020F0704030504030204" pitchFamily="34" charset="77"/>
              </a:rPr>
              <a:t> / Classroom language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/>
        </p:nvGraphicFramePr>
        <p:xfrm>
          <a:off x="101600" y="791147"/>
          <a:ext cx="4711700" cy="58287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46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2197100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Ga i un?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May I have one?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Eto, os gwelwch yn 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Again, please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Unwaith eto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Once again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Mae’n flin ‘da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I’m sorry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Esgusodwch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Excuse me.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Beth ydy ... yn Gymraeg? 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What is ... in Welsh?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Does dim ots.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It doesn’t matter.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gweli di’n dda.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Slowly, please.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gwelwch yn dda.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 please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eisiau...?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eisiau..?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Wnei di..?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Wnewch chi...?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Pwy sy’n cofio?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 remembers?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 pwy sy’ nesaf?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Who’s turn is it next?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82802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dy dro di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971714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eich tro chi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6424244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/>
        </p:nvGraphicFramePr>
        <p:xfrm>
          <a:off x="5003874" y="1152827"/>
          <a:ext cx="2435657" cy="55841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00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1656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Dere ’ma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Come here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Dewch yma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Go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Be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Listen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Wash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Meddyliwch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Walk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Sit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Write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191656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Ysgrifennwch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2429322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057893" y="488337"/>
            <a:ext cx="1144299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Unigol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dirty="0">
                <a:solidFill>
                  <a:schemeClr val="tx1"/>
                </a:solidFill>
              </a:rPr>
              <a:t>(Sing.)</a:t>
            </a:r>
            <a:r>
              <a:rPr lang="en-US" dirty="0"/>
              <a:t> 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6336001" y="487987"/>
            <a:ext cx="1046037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Lluosog</a:t>
            </a:r>
            <a:r>
              <a:rPr lang="en-US" sz="1400" b="1" dirty="0">
                <a:solidFill>
                  <a:schemeClr val="tx1"/>
                </a:solidFill>
              </a:rPr>
              <a:t>  </a:t>
            </a:r>
            <a:r>
              <a:rPr lang="en-US" sz="1400" dirty="0">
                <a:solidFill>
                  <a:schemeClr val="tx1"/>
                </a:solidFill>
              </a:rPr>
              <a:t>(Pl.)</a:t>
            </a:r>
            <a:r>
              <a:rPr lang="en-US" dirty="0"/>
              <a:t> </a:t>
            </a:r>
          </a:p>
        </p:txBody>
      </p:sp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2798B263-7334-B44C-A0E2-8DC17986B411}"/>
              </a:ext>
            </a:extLst>
          </p:cNvPr>
          <p:cNvGraphicFramePr>
            <a:graphicFrameLocks noGrp="1"/>
          </p:cNvGraphicFramePr>
          <p:nvPr/>
        </p:nvGraphicFramePr>
        <p:xfrm>
          <a:off x="7639764" y="878612"/>
          <a:ext cx="4409495" cy="5519263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210027">
                  <a:extLst>
                    <a:ext uri="{9D8B030D-6E8A-4147-A177-3AD203B41FA5}">
                      <a16:colId xmlns:a16="http://schemas.microsoft.com/office/drawing/2014/main" val="4107014184"/>
                    </a:ext>
                  </a:extLst>
                </a:gridCol>
                <a:gridCol w="2199468">
                  <a:extLst>
                    <a:ext uri="{9D8B030D-6E8A-4147-A177-3AD203B41FA5}">
                      <a16:colId xmlns:a16="http://schemas.microsoft.com/office/drawing/2014/main" val="2197028672"/>
                    </a:ext>
                  </a:extLst>
                </a:gridCol>
              </a:tblGrid>
              <a:tr h="352477">
                <a:tc gridSpan="2"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Cytuno ar nod y </a:t>
                      </a:r>
                      <a:r>
                        <a:rPr lang="en-US" sz="1600" b="1" dirty="0" err="1"/>
                        <a:t>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algn="ctr"/>
                      <a:r>
                        <a:rPr lang="en-GB" sz="1600" b="0" i="1" noProof="0" dirty="0"/>
                        <a:t>(Agreeing lesson aim)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5586470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Nod y wers heddiw ydy 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The aim of today’s lesson is...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224967334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Heddiw rydyn ni’n mynd i...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Today we are going to...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96644809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Yn y wers yma, byddwn ni’n adolygu...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In this lesson, we’ll be revising...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67550416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Bore ’ma rydw i eisiau i chi feddwl am...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This morning, I want you to think about...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149784379"/>
                  </a:ext>
                </a:extLst>
              </a:tr>
              <a:tr h="60882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/>
                        <a:t>Cloi </a:t>
                      </a:r>
                      <a:r>
                        <a:rPr lang="en-US" sz="1600" b="1" dirty="0" err="1"/>
                        <a:t>gwers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1" noProof="0" dirty="0"/>
                        <a:t>(Closing a lesson )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046461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chi wedi mwynhau?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Have you enjoyed?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25913546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</a:t>
                      </a:r>
                      <a:r>
                        <a:rPr lang="en-US" sz="1400" b="1" dirty="0" err="1"/>
                        <a:t>fwynhau</a:t>
                      </a:r>
                      <a:r>
                        <a:rPr lang="en-US" sz="1400" b="1" dirty="0"/>
                        <a:t>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enjoyed?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71377150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ddysgu?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learnt?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004469803"/>
                  </a:ext>
                </a:extLst>
              </a:tr>
              <a:tr h="320434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</a:t>
                      </a:r>
                      <a:r>
                        <a:rPr lang="en-US" sz="1400" b="1" dirty="0" err="1"/>
                        <a:t>chi’n</a:t>
                      </a:r>
                      <a:r>
                        <a:rPr lang="en-US" sz="1400" b="1" dirty="0"/>
                        <a:t> </a:t>
                      </a:r>
                      <a:r>
                        <a:rPr lang="en-US" sz="1400" b="1" dirty="0" err="1"/>
                        <a:t>cofio</a:t>
                      </a:r>
                      <a:r>
                        <a:rPr lang="en-US" sz="1400" b="1" dirty="0"/>
                        <a:t>…? </a:t>
                      </a:r>
                    </a:p>
                    <a:p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Do you remember…?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68266741"/>
                  </a:ext>
                </a:extLst>
              </a:tr>
            </a:tbl>
          </a:graphicData>
        </a:graphic>
      </p:graphicFrame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01600" y="160372"/>
            <a:ext cx="4698567" cy="470403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FF0000"/>
            </a:solidFill>
            <a:prstDash val="dash"/>
          </a:ln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Ymadroddion</a:t>
            </a:r>
            <a:r>
              <a:rPr lang="en-US" sz="1600" b="1" u="sng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  <a:r>
              <a:rPr lang="en-US" sz="1600" b="1" u="sng" dirty="0" err="1">
                <a:solidFill>
                  <a:schemeClr val="tx1"/>
                </a:solidFill>
                <a:latin typeface="Arial Rounded MT Bold" panose="020F0704030504030204" pitchFamily="34" charset="77"/>
              </a:rPr>
              <a:t>Defnyddiol</a:t>
            </a:r>
            <a:r>
              <a:rPr lang="en-US" sz="1600" b="1" u="sng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/ Useful phrases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868729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1165</TotalTime>
  <Words>548</Words>
  <Application>Microsoft Macintosh PowerPoint</Application>
  <PresentationFormat>Widescreen</PresentationFormat>
  <Paragraphs>191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Arial Rounded MT Bold</vt:lpstr>
      <vt:lpstr>Calibri</vt:lpstr>
      <vt:lpstr>Calibri Light</vt:lpstr>
      <vt:lpstr>Cover and End Slide Master</vt:lpstr>
      <vt:lpstr>Contents Slide Master</vt:lpstr>
      <vt:lpstr>Section Break Slide Master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37</cp:revision>
  <dcterms:created xsi:type="dcterms:W3CDTF">2020-09-30T16:50:28Z</dcterms:created>
  <dcterms:modified xsi:type="dcterms:W3CDTF">2023-10-18T10:41:45Z</dcterms:modified>
</cp:coreProperties>
</file>