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58" r:id="rId4"/>
    <p:sldId id="261" r:id="rId5"/>
    <p:sldId id="272" r:id="rId6"/>
    <p:sldId id="273" r:id="rId7"/>
    <p:sldId id="274" r:id="rId8"/>
    <p:sldId id="275" r:id="rId9"/>
    <p:sldId id="276" r:id="rId10"/>
    <p:sldId id="277"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91" r:id="rId24"/>
    <p:sldId id="292" r:id="rId25"/>
    <p:sldId id="293" r:id="rId26"/>
    <p:sldId id="294" r:id="rId27"/>
    <p:sldId id="295" r:id="rId28"/>
    <p:sldId id="296" r:id="rId29"/>
    <p:sldId id="27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2" d="100"/>
          <a:sy n="112" d="100"/>
        </p:scale>
        <p:origin x="162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04D37-194B-4872-8618-35B681EC63EF}" type="datetimeFigureOut">
              <a:rPr lang="en-GB" smtClean="0"/>
              <a:t>10/03/2025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8CA6D0-6A04-46EE-B5E7-A69408B100FA}" type="slidenum">
              <a:rPr lang="en-GB" smtClean="0"/>
              <a:t>‹#›</a:t>
            </a:fld>
            <a:endParaRPr lang="en-GB"/>
          </a:p>
        </p:txBody>
      </p:sp>
    </p:spTree>
    <p:extLst>
      <p:ext uri="{BB962C8B-B14F-4D97-AF65-F5344CB8AC3E}">
        <p14:creationId xmlns:p14="http://schemas.microsoft.com/office/powerpoint/2010/main" val="2760324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2374772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147566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873650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608360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691884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772575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4010522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830400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031783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40190273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274470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256467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4084206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10/03/2025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hyperlink" Target="https://www.reed.co.uk/" TargetMode="External"/><Relationship Id="rId3" Type="http://schemas.openxmlformats.org/officeDocument/2006/relationships/hyperlink" Target="https://uwtsd.careercentre.me/JobSearch" TargetMode="External"/><Relationship Id="rId7" Type="http://schemas.openxmlformats.org/officeDocument/2006/relationships/hyperlink" Target="https://uk.indeed.com/"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www.hays.co.uk/" TargetMode="External"/><Relationship Id="rId5" Type="http://schemas.openxmlformats.org/officeDocument/2006/relationships/hyperlink" Target="https://www.totaljobs.com/?cid=SEA_BG_UK-TJ-BRAND---E%7C%5BA%5D_c_total%20jobs--%7CBRAND001--_totaljobs_FP_RSA1&amp;loc_interest=&amp;loc_physical=132557&amp;s_kwcid=AL!7101!10!76622411582134!76622556238673&amp;ef_id=423e19f9bc7013a9cadb7e60a05b29c1:G:s%E2%80%8B&amp;adjust_t=1j9t5pmn_1jwapkzh&amp;msclkid=423e19f9bc7013a9cadb7e60a05b29c1" TargetMode="External"/><Relationship Id="rId10" Type="http://schemas.openxmlformats.org/officeDocument/2006/relationships/hyperlink" Target="https://www.fish4.co.uk/jobs/wales/" TargetMode="External"/><Relationship Id="rId4" Type="http://schemas.openxmlformats.org/officeDocument/2006/relationships/hyperlink" Target="https://www.prospects.ac.uk/" TargetMode="External"/><Relationship Id="rId9" Type="http://schemas.openxmlformats.org/officeDocument/2006/relationships/hyperlink" Target="https://www.jobsinwales.com/"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cva.cymru/jobs/"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s://jobs.bigissue.com/" TargetMode="External"/><Relationship Id="rId5" Type="http://schemas.openxmlformats.org/officeDocument/2006/relationships/hyperlink" Target="https://jobs.theguardian.com/" TargetMode="External"/><Relationship Id="rId4" Type="http://schemas.openxmlformats.org/officeDocument/2006/relationships/hyperlink" Target="https://www.charityjobfinder.co.uk/"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civilservicejobs.service.gov.uk/csr/index.cgi" TargetMode="External"/><Relationship Id="rId3" Type="http://schemas.openxmlformats.org/officeDocument/2006/relationships/hyperlink" Target="https://www.carmarthenshire.gov.wales/home/council-services/jobs-careers1/" TargetMode="External"/><Relationship Id="rId7" Type="http://schemas.openxmlformats.org/officeDocument/2006/relationships/hyperlink" Target="https://gov.wales/job-and-vacancies"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hyperlink" Target="https://www.cardiff.gov.uk/ENG/resident/Jobs-and-training/Pages/default.aspx" TargetMode="External"/><Relationship Id="rId5" Type="http://schemas.openxmlformats.org/officeDocument/2006/relationships/hyperlink" Target="https://www.swansea.gov.uk/article/992/Jobs" TargetMode="External"/><Relationship Id="rId10" Type="http://schemas.openxmlformats.org/officeDocument/2006/relationships/hyperlink" Target="https://www.linkedin.com/jobs/?originalSubdomain=uk" TargetMode="External"/><Relationship Id="rId4" Type="http://schemas.openxmlformats.org/officeDocument/2006/relationships/hyperlink" Target="https://www.pembrokeshire.gov.uk/jobs-and-careers" TargetMode="External"/><Relationship Id="rId9" Type="http://schemas.openxmlformats.org/officeDocument/2006/relationships/hyperlink" Target="https://careers.un.org/lbw/home.aspx?viewtype=SJ&amp;vacancy=Al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folder/view.php?id=646837"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folder/view.php?id=646837"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hyperlink" Target="https://moodle.uwtsd.ac.uk/course/view.php?id=8538#section-4"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ascensioncommunitytrust.org/"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nationalcareers.service.gov.uk/careers-advice/interview-advice/the-star-method"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ebookcentral.proquest.com/lib/trinity/reader.action?docID=6577749&amp;ppg=1" TargetMode="External"/><Relationship Id="rId2" Type="http://schemas.openxmlformats.org/officeDocument/2006/relationships/hyperlink" Target="https://sk-sagepub-com.ezproxy.uwtsd.ac.uk/book/mono/effective-multi-agency-partnerships/toc" TargetMode="External"/><Relationship Id="rId1" Type="http://schemas.openxmlformats.org/officeDocument/2006/relationships/slideLayout" Target="../slideLayouts/slideLayout6.xml"/><Relationship Id="rId6" Type="http://schemas.openxmlformats.org/officeDocument/2006/relationships/hyperlink" Target="https://www.nfer.ac.uk/publications/effective-interagency-working-a-review-of-the-literature-and-examples-from-practice/" TargetMode="External"/><Relationship Id="rId5" Type="http://schemas.openxmlformats.org/officeDocument/2006/relationships/hyperlink" Target="https://nationalcareers.service.gov.uk/careers-advice/interview-advice/the-star-method" TargetMode="External"/><Relationship Id="rId4" Type="http://schemas.openxmlformats.org/officeDocument/2006/relationships/hyperlink" Target="https://sk-sagepub-com.ezproxy.uwtsd.ac.uk/book/mono/multi-agency-working-in-the-early-years/to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700808"/>
            <a:ext cx="2232248" cy="11521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860032" y="309870"/>
            <a:ext cx="2736304" cy="167897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702648" y="3068624"/>
            <a:ext cx="3117824"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339752" y="2996952"/>
            <a:ext cx="1838294"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293491" y="2048600"/>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93491" y="3284984"/>
            <a:ext cx="1286621"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ECSO6006: Skills for Life: Employability and Future Pathways</a:t>
            </a:r>
          </a:p>
        </p:txBody>
      </p:sp>
      <p:sp>
        <p:nvSpPr>
          <p:cNvPr id="18" name="TextBox 17"/>
          <p:cNvSpPr txBox="1"/>
          <p:nvPr/>
        </p:nvSpPr>
        <p:spPr>
          <a:xfrm>
            <a:off x="338948" y="5343599"/>
            <a:ext cx="8496944" cy="461665"/>
          </a:xfrm>
          <a:prstGeom prst="rect">
            <a:avLst/>
          </a:prstGeom>
          <a:noFill/>
        </p:spPr>
        <p:txBody>
          <a:bodyPr wrap="square" rtlCol="0">
            <a:spAutoFit/>
          </a:bodyPr>
          <a:lstStyle/>
          <a:p>
            <a:pPr algn="ctr"/>
            <a:r>
              <a:rPr lang="en-GB" sz="2400" b="1" dirty="0"/>
              <a:t>Assignment Tutorial </a:t>
            </a:r>
          </a:p>
        </p:txBody>
      </p:sp>
      <p:sp>
        <p:nvSpPr>
          <p:cNvPr id="20" name="Rectangle 19"/>
          <p:cNvSpPr/>
          <p:nvPr/>
        </p:nvSpPr>
        <p:spPr>
          <a:xfrm>
            <a:off x="5683690" y="2063912"/>
            <a:ext cx="187220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4129" y="369449"/>
            <a:ext cx="2557401" cy="1547383"/>
          </a:xfrm>
          <a:prstGeom prst="rect">
            <a:avLst/>
          </a:prstGeom>
        </p:spPr>
      </p:pic>
      <p:pic>
        <p:nvPicPr>
          <p:cNvPr id="19" name="Picture 18"/>
          <p:cNvPicPr>
            <a:picLocks noChangeAspect="1"/>
          </p:cNvPicPr>
          <p:nvPr/>
        </p:nvPicPr>
        <p:blipFill>
          <a:blip r:embed="rId3"/>
          <a:stretch>
            <a:fillRect/>
          </a:stretch>
        </p:blipFill>
        <p:spPr>
          <a:xfrm>
            <a:off x="2554239" y="3068960"/>
            <a:ext cx="1394483" cy="1410667"/>
          </a:xfrm>
          <a:prstGeom prst="rect">
            <a:avLst/>
          </a:prstGeom>
        </p:spPr>
      </p:pic>
      <p:pic>
        <p:nvPicPr>
          <p:cNvPr id="23" name="Picture 22"/>
          <p:cNvPicPr>
            <a:picLocks noChangeAspect="1"/>
          </p:cNvPicPr>
          <p:nvPr/>
        </p:nvPicPr>
        <p:blipFill>
          <a:blip r:embed="rId4"/>
          <a:stretch>
            <a:fillRect/>
          </a:stretch>
        </p:blipFill>
        <p:spPr>
          <a:xfrm>
            <a:off x="467544" y="1772816"/>
            <a:ext cx="1941760" cy="973943"/>
          </a:xfrm>
          <a:prstGeom prst="rect">
            <a:avLst/>
          </a:prstGeom>
        </p:spPr>
      </p:pic>
      <p:pic>
        <p:nvPicPr>
          <p:cNvPr id="24" name="Picture 23"/>
          <p:cNvPicPr>
            <a:picLocks noChangeAspect="1"/>
          </p:cNvPicPr>
          <p:nvPr/>
        </p:nvPicPr>
        <p:blipFill>
          <a:blip r:embed="rId5"/>
          <a:stretch>
            <a:fillRect/>
          </a:stretch>
        </p:blipFill>
        <p:spPr>
          <a:xfrm>
            <a:off x="5868144" y="3256359"/>
            <a:ext cx="2732517" cy="112745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135FAB2-65D6-4E81-AF56-3131E49CC976}"/>
              </a:ext>
            </a:extLst>
          </p:cNvPr>
          <p:cNvSpPr>
            <a:spLocks noGrp="1"/>
          </p:cNvSpPr>
          <p:nvPr>
            <p:ph sz="half" idx="2"/>
          </p:nvPr>
        </p:nvSpPr>
        <p:spPr>
          <a:xfrm>
            <a:off x="539552" y="1772816"/>
            <a:ext cx="8136904" cy="2664296"/>
          </a:xfrm>
        </p:spPr>
        <p:txBody>
          <a:bodyPr>
            <a:normAutofit/>
          </a:bodyPr>
          <a:lstStyle/>
          <a:p>
            <a:r>
              <a:rPr lang="en-GB" sz="3200" dirty="0"/>
              <a:t>To foster a range of behaviours, attitudes and competencies which develop enterprising thinking and an employability </a:t>
            </a:r>
            <a:r>
              <a:rPr lang="en-GB" sz="3200" dirty="0" err="1"/>
              <a:t>mindset</a:t>
            </a:r>
            <a:r>
              <a:rPr lang="en-GB" sz="3200" dirty="0"/>
              <a:t> and enhance students’ ability to critically reflect on their own development needs.   </a:t>
            </a:r>
          </a:p>
          <a:p>
            <a:pPr marL="0" indent="0">
              <a:buNone/>
            </a:pPr>
            <a:endParaRPr lang="en-GB" sz="3200" dirty="0"/>
          </a:p>
          <a:p>
            <a:pPr marL="0" indent="0">
              <a:buNone/>
            </a:pPr>
            <a:endParaRPr lang="en-GB" sz="3200" b="1" dirty="0"/>
          </a:p>
        </p:txBody>
      </p:sp>
      <p:sp>
        <p:nvSpPr>
          <p:cNvPr id="2" name="TextBox 1"/>
          <p:cNvSpPr txBox="1"/>
          <p:nvPr/>
        </p:nvSpPr>
        <p:spPr>
          <a:xfrm>
            <a:off x="1115616" y="116632"/>
            <a:ext cx="6768752" cy="646331"/>
          </a:xfrm>
          <a:prstGeom prst="rect">
            <a:avLst/>
          </a:prstGeom>
          <a:noFill/>
        </p:spPr>
        <p:txBody>
          <a:bodyPr wrap="square" rtlCol="0">
            <a:spAutoFit/>
          </a:bodyPr>
          <a:lstStyle/>
          <a:p>
            <a:pPr algn="ctr"/>
            <a:r>
              <a:rPr lang="en-GB" sz="3600" b="1" dirty="0"/>
              <a:t>Module Aim</a:t>
            </a:r>
          </a:p>
        </p:txBody>
      </p:sp>
    </p:spTree>
    <p:extLst>
      <p:ext uri="{BB962C8B-B14F-4D97-AF65-F5344CB8AC3E}">
        <p14:creationId xmlns:p14="http://schemas.microsoft.com/office/powerpoint/2010/main" val="121306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52897AB-491A-4CAE-A768-001530F23CFA}"/>
              </a:ext>
            </a:extLst>
          </p:cNvPr>
          <p:cNvSpPr>
            <a:spLocks noGrp="1"/>
          </p:cNvSpPr>
          <p:nvPr>
            <p:ph sz="half" idx="2"/>
          </p:nvPr>
        </p:nvSpPr>
        <p:spPr>
          <a:xfrm>
            <a:off x="179512" y="836712"/>
            <a:ext cx="8856984" cy="3960440"/>
          </a:xfrm>
        </p:spPr>
        <p:txBody>
          <a:bodyPr>
            <a:noAutofit/>
          </a:bodyPr>
          <a:lstStyle/>
          <a:p>
            <a:pPr>
              <a:lnSpc>
                <a:spcPct val="120000"/>
              </a:lnSpc>
              <a:spcBef>
                <a:spcPts val="600"/>
              </a:spcBef>
            </a:pPr>
            <a:r>
              <a:rPr lang="en-GB" sz="2400" dirty="0"/>
              <a:t>Critically analyse the principles of employability and enterprising skills in relation to relevant career pathways;</a:t>
            </a:r>
          </a:p>
          <a:p>
            <a:pPr>
              <a:lnSpc>
                <a:spcPct val="120000"/>
              </a:lnSpc>
              <a:spcBef>
                <a:spcPts val="600"/>
              </a:spcBef>
            </a:pPr>
            <a:r>
              <a:rPr lang="en-GB" sz="2400" dirty="0"/>
              <a:t>Critically reflect on the importance of continual learning and future thinking for  own personal development and employability; </a:t>
            </a:r>
          </a:p>
          <a:p>
            <a:pPr>
              <a:lnSpc>
                <a:spcPct val="120000"/>
              </a:lnSpc>
              <a:spcBef>
                <a:spcPts val="600"/>
              </a:spcBef>
            </a:pPr>
            <a:r>
              <a:rPr lang="en-GB" sz="2400" dirty="0"/>
              <a:t>Exhibit written and presentation skills that evidence advanced competencies and characteristics that reflect a range of transferable skills e.g. teamwork, problem solving and communication;</a:t>
            </a:r>
          </a:p>
          <a:p>
            <a:pPr>
              <a:lnSpc>
                <a:spcPct val="120000"/>
              </a:lnSpc>
              <a:spcBef>
                <a:spcPts val="600"/>
              </a:spcBef>
            </a:pPr>
            <a:r>
              <a:rPr lang="en-GB" sz="2400" dirty="0"/>
              <a:t>Organise knowledge and learning through an advanced use of a range of information sources, including ICT, and present their work at the appropriate level.</a:t>
            </a:r>
          </a:p>
          <a:p>
            <a:pPr>
              <a:lnSpc>
                <a:spcPct val="120000"/>
              </a:lnSpc>
              <a:spcBef>
                <a:spcPts val="600"/>
              </a:spcBef>
            </a:pPr>
            <a:endParaRPr lang="en-GB" sz="2400" dirty="0"/>
          </a:p>
        </p:txBody>
      </p:sp>
      <p:sp>
        <p:nvSpPr>
          <p:cNvPr id="5" name="TextBox 4"/>
          <p:cNvSpPr txBox="1"/>
          <p:nvPr/>
        </p:nvSpPr>
        <p:spPr>
          <a:xfrm>
            <a:off x="1115616" y="116632"/>
            <a:ext cx="6768752" cy="646331"/>
          </a:xfrm>
          <a:prstGeom prst="rect">
            <a:avLst/>
          </a:prstGeom>
          <a:noFill/>
        </p:spPr>
        <p:txBody>
          <a:bodyPr wrap="square" rtlCol="0">
            <a:spAutoFit/>
          </a:bodyPr>
          <a:lstStyle/>
          <a:p>
            <a:pPr algn="ctr"/>
            <a:r>
              <a:rPr lang="en-GB" sz="3600" b="1" dirty="0"/>
              <a:t>Learning Outcomes</a:t>
            </a:r>
          </a:p>
        </p:txBody>
      </p:sp>
    </p:spTree>
    <p:extLst>
      <p:ext uri="{BB962C8B-B14F-4D97-AF65-F5344CB8AC3E}">
        <p14:creationId xmlns:p14="http://schemas.microsoft.com/office/powerpoint/2010/main" val="423406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Assessment</a:t>
            </a:r>
            <a:br>
              <a:rPr lang="en-GB" sz="5300" b="1" dirty="0">
                <a:latin typeface="+mn-lt"/>
              </a:rPr>
            </a:br>
            <a:br>
              <a:rPr lang="en-GB" sz="5300" b="1" u="sng" dirty="0">
                <a:latin typeface="+mn-lt"/>
              </a:rPr>
            </a:br>
            <a:endParaRPr lang="en-GB" sz="5300" b="1" u="sng" dirty="0">
              <a:latin typeface="+mn-lt"/>
            </a:endParaRPr>
          </a:p>
        </p:txBody>
      </p:sp>
      <p:sp>
        <p:nvSpPr>
          <p:cNvPr id="7" name="Content Placeholder 6">
            <a:extLst>
              <a:ext uri="{FF2B5EF4-FFF2-40B4-BE49-F238E27FC236}">
                <a16:creationId xmlns:a16="http://schemas.microsoft.com/office/drawing/2014/main" id="{6BECCA3C-0E30-4BC4-A2AA-8C962FC58F5F}"/>
              </a:ext>
            </a:extLst>
          </p:cNvPr>
          <p:cNvSpPr>
            <a:spLocks noGrp="1"/>
          </p:cNvSpPr>
          <p:nvPr>
            <p:ph sz="half" idx="2"/>
          </p:nvPr>
        </p:nvSpPr>
        <p:spPr>
          <a:xfrm>
            <a:off x="251520" y="1340768"/>
            <a:ext cx="8712968" cy="4582079"/>
          </a:xfrm>
        </p:spPr>
        <p:txBody>
          <a:bodyPr>
            <a:normAutofit/>
          </a:bodyPr>
          <a:lstStyle/>
          <a:p>
            <a:pPr marL="0" indent="0">
              <a:buNone/>
            </a:pPr>
            <a:r>
              <a:rPr lang="en-GB" sz="3200" b="1" dirty="0"/>
              <a:t>Interview</a:t>
            </a:r>
          </a:p>
          <a:p>
            <a:pPr marL="0" indent="0">
              <a:buNone/>
            </a:pPr>
            <a:r>
              <a:rPr lang="en-GB" sz="3200" i="1" dirty="0"/>
              <a:t>For an employment opportunity of your choice prepare a 20 minute presentation outlining your suitability for the post. Your presentation should use theory to support your arguments. You will be asked a number of questions at the end of your presentation which will be based on your chosen opportunity and the content of your presentation.</a:t>
            </a:r>
          </a:p>
          <a:p>
            <a:pPr marL="0" indent="0">
              <a:buNone/>
            </a:pPr>
            <a:endParaRPr lang="en-GB" sz="3200" b="1" dirty="0"/>
          </a:p>
        </p:txBody>
      </p:sp>
    </p:spTree>
    <p:extLst>
      <p:ext uri="{BB962C8B-B14F-4D97-AF65-F5344CB8AC3E}">
        <p14:creationId xmlns:p14="http://schemas.microsoft.com/office/powerpoint/2010/main" val="2489964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Job Seeking Assessment</a:t>
            </a:r>
            <a:br>
              <a:rPr lang="en-GB" sz="5300" b="1" dirty="0">
                <a:latin typeface="+mn-lt"/>
              </a:rPr>
            </a:br>
            <a:br>
              <a:rPr lang="en-GB" sz="5300" b="1" u="sng" dirty="0">
                <a:latin typeface="+mn-lt"/>
              </a:rPr>
            </a:br>
            <a:endParaRPr lang="en-GB" sz="5300" b="1" u="sng" dirty="0">
              <a:latin typeface="+mn-lt"/>
            </a:endParaRPr>
          </a:p>
        </p:txBody>
      </p:sp>
      <p:sp>
        <p:nvSpPr>
          <p:cNvPr id="7" name="Content Placeholder 6">
            <a:extLst>
              <a:ext uri="{FF2B5EF4-FFF2-40B4-BE49-F238E27FC236}">
                <a16:creationId xmlns:a16="http://schemas.microsoft.com/office/drawing/2014/main" id="{6BECCA3C-0E30-4BC4-A2AA-8C962FC58F5F}"/>
              </a:ext>
            </a:extLst>
          </p:cNvPr>
          <p:cNvSpPr>
            <a:spLocks noGrp="1"/>
          </p:cNvSpPr>
          <p:nvPr>
            <p:ph sz="half" idx="2"/>
          </p:nvPr>
        </p:nvSpPr>
        <p:spPr>
          <a:xfrm>
            <a:off x="215516" y="1052737"/>
            <a:ext cx="8712968" cy="576064"/>
          </a:xfrm>
        </p:spPr>
        <p:txBody>
          <a:bodyPr>
            <a:normAutofit lnSpcReduction="10000"/>
          </a:bodyPr>
          <a:lstStyle/>
          <a:p>
            <a:pPr marL="0" indent="0">
              <a:buNone/>
            </a:pPr>
            <a:r>
              <a:rPr lang="en-GB" sz="3200" b="1" dirty="0"/>
              <a:t>Things to consider:</a:t>
            </a:r>
          </a:p>
          <a:p>
            <a:pPr marL="0" indent="0">
              <a:buNone/>
            </a:pPr>
            <a:endParaRPr lang="en-GB" sz="3200" b="1" dirty="0"/>
          </a:p>
        </p:txBody>
      </p:sp>
      <p:sp>
        <p:nvSpPr>
          <p:cNvPr id="2" name="TextBox 1"/>
          <p:cNvSpPr txBox="1"/>
          <p:nvPr/>
        </p:nvSpPr>
        <p:spPr>
          <a:xfrm>
            <a:off x="539552" y="2173729"/>
            <a:ext cx="6120680" cy="461665"/>
          </a:xfrm>
          <a:prstGeom prst="rect">
            <a:avLst/>
          </a:prstGeom>
          <a:noFill/>
        </p:spPr>
        <p:txBody>
          <a:bodyPr wrap="square" rtlCol="0">
            <a:spAutoFit/>
          </a:bodyPr>
          <a:lstStyle/>
          <a:p>
            <a:r>
              <a:rPr lang="en-GB" sz="2400" i="1" dirty="0"/>
              <a:t>Where do I find my ‘employment opportunity’?</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2045171"/>
            <a:ext cx="638801" cy="638801"/>
          </a:xfrm>
          <a:prstGeom prst="rect">
            <a:avLst/>
          </a:prstGeom>
        </p:spPr>
      </p:pic>
      <p:sp>
        <p:nvSpPr>
          <p:cNvPr id="6" name="TextBox 5"/>
          <p:cNvSpPr txBox="1"/>
          <p:nvPr/>
        </p:nvSpPr>
        <p:spPr>
          <a:xfrm>
            <a:off x="539552" y="3253849"/>
            <a:ext cx="6120680" cy="461665"/>
          </a:xfrm>
          <a:prstGeom prst="rect">
            <a:avLst/>
          </a:prstGeom>
          <a:noFill/>
        </p:spPr>
        <p:txBody>
          <a:bodyPr wrap="square" rtlCol="0">
            <a:spAutoFit/>
          </a:bodyPr>
          <a:lstStyle/>
          <a:p>
            <a:r>
              <a:rPr lang="en-GB" sz="2400" i="1" dirty="0"/>
              <a:t>How do I know it is suitable?</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3125291"/>
            <a:ext cx="638801" cy="638801"/>
          </a:xfrm>
          <a:prstGeom prst="rect">
            <a:avLst/>
          </a:prstGeom>
        </p:spPr>
      </p:pic>
      <p:sp>
        <p:nvSpPr>
          <p:cNvPr id="9" name="TextBox 8"/>
          <p:cNvSpPr txBox="1"/>
          <p:nvPr/>
        </p:nvSpPr>
        <p:spPr>
          <a:xfrm>
            <a:off x="539552" y="4502933"/>
            <a:ext cx="6120680" cy="461665"/>
          </a:xfrm>
          <a:prstGeom prst="rect">
            <a:avLst/>
          </a:prstGeom>
          <a:noFill/>
        </p:spPr>
        <p:txBody>
          <a:bodyPr wrap="square" rtlCol="0">
            <a:spAutoFit/>
          </a:bodyPr>
          <a:lstStyle/>
          <a:p>
            <a:r>
              <a:rPr lang="en-GB" sz="2400" i="1" dirty="0"/>
              <a:t>What theories should I use?</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4374375"/>
            <a:ext cx="638801" cy="638801"/>
          </a:xfrm>
          <a:prstGeom prst="rect">
            <a:avLst/>
          </a:prstGeom>
        </p:spPr>
      </p:pic>
    </p:spTree>
    <p:extLst>
      <p:ext uri="{BB962C8B-B14F-4D97-AF65-F5344CB8AC3E}">
        <p14:creationId xmlns:p14="http://schemas.microsoft.com/office/powerpoint/2010/main" val="1673258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br>
              <a:rPr lang="en-GB" sz="4900" b="1" dirty="0"/>
            </a:br>
            <a:br>
              <a:rPr lang="en-GB" sz="4900" b="1" dirty="0"/>
            </a:br>
            <a:r>
              <a:rPr lang="en-GB" sz="5300" b="1" dirty="0">
                <a:latin typeface="+mn-lt"/>
              </a:rPr>
              <a:t>Job Seeking </a:t>
            </a:r>
            <a:r>
              <a:rPr lang="en-GB" sz="5300" b="1" dirty="0"/>
              <a:t>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1511660" y="1026727"/>
            <a:ext cx="6120680" cy="461665"/>
          </a:xfrm>
          <a:prstGeom prst="rect">
            <a:avLst/>
          </a:prstGeom>
          <a:noFill/>
        </p:spPr>
        <p:txBody>
          <a:bodyPr wrap="square" rtlCol="0">
            <a:spAutoFit/>
          </a:bodyPr>
          <a:lstStyle/>
          <a:p>
            <a:r>
              <a:rPr lang="en-GB" sz="2400" b="1" i="1" dirty="0"/>
              <a:t>Where do I find my ‘employment opportunity’?</a:t>
            </a:r>
          </a:p>
        </p:txBody>
      </p:sp>
      <p:sp>
        <p:nvSpPr>
          <p:cNvPr id="12" name="TextBox 11">
            <a:extLst>
              <a:ext uri="{FF2B5EF4-FFF2-40B4-BE49-F238E27FC236}">
                <a16:creationId xmlns:a16="http://schemas.microsoft.com/office/drawing/2014/main" id="{3E0FCF38-8C6F-4305-BBE4-E7A53EC9824F}"/>
              </a:ext>
            </a:extLst>
          </p:cNvPr>
          <p:cNvSpPr txBox="1"/>
          <p:nvPr/>
        </p:nvSpPr>
        <p:spPr>
          <a:xfrm>
            <a:off x="179512" y="1656382"/>
            <a:ext cx="8496944" cy="461665"/>
          </a:xfrm>
          <a:prstGeom prst="rect">
            <a:avLst/>
          </a:prstGeom>
          <a:noFill/>
        </p:spPr>
        <p:txBody>
          <a:bodyPr wrap="square" rtlCol="0">
            <a:spAutoFit/>
          </a:bodyPr>
          <a:lstStyle/>
          <a:p>
            <a:r>
              <a:rPr lang="en-GB" sz="2400" b="1" dirty="0"/>
              <a:t>Graduate Careers Services, e.g.</a:t>
            </a:r>
          </a:p>
        </p:txBody>
      </p:sp>
      <p:sp>
        <p:nvSpPr>
          <p:cNvPr id="13" name="TextBox 12">
            <a:extLst>
              <a:ext uri="{FF2B5EF4-FFF2-40B4-BE49-F238E27FC236}">
                <a16:creationId xmlns:a16="http://schemas.microsoft.com/office/drawing/2014/main" id="{B6ABBD5C-7AA9-4BE8-A287-FD2D6679030D}"/>
              </a:ext>
            </a:extLst>
          </p:cNvPr>
          <p:cNvSpPr txBox="1"/>
          <p:nvPr/>
        </p:nvSpPr>
        <p:spPr>
          <a:xfrm>
            <a:off x="539552" y="2264891"/>
            <a:ext cx="8280920" cy="123110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UWTSD Careers Service </a:t>
            </a:r>
            <a:r>
              <a:rPr lang="en-GB" dirty="0">
                <a:hlinkClick r:id="rId3"/>
              </a:rPr>
              <a:t>University of Wales Trinity Saint David</a:t>
            </a:r>
            <a:endParaRPr lang="en-GB" dirty="0"/>
          </a:p>
          <a:p>
            <a:pPr marL="285750" indent="-285750">
              <a:spcBef>
                <a:spcPts val="600"/>
              </a:spcBef>
              <a:spcAft>
                <a:spcPts val="600"/>
              </a:spcAft>
              <a:buFont typeface="Arial" panose="020B0604020202020204" pitchFamily="34" charset="0"/>
              <a:buChar char="•"/>
            </a:pPr>
            <a:r>
              <a:rPr lang="en-GB" dirty="0"/>
              <a:t>Graduate Prospects </a:t>
            </a:r>
            <a:r>
              <a:rPr lang="en-GB" dirty="0" err="1">
                <a:hlinkClick r:id="rId4"/>
              </a:rPr>
              <a:t>Prospects</a:t>
            </a:r>
            <a:r>
              <a:rPr lang="en-GB" dirty="0">
                <a:hlinkClick r:id="rId4"/>
              </a:rPr>
              <a:t> | Job &amp; Course Search | Career &amp; University Advice</a:t>
            </a:r>
            <a:endParaRPr lang="en-GB" dirty="0"/>
          </a:p>
          <a:p>
            <a:pPr marL="285750" indent="-285750">
              <a:spcBef>
                <a:spcPts val="600"/>
              </a:spcBef>
              <a:spcAft>
                <a:spcPts val="600"/>
              </a:spcAft>
              <a:buFont typeface="Arial" panose="020B0604020202020204" pitchFamily="34" charset="0"/>
              <a:buChar char="•"/>
            </a:pPr>
            <a:r>
              <a:rPr lang="en-GB" dirty="0"/>
              <a:t>Total Jobs </a:t>
            </a:r>
            <a:r>
              <a:rPr lang="en-GB" dirty="0" err="1">
                <a:hlinkClick r:id="rId5"/>
              </a:rPr>
              <a:t>Jobs</a:t>
            </a:r>
            <a:r>
              <a:rPr lang="en-GB" dirty="0">
                <a:hlinkClick r:id="rId5"/>
              </a:rPr>
              <a:t> are our job | Totaljobs</a:t>
            </a:r>
            <a:endParaRPr lang="en-GB" dirty="0"/>
          </a:p>
        </p:txBody>
      </p:sp>
      <p:sp>
        <p:nvSpPr>
          <p:cNvPr id="14" name="TextBox 13">
            <a:extLst>
              <a:ext uri="{FF2B5EF4-FFF2-40B4-BE49-F238E27FC236}">
                <a16:creationId xmlns:a16="http://schemas.microsoft.com/office/drawing/2014/main" id="{B49CB1BB-CEEF-47BB-8513-611221A0003B}"/>
              </a:ext>
            </a:extLst>
          </p:cNvPr>
          <p:cNvSpPr txBox="1"/>
          <p:nvPr/>
        </p:nvSpPr>
        <p:spPr>
          <a:xfrm>
            <a:off x="195514" y="3573016"/>
            <a:ext cx="8496944" cy="461665"/>
          </a:xfrm>
          <a:prstGeom prst="rect">
            <a:avLst/>
          </a:prstGeom>
          <a:noFill/>
        </p:spPr>
        <p:txBody>
          <a:bodyPr wrap="square" rtlCol="0">
            <a:spAutoFit/>
          </a:bodyPr>
          <a:lstStyle/>
          <a:p>
            <a:r>
              <a:rPr lang="en-GB" sz="2400" b="1" dirty="0"/>
              <a:t>Recruitment Services (N.B. there are many), e.g.</a:t>
            </a:r>
          </a:p>
        </p:txBody>
      </p:sp>
      <p:sp>
        <p:nvSpPr>
          <p:cNvPr id="15" name="TextBox 14">
            <a:extLst>
              <a:ext uri="{FF2B5EF4-FFF2-40B4-BE49-F238E27FC236}">
                <a16:creationId xmlns:a16="http://schemas.microsoft.com/office/drawing/2014/main" id="{2ED26290-8843-48A5-B886-352E3E4B0F72}"/>
              </a:ext>
            </a:extLst>
          </p:cNvPr>
          <p:cNvSpPr txBox="1"/>
          <p:nvPr/>
        </p:nvSpPr>
        <p:spPr>
          <a:xfrm>
            <a:off x="539552" y="4034681"/>
            <a:ext cx="8280920" cy="20928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Hays Recruitment </a:t>
            </a:r>
            <a:r>
              <a:rPr lang="en-GB" dirty="0">
                <a:hlinkClick r:id="rId6"/>
              </a:rPr>
              <a:t>Find Jobs in the UK with Hays Recruitment Agency | Hays</a:t>
            </a:r>
            <a:endParaRPr lang="en-GB" dirty="0"/>
          </a:p>
          <a:p>
            <a:pPr marL="285750" indent="-285750">
              <a:spcBef>
                <a:spcPts val="600"/>
              </a:spcBef>
              <a:spcAft>
                <a:spcPts val="600"/>
              </a:spcAft>
              <a:buFont typeface="Arial" panose="020B0604020202020204" pitchFamily="34" charset="0"/>
              <a:buChar char="•"/>
            </a:pPr>
            <a:r>
              <a:rPr lang="en-GB" dirty="0"/>
              <a:t>Indeed </a:t>
            </a:r>
            <a:r>
              <a:rPr lang="en-GB" dirty="0">
                <a:hlinkClick r:id="rId7"/>
              </a:rPr>
              <a:t>Job Search | Indeed</a:t>
            </a:r>
            <a:endParaRPr lang="en-GB" dirty="0"/>
          </a:p>
          <a:p>
            <a:pPr marL="285750" indent="-285750">
              <a:spcBef>
                <a:spcPts val="600"/>
              </a:spcBef>
              <a:spcAft>
                <a:spcPts val="600"/>
              </a:spcAft>
              <a:buFont typeface="Arial" panose="020B0604020202020204" pitchFamily="34" charset="0"/>
              <a:buChar char="•"/>
            </a:pPr>
            <a:r>
              <a:rPr lang="en-GB" dirty="0"/>
              <a:t>Reed Recruitment </a:t>
            </a:r>
            <a:r>
              <a:rPr lang="en-GB" dirty="0">
                <a:hlinkClick r:id="rId8"/>
              </a:rPr>
              <a:t>Jobs and Recruitment on Reed.co.uk, the UK's #1 job site</a:t>
            </a:r>
            <a:endParaRPr lang="en-GB" dirty="0"/>
          </a:p>
          <a:p>
            <a:pPr marL="285750" indent="-285750">
              <a:spcBef>
                <a:spcPts val="600"/>
              </a:spcBef>
              <a:spcAft>
                <a:spcPts val="600"/>
              </a:spcAft>
              <a:buFont typeface="Arial" panose="020B0604020202020204" pitchFamily="34" charset="0"/>
              <a:buChar char="•"/>
            </a:pPr>
            <a:r>
              <a:rPr lang="en-GB" dirty="0"/>
              <a:t>Jobs in Wales </a:t>
            </a:r>
            <a:r>
              <a:rPr lang="en-GB" dirty="0">
                <a:hlinkClick r:id="rId9"/>
              </a:rPr>
              <a:t>The Home of Welsh Jobs since 1999 - Jobs In Wales</a:t>
            </a:r>
            <a:endParaRPr lang="en-GB" dirty="0"/>
          </a:p>
          <a:p>
            <a:pPr marL="285750" indent="-285750">
              <a:spcBef>
                <a:spcPts val="600"/>
              </a:spcBef>
              <a:spcAft>
                <a:spcPts val="600"/>
              </a:spcAft>
              <a:buFont typeface="Arial" panose="020B0604020202020204" pitchFamily="34" charset="0"/>
              <a:buChar char="•"/>
            </a:pPr>
            <a:r>
              <a:rPr lang="en-GB" dirty="0"/>
              <a:t>Fish 4 Jobs </a:t>
            </a:r>
            <a:r>
              <a:rPr lang="en-GB" dirty="0">
                <a:hlinkClick r:id="rId10"/>
              </a:rPr>
              <a:t>Wales Jobs | Search Jobs in Wales | Fish4</a:t>
            </a:r>
            <a:endParaRPr lang="en-GB" dirty="0"/>
          </a:p>
        </p:txBody>
      </p:sp>
    </p:spTree>
    <p:extLst>
      <p:ext uri="{BB962C8B-B14F-4D97-AF65-F5344CB8AC3E}">
        <p14:creationId xmlns:p14="http://schemas.microsoft.com/office/powerpoint/2010/main" val="50271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13" grpId="0" build="p"/>
      <p:bldP spid="14" grpId="0"/>
      <p:bldP spid="1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Job Seeking 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1511660" y="1026727"/>
            <a:ext cx="6120680" cy="461665"/>
          </a:xfrm>
          <a:prstGeom prst="rect">
            <a:avLst/>
          </a:prstGeom>
          <a:noFill/>
        </p:spPr>
        <p:txBody>
          <a:bodyPr wrap="square" rtlCol="0">
            <a:spAutoFit/>
          </a:bodyPr>
          <a:lstStyle/>
          <a:p>
            <a:r>
              <a:rPr lang="en-GB" sz="2400" b="1" i="1" dirty="0"/>
              <a:t>Where do I find my ‘employment opportunity’?</a:t>
            </a:r>
          </a:p>
        </p:txBody>
      </p:sp>
      <p:sp>
        <p:nvSpPr>
          <p:cNvPr id="12" name="TextBox 11">
            <a:extLst>
              <a:ext uri="{FF2B5EF4-FFF2-40B4-BE49-F238E27FC236}">
                <a16:creationId xmlns:a16="http://schemas.microsoft.com/office/drawing/2014/main" id="{3E0FCF38-8C6F-4305-BBE4-E7A53EC9824F}"/>
              </a:ext>
            </a:extLst>
          </p:cNvPr>
          <p:cNvSpPr txBox="1"/>
          <p:nvPr/>
        </p:nvSpPr>
        <p:spPr>
          <a:xfrm>
            <a:off x="179512" y="1656382"/>
            <a:ext cx="8496944" cy="461665"/>
          </a:xfrm>
          <a:prstGeom prst="rect">
            <a:avLst/>
          </a:prstGeom>
          <a:noFill/>
        </p:spPr>
        <p:txBody>
          <a:bodyPr wrap="square" rtlCol="0">
            <a:spAutoFit/>
          </a:bodyPr>
          <a:lstStyle/>
          <a:p>
            <a:r>
              <a:rPr lang="en-GB" sz="2400" b="1" dirty="0"/>
              <a:t>Third Sector sources, e.g.</a:t>
            </a:r>
          </a:p>
        </p:txBody>
      </p:sp>
      <p:sp>
        <p:nvSpPr>
          <p:cNvPr id="13" name="TextBox 12">
            <a:extLst>
              <a:ext uri="{FF2B5EF4-FFF2-40B4-BE49-F238E27FC236}">
                <a16:creationId xmlns:a16="http://schemas.microsoft.com/office/drawing/2014/main" id="{B6ABBD5C-7AA9-4BE8-A287-FD2D6679030D}"/>
              </a:ext>
            </a:extLst>
          </p:cNvPr>
          <p:cNvSpPr txBox="1"/>
          <p:nvPr/>
        </p:nvSpPr>
        <p:spPr>
          <a:xfrm>
            <a:off x="467544" y="2264891"/>
            <a:ext cx="8460940" cy="107721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Wales Council for Voluntary Associations (WCVA) / Recruit 3 </a:t>
            </a:r>
            <a:r>
              <a:rPr lang="en-GB" dirty="0">
                <a:hlinkClick r:id="rId3"/>
              </a:rPr>
              <a:t>Voluntary sector jobs - come and work at WCVA</a:t>
            </a:r>
            <a:endParaRPr lang="en-GB" dirty="0"/>
          </a:p>
          <a:p>
            <a:pPr marL="285750" indent="-285750">
              <a:spcBef>
                <a:spcPts val="600"/>
              </a:spcBef>
              <a:spcAft>
                <a:spcPts val="600"/>
              </a:spcAft>
              <a:buFont typeface="Arial" panose="020B0604020202020204" pitchFamily="34" charset="0"/>
              <a:buChar char="•"/>
            </a:pPr>
            <a:r>
              <a:rPr lang="en-GB" dirty="0"/>
              <a:t>Charity Job Finder </a:t>
            </a:r>
            <a:r>
              <a:rPr lang="en-GB" dirty="0">
                <a:hlinkClick r:id="rId4"/>
              </a:rPr>
              <a:t>Charity Job Finder | jobs | Choose from 90 live vacancies</a:t>
            </a:r>
            <a:endParaRPr lang="en-GB" dirty="0"/>
          </a:p>
        </p:txBody>
      </p:sp>
      <p:sp>
        <p:nvSpPr>
          <p:cNvPr id="14" name="TextBox 13">
            <a:extLst>
              <a:ext uri="{FF2B5EF4-FFF2-40B4-BE49-F238E27FC236}">
                <a16:creationId xmlns:a16="http://schemas.microsoft.com/office/drawing/2014/main" id="{B49CB1BB-CEEF-47BB-8513-611221A0003B}"/>
              </a:ext>
            </a:extLst>
          </p:cNvPr>
          <p:cNvSpPr txBox="1"/>
          <p:nvPr/>
        </p:nvSpPr>
        <p:spPr>
          <a:xfrm>
            <a:off x="215516" y="3965649"/>
            <a:ext cx="8496944" cy="461665"/>
          </a:xfrm>
          <a:prstGeom prst="rect">
            <a:avLst/>
          </a:prstGeom>
          <a:noFill/>
        </p:spPr>
        <p:txBody>
          <a:bodyPr wrap="square" rtlCol="0">
            <a:spAutoFit/>
          </a:bodyPr>
          <a:lstStyle/>
          <a:p>
            <a:r>
              <a:rPr lang="en-GB" sz="2400" b="1" dirty="0"/>
              <a:t>Media (N.B. there are many), e.g.</a:t>
            </a:r>
          </a:p>
        </p:txBody>
      </p:sp>
      <p:sp>
        <p:nvSpPr>
          <p:cNvPr id="15" name="TextBox 14">
            <a:extLst>
              <a:ext uri="{FF2B5EF4-FFF2-40B4-BE49-F238E27FC236}">
                <a16:creationId xmlns:a16="http://schemas.microsoft.com/office/drawing/2014/main" id="{2ED26290-8843-48A5-B886-352E3E4B0F72}"/>
              </a:ext>
            </a:extLst>
          </p:cNvPr>
          <p:cNvSpPr txBox="1"/>
          <p:nvPr/>
        </p:nvSpPr>
        <p:spPr>
          <a:xfrm>
            <a:off x="467544" y="4574158"/>
            <a:ext cx="7200800" cy="80021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Guardian Jobs </a:t>
            </a:r>
            <a:r>
              <a:rPr lang="en-GB" dirty="0">
                <a:hlinkClick r:id="rId5"/>
              </a:rPr>
              <a:t>Job search | Find your dream job with Guardian Jobs</a:t>
            </a:r>
            <a:endParaRPr lang="en-GB" dirty="0"/>
          </a:p>
          <a:p>
            <a:pPr marL="285750" indent="-285750">
              <a:spcBef>
                <a:spcPts val="600"/>
              </a:spcBef>
              <a:spcAft>
                <a:spcPts val="600"/>
              </a:spcAft>
              <a:buFont typeface="Arial" panose="020B0604020202020204" pitchFamily="34" charset="0"/>
              <a:buChar char="•"/>
            </a:pPr>
            <a:r>
              <a:rPr lang="en-GB" dirty="0"/>
              <a:t>The Big Issue </a:t>
            </a:r>
            <a:r>
              <a:rPr lang="en-GB" dirty="0">
                <a:hlinkClick r:id="rId6"/>
              </a:rPr>
              <a:t>Big Issue Recruit | Work That Works for You</a:t>
            </a:r>
            <a:endParaRPr lang="en-GB" dirty="0"/>
          </a:p>
        </p:txBody>
      </p:sp>
    </p:spTree>
    <p:extLst>
      <p:ext uri="{BB962C8B-B14F-4D97-AF65-F5344CB8AC3E}">
        <p14:creationId xmlns:p14="http://schemas.microsoft.com/office/powerpoint/2010/main" val="282308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13" grpId="0" build="p"/>
      <p:bldP spid="14" grpId="0"/>
      <p:bldP spid="1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Job Seeking 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1511660" y="1026727"/>
            <a:ext cx="6120680" cy="461665"/>
          </a:xfrm>
          <a:prstGeom prst="rect">
            <a:avLst/>
          </a:prstGeom>
          <a:noFill/>
        </p:spPr>
        <p:txBody>
          <a:bodyPr wrap="square" rtlCol="0">
            <a:spAutoFit/>
          </a:bodyPr>
          <a:lstStyle/>
          <a:p>
            <a:r>
              <a:rPr lang="en-GB" sz="2400" b="1" i="1" dirty="0"/>
              <a:t>Where do I find my ‘employment opportunity’?</a:t>
            </a:r>
          </a:p>
        </p:txBody>
      </p:sp>
      <p:sp>
        <p:nvSpPr>
          <p:cNvPr id="12" name="TextBox 11">
            <a:extLst>
              <a:ext uri="{FF2B5EF4-FFF2-40B4-BE49-F238E27FC236}">
                <a16:creationId xmlns:a16="http://schemas.microsoft.com/office/drawing/2014/main" id="{3E0FCF38-8C6F-4305-BBE4-E7A53EC9824F}"/>
              </a:ext>
            </a:extLst>
          </p:cNvPr>
          <p:cNvSpPr txBox="1"/>
          <p:nvPr/>
        </p:nvSpPr>
        <p:spPr>
          <a:xfrm>
            <a:off x="179512" y="1484784"/>
            <a:ext cx="8496944" cy="461665"/>
          </a:xfrm>
          <a:prstGeom prst="rect">
            <a:avLst/>
          </a:prstGeom>
          <a:noFill/>
        </p:spPr>
        <p:txBody>
          <a:bodyPr wrap="square" rtlCol="0">
            <a:spAutoFit/>
          </a:bodyPr>
          <a:lstStyle/>
          <a:p>
            <a:r>
              <a:rPr lang="en-GB" sz="2400" b="1" dirty="0"/>
              <a:t>Local Authorities, e.g.</a:t>
            </a:r>
          </a:p>
        </p:txBody>
      </p:sp>
      <p:sp>
        <p:nvSpPr>
          <p:cNvPr id="13" name="TextBox 12">
            <a:extLst>
              <a:ext uri="{FF2B5EF4-FFF2-40B4-BE49-F238E27FC236}">
                <a16:creationId xmlns:a16="http://schemas.microsoft.com/office/drawing/2014/main" id="{B6ABBD5C-7AA9-4BE8-A287-FD2D6679030D}"/>
              </a:ext>
            </a:extLst>
          </p:cNvPr>
          <p:cNvSpPr txBox="1"/>
          <p:nvPr/>
        </p:nvSpPr>
        <p:spPr>
          <a:xfrm>
            <a:off x="323528" y="2093293"/>
            <a:ext cx="8604956" cy="166199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Carmarthenshire C.C. </a:t>
            </a:r>
            <a:r>
              <a:rPr lang="en-GB" sz="1400" dirty="0">
                <a:hlinkClick r:id="rId3"/>
              </a:rPr>
              <a:t>https://www.carmarthenshire.gov.wales/home/council-services/jobs-careers1/</a:t>
            </a:r>
            <a:endParaRPr lang="en-GB" sz="1400" dirty="0"/>
          </a:p>
          <a:p>
            <a:pPr marL="285750" indent="-285750">
              <a:spcBef>
                <a:spcPts val="600"/>
              </a:spcBef>
              <a:spcAft>
                <a:spcPts val="600"/>
              </a:spcAft>
              <a:buFont typeface="Arial" panose="020B0604020202020204" pitchFamily="34" charset="0"/>
              <a:buChar char="•"/>
            </a:pPr>
            <a:r>
              <a:rPr lang="en-GB" dirty="0"/>
              <a:t>Pembrokeshire C.C. </a:t>
            </a:r>
            <a:r>
              <a:rPr lang="en-GB" sz="1600" dirty="0">
                <a:hlinkClick r:id="rId4"/>
              </a:rPr>
              <a:t>https://www.pembrokeshire.gov.uk/jobs-and-careers</a:t>
            </a:r>
            <a:r>
              <a:rPr lang="en-GB" sz="1600" dirty="0"/>
              <a:t> </a:t>
            </a:r>
          </a:p>
          <a:p>
            <a:pPr marL="285750" indent="-285750">
              <a:spcBef>
                <a:spcPts val="600"/>
              </a:spcBef>
              <a:spcAft>
                <a:spcPts val="600"/>
              </a:spcAft>
              <a:buFont typeface="Arial" panose="020B0604020202020204" pitchFamily="34" charset="0"/>
              <a:buChar char="•"/>
            </a:pPr>
            <a:r>
              <a:rPr lang="en-GB" dirty="0"/>
              <a:t>Swansea C.C. </a:t>
            </a:r>
            <a:r>
              <a:rPr lang="en-GB" sz="1600" dirty="0">
                <a:hlinkClick r:id="rId5"/>
              </a:rPr>
              <a:t>https://www.swansea.gov.uk/article/992/Jobs</a:t>
            </a:r>
            <a:r>
              <a:rPr lang="en-GB" sz="1600" dirty="0"/>
              <a:t> </a:t>
            </a:r>
          </a:p>
          <a:p>
            <a:pPr marL="285750" indent="-285750">
              <a:spcBef>
                <a:spcPts val="600"/>
              </a:spcBef>
              <a:spcAft>
                <a:spcPts val="600"/>
              </a:spcAft>
              <a:buFont typeface="Arial" panose="020B0604020202020204" pitchFamily="34" charset="0"/>
              <a:buChar char="•"/>
            </a:pPr>
            <a:r>
              <a:rPr lang="en-GB" dirty="0"/>
              <a:t>Cardiff C.C. </a:t>
            </a:r>
            <a:r>
              <a:rPr lang="en-GB" sz="1600" dirty="0">
                <a:hlinkClick r:id="rId6"/>
              </a:rPr>
              <a:t>https://www.cardiff.gov.uk/ENG/resident/Jobs-and-training/Pages/default.aspx</a:t>
            </a:r>
            <a:r>
              <a:rPr lang="en-GB" sz="1600" dirty="0"/>
              <a:t> </a:t>
            </a:r>
          </a:p>
        </p:txBody>
      </p:sp>
      <p:sp>
        <p:nvSpPr>
          <p:cNvPr id="14" name="TextBox 13">
            <a:extLst>
              <a:ext uri="{FF2B5EF4-FFF2-40B4-BE49-F238E27FC236}">
                <a16:creationId xmlns:a16="http://schemas.microsoft.com/office/drawing/2014/main" id="{B49CB1BB-CEEF-47BB-8513-611221A0003B}"/>
              </a:ext>
            </a:extLst>
          </p:cNvPr>
          <p:cNvSpPr txBox="1"/>
          <p:nvPr/>
        </p:nvSpPr>
        <p:spPr>
          <a:xfrm>
            <a:off x="215516" y="3861048"/>
            <a:ext cx="8496944" cy="461665"/>
          </a:xfrm>
          <a:prstGeom prst="rect">
            <a:avLst/>
          </a:prstGeom>
          <a:noFill/>
        </p:spPr>
        <p:txBody>
          <a:bodyPr wrap="square" rtlCol="0">
            <a:spAutoFit/>
          </a:bodyPr>
          <a:lstStyle/>
          <a:p>
            <a:r>
              <a:rPr lang="en-GB" sz="2400" b="1" dirty="0"/>
              <a:t>Others, e.g.</a:t>
            </a:r>
          </a:p>
        </p:txBody>
      </p:sp>
      <p:sp>
        <p:nvSpPr>
          <p:cNvPr id="15" name="TextBox 14">
            <a:extLst>
              <a:ext uri="{FF2B5EF4-FFF2-40B4-BE49-F238E27FC236}">
                <a16:creationId xmlns:a16="http://schemas.microsoft.com/office/drawing/2014/main" id="{2ED26290-8843-48A5-B886-352E3E4B0F72}"/>
              </a:ext>
            </a:extLst>
          </p:cNvPr>
          <p:cNvSpPr txBox="1"/>
          <p:nvPr/>
        </p:nvSpPr>
        <p:spPr>
          <a:xfrm>
            <a:off x="899592" y="4365104"/>
            <a:ext cx="8028892" cy="166199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Welsh Government </a:t>
            </a:r>
            <a:r>
              <a:rPr lang="en-GB" dirty="0">
                <a:hlinkClick r:id="rId7"/>
              </a:rPr>
              <a:t>https://gov.wales/job-and-vacancies</a:t>
            </a:r>
            <a:endParaRPr lang="en-GB" dirty="0"/>
          </a:p>
          <a:p>
            <a:pPr marL="285750" indent="-285750">
              <a:spcBef>
                <a:spcPts val="600"/>
              </a:spcBef>
              <a:spcAft>
                <a:spcPts val="600"/>
              </a:spcAft>
              <a:buFont typeface="Arial" panose="020B0604020202020204" pitchFamily="34" charset="0"/>
              <a:buChar char="•"/>
            </a:pPr>
            <a:r>
              <a:rPr lang="en-GB" dirty="0"/>
              <a:t>UK Government </a:t>
            </a:r>
            <a:r>
              <a:rPr lang="en-GB" dirty="0">
                <a:hlinkClick r:id="rId8"/>
              </a:rPr>
              <a:t>https://www.civilservicejobs.service.gov.uk/csr/index.cgi</a:t>
            </a:r>
            <a:endParaRPr lang="en-GB" dirty="0"/>
          </a:p>
          <a:p>
            <a:pPr marL="285750" indent="-285750">
              <a:spcBef>
                <a:spcPts val="600"/>
              </a:spcBef>
              <a:spcAft>
                <a:spcPts val="600"/>
              </a:spcAft>
              <a:buFont typeface="Arial" panose="020B0604020202020204" pitchFamily="34" charset="0"/>
              <a:buChar char="•"/>
            </a:pPr>
            <a:r>
              <a:rPr lang="en-GB" dirty="0"/>
              <a:t>United Nations </a:t>
            </a:r>
            <a:r>
              <a:rPr lang="en-GB" dirty="0">
                <a:hlinkClick r:id="rId9"/>
              </a:rPr>
              <a:t>https://careers.un.org/lbw/home.aspx?viewtype=SJ&amp;vacancy=All</a:t>
            </a:r>
            <a:endParaRPr lang="en-GB" dirty="0"/>
          </a:p>
          <a:p>
            <a:pPr marL="285750" indent="-285750">
              <a:spcBef>
                <a:spcPts val="600"/>
              </a:spcBef>
              <a:spcAft>
                <a:spcPts val="600"/>
              </a:spcAft>
              <a:buFont typeface="Arial" panose="020B0604020202020204" pitchFamily="34" charset="0"/>
              <a:buChar char="•"/>
            </a:pPr>
            <a:r>
              <a:rPr lang="en-GB" dirty="0"/>
              <a:t>LinkedIn* </a:t>
            </a:r>
            <a:r>
              <a:rPr lang="en-GB" dirty="0">
                <a:hlinkClick r:id="rId10"/>
              </a:rPr>
              <a:t>https://www.linkedin.com/jobs/?originalSubdomain=uk</a:t>
            </a:r>
            <a:r>
              <a:rPr lang="en-GB" dirty="0"/>
              <a:t> </a:t>
            </a:r>
          </a:p>
        </p:txBody>
      </p:sp>
    </p:spTree>
    <p:extLst>
      <p:ext uri="{BB962C8B-B14F-4D97-AF65-F5344CB8AC3E}">
        <p14:creationId xmlns:p14="http://schemas.microsoft.com/office/powerpoint/2010/main" val="88298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13" grpId="0" build="p"/>
      <p:bldP spid="14" grpId="0"/>
      <p:bldP spid="1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br>
              <a:rPr lang="en-GB" sz="4900" b="1" dirty="0"/>
            </a:br>
            <a:br>
              <a:rPr lang="en-GB" sz="4900" b="1" dirty="0"/>
            </a:br>
            <a:r>
              <a:rPr lang="en-GB" sz="5300" b="1" dirty="0">
                <a:latin typeface="+mn-lt"/>
              </a:rPr>
              <a:t>Job Seeking </a:t>
            </a:r>
            <a:r>
              <a:rPr lang="en-GB" sz="5300" b="1" dirty="0"/>
              <a:t>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1511660" y="1026727"/>
            <a:ext cx="6120680" cy="461665"/>
          </a:xfrm>
          <a:prstGeom prst="rect">
            <a:avLst/>
          </a:prstGeom>
          <a:noFill/>
        </p:spPr>
        <p:txBody>
          <a:bodyPr wrap="square" rtlCol="0">
            <a:spAutoFit/>
          </a:bodyPr>
          <a:lstStyle/>
          <a:p>
            <a:pPr algn="ctr"/>
            <a:r>
              <a:rPr lang="en-GB" sz="2400" b="1" i="1" dirty="0"/>
              <a:t>How do I know it is suitable?</a:t>
            </a:r>
          </a:p>
        </p:txBody>
      </p:sp>
      <p:sp>
        <p:nvSpPr>
          <p:cNvPr id="12" name="TextBox 11">
            <a:extLst>
              <a:ext uri="{FF2B5EF4-FFF2-40B4-BE49-F238E27FC236}">
                <a16:creationId xmlns:a16="http://schemas.microsoft.com/office/drawing/2014/main" id="{3E0FCF38-8C6F-4305-BBE4-E7A53EC9824F}"/>
              </a:ext>
            </a:extLst>
          </p:cNvPr>
          <p:cNvSpPr txBox="1"/>
          <p:nvPr/>
        </p:nvSpPr>
        <p:spPr>
          <a:xfrm>
            <a:off x="179512" y="1484784"/>
            <a:ext cx="8496944" cy="461665"/>
          </a:xfrm>
          <a:prstGeom prst="rect">
            <a:avLst/>
          </a:prstGeom>
          <a:noFill/>
        </p:spPr>
        <p:txBody>
          <a:bodyPr wrap="square" rtlCol="0">
            <a:spAutoFit/>
          </a:bodyPr>
          <a:lstStyle/>
          <a:p>
            <a:r>
              <a:rPr lang="en-GB" sz="2400" b="1" dirty="0"/>
              <a:t>For the Assessment:</a:t>
            </a:r>
          </a:p>
        </p:txBody>
      </p:sp>
      <p:sp>
        <p:nvSpPr>
          <p:cNvPr id="3" name="TextBox 2">
            <a:extLst>
              <a:ext uri="{FF2B5EF4-FFF2-40B4-BE49-F238E27FC236}">
                <a16:creationId xmlns:a16="http://schemas.microsoft.com/office/drawing/2014/main" id="{646974A4-C2B7-48E4-A6CE-BE57491461BD}"/>
              </a:ext>
            </a:extLst>
          </p:cNvPr>
          <p:cNvSpPr txBox="1"/>
          <p:nvPr/>
        </p:nvSpPr>
        <p:spPr>
          <a:xfrm>
            <a:off x="1052714" y="1914827"/>
            <a:ext cx="7200800" cy="1569660"/>
          </a:xfrm>
          <a:prstGeom prst="rect">
            <a:avLst/>
          </a:prstGeom>
          <a:noFill/>
        </p:spPr>
        <p:txBody>
          <a:bodyPr wrap="square" rtlCol="0">
            <a:spAutoFit/>
          </a:bodyPr>
          <a:lstStyle/>
          <a:p>
            <a:r>
              <a:rPr lang="en-GB" sz="2400" i="1" dirty="0"/>
              <a:t>Learning Outcome 3 – “Exhibit written and presentation skills that evidence </a:t>
            </a:r>
            <a:r>
              <a:rPr lang="en-GB" sz="2400" b="1" i="1" dirty="0"/>
              <a:t>advanced competencies </a:t>
            </a:r>
            <a:r>
              <a:rPr lang="en-GB" sz="2400" i="1" dirty="0"/>
              <a:t>and </a:t>
            </a:r>
            <a:r>
              <a:rPr lang="en-GB" sz="2400" b="1" i="1" dirty="0"/>
              <a:t>characteristics</a:t>
            </a:r>
            <a:r>
              <a:rPr lang="en-GB" sz="2400" i="1" dirty="0"/>
              <a:t> that reflect a range of </a:t>
            </a:r>
            <a:r>
              <a:rPr lang="en-GB" sz="2400" b="1" i="1" dirty="0"/>
              <a:t>transferable skills </a:t>
            </a:r>
            <a:r>
              <a:rPr lang="en-GB" sz="2400" i="1" dirty="0"/>
              <a:t>e.g. </a:t>
            </a:r>
            <a:r>
              <a:rPr lang="en-GB" sz="2400" b="1" i="1" dirty="0"/>
              <a:t>teamwork, problem solving and communication</a:t>
            </a:r>
            <a:r>
              <a:rPr lang="en-GB" sz="2400" i="1" dirty="0"/>
              <a:t>”</a:t>
            </a:r>
          </a:p>
        </p:txBody>
      </p:sp>
      <p:sp>
        <p:nvSpPr>
          <p:cNvPr id="4" name="TextBox 3">
            <a:extLst>
              <a:ext uri="{FF2B5EF4-FFF2-40B4-BE49-F238E27FC236}">
                <a16:creationId xmlns:a16="http://schemas.microsoft.com/office/drawing/2014/main" id="{71621E77-D888-4F27-9AEB-41B8E5F44C2B}"/>
              </a:ext>
            </a:extLst>
          </p:cNvPr>
          <p:cNvSpPr txBox="1"/>
          <p:nvPr/>
        </p:nvSpPr>
        <p:spPr>
          <a:xfrm>
            <a:off x="971600" y="4567769"/>
            <a:ext cx="7272808" cy="1569660"/>
          </a:xfrm>
          <a:prstGeom prst="rect">
            <a:avLst/>
          </a:prstGeom>
          <a:noFill/>
        </p:spPr>
        <p:txBody>
          <a:bodyPr wrap="square" rtlCol="0">
            <a:spAutoFit/>
          </a:bodyPr>
          <a:lstStyle/>
          <a:p>
            <a:pPr algn="ctr"/>
            <a:r>
              <a:rPr lang="en-GB" sz="2400" b="1" i="1" dirty="0"/>
              <a:t>Does my chosen Job/Person Spec give me the opportunity to do this?</a:t>
            </a:r>
          </a:p>
          <a:p>
            <a:pPr algn="ctr"/>
            <a:r>
              <a:rPr lang="en-GB" sz="2400" b="1" i="1" dirty="0">
                <a:solidFill>
                  <a:srgbClr val="7030A0"/>
                </a:solidFill>
              </a:rPr>
              <a:t>N.B. for the Assessment  you do not have to meet every aspect, however………</a:t>
            </a:r>
          </a:p>
        </p:txBody>
      </p:sp>
      <p:pic>
        <p:nvPicPr>
          <p:cNvPr id="7" name="Picture 6" descr="Icon&#10;&#10;Description automatically generated">
            <a:extLst>
              <a:ext uri="{FF2B5EF4-FFF2-40B4-BE49-F238E27FC236}">
                <a16:creationId xmlns:a16="http://schemas.microsoft.com/office/drawing/2014/main" id="{2BE20FE2-529B-4CF4-9A8C-FA672FE900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0392" y="3501008"/>
            <a:ext cx="1075184" cy="1075184"/>
          </a:xfrm>
          <a:prstGeom prst="rect">
            <a:avLst/>
          </a:prstGeom>
        </p:spPr>
      </p:pic>
    </p:spTree>
    <p:extLst>
      <p:ext uri="{BB962C8B-B14F-4D97-AF65-F5344CB8AC3E}">
        <p14:creationId xmlns:p14="http://schemas.microsoft.com/office/powerpoint/2010/main" val="529955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3" grpId="0"/>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br>
              <a:rPr lang="en-GB" sz="4900" b="1" dirty="0"/>
            </a:br>
            <a:br>
              <a:rPr lang="en-GB" sz="4900" b="1" dirty="0"/>
            </a:br>
            <a:r>
              <a:rPr lang="en-GB" sz="5300" b="1" dirty="0">
                <a:latin typeface="+mn-lt"/>
              </a:rPr>
              <a:t>Job Seeking </a:t>
            </a:r>
            <a:r>
              <a:rPr lang="en-GB" sz="5300" b="1" dirty="0"/>
              <a:t>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1511660" y="1026727"/>
            <a:ext cx="6120680" cy="461665"/>
          </a:xfrm>
          <a:prstGeom prst="rect">
            <a:avLst/>
          </a:prstGeom>
          <a:noFill/>
        </p:spPr>
        <p:txBody>
          <a:bodyPr wrap="square" rtlCol="0">
            <a:spAutoFit/>
          </a:bodyPr>
          <a:lstStyle/>
          <a:p>
            <a:pPr algn="ctr"/>
            <a:r>
              <a:rPr lang="en-GB" sz="2400" b="1" i="1" dirty="0"/>
              <a:t>How do I know it is suitable?</a:t>
            </a:r>
          </a:p>
        </p:txBody>
      </p:sp>
      <p:sp>
        <p:nvSpPr>
          <p:cNvPr id="12" name="TextBox 11">
            <a:extLst>
              <a:ext uri="{FF2B5EF4-FFF2-40B4-BE49-F238E27FC236}">
                <a16:creationId xmlns:a16="http://schemas.microsoft.com/office/drawing/2014/main" id="{3E0FCF38-8C6F-4305-BBE4-E7A53EC9824F}"/>
              </a:ext>
            </a:extLst>
          </p:cNvPr>
          <p:cNvSpPr txBox="1"/>
          <p:nvPr/>
        </p:nvSpPr>
        <p:spPr>
          <a:xfrm>
            <a:off x="179512" y="1484784"/>
            <a:ext cx="8496944" cy="461665"/>
          </a:xfrm>
          <a:prstGeom prst="rect">
            <a:avLst/>
          </a:prstGeom>
          <a:noFill/>
        </p:spPr>
        <p:txBody>
          <a:bodyPr wrap="square" rtlCol="0">
            <a:spAutoFit/>
          </a:bodyPr>
          <a:lstStyle/>
          <a:p>
            <a:r>
              <a:rPr lang="en-GB" sz="2400" b="1" dirty="0"/>
              <a:t>In general:</a:t>
            </a:r>
          </a:p>
        </p:txBody>
      </p:sp>
      <p:sp>
        <p:nvSpPr>
          <p:cNvPr id="3" name="TextBox 2">
            <a:extLst>
              <a:ext uri="{FF2B5EF4-FFF2-40B4-BE49-F238E27FC236}">
                <a16:creationId xmlns:a16="http://schemas.microsoft.com/office/drawing/2014/main" id="{646974A4-C2B7-48E4-A6CE-BE57491461BD}"/>
              </a:ext>
            </a:extLst>
          </p:cNvPr>
          <p:cNvSpPr txBox="1"/>
          <p:nvPr/>
        </p:nvSpPr>
        <p:spPr>
          <a:xfrm>
            <a:off x="827584" y="2075655"/>
            <a:ext cx="7848872" cy="261610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i="1" dirty="0"/>
              <a:t>‘Every employer receives […] applications from people who have not interpreted the job information correctly’</a:t>
            </a:r>
          </a:p>
          <a:p>
            <a:pPr marL="342900" indent="-342900">
              <a:spcBef>
                <a:spcPts val="600"/>
              </a:spcBef>
              <a:spcAft>
                <a:spcPts val="600"/>
              </a:spcAft>
              <a:buFont typeface="Arial" panose="020B0604020202020204" pitchFamily="34" charset="0"/>
              <a:buChar char="•"/>
            </a:pPr>
            <a:r>
              <a:rPr lang="en-GB" sz="2400" i="1" dirty="0"/>
              <a:t>‘If you have very few of the qualifications, skills and experience required, you will not be short-listed’</a:t>
            </a:r>
          </a:p>
          <a:p>
            <a:pPr marL="342900" indent="-342900">
              <a:spcBef>
                <a:spcPts val="600"/>
              </a:spcBef>
              <a:spcAft>
                <a:spcPts val="600"/>
              </a:spcAft>
              <a:buFont typeface="Arial" panose="020B0604020202020204" pitchFamily="34" charset="0"/>
              <a:buChar char="•"/>
            </a:pPr>
            <a:r>
              <a:rPr lang="en-GB" sz="2400" i="1" dirty="0"/>
              <a:t>‘You could have spent your time making a stronger application for a job that is within your </a:t>
            </a:r>
            <a:r>
              <a:rPr lang="en-GB" sz="2400" b="1" i="1" dirty="0"/>
              <a:t>competence</a:t>
            </a:r>
            <a:r>
              <a:rPr lang="en-GB" sz="2400" i="1" u="sng" dirty="0"/>
              <a:t>’</a:t>
            </a:r>
            <a:r>
              <a:rPr lang="en-GB" sz="2400" i="1" dirty="0"/>
              <a:t>.</a:t>
            </a:r>
          </a:p>
        </p:txBody>
      </p:sp>
      <p:sp>
        <p:nvSpPr>
          <p:cNvPr id="6" name="TextBox 5">
            <a:extLst>
              <a:ext uri="{FF2B5EF4-FFF2-40B4-BE49-F238E27FC236}">
                <a16:creationId xmlns:a16="http://schemas.microsoft.com/office/drawing/2014/main" id="{DB58505F-FBDB-41B5-BD11-243E3141C3DD}"/>
              </a:ext>
            </a:extLst>
          </p:cNvPr>
          <p:cNvSpPr txBox="1"/>
          <p:nvPr/>
        </p:nvSpPr>
        <p:spPr>
          <a:xfrm>
            <a:off x="5004048" y="5188550"/>
            <a:ext cx="3456384" cy="369332"/>
          </a:xfrm>
          <a:prstGeom prst="rect">
            <a:avLst/>
          </a:prstGeom>
          <a:noFill/>
        </p:spPr>
        <p:txBody>
          <a:bodyPr wrap="square" rtlCol="0">
            <a:spAutoFit/>
          </a:bodyPr>
          <a:lstStyle/>
          <a:p>
            <a:pPr algn="r"/>
            <a:r>
              <a:rPr lang="en-GB" dirty="0"/>
              <a:t>(Cottrell, 2021, p.235)</a:t>
            </a:r>
          </a:p>
        </p:txBody>
      </p:sp>
    </p:spTree>
    <p:extLst>
      <p:ext uri="{BB962C8B-B14F-4D97-AF65-F5344CB8AC3E}">
        <p14:creationId xmlns:p14="http://schemas.microsoft.com/office/powerpoint/2010/main" val="132563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3"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br>
              <a:rPr lang="en-GB" sz="4900" b="1" dirty="0"/>
            </a:br>
            <a:br>
              <a:rPr lang="en-GB" sz="4900" b="1" dirty="0"/>
            </a:br>
            <a:r>
              <a:rPr lang="en-GB" sz="5300" b="1" dirty="0">
                <a:latin typeface="+mn-lt"/>
              </a:rPr>
              <a:t>Job Seeking </a:t>
            </a:r>
            <a:r>
              <a:rPr lang="en-GB" sz="5300" b="1" dirty="0"/>
              <a:t>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1511660" y="1026727"/>
            <a:ext cx="6120680" cy="461665"/>
          </a:xfrm>
          <a:prstGeom prst="rect">
            <a:avLst/>
          </a:prstGeom>
          <a:noFill/>
        </p:spPr>
        <p:txBody>
          <a:bodyPr wrap="square" rtlCol="0">
            <a:spAutoFit/>
          </a:bodyPr>
          <a:lstStyle/>
          <a:p>
            <a:pPr algn="ctr"/>
            <a:r>
              <a:rPr lang="en-GB" sz="2400" b="1" i="1" dirty="0"/>
              <a:t>How do I know it is suitable?</a:t>
            </a:r>
          </a:p>
        </p:txBody>
      </p:sp>
      <p:sp>
        <p:nvSpPr>
          <p:cNvPr id="12" name="TextBox 11">
            <a:extLst>
              <a:ext uri="{FF2B5EF4-FFF2-40B4-BE49-F238E27FC236}">
                <a16:creationId xmlns:a16="http://schemas.microsoft.com/office/drawing/2014/main" id="{3E0FCF38-8C6F-4305-BBE4-E7A53EC9824F}"/>
              </a:ext>
            </a:extLst>
          </p:cNvPr>
          <p:cNvSpPr txBox="1"/>
          <p:nvPr/>
        </p:nvSpPr>
        <p:spPr>
          <a:xfrm>
            <a:off x="179512" y="1484784"/>
            <a:ext cx="8496944" cy="461665"/>
          </a:xfrm>
          <a:prstGeom prst="rect">
            <a:avLst/>
          </a:prstGeom>
          <a:noFill/>
        </p:spPr>
        <p:txBody>
          <a:bodyPr wrap="square" rtlCol="0">
            <a:spAutoFit/>
          </a:bodyPr>
          <a:lstStyle/>
          <a:p>
            <a:r>
              <a:rPr lang="en-GB" sz="2400" b="1" dirty="0"/>
              <a:t>For the Assessment:</a:t>
            </a:r>
          </a:p>
        </p:txBody>
      </p:sp>
      <p:sp>
        <p:nvSpPr>
          <p:cNvPr id="3" name="TextBox 2">
            <a:extLst>
              <a:ext uri="{FF2B5EF4-FFF2-40B4-BE49-F238E27FC236}">
                <a16:creationId xmlns:a16="http://schemas.microsoft.com/office/drawing/2014/main" id="{646974A4-C2B7-48E4-A6CE-BE57491461BD}"/>
              </a:ext>
            </a:extLst>
          </p:cNvPr>
          <p:cNvSpPr txBox="1"/>
          <p:nvPr/>
        </p:nvSpPr>
        <p:spPr>
          <a:xfrm>
            <a:off x="827584" y="2075655"/>
            <a:ext cx="7848872" cy="261610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By way of illustration, we will now work through some of the principles above using real opportunities</a:t>
            </a:r>
          </a:p>
          <a:p>
            <a:pPr marL="342900" indent="-342900">
              <a:spcBef>
                <a:spcPts val="600"/>
              </a:spcBef>
              <a:spcAft>
                <a:spcPts val="600"/>
              </a:spcAft>
              <a:buFont typeface="Arial" panose="020B0604020202020204" pitchFamily="34" charset="0"/>
              <a:buChar char="•"/>
            </a:pPr>
            <a:r>
              <a:rPr lang="en-GB" sz="2400" dirty="0"/>
              <a:t>First step is to use one or more of the sources mentioned previously to find an opportunity of interest</a:t>
            </a:r>
          </a:p>
          <a:p>
            <a:pPr marL="342900" indent="-342900">
              <a:spcBef>
                <a:spcPts val="600"/>
              </a:spcBef>
              <a:spcAft>
                <a:spcPts val="600"/>
              </a:spcAft>
              <a:buFont typeface="Arial" panose="020B0604020202020204" pitchFamily="34" charset="0"/>
              <a:buChar char="•"/>
            </a:pPr>
            <a:r>
              <a:rPr lang="en-GB" sz="2400" dirty="0"/>
              <a:t>Example 1: Park Ranger – Groundwork Wakefield (see Moodle)</a:t>
            </a:r>
          </a:p>
        </p:txBody>
      </p:sp>
    </p:spTree>
    <p:extLst>
      <p:ext uri="{BB962C8B-B14F-4D97-AF65-F5344CB8AC3E}">
        <p14:creationId xmlns:p14="http://schemas.microsoft.com/office/powerpoint/2010/main" val="30678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br>
              <a:rPr lang="en-GB" sz="4900" b="1" dirty="0"/>
            </a:br>
            <a:br>
              <a:rPr lang="en-GB" sz="4900" b="1" dirty="0"/>
            </a:br>
            <a:r>
              <a:rPr lang="en-GB" sz="5300" b="1" dirty="0">
                <a:latin typeface="+mn-lt"/>
              </a:rPr>
              <a:t>Job Seeking </a:t>
            </a:r>
            <a:r>
              <a:rPr lang="en-GB" sz="5300" b="1" dirty="0"/>
              <a:t>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1511660" y="1026727"/>
            <a:ext cx="6120680" cy="461665"/>
          </a:xfrm>
          <a:prstGeom prst="rect">
            <a:avLst/>
          </a:prstGeom>
          <a:noFill/>
        </p:spPr>
        <p:txBody>
          <a:bodyPr wrap="square" rtlCol="0">
            <a:spAutoFit/>
          </a:bodyPr>
          <a:lstStyle/>
          <a:p>
            <a:pPr algn="ctr"/>
            <a:r>
              <a:rPr lang="en-GB" sz="2400" b="1" i="1" dirty="0"/>
              <a:t>How do I know it is suitable?</a:t>
            </a:r>
          </a:p>
        </p:txBody>
      </p:sp>
      <p:sp>
        <p:nvSpPr>
          <p:cNvPr id="3" name="TextBox 2">
            <a:extLst>
              <a:ext uri="{FF2B5EF4-FFF2-40B4-BE49-F238E27FC236}">
                <a16:creationId xmlns:a16="http://schemas.microsoft.com/office/drawing/2014/main" id="{646974A4-C2B7-48E4-A6CE-BE57491461BD}"/>
              </a:ext>
            </a:extLst>
          </p:cNvPr>
          <p:cNvSpPr txBox="1"/>
          <p:nvPr/>
        </p:nvSpPr>
        <p:spPr>
          <a:xfrm>
            <a:off x="827584" y="1601372"/>
            <a:ext cx="7848872" cy="13542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One way of checking the suitability is to use a ‘RAG’ system to </a:t>
            </a:r>
            <a:r>
              <a:rPr lang="en-GB" sz="2400" b="1" dirty="0"/>
              <a:t>self-evaluat</a:t>
            </a:r>
            <a:r>
              <a:rPr lang="en-GB" sz="2400" u="sng" dirty="0"/>
              <a:t>e</a:t>
            </a:r>
            <a:r>
              <a:rPr lang="en-GB" sz="2400" dirty="0"/>
              <a:t> yourself against the opportunity</a:t>
            </a:r>
          </a:p>
          <a:p>
            <a:pPr marL="342900" indent="-342900">
              <a:spcBef>
                <a:spcPts val="600"/>
              </a:spcBef>
              <a:spcAft>
                <a:spcPts val="600"/>
              </a:spcAft>
              <a:buFont typeface="Arial" panose="020B0604020202020204" pitchFamily="34" charset="0"/>
              <a:buChar char="•"/>
            </a:pPr>
            <a:r>
              <a:rPr lang="en-GB" sz="2400" i="1" dirty="0"/>
              <a:t>Thanks Ken, but what is a RAG system????</a:t>
            </a:r>
          </a:p>
        </p:txBody>
      </p:sp>
      <p:sp>
        <p:nvSpPr>
          <p:cNvPr id="4" name="TextBox 3">
            <a:extLst>
              <a:ext uri="{FF2B5EF4-FFF2-40B4-BE49-F238E27FC236}">
                <a16:creationId xmlns:a16="http://schemas.microsoft.com/office/drawing/2014/main" id="{18DD61AC-9952-47EC-85F9-065A59BBCCA0}"/>
              </a:ext>
            </a:extLst>
          </p:cNvPr>
          <p:cNvSpPr txBox="1"/>
          <p:nvPr/>
        </p:nvSpPr>
        <p:spPr>
          <a:xfrm>
            <a:off x="1691680" y="3140968"/>
            <a:ext cx="6895678" cy="187743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b="1" dirty="0">
                <a:solidFill>
                  <a:srgbClr val="FF0000"/>
                </a:solidFill>
              </a:rPr>
              <a:t>Red</a:t>
            </a:r>
            <a:r>
              <a:rPr lang="en-GB" sz="2400" dirty="0"/>
              <a:t> – I definitely do not meet this criteria</a:t>
            </a:r>
          </a:p>
          <a:p>
            <a:pPr marL="285750" indent="-285750">
              <a:spcBef>
                <a:spcPts val="600"/>
              </a:spcBef>
              <a:spcAft>
                <a:spcPts val="600"/>
              </a:spcAft>
              <a:buFont typeface="Arial" panose="020B0604020202020204" pitchFamily="34" charset="0"/>
              <a:buChar char="•"/>
            </a:pPr>
            <a:r>
              <a:rPr lang="en-GB" sz="2400" b="1" dirty="0">
                <a:solidFill>
                  <a:srgbClr val="FF9900"/>
                </a:solidFill>
              </a:rPr>
              <a:t>Amber</a:t>
            </a:r>
            <a:r>
              <a:rPr lang="en-GB" sz="2400" dirty="0">
                <a:solidFill>
                  <a:srgbClr val="FF0000"/>
                </a:solidFill>
              </a:rPr>
              <a:t> </a:t>
            </a:r>
            <a:r>
              <a:rPr lang="en-GB" sz="2400" dirty="0"/>
              <a:t>– I have some experience of this that might be appropriate</a:t>
            </a:r>
          </a:p>
          <a:p>
            <a:pPr marL="285750" indent="-285750">
              <a:spcBef>
                <a:spcPts val="600"/>
              </a:spcBef>
              <a:spcAft>
                <a:spcPts val="600"/>
              </a:spcAft>
              <a:buFont typeface="Arial" panose="020B0604020202020204" pitchFamily="34" charset="0"/>
              <a:buChar char="•"/>
            </a:pPr>
            <a:r>
              <a:rPr lang="en-GB" sz="2400" b="1" dirty="0">
                <a:solidFill>
                  <a:srgbClr val="00B050"/>
                </a:solidFill>
              </a:rPr>
              <a:t>Green</a:t>
            </a:r>
            <a:r>
              <a:rPr lang="en-GB" sz="2400" dirty="0"/>
              <a:t> – I definitely meet this criteria</a:t>
            </a:r>
          </a:p>
        </p:txBody>
      </p:sp>
    </p:spTree>
    <p:extLst>
      <p:ext uri="{BB962C8B-B14F-4D97-AF65-F5344CB8AC3E}">
        <p14:creationId xmlns:p14="http://schemas.microsoft.com/office/powerpoint/2010/main" val="3040462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br>
              <a:rPr lang="en-GB" sz="4900" b="1" dirty="0"/>
            </a:br>
            <a:br>
              <a:rPr lang="en-GB" sz="4900" b="1" dirty="0"/>
            </a:br>
            <a:r>
              <a:rPr lang="en-GB" sz="5300" b="1" dirty="0">
                <a:latin typeface="+mn-lt"/>
              </a:rPr>
              <a:t>Job Seeking </a:t>
            </a:r>
            <a:r>
              <a:rPr lang="en-GB" sz="5300" b="1" dirty="0"/>
              <a:t>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1511660" y="1026727"/>
            <a:ext cx="6120680" cy="461665"/>
          </a:xfrm>
          <a:prstGeom prst="rect">
            <a:avLst/>
          </a:prstGeom>
          <a:noFill/>
        </p:spPr>
        <p:txBody>
          <a:bodyPr wrap="square" rtlCol="0">
            <a:spAutoFit/>
          </a:bodyPr>
          <a:lstStyle/>
          <a:p>
            <a:pPr algn="ctr"/>
            <a:r>
              <a:rPr lang="en-GB" sz="2400" b="1" i="1" dirty="0"/>
              <a:t>How do I know it is suitable?</a:t>
            </a:r>
          </a:p>
        </p:txBody>
      </p:sp>
      <p:sp>
        <p:nvSpPr>
          <p:cNvPr id="3" name="TextBox 2">
            <a:extLst>
              <a:ext uri="{FF2B5EF4-FFF2-40B4-BE49-F238E27FC236}">
                <a16:creationId xmlns:a16="http://schemas.microsoft.com/office/drawing/2014/main" id="{646974A4-C2B7-48E4-A6CE-BE57491461BD}"/>
              </a:ext>
            </a:extLst>
          </p:cNvPr>
          <p:cNvSpPr txBox="1"/>
          <p:nvPr/>
        </p:nvSpPr>
        <p:spPr>
          <a:xfrm>
            <a:off x="340834" y="1511843"/>
            <a:ext cx="7848872"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Using the RAG system, work through the available information in a logical sequence</a:t>
            </a:r>
          </a:p>
          <a:p>
            <a:pPr marL="342900" indent="-342900">
              <a:spcBef>
                <a:spcPts val="600"/>
              </a:spcBef>
              <a:spcAft>
                <a:spcPts val="600"/>
              </a:spcAft>
              <a:buFont typeface="Arial" panose="020B0604020202020204" pitchFamily="34" charset="0"/>
              <a:buChar char="•"/>
            </a:pPr>
            <a:r>
              <a:rPr lang="en-GB" sz="2400" dirty="0"/>
              <a:t>It is often best to start with the Person Specification and to look at Qualifications first.</a:t>
            </a:r>
          </a:p>
        </p:txBody>
      </p:sp>
      <p:pic>
        <p:nvPicPr>
          <p:cNvPr id="7" name="Picture 6" descr="Icon&#10;&#10;Description automatically generated">
            <a:hlinkClick r:id="rId3"/>
            <a:extLst>
              <a:ext uri="{FF2B5EF4-FFF2-40B4-BE49-F238E27FC236}">
                <a16:creationId xmlns:a16="http://schemas.microsoft.com/office/drawing/2014/main" id="{5D9F0A47-C256-48C2-9AD9-45641E9FC0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52899" y="4949454"/>
            <a:ext cx="1142857" cy="1142857"/>
          </a:xfrm>
          <a:prstGeom prst="rect">
            <a:avLst/>
          </a:prstGeom>
        </p:spPr>
      </p:pic>
      <p:sp>
        <p:nvSpPr>
          <p:cNvPr id="6" name="TextBox 5">
            <a:extLst>
              <a:ext uri="{FF2B5EF4-FFF2-40B4-BE49-F238E27FC236}">
                <a16:creationId xmlns:a16="http://schemas.microsoft.com/office/drawing/2014/main" id="{588590F0-05D8-495C-9B90-15B939243D5B}"/>
              </a:ext>
            </a:extLst>
          </p:cNvPr>
          <p:cNvSpPr txBox="1"/>
          <p:nvPr/>
        </p:nvSpPr>
        <p:spPr>
          <a:xfrm>
            <a:off x="1403648" y="4335487"/>
            <a:ext cx="6120680" cy="461665"/>
          </a:xfrm>
          <a:prstGeom prst="rect">
            <a:avLst/>
          </a:prstGeom>
          <a:noFill/>
        </p:spPr>
        <p:txBody>
          <a:bodyPr wrap="square" rtlCol="0">
            <a:spAutoFit/>
          </a:bodyPr>
          <a:lstStyle/>
          <a:p>
            <a:pPr algn="ctr"/>
            <a:r>
              <a:rPr lang="en-GB" sz="2400" b="1" i="1" dirty="0"/>
              <a:t>Why do you think this is?</a:t>
            </a:r>
          </a:p>
        </p:txBody>
      </p:sp>
      <p:pic>
        <p:nvPicPr>
          <p:cNvPr id="9" name="Picture 8" descr="Icon&#10;&#10;Description automatically generated">
            <a:extLst>
              <a:ext uri="{FF2B5EF4-FFF2-40B4-BE49-F238E27FC236}">
                <a16:creationId xmlns:a16="http://schemas.microsoft.com/office/drawing/2014/main" id="{4E9E3610-E802-4B79-83CC-C5779AB8170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36575" y="3447428"/>
            <a:ext cx="854825" cy="854825"/>
          </a:xfrm>
          <a:prstGeom prst="rect">
            <a:avLst/>
          </a:prstGeom>
        </p:spPr>
      </p:pic>
      <p:sp>
        <p:nvSpPr>
          <p:cNvPr id="10" name="TextBox 9">
            <a:extLst>
              <a:ext uri="{FF2B5EF4-FFF2-40B4-BE49-F238E27FC236}">
                <a16:creationId xmlns:a16="http://schemas.microsoft.com/office/drawing/2014/main" id="{25922943-8013-469C-8530-E3035788B955}"/>
              </a:ext>
            </a:extLst>
          </p:cNvPr>
          <p:cNvSpPr txBox="1"/>
          <p:nvPr/>
        </p:nvSpPr>
        <p:spPr>
          <a:xfrm>
            <a:off x="628650" y="5101957"/>
            <a:ext cx="6192688" cy="707886"/>
          </a:xfrm>
          <a:prstGeom prst="rect">
            <a:avLst/>
          </a:prstGeom>
          <a:noFill/>
        </p:spPr>
        <p:txBody>
          <a:bodyPr wrap="square" rtlCol="0">
            <a:spAutoFit/>
          </a:bodyPr>
          <a:lstStyle/>
          <a:p>
            <a:r>
              <a:rPr lang="en-GB" sz="2000" dirty="0"/>
              <a:t>We will now apply this method to our chosen Opportunity</a:t>
            </a:r>
          </a:p>
          <a:p>
            <a:r>
              <a:rPr lang="en-GB" sz="2000" dirty="0"/>
              <a:t>Park Ranger – Groundwork Wakefield</a:t>
            </a:r>
          </a:p>
        </p:txBody>
      </p:sp>
    </p:spTree>
    <p:extLst>
      <p:ext uri="{BB962C8B-B14F-4D97-AF65-F5344CB8AC3E}">
        <p14:creationId xmlns:p14="http://schemas.microsoft.com/office/powerpoint/2010/main" val="1887059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br>
              <a:rPr lang="en-GB" sz="4900" b="1" dirty="0"/>
            </a:br>
            <a:br>
              <a:rPr lang="en-GB" sz="4900" b="1" dirty="0"/>
            </a:br>
            <a:r>
              <a:rPr lang="en-GB" sz="5300" b="1" dirty="0">
                <a:latin typeface="+mn-lt"/>
              </a:rPr>
              <a:t>Job Seeking </a:t>
            </a:r>
            <a:r>
              <a:rPr lang="en-GB" sz="5300" b="1" dirty="0"/>
              <a:t>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628650" y="1026727"/>
            <a:ext cx="7886700" cy="461665"/>
          </a:xfrm>
          <a:prstGeom prst="rect">
            <a:avLst/>
          </a:prstGeom>
          <a:noFill/>
        </p:spPr>
        <p:txBody>
          <a:bodyPr wrap="square" rtlCol="0">
            <a:spAutoFit/>
          </a:bodyPr>
          <a:lstStyle/>
          <a:p>
            <a:pPr algn="ctr"/>
            <a:r>
              <a:rPr lang="en-GB" sz="2400" b="1" i="1" dirty="0"/>
              <a:t>How do I know it is suitable? Example 1 -Park Ranger</a:t>
            </a:r>
          </a:p>
        </p:txBody>
      </p:sp>
      <p:sp>
        <p:nvSpPr>
          <p:cNvPr id="12" name="TextBox 11">
            <a:extLst>
              <a:ext uri="{FF2B5EF4-FFF2-40B4-BE49-F238E27FC236}">
                <a16:creationId xmlns:a16="http://schemas.microsoft.com/office/drawing/2014/main" id="{3E0FCF38-8C6F-4305-BBE4-E7A53EC9824F}"/>
              </a:ext>
            </a:extLst>
          </p:cNvPr>
          <p:cNvSpPr txBox="1"/>
          <p:nvPr/>
        </p:nvSpPr>
        <p:spPr>
          <a:xfrm>
            <a:off x="251520" y="2834520"/>
            <a:ext cx="8496944" cy="461665"/>
          </a:xfrm>
          <a:prstGeom prst="rect">
            <a:avLst/>
          </a:prstGeom>
          <a:noFill/>
        </p:spPr>
        <p:txBody>
          <a:bodyPr wrap="square" rtlCol="0">
            <a:spAutoFit/>
          </a:bodyPr>
          <a:lstStyle/>
          <a:p>
            <a:r>
              <a:rPr lang="en-GB" sz="2400" b="1" dirty="0"/>
              <a:t>For the Assessment:</a:t>
            </a:r>
          </a:p>
        </p:txBody>
      </p:sp>
      <p:sp>
        <p:nvSpPr>
          <p:cNvPr id="3" name="TextBox 2">
            <a:extLst>
              <a:ext uri="{FF2B5EF4-FFF2-40B4-BE49-F238E27FC236}">
                <a16:creationId xmlns:a16="http://schemas.microsoft.com/office/drawing/2014/main" id="{646974A4-C2B7-48E4-A6CE-BE57491461BD}"/>
              </a:ext>
            </a:extLst>
          </p:cNvPr>
          <p:cNvSpPr txBox="1"/>
          <p:nvPr/>
        </p:nvSpPr>
        <p:spPr>
          <a:xfrm>
            <a:off x="884187" y="3311574"/>
            <a:ext cx="7848872" cy="13542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 am likely to be asked questions about Environmental Science which I will not be able to answer</a:t>
            </a:r>
          </a:p>
          <a:p>
            <a:pPr marL="342900" indent="-342900">
              <a:spcBef>
                <a:spcPts val="600"/>
              </a:spcBef>
              <a:spcAft>
                <a:spcPts val="600"/>
              </a:spcAft>
              <a:buFont typeface="Arial" panose="020B0604020202020204" pitchFamily="34" charset="0"/>
              <a:buChar char="•"/>
            </a:pPr>
            <a:r>
              <a:rPr lang="en-GB" sz="2400" dirty="0"/>
              <a:t>This is too far from my experience to be useful for me</a:t>
            </a:r>
          </a:p>
        </p:txBody>
      </p:sp>
      <p:sp>
        <p:nvSpPr>
          <p:cNvPr id="6" name="TextBox 5">
            <a:extLst>
              <a:ext uri="{FF2B5EF4-FFF2-40B4-BE49-F238E27FC236}">
                <a16:creationId xmlns:a16="http://schemas.microsoft.com/office/drawing/2014/main" id="{0E3F5D5D-C08E-4EC1-934C-7CA328ACFA12}"/>
              </a:ext>
            </a:extLst>
          </p:cNvPr>
          <p:cNvSpPr txBox="1"/>
          <p:nvPr/>
        </p:nvSpPr>
        <p:spPr>
          <a:xfrm>
            <a:off x="236115" y="1566976"/>
            <a:ext cx="8496944" cy="461665"/>
          </a:xfrm>
          <a:prstGeom prst="rect">
            <a:avLst/>
          </a:prstGeom>
          <a:noFill/>
        </p:spPr>
        <p:txBody>
          <a:bodyPr wrap="square" rtlCol="0">
            <a:spAutoFit/>
          </a:bodyPr>
          <a:lstStyle/>
          <a:p>
            <a:r>
              <a:rPr lang="en-GB" sz="2400" b="1" dirty="0"/>
              <a:t>In general:</a:t>
            </a:r>
          </a:p>
        </p:txBody>
      </p:sp>
      <p:sp>
        <p:nvSpPr>
          <p:cNvPr id="7" name="TextBox 6">
            <a:extLst>
              <a:ext uri="{FF2B5EF4-FFF2-40B4-BE49-F238E27FC236}">
                <a16:creationId xmlns:a16="http://schemas.microsoft.com/office/drawing/2014/main" id="{3111910A-FCC6-47F0-8DD1-D4AA6CBBF3DB}"/>
              </a:ext>
            </a:extLst>
          </p:cNvPr>
          <p:cNvSpPr txBox="1"/>
          <p:nvPr/>
        </p:nvSpPr>
        <p:spPr>
          <a:xfrm>
            <a:off x="921953" y="1988134"/>
            <a:ext cx="7848872"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 do not have the required qualification or anything even similar</a:t>
            </a:r>
          </a:p>
        </p:txBody>
      </p:sp>
      <p:sp>
        <p:nvSpPr>
          <p:cNvPr id="4" name="TextBox 3">
            <a:extLst>
              <a:ext uri="{FF2B5EF4-FFF2-40B4-BE49-F238E27FC236}">
                <a16:creationId xmlns:a16="http://schemas.microsoft.com/office/drawing/2014/main" id="{1103DDD6-5902-41F4-811C-5E5F1D6BD9AD}"/>
              </a:ext>
            </a:extLst>
          </p:cNvPr>
          <p:cNvSpPr txBox="1"/>
          <p:nvPr/>
        </p:nvSpPr>
        <p:spPr>
          <a:xfrm>
            <a:off x="704495" y="4875525"/>
            <a:ext cx="7992888" cy="830997"/>
          </a:xfrm>
          <a:prstGeom prst="rect">
            <a:avLst/>
          </a:prstGeom>
          <a:noFill/>
        </p:spPr>
        <p:txBody>
          <a:bodyPr wrap="square" rtlCol="0">
            <a:spAutoFit/>
          </a:bodyPr>
          <a:lstStyle/>
          <a:p>
            <a:pPr algn="ctr"/>
            <a:r>
              <a:rPr lang="en-GB" sz="2400" b="1" dirty="0"/>
              <a:t>Although you do not have to hit all of the criteria the opportunity must be ‘realistic’ for you.</a:t>
            </a:r>
          </a:p>
        </p:txBody>
      </p:sp>
    </p:spTree>
    <p:extLst>
      <p:ext uri="{BB962C8B-B14F-4D97-AF65-F5344CB8AC3E}">
        <p14:creationId xmlns:p14="http://schemas.microsoft.com/office/powerpoint/2010/main" val="319546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3" grpId="0" build="p"/>
      <p:bldP spid="6" grpId="0"/>
      <p:bldP spid="7"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Job Seeking 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467544" y="1026727"/>
            <a:ext cx="8208912" cy="461665"/>
          </a:xfrm>
          <a:prstGeom prst="rect">
            <a:avLst/>
          </a:prstGeom>
          <a:noFill/>
        </p:spPr>
        <p:txBody>
          <a:bodyPr wrap="square" rtlCol="0">
            <a:spAutoFit/>
          </a:bodyPr>
          <a:lstStyle/>
          <a:p>
            <a:pPr algn="ctr"/>
            <a:r>
              <a:rPr lang="en-GB" sz="2400" b="1" i="1" dirty="0"/>
              <a:t>How do I know it is suitable? Example 2 -Project Manager</a:t>
            </a:r>
          </a:p>
        </p:txBody>
      </p:sp>
      <p:sp>
        <p:nvSpPr>
          <p:cNvPr id="12" name="TextBox 11">
            <a:extLst>
              <a:ext uri="{FF2B5EF4-FFF2-40B4-BE49-F238E27FC236}">
                <a16:creationId xmlns:a16="http://schemas.microsoft.com/office/drawing/2014/main" id="{3E0FCF38-8C6F-4305-BBE4-E7A53EC9824F}"/>
              </a:ext>
            </a:extLst>
          </p:cNvPr>
          <p:cNvSpPr txBox="1"/>
          <p:nvPr/>
        </p:nvSpPr>
        <p:spPr>
          <a:xfrm>
            <a:off x="190617" y="2221829"/>
            <a:ext cx="8496944" cy="461665"/>
          </a:xfrm>
          <a:prstGeom prst="rect">
            <a:avLst/>
          </a:prstGeom>
          <a:noFill/>
        </p:spPr>
        <p:txBody>
          <a:bodyPr wrap="square" rtlCol="0">
            <a:spAutoFit/>
          </a:bodyPr>
          <a:lstStyle/>
          <a:p>
            <a:r>
              <a:rPr lang="en-GB" sz="2400" b="1" dirty="0"/>
              <a:t>In general:</a:t>
            </a:r>
          </a:p>
        </p:txBody>
      </p:sp>
      <p:sp>
        <p:nvSpPr>
          <p:cNvPr id="3" name="TextBox 2">
            <a:extLst>
              <a:ext uri="{FF2B5EF4-FFF2-40B4-BE49-F238E27FC236}">
                <a16:creationId xmlns:a16="http://schemas.microsoft.com/office/drawing/2014/main" id="{646974A4-C2B7-48E4-A6CE-BE57491461BD}"/>
              </a:ext>
            </a:extLst>
          </p:cNvPr>
          <p:cNvSpPr txBox="1"/>
          <p:nvPr/>
        </p:nvSpPr>
        <p:spPr>
          <a:xfrm>
            <a:off x="467544" y="2721114"/>
            <a:ext cx="7848872" cy="70788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The self-evaluation contains a lot of </a:t>
            </a:r>
            <a:r>
              <a:rPr lang="en-GB" sz="2000" b="1" dirty="0">
                <a:solidFill>
                  <a:srgbClr val="FF9900"/>
                </a:solidFill>
              </a:rPr>
              <a:t>amber</a:t>
            </a:r>
            <a:r>
              <a:rPr lang="en-GB" sz="2000" dirty="0"/>
              <a:t>. This may be an opportunity that I do not have appropriate experience for.</a:t>
            </a:r>
          </a:p>
        </p:txBody>
      </p:sp>
      <p:sp>
        <p:nvSpPr>
          <p:cNvPr id="6" name="TextBox 5">
            <a:extLst>
              <a:ext uri="{FF2B5EF4-FFF2-40B4-BE49-F238E27FC236}">
                <a16:creationId xmlns:a16="http://schemas.microsoft.com/office/drawing/2014/main" id="{040A22FB-7871-49CF-9B87-C66F2937B11C}"/>
              </a:ext>
            </a:extLst>
          </p:cNvPr>
          <p:cNvSpPr txBox="1"/>
          <p:nvPr/>
        </p:nvSpPr>
        <p:spPr>
          <a:xfrm>
            <a:off x="190617" y="3589228"/>
            <a:ext cx="8496944" cy="461665"/>
          </a:xfrm>
          <a:prstGeom prst="rect">
            <a:avLst/>
          </a:prstGeom>
          <a:noFill/>
        </p:spPr>
        <p:txBody>
          <a:bodyPr wrap="square" rtlCol="0">
            <a:spAutoFit/>
          </a:bodyPr>
          <a:lstStyle/>
          <a:p>
            <a:r>
              <a:rPr lang="en-GB" sz="2400" b="1" dirty="0"/>
              <a:t>For the Assessment:</a:t>
            </a:r>
          </a:p>
        </p:txBody>
      </p:sp>
      <p:sp>
        <p:nvSpPr>
          <p:cNvPr id="7" name="TextBox 6">
            <a:extLst>
              <a:ext uri="{FF2B5EF4-FFF2-40B4-BE49-F238E27FC236}">
                <a16:creationId xmlns:a16="http://schemas.microsoft.com/office/drawing/2014/main" id="{51B7FB95-38E4-451A-9AAF-617D03B2DEC8}"/>
              </a:ext>
            </a:extLst>
          </p:cNvPr>
          <p:cNvSpPr txBox="1"/>
          <p:nvPr/>
        </p:nvSpPr>
        <p:spPr>
          <a:xfrm>
            <a:off x="467544" y="4157291"/>
            <a:ext cx="8496944" cy="163121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There are many examples where I can argue that I meet the criteria</a:t>
            </a:r>
          </a:p>
          <a:p>
            <a:pPr marL="342900" indent="-342900">
              <a:spcBef>
                <a:spcPts val="600"/>
              </a:spcBef>
              <a:spcAft>
                <a:spcPts val="600"/>
              </a:spcAft>
              <a:buFont typeface="Arial" panose="020B0604020202020204" pitchFamily="34" charset="0"/>
              <a:buChar char="•"/>
            </a:pPr>
            <a:r>
              <a:rPr lang="en-GB" sz="2000" dirty="0"/>
              <a:t>However, I also need to be aware of the </a:t>
            </a:r>
            <a:r>
              <a:rPr lang="en-GB" sz="2000" b="1" dirty="0">
                <a:solidFill>
                  <a:srgbClr val="FF9900"/>
                </a:solidFill>
              </a:rPr>
              <a:t>amber</a:t>
            </a:r>
            <a:r>
              <a:rPr lang="en-GB" sz="2000" dirty="0"/>
              <a:t> sections as I am likely to be asked questions on these</a:t>
            </a:r>
          </a:p>
          <a:p>
            <a:pPr marL="342900" indent="-342900">
              <a:spcBef>
                <a:spcPts val="600"/>
              </a:spcBef>
              <a:spcAft>
                <a:spcPts val="600"/>
              </a:spcAft>
              <a:buFont typeface="Arial" panose="020B0604020202020204" pitchFamily="34" charset="0"/>
              <a:buChar char="•"/>
            </a:pPr>
            <a:r>
              <a:rPr lang="en-GB" sz="2000" i="1" dirty="0"/>
              <a:t>It will be your </a:t>
            </a:r>
            <a:r>
              <a:rPr lang="en-GB" sz="2000" b="1" i="1" dirty="0"/>
              <a:t>personal judgement </a:t>
            </a:r>
            <a:r>
              <a:rPr lang="en-GB" sz="2000" i="1" dirty="0"/>
              <a:t>as to whether you use an Opportunity</a:t>
            </a:r>
          </a:p>
        </p:txBody>
      </p:sp>
      <p:pic>
        <p:nvPicPr>
          <p:cNvPr id="8" name="Picture 7" descr="Icon&#10;&#10;Description automatically generated">
            <a:hlinkClick r:id="rId3"/>
            <a:extLst>
              <a:ext uri="{FF2B5EF4-FFF2-40B4-BE49-F238E27FC236}">
                <a16:creationId xmlns:a16="http://schemas.microsoft.com/office/drawing/2014/main" id="{DF86118E-0FC6-426C-BC7B-9335157432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20551" y="1482808"/>
            <a:ext cx="1142857" cy="1142857"/>
          </a:xfrm>
          <a:prstGeom prst="rect">
            <a:avLst/>
          </a:prstGeom>
        </p:spPr>
      </p:pic>
    </p:spTree>
    <p:extLst>
      <p:ext uri="{BB962C8B-B14F-4D97-AF65-F5344CB8AC3E}">
        <p14:creationId xmlns:p14="http://schemas.microsoft.com/office/powerpoint/2010/main" val="402234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3" grpId="0" build="p"/>
      <p:bldP spid="6" grpId="0"/>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Job Seeking Assessment</a:t>
            </a:r>
            <a:br>
              <a:rPr lang="en-GB" sz="5300" b="1" dirty="0">
                <a:latin typeface="+mn-lt"/>
              </a:rPr>
            </a:br>
            <a:br>
              <a:rPr lang="en-GB" sz="5300" b="1" u="sng" dirty="0">
                <a:latin typeface="+mn-lt"/>
              </a:rPr>
            </a:br>
            <a:endParaRPr lang="en-GB" sz="5300" b="1" u="sng" dirty="0">
              <a:latin typeface="+mn-lt"/>
            </a:endParaRPr>
          </a:p>
        </p:txBody>
      </p:sp>
      <p:sp>
        <p:nvSpPr>
          <p:cNvPr id="2" name="TextBox 1"/>
          <p:cNvSpPr txBox="1"/>
          <p:nvPr/>
        </p:nvSpPr>
        <p:spPr>
          <a:xfrm>
            <a:off x="467544" y="1026727"/>
            <a:ext cx="8208912" cy="461665"/>
          </a:xfrm>
          <a:prstGeom prst="rect">
            <a:avLst/>
          </a:prstGeom>
          <a:noFill/>
        </p:spPr>
        <p:txBody>
          <a:bodyPr wrap="square" rtlCol="0">
            <a:spAutoFit/>
          </a:bodyPr>
          <a:lstStyle/>
          <a:p>
            <a:pPr algn="ctr"/>
            <a:r>
              <a:rPr lang="en-GB" sz="2400" b="1" i="1" dirty="0"/>
              <a:t>What theories should I use?</a:t>
            </a:r>
          </a:p>
        </p:txBody>
      </p:sp>
      <p:sp>
        <p:nvSpPr>
          <p:cNvPr id="3" name="TextBox 2">
            <a:extLst>
              <a:ext uri="{FF2B5EF4-FFF2-40B4-BE49-F238E27FC236}">
                <a16:creationId xmlns:a16="http://schemas.microsoft.com/office/drawing/2014/main" id="{646974A4-C2B7-48E4-A6CE-BE57491461BD}"/>
              </a:ext>
            </a:extLst>
          </p:cNvPr>
          <p:cNvSpPr txBox="1"/>
          <p:nvPr/>
        </p:nvSpPr>
        <p:spPr>
          <a:xfrm>
            <a:off x="755576" y="1628800"/>
            <a:ext cx="8136904"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You need to include Theory as part of the Assessment process (this is an Academic Assignment).</a:t>
            </a:r>
          </a:p>
          <a:p>
            <a:pPr marL="342900" indent="-342900">
              <a:spcBef>
                <a:spcPts val="600"/>
              </a:spcBef>
              <a:spcAft>
                <a:spcPts val="600"/>
              </a:spcAft>
              <a:buFont typeface="Arial" panose="020B0604020202020204" pitchFamily="34" charset="0"/>
              <a:buChar char="•"/>
            </a:pPr>
            <a:r>
              <a:rPr lang="en-GB" sz="2400" dirty="0"/>
              <a:t>However, it can also give you an advantage in an interview to include Theory or Policy as part of your presentation.</a:t>
            </a:r>
          </a:p>
        </p:txBody>
      </p:sp>
      <p:sp>
        <p:nvSpPr>
          <p:cNvPr id="8" name="TextBox 7">
            <a:extLst>
              <a:ext uri="{FF2B5EF4-FFF2-40B4-BE49-F238E27FC236}">
                <a16:creationId xmlns:a16="http://schemas.microsoft.com/office/drawing/2014/main" id="{94514596-72E0-4FC3-B040-A04512731823}"/>
              </a:ext>
            </a:extLst>
          </p:cNvPr>
          <p:cNvSpPr txBox="1"/>
          <p:nvPr/>
        </p:nvSpPr>
        <p:spPr>
          <a:xfrm>
            <a:off x="1403648" y="4317059"/>
            <a:ext cx="6120680" cy="461665"/>
          </a:xfrm>
          <a:prstGeom prst="rect">
            <a:avLst/>
          </a:prstGeom>
          <a:noFill/>
        </p:spPr>
        <p:txBody>
          <a:bodyPr wrap="square" rtlCol="0">
            <a:spAutoFit/>
          </a:bodyPr>
          <a:lstStyle/>
          <a:p>
            <a:pPr algn="ctr"/>
            <a:r>
              <a:rPr lang="en-GB" sz="2400" b="1" i="1" dirty="0"/>
              <a:t>Why do you think this is?</a:t>
            </a:r>
          </a:p>
        </p:txBody>
      </p:sp>
      <p:pic>
        <p:nvPicPr>
          <p:cNvPr id="9" name="Picture 8" descr="Icon&#10;&#10;Description automatically generated">
            <a:extLst>
              <a:ext uri="{FF2B5EF4-FFF2-40B4-BE49-F238E27FC236}">
                <a16:creationId xmlns:a16="http://schemas.microsoft.com/office/drawing/2014/main" id="{22A918DD-FA10-4949-8675-43568BA532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6575" y="3429000"/>
            <a:ext cx="854825" cy="854825"/>
          </a:xfrm>
          <a:prstGeom prst="rect">
            <a:avLst/>
          </a:prstGeom>
        </p:spPr>
      </p:pic>
      <p:pic>
        <p:nvPicPr>
          <p:cNvPr id="13" name="Picture 12" descr="Icon&#10;&#10;Description automatically generated">
            <a:hlinkClick r:id="rId4"/>
            <a:extLst>
              <a:ext uri="{FF2B5EF4-FFF2-40B4-BE49-F238E27FC236}">
                <a16:creationId xmlns:a16="http://schemas.microsoft.com/office/drawing/2014/main" id="{6BA52EEA-A316-4545-A878-5743B05E071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86376" y="4936312"/>
            <a:ext cx="820459" cy="820459"/>
          </a:xfrm>
          <a:prstGeom prst="rect">
            <a:avLst/>
          </a:prstGeom>
        </p:spPr>
      </p:pic>
      <p:sp>
        <p:nvSpPr>
          <p:cNvPr id="14" name="TextBox 13">
            <a:extLst>
              <a:ext uri="{FF2B5EF4-FFF2-40B4-BE49-F238E27FC236}">
                <a16:creationId xmlns:a16="http://schemas.microsoft.com/office/drawing/2014/main" id="{20D5FA3D-442C-4231-8EDA-B67EE6623979}"/>
              </a:ext>
            </a:extLst>
          </p:cNvPr>
          <p:cNvSpPr txBox="1"/>
          <p:nvPr/>
        </p:nvSpPr>
        <p:spPr>
          <a:xfrm>
            <a:off x="1403648" y="5843247"/>
            <a:ext cx="6120680" cy="461665"/>
          </a:xfrm>
          <a:prstGeom prst="rect">
            <a:avLst/>
          </a:prstGeom>
          <a:noFill/>
        </p:spPr>
        <p:txBody>
          <a:bodyPr wrap="square" rtlCol="0">
            <a:spAutoFit/>
          </a:bodyPr>
          <a:lstStyle/>
          <a:p>
            <a:pPr algn="ctr"/>
            <a:r>
              <a:rPr lang="en-GB" sz="2400" b="1" i="1" dirty="0"/>
              <a:t>What Theories might we use?</a:t>
            </a:r>
          </a:p>
        </p:txBody>
      </p:sp>
    </p:spTree>
    <p:extLst>
      <p:ext uri="{BB962C8B-B14F-4D97-AF65-F5344CB8AC3E}">
        <p14:creationId xmlns:p14="http://schemas.microsoft.com/office/powerpoint/2010/main" val="3352684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Chosen job opportunity</a:t>
            </a:r>
          </a:p>
        </p:txBody>
      </p:sp>
      <p:sp>
        <p:nvSpPr>
          <p:cNvPr id="4" name="TextBox 3">
            <a:extLst>
              <a:ext uri="{FF2B5EF4-FFF2-40B4-BE49-F238E27FC236}">
                <a16:creationId xmlns:a16="http://schemas.microsoft.com/office/drawing/2014/main" id="{2FF4909B-FE62-4544-8AB6-17995A814309}"/>
              </a:ext>
            </a:extLst>
          </p:cNvPr>
          <p:cNvSpPr txBox="1"/>
          <p:nvPr/>
        </p:nvSpPr>
        <p:spPr>
          <a:xfrm>
            <a:off x="755576" y="1528391"/>
            <a:ext cx="7776864" cy="4524315"/>
          </a:xfrm>
          <a:prstGeom prst="rect">
            <a:avLst/>
          </a:prstGeom>
          <a:noFill/>
        </p:spPr>
        <p:txBody>
          <a:bodyPr wrap="square" rtlCol="0">
            <a:spAutoFit/>
          </a:bodyPr>
          <a:lstStyle/>
          <a:p>
            <a:pPr algn="ct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Project Manager</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pPr algn="ctr"/>
            <a:r>
              <a:rPr lang="en-GB" sz="1800" b="1" dirty="0">
                <a:effectLst/>
                <a:latin typeface="Arial" panose="020B0604020202020204" pitchFamily="34" charset="0"/>
                <a:ea typeface="Times New Roman" panose="02020603050405020304" pitchFamily="18" charset="0"/>
                <a:cs typeface="Times New Roman" panose="02020603050405020304" pitchFamily="18" charset="0"/>
                <a:hlinkClick r:id="rId2"/>
              </a:rPr>
              <a:t>Ascension Community Trust</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pPr algn="ct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HOURS: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22.5 Hours per Week over 3 days</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SALARY: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£16 an hour</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DAYS: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Wednesday, Thursday and one other</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pPr marL="1828800" indent="-1828800"/>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LOCATION: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Ascension Church Centre, Baxter Road, E16 3HJ</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RESPONSIBLE TO:</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Chief Executive Officer</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pPr marL="1828800" indent="-1828800"/>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RESPONSIBLE FOR: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Foodbank staff and volunteers, advice service  staff and volunteers.</a:t>
            </a:r>
            <a:endParaRPr lang="en-GB" sz="1800" dirty="0">
              <a:effectLst/>
              <a:latin typeface="Tahoma" panose="020B060403050404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35139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Person Specification</a:t>
            </a:r>
          </a:p>
        </p:txBody>
      </p:sp>
      <p:sp>
        <p:nvSpPr>
          <p:cNvPr id="5" name="TextBox 4">
            <a:extLst>
              <a:ext uri="{FF2B5EF4-FFF2-40B4-BE49-F238E27FC236}">
                <a16:creationId xmlns:a16="http://schemas.microsoft.com/office/drawing/2014/main" id="{FCDB9588-B102-4EDA-8F32-FA1E2C1F60FC}"/>
              </a:ext>
            </a:extLst>
          </p:cNvPr>
          <p:cNvSpPr txBox="1"/>
          <p:nvPr/>
        </p:nvSpPr>
        <p:spPr>
          <a:xfrm>
            <a:off x="611560" y="1484784"/>
            <a:ext cx="8100900" cy="1200329"/>
          </a:xfrm>
          <a:prstGeom prst="rect">
            <a:avLst/>
          </a:prstGeom>
          <a:noFill/>
        </p:spPr>
        <p:txBody>
          <a:bodyPr wrap="square" rtlCol="0">
            <a:spAutoFit/>
          </a:bodyPr>
          <a:lstStyle/>
          <a:p>
            <a:r>
              <a:rPr lang="en-GB" sz="2400" b="1" dirty="0"/>
              <a:t>Strong interpersonal skills, and proven ability to </a:t>
            </a:r>
            <a:r>
              <a:rPr lang="en-GB" sz="2400" b="1" u="sng" dirty="0"/>
              <a:t>develop effective working relationships</a:t>
            </a:r>
            <a:r>
              <a:rPr lang="en-GB" sz="2400" b="1" dirty="0"/>
              <a:t> with a range of organisations, partners, and funders.</a:t>
            </a:r>
          </a:p>
        </p:txBody>
      </p:sp>
      <p:sp>
        <p:nvSpPr>
          <p:cNvPr id="6" name="TextBox 5">
            <a:extLst>
              <a:ext uri="{FF2B5EF4-FFF2-40B4-BE49-F238E27FC236}">
                <a16:creationId xmlns:a16="http://schemas.microsoft.com/office/drawing/2014/main" id="{BF014A38-AFDE-46DA-805A-DF9568344446}"/>
              </a:ext>
            </a:extLst>
          </p:cNvPr>
          <p:cNvSpPr txBox="1"/>
          <p:nvPr/>
        </p:nvSpPr>
        <p:spPr>
          <a:xfrm>
            <a:off x="755576" y="2852936"/>
            <a:ext cx="7992888" cy="172354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It is recognised that this is a fundamental aspect of effective agency working</a:t>
            </a:r>
          </a:p>
          <a:p>
            <a:pPr marL="285750" indent="-285750">
              <a:spcBef>
                <a:spcPts val="600"/>
              </a:spcBef>
              <a:spcAft>
                <a:spcPts val="600"/>
              </a:spcAft>
              <a:buFont typeface="Arial" panose="020B0604020202020204" pitchFamily="34" charset="0"/>
              <a:buChar char="•"/>
            </a:pPr>
            <a:r>
              <a:rPr lang="en-GB" sz="2400" dirty="0"/>
              <a:t>“At the end of the day you can put all the structures in, but if the relationships aren’t there they don’t mean a thing”</a:t>
            </a:r>
          </a:p>
        </p:txBody>
      </p:sp>
      <p:sp>
        <p:nvSpPr>
          <p:cNvPr id="7" name="TextBox 6">
            <a:extLst>
              <a:ext uri="{FF2B5EF4-FFF2-40B4-BE49-F238E27FC236}">
                <a16:creationId xmlns:a16="http://schemas.microsoft.com/office/drawing/2014/main" id="{BF41A2A9-F37F-42C0-AC90-1F3C4D44E3FB}"/>
              </a:ext>
            </a:extLst>
          </p:cNvPr>
          <p:cNvSpPr txBox="1"/>
          <p:nvPr/>
        </p:nvSpPr>
        <p:spPr>
          <a:xfrm>
            <a:off x="3275856" y="4576485"/>
            <a:ext cx="5616624" cy="369332"/>
          </a:xfrm>
          <a:prstGeom prst="rect">
            <a:avLst/>
          </a:prstGeom>
          <a:noFill/>
        </p:spPr>
        <p:txBody>
          <a:bodyPr wrap="square" rtlCol="0">
            <a:spAutoFit/>
          </a:bodyPr>
          <a:lstStyle/>
          <a:p>
            <a:pPr algn="r"/>
            <a:r>
              <a:rPr lang="en-GB" dirty="0"/>
              <a:t>(Coleman </a:t>
            </a:r>
            <a:r>
              <a:rPr lang="en-GB" i="1" dirty="0"/>
              <a:t>cited in </a:t>
            </a:r>
            <a:r>
              <a:rPr lang="en-GB" dirty="0" err="1"/>
              <a:t>Cheminais</a:t>
            </a:r>
            <a:r>
              <a:rPr lang="en-GB" dirty="0"/>
              <a:t>, 2009)</a:t>
            </a:r>
          </a:p>
        </p:txBody>
      </p:sp>
      <p:sp>
        <p:nvSpPr>
          <p:cNvPr id="8" name="TextBox 7">
            <a:extLst>
              <a:ext uri="{FF2B5EF4-FFF2-40B4-BE49-F238E27FC236}">
                <a16:creationId xmlns:a16="http://schemas.microsoft.com/office/drawing/2014/main" id="{704B3A85-2D3C-4F39-B008-9E7913C3069B}"/>
              </a:ext>
            </a:extLst>
          </p:cNvPr>
          <p:cNvSpPr txBox="1"/>
          <p:nvPr/>
        </p:nvSpPr>
        <p:spPr>
          <a:xfrm>
            <a:off x="539552" y="5229200"/>
            <a:ext cx="8352928" cy="461665"/>
          </a:xfrm>
          <a:prstGeom prst="rect">
            <a:avLst/>
          </a:prstGeom>
          <a:noFill/>
        </p:spPr>
        <p:txBody>
          <a:bodyPr wrap="square" rtlCol="0">
            <a:spAutoFit/>
          </a:bodyPr>
          <a:lstStyle/>
          <a:p>
            <a:pPr algn="ctr"/>
            <a:r>
              <a:rPr lang="en-GB" sz="2400" i="1" dirty="0"/>
              <a:t>I will now give an example of this from my own practice.</a:t>
            </a:r>
          </a:p>
        </p:txBody>
      </p:sp>
    </p:spTree>
    <p:extLst>
      <p:ext uri="{BB962C8B-B14F-4D97-AF65-F5344CB8AC3E}">
        <p14:creationId xmlns:p14="http://schemas.microsoft.com/office/powerpoint/2010/main" val="3890075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Develop Effective Working Relationships</a:t>
            </a:r>
          </a:p>
        </p:txBody>
      </p:sp>
      <p:sp>
        <p:nvSpPr>
          <p:cNvPr id="6" name="TextBox 5">
            <a:extLst>
              <a:ext uri="{FF2B5EF4-FFF2-40B4-BE49-F238E27FC236}">
                <a16:creationId xmlns:a16="http://schemas.microsoft.com/office/drawing/2014/main" id="{BF014A38-AFDE-46DA-805A-DF9568344446}"/>
              </a:ext>
            </a:extLst>
          </p:cNvPr>
          <p:cNvSpPr txBox="1"/>
          <p:nvPr/>
        </p:nvSpPr>
        <p:spPr>
          <a:xfrm>
            <a:off x="107504" y="2276872"/>
            <a:ext cx="8928992" cy="350865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Working as a Youth Gateway Adviser for Careers Wales, to support young people not in education employment or training in Caerphilly</a:t>
            </a:r>
          </a:p>
          <a:p>
            <a:pPr marL="285750" indent="-285750">
              <a:spcBef>
                <a:spcPts val="600"/>
              </a:spcBef>
              <a:spcAft>
                <a:spcPts val="600"/>
              </a:spcAft>
              <a:buFont typeface="Arial" panose="020B0604020202020204" pitchFamily="34" charset="0"/>
              <a:buChar char="•"/>
            </a:pPr>
            <a:r>
              <a:rPr lang="en-GB" sz="2400" dirty="0"/>
              <a:t>Project relied on the support of a number of Third Sector organisations to provide mentoring</a:t>
            </a:r>
          </a:p>
          <a:p>
            <a:pPr marL="285750" indent="-285750">
              <a:spcBef>
                <a:spcPts val="600"/>
              </a:spcBef>
              <a:spcAft>
                <a:spcPts val="600"/>
              </a:spcAft>
              <a:buFont typeface="Arial" panose="020B0604020202020204" pitchFamily="34" charset="0"/>
              <a:buChar char="•"/>
            </a:pPr>
            <a:r>
              <a:rPr lang="en-GB" sz="2400" dirty="0"/>
              <a:t>One partner organisation, </a:t>
            </a:r>
            <a:r>
              <a:rPr lang="en-GB" sz="2400" i="1" dirty="0"/>
              <a:t>‘The Rainbow Project’</a:t>
            </a:r>
            <a:r>
              <a:rPr lang="en-GB" sz="2400" dirty="0"/>
              <a:t> was not attending meetings or volunteering to take on young people for mentoring</a:t>
            </a:r>
          </a:p>
          <a:p>
            <a:pPr marL="285750" indent="-285750">
              <a:spcBef>
                <a:spcPts val="600"/>
              </a:spcBef>
              <a:spcAft>
                <a:spcPts val="600"/>
              </a:spcAft>
              <a:buFont typeface="Arial" panose="020B0604020202020204" pitchFamily="34" charset="0"/>
              <a:buChar char="•"/>
            </a:pPr>
            <a:r>
              <a:rPr lang="en-GB" sz="2400" dirty="0"/>
              <a:t>This meant that fewer young people were experiencing positive outcomes</a:t>
            </a:r>
          </a:p>
        </p:txBody>
      </p:sp>
    </p:spTree>
    <p:extLst>
      <p:ext uri="{BB962C8B-B14F-4D97-AF65-F5344CB8AC3E}">
        <p14:creationId xmlns:p14="http://schemas.microsoft.com/office/powerpoint/2010/main" val="327046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Develop Effective Working Relationships</a:t>
            </a:r>
          </a:p>
        </p:txBody>
      </p:sp>
      <p:sp>
        <p:nvSpPr>
          <p:cNvPr id="6" name="TextBox 5">
            <a:extLst>
              <a:ext uri="{FF2B5EF4-FFF2-40B4-BE49-F238E27FC236}">
                <a16:creationId xmlns:a16="http://schemas.microsoft.com/office/drawing/2014/main" id="{BF014A38-AFDE-46DA-805A-DF9568344446}"/>
              </a:ext>
            </a:extLst>
          </p:cNvPr>
          <p:cNvSpPr txBox="1"/>
          <p:nvPr/>
        </p:nvSpPr>
        <p:spPr>
          <a:xfrm>
            <a:off x="323528" y="2172006"/>
            <a:ext cx="8712968" cy="372409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It was important to find out what was preventing the organisation from contributing to the success of the project and to “get them onboard” if possible</a:t>
            </a:r>
          </a:p>
          <a:p>
            <a:pPr marL="285750" indent="-285750">
              <a:spcBef>
                <a:spcPts val="600"/>
              </a:spcBef>
              <a:spcAft>
                <a:spcPts val="600"/>
              </a:spcAft>
              <a:buFont typeface="Arial" panose="020B0604020202020204" pitchFamily="34" charset="0"/>
              <a:buChar char="•"/>
            </a:pPr>
            <a:r>
              <a:rPr lang="en-GB" sz="2400" dirty="0"/>
              <a:t>One approach would have been what Bingham and Drew (1999, p. 187) call ‘coercion’ e.g. threatening to get the organisation removed from the project</a:t>
            </a:r>
          </a:p>
          <a:p>
            <a:pPr marL="285750" indent="-285750">
              <a:spcBef>
                <a:spcPts val="600"/>
              </a:spcBef>
              <a:spcAft>
                <a:spcPts val="600"/>
              </a:spcAft>
              <a:buFont typeface="Arial" panose="020B0604020202020204" pitchFamily="34" charset="0"/>
              <a:buChar char="•"/>
            </a:pPr>
            <a:r>
              <a:rPr lang="en-GB" sz="2400" dirty="0"/>
              <a:t>However, one writer suggests that, ‘Rather than a limiting and divisive “what’s in it for us?” approach, [a] positive “what can we provide” approach’ can achieve much more (Gaspar, 2010)</a:t>
            </a:r>
          </a:p>
        </p:txBody>
      </p:sp>
    </p:spTree>
    <p:extLst>
      <p:ext uri="{BB962C8B-B14F-4D97-AF65-F5344CB8AC3E}">
        <p14:creationId xmlns:p14="http://schemas.microsoft.com/office/powerpoint/2010/main" val="706956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Develop Effective Working Relationships</a:t>
            </a:r>
          </a:p>
        </p:txBody>
      </p:sp>
      <p:sp>
        <p:nvSpPr>
          <p:cNvPr id="6" name="TextBox 5">
            <a:extLst>
              <a:ext uri="{FF2B5EF4-FFF2-40B4-BE49-F238E27FC236}">
                <a16:creationId xmlns:a16="http://schemas.microsoft.com/office/drawing/2014/main" id="{BF014A38-AFDE-46DA-805A-DF9568344446}"/>
              </a:ext>
            </a:extLst>
          </p:cNvPr>
          <p:cNvSpPr txBox="1"/>
          <p:nvPr/>
        </p:nvSpPr>
        <p:spPr>
          <a:xfrm>
            <a:off x="539552" y="2348880"/>
            <a:ext cx="8460940" cy="372409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With this in mind I arranged to meet with the project leader to ask what, if anything, would help them to engage with the project</a:t>
            </a:r>
          </a:p>
          <a:p>
            <a:pPr marL="285750" indent="-285750">
              <a:spcBef>
                <a:spcPts val="600"/>
              </a:spcBef>
              <a:spcAft>
                <a:spcPts val="600"/>
              </a:spcAft>
              <a:buFont typeface="Arial" panose="020B0604020202020204" pitchFamily="34" charset="0"/>
              <a:buChar char="•"/>
            </a:pPr>
            <a:r>
              <a:rPr lang="en-GB" sz="2400" dirty="0"/>
              <a:t>In doing this I was adopting the approach suggested by Bingham and Drew (1999, p.189) of ‘identifying problems and issues rather than focusing on personalities’ (i.e. the project Leader)</a:t>
            </a:r>
          </a:p>
          <a:p>
            <a:pPr marL="285750" indent="-285750">
              <a:spcBef>
                <a:spcPts val="600"/>
              </a:spcBef>
              <a:spcAft>
                <a:spcPts val="600"/>
              </a:spcAft>
              <a:buFont typeface="Arial" panose="020B0604020202020204" pitchFamily="34" charset="0"/>
              <a:buChar char="•"/>
            </a:pPr>
            <a:r>
              <a:rPr lang="en-GB" sz="2400" dirty="0"/>
              <a:t>We had a productive discussion in which the project leader admitted that they were concerned that many of their staff were inexperienced and would “show themselves up”</a:t>
            </a:r>
          </a:p>
        </p:txBody>
      </p:sp>
    </p:spTree>
    <p:extLst>
      <p:ext uri="{BB962C8B-B14F-4D97-AF65-F5344CB8AC3E}">
        <p14:creationId xmlns:p14="http://schemas.microsoft.com/office/powerpoint/2010/main" val="383901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Develop Effective Working Relationships</a:t>
            </a:r>
          </a:p>
        </p:txBody>
      </p:sp>
      <p:sp>
        <p:nvSpPr>
          <p:cNvPr id="6" name="TextBox 5">
            <a:extLst>
              <a:ext uri="{FF2B5EF4-FFF2-40B4-BE49-F238E27FC236}">
                <a16:creationId xmlns:a16="http://schemas.microsoft.com/office/drawing/2014/main" id="{BF014A38-AFDE-46DA-805A-DF9568344446}"/>
              </a:ext>
            </a:extLst>
          </p:cNvPr>
          <p:cNvSpPr txBox="1"/>
          <p:nvPr/>
        </p:nvSpPr>
        <p:spPr>
          <a:xfrm>
            <a:off x="539552" y="2348880"/>
            <a:ext cx="8460940" cy="350865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We arranged for the staff, including the Project Leader from that organisation to attend joint training with the Careers Wales staff</a:t>
            </a:r>
          </a:p>
          <a:p>
            <a:pPr marL="285750" indent="-285750">
              <a:spcBef>
                <a:spcPts val="600"/>
              </a:spcBef>
              <a:spcAft>
                <a:spcPts val="600"/>
              </a:spcAft>
              <a:buFont typeface="Arial" panose="020B0604020202020204" pitchFamily="34" charset="0"/>
              <a:buChar char="•"/>
            </a:pPr>
            <a:r>
              <a:rPr lang="en-GB" sz="2400" dirty="0"/>
              <a:t>As Tomlinson (2003) argues this can ‘foster greater understanding between agencies’</a:t>
            </a:r>
          </a:p>
          <a:p>
            <a:pPr marL="285750" indent="-285750">
              <a:spcBef>
                <a:spcPts val="600"/>
              </a:spcBef>
              <a:spcAft>
                <a:spcPts val="600"/>
              </a:spcAft>
              <a:buFont typeface="Arial" panose="020B0604020202020204" pitchFamily="34" charset="0"/>
              <a:buChar char="•"/>
            </a:pPr>
            <a:r>
              <a:rPr lang="en-GB" sz="2400" dirty="0"/>
              <a:t>This was borne out by the fact that the staff from </a:t>
            </a:r>
            <a:r>
              <a:rPr lang="en-GB" sz="2400" i="1" dirty="0"/>
              <a:t>‘The Rainbow Project’ </a:t>
            </a:r>
            <a:r>
              <a:rPr lang="en-GB" sz="2400" dirty="0"/>
              <a:t>developed good working relationships with the Careers Wales staff and began to play a much more pro-active role.</a:t>
            </a:r>
          </a:p>
          <a:p>
            <a:pPr marL="285750" indent="-285750">
              <a:spcBef>
                <a:spcPts val="600"/>
              </a:spcBef>
              <a:spcAft>
                <a:spcPts val="600"/>
              </a:spcAft>
              <a:buFont typeface="Arial" panose="020B0604020202020204" pitchFamily="34" charset="0"/>
              <a:buChar char="•"/>
            </a:pPr>
            <a:r>
              <a:rPr lang="en-GB" sz="2400" dirty="0"/>
              <a:t>This created more positive interventions for the young people.</a:t>
            </a:r>
          </a:p>
        </p:txBody>
      </p:sp>
    </p:spTree>
    <p:extLst>
      <p:ext uri="{BB962C8B-B14F-4D97-AF65-F5344CB8AC3E}">
        <p14:creationId xmlns:p14="http://schemas.microsoft.com/office/powerpoint/2010/main" val="3829908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647564" y="3284984"/>
            <a:ext cx="7848872" cy="461665"/>
          </a:xfrm>
          <a:prstGeom prst="rect">
            <a:avLst/>
          </a:prstGeom>
          <a:noFill/>
        </p:spPr>
        <p:txBody>
          <a:bodyPr wrap="square" rtlCol="0">
            <a:spAutoFit/>
          </a:bodyPr>
          <a:lstStyle/>
          <a:p>
            <a:pPr algn="ctr"/>
            <a:r>
              <a:rPr lang="en-GB" sz="2400" b="1" dirty="0"/>
              <a:t>What technique was being used in this exemplar?</a:t>
            </a:r>
          </a:p>
        </p:txBody>
      </p:sp>
      <p:pic>
        <p:nvPicPr>
          <p:cNvPr id="5" name="Picture 4" descr="Icon&#10;&#10;Description automatically generated">
            <a:extLst>
              <a:ext uri="{FF2B5EF4-FFF2-40B4-BE49-F238E27FC236}">
                <a16:creationId xmlns:a16="http://schemas.microsoft.com/office/drawing/2014/main" id="{56EC16EE-F8AB-4B1B-B858-27B5FD2221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1960" y="2204864"/>
            <a:ext cx="825208" cy="825208"/>
          </a:xfrm>
          <a:prstGeom prst="rect">
            <a:avLst/>
          </a:prstGeom>
        </p:spPr>
      </p:pic>
      <p:sp>
        <p:nvSpPr>
          <p:cNvPr id="7" name="TextBox 6">
            <a:extLst>
              <a:ext uri="{FF2B5EF4-FFF2-40B4-BE49-F238E27FC236}">
                <a16:creationId xmlns:a16="http://schemas.microsoft.com/office/drawing/2014/main" id="{AAB403AB-1680-4C3E-83DE-FA905F50FBEA}"/>
              </a:ext>
            </a:extLst>
          </p:cNvPr>
          <p:cNvSpPr txBox="1"/>
          <p:nvPr/>
        </p:nvSpPr>
        <p:spPr>
          <a:xfrm>
            <a:off x="2555776" y="4437112"/>
            <a:ext cx="4464496" cy="584775"/>
          </a:xfrm>
          <a:prstGeom prst="rect">
            <a:avLst/>
          </a:prstGeom>
          <a:noFill/>
        </p:spPr>
        <p:txBody>
          <a:bodyPr wrap="square" rtlCol="0">
            <a:spAutoFit/>
          </a:bodyPr>
          <a:lstStyle/>
          <a:p>
            <a:pPr algn="ctr"/>
            <a:r>
              <a:rPr lang="en-GB" sz="3200" b="1" dirty="0">
                <a:hlinkClick r:id="rId3"/>
              </a:rPr>
              <a:t>S. T. A. R.</a:t>
            </a:r>
            <a:endParaRPr lang="en-GB" sz="3200" b="1" dirty="0"/>
          </a:p>
        </p:txBody>
      </p:sp>
      <p:sp>
        <p:nvSpPr>
          <p:cNvPr id="4" name="TextBox 3">
            <a:extLst>
              <a:ext uri="{FF2B5EF4-FFF2-40B4-BE49-F238E27FC236}">
                <a16:creationId xmlns:a16="http://schemas.microsoft.com/office/drawing/2014/main" id="{043468C0-14EB-E90E-07F8-3C90B3E15474}"/>
              </a:ext>
            </a:extLst>
          </p:cNvPr>
          <p:cNvSpPr txBox="1"/>
          <p:nvPr/>
        </p:nvSpPr>
        <p:spPr>
          <a:xfrm>
            <a:off x="5364088" y="6140689"/>
            <a:ext cx="3528392" cy="369332"/>
          </a:xfrm>
          <a:prstGeom prst="rect">
            <a:avLst/>
          </a:prstGeom>
          <a:noFill/>
        </p:spPr>
        <p:txBody>
          <a:bodyPr wrap="square" rtlCol="0">
            <a:spAutoFit/>
          </a:bodyPr>
          <a:lstStyle/>
          <a:p>
            <a:r>
              <a:rPr lang="en-GB" dirty="0"/>
              <a:t>(National Careers Service, No date)</a:t>
            </a:r>
          </a:p>
        </p:txBody>
      </p:sp>
    </p:spTree>
    <p:extLst>
      <p:ext uri="{BB962C8B-B14F-4D97-AF65-F5344CB8AC3E}">
        <p14:creationId xmlns:p14="http://schemas.microsoft.com/office/powerpoint/2010/main" val="181032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Develop Effective Working Relationships</a:t>
            </a:r>
          </a:p>
        </p:txBody>
      </p:sp>
      <p:sp>
        <p:nvSpPr>
          <p:cNvPr id="6" name="TextBox 5">
            <a:extLst>
              <a:ext uri="{FF2B5EF4-FFF2-40B4-BE49-F238E27FC236}">
                <a16:creationId xmlns:a16="http://schemas.microsoft.com/office/drawing/2014/main" id="{BF014A38-AFDE-46DA-805A-DF9568344446}"/>
              </a:ext>
            </a:extLst>
          </p:cNvPr>
          <p:cNvSpPr txBox="1"/>
          <p:nvPr/>
        </p:nvSpPr>
        <p:spPr>
          <a:xfrm>
            <a:off x="107504" y="2276872"/>
            <a:ext cx="8928992" cy="350865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Working as a Youth Gateway Adviser for Careers Wales, to support young people not in education employment or training in Caerphilly</a:t>
            </a:r>
          </a:p>
          <a:p>
            <a:pPr marL="285750" indent="-285750">
              <a:spcBef>
                <a:spcPts val="600"/>
              </a:spcBef>
              <a:spcAft>
                <a:spcPts val="600"/>
              </a:spcAft>
              <a:buFont typeface="Arial" panose="020B0604020202020204" pitchFamily="34" charset="0"/>
              <a:buChar char="•"/>
            </a:pPr>
            <a:r>
              <a:rPr lang="en-GB" sz="2400" dirty="0"/>
              <a:t>Project relied on the support of a number of Third Sector organisations to provide mentoring</a:t>
            </a:r>
          </a:p>
          <a:p>
            <a:pPr marL="285750" indent="-285750">
              <a:spcBef>
                <a:spcPts val="600"/>
              </a:spcBef>
              <a:spcAft>
                <a:spcPts val="600"/>
              </a:spcAft>
              <a:buFont typeface="Arial" panose="020B0604020202020204" pitchFamily="34" charset="0"/>
              <a:buChar char="•"/>
            </a:pPr>
            <a:r>
              <a:rPr lang="en-GB" sz="2400" dirty="0"/>
              <a:t>One partner organisation, </a:t>
            </a:r>
            <a:r>
              <a:rPr lang="en-GB" sz="2400" i="1" dirty="0"/>
              <a:t>‘The Rainbow Project’</a:t>
            </a:r>
            <a:r>
              <a:rPr lang="en-GB" sz="2400" dirty="0"/>
              <a:t> was not attending meetings or volunteering to take on young people for mentoring</a:t>
            </a:r>
          </a:p>
          <a:p>
            <a:pPr marL="285750" indent="-285750">
              <a:spcBef>
                <a:spcPts val="600"/>
              </a:spcBef>
              <a:spcAft>
                <a:spcPts val="600"/>
              </a:spcAft>
              <a:buFont typeface="Arial" panose="020B0604020202020204" pitchFamily="34" charset="0"/>
              <a:buChar char="•"/>
            </a:pPr>
            <a:r>
              <a:rPr lang="en-GB" sz="2400" dirty="0"/>
              <a:t>This meant that fewer young people were experiencing positive outcomes</a:t>
            </a:r>
          </a:p>
        </p:txBody>
      </p:sp>
      <p:sp>
        <p:nvSpPr>
          <p:cNvPr id="4" name="TextBox 3">
            <a:extLst>
              <a:ext uri="{FF2B5EF4-FFF2-40B4-BE49-F238E27FC236}">
                <a16:creationId xmlns:a16="http://schemas.microsoft.com/office/drawing/2014/main" id="{F593C6CA-6C83-46C2-A876-6F8B7352F1A5}"/>
              </a:ext>
            </a:extLst>
          </p:cNvPr>
          <p:cNvSpPr txBox="1"/>
          <p:nvPr/>
        </p:nvSpPr>
        <p:spPr>
          <a:xfrm>
            <a:off x="179512" y="1556792"/>
            <a:ext cx="4968552" cy="461665"/>
          </a:xfrm>
          <a:prstGeom prst="rect">
            <a:avLst/>
          </a:prstGeom>
          <a:noFill/>
        </p:spPr>
        <p:txBody>
          <a:bodyPr wrap="square" rtlCol="0">
            <a:spAutoFit/>
          </a:bodyPr>
          <a:lstStyle/>
          <a:p>
            <a:r>
              <a:rPr lang="en-GB" sz="2400" b="1" dirty="0"/>
              <a:t>Situation – what was happening?</a:t>
            </a:r>
          </a:p>
        </p:txBody>
      </p:sp>
    </p:spTree>
    <p:extLst>
      <p:ext uri="{BB962C8B-B14F-4D97-AF65-F5344CB8AC3E}">
        <p14:creationId xmlns:p14="http://schemas.microsoft.com/office/powerpoint/2010/main" val="458405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Develop Effective Working Relationships</a:t>
            </a:r>
          </a:p>
        </p:txBody>
      </p:sp>
      <p:sp>
        <p:nvSpPr>
          <p:cNvPr id="6" name="TextBox 5">
            <a:extLst>
              <a:ext uri="{FF2B5EF4-FFF2-40B4-BE49-F238E27FC236}">
                <a16:creationId xmlns:a16="http://schemas.microsoft.com/office/drawing/2014/main" id="{BF014A38-AFDE-46DA-805A-DF9568344446}"/>
              </a:ext>
            </a:extLst>
          </p:cNvPr>
          <p:cNvSpPr txBox="1"/>
          <p:nvPr/>
        </p:nvSpPr>
        <p:spPr>
          <a:xfrm>
            <a:off x="323528" y="2172006"/>
            <a:ext cx="8712968" cy="372409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It was important to find out what was preventing the organisation from contributing to the success of the project and to “get them onboard” if possible</a:t>
            </a:r>
          </a:p>
          <a:p>
            <a:pPr marL="285750" indent="-285750">
              <a:spcBef>
                <a:spcPts val="600"/>
              </a:spcBef>
              <a:spcAft>
                <a:spcPts val="600"/>
              </a:spcAft>
              <a:buFont typeface="Arial" panose="020B0604020202020204" pitchFamily="34" charset="0"/>
              <a:buChar char="•"/>
            </a:pPr>
            <a:r>
              <a:rPr lang="en-GB" sz="2400" dirty="0"/>
              <a:t>One approach would have been what Bingham and Drew (1999, p. 187) call ‘coercion’ e.g. threatening to get the organisation removed from the project</a:t>
            </a:r>
          </a:p>
          <a:p>
            <a:pPr marL="285750" indent="-285750">
              <a:spcBef>
                <a:spcPts val="600"/>
              </a:spcBef>
              <a:spcAft>
                <a:spcPts val="600"/>
              </a:spcAft>
              <a:buFont typeface="Arial" panose="020B0604020202020204" pitchFamily="34" charset="0"/>
              <a:buChar char="•"/>
            </a:pPr>
            <a:r>
              <a:rPr lang="en-GB" sz="2400" dirty="0"/>
              <a:t>However, one writer suggests that, ‘Rather than a limiting and divisive “what’s in it for us?” approach, [a] positive “what can we provide” approach’ can achieve much more (Gaspar, 2010)</a:t>
            </a:r>
          </a:p>
        </p:txBody>
      </p:sp>
      <p:sp>
        <p:nvSpPr>
          <p:cNvPr id="5" name="TextBox 4">
            <a:extLst>
              <a:ext uri="{FF2B5EF4-FFF2-40B4-BE49-F238E27FC236}">
                <a16:creationId xmlns:a16="http://schemas.microsoft.com/office/drawing/2014/main" id="{DC187084-1EAC-4222-9CD7-12B1FF5D9813}"/>
              </a:ext>
            </a:extLst>
          </p:cNvPr>
          <p:cNvSpPr txBox="1"/>
          <p:nvPr/>
        </p:nvSpPr>
        <p:spPr>
          <a:xfrm>
            <a:off x="179512" y="1556792"/>
            <a:ext cx="4968552" cy="461665"/>
          </a:xfrm>
          <a:prstGeom prst="rect">
            <a:avLst/>
          </a:prstGeom>
          <a:noFill/>
        </p:spPr>
        <p:txBody>
          <a:bodyPr wrap="square" rtlCol="0">
            <a:spAutoFit/>
          </a:bodyPr>
          <a:lstStyle/>
          <a:p>
            <a:r>
              <a:rPr lang="en-GB" sz="2400" b="1" dirty="0"/>
              <a:t>Task – what need to be done?</a:t>
            </a:r>
          </a:p>
        </p:txBody>
      </p:sp>
    </p:spTree>
    <p:extLst>
      <p:ext uri="{BB962C8B-B14F-4D97-AF65-F5344CB8AC3E}">
        <p14:creationId xmlns:p14="http://schemas.microsoft.com/office/powerpoint/2010/main" val="20247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Develop Effective Working Relationships</a:t>
            </a:r>
          </a:p>
        </p:txBody>
      </p:sp>
      <p:sp>
        <p:nvSpPr>
          <p:cNvPr id="6" name="TextBox 5">
            <a:extLst>
              <a:ext uri="{FF2B5EF4-FFF2-40B4-BE49-F238E27FC236}">
                <a16:creationId xmlns:a16="http://schemas.microsoft.com/office/drawing/2014/main" id="{BF014A38-AFDE-46DA-805A-DF9568344446}"/>
              </a:ext>
            </a:extLst>
          </p:cNvPr>
          <p:cNvSpPr txBox="1"/>
          <p:nvPr/>
        </p:nvSpPr>
        <p:spPr>
          <a:xfrm>
            <a:off x="539552" y="2348880"/>
            <a:ext cx="8460940" cy="372409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With this in mind I arranged to meet with the project leader to ask what, if anything, would help them to engage with the project</a:t>
            </a:r>
          </a:p>
          <a:p>
            <a:pPr marL="285750" indent="-285750">
              <a:spcBef>
                <a:spcPts val="600"/>
              </a:spcBef>
              <a:spcAft>
                <a:spcPts val="600"/>
              </a:spcAft>
              <a:buFont typeface="Arial" panose="020B0604020202020204" pitchFamily="34" charset="0"/>
              <a:buChar char="•"/>
            </a:pPr>
            <a:r>
              <a:rPr lang="en-GB" sz="2400" dirty="0"/>
              <a:t>In doing this I was adopting the approach suggested by Bingham and Drew (1999, p.189) of ‘identifying problems and issues rather than focusing on personalities’ (i.e. the project Leader)</a:t>
            </a:r>
          </a:p>
          <a:p>
            <a:pPr marL="285750" indent="-285750">
              <a:spcBef>
                <a:spcPts val="600"/>
              </a:spcBef>
              <a:spcAft>
                <a:spcPts val="600"/>
              </a:spcAft>
              <a:buFont typeface="Arial" panose="020B0604020202020204" pitchFamily="34" charset="0"/>
              <a:buChar char="•"/>
            </a:pPr>
            <a:r>
              <a:rPr lang="en-GB" sz="2400" dirty="0"/>
              <a:t>We had a productive discussion in which the project leader admitted that they were concerned that many of their staff were inexperienced and would “show themselves up”</a:t>
            </a:r>
          </a:p>
        </p:txBody>
      </p:sp>
      <p:sp>
        <p:nvSpPr>
          <p:cNvPr id="5" name="TextBox 4">
            <a:extLst>
              <a:ext uri="{FF2B5EF4-FFF2-40B4-BE49-F238E27FC236}">
                <a16:creationId xmlns:a16="http://schemas.microsoft.com/office/drawing/2014/main" id="{A6D1CB80-A610-4778-9338-7A0DC6A681E4}"/>
              </a:ext>
            </a:extLst>
          </p:cNvPr>
          <p:cNvSpPr txBox="1"/>
          <p:nvPr/>
        </p:nvSpPr>
        <p:spPr>
          <a:xfrm>
            <a:off x="179512" y="1556792"/>
            <a:ext cx="4968552" cy="461665"/>
          </a:xfrm>
          <a:prstGeom prst="rect">
            <a:avLst/>
          </a:prstGeom>
          <a:noFill/>
        </p:spPr>
        <p:txBody>
          <a:bodyPr wrap="square" rtlCol="0">
            <a:spAutoFit/>
          </a:bodyPr>
          <a:lstStyle/>
          <a:p>
            <a:r>
              <a:rPr lang="en-GB" sz="2400" b="1" dirty="0"/>
              <a:t>Action – what did I/we do?</a:t>
            </a:r>
          </a:p>
        </p:txBody>
      </p:sp>
    </p:spTree>
    <p:extLst>
      <p:ext uri="{BB962C8B-B14F-4D97-AF65-F5344CB8AC3E}">
        <p14:creationId xmlns:p14="http://schemas.microsoft.com/office/powerpoint/2010/main" val="1091426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34E7-ED3F-455E-9C1A-B55778779B41}"/>
              </a:ext>
            </a:extLst>
          </p:cNvPr>
          <p:cNvSpPr>
            <a:spLocks noGrp="1"/>
          </p:cNvSpPr>
          <p:nvPr>
            <p:ph type="title"/>
          </p:nvPr>
        </p:nvSpPr>
        <p:spPr>
          <a:xfrm>
            <a:off x="457200" y="188640"/>
            <a:ext cx="8229600" cy="706090"/>
          </a:xfrm>
        </p:spPr>
        <p:txBody>
          <a:bodyPr>
            <a:normAutofit/>
          </a:bodyPr>
          <a:lstStyle/>
          <a:p>
            <a:r>
              <a:rPr lang="en-GB" sz="4000" b="1" dirty="0"/>
              <a:t>Exemplar</a:t>
            </a:r>
          </a:p>
        </p:txBody>
      </p:sp>
      <p:sp>
        <p:nvSpPr>
          <p:cNvPr id="3" name="TextBox 2">
            <a:extLst>
              <a:ext uri="{FF2B5EF4-FFF2-40B4-BE49-F238E27FC236}">
                <a16:creationId xmlns:a16="http://schemas.microsoft.com/office/drawing/2014/main" id="{B600D924-6DFD-407F-85E0-476F20261949}"/>
              </a:ext>
            </a:extLst>
          </p:cNvPr>
          <p:cNvSpPr txBox="1"/>
          <p:nvPr/>
        </p:nvSpPr>
        <p:spPr>
          <a:xfrm>
            <a:off x="323528" y="980728"/>
            <a:ext cx="7848872" cy="461665"/>
          </a:xfrm>
          <a:prstGeom prst="rect">
            <a:avLst/>
          </a:prstGeom>
          <a:noFill/>
        </p:spPr>
        <p:txBody>
          <a:bodyPr wrap="square" rtlCol="0">
            <a:spAutoFit/>
          </a:bodyPr>
          <a:lstStyle/>
          <a:p>
            <a:r>
              <a:rPr lang="en-GB" sz="2400" b="1" dirty="0"/>
              <a:t>Develop Effective Working Relationships</a:t>
            </a:r>
          </a:p>
        </p:txBody>
      </p:sp>
      <p:sp>
        <p:nvSpPr>
          <p:cNvPr id="6" name="TextBox 5">
            <a:extLst>
              <a:ext uri="{FF2B5EF4-FFF2-40B4-BE49-F238E27FC236}">
                <a16:creationId xmlns:a16="http://schemas.microsoft.com/office/drawing/2014/main" id="{BF014A38-AFDE-46DA-805A-DF9568344446}"/>
              </a:ext>
            </a:extLst>
          </p:cNvPr>
          <p:cNvSpPr txBox="1"/>
          <p:nvPr/>
        </p:nvSpPr>
        <p:spPr>
          <a:xfrm>
            <a:off x="539552" y="2348880"/>
            <a:ext cx="8460940" cy="350865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We arranged for the staff, including the Project Leader from that organisation to attend joint training with the Careers Wales staff</a:t>
            </a:r>
          </a:p>
          <a:p>
            <a:pPr marL="285750" indent="-285750">
              <a:spcBef>
                <a:spcPts val="600"/>
              </a:spcBef>
              <a:spcAft>
                <a:spcPts val="600"/>
              </a:spcAft>
              <a:buFont typeface="Arial" panose="020B0604020202020204" pitchFamily="34" charset="0"/>
              <a:buChar char="•"/>
            </a:pPr>
            <a:r>
              <a:rPr lang="en-GB" sz="2400" dirty="0"/>
              <a:t>As Tomlinson (2003) argues this can ‘foster greater understanding between agencies’</a:t>
            </a:r>
          </a:p>
          <a:p>
            <a:pPr marL="285750" indent="-285750">
              <a:spcBef>
                <a:spcPts val="600"/>
              </a:spcBef>
              <a:spcAft>
                <a:spcPts val="600"/>
              </a:spcAft>
              <a:buFont typeface="Arial" panose="020B0604020202020204" pitchFamily="34" charset="0"/>
              <a:buChar char="•"/>
            </a:pPr>
            <a:r>
              <a:rPr lang="en-GB" sz="2400" dirty="0"/>
              <a:t>This was borne out by the fact that the staff from </a:t>
            </a:r>
            <a:r>
              <a:rPr lang="en-GB" sz="2400" i="1" dirty="0"/>
              <a:t>‘The Rainbow Project’ </a:t>
            </a:r>
            <a:r>
              <a:rPr lang="en-GB" sz="2400" dirty="0"/>
              <a:t>developed good working relationships with the Careers Wales staff and began to play a much more pro-active role.</a:t>
            </a:r>
          </a:p>
          <a:p>
            <a:pPr marL="285750" indent="-285750">
              <a:spcBef>
                <a:spcPts val="600"/>
              </a:spcBef>
              <a:spcAft>
                <a:spcPts val="600"/>
              </a:spcAft>
              <a:buFont typeface="Arial" panose="020B0604020202020204" pitchFamily="34" charset="0"/>
              <a:buChar char="•"/>
            </a:pPr>
            <a:r>
              <a:rPr lang="en-GB" sz="2400" dirty="0"/>
              <a:t>This created more positive interventions for the young people.</a:t>
            </a:r>
          </a:p>
        </p:txBody>
      </p:sp>
      <p:sp>
        <p:nvSpPr>
          <p:cNvPr id="5" name="TextBox 4">
            <a:extLst>
              <a:ext uri="{FF2B5EF4-FFF2-40B4-BE49-F238E27FC236}">
                <a16:creationId xmlns:a16="http://schemas.microsoft.com/office/drawing/2014/main" id="{36F4690D-2154-498B-AC8D-1990072D6972}"/>
              </a:ext>
            </a:extLst>
          </p:cNvPr>
          <p:cNvSpPr txBox="1"/>
          <p:nvPr/>
        </p:nvSpPr>
        <p:spPr>
          <a:xfrm>
            <a:off x="179512" y="1556792"/>
            <a:ext cx="4968552" cy="461665"/>
          </a:xfrm>
          <a:prstGeom prst="rect">
            <a:avLst/>
          </a:prstGeom>
          <a:noFill/>
        </p:spPr>
        <p:txBody>
          <a:bodyPr wrap="square" rtlCol="0">
            <a:spAutoFit/>
          </a:bodyPr>
          <a:lstStyle/>
          <a:p>
            <a:r>
              <a:rPr lang="en-GB" sz="2400" b="1" dirty="0"/>
              <a:t>Result – what did we achieve?</a:t>
            </a:r>
          </a:p>
        </p:txBody>
      </p:sp>
    </p:spTree>
    <p:extLst>
      <p:ext uri="{BB962C8B-B14F-4D97-AF65-F5344CB8AC3E}">
        <p14:creationId xmlns:p14="http://schemas.microsoft.com/office/powerpoint/2010/main" val="4219527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16D44B-E129-4A5D-A988-E1C5CCD82A98}"/>
              </a:ext>
            </a:extLst>
          </p:cNvPr>
          <p:cNvSpPr txBox="1"/>
          <p:nvPr/>
        </p:nvSpPr>
        <p:spPr>
          <a:xfrm>
            <a:off x="1259632" y="1684258"/>
            <a:ext cx="6624736" cy="830997"/>
          </a:xfrm>
          <a:prstGeom prst="rect">
            <a:avLst/>
          </a:prstGeom>
          <a:noFill/>
        </p:spPr>
        <p:txBody>
          <a:bodyPr wrap="square" rtlCol="0">
            <a:spAutoFit/>
          </a:bodyPr>
          <a:lstStyle/>
          <a:p>
            <a:pPr algn="ctr"/>
            <a:r>
              <a:rPr lang="en-GB" sz="4800" b="1" i="1" dirty="0"/>
              <a:t>Any questions?</a:t>
            </a:r>
          </a:p>
        </p:txBody>
      </p:sp>
      <p:pic>
        <p:nvPicPr>
          <p:cNvPr id="4" name="Picture 3" descr="A picture containing pool ball, dark&#10;&#10;Description automatically generated">
            <a:extLst>
              <a:ext uri="{FF2B5EF4-FFF2-40B4-BE49-F238E27FC236}">
                <a16:creationId xmlns:a16="http://schemas.microsoft.com/office/drawing/2014/main" id="{569DA96D-2DD5-4958-9CDA-7B63A96BD3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3888" y="2924944"/>
            <a:ext cx="2285714" cy="2285714"/>
          </a:xfrm>
          <a:prstGeom prst="rect">
            <a:avLst/>
          </a:prstGeom>
        </p:spPr>
      </p:pic>
    </p:spTree>
    <p:extLst>
      <p:ext uri="{BB962C8B-B14F-4D97-AF65-F5344CB8AC3E}">
        <p14:creationId xmlns:p14="http://schemas.microsoft.com/office/powerpoint/2010/main" val="8539282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FCF7A-6594-46F5-BD5C-093F38810C47}"/>
              </a:ext>
            </a:extLst>
          </p:cNvPr>
          <p:cNvSpPr>
            <a:spLocks noGrp="1"/>
          </p:cNvSpPr>
          <p:nvPr>
            <p:ph type="title"/>
          </p:nvPr>
        </p:nvSpPr>
        <p:spPr>
          <a:xfrm>
            <a:off x="457200" y="274638"/>
            <a:ext cx="8229600" cy="706090"/>
          </a:xfrm>
        </p:spPr>
        <p:txBody>
          <a:bodyPr>
            <a:normAutofit/>
          </a:bodyPr>
          <a:lstStyle/>
          <a:p>
            <a:r>
              <a:rPr lang="en-GB" sz="4000" b="1" dirty="0"/>
              <a:t>References</a:t>
            </a:r>
          </a:p>
        </p:txBody>
      </p:sp>
      <p:sp>
        <p:nvSpPr>
          <p:cNvPr id="3" name="TextBox 2">
            <a:extLst>
              <a:ext uri="{FF2B5EF4-FFF2-40B4-BE49-F238E27FC236}">
                <a16:creationId xmlns:a16="http://schemas.microsoft.com/office/drawing/2014/main" id="{66145720-69AA-4087-9C7A-E7456B436741}"/>
              </a:ext>
            </a:extLst>
          </p:cNvPr>
          <p:cNvSpPr txBox="1"/>
          <p:nvPr/>
        </p:nvSpPr>
        <p:spPr>
          <a:xfrm>
            <a:off x="215516" y="1413063"/>
            <a:ext cx="8712968" cy="4308872"/>
          </a:xfrm>
          <a:prstGeom prst="rect">
            <a:avLst/>
          </a:prstGeom>
          <a:noFill/>
        </p:spPr>
        <p:txBody>
          <a:bodyPr wrap="square" rtlCol="0">
            <a:spAutoFit/>
          </a:bodyPr>
          <a:lstStyle/>
          <a:p>
            <a:pPr>
              <a:spcBef>
                <a:spcPts val="600"/>
              </a:spcBef>
              <a:spcAft>
                <a:spcPts val="600"/>
              </a:spcAft>
            </a:pPr>
            <a:r>
              <a:rPr lang="en-GB" sz="1600" dirty="0"/>
              <a:t>Bingham, R &amp; Drew, S (1999) </a:t>
            </a:r>
            <a:r>
              <a:rPr lang="en-GB" sz="1600" i="1" dirty="0"/>
              <a:t>Key Work Skills</a:t>
            </a:r>
            <a:r>
              <a:rPr lang="en-GB" sz="1600" dirty="0"/>
              <a:t> Aldershot: Gower</a:t>
            </a:r>
          </a:p>
          <a:p>
            <a:pPr>
              <a:spcBef>
                <a:spcPts val="600"/>
              </a:spcBef>
              <a:spcAft>
                <a:spcPts val="600"/>
              </a:spcAft>
            </a:pPr>
            <a:r>
              <a:rPr lang="en-GB" sz="1600" dirty="0" err="1"/>
              <a:t>Cheminais</a:t>
            </a:r>
            <a:r>
              <a:rPr lang="en-GB" sz="1600" dirty="0"/>
              <a:t>, R. (2009) </a:t>
            </a:r>
            <a:r>
              <a:rPr lang="en-GB" sz="1600" i="1" dirty="0"/>
              <a:t>Effective Multi-Agency Partnerships: Putting Every Child Matters Into Practice </a:t>
            </a:r>
            <a:r>
              <a:rPr lang="en-GB" sz="1600" dirty="0"/>
              <a:t>London: Sage Publications Available at: </a:t>
            </a:r>
            <a:r>
              <a:rPr lang="en-GB" sz="1600" dirty="0">
                <a:hlinkClick r:id="rId2"/>
              </a:rPr>
              <a:t>Sage Academic Books - Effective Multi-Agency Partnerships: Putting Every Child Matters into Practice </a:t>
            </a:r>
            <a:r>
              <a:rPr lang="en-GB" sz="1600" dirty="0"/>
              <a:t> [Accessed 10/03/2025]</a:t>
            </a:r>
          </a:p>
          <a:p>
            <a:pPr>
              <a:spcBef>
                <a:spcPts val="600"/>
              </a:spcBef>
              <a:spcAft>
                <a:spcPts val="600"/>
              </a:spcAft>
            </a:pPr>
            <a:r>
              <a:rPr lang="en-GB" sz="1600" dirty="0"/>
              <a:t>Cottrell, S. (2021) </a:t>
            </a:r>
            <a:r>
              <a:rPr lang="en-GB" sz="1600" i="1" dirty="0"/>
              <a:t>Skills for Success: The Personal Development Planning Handbook (4</a:t>
            </a:r>
            <a:r>
              <a:rPr lang="en-GB" sz="1600" i="1" baseline="30000" dirty="0"/>
              <a:t>th</a:t>
            </a:r>
            <a:r>
              <a:rPr lang="en-GB" sz="1600" i="1" dirty="0"/>
              <a:t> ed.</a:t>
            </a:r>
            <a:r>
              <a:rPr lang="en-GB" sz="1600" dirty="0"/>
              <a:t>) Basingstoke: Palgrave Macmillan Available at: </a:t>
            </a:r>
            <a:r>
              <a:rPr lang="en-GB" sz="1600" dirty="0">
                <a:hlinkClick r:id="rId3"/>
              </a:rPr>
              <a:t>ProQuest </a:t>
            </a:r>
            <a:r>
              <a:rPr lang="en-GB" sz="1600" dirty="0" err="1">
                <a:hlinkClick r:id="rId3"/>
              </a:rPr>
              <a:t>Ebook</a:t>
            </a:r>
            <a:r>
              <a:rPr lang="en-GB" sz="1600" dirty="0">
                <a:hlinkClick r:id="rId3"/>
              </a:rPr>
              <a:t> Central – Reader</a:t>
            </a:r>
            <a:r>
              <a:rPr lang="en-GB" sz="1600" dirty="0"/>
              <a:t> [Accessed 28/01/2025]</a:t>
            </a:r>
          </a:p>
          <a:p>
            <a:pPr>
              <a:spcBef>
                <a:spcPts val="600"/>
              </a:spcBef>
              <a:spcAft>
                <a:spcPts val="600"/>
              </a:spcAft>
            </a:pPr>
            <a:r>
              <a:rPr lang="en-GB" sz="1600" dirty="0"/>
              <a:t>Gaspar, G. (2010) </a:t>
            </a:r>
            <a:r>
              <a:rPr lang="en-GB" sz="1600" i="1" dirty="0"/>
              <a:t>Multi-agency Working in the Early Years: Challenges and Opportunities</a:t>
            </a:r>
            <a:r>
              <a:rPr lang="en-GB" sz="1600" dirty="0"/>
              <a:t> London: Sage Publications Available at: </a:t>
            </a:r>
            <a:r>
              <a:rPr lang="en-GB" sz="1600" dirty="0">
                <a:hlinkClick r:id="rId4"/>
              </a:rPr>
              <a:t>Sage Academic Books - Multi-Agency Working in the Early Years: Challenges and Opportunities</a:t>
            </a:r>
            <a:r>
              <a:rPr lang="en-GB" sz="1600" dirty="0"/>
              <a:t> [Accessed 04/05/2022]</a:t>
            </a:r>
          </a:p>
          <a:p>
            <a:pPr>
              <a:spcBef>
                <a:spcPts val="600"/>
              </a:spcBef>
              <a:spcAft>
                <a:spcPts val="600"/>
              </a:spcAft>
            </a:pPr>
            <a:r>
              <a:rPr lang="en-GB" sz="1600" dirty="0"/>
              <a:t>National Careers Service (No Date) </a:t>
            </a:r>
            <a:r>
              <a:rPr lang="en-GB" sz="1600" i="1" dirty="0"/>
              <a:t>The STAR Technique </a:t>
            </a:r>
            <a:r>
              <a:rPr lang="en-GB" sz="1600" dirty="0"/>
              <a:t>Available at: </a:t>
            </a:r>
            <a:r>
              <a:rPr lang="en-GB" sz="1600" dirty="0">
                <a:hlinkClick r:id="rId5"/>
              </a:rPr>
              <a:t>The STAR method | National Careers Service</a:t>
            </a:r>
            <a:r>
              <a:rPr lang="en-GB" sz="1600" dirty="0"/>
              <a:t> [Accessed 10/03/2025]</a:t>
            </a:r>
          </a:p>
          <a:p>
            <a:pPr>
              <a:spcBef>
                <a:spcPts val="600"/>
              </a:spcBef>
              <a:spcAft>
                <a:spcPts val="600"/>
              </a:spcAft>
            </a:pPr>
            <a:r>
              <a:rPr lang="en-GB" sz="1600" dirty="0"/>
              <a:t>Tomlinson, K. (2003) </a:t>
            </a:r>
            <a:r>
              <a:rPr lang="en-GB" sz="1600" i="1" dirty="0"/>
              <a:t>Effective Inter-agency Working: A Review of the Literature and Examples from Practice</a:t>
            </a:r>
            <a:r>
              <a:rPr lang="en-GB" sz="1600" dirty="0"/>
              <a:t> LGA Research Report 40 Slough: NFER Available at: </a:t>
            </a:r>
            <a:r>
              <a:rPr lang="en-GB" sz="1600" dirty="0">
                <a:hlinkClick r:id="rId6"/>
              </a:rPr>
              <a:t>Effective Interagency Working: A review of the literature and examples from practice – NFER</a:t>
            </a:r>
            <a:r>
              <a:rPr lang="en-GB" sz="1600" dirty="0"/>
              <a:t> [Accessed 10/03/2025]</a:t>
            </a:r>
          </a:p>
        </p:txBody>
      </p:sp>
    </p:spTree>
    <p:extLst>
      <p:ext uri="{BB962C8B-B14F-4D97-AF65-F5344CB8AC3E}">
        <p14:creationId xmlns:p14="http://schemas.microsoft.com/office/powerpoint/2010/main" val="139998359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817</TotalTime>
  <Words>9124</Words>
  <Application>Microsoft Office PowerPoint</Application>
  <PresentationFormat>On-screen Show (4:3)</PresentationFormat>
  <Paragraphs>421</Paragraphs>
  <Slides>29</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Tahoma</vt:lpstr>
      <vt:lpstr>UWTSD blue background</vt:lpstr>
      <vt:lpstr>PowerPoint Presentation</vt:lpstr>
      <vt:lpstr>PowerPoint Presentation</vt:lpstr>
      <vt:lpstr>PowerPoint Presentation</vt:lpstr>
      <vt:lpstr>  Assessment  </vt:lpstr>
      <vt:lpstr>  Job Seeking Assessment  </vt:lpstr>
      <vt:lpstr>  Job Seeking Assessment  </vt:lpstr>
      <vt:lpstr>  Job Seeking Assessment  </vt:lpstr>
      <vt:lpstr>  Job Seeking Assessment  </vt:lpstr>
      <vt:lpstr>  Job Seeking Assessment  </vt:lpstr>
      <vt:lpstr>  Job Seeking Assessment  </vt:lpstr>
      <vt:lpstr>  Job Seeking Assessment  </vt:lpstr>
      <vt:lpstr>  Job Seeking Assessment  </vt:lpstr>
      <vt:lpstr>  Job Seeking Assessment  </vt:lpstr>
      <vt:lpstr>  Job Seeking Assessment  </vt:lpstr>
      <vt:lpstr>  Job Seeking Assessment  </vt:lpstr>
      <vt:lpstr>  Job Seeking Assessment  </vt:lpstr>
      <vt:lpstr>Exemplar</vt:lpstr>
      <vt:lpstr>Exemplar</vt:lpstr>
      <vt:lpstr>Exemplar</vt:lpstr>
      <vt:lpstr>Exemplar</vt:lpstr>
      <vt:lpstr>Exemplar</vt:lpstr>
      <vt:lpstr>Exemplar</vt:lpstr>
      <vt:lpstr>Exemplar</vt:lpstr>
      <vt:lpstr>Exemplar</vt:lpstr>
      <vt:lpstr>Exemplar</vt:lpstr>
      <vt:lpstr>Exemplar</vt:lpstr>
      <vt:lpstr>Exemplar</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35</cp:revision>
  <dcterms:created xsi:type="dcterms:W3CDTF">2021-02-09T14:04:40Z</dcterms:created>
  <dcterms:modified xsi:type="dcterms:W3CDTF">2025-03-10T13:38:56Z</dcterms:modified>
</cp:coreProperties>
</file>