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0"/>
  </p:notesMasterIdLst>
  <p:sldIdLst>
    <p:sldId id="256" r:id="rId2"/>
    <p:sldId id="257" r:id="rId3"/>
    <p:sldId id="259" r:id="rId4"/>
    <p:sldId id="260" r:id="rId5"/>
    <p:sldId id="283" r:id="rId6"/>
    <p:sldId id="277" r:id="rId7"/>
    <p:sldId id="274" r:id="rId8"/>
    <p:sldId id="261" r:id="rId9"/>
    <p:sldId id="285" r:id="rId10"/>
    <p:sldId id="262" r:id="rId11"/>
    <p:sldId id="264" r:id="rId12"/>
    <p:sldId id="275" r:id="rId13"/>
    <p:sldId id="276" r:id="rId14"/>
    <p:sldId id="265" r:id="rId15"/>
    <p:sldId id="266" r:id="rId16"/>
    <p:sldId id="268" r:id="rId17"/>
    <p:sldId id="269" r:id="rId18"/>
    <p:sldId id="284" r:id="rId19"/>
    <p:sldId id="286" r:id="rId20"/>
    <p:sldId id="287" r:id="rId21"/>
    <p:sldId id="273" r:id="rId22"/>
    <p:sldId id="280" r:id="rId23"/>
    <p:sldId id="281" r:id="rId24"/>
    <p:sldId id="282" r:id="rId25"/>
    <p:sldId id="278" r:id="rId26"/>
    <p:sldId id="258" r:id="rId27"/>
    <p:sldId id="263" r:id="rId28"/>
    <p:sldId id="267"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93" autoAdjust="0"/>
    <p:restoredTop sz="94660"/>
  </p:normalViewPr>
  <p:slideViewPr>
    <p:cSldViewPr snapToGrid="0">
      <p:cViewPr varScale="1">
        <p:scale>
          <a:sx n="88" d="100"/>
          <a:sy n="88" d="100"/>
        </p:scale>
        <p:origin x="55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7872B0-C3C3-447E-A45B-43B334C36ED1}" type="datetimeFigureOut">
              <a:rPr lang="en-GB" smtClean="0"/>
              <a:t>14/03/2022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7BB76C-E8ED-4F00-A5E8-FDAD55626611}" type="slidenum">
              <a:rPr lang="en-GB" smtClean="0"/>
              <a:t>‹#›</a:t>
            </a:fld>
            <a:endParaRPr lang="en-GB"/>
          </a:p>
        </p:txBody>
      </p:sp>
    </p:spTree>
    <p:extLst>
      <p:ext uri="{BB962C8B-B14F-4D97-AF65-F5344CB8AC3E}">
        <p14:creationId xmlns:p14="http://schemas.microsoft.com/office/powerpoint/2010/main" val="451051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a:t>
            </a:fld>
            <a:endParaRPr lang="en-GB"/>
          </a:p>
        </p:txBody>
      </p:sp>
    </p:spTree>
    <p:extLst>
      <p:ext uri="{BB962C8B-B14F-4D97-AF65-F5344CB8AC3E}">
        <p14:creationId xmlns:p14="http://schemas.microsoft.com/office/powerpoint/2010/main" val="2648147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a:t>
            </a:fld>
            <a:endParaRPr lang="en-GB"/>
          </a:p>
        </p:txBody>
      </p:sp>
    </p:spTree>
    <p:extLst>
      <p:ext uri="{BB962C8B-B14F-4D97-AF65-F5344CB8AC3E}">
        <p14:creationId xmlns:p14="http://schemas.microsoft.com/office/powerpoint/2010/main" val="2590665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3</a:t>
            </a:fld>
            <a:endParaRPr lang="en-GB"/>
          </a:p>
        </p:txBody>
      </p:sp>
    </p:spTree>
    <p:extLst>
      <p:ext uri="{BB962C8B-B14F-4D97-AF65-F5344CB8AC3E}">
        <p14:creationId xmlns:p14="http://schemas.microsoft.com/office/powerpoint/2010/main" val="3862215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4</a:t>
            </a:fld>
            <a:endParaRPr lang="en-GB"/>
          </a:p>
        </p:txBody>
      </p:sp>
    </p:spTree>
    <p:extLst>
      <p:ext uri="{BB962C8B-B14F-4D97-AF65-F5344CB8AC3E}">
        <p14:creationId xmlns:p14="http://schemas.microsoft.com/office/powerpoint/2010/main" val="907379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5</a:t>
            </a:fld>
            <a:endParaRPr lang="en-GB"/>
          </a:p>
        </p:txBody>
      </p:sp>
    </p:spTree>
    <p:extLst>
      <p:ext uri="{BB962C8B-B14F-4D97-AF65-F5344CB8AC3E}">
        <p14:creationId xmlns:p14="http://schemas.microsoft.com/office/powerpoint/2010/main" val="1906401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6</a:t>
            </a:fld>
            <a:endParaRPr lang="en-GB"/>
          </a:p>
        </p:txBody>
      </p:sp>
    </p:spTree>
    <p:extLst>
      <p:ext uri="{BB962C8B-B14F-4D97-AF65-F5344CB8AC3E}">
        <p14:creationId xmlns:p14="http://schemas.microsoft.com/office/powerpoint/2010/main" val="1259702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7</a:t>
            </a:fld>
            <a:endParaRPr lang="en-GB"/>
          </a:p>
        </p:txBody>
      </p:sp>
    </p:spTree>
    <p:extLst>
      <p:ext uri="{BB962C8B-B14F-4D97-AF65-F5344CB8AC3E}">
        <p14:creationId xmlns:p14="http://schemas.microsoft.com/office/powerpoint/2010/main" val="29502758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8</a:t>
            </a:fld>
            <a:endParaRPr lang="en-GB"/>
          </a:p>
        </p:txBody>
      </p:sp>
    </p:spTree>
    <p:extLst>
      <p:ext uri="{BB962C8B-B14F-4D97-AF65-F5344CB8AC3E}">
        <p14:creationId xmlns:p14="http://schemas.microsoft.com/office/powerpoint/2010/main" val="36888042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9</a:t>
            </a:fld>
            <a:endParaRPr lang="en-GB"/>
          </a:p>
        </p:txBody>
      </p:sp>
    </p:spTree>
    <p:extLst>
      <p:ext uri="{BB962C8B-B14F-4D97-AF65-F5344CB8AC3E}">
        <p14:creationId xmlns:p14="http://schemas.microsoft.com/office/powerpoint/2010/main" val="14270977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10</a:t>
            </a:fld>
            <a:endParaRPr lang="en-GB"/>
          </a:p>
        </p:txBody>
      </p:sp>
    </p:spTree>
    <p:extLst>
      <p:ext uri="{BB962C8B-B14F-4D97-AF65-F5344CB8AC3E}">
        <p14:creationId xmlns:p14="http://schemas.microsoft.com/office/powerpoint/2010/main" val="27739176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11</a:t>
            </a:fld>
            <a:endParaRPr lang="en-GB"/>
          </a:p>
        </p:txBody>
      </p:sp>
    </p:spTree>
    <p:extLst>
      <p:ext uri="{BB962C8B-B14F-4D97-AF65-F5344CB8AC3E}">
        <p14:creationId xmlns:p14="http://schemas.microsoft.com/office/powerpoint/2010/main" val="22124176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12</a:t>
            </a:fld>
            <a:endParaRPr lang="en-GB"/>
          </a:p>
        </p:txBody>
      </p:sp>
    </p:spTree>
    <p:extLst>
      <p:ext uri="{BB962C8B-B14F-4D97-AF65-F5344CB8AC3E}">
        <p14:creationId xmlns:p14="http://schemas.microsoft.com/office/powerpoint/2010/main" val="36038050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13</a:t>
            </a:fld>
            <a:endParaRPr lang="en-GB"/>
          </a:p>
        </p:txBody>
      </p:sp>
    </p:spTree>
    <p:extLst>
      <p:ext uri="{BB962C8B-B14F-4D97-AF65-F5344CB8AC3E}">
        <p14:creationId xmlns:p14="http://schemas.microsoft.com/office/powerpoint/2010/main" val="25075621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14</a:t>
            </a:fld>
            <a:endParaRPr lang="en-GB"/>
          </a:p>
        </p:txBody>
      </p:sp>
    </p:spTree>
    <p:extLst>
      <p:ext uri="{BB962C8B-B14F-4D97-AF65-F5344CB8AC3E}">
        <p14:creationId xmlns:p14="http://schemas.microsoft.com/office/powerpoint/2010/main" val="15063812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15</a:t>
            </a:fld>
            <a:endParaRPr lang="en-GB"/>
          </a:p>
        </p:txBody>
      </p:sp>
    </p:spTree>
    <p:extLst>
      <p:ext uri="{BB962C8B-B14F-4D97-AF65-F5344CB8AC3E}">
        <p14:creationId xmlns:p14="http://schemas.microsoft.com/office/powerpoint/2010/main" val="25828456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16</a:t>
            </a:fld>
            <a:endParaRPr lang="en-GB"/>
          </a:p>
        </p:txBody>
      </p:sp>
    </p:spTree>
    <p:extLst>
      <p:ext uri="{BB962C8B-B14F-4D97-AF65-F5344CB8AC3E}">
        <p14:creationId xmlns:p14="http://schemas.microsoft.com/office/powerpoint/2010/main" val="40856172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17</a:t>
            </a:fld>
            <a:endParaRPr lang="en-GB"/>
          </a:p>
        </p:txBody>
      </p:sp>
    </p:spTree>
    <p:extLst>
      <p:ext uri="{BB962C8B-B14F-4D97-AF65-F5344CB8AC3E}">
        <p14:creationId xmlns:p14="http://schemas.microsoft.com/office/powerpoint/2010/main" val="38077122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18</a:t>
            </a:fld>
            <a:endParaRPr lang="en-GB"/>
          </a:p>
        </p:txBody>
      </p:sp>
    </p:spTree>
    <p:extLst>
      <p:ext uri="{BB962C8B-B14F-4D97-AF65-F5344CB8AC3E}">
        <p14:creationId xmlns:p14="http://schemas.microsoft.com/office/powerpoint/2010/main" val="9993806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19</a:t>
            </a:fld>
            <a:endParaRPr lang="en-GB"/>
          </a:p>
        </p:txBody>
      </p:sp>
    </p:spTree>
    <p:extLst>
      <p:ext uri="{BB962C8B-B14F-4D97-AF65-F5344CB8AC3E}">
        <p14:creationId xmlns:p14="http://schemas.microsoft.com/office/powerpoint/2010/main" val="29338312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20</a:t>
            </a:fld>
            <a:endParaRPr lang="en-GB"/>
          </a:p>
        </p:txBody>
      </p:sp>
    </p:spTree>
    <p:extLst>
      <p:ext uri="{BB962C8B-B14F-4D97-AF65-F5344CB8AC3E}">
        <p14:creationId xmlns:p14="http://schemas.microsoft.com/office/powerpoint/2010/main" val="18895155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21</a:t>
            </a:fld>
            <a:endParaRPr lang="en-GB"/>
          </a:p>
        </p:txBody>
      </p:sp>
    </p:spTree>
    <p:extLst>
      <p:ext uri="{BB962C8B-B14F-4D97-AF65-F5344CB8AC3E}">
        <p14:creationId xmlns:p14="http://schemas.microsoft.com/office/powerpoint/2010/main" val="34099094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22</a:t>
            </a:fld>
            <a:endParaRPr lang="en-GB"/>
          </a:p>
        </p:txBody>
      </p:sp>
    </p:spTree>
    <p:extLst>
      <p:ext uri="{BB962C8B-B14F-4D97-AF65-F5344CB8AC3E}">
        <p14:creationId xmlns:p14="http://schemas.microsoft.com/office/powerpoint/2010/main" val="1039677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23</a:t>
            </a:fld>
            <a:endParaRPr lang="en-GB"/>
          </a:p>
        </p:txBody>
      </p:sp>
    </p:spTree>
    <p:extLst>
      <p:ext uri="{BB962C8B-B14F-4D97-AF65-F5344CB8AC3E}">
        <p14:creationId xmlns:p14="http://schemas.microsoft.com/office/powerpoint/2010/main" val="16346179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24</a:t>
            </a:fld>
            <a:endParaRPr lang="en-GB"/>
          </a:p>
        </p:txBody>
      </p:sp>
    </p:spTree>
    <p:extLst>
      <p:ext uri="{BB962C8B-B14F-4D97-AF65-F5344CB8AC3E}">
        <p14:creationId xmlns:p14="http://schemas.microsoft.com/office/powerpoint/2010/main" val="35298771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25</a:t>
            </a:fld>
            <a:endParaRPr lang="en-GB"/>
          </a:p>
        </p:txBody>
      </p:sp>
    </p:spTree>
    <p:extLst>
      <p:ext uri="{BB962C8B-B14F-4D97-AF65-F5344CB8AC3E}">
        <p14:creationId xmlns:p14="http://schemas.microsoft.com/office/powerpoint/2010/main" val="21826147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26</a:t>
            </a:fld>
            <a:endParaRPr lang="en-GB"/>
          </a:p>
        </p:txBody>
      </p:sp>
    </p:spTree>
    <p:extLst>
      <p:ext uri="{BB962C8B-B14F-4D97-AF65-F5344CB8AC3E}">
        <p14:creationId xmlns:p14="http://schemas.microsoft.com/office/powerpoint/2010/main" val="6525889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27</a:t>
            </a:fld>
            <a:endParaRPr lang="en-GB"/>
          </a:p>
        </p:txBody>
      </p:sp>
    </p:spTree>
    <p:extLst>
      <p:ext uri="{BB962C8B-B14F-4D97-AF65-F5344CB8AC3E}">
        <p14:creationId xmlns:p14="http://schemas.microsoft.com/office/powerpoint/2010/main" val="35714636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7BB76C-E8ED-4F00-A5E8-FDAD55626611}" type="slidenum">
              <a:rPr lang="en-GB" smtClean="0"/>
              <a:t>28</a:t>
            </a:fld>
            <a:endParaRPr lang="en-GB"/>
          </a:p>
        </p:txBody>
      </p:sp>
    </p:spTree>
    <p:extLst>
      <p:ext uri="{BB962C8B-B14F-4D97-AF65-F5344CB8AC3E}">
        <p14:creationId xmlns:p14="http://schemas.microsoft.com/office/powerpoint/2010/main" val="2278070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3/14/2022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3/14/2022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3/14/2022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3/14/2022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3/14/2022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3/14/2022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3/14/2022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educare.co.uk/news/how-can-children-and-young-people-be-protected-from-county-lines"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aS1tlx47-uc&amp;t=6s" TargetMode="External"/><Relationship Id="rId7"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hyperlink" Target="https://www.youtube.com/watch?v=HA767IsVZqs" TargetMode="External"/><Relationship Id="rId5" Type="http://schemas.openxmlformats.org/officeDocument/2006/relationships/hyperlink" Target="https://www.youtube.com/watch?v=f8el6zPPHIA" TargetMode="External"/><Relationship Id="rId4" Type="http://schemas.openxmlformats.org/officeDocument/2006/relationships/hyperlink" Target="https://www.youtube.com/watch?v=75s6lKRvjBM"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www.thelancet.com/journals/lanpub/article/PIIS2468-2667(17)30118-4/fulltext?fbclid=IwAR1Qzix_3SpPUiYBuZJ_po7lB73kM42SPC6T8BIt9g1bBqUDmu9G5e-W3Kg"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hyperlink" Target="https://assets.publishing.service.gov.uk/government/uploads/system/uploads/attachment_data/file/756031/Protecting_children_from_criminal_exploitation_human_trafficking_modern_slavery_addendum_141118.pdf" TargetMode="External"/><Relationship Id="rId5" Type="http://schemas.openxmlformats.org/officeDocument/2006/relationships/hyperlink" Target="https://www.safeguardingchildren.co.uk/parents-carers/child-exploitation/" TargetMode="External"/><Relationship Id="rId4" Type="http://schemas.openxmlformats.org/officeDocument/2006/relationships/hyperlink" Target="https://nationalcrimeagency.gov.uk/who-we-are/publications/257-county-lines-drug-supply-vulnerability-and-harm-2018/file"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GB" dirty="0" err="1" smtClean="0"/>
              <a:t>ECYW6003</a:t>
            </a:r>
            <a:r>
              <a:rPr lang="en-GB" dirty="0" smtClean="0"/>
              <a:t/>
            </a:r>
            <a:br>
              <a:rPr lang="en-GB" dirty="0" smtClean="0"/>
            </a:br>
            <a:r>
              <a:rPr lang="en-GB" dirty="0" smtClean="0"/>
              <a:t>Young People in Focus</a:t>
            </a:r>
            <a:br>
              <a:rPr lang="en-GB" dirty="0" smtClean="0"/>
            </a:br>
            <a:r>
              <a:rPr lang="en-GB" dirty="0" smtClean="0"/>
              <a:t>1807298</a:t>
            </a:r>
            <a:endParaRPr lang="en-GB" dirty="0"/>
          </a:p>
        </p:txBody>
      </p:sp>
      <p:sp>
        <p:nvSpPr>
          <p:cNvPr id="3" name="Subtitle 2"/>
          <p:cNvSpPr>
            <a:spLocks noGrp="1"/>
          </p:cNvSpPr>
          <p:nvPr>
            <p:ph type="subTitle" idx="1"/>
          </p:nvPr>
        </p:nvSpPr>
        <p:spPr/>
        <p:txBody>
          <a:bodyPr/>
          <a:lstStyle/>
          <a:p>
            <a:pPr algn="ctr"/>
            <a:r>
              <a:rPr lang="en-GB" dirty="0" smtClean="0"/>
              <a:t>Julie Bevington</a:t>
            </a:r>
            <a:endParaRPr lang="en-GB" dirty="0"/>
          </a:p>
        </p:txBody>
      </p:sp>
    </p:spTree>
    <p:extLst>
      <p:ext uri="{BB962C8B-B14F-4D97-AF65-F5344CB8AC3E}">
        <p14:creationId xmlns:p14="http://schemas.microsoft.com/office/powerpoint/2010/main" val="29625338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02971" y="1976846"/>
            <a:ext cx="9318172" cy="3046988"/>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North Yorkshire Safeguarding Children Partnership (2021, no page number) define child exploitation as: </a:t>
            </a:r>
          </a:p>
          <a:p>
            <a:endParaRPr lang="en-GB" sz="2400" dirty="0">
              <a:latin typeface="Arial" panose="020B0604020202020204" pitchFamily="34" charset="0"/>
              <a:cs typeface="Arial" panose="020B0604020202020204" pitchFamily="34" charset="0"/>
            </a:endParaRPr>
          </a:p>
          <a:p>
            <a:pPr lvl="1" algn="just"/>
            <a:r>
              <a:rPr lang="en-GB" sz="2400" dirty="0" smtClean="0">
                <a:latin typeface="Arial" panose="020B0604020202020204" pitchFamily="34" charset="0"/>
                <a:cs typeface="Arial" panose="020B0604020202020204" pitchFamily="34" charset="0"/>
              </a:rPr>
              <a:t>“Child </a:t>
            </a:r>
            <a:r>
              <a:rPr lang="en-GB" sz="2400" dirty="0">
                <a:latin typeface="Arial" panose="020B0604020202020204" pitchFamily="34" charset="0"/>
                <a:cs typeface="Arial" panose="020B0604020202020204" pitchFamily="34" charset="0"/>
              </a:rPr>
              <a:t>Exploitation is a type of abuse. When a child or young person is exploited they’re groomed by being given things, like gifts, drugs, money, status and affection. This is usually in exchange for carrying out a criminal activity, known as Child Criminal </a:t>
            </a:r>
            <a:r>
              <a:rPr lang="en-GB" sz="2400" dirty="0" smtClean="0">
                <a:latin typeface="Arial" panose="020B0604020202020204" pitchFamily="34" charset="0"/>
                <a:cs typeface="Arial" panose="020B0604020202020204" pitchFamily="34" charset="0"/>
              </a:rPr>
              <a:t>Exploitation.”</a:t>
            </a:r>
            <a:endParaRPr lang="en-GB" sz="2400" dirty="0">
              <a:latin typeface="Arial" panose="020B0604020202020204" pitchFamily="34" charset="0"/>
              <a:cs typeface="Arial" panose="020B0604020202020204" pitchFamily="34" charset="0"/>
            </a:endParaRPr>
          </a:p>
        </p:txBody>
      </p:sp>
      <p:pic>
        <p:nvPicPr>
          <p:cNvPr id="1028" name="Picture 4" descr="NYSC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250" y="4676365"/>
            <a:ext cx="1656516" cy="16547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73583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68137" y="1715589"/>
            <a:ext cx="8856617" cy="3508653"/>
          </a:xfrm>
          <a:prstGeom prst="rect">
            <a:avLst/>
          </a:prstGeom>
          <a:noFill/>
        </p:spPr>
        <p:txBody>
          <a:bodyPr wrap="square" rtlCol="0">
            <a:spAutoFit/>
          </a:bodyPr>
          <a:lstStyle/>
          <a:p>
            <a:r>
              <a:rPr lang="en-GB" sz="2400" i="1" dirty="0" smtClean="0">
                <a:latin typeface="Arial" panose="020B0604020202020204" pitchFamily="34" charset="0"/>
                <a:cs typeface="Arial" panose="020B0604020202020204" pitchFamily="34" charset="0"/>
              </a:rPr>
              <a:t>“County </a:t>
            </a:r>
            <a:r>
              <a:rPr lang="en-GB" sz="2400" i="1" dirty="0">
                <a:latin typeface="Arial" panose="020B0604020202020204" pitchFamily="34" charset="0"/>
                <a:cs typeface="Arial" panose="020B0604020202020204" pitchFamily="34" charset="0"/>
              </a:rPr>
              <a:t>lines is a term used to describe gangs and organised criminal networks involved in exporting illegal drugs into one or more importing areas within the UK, using dedicated mobile phone lines or other form of “deal line”. They are likely to exploit children and vulnerable adults to move and store the drugs and money and they will often use coercion, intimidation, violence (including sexual violence) and </a:t>
            </a:r>
            <a:r>
              <a:rPr lang="en-GB" sz="2400" i="1" dirty="0" smtClean="0">
                <a:latin typeface="Arial" panose="020B0604020202020204" pitchFamily="34" charset="0"/>
                <a:cs typeface="Arial" panose="020B0604020202020204" pitchFamily="34" charset="0"/>
              </a:rPr>
              <a:t>weapons”. </a:t>
            </a:r>
          </a:p>
          <a:p>
            <a:endParaRPr lang="en-GB" i="1" dirty="0">
              <a:latin typeface="Arial" panose="020B0604020202020204" pitchFamily="34" charset="0"/>
              <a:cs typeface="Arial" panose="020B0604020202020204" pitchFamily="34" charset="0"/>
            </a:endParaRPr>
          </a:p>
          <a:p>
            <a:endParaRPr lang="en-GB" i="1" dirty="0" smtClean="0">
              <a:latin typeface="Arial" panose="020B0604020202020204" pitchFamily="34" charset="0"/>
              <a:cs typeface="Arial" panose="020B0604020202020204" pitchFamily="34" charset="0"/>
            </a:endParaRPr>
          </a:p>
          <a:p>
            <a:r>
              <a:rPr lang="en-GB" i="1" dirty="0">
                <a:latin typeface="Arial" panose="020B0604020202020204" pitchFamily="34" charset="0"/>
                <a:cs typeface="Arial" panose="020B0604020202020204" pitchFamily="34" charset="0"/>
              </a:rPr>
              <a:t>	</a:t>
            </a:r>
            <a:r>
              <a:rPr lang="en-GB" i="1"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UK Government, (2022, no page number)</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76352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6540" y="582720"/>
            <a:ext cx="14009463" cy="3416320"/>
          </a:xfrm>
          <a:prstGeom prst="rect">
            <a:avLst/>
          </a:prstGeom>
          <a:noFill/>
        </p:spPr>
        <p:txBody>
          <a:bodyPr wrap="square" rtlCol="0">
            <a:spAutoFit/>
          </a:bodyPr>
          <a:lstStyle/>
          <a:p>
            <a:endParaRPr lang="en-GB" u="sng" dirty="0" smtClean="0">
              <a:hlinkClick r:id="rId3"/>
            </a:endParaRPr>
          </a:p>
          <a:p>
            <a:endParaRPr lang="en-GB" u="sng" dirty="0">
              <a:hlinkClick r:id="rId3"/>
            </a:endParaRPr>
          </a:p>
          <a:p>
            <a:endParaRPr lang="en-GB" u="sng" dirty="0" smtClean="0">
              <a:hlinkClick r:id="rId3"/>
            </a:endParaRPr>
          </a:p>
          <a:p>
            <a:endParaRPr lang="en-GB" u="sng" dirty="0">
              <a:hlinkClick r:id="rId3"/>
            </a:endParaRPr>
          </a:p>
          <a:p>
            <a:endParaRPr lang="en-GB" u="sng" dirty="0" smtClean="0">
              <a:hlinkClick r:id="rId3"/>
            </a:endParaRPr>
          </a:p>
          <a:p>
            <a:endParaRPr lang="en-GB" u="sng" dirty="0">
              <a:hlinkClick r:id="rId3"/>
            </a:endParaRPr>
          </a:p>
          <a:p>
            <a:endParaRPr lang="en-GB" u="sng" dirty="0" smtClean="0">
              <a:hlinkClick r:id="rId3"/>
            </a:endParaRPr>
          </a:p>
          <a:p>
            <a:endParaRPr lang="en-GB" u="sng" dirty="0">
              <a:hlinkClick r:id="rId3"/>
            </a:endParaRPr>
          </a:p>
          <a:p>
            <a:r>
              <a:rPr lang="en-GB" u="sng" dirty="0" smtClean="0">
                <a:hlinkClick r:id="rId3"/>
              </a:rPr>
              <a:t>https</a:t>
            </a:r>
            <a:r>
              <a:rPr lang="en-GB" u="sng" dirty="0">
                <a:hlinkClick r:id="rId3"/>
              </a:rPr>
              <a:t>://</a:t>
            </a:r>
            <a:r>
              <a:rPr lang="en-GB" u="sng" dirty="0" err="1">
                <a:hlinkClick r:id="rId3"/>
              </a:rPr>
              <a:t>www.educare.co.uk</a:t>
            </a:r>
            <a:r>
              <a:rPr lang="en-GB" u="sng" dirty="0">
                <a:hlinkClick r:id="rId3"/>
              </a:rPr>
              <a:t>/news/how-can-children-and-young-people-be-protected-from-county-lines</a:t>
            </a:r>
            <a:r>
              <a:rPr lang="en-GB" dirty="0"/>
              <a:t> </a:t>
            </a:r>
            <a:endParaRPr lang="en-GB" dirty="0" smtClean="0"/>
          </a:p>
          <a:p>
            <a:endParaRPr lang="en-GB" dirty="0"/>
          </a:p>
          <a:p>
            <a:r>
              <a:rPr lang="en-GB" dirty="0"/>
              <a:t>	</a:t>
            </a:r>
            <a:r>
              <a:rPr lang="en-GB" dirty="0" smtClean="0"/>
              <a:t>										</a:t>
            </a:r>
            <a:r>
              <a:rPr lang="en-GB" dirty="0"/>
              <a:t>	</a:t>
            </a:r>
            <a:r>
              <a:rPr lang="en-GB" dirty="0" smtClean="0"/>
              <a:t>		</a:t>
            </a:r>
            <a:endParaRPr lang="en-GB" dirty="0"/>
          </a:p>
          <a:p>
            <a:r>
              <a:rPr lang="en-GB" dirty="0" smtClean="0"/>
              <a:t>													(</a:t>
            </a:r>
            <a:r>
              <a:rPr lang="en-GB" dirty="0" err="1" smtClean="0"/>
              <a:t>Educare</a:t>
            </a:r>
            <a:r>
              <a:rPr lang="en-GB" dirty="0" smtClean="0"/>
              <a:t>, 2022)						</a:t>
            </a:r>
            <a:endParaRPr lang="en-GB" dirty="0"/>
          </a:p>
        </p:txBody>
      </p:sp>
    </p:spTree>
    <p:extLst>
      <p:ext uri="{BB962C8B-B14F-4D97-AF65-F5344CB8AC3E}">
        <p14:creationId xmlns:p14="http://schemas.microsoft.com/office/powerpoint/2010/main" val="19144281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6023" y="1689463"/>
            <a:ext cx="8473440" cy="4647426"/>
          </a:xfrm>
          <a:prstGeom prst="rect">
            <a:avLst/>
          </a:prstGeom>
          <a:noFill/>
        </p:spPr>
        <p:txBody>
          <a:bodyPr wrap="square" rtlCol="0">
            <a:spAutoFit/>
          </a:bodyPr>
          <a:lstStyle/>
          <a:p>
            <a:r>
              <a:rPr lang="en-GB" sz="4000" u="sng" dirty="0">
                <a:latin typeface="Arial" panose="020B0604020202020204" pitchFamily="34" charset="0"/>
                <a:cs typeface="Arial" panose="020B0604020202020204" pitchFamily="34" charset="0"/>
                <a:hlinkClick r:id="rId3"/>
              </a:rPr>
              <a:t>Video links to county lines for further watching:</a:t>
            </a:r>
          </a:p>
          <a:p>
            <a:endParaRPr lang="en-GB" u="sng" dirty="0">
              <a:latin typeface="Arial" panose="020B0604020202020204" pitchFamily="34" charset="0"/>
              <a:cs typeface="Arial" panose="020B0604020202020204" pitchFamily="34" charset="0"/>
              <a:hlinkClick r:id="rId3"/>
            </a:endParaRPr>
          </a:p>
          <a:p>
            <a:r>
              <a:rPr lang="en-GB" u="sng" dirty="0">
                <a:latin typeface="Arial" panose="020B0604020202020204" pitchFamily="34" charset="0"/>
                <a:cs typeface="Arial" panose="020B0604020202020204" pitchFamily="34" charset="0"/>
              </a:rPr>
              <a:t>Running the lines</a:t>
            </a:r>
          </a:p>
          <a:p>
            <a:r>
              <a:rPr lang="en-GB" u="sng" dirty="0">
                <a:latin typeface="Arial" panose="020B0604020202020204" pitchFamily="34" charset="0"/>
                <a:cs typeface="Arial" panose="020B0604020202020204" pitchFamily="34" charset="0"/>
                <a:hlinkClick r:id="rId3"/>
              </a:rPr>
              <a:t>https://</a:t>
            </a:r>
            <a:r>
              <a:rPr lang="en-GB" u="sng" dirty="0" err="1">
                <a:latin typeface="Arial" panose="020B0604020202020204" pitchFamily="34" charset="0"/>
                <a:cs typeface="Arial" panose="020B0604020202020204" pitchFamily="34" charset="0"/>
                <a:hlinkClick r:id="rId3"/>
              </a:rPr>
              <a:t>www.youtube.com</a:t>
            </a:r>
            <a:r>
              <a:rPr lang="en-GB" u="sng" dirty="0">
                <a:latin typeface="Arial" panose="020B0604020202020204" pitchFamily="34" charset="0"/>
                <a:cs typeface="Arial" panose="020B0604020202020204" pitchFamily="34" charset="0"/>
                <a:hlinkClick r:id="rId3"/>
              </a:rPr>
              <a:t>/</a:t>
            </a:r>
            <a:r>
              <a:rPr lang="en-GB" u="sng" dirty="0" err="1">
                <a:latin typeface="Arial" panose="020B0604020202020204" pitchFamily="34" charset="0"/>
                <a:cs typeface="Arial" panose="020B0604020202020204" pitchFamily="34" charset="0"/>
                <a:hlinkClick r:id="rId3"/>
              </a:rPr>
              <a:t>watch?v</a:t>
            </a:r>
            <a:r>
              <a:rPr lang="en-GB" u="sng" dirty="0">
                <a:latin typeface="Arial" panose="020B0604020202020204" pitchFamily="34" charset="0"/>
                <a:cs typeface="Arial" panose="020B0604020202020204" pitchFamily="34" charset="0"/>
                <a:hlinkClick r:id="rId3"/>
              </a:rPr>
              <a:t>=</a:t>
            </a:r>
            <a:r>
              <a:rPr lang="en-GB" u="sng" dirty="0" err="1">
                <a:latin typeface="Arial" panose="020B0604020202020204" pitchFamily="34" charset="0"/>
                <a:cs typeface="Arial" panose="020B0604020202020204" pitchFamily="34" charset="0"/>
                <a:hlinkClick r:id="rId3"/>
              </a:rPr>
              <a:t>aS1tlx47-uc&amp;t</a:t>
            </a:r>
            <a:r>
              <a:rPr lang="en-GB" u="sng" dirty="0">
                <a:latin typeface="Arial" panose="020B0604020202020204" pitchFamily="34" charset="0"/>
                <a:cs typeface="Arial" panose="020B0604020202020204" pitchFamily="34" charset="0"/>
                <a:hlinkClick r:id="rId3"/>
              </a:rPr>
              <a:t>=6s</a:t>
            </a:r>
            <a:endParaRPr lang="en-GB" u="sng" dirty="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r>
              <a:rPr lang="en-GB" u="sng" dirty="0">
                <a:latin typeface="Arial" panose="020B0604020202020204" pitchFamily="34" charset="0"/>
                <a:cs typeface="Arial" panose="020B0604020202020204" pitchFamily="34" charset="0"/>
              </a:rPr>
              <a:t>Running the lines- Evan’s Story</a:t>
            </a:r>
          </a:p>
          <a:p>
            <a:r>
              <a:rPr lang="en-GB" dirty="0">
                <a:latin typeface="Arial" panose="020B0604020202020204" pitchFamily="34" charset="0"/>
                <a:cs typeface="Arial" panose="020B0604020202020204" pitchFamily="34" charset="0"/>
                <a:hlinkClick r:id="rId4"/>
              </a:rPr>
              <a:t>https://</a:t>
            </a:r>
            <a:r>
              <a:rPr lang="en-GB" dirty="0" err="1">
                <a:latin typeface="Arial" panose="020B0604020202020204" pitchFamily="34" charset="0"/>
                <a:cs typeface="Arial" panose="020B0604020202020204" pitchFamily="34" charset="0"/>
                <a:hlinkClick r:id="rId4"/>
              </a:rPr>
              <a:t>www.youtube.com</a:t>
            </a:r>
            <a:r>
              <a:rPr lang="en-GB" dirty="0">
                <a:latin typeface="Arial" panose="020B0604020202020204" pitchFamily="34" charset="0"/>
                <a:cs typeface="Arial" panose="020B0604020202020204" pitchFamily="34" charset="0"/>
                <a:hlinkClick r:id="rId4"/>
              </a:rPr>
              <a:t>/</a:t>
            </a:r>
            <a:r>
              <a:rPr lang="en-GB" dirty="0" err="1">
                <a:latin typeface="Arial" panose="020B0604020202020204" pitchFamily="34" charset="0"/>
                <a:cs typeface="Arial" panose="020B0604020202020204" pitchFamily="34" charset="0"/>
                <a:hlinkClick r:id="rId4"/>
              </a:rPr>
              <a:t>watch?v</a:t>
            </a:r>
            <a:r>
              <a:rPr lang="en-GB" dirty="0">
                <a:latin typeface="Arial" panose="020B0604020202020204" pitchFamily="34" charset="0"/>
                <a:cs typeface="Arial" panose="020B0604020202020204" pitchFamily="34" charset="0"/>
                <a:hlinkClick r:id="rId4"/>
              </a:rPr>
              <a:t>=</a:t>
            </a:r>
            <a:r>
              <a:rPr lang="en-GB" dirty="0" err="1">
                <a:latin typeface="Arial" panose="020B0604020202020204" pitchFamily="34" charset="0"/>
                <a:cs typeface="Arial" panose="020B0604020202020204" pitchFamily="34" charset="0"/>
                <a:hlinkClick r:id="rId4"/>
              </a:rPr>
              <a:t>75s6lKRvjBM</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Rosie’s story</a:t>
            </a:r>
          </a:p>
          <a:p>
            <a:r>
              <a:rPr lang="en-GB" dirty="0">
                <a:latin typeface="Arial" panose="020B0604020202020204" pitchFamily="34" charset="0"/>
                <a:cs typeface="Arial" panose="020B0604020202020204" pitchFamily="34" charset="0"/>
                <a:hlinkClick r:id="rId5"/>
              </a:rPr>
              <a:t>https://</a:t>
            </a:r>
            <a:r>
              <a:rPr lang="en-GB" dirty="0" err="1">
                <a:latin typeface="Arial" panose="020B0604020202020204" pitchFamily="34" charset="0"/>
                <a:cs typeface="Arial" panose="020B0604020202020204" pitchFamily="34" charset="0"/>
                <a:hlinkClick r:id="rId5"/>
              </a:rPr>
              <a:t>www.youtube.com</a:t>
            </a:r>
            <a:r>
              <a:rPr lang="en-GB" dirty="0">
                <a:latin typeface="Arial" panose="020B0604020202020204" pitchFamily="34" charset="0"/>
                <a:cs typeface="Arial" panose="020B0604020202020204" pitchFamily="34" charset="0"/>
                <a:hlinkClick r:id="rId5"/>
              </a:rPr>
              <a:t>/</a:t>
            </a:r>
            <a:r>
              <a:rPr lang="en-GB" dirty="0" err="1">
                <a:latin typeface="Arial" panose="020B0604020202020204" pitchFamily="34" charset="0"/>
                <a:cs typeface="Arial" panose="020B0604020202020204" pitchFamily="34" charset="0"/>
                <a:hlinkClick r:id="rId5"/>
              </a:rPr>
              <a:t>watch?v</a:t>
            </a:r>
            <a:r>
              <a:rPr lang="en-GB" dirty="0">
                <a:latin typeface="Arial" panose="020B0604020202020204" pitchFamily="34" charset="0"/>
                <a:cs typeface="Arial" panose="020B0604020202020204" pitchFamily="34" charset="0"/>
                <a:hlinkClick r:id="rId5"/>
              </a:rPr>
              <a:t>=</a:t>
            </a:r>
            <a:r>
              <a:rPr lang="en-GB" dirty="0" err="1">
                <a:latin typeface="Arial" panose="020B0604020202020204" pitchFamily="34" charset="0"/>
                <a:cs typeface="Arial" panose="020B0604020202020204" pitchFamily="34" charset="0"/>
                <a:hlinkClick r:id="rId5"/>
              </a:rPr>
              <a:t>f8el6zPPHIA</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Cuckooing</a:t>
            </a:r>
          </a:p>
          <a:p>
            <a:r>
              <a:rPr lang="en-GB" dirty="0">
                <a:latin typeface="Arial" panose="020B0604020202020204" pitchFamily="34" charset="0"/>
                <a:cs typeface="Arial" panose="020B0604020202020204" pitchFamily="34" charset="0"/>
                <a:hlinkClick r:id="rId6"/>
              </a:rPr>
              <a:t>https://</a:t>
            </a:r>
            <a:r>
              <a:rPr lang="en-GB" dirty="0" err="1">
                <a:latin typeface="Arial" panose="020B0604020202020204" pitchFamily="34" charset="0"/>
                <a:cs typeface="Arial" panose="020B0604020202020204" pitchFamily="34" charset="0"/>
                <a:hlinkClick r:id="rId6"/>
              </a:rPr>
              <a:t>www.youtube.com</a:t>
            </a:r>
            <a:r>
              <a:rPr lang="en-GB" dirty="0">
                <a:latin typeface="Arial" panose="020B0604020202020204" pitchFamily="34" charset="0"/>
                <a:cs typeface="Arial" panose="020B0604020202020204" pitchFamily="34" charset="0"/>
                <a:hlinkClick r:id="rId6"/>
              </a:rPr>
              <a:t>/</a:t>
            </a:r>
            <a:r>
              <a:rPr lang="en-GB" dirty="0" err="1">
                <a:latin typeface="Arial" panose="020B0604020202020204" pitchFamily="34" charset="0"/>
                <a:cs typeface="Arial" panose="020B0604020202020204" pitchFamily="34" charset="0"/>
                <a:hlinkClick r:id="rId6"/>
              </a:rPr>
              <a:t>watch?v</a:t>
            </a:r>
            <a:r>
              <a:rPr lang="en-GB" dirty="0">
                <a:latin typeface="Arial" panose="020B0604020202020204" pitchFamily="34" charset="0"/>
                <a:cs typeface="Arial" panose="020B0604020202020204" pitchFamily="34" charset="0"/>
                <a:hlinkClick r:id="rId6"/>
              </a:rPr>
              <a:t>=</a:t>
            </a:r>
            <a:r>
              <a:rPr lang="en-GB" dirty="0" err="1">
                <a:latin typeface="Arial" panose="020B0604020202020204" pitchFamily="34" charset="0"/>
                <a:cs typeface="Arial" panose="020B0604020202020204" pitchFamily="34" charset="0"/>
                <a:hlinkClick r:id="rId6"/>
              </a:rPr>
              <a:t>HA767IsVZqs</a:t>
            </a:r>
            <a:endParaRPr lang="en-GB" dirty="0"/>
          </a:p>
        </p:txBody>
      </p:sp>
      <p:pic>
        <p:nvPicPr>
          <p:cNvPr id="3" name="Picture 8" descr="YouTube Adds Links to Buy Movie on Movie Scene Fan Video Upload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67759" y="4013176"/>
            <a:ext cx="2962275" cy="1543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70009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assets.publishing.service.gov.uk/government/uploads/system/uploads/image_data/file/114068/2_Flowchar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3429" y="935040"/>
            <a:ext cx="6696890" cy="44645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8055429" y="5652181"/>
            <a:ext cx="5111931" cy="369332"/>
          </a:xfrm>
          <a:prstGeom prst="rect">
            <a:avLst/>
          </a:prstGeom>
          <a:noFill/>
        </p:spPr>
        <p:txBody>
          <a:bodyPr wrap="square" rtlCol="0">
            <a:spAutoFit/>
          </a:bodyPr>
          <a:lstStyle/>
          <a:p>
            <a:r>
              <a:rPr lang="en-GB" dirty="0" smtClean="0"/>
              <a:t>UK Government (2021, </a:t>
            </a:r>
            <a:r>
              <a:rPr lang="en-GB" dirty="0" err="1" smtClean="0"/>
              <a:t>p4</a:t>
            </a:r>
            <a:r>
              <a:rPr lang="en-GB" dirty="0" smtClean="0"/>
              <a:t>.)</a:t>
            </a:r>
            <a:endParaRPr lang="en-GB" dirty="0"/>
          </a:p>
        </p:txBody>
      </p:sp>
    </p:spTree>
    <p:extLst>
      <p:ext uri="{BB962C8B-B14F-4D97-AF65-F5344CB8AC3E}">
        <p14:creationId xmlns:p14="http://schemas.microsoft.com/office/powerpoint/2010/main" val="24887512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37211" y="1489166"/>
            <a:ext cx="8604069" cy="5632311"/>
          </a:xfrm>
          <a:prstGeom prst="rect">
            <a:avLst/>
          </a:prstGeom>
          <a:noFill/>
        </p:spPr>
        <p:txBody>
          <a:bodyPr wrap="square" rtlCol="0">
            <a:spAutoFit/>
          </a:bodyPr>
          <a:lstStyle/>
          <a:p>
            <a:pPr marL="285750" indent="-285750">
              <a:buFont typeface="Wingdings" panose="05000000000000000000" pitchFamily="2" charset="2"/>
              <a:buChar char="Ø"/>
            </a:pPr>
            <a:r>
              <a:rPr lang="en-GB" sz="3600" dirty="0" smtClean="0">
                <a:latin typeface="Arial" panose="020B0604020202020204" pitchFamily="34" charset="0"/>
                <a:cs typeface="Arial" panose="020B0604020202020204" pitchFamily="34" charset="0"/>
              </a:rPr>
              <a:t>Prepare</a:t>
            </a:r>
          </a:p>
          <a:p>
            <a:pPr marL="285750" indent="-285750">
              <a:buFont typeface="Wingdings" panose="05000000000000000000" pitchFamily="2" charset="2"/>
              <a:buChar char="Ø"/>
            </a:pPr>
            <a:r>
              <a:rPr lang="en-GB" sz="3600" dirty="0" smtClean="0">
                <a:latin typeface="Arial" panose="020B0604020202020204" pitchFamily="34" charset="0"/>
                <a:cs typeface="Arial" panose="020B0604020202020204" pitchFamily="34" charset="0"/>
              </a:rPr>
              <a:t>Store</a:t>
            </a:r>
          </a:p>
          <a:p>
            <a:pPr marL="285750" indent="-285750">
              <a:buFont typeface="Wingdings" panose="05000000000000000000" pitchFamily="2" charset="2"/>
              <a:buChar char="Ø"/>
            </a:pPr>
            <a:r>
              <a:rPr lang="en-GB" sz="3600" dirty="0" smtClean="0">
                <a:latin typeface="Arial" panose="020B0604020202020204" pitchFamily="34" charset="0"/>
                <a:cs typeface="Arial" panose="020B0604020202020204" pitchFamily="34" charset="0"/>
              </a:rPr>
              <a:t>Sell</a:t>
            </a:r>
          </a:p>
          <a:p>
            <a:pPr marL="285750" indent="-285750">
              <a:buFont typeface="Wingdings" panose="05000000000000000000" pitchFamily="2" charset="2"/>
              <a:buChar char="Ø"/>
            </a:pPr>
            <a:r>
              <a:rPr lang="en-GB" sz="3600" dirty="0" smtClean="0">
                <a:latin typeface="Arial" panose="020B0604020202020204" pitchFamily="34" charset="0"/>
                <a:cs typeface="Arial" panose="020B0604020202020204" pitchFamily="34" charset="0"/>
              </a:rPr>
              <a:t>Deliver</a:t>
            </a:r>
          </a:p>
          <a:p>
            <a:pPr marL="285750" indent="-285750">
              <a:buFont typeface="Wingdings" panose="05000000000000000000" pitchFamily="2" charset="2"/>
              <a:buChar char="Ø"/>
            </a:pPr>
            <a:endParaRPr lang="en-GB" sz="3600" dirty="0">
              <a:latin typeface="Arial" panose="020B0604020202020204" pitchFamily="34" charset="0"/>
              <a:cs typeface="Arial" panose="020B0604020202020204" pitchFamily="34" charset="0"/>
            </a:endParaRPr>
          </a:p>
          <a:p>
            <a:r>
              <a:rPr lang="en-GB" sz="3600" dirty="0" smtClean="0">
                <a:latin typeface="Arial" panose="020B0604020202020204" pitchFamily="34" charset="0"/>
                <a:cs typeface="Arial" panose="020B0604020202020204" pitchFamily="34" charset="0"/>
              </a:rPr>
              <a:t>Drugs across the country or in their communities</a:t>
            </a:r>
            <a:r>
              <a:rPr lang="en-GB" dirty="0" smtClean="0"/>
              <a:t>.</a:t>
            </a:r>
          </a:p>
          <a:p>
            <a:endParaRPr lang="en-GB" dirty="0" smtClean="0"/>
          </a:p>
          <a:p>
            <a:r>
              <a:rPr lang="en-GB" dirty="0"/>
              <a:t>	</a:t>
            </a:r>
            <a:r>
              <a:rPr lang="en-GB" dirty="0" smtClean="0"/>
              <a:t>					</a:t>
            </a:r>
          </a:p>
          <a:p>
            <a:endParaRPr lang="en-GB" dirty="0"/>
          </a:p>
          <a:p>
            <a:r>
              <a:rPr lang="en-GB" dirty="0" smtClean="0"/>
              <a:t>	Parents </a:t>
            </a:r>
            <a:r>
              <a:rPr lang="en-GB" dirty="0"/>
              <a:t>Against Child Exploitation (Pace) </a:t>
            </a:r>
            <a:r>
              <a:rPr lang="en-GB" dirty="0" smtClean="0"/>
              <a:t>UK (2022, no page number)</a:t>
            </a:r>
          </a:p>
          <a:p>
            <a:r>
              <a:rPr lang="en-GB" dirty="0" smtClean="0"/>
              <a:t>													</a:t>
            </a:r>
            <a:endParaRPr lang="en-GB" dirty="0"/>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4136641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67246" y="1123405"/>
            <a:ext cx="9204960" cy="5632311"/>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having prior experience of neglect, physical and/or sexual abuse</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lack of a safe/stable home environment, now or in the past (domestic violence or parental substance misuse, mental health issues or criminality, for example)</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social isolation or social difficulties</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economic vulnerability</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homelessness or insecure accommodation status</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connections with other people involved in gangs</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having a physical or learning disability</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having mental health or substance misuse issues</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being in care (particularly those in residential care and those with interrupted care histories)</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being excluded from mainstream education, in particular attending a Pupil Referral </a:t>
            </a:r>
            <a:r>
              <a:rPr lang="en-GB" sz="2400" dirty="0" smtClean="0">
                <a:latin typeface="Arial" panose="020B0604020202020204" pitchFamily="34" charset="0"/>
                <a:cs typeface="Arial" panose="020B0604020202020204" pitchFamily="34" charset="0"/>
              </a:rPr>
              <a:t>Unit</a:t>
            </a:r>
          </a:p>
          <a:p>
            <a:r>
              <a:rPr lang="en-GB" sz="2400" dirty="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UK Government (2022, no page number)</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85487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68963" y="4926564"/>
            <a:ext cx="9909110" cy="1200329"/>
          </a:xfrm>
          <a:prstGeom prst="rect">
            <a:avLst/>
          </a:prstGeom>
          <a:noFill/>
        </p:spPr>
        <p:txBody>
          <a:bodyPr wrap="square" rtlCol="0">
            <a:spAutoFit/>
          </a:bodyPr>
          <a:lstStyle/>
          <a:p>
            <a:r>
              <a:rPr lang="en-GB" dirty="0" smtClean="0"/>
              <a:t>“Adolescence </a:t>
            </a:r>
            <a:r>
              <a:rPr lang="en-GB" dirty="0"/>
              <a:t>is the period of transition between childhood and adulthood. Children who are entering adolescence are going through many changes (</a:t>
            </a:r>
            <a:r>
              <a:rPr lang="en-GB" dirty="0" smtClean="0"/>
              <a:t>physically, intellectually, emotionally and socially). </a:t>
            </a:r>
            <a:r>
              <a:rPr lang="en-GB" dirty="0"/>
              <a:t>Adolescence begins at puberty, which now occurs earlier, on average, than in the </a:t>
            </a:r>
            <a:r>
              <a:rPr lang="en-GB" dirty="0" smtClean="0"/>
              <a:t>past”.</a:t>
            </a:r>
            <a:r>
              <a:rPr lang="en-GB" dirty="0"/>
              <a:t> </a:t>
            </a:r>
          </a:p>
        </p:txBody>
      </p:sp>
      <p:sp>
        <p:nvSpPr>
          <p:cNvPr id="3" name="TextBox 2"/>
          <p:cNvSpPr txBox="1"/>
          <p:nvPr/>
        </p:nvSpPr>
        <p:spPr>
          <a:xfrm>
            <a:off x="7268547" y="6126893"/>
            <a:ext cx="3909526" cy="276999"/>
          </a:xfrm>
          <a:prstGeom prst="rect">
            <a:avLst/>
          </a:prstGeom>
          <a:noFill/>
        </p:spPr>
        <p:txBody>
          <a:bodyPr wrap="square" rtlCol="0">
            <a:spAutoFit/>
          </a:bodyPr>
          <a:lstStyle/>
          <a:p>
            <a:r>
              <a:rPr lang="en-GB" sz="1200" dirty="0" smtClean="0"/>
              <a:t>Cleveland Clinic(2022, no page number)</a:t>
            </a:r>
            <a:endParaRPr lang="en-GB" sz="1200" dirty="0"/>
          </a:p>
        </p:txBody>
      </p:sp>
      <p:pic>
        <p:nvPicPr>
          <p:cNvPr id="1028" name="Picture 4" descr="Harnessing the Incredible Learning Potential of the Adolescent Brain | KQED"/>
          <p:cNvPicPr>
            <a:picLocks noChangeAspect="1" noChangeArrowheads="1"/>
          </p:cNvPicPr>
          <p:nvPr/>
        </p:nvPicPr>
        <p:blipFill rotWithShape="1">
          <a:blip r:embed="rId3">
            <a:extLst>
              <a:ext uri="{28A0092B-C50C-407E-A947-70E740481C1C}">
                <a14:useLocalDpi xmlns:a14="http://schemas.microsoft.com/office/drawing/2010/main" val="0"/>
              </a:ext>
            </a:extLst>
          </a:blip>
          <a:srcRect l="17907" r="17679"/>
          <a:stretch/>
        </p:blipFill>
        <p:spPr bwMode="auto">
          <a:xfrm>
            <a:off x="4665580" y="2460720"/>
            <a:ext cx="2640563" cy="230589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rot="1655782">
            <a:off x="1072541" y="2562585"/>
            <a:ext cx="3664786" cy="646331"/>
          </a:xfrm>
          <a:prstGeom prst="rect">
            <a:avLst/>
          </a:prstGeom>
          <a:noFill/>
        </p:spPr>
        <p:txBody>
          <a:bodyPr wrap="none" lIns="91440" tIns="45720" rIns="91440" bIns="45720">
            <a:spAutoFit/>
          </a:bodyPr>
          <a:lstStyle/>
          <a:p>
            <a:pPr algn="ctr"/>
            <a:r>
              <a:rPr lang="en-US" sz="36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Risky Behaviour</a:t>
            </a:r>
            <a:endParaRPr lang="en-US" sz="3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6" name="Rectangle 5"/>
          <p:cNvSpPr/>
          <p:nvPr/>
        </p:nvSpPr>
        <p:spPr>
          <a:xfrm rot="19251797">
            <a:off x="7229014" y="2243066"/>
            <a:ext cx="3988591" cy="584775"/>
          </a:xfrm>
          <a:prstGeom prst="rect">
            <a:avLst/>
          </a:prstGeom>
          <a:noFill/>
        </p:spPr>
        <p:txBody>
          <a:bodyPr wrap="none" lIns="91440" tIns="45720" rIns="91440" bIns="45720">
            <a:spAutoFit/>
          </a:bodyPr>
          <a:lstStyle/>
          <a:p>
            <a:pPr algn="ctr"/>
            <a:r>
              <a:rPr lang="en-US" sz="32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Sense of belonging</a:t>
            </a:r>
            <a:endParaRPr lang="en-US" sz="32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7" name="Rectangle 6"/>
          <p:cNvSpPr/>
          <p:nvPr/>
        </p:nvSpPr>
        <p:spPr>
          <a:xfrm>
            <a:off x="3835475" y="1231978"/>
            <a:ext cx="3905235" cy="646331"/>
          </a:xfrm>
          <a:prstGeom prst="rect">
            <a:avLst/>
          </a:prstGeom>
          <a:noFill/>
        </p:spPr>
        <p:txBody>
          <a:bodyPr wrap="none" lIns="91440" tIns="45720" rIns="91440" bIns="45720">
            <a:spAutoFit/>
          </a:bodyPr>
          <a:lstStyle/>
          <a:p>
            <a:pPr algn="ctr"/>
            <a:r>
              <a:rPr lang="en-US" sz="36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Conflict at home</a:t>
            </a:r>
            <a:endParaRPr lang="en-US" sz="3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2376802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14697" y="2229395"/>
            <a:ext cx="10284822" cy="1200329"/>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Ford, Butler, Hughes, </a:t>
            </a:r>
            <a:r>
              <a:rPr lang="en-GB" sz="2400" dirty="0" err="1" smtClean="0">
                <a:latin typeface="Arial" panose="020B0604020202020204" pitchFamily="34" charset="0"/>
                <a:cs typeface="Arial" panose="020B0604020202020204" pitchFamily="34" charset="0"/>
              </a:rPr>
              <a:t>Quigg</a:t>
            </a:r>
            <a:r>
              <a:rPr lang="en-GB" sz="2400" dirty="0" smtClean="0">
                <a:latin typeface="Arial" panose="020B0604020202020204" pitchFamily="34" charset="0"/>
                <a:cs typeface="Arial" panose="020B0604020202020204" pitchFamily="34" charset="0"/>
              </a:rPr>
              <a:t> and Bellis </a:t>
            </a:r>
            <a:r>
              <a:rPr lang="en-GB" sz="2400" dirty="0">
                <a:latin typeface="Arial" panose="020B0604020202020204" pitchFamily="34" charset="0"/>
                <a:cs typeface="Arial" panose="020B0604020202020204" pitchFamily="34" charset="0"/>
              </a:rPr>
              <a:t>(</a:t>
            </a:r>
            <a:r>
              <a:rPr lang="en-GB" sz="2400" dirty="0" smtClean="0">
                <a:latin typeface="Arial" panose="020B0604020202020204" pitchFamily="34" charset="0"/>
                <a:cs typeface="Arial" panose="020B0604020202020204" pitchFamily="34" charset="0"/>
              </a:rPr>
              <a:t>2016, </a:t>
            </a:r>
            <a:r>
              <a:rPr lang="en-GB" sz="2400" dirty="0" err="1" smtClean="0">
                <a:latin typeface="Arial" panose="020B0604020202020204" pitchFamily="34" charset="0"/>
                <a:cs typeface="Arial" panose="020B0604020202020204" pitchFamily="34" charset="0"/>
              </a:rPr>
              <a:t>p7</a:t>
            </a:r>
            <a:r>
              <a:rPr lang="en-GB" sz="2400" dirty="0" smtClean="0">
                <a:latin typeface="Arial" panose="020B0604020202020204" pitchFamily="34" charset="0"/>
                <a:cs typeface="Arial" panose="020B0604020202020204" pitchFamily="34" charset="0"/>
              </a:rPr>
              <a:t>.) explain “</a:t>
            </a:r>
            <a:r>
              <a:rPr lang="en-GB" sz="2400" b="1" dirty="0" smtClean="0">
                <a:latin typeface="Arial" panose="020B0604020202020204" pitchFamily="34" charset="0"/>
                <a:cs typeface="Arial" panose="020B0604020202020204" pitchFamily="34" charset="0"/>
              </a:rPr>
              <a:t>the </a:t>
            </a:r>
            <a:r>
              <a:rPr lang="en-GB" sz="2400" b="1" dirty="0">
                <a:latin typeface="Arial" panose="020B0604020202020204" pitchFamily="34" charset="0"/>
                <a:cs typeface="Arial" panose="020B0604020202020204" pitchFamily="34" charset="0"/>
              </a:rPr>
              <a:t>term adverse childhood experiences (ACEs) incorporates a wide range of stressful events that children can be exposed to whilst growing </a:t>
            </a:r>
            <a:r>
              <a:rPr lang="en-GB" sz="2400" b="1" dirty="0" smtClean="0">
                <a:latin typeface="Arial" panose="020B0604020202020204" pitchFamily="34" charset="0"/>
                <a:cs typeface="Arial" panose="020B0604020202020204" pitchFamily="34" charset="0"/>
              </a:rPr>
              <a:t>up</a:t>
            </a:r>
            <a:r>
              <a:rPr lang="en-GB" sz="2400"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93728" y="4316621"/>
            <a:ext cx="3828306" cy="1994548"/>
          </a:xfrm>
          <a:prstGeom prst="rect">
            <a:avLst/>
          </a:prstGeom>
        </p:spPr>
      </p:pic>
    </p:spTree>
    <p:extLst>
      <p:ext uri="{BB962C8B-B14F-4D97-AF65-F5344CB8AC3E}">
        <p14:creationId xmlns:p14="http://schemas.microsoft.com/office/powerpoint/2010/main" val="10562597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9167" y="1127340"/>
            <a:ext cx="9625366" cy="4611609"/>
          </a:xfrm>
          <a:prstGeom prst="rect">
            <a:avLst/>
          </a:prstGeom>
        </p:spPr>
      </p:pic>
      <p:sp>
        <p:nvSpPr>
          <p:cNvPr id="3" name="TextBox 2"/>
          <p:cNvSpPr txBox="1"/>
          <p:nvPr/>
        </p:nvSpPr>
        <p:spPr>
          <a:xfrm>
            <a:off x="6435634" y="5965371"/>
            <a:ext cx="4911635"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Robert </a:t>
            </a:r>
            <a:r>
              <a:rPr lang="en-GB" sz="1200" dirty="0">
                <a:latin typeface="Arial" panose="020B0604020202020204" pitchFamily="34" charset="0"/>
                <a:cs typeface="Arial" panose="020B0604020202020204" pitchFamily="34" charset="0"/>
              </a:rPr>
              <a:t>Wood Johnson </a:t>
            </a:r>
            <a:r>
              <a:rPr lang="en-GB" sz="1200" dirty="0" smtClean="0">
                <a:latin typeface="Arial" panose="020B0604020202020204" pitchFamily="34" charset="0"/>
                <a:cs typeface="Arial" panose="020B0604020202020204" pitchFamily="34" charset="0"/>
              </a:rPr>
              <a:t>Foundation (2013, no page number)</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14510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Fig2.Public Health Wales, ‘The Welsh Adverse Childhood Experiences (ACE) Study’ (201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6254" y="1289438"/>
            <a:ext cx="9376546" cy="458884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5111931" y="6000206"/>
            <a:ext cx="611137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Public Health Wales, ‘The Welsh Adverse Childhood Experiences (ACE) Study’ (2016)</a:t>
            </a:r>
          </a:p>
        </p:txBody>
      </p:sp>
    </p:spTree>
    <p:extLst>
      <p:ext uri="{BB962C8B-B14F-4D97-AF65-F5344CB8AC3E}">
        <p14:creationId xmlns:p14="http://schemas.microsoft.com/office/powerpoint/2010/main" val="36655674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oJ scraps legal aid restrictions for victims of domestic violence |  Domestic violence | The Guardian"/>
          <p:cNvPicPr>
            <a:picLocks noChangeAspect="1" noChangeArrowheads="1"/>
          </p:cNvPicPr>
          <p:nvPr/>
        </p:nvPicPr>
        <p:blipFill rotWithShape="1">
          <a:blip r:embed="rId3">
            <a:extLst>
              <a:ext uri="{28A0092B-C50C-407E-A947-70E740481C1C}">
                <a14:useLocalDpi xmlns:a14="http://schemas.microsoft.com/office/drawing/2010/main" val="0"/>
              </a:ext>
            </a:extLst>
          </a:blip>
          <a:srcRect l="8075" r="16030"/>
          <a:stretch/>
        </p:blipFill>
        <p:spPr bwMode="auto">
          <a:xfrm>
            <a:off x="609600" y="4282759"/>
            <a:ext cx="2055223" cy="162477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ew domestic violence law in Poland to immediately remove perpetrators from  the home | Notes From Pola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6709" y="4276452"/>
            <a:ext cx="2631114" cy="163108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Drug Abuse &amp;amp; Addiction Symptoms, Facts on Health Effects &amp;amp; Treatmen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43165" y="4276451"/>
            <a:ext cx="2400372" cy="1631085"/>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Socio-Legal Perspective of Suicide Laws in India | ProBono Indi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29905" y="4276451"/>
            <a:ext cx="2889351" cy="163108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00572" y="1556547"/>
            <a:ext cx="1237839" cy="923330"/>
          </a:xfrm>
          <a:prstGeom prst="rect">
            <a:avLst/>
          </a:prstGeom>
          <a:noFill/>
        </p:spPr>
        <p:txBody>
          <a:bodyPr wrap="none" lIns="91440" tIns="45720" rIns="91440" bIns="45720">
            <a:spAutoFit/>
          </a:bodyPr>
          <a:lstStyle/>
          <a:p>
            <a:pPr algn="ctr"/>
            <a:r>
              <a:rPr lang="en-US" sz="5400" b="1" dirty="0" smtClean="0">
                <a:ln w="9525">
                  <a:solidFill>
                    <a:schemeClr val="bg1"/>
                  </a:solidFill>
                  <a:prstDash val="solid"/>
                </a:ln>
                <a:effectLst>
                  <a:outerShdw blurRad="12700" dist="38100" dir="2700000" algn="tl" rotWithShape="0">
                    <a:schemeClr val="bg1">
                      <a:lumMod val="50000"/>
                    </a:schemeClr>
                  </a:outerShdw>
                </a:effectLst>
              </a:rPr>
              <a:t>7 X</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6" name="Rectangle 5"/>
          <p:cNvSpPr/>
          <p:nvPr/>
        </p:nvSpPr>
        <p:spPr>
          <a:xfrm>
            <a:off x="3656989" y="1556547"/>
            <a:ext cx="1237839"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8 X</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7" name="Rectangle 6"/>
          <p:cNvSpPr/>
          <p:nvPr/>
        </p:nvSpPr>
        <p:spPr>
          <a:xfrm>
            <a:off x="6702611" y="1556547"/>
            <a:ext cx="1625766" cy="923330"/>
          </a:xfrm>
          <a:prstGeom prst="rect">
            <a:avLst/>
          </a:prstGeom>
          <a:noFill/>
        </p:spPr>
        <p:txBody>
          <a:bodyPr wrap="none" lIns="91440" tIns="45720" rIns="91440" bIns="45720">
            <a:spAutoFit/>
          </a:bodyPr>
          <a:lstStyle/>
          <a:p>
            <a:pPr algn="ctr"/>
            <a:r>
              <a:rPr lang="en-US" sz="5400" b="1" dirty="0" smtClean="0">
                <a:ln w="9525">
                  <a:solidFill>
                    <a:schemeClr val="bg1"/>
                  </a:solidFill>
                  <a:prstDash val="solid"/>
                </a:ln>
                <a:effectLst>
                  <a:outerShdw blurRad="12700" dist="38100" dir="2700000" algn="tl" rotWithShape="0">
                    <a:schemeClr val="bg1">
                      <a:lumMod val="50000"/>
                    </a:schemeClr>
                  </a:outerShdw>
                </a:effectLst>
              </a:rPr>
              <a:t>10 X</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8" name="Rectangle 7"/>
          <p:cNvSpPr/>
          <p:nvPr/>
        </p:nvSpPr>
        <p:spPr>
          <a:xfrm>
            <a:off x="9794158" y="1556547"/>
            <a:ext cx="1625766"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30 X</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9" name="Up Arrow 8"/>
          <p:cNvSpPr/>
          <p:nvPr/>
        </p:nvSpPr>
        <p:spPr>
          <a:xfrm>
            <a:off x="1184359" y="2982685"/>
            <a:ext cx="452852" cy="112340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Up Arrow 13"/>
          <p:cNvSpPr/>
          <p:nvPr/>
        </p:nvSpPr>
        <p:spPr>
          <a:xfrm>
            <a:off x="4049482" y="2982685"/>
            <a:ext cx="452852" cy="112340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Up Arrow 14"/>
          <p:cNvSpPr/>
          <p:nvPr/>
        </p:nvSpPr>
        <p:spPr>
          <a:xfrm>
            <a:off x="7416925" y="2956559"/>
            <a:ext cx="452852" cy="112340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Up Arrow 15"/>
          <p:cNvSpPr/>
          <p:nvPr/>
        </p:nvSpPr>
        <p:spPr>
          <a:xfrm>
            <a:off x="10380615" y="2922972"/>
            <a:ext cx="452852" cy="112340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398120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ad Cartoon Dp Images pictures free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9529" y="3913322"/>
            <a:ext cx="2439579" cy="243957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177361" y="2245399"/>
            <a:ext cx="5936241" cy="584775"/>
          </a:xfrm>
          <a:prstGeom prst="rect">
            <a:avLst/>
          </a:prstGeom>
          <a:noFill/>
        </p:spPr>
        <p:txBody>
          <a:bodyPr wrap="none" lIns="91440" tIns="45720" rIns="91440" bIns="45720">
            <a:spAutoFit/>
          </a:bodyPr>
          <a:lstStyle/>
          <a:p>
            <a:pPr algn="ctr"/>
            <a:r>
              <a:rPr lang="en-US" sz="3200" b="1" cap="none" spc="0" dirty="0" smtClean="0">
                <a:ln w="22225">
                  <a:solidFill>
                    <a:schemeClr val="accent2"/>
                  </a:solidFill>
                  <a:prstDash val="solid"/>
                </a:ln>
                <a:solidFill>
                  <a:schemeClr val="accent2">
                    <a:lumMod val="40000"/>
                    <a:lumOff val="60000"/>
                  </a:schemeClr>
                </a:solidFill>
                <a:effectLst/>
              </a:rPr>
              <a:t>Incarcerated family member</a:t>
            </a:r>
            <a:endParaRPr lang="en-US" sz="3200" b="1" cap="none" spc="0" dirty="0">
              <a:ln w="22225">
                <a:solidFill>
                  <a:schemeClr val="accent2"/>
                </a:solidFill>
                <a:prstDash val="solid"/>
              </a:ln>
              <a:solidFill>
                <a:schemeClr val="accent2">
                  <a:lumMod val="40000"/>
                  <a:lumOff val="60000"/>
                </a:schemeClr>
              </a:solidFill>
              <a:effectLst/>
            </a:endParaRPr>
          </a:p>
        </p:txBody>
      </p:sp>
      <p:sp>
        <p:nvSpPr>
          <p:cNvPr id="3" name="Rectangle 2"/>
          <p:cNvSpPr/>
          <p:nvPr/>
        </p:nvSpPr>
        <p:spPr>
          <a:xfrm>
            <a:off x="336484" y="2934115"/>
            <a:ext cx="2885726" cy="584775"/>
          </a:xfrm>
          <a:prstGeom prst="rect">
            <a:avLst/>
          </a:prstGeom>
          <a:noFill/>
        </p:spPr>
        <p:txBody>
          <a:bodyPr wrap="none" lIns="91440" tIns="45720" rIns="91440" bIns="45720">
            <a:spAutoFit/>
          </a:bodyPr>
          <a:lstStyle/>
          <a:p>
            <a:pPr algn="ctr"/>
            <a:r>
              <a:rPr lang="en-US" sz="3200" b="1" cap="none" spc="0" dirty="0" smtClean="0">
                <a:ln w="22225">
                  <a:solidFill>
                    <a:schemeClr val="accent2"/>
                  </a:solidFill>
                  <a:prstDash val="solid"/>
                </a:ln>
                <a:solidFill>
                  <a:schemeClr val="accent2">
                    <a:lumMod val="40000"/>
                    <a:lumOff val="60000"/>
                  </a:schemeClr>
                </a:solidFill>
                <a:effectLst/>
              </a:rPr>
              <a:t>Sexual Abuse</a:t>
            </a:r>
            <a:endParaRPr lang="en-US" sz="3200" b="1" cap="none" spc="0" dirty="0">
              <a:ln w="22225">
                <a:solidFill>
                  <a:schemeClr val="accent2"/>
                </a:solidFill>
                <a:prstDash val="solid"/>
              </a:ln>
              <a:solidFill>
                <a:schemeClr val="accent2">
                  <a:lumMod val="40000"/>
                  <a:lumOff val="60000"/>
                </a:schemeClr>
              </a:solidFill>
              <a:effectLst/>
            </a:endParaRPr>
          </a:p>
        </p:txBody>
      </p:sp>
      <p:sp>
        <p:nvSpPr>
          <p:cNvPr id="4" name="Rectangle 3"/>
          <p:cNvSpPr/>
          <p:nvPr/>
        </p:nvSpPr>
        <p:spPr>
          <a:xfrm>
            <a:off x="8498088" y="5431861"/>
            <a:ext cx="3190297" cy="584775"/>
          </a:xfrm>
          <a:prstGeom prst="rect">
            <a:avLst/>
          </a:prstGeom>
          <a:noFill/>
        </p:spPr>
        <p:txBody>
          <a:bodyPr wrap="none" lIns="91440" tIns="45720" rIns="91440" bIns="45720">
            <a:spAutoFit/>
          </a:bodyPr>
          <a:lstStyle/>
          <a:p>
            <a:pPr algn="ctr"/>
            <a:r>
              <a:rPr lang="en-US" sz="3200" b="1" cap="none" spc="0" dirty="0" smtClean="0">
                <a:ln w="22225">
                  <a:solidFill>
                    <a:schemeClr val="accent2"/>
                  </a:solidFill>
                  <a:prstDash val="solid"/>
                </a:ln>
                <a:solidFill>
                  <a:schemeClr val="accent2">
                    <a:lumMod val="40000"/>
                    <a:lumOff val="60000"/>
                  </a:schemeClr>
                </a:solidFill>
                <a:effectLst/>
              </a:rPr>
              <a:t>Physical Abuse</a:t>
            </a:r>
            <a:endParaRPr lang="en-US" sz="3200" b="1" cap="none" spc="0" dirty="0">
              <a:ln w="22225">
                <a:solidFill>
                  <a:schemeClr val="accent2"/>
                </a:solidFill>
                <a:prstDash val="solid"/>
              </a:ln>
              <a:solidFill>
                <a:schemeClr val="accent2">
                  <a:lumMod val="40000"/>
                  <a:lumOff val="60000"/>
                </a:schemeClr>
              </a:solidFill>
              <a:effectLst/>
            </a:endParaRPr>
          </a:p>
        </p:txBody>
      </p:sp>
      <p:sp>
        <p:nvSpPr>
          <p:cNvPr id="5" name="Rectangle 4"/>
          <p:cNvSpPr/>
          <p:nvPr/>
        </p:nvSpPr>
        <p:spPr>
          <a:xfrm>
            <a:off x="6750655" y="3328547"/>
            <a:ext cx="3494866" cy="584775"/>
          </a:xfrm>
          <a:prstGeom prst="rect">
            <a:avLst/>
          </a:prstGeom>
          <a:noFill/>
        </p:spPr>
        <p:txBody>
          <a:bodyPr wrap="none" lIns="91440" tIns="45720" rIns="91440" bIns="45720">
            <a:spAutoFit/>
          </a:bodyPr>
          <a:lstStyle/>
          <a:p>
            <a:pPr algn="ctr"/>
            <a:r>
              <a:rPr lang="en-US" sz="3200" b="1" cap="none" spc="0" dirty="0" smtClean="0">
                <a:ln w="22225">
                  <a:solidFill>
                    <a:schemeClr val="accent2"/>
                  </a:solidFill>
                  <a:prstDash val="solid"/>
                </a:ln>
                <a:solidFill>
                  <a:schemeClr val="accent2">
                    <a:lumMod val="40000"/>
                    <a:lumOff val="60000"/>
                  </a:schemeClr>
                </a:solidFill>
                <a:effectLst/>
              </a:rPr>
              <a:t>Emotional abuse</a:t>
            </a:r>
            <a:endParaRPr lang="en-US" sz="3200" b="1" cap="none" spc="0" dirty="0">
              <a:ln w="22225">
                <a:solidFill>
                  <a:schemeClr val="accent2"/>
                </a:solidFill>
                <a:prstDash val="solid"/>
              </a:ln>
              <a:solidFill>
                <a:schemeClr val="accent2">
                  <a:lumMod val="40000"/>
                  <a:lumOff val="60000"/>
                </a:schemeClr>
              </a:solidFill>
              <a:effectLst/>
            </a:endParaRPr>
          </a:p>
        </p:txBody>
      </p:sp>
      <p:sp>
        <p:nvSpPr>
          <p:cNvPr id="7" name="Rectangle 6"/>
          <p:cNvSpPr/>
          <p:nvPr/>
        </p:nvSpPr>
        <p:spPr>
          <a:xfrm>
            <a:off x="3707556" y="775176"/>
            <a:ext cx="3453189" cy="584775"/>
          </a:xfrm>
          <a:prstGeom prst="rect">
            <a:avLst/>
          </a:prstGeom>
          <a:noFill/>
        </p:spPr>
        <p:txBody>
          <a:bodyPr wrap="none" lIns="91440" tIns="45720" rIns="91440" bIns="45720">
            <a:spAutoFit/>
          </a:bodyPr>
          <a:lstStyle/>
          <a:p>
            <a:pPr algn="ctr"/>
            <a:r>
              <a:rPr lang="en-US" sz="3200" b="1" cap="none" spc="0" dirty="0" smtClean="0">
                <a:ln w="22225">
                  <a:solidFill>
                    <a:schemeClr val="accent2"/>
                  </a:solidFill>
                  <a:prstDash val="solid"/>
                </a:ln>
                <a:solidFill>
                  <a:schemeClr val="accent2">
                    <a:lumMod val="40000"/>
                    <a:lumOff val="60000"/>
                  </a:schemeClr>
                </a:solidFill>
                <a:effectLst/>
              </a:rPr>
              <a:t>Physical neglect</a:t>
            </a:r>
            <a:endParaRPr lang="en-US" sz="3200" b="1" cap="none" spc="0" dirty="0">
              <a:ln w="22225">
                <a:solidFill>
                  <a:schemeClr val="accent2"/>
                </a:solidFill>
                <a:prstDash val="solid"/>
              </a:ln>
              <a:solidFill>
                <a:schemeClr val="accent2">
                  <a:lumMod val="40000"/>
                  <a:lumOff val="60000"/>
                </a:schemeClr>
              </a:solidFill>
              <a:effectLst/>
            </a:endParaRPr>
          </a:p>
        </p:txBody>
      </p:sp>
      <p:sp>
        <p:nvSpPr>
          <p:cNvPr id="8" name="Rectangle 7"/>
          <p:cNvSpPr/>
          <p:nvPr/>
        </p:nvSpPr>
        <p:spPr>
          <a:xfrm>
            <a:off x="395449" y="6016636"/>
            <a:ext cx="3789819" cy="584775"/>
          </a:xfrm>
          <a:prstGeom prst="rect">
            <a:avLst/>
          </a:prstGeom>
          <a:noFill/>
        </p:spPr>
        <p:txBody>
          <a:bodyPr wrap="none" lIns="91440" tIns="45720" rIns="91440" bIns="45720">
            <a:spAutoFit/>
          </a:bodyPr>
          <a:lstStyle/>
          <a:p>
            <a:pPr algn="ctr"/>
            <a:r>
              <a:rPr lang="en-US" sz="3200" b="1" cap="none" spc="0" dirty="0" smtClean="0">
                <a:ln w="22225">
                  <a:solidFill>
                    <a:schemeClr val="accent2"/>
                  </a:solidFill>
                  <a:prstDash val="solid"/>
                </a:ln>
                <a:solidFill>
                  <a:schemeClr val="accent2">
                    <a:lumMod val="40000"/>
                    <a:lumOff val="60000"/>
                  </a:schemeClr>
                </a:solidFill>
                <a:effectLst/>
              </a:rPr>
              <a:t>Emotional neglect</a:t>
            </a:r>
            <a:endParaRPr lang="en-US" sz="3200" b="1" cap="none" spc="0" dirty="0">
              <a:ln w="22225">
                <a:solidFill>
                  <a:schemeClr val="accent2"/>
                </a:solidFill>
                <a:prstDash val="solid"/>
              </a:ln>
              <a:solidFill>
                <a:schemeClr val="accent2">
                  <a:lumMod val="40000"/>
                  <a:lumOff val="60000"/>
                </a:schemeClr>
              </a:solidFill>
              <a:effectLst/>
            </a:endParaRPr>
          </a:p>
        </p:txBody>
      </p:sp>
      <p:sp>
        <p:nvSpPr>
          <p:cNvPr id="9" name="Rectangle 8"/>
          <p:cNvSpPr/>
          <p:nvPr/>
        </p:nvSpPr>
        <p:spPr>
          <a:xfrm>
            <a:off x="1373629" y="4548336"/>
            <a:ext cx="3070071" cy="584775"/>
          </a:xfrm>
          <a:prstGeom prst="rect">
            <a:avLst/>
          </a:prstGeom>
          <a:noFill/>
        </p:spPr>
        <p:txBody>
          <a:bodyPr wrap="none" lIns="91440" tIns="45720" rIns="91440" bIns="45720">
            <a:spAutoFit/>
          </a:bodyPr>
          <a:lstStyle/>
          <a:p>
            <a:pPr algn="ctr"/>
            <a:r>
              <a:rPr lang="en-US" sz="3200" b="1" cap="none" spc="0" dirty="0" smtClean="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Substance use</a:t>
            </a:r>
            <a:endParaRPr lang="en-US" sz="32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0" name="Rectangle 9"/>
          <p:cNvSpPr/>
          <p:nvPr/>
        </p:nvSpPr>
        <p:spPr>
          <a:xfrm>
            <a:off x="1779347" y="1834617"/>
            <a:ext cx="3887603" cy="584775"/>
          </a:xfrm>
          <a:prstGeom prst="rect">
            <a:avLst/>
          </a:prstGeom>
          <a:noFill/>
        </p:spPr>
        <p:txBody>
          <a:bodyPr wrap="none" lIns="91440" tIns="45720" rIns="91440" bIns="45720">
            <a:spAutoFit/>
          </a:bodyPr>
          <a:lstStyle/>
          <a:p>
            <a:pPr algn="ctr"/>
            <a:r>
              <a:rPr lang="en-US" sz="3200" b="1" cap="none" spc="0" dirty="0" smtClean="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Domestic violence</a:t>
            </a:r>
            <a:endParaRPr lang="en-US" sz="32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2" name="Rectangle 11"/>
          <p:cNvSpPr/>
          <p:nvPr/>
        </p:nvSpPr>
        <p:spPr>
          <a:xfrm>
            <a:off x="9006145" y="4370822"/>
            <a:ext cx="2836033" cy="584775"/>
          </a:xfrm>
          <a:prstGeom prst="rect">
            <a:avLst/>
          </a:prstGeom>
          <a:noFill/>
        </p:spPr>
        <p:txBody>
          <a:bodyPr wrap="none" lIns="91440" tIns="45720" rIns="91440" bIns="45720">
            <a:spAutoFit/>
          </a:bodyPr>
          <a:lstStyle/>
          <a:p>
            <a:pPr algn="ctr"/>
            <a:r>
              <a:rPr lang="en-US" sz="3200" b="1" cap="none" spc="0" dirty="0" smtClean="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Mental illness</a:t>
            </a:r>
            <a:endParaRPr lang="en-US" sz="32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Tree>
    <p:extLst>
      <p:ext uri="{BB962C8B-B14F-4D97-AF65-F5344CB8AC3E}">
        <p14:creationId xmlns:p14="http://schemas.microsoft.com/office/powerpoint/2010/main" val="146684581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40526" y="1576251"/>
            <a:ext cx="10084525" cy="369332"/>
          </a:xfrm>
          <a:prstGeom prst="rect">
            <a:avLst/>
          </a:prstGeom>
          <a:noFill/>
        </p:spPr>
        <p:txBody>
          <a:bodyPr wrap="square" rtlCol="0">
            <a:spAutoFit/>
          </a:bodyPr>
          <a:lstStyle/>
          <a:p>
            <a:endParaRPr lang="en-GB" dirty="0"/>
          </a:p>
        </p:txBody>
      </p:sp>
      <p:pic>
        <p:nvPicPr>
          <p:cNvPr id="4098" name="Picture 2" descr="Sad Boy Png Photo - Alone Sad Anime Boy, Transparent Png , Transparent Png  Image - PNGite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466" y="1651045"/>
            <a:ext cx="4033489" cy="4854258"/>
          </a:xfrm>
          <a:prstGeom prst="rect">
            <a:avLst/>
          </a:prstGeom>
          <a:noFill/>
          <a:extLst>
            <a:ext uri="{909E8E84-426E-40DD-AFC4-6F175D3DCCD1}">
              <a14:hiddenFill xmlns:a14="http://schemas.microsoft.com/office/drawing/2010/main">
                <a:solidFill>
                  <a:srgbClr val="FFFFFF"/>
                </a:solidFill>
              </a14:hiddenFill>
            </a:ext>
          </a:extLst>
        </p:spPr>
      </p:pic>
      <p:sp>
        <p:nvSpPr>
          <p:cNvPr id="3" name="Left Arrow 2"/>
          <p:cNvSpPr/>
          <p:nvPr/>
        </p:nvSpPr>
        <p:spPr>
          <a:xfrm>
            <a:off x="5643154" y="1324166"/>
            <a:ext cx="5599612" cy="139850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4" name="TextBox 3"/>
          <p:cNvSpPr txBox="1"/>
          <p:nvPr/>
        </p:nvSpPr>
        <p:spPr>
          <a:xfrm>
            <a:off x="6544491" y="1706119"/>
            <a:ext cx="4528457" cy="584775"/>
          </a:xfrm>
          <a:prstGeom prst="rect">
            <a:avLst/>
          </a:prstGeom>
          <a:noFill/>
        </p:spPr>
        <p:txBody>
          <a:bodyPr wrap="square" rtlCol="0">
            <a:spAutoFit/>
          </a:bodyPr>
          <a:lstStyle/>
          <a:p>
            <a:r>
              <a:rPr lang="en-GB" sz="3200" b="1" dirty="0" smtClean="0"/>
              <a:t> Violence in the home</a:t>
            </a:r>
            <a:endParaRPr lang="en-GB" sz="3200" b="1" dirty="0"/>
          </a:p>
        </p:txBody>
      </p:sp>
      <p:sp>
        <p:nvSpPr>
          <p:cNvPr id="6" name="Left Arrow 5"/>
          <p:cNvSpPr/>
          <p:nvPr/>
        </p:nvSpPr>
        <p:spPr>
          <a:xfrm>
            <a:off x="5643154" y="2996289"/>
            <a:ext cx="5599612" cy="139850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Left Arrow 6"/>
          <p:cNvSpPr/>
          <p:nvPr/>
        </p:nvSpPr>
        <p:spPr>
          <a:xfrm>
            <a:off x="5643154" y="4668412"/>
            <a:ext cx="5599612" cy="139850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5" name="TextBox 4"/>
          <p:cNvSpPr txBox="1"/>
          <p:nvPr/>
        </p:nvSpPr>
        <p:spPr>
          <a:xfrm>
            <a:off x="6592389" y="3495488"/>
            <a:ext cx="4432662" cy="400110"/>
          </a:xfrm>
          <a:prstGeom prst="rect">
            <a:avLst/>
          </a:prstGeom>
          <a:noFill/>
        </p:spPr>
        <p:txBody>
          <a:bodyPr wrap="square" rtlCol="0">
            <a:spAutoFit/>
          </a:bodyPr>
          <a:lstStyle/>
          <a:p>
            <a:r>
              <a:rPr lang="en-GB" sz="2000" b="1" dirty="0" smtClean="0"/>
              <a:t>Young people with welfare needs</a:t>
            </a:r>
            <a:endParaRPr lang="en-GB" sz="2000" b="1" dirty="0"/>
          </a:p>
        </p:txBody>
      </p:sp>
      <p:sp>
        <p:nvSpPr>
          <p:cNvPr id="8" name="TextBox 7"/>
          <p:cNvSpPr txBox="1"/>
          <p:nvPr/>
        </p:nvSpPr>
        <p:spPr>
          <a:xfrm>
            <a:off x="6544491" y="4990552"/>
            <a:ext cx="4606835" cy="707886"/>
          </a:xfrm>
          <a:prstGeom prst="rect">
            <a:avLst/>
          </a:prstGeom>
          <a:noFill/>
        </p:spPr>
        <p:txBody>
          <a:bodyPr wrap="square" rtlCol="0">
            <a:spAutoFit/>
          </a:bodyPr>
          <a:lstStyle/>
          <a:p>
            <a:r>
              <a:rPr lang="en-GB" sz="2000" b="1" dirty="0" smtClean="0"/>
              <a:t>Caregivers with mental health or substance dependency</a:t>
            </a:r>
            <a:endParaRPr lang="en-GB" sz="2000" b="1" dirty="0"/>
          </a:p>
        </p:txBody>
      </p:sp>
      <p:sp>
        <p:nvSpPr>
          <p:cNvPr id="9" name="TextBox 8"/>
          <p:cNvSpPr txBox="1"/>
          <p:nvPr/>
        </p:nvSpPr>
        <p:spPr>
          <a:xfrm>
            <a:off x="8442960" y="6165669"/>
            <a:ext cx="3339737" cy="276999"/>
          </a:xfrm>
          <a:prstGeom prst="rect">
            <a:avLst/>
          </a:prstGeom>
          <a:noFill/>
        </p:spPr>
        <p:txBody>
          <a:bodyPr wrap="square" rtlCol="0">
            <a:spAutoFit/>
          </a:bodyPr>
          <a:lstStyle/>
          <a:p>
            <a:r>
              <a:rPr lang="en-GB" sz="1200" dirty="0" err="1" smtClean="0">
                <a:latin typeface="Arial" panose="020B0604020202020204" pitchFamily="34" charset="0"/>
                <a:cs typeface="Arial" panose="020B0604020202020204" pitchFamily="34" charset="0"/>
              </a:rPr>
              <a:t>Coomber</a:t>
            </a: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and Moyle (</a:t>
            </a:r>
            <a:r>
              <a:rPr lang="en-GB" sz="1200" dirty="0" smtClean="0">
                <a:latin typeface="Arial" panose="020B0604020202020204" pitchFamily="34" charset="0"/>
                <a:cs typeface="Arial" panose="020B0604020202020204" pitchFamily="34" charset="0"/>
              </a:rPr>
              <a:t>2012, </a:t>
            </a:r>
            <a:r>
              <a:rPr lang="en-GB" sz="1200" dirty="0" err="1" smtClean="0">
                <a:latin typeface="Arial" panose="020B0604020202020204" pitchFamily="34" charset="0"/>
                <a:cs typeface="Arial" panose="020B0604020202020204" pitchFamily="34" charset="0"/>
              </a:rPr>
              <a:t>p7</a:t>
            </a:r>
            <a:r>
              <a:rPr lang="en-GB" sz="1200" dirty="0" smtClean="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83838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ounty lines – EMCYP"/>
          <p:cNvPicPr>
            <a:picLocks noChangeAspect="1" noChangeArrowheads="1"/>
          </p:cNvPicPr>
          <p:nvPr/>
        </p:nvPicPr>
        <p:blipFill rotWithShape="1">
          <a:blip r:embed="rId3">
            <a:extLst>
              <a:ext uri="{28A0092B-C50C-407E-A947-70E740481C1C}">
                <a14:useLocalDpi xmlns:a14="http://schemas.microsoft.com/office/drawing/2010/main" val="0"/>
              </a:ext>
            </a:extLst>
          </a:blip>
          <a:srcRect l="7877" r="45267"/>
          <a:stretch/>
        </p:blipFill>
        <p:spPr bwMode="auto">
          <a:xfrm>
            <a:off x="296092" y="2282598"/>
            <a:ext cx="2856411" cy="304800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258963" y="642147"/>
            <a:ext cx="7140096"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Who are vulnerable?</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3" name="TextBox 2"/>
          <p:cNvSpPr txBox="1"/>
          <p:nvPr/>
        </p:nvSpPr>
        <p:spPr>
          <a:xfrm>
            <a:off x="4423954" y="1820091"/>
            <a:ext cx="7149738" cy="4524315"/>
          </a:xfrm>
          <a:prstGeom prst="rect">
            <a:avLst/>
          </a:prstGeom>
          <a:noFill/>
        </p:spPr>
        <p:txBody>
          <a:bodyPr wrap="square" rtlCol="0">
            <a:spAutoFit/>
          </a:bodyPr>
          <a:lstStyle/>
          <a:p>
            <a:endParaRPr lang="en-GB" dirty="0"/>
          </a:p>
          <a:p>
            <a:pPr marL="285750" indent="-285750">
              <a:buFont typeface="Wingdings" panose="05000000000000000000" pitchFamily="2" charset="2"/>
              <a:buChar char="Ø"/>
            </a:pPr>
            <a:r>
              <a:rPr lang="en-GB" dirty="0" smtClean="0">
                <a:latin typeface="Arial" panose="020B0604020202020204" pitchFamily="34" charset="0"/>
                <a:cs typeface="Arial" panose="020B0604020202020204" pitchFamily="34" charset="0"/>
              </a:rPr>
              <a:t>Young people commonly aged 15-16 are the most vulnerable, however children as young as 12 are being used as runners. </a:t>
            </a:r>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B</a:t>
            </a:r>
            <a:r>
              <a:rPr lang="en-GB" dirty="0" smtClean="0">
                <a:latin typeface="Arial" panose="020B0604020202020204" pitchFamily="34" charset="0"/>
                <a:cs typeface="Arial" panose="020B0604020202020204" pitchFamily="34" charset="0"/>
              </a:rPr>
              <a:t>oth </a:t>
            </a:r>
            <a:r>
              <a:rPr lang="en-GB" dirty="0">
                <a:latin typeface="Arial" panose="020B0604020202020204" pitchFamily="34" charset="0"/>
                <a:cs typeface="Arial" panose="020B0604020202020204" pitchFamily="34" charset="0"/>
              </a:rPr>
              <a:t>males and </a:t>
            </a:r>
            <a:r>
              <a:rPr lang="en-GB" dirty="0" smtClean="0">
                <a:latin typeface="Arial" panose="020B0604020202020204" pitchFamily="34" charset="0"/>
                <a:cs typeface="Arial" panose="020B0604020202020204" pitchFamily="34" charset="0"/>
              </a:rPr>
              <a:t>females exploited </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smtClean="0">
                <a:latin typeface="Arial" panose="020B0604020202020204" pitchFamily="34" charset="0"/>
                <a:cs typeface="Arial" panose="020B0604020202020204" pitchFamily="34" charset="0"/>
              </a:rPr>
              <a:t>White </a:t>
            </a:r>
            <a:r>
              <a:rPr lang="en-GB" dirty="0">
                <a:latin typeface="Arial" panose="020B0604020202020204" pitchFamily="34" charset="0"/>
                <a:cs typeface="Arial" panose="020B0604020202020204" pitchFamily="34" charset="0"/>
              </a:rPr>
              <a:t>British children being targeted because gangs perceive they are more likely to </a:t>
            </a:r>
            <a:r>
              <a:rPr lang="en-GB" dirty="0" smtClean="0">
                <a:latin typeface="Arial" panose="020B0604020202020204" pitchFamily="34" charset="0"/>
                <a:cs typeface="Arial" panose="020B0604020202020204" pitchFamily="34" charset="0"/>
              </a:rPr>
              <a:t>avoid </a:t>
            </a:r>
            <a:r>
              <a:rPr lang="en-GB" dirty="0">
                <a:latin typeface="Arial" panose="020B0604020202020204" pitchFamily="34" charset="0"/>
                <a:cs typeface="Arial" panose="020B0604020202020204" pitchFamily="34" charset="0"/>
              </a:rPr>
              <a:t>police detection but a person of any ethnicity or nationality may be exploited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smtClean="0">
                <a:latin typeface="Arial" panose="020B0604020202020204" pitchFamily="34" charset="0"/>
                <a:cs typeface="Arial" panose="020B0604020202020204" pitchFamily="34" charset="0"/>
              </a:rPr>
              <a:t>Children using social media as gangs use social </a:t>
            </a:r>
            <a:r>
              <a:rPr lang="en-GB" dirty="0">
                <a:latin typeface="Arial" panose="020B0604020202020204" pitchFamily="34" charset="0"/>
                <a:cs typeface="Arial" panose="020B0604020202020204" pitchFamily="34" charset="0"/>
              </a:rPr>
              <a:t>media to make initial contact with children and young people </a:t>
            </a:r>
          </a:p>
          <a:p>
            <a:endParaRPr lang="en-GB" dirty="0" smtClean="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C</a:t>
            </a:r>
            <a:r>
              <a:rPr lang="en-GB" dirty="0" smtClean="0">
                <a:latin typeface="Arial" panose="020B0604020202020204" pitchFamily="34" charset="0"/>
                <a:cs typeface="Arial" panose="020B0604020202020204" pitchFamily="34" charset="0"/>
              </a:rPr>
              <a:t>lass </a:t>
            </a:r>
            <a:r>
              <a:rPr lang="en-GB" dirty="0">
                <a:latin typeface="Arial" panose="020B0604020202020204" pitchFamily="34" charset="0"/>
                <a:cs typeface="Arial" panose="020B0604020202020204" pitchFamily="34" charset="0"/>
              </a:rPr>
              <a:t>A drug users being targeted </a:t>
            </a:r>
            <a:r>
              <a:rPr lang="en-GB" dirty="0" smtClean="0">
                <a:latin typeface="Arial" panose="020B0604020202020204" pitchFamily="34" charset="0"/>
                <a:cs typeface="Arial" panose="020B0604020202020204" pitchFamily="34" charset="0"/>
              </a:rPr>
              <a:t>for cuckooing purposes</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								</a:t>
            </a:r>
            <a:r>
              <a:rPr lang="en-GB" sz="1400" dirty="0" smtClean="0">
                <a:latin typeface="Arial" panose="020B0604020202020204" pitchFamily="34" charset="0"/>
                <a:cs typeface="Arial" panose="020B0604020202020204" pitchFamily="34" charset="0"/>
              </a:rPr>
              <a:t>UK Government (2022, no page number)</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388408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262742"/>
            <a:ext cx="11652491" cy="1754326"/>
          </a:xfrm>
          <a:prstGeom prst="rect">
            <a:avLst/>
          </a:prstGeom>
          <a:noFill/>
        </p:spPr>
        <p:txBody>
          <a:bodyPr wrap="squar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Why are these young people targeted?</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3" name="Rounded Rectangular Callout 2"/>
          <p:cNvSpPr/>
          <p:nvPr/>
        </p:nvSpPr>
        <p:spPr>
          <a:xfrm>
            <a:off x="1750423" y="3213463"/>
            <a:ext cx="8908868" cy="2917371"/>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smtClean="0">
                <a:latin typeface="Arial" panose="020B0604020202020204" pitchFamily="34" charset="0"/>
                <a:cs typeface="Arial" panose="020B0604020202020204" pitchFamily="34" charset="0"/>
              </a:rPr>
              <a:t>“Children </a:t>
            </a:r>
            <a:r>
              <a:rPr lang="en-GB" sz="2400" dirty="0">
                <a:latin typeface="Arial" panose="020B0604020202020204" pitchFamily="34" charset="0"/>
                <a:cs typeface="Arial" panose="020B0604020202020204" pitchFamily="34" charset="0"/>
              </a:rPr>
              <a:t>and young people may be exploited because they represent a cheap, </a:t>
            </a:r>
            <a:r>
              <a:rPr lang="en-GB" sz="2400" dirty="0" smtClean="0">
                <a:latin typeface="Arial" panose="020B0604020202020204" pitchFamily="34" charset="0"/>
                <a:cs typeface="Arial" panose="020B0604020202020204" pitchFamily="34" charset="0"/>
              </a:rPr>
              <a:t>easily recruited </a:t>
            </a:r>
            <a:r>
              <a:rPr lang="en-GB" sz="2400" dirty="0">
                <a:latin typeface="Arial" panose="020B0604020202020204" pitchFamily="34" charset="0"/>
                <a:cs typeface="Arial" panose="020B0604020202020204" pitchFamily="34" charset="0"/>
              </a:rPr>
              <a:t>workforce who can absorb the risks related to street-level sales and are </a:t>
            </a:r>
            <a:r>
              <a:rPr lang="en-GB" sz="2400" dirty="0" smtClean="0">
                <a:latin typeface="Arial" panose="020B0604020202020204" pitchFamily="34" charset="0"/>
                <a:cs typeface="Arial" panose="020B0604020202020204" pitchFamily="34" charset="0"/>
              </a:rPr>
              <a:t>considered disposable </a:t>
            </a:r>
            <a:r>
              <a:rPr lang="en-GB" sz="2400" dirty="0">
                <a:latin typeface="Arial" panose="020B0604020202020204" pitchFamily="34" charset="0"/>
                <a:cs typeface="Arial" panose="020B0604020202020204" pitchFamily="34" charset="0"/>
              </a:rPr>
              <a:t>to </a:t>
            </a:r>
            <a:r>
              <a:rPr lang="en-GB" sz="2400" dirty="0" smtClean="0">
                <a:latin typeface="Arial" panose="020B0604020202020204" pitchFamily="34" charset="0"/>
                <a:cs typeface="Arial" panose="020B0604020202020204" pitchFamily="34" charset="0"/>
              </a:rPr>
              <a:t>out of town dealers”.</a:t>
            </a:r>
          </a:p>
          <a:p>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Coomber</a:t>
            </a:r>
            <a:r>
              <a:rPr lang="en-GB" sz="2400" dirty="0" smtClean="0">
                <a:latin typeface="Arial" panose="020B0604020202020204" pitchFamily="34" charset="0"/>
                <a:cs typeface="Arial" panose="020B0604020202020204" pitchFamily="34" charset="0"/>
              </a:rPr>
              <a:t> and Moyle (2012)</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76534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69211" y="302512"/>
            <a:ext cx="4980852" cy="923330"/>
          </a:xfrm>
          <a:prstGeom prst="rect">
            <a:avLst/>
          </a:prstGeom>
          <a:noFill/>
        </p:spPr>
        <p:txBody>
          <a:bodyPr wrap="none" lIns="91440" tIns="45720" rIns="91440" bIns="45720">
            <a:spAutoFit/>
          </a:bodyPr>
          <a:lstStyle/>
          <a:p>
            <a:pPr algn="ctr"/>
            <a:r>
              <a:rPr lang="en-US" sz="54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Potential Signs</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3" name="TextBox 2"/>
          <p:cNvSpPr txBox="1"/>
          <p:nvPr/>
        </p:nvSpPr>
        <p:spPr>
          <a:xfrm>
            <a:off x="513806" y="1375954"/>
            <a:ext cx="11329851" cy="5078313"/>
          </a:xfrm>
          <a:prstGeom prst="rect">
            <a:avLst/>
          </a:prstGeom>
          <a:noFill/>
        </p:spPr>
        <p:txBody>
          <a:bodyPr wrap="square" rtlCol="0">
            <a:spAutoFit/>
          </a:bodyPr>
          <a:lstStyle/>
          <a:p>
            <a:r>
              <a:rPr lang="en-GB" dirty="0"/>
              <a:t>Children and young people may:</a:t>
            </a:r>
            <a:endParaRPr lang="en-GB" dirty="0" smtClean="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be </a:t>
            </a:r>
            <a:r>
              <a:rPr lang="en-GB" dirty="0"/>
              <a:t>frequently missing from home, placement or school and may often be found out of the home area – may often go missing without explanation.</a:t>
            </a:r>
          </a:p>
          <a:p>
            <a:pPr marL="285750" indent="-285750">
              <a:buFont typeface="Wingdings" panose="05000000000000000000" pitchFamily="2" charset="2"/>
              <a:buChar char="Ø"/>
            </a:pPr>
            <a:r>
              <a:rPr lang="en-GB" dirty="0"/>
              <a:t>suddenly have significant amounts of money, new phones, new clothing which is out of character.</a:t>
            </a:r>
          </a:p>
          <a:p>
            <a:pPr marL="285750" indent="-285750">
              <a:buFont typeface="Wingdings" panose="05000000000000000000" pitchFamily="2" charset="2"/>
              <a:buChar char="Ø"/>
            </a:pPr>
            <a:r>
              <a:rPr lang="en-GB" dirty="0"/>
              <a:t>be carrying a number of mobile phones, receive constant calls / text messages.</a:t>
            </a:r>
          </a:p>
          <a:p>
            <a:pPr marL="285750" indent="-285750">
              <a:buFont typeface="Wingdings" panose="05000000000000000000" pitchFamily="2" charset="2"/>
              <a:buChar char="Ø"/>
            </a:pPr>
            <a:r>
              <a:rPr lang="en-GB" dirty="0"/>
              <a:t>be linked to groups of young people / young adults who are older or controlling.</a:t>
            </a:r>
          </a:p>
          <a:p>
            <a:pPr marL="285750" indent="-285750">
              <a:buFont typeface="Wingdings" panose="05000000000000000000" pitchFamily="2" charset="2"/>
              <a:buChar char="Ø"/>
            </a:pPr>
            <a:r>
              <a:rPr lang="en-GB" dirty="0"/>
              <a:t>have unexplained injuries or starting to self-harm.</a:t>
            </a:r>
          </a:p>
          <a:p>
            <a:pPr marL="285750" indent="-285750">
              <a:buFont typeface="Wingdings" panose="05000000000000000000" pitchFamily="2" charset="2"/>
              <a:buChar char="Ø"/>
            </a:pPr>
            <a:r>
              <a:rPr lang="en-GB" dirty="0"/>
              <a:t>have poor attendance / achievement at school or show an unexpected decline in their academic work.</a:t>
            </a:r>
          </a:p>
          <a:p>
            <a:pPr marL="285750" indent="-285750">
              <a:buFont typeface="Wingdings" panose="05000000000000000000" pitchFamily="2" charset="2"/>
              <a:buChar char="Ø"/>
            </a:pPr>
            <a:r>
              <a:rPr lang="en-GB" dirty="0"/>
              <a:t>be isolated from their normal peer group / become secretive about their actions.</a:t>
            </a:r>
          </a:p>
          <a:p>
            <a:pPr marL="285750" indent="-285750">
              <a:buFont typeface="Wingdings" panose="05000000000000000000" pitchFamily="2" charset="2"/>
              <a:buChar char="Ø"/>
            </a:pPr>
            <a:r>
              <a:rPr lang="en-GB" dirty="0"/>
              <a:t>become withdrawn or alternatively have unexplained outbursts which are out of character (e.g. increasing stressed / anxious / angry).</a:t>
            </a:r>
          </a:p>
          <a:p>
            <a:pPr marL="285750" indent="-285750">
              <a:buFont typeface="Wingdings" panose="05000000000000000000" pitchFamily="2" charset="2"/>
              <a:buChar char="Ø"/>
            </a:pPr>
            <a:r>
              <a:rPr lang="en-GB" dirty="0"/>
              <a:t>have unexplained bus or train tickets.</a:t>
            </a:r>
          </a:p>
          <a:p>
            <a:pPr marL="285750" indent="-285750">
              <a:buFont typeface="Wingdings" panose="05000000000000000000" pitchFamily="2" charset="2"/>
              <a:buChar char="Ø"/>
            </a:pPr>
            <a:r>
              <a:rPr lang="en-GB" dirty="0"/>
              <a:t>be using unusual terms </a:t>
            </a:r>
            <a:r>
              <a:rPr lang="en-GB" dirty="0" smtClean="0"/>
              <a:t>(trapping, going country, trap house, deal line, drug debt)</a:t>
            </a:r>
          </a:p>
          <a:p>
            <a:pPr marL="285750" indent="-285750">
              <a:buFont typeface="Wingdings" panose="05000000000000000000" pitchFamily="2" charset="2"/>
              <a:buChar char="Ø"/>
            </a:pPr>
            <a:r>
              <a:rPr lang="en-GB" dirty="0" smtClean="0"/>
              <a:t>not </a:t>
            </a:r>
            <a:r>
              <a:rPr lang="en-GB" dirty="0"/>
              <a:t>want to go to specific areas without explanation.</a:t>
            </a:r>
          </a:p>
          <a:p>
            <a:pPr marL="285750" indent="-285750">
              <a:buFont typeface="Wingdings" panose="05000000000000000000" pitchFamily="2" charset="2"/>
              <a:buChar char="Ø"/>
            </a:pPr>
            <a:r>
              <a:rPr lang="en-GB" dirty="0"/>
              <a:t>have keys / hotel cards for unknown places.</a:t>
            </a:r>
            <a:endParaRPr lang="en-GB" sz="1600" dirty="0"/>
          </a:p>
        </p:txBody>
      </p:sp>
      <p:sp>
        <p:nvSpPr>
          <p:cNvPr id="4" name="TextBox 3"/>
          <p:cNvSpPr txBox="1"/>
          <p:nvPr/>
        </p:nvSpPr>
        <p:spPr>
          <a:xfrm>
            <a:off x="5669280" y="6322423"/>
            <a:ext cx="5721531" cy="369332"/>
          </a:xfrm>
          <a:prstGeom prst="rect">
            <a:avLst/>
          </a:prstGeom>
          <a:noFill/>
        </p:spPr>
        <p:txBody>
          <a:bodyPr wrap="square" rtlCol="0">
            <a:spAutoFit/>
          </a:bodyPr>
          <a:lstStyle/>
          <a:p>
            <a:r>
              <a:rPr lang="en-GB" dirty="0"/>
              <a:t> </a:t>
            </a:r>
            <a:r>
              <a:rPr lang="en-GB" dirty="0" smtClean="0"/>
              <a:t>                       </a:t>
            </a:r>
            <a:r>
              <a:rPr lang="en-GB" sz="1200" dirty="0"/>
              <a:t>Safeguarding </a:t>
            </a:r>
            <a:r>
              <a:rPr lang="en-GB" sz="1200" dirty="0" smtClean="0"/>
              <a:t>Network (2022, no page number)</a:t>
            </a:r>
            <a:endParaRPr lang="en-GB" sz="1200" dirty="0"/>
          </a:p>
        </p:txBody>
      </p:sp>
    </p:spTree>
    <p:extLst>
      <p:ext uri="{BB962C8B-B14F-4D97-AF65-F5344CB8AC3E}">
        <p14:creationId xmlns:p14="http://schemas.microsoft.com/office/powerpoint/2010/main" val="58370069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39347" y="2696747"/>
            <a:ext cx="7669763" cy="2369880"/>
          </a:xfrm>
          <a:prstGeom prst="rect">
            <a:avLst/>
          </a:prstGeom>
        </p:spPr>
        <p:txBody>
          <a:bodyPr wrap="square">
            <a:spAutoFit/>
          </a:bodyPr>
          <a:lstStyle/>
          <a:p>
            <a:r>
              <a:rPr lang="en-GB" sz="2800" dirty="0" smtClean="0">
                <a:solidFill>
                  <a:srgbClr val="2C2D30"/>
                </a:solidFill>
                <a:latin typeface="Proxima Nova Regular"/>
              </a:rPr>
              <a:t>“ Well-being </a:t>
            </a:r>
            <a:r>
              <a:rPr lang="en-GB" sz="2800" dirty="0">
                <a:solidFill>
                  <a:srgbClr val="2C2D30"/>
                </a:solidFill>
                <a:latin typeface="Proxima Nova Regular"/>
              </a:rPr>
              <a:t>is the experience of health, </a:t>
            </a:r>
            <a:r>
              <a:rPr lang="en-GB" sz="2800" dirty="0" smtClean="0">
                <a:solidFill>
                  <a:srgbClr val="2C2D30"/>
                </a:solidFill>
                <a:latin typeface="Proxima Nova Regular"/>
              </a:rPr>
              <a:t>happiness, </a:t>
            </a:r>
            <a:r>
              <a:rPr lang="en-GB" sz="2800" dirty="0">
                <a:solidFill>
                  <a:srgbClr val="2C2D30"/>
                </a:solidFill>
                <a:latin typeface="Proxima Nova Regular"/>
              </a:rPr>
              <a:t>and prosperity. It includes having good mental health, high life satisfaction, a sense of meaning or </a:t>
            </a:r>
            <a:r>
              <a:rPr lang="en-GB" sz="2800" dirty="0" smtClean="0">
                <a:solidFill>
                  <a:srgbClr val="2C2D30"/>
                </a:solidFill>
                <a:latin typeface="Proxima Nova Regular"/>
              </a:rPr>
              <a:t>purpose”.</a:t>
            </a:r>
          </a:p>
          <a:p>
            <a:endParaRPr lang="en-GB" dirty="0">
              <a:solidFill>
                <a:srgbClr val="2C2D30"/>
              </a:solidFill>
              <a:latin typeface="Proxima Nova Regular"/>
            </a:endParaRPr>
          </a:p>
          <a:p>
            <a:r>
              <a:rPr lang="en-GB" dirty="0" smtClean="0">
                <a:solidFill>
                  <a:srgbClr val="2C2D30"/>
                </a:solidFill>
                <a:latin typeface="Proxima Nova Regular"/>
              </a:rPr>
              <a:t>								</a:t>
            </a:r>
            <a:r>
              <a:rPr lang="en-GB" dirty="0"/>
              <a:t> </a:t>
            </a:r>
            <a:r>
              <a:rPr lang="en-GB" dirty="0" smtClean="0"/>
              <a:t>Davis (2019, no page number)</a:t>
            </a:r>
            <a:endParaRPr lang="en-GB" dirty="0"/>
          </a:p>
        </p:txBody>
      </p:sp>
      <p:pic>
        <p:nvPicPr>
          <p:cNvPr id="1026" name="Picture 2" descr="Defining workplace wellbeing. Why you don't want to miss this important  step. - Improve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9092" y="557549"/>
            <a:ext cx="3920036" cy="23973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83520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4278" y="1670180"/>
            <a:ext cx="9507893" cy="3970318"/>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“Connecting with other people” – having meaningful conversations, feeling listened to.</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“Being physically active” – going for a small walk if you can not face running</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“Learning a new skill” – learn how to cook, sew, knit, language</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Give to others – whether that is helping out in your local youth club or helping a member of the community it gives a sense of purpose</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Mindfulness – paying attention to the now, what can you be grateful for?</a:t>
            </a:r>
          </a:p>
          <a:p>
            <a:pPr marL="285750" indent="-285750">
              <a:buFont typeface="Wingdings" panose="05000000000000000000" pitchFamily="2" charset="2"/>
              <a:buChar char="Ø"/>
            </a:pPr>
            <a:endParaRPr lang="en-GB" dirty="0"/>
          </a:p>
          <a:p>
            <a:endParaRPr lang="en-GB" dirty="0" smtClean="0"/>
          </a:p>
          <a:p>
            <a:pPr lvl="1"/>
            <a:r>
              <a:rPr lang="en-GB" dirty="0"/>
              <a:t>	</a:t>
            </a:r>
            <a:r>
              <a:rPr lang="en-GB" dirty="0" smtClean="0"/>
              <a:t>										NHS (2020, no page number)</a:t>
            </a:r>
            <a:endParaRPr lang="en-GB" dirty="0"/>
          </a:p>
        </p:txBody>
      </p:sp>
    </p:spTree>
    <p:extLst>
      <p:ext uri="{BB962C8B-B14F-4D97-AF65-F5344CB8AC3E}">
        <p14:creationId xmlns:p14="http://schemas.microsoft.com/office/powerpoint/2010/main" val="9519975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loud Callout 5"/>
          <p:cNvSpPr/>
          <p:nvPr/>
        </p:nvSpPr>
        <p:spPr>
          <a:xfrm>
            <a:off x="8911976" y="374469"/>
            <a:ext cx="3030583" cy="1820091"/>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9458590" y="841023"/>
            <a:ext cx="572593" cy="923330"/>
          </a:xfrm>
          <a:prstGeom prst="rect">
            <a:avLst/>
          </a:prstGeom>
          <a:noFill/>
        </p:spPr>
        <p:txBody>
          <a:bodyPr wrap="none" lIns="91440" tIns="45720" rIns="91440" bIns="45720">
            <a:spAutoFit/>
          </a:bodyPr>
          <a:lstStyle/>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8" name="Rectangle 7"/>
          <p:cNvSpPr/>
          <p:nvPr/>
        </p:nvSpPr>
        <p:spPr>
          <a:xfrm>
            <a:off x="10100764" y="841023"/>
            <a:ext cx="572593" cy="923330"/>
          </a:xfrm>
          <a:prstGeom prst="rect">
            <a:avLst/>
          </a:prstGeom>
          <a:noFill/>
        </p:spPr>
        <p:txBody>
          <a:bodyPr wrap="none" lIns="91440" tIns="45720" rIns="91440" bIns="45720">
            <a:spAutoFit/>
          </a:bodyPr>
          <a:lstStyle/>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9" name="Rectangle 8"/>
          <p:cNvSpPr/>
          <p:nvPr/>
        </p:nvSpPr>
        <p:spPr>
          <a:xfrm>
            <a:off x="10742938" y="841023"/>
            <a:ext cx="572593" cy="923330"/>
          </a:xfrm>
          <a:prstGeom prst="rect">
            <a:avLst/>
          </a:prstGeom>
          <a:noFill/>
        </p:spPr>
        <p:txBody>
          <a:bodyPr wrap="none" lIns="91440" tIns="45720" rIns="91440" bIns="45720">
            <a:spAutoFit/>
          </a:bodyPr>
          <a:lstStyle/>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10" name="TextBox 9"/>
          <p:cNvSpPr txBox="1"/>
          <p:nvPr/>
        </p:nvSpPr>
        <p:spPr>
          <a:xfrm>
            <a:off x="409303" y="1764353"/>
            <a:ext cx="8212183" cy="5632311"/>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Delivering workshops to young people to educate them on county lines and dangers of being involved.</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Offering safe welcoming spaces in our open access provisions to take part in group activities which gives the young people somewhere to go so they are not on the street.  </a:t>
            </a:r>
            <a:r>
              <a:rPr lang="en-GB" dirty="0"/>
              <a:t>O</a:t>
            </a:r>
            <a:r>
              <a:rPr lang="en-GB" dirty="0" smtClean="0"/>
              <a:t>ffering safe spaces and activities helps young people to “thrive”,  Welsh Government (2019, </a:t>
            </a:r>
            <a:r>
              <a:rPr lang="en-GB" dirty="0" err="1" smtClean="0"/>
              <a:t>p65</a:t>
            </a:r>
            <a:r>
              <a:rPr lang="en-GB" dirty="0" smtClean="0"/>
              <a:t>.).</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Deliver outreach and detached youth work sessions to area’s that have been identified as having a gang presence.</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Engage with young people and deliver activities that will improve their well-being and mental health.</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smtClean="0"/>
          </a:p>
          <a:p>
            <a:endParaRPr lang="en-GB" dirty="0"/>
          </a:p>
          <a:p>
            <a:endParaRPr lang="en-GB" dirty="0" smtClean="0"/>
          </a:p>
          <a:p>
            <a:endParaRPr lang="en-GB" dirty="0"/>
          </a:p>
        </p:txBody>
      </p:sp>
      <p:sp>
        <p:nvSpPr>
          <p:cNvPr id="2" name="Rectangle 1"/>
          <p:cNvSpPr/>
          <p:nvPr/>
        </p:nvSpPr>
        <p:spPr>
          <a:xfrm>
            <a:off x="4479176" y="511518"/>
            <a:ext cx="3719288" cy="923330"/>
          </a:xfrm>
          <a:prstGeom prst="rect">
            <a:avLst/>
          </a:prstGeom>
          <a:noFill/>
        </p:spPr>
        <p:txBody>
          <a:bodyPr wrap="none" lIns="91440" tIns="45720" rIns="91440" bIns="45720">
            <a:spAutoFit/>
          </a:bodyPr>
          <a:lstStyle/>
          <a:p>
            <a:pPr algn="ctr"/>
            <a:r>
              <a:rPr lang="en-US" sz="54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Prevention</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91089578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5394" y="1602377"/>
            <a:ext cx="10598332" cy="369332"/>
          </a:xfrm>
          <a:prstGeom prst="rect">
            <a:avLst/>
          </a:prstGeom>
          <a:noFill/>
        </p:spPr>
        <p:txBody>
          <a:bodyPr wrap="square" rtlCol="0">
            <a:spAutoFit/>
          </a:bodyPr>
          <a:lstStyle/>
          <a:p>
            <a:pPr marL="285750" indent="-285750">
              <a:buFont typeface="Wingdings" panose="05000000000000000000" pitchFamily="2" charset="2"/>
              <a:buChar char="Ø"/>
            </a:pPr>
            <a:endParaRPr lang="en-GB" dirty="0"/>
          </a:p>
        </p:txBody>
      </p:sp>
      <p:sp>
        <p:nvSpPr>
          <p:cNvPr id="3" name="TextBox 2"/>
          <p:cNvSpPr txBox="1"/>
          <p:nvPr/>
        </p:nvSpPr>
        <p:spPr>
          <a:xfrm>
            <a:off x="5634445" y="7178838"/>
            <a:ext cx="7315226" cy="3532179"/>
          </a:xfrm>
          <a:prstGeom prst="rect">
            <a:avLst/>
          </a:prstGeom>
          <a:noFill/>
        </p:spPr>
        <p:txBody>
          <a:bodyPr wrap="square" rtlCol="0">
            <a:spAutoFit/>
          </a:bodyPr>
          <a:lstStyle/>
          <a:p>
            <a:endParaRPr lang="en-GB" dirty="0"/>
          </a:p>
        </p:txBody>
      </p:sp>
      <p:sp>
        <p:nvSpPr>
          <p:cNvPr id="5" name="TextBox 4"/>
          <p:cNvSpPr txBox="1"/>
          <p:nvPr/>
        </p:nvSpPr>
        <p:spPr>
          <a:xfrm>
            <a:off x="1410789" y="2995749"/>
            <a:ext cx="9222377" cy="1200329"/>
          </a:xfrm>
          <a:prstGeom prst="rect">
            <a:avLst/>
          </a:prstGeom>
          <a:noFill/>
        </p:spPr>
        <p:txBody>
          <a:bodyPr wrap="square" rtlCol="0">
            <a:spAutoFit/>
          </a:bodyPr>
          <a:lstStyle/>
          <a:p>
            <a:r>
              <a:rPr lang="en-GB" dirty="0" smtClean="0"/>
              <a:t>“In </a:t>
            </a:r>
            <a:r>
              <a:rPr lang="en-GB" dirty="0"/>
              <a:t>the first year people they trained said they felt more confident in spotting the signs and reporting cases of county lines”. </a:t>
            </a:r>
            <a:endParaRPr lang="en-GB" dirty="0" smtClean="0"/>
          </a:p>
          <a:p>
            <a:endParaRPr lang="en-GB" dirty="0" smtClean="0"/>
          </a:p>
          <a:p>
            <a:r>
              <a:rPr lang="en-GB" dirty="0"/>
              <a:t>	</a:t>
            </a:r>
            <a:r>
              <a:rPr lang="en-GB" dirty="0" smtClean="0"/>
              <a:t>									</a:t>
            </a:r>
            <a:r>
              <a:rPr lang="en-GB" sz="1200" dirty="0" smtClean="0"/>
              <a:t>(The Children’s Society, 2022, no page number)</a:t>
            </a:r>
            <a:endParaRPr lang="en-GB" sz="1200" dirty="0"/>
          </a:p>
        </p:txBody>
      </p:sp>
      <p:pic>
        <p:nvPicPr>
          <p:cNvPr id="1028" name="Picture 4" descr="Community | St Stephen&amp;amp;#39;s C of E Primary Scho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7656" y="273928"/>
            <a:ext cx="3333750" cy="220980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Large Bus Clip Art Free PNG Image｜Illustoon"/>
          <p:cNvPicPr>
            <a:picLocks noChangeAspect="1" noChangeArrowheads="1"/>
          </p:cNvPicPr>
          <p:nvPr/>
        </p:nvPicPr>
        <p:blipFill rotWithShape="1">
          <a:blip r:embed="rId4">
            <a:extLst>
              <a:ext uri="{28A0092B-C50C-407E-A947-70E740481C1C}">
                <a14:useLocalDpi xmlns:a14="http://schemas.microsoft.com/office/drawing/2010/main" val="0"/>
              </a:ext>
            </a:extLst>
          </a:blip>
          <a:srcRect b="25992"/>
          <a:stretch/>
        </p:blipFill>
        <p:spPr bwMode="auto">
          <a:xfrm>
            <a:off x="435428" y="4823414"/>
            <a:ext cx="2143125" cy="158609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london black cab clipart - Clip Art Librar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49494" y="5065150"/>
            <a:ext cx="2023281" cy="145065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Modern Train PNG Clip Art - Best WEB Clipart"/>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51232" y="5065150"/>
            <a:ext cx="3057525" cy="1495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414441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27909" y="1820091"/>
            <a:ext cx="9866811" cy="3970318"/>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Work with other partners and agencies to provide a weekly drop in group counselling service at the café in the youth centre.</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Provide a safe confidential space for 1:1 counselling sessions</a:t>
            </a:r>
            <a:r>
              <a:rPr lang="en-GB" dirty="0" smtClean="0"/>
              <a:t>.</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Deliver </a:t>
            </a:r>
            <a:r>
              <a:rPr lang="en-GB" dirty="0"/>
              <a:t>designated group sessions for the victims of </a:t>
            </a:r>
            <a:r>
              <a:rPr lang="en-GB" dirty="0" smtClean="0"/>
              <a:t>exploitation </a:t>
            </a:r>
            <a:r>
              <a:rPr lang="en-GB" dirty="0"/>
              <a:t>to take part in sessions to “promote their emotional well being and mental health” in accordance with The National Occupational Standards for Youth Work, </a:t>
            </a:r>
            <a:r>
              <a:rPr lang="en-GB" dirty="0" err="1" smtClean="0"/>
              <a:t>CLD</a:t>
            </a:r>
            <a:r>
              <a:rPr lang="en-GB" dirty="0" smtClean="0"/>
              <a:t> </a:t>
            </a:r>
            <a:r>
              <a:rPr lang="en-GB" dirty="0"/>
              <a:t>Standards Council </a:t>
            </a:r>
            <a:r>
              <a:rPr lang="en-GB" dirty="0" smtClean="0"/>
              <a:t>Scotland (2019</a:t>
            </a:r>
            <a:r>
              <a:rPr lang="en-GB" dirty="0"/>
              <a:t>).</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200458337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31909" y="988091"/>
            <a:ext cx="7686720" cy="1107996"/>
          </a:xfrm>
          <a:prstGeom prst="rect">
            <a:avLst/>
          </a:prstGeom>
          <a:noFill/>
        </p:spPr>
        <p:txBody>
          <a:bodyPr wrap="none" lIns="91440" tIns="45720" rIns="91440" bIns="45720">
            <a:spAutoFit/>
          </a:bodyPr>
          <a:lstStyle/>
          <a:p>
            <a:pPr algn="ctr"/>
            <a:r>
              <a:rPr lang="en-US" sz="66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NEXT GENERATION</a:t>
            </a:r>
            <a:endParaRPr lang="en-US" sz="66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3" name="TextBox 2"/>
          <p:cNvSpPr txBox="1"/>
          <p:nvPr/>
        </p:nvSpPr>
        <p:spPr>
          <a:xfrm>
            <a:off x="8098969" y="6061165"/>
            <a:ext cx="4720048" cy="276999"/>
          </a:xfrm>
          <a:prstGeom prst="rect">
            <a:avLst/>
          </a:prstGeom>
          <a:noFill/>
        </p:spPr>
        <p:txBody>
          <a:bodyPr wrap="square" rtlCol="0">
            <a:spAutoFit/>
          </a:bodyPr>
          <a:lstStyle/>
          <a:p>
            <a:r>
              <a:rPr lang="en-GB" sz="1200" dirty="0" smtClean="0"/>
              <a:t>The Children’s Society (2022, no page number)</a:t>
            </a:r>
            <a:endParaRPr lang="en-GB" sz="1200" dirty="0"/>
          </a:p>
        </p:txBody>
      </p:sp>
      <p:sp>
        <p:nvSpPr>
          <p:cNvPr id="4" name="Down Arrow 3"/>
          <p:cNvSpPr/>
          <p:nvPr/>
        </p:nvSpPr>
        <p:spPr>
          <a:xfrm>
            <a:off x="1733006" y="2734491"/>
            <a:ext cx="1942011" cy="26038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926394" y="5507167"/>
            <a:ext cx="1555234" cy="923330"/>
          </a:xfrm>
          <a:prstGeom prst="rect">
            <a:avLst/>
          </a:prstGeom>
          <a:noFill/>
        </p:spPr>
        <p:txBody>
          <a:bodyPr wrap="none" lIns="91440" tIns="45720" rIns="91440" bIns="45720">
            <a:spAutoFit/>
          </a:bodyPr>
          <a:lstStyle/>
          <a:p>
            <a:pPr algn="ctr"/>
            <a:r>
              <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85%</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6" name="Down Arrow 5"/>
          <p:cNvSpPr/>
          <p:nvPr/>
        </p:nvSpPr>
        <p:spPr>
          <a:xfrm rot="10800000">
            <a:off x="5551714" y="2547257"/>
            <a:ext cx="1942011" cy="26038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551713" y="5427506"/>
            <a:ext cx="1943161" cy="923330"/>
          </a:xfrm>
          <a:prstGeom prst="rect">
            <a:avLst/>
          </a:prstGeom>
          <a:noFill/>
        </p:spPr>
        <p:txBody>
          <a:bodyPr wrap="none" lIns="91440" tIns="45720" rIns="91440" bIns="45720">
            <a:spAutoFit/>
          </a:bodyPr>
          <a:lstStyle/>
          <a:p>
            <a:pPr algn="ctr"/>
            <a:r>
              <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100%</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36998061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07436" y="1486878"/>
            <a:ext cx="7611379" cy="923330"/>
          </a:xfrm>
          <a:prstGeom prst="rect">
            <a:avLst/>
          </a:prstGeom>
          <a:noFill/>
        </p:spPr>
        <p:txBody>
          <a:bodyPr wrap="none" lIns="91440" tIns="45720" rIns="91440" bIns="45720">
            <a:spAutoFit/>
          </a:bodyPr>
          <a:lstStyle/>
          <a:p>
            <a:pPr algn="ctr"/>
            <a:r>
              <a:rPr lang="en-US" sz="54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Thank you for listening</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3" name="Rectangle 2"/>
          <p:cNvSpPr/>
          <p:nvPr/>
        </p:nvSpPr>
        <p:spPr>
          <a:xfrm>
            <a:off x="3467717" y="2967335"/>
            <a:ext cx="5256567" cy="923330"/>
          </a:xfrm>
          <a:prstGeom prst="rect">
            <a:avLst/>
          </a:prstGeom>
          <a:noFill/>
        </p:spPr>
        <p:txBody>
          <a:bodyPr wrap="none" lIns="91440" tIns="45720" rIns="91440" bIns="45720">
            <a:spAutoFit/>
          </a:bodyPr>
          <a:lstStyle/>
          <a:p>
            <a:pPr algn="ctr"/>
            <a:r>
              <a:rPr lang="en-US" sz="54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Any questions?</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323246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2000"/>
                                        <p:tgtEl>
                                          <p:spTgt spid="3"/>
                                        </p:tgtEl>
                                      </p:cBhvr>
                                    </p:animEffect>
                                    <p:anim calcmode="lin" valueType="num">
                                      <p:cBhvr>
                                        <p:cTn id="14" dur="2000" fill="hold"/>
                                        <p:tgtEl>
                                          <p:spTgt spid="3"/>
                                        </p:tgtEl>
                                        <p:attrNameLst>
                                          <p:attrName>ppt_w</p:attrName>
                                        </p:attrNameLst>
                                      </p:cBhvr>
                                      <p:tavLst>
                                        <p:tav tm="0" fmla="#ppt_w*sin(2.5*pi*$)">
                                          <p:val>
                                            <p:fltVal val="0"/>
                                          </p:val>
                                        </p:tav>
                                        <p:tav tm="100000">
                                          <p:val>
                                            <p:fltVal val="1"/>
                                          </p:val>
                                        </p:tav>
                                      </p:tavLst>
                                    </p:anim>
                                    <p:anim calcmode="lin" valueType="num">
                                      <p:cBhvr>
                                        <p:cTn id="15" dur="2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9200" y="1341121"/>
            <a:ext cx="10067109" cy="4801314"/>
          </a:xfrm>
          <a:prstGeom prst="rect">
            <a:avLst/>
          </a:prstGeom>
          <a:noFill/>
        </p:spPr>
        <p:txBody>
          <a:bodyPr wrap="square" rtlCol="0">
            <a:spAutoFit/>
          </a:bodyPr>
          <a:lstStyle/>
          <a:p>
            <a:r>
              <a:rPr lang="en-GB" dirty="0" smtClean="0"/>
              <a:t>Reference list</a:t>
            </a:r>
          </a:p>
          <a:p>
            <a:endParaRPr lang="en-GB" dirty="0"/>
          </a:p>
          <a:p>
            <a:r>
              <a:rPr lang="en-GB" sz="1200" dirty="0" err="1">
                <a:latin typeface="Arial" panose="020B0604020202020204" pitchFamily="34" charset="0"/>
                <a:cs typeface="Arial" panose="020B0604020202020204" pitchFamily="34" charset="0"/>
              </a:rPr>
              <a:t>Childrenssociety.org.uk</a:t>
            </a:r>
            <a:r>
              <a:rPr lang="en-GB" sz="1200" dirty="0">
                <a:latin typeface="Arial" panose="020B0604020202020204" pitchFamily="34" charset="0"/>
                <a:cs typeface="Arial" panose="020B0604020202020204" pitchFamily="34" charset="0"/>
              </a:rPr>
              <a:t>. 2022. </a:t>
            </a:r>
            <a:r>
              <a:rPr lang="en-GB" sz="1200" i="1" dirty="0">
                <a:latin typeface="Arial" panose="020B0604020202020204" pitchFamily="34" charset="0"/>
                <a:cs typeface="Arial" panose="020B0604020202020204" pitchFamily="34" charset="0"/>
              </a:rPr>
              <a:t>What Is County Lines? | The Children's Society</a:t>
            </a:r>
            <a:r>
              <a:rPr lang="en-GB" sz="1200" dirty="0">
                <a:latin typeface="Arial" panose="020B0604020202020204" pitchFamily="34" charset="0"/>
                <a:cs typeface="Arial" panose="020B0604020202020204" pitchFamily="34" charset="0"/>
              </a:rPr>
              <a:t>. [online] Available at: &lt;https://</a:t>
            </a:r>
            <a:r>
              <a:rPr lang="en-GB" sz="1200" dirty="0" err="1">
                <a:latin typeface="Arial" panose="020B0604020202020204" pitchFamily="34" charset="0"/>
                <a:cs typeface="Arial" panose="020B0604020202020204" pitchFamily="34" charset="0"/>
              </a:rPr>
              <a:t>www.childrenssociety.org.uk</a:t>
            </a:r>
            <a:r>
              <a:rPr lang="en-GB" sz="1200" dirty="0">
                <a:latin typeface="Arial" panose="020B0604020202020204" pitchFamily="34" charset="0"/>
                <a:cs typeface="Arial" panose="020B0604020202020204" pitchFamily="34" charset="0"/>
              </a:rPr>
              <a:t>/what-we-do/our-work/child-criminal-exploitation-and-county-lines/what-is-county-lines&gt; [Accessed 12 February 2022</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Childrenssociety.org.uk</a:t>
            </a:r>
            <a:r>
              <a:rPr lang="en-GB" sz="1200" dirty="0">
                <a:latin typeface="Arial" panose="020B0604020202020204" pitchFamily="34" charset="0"/>
                <a:cs typeface="Arial" panose="020B0604020202020204" pitchFamily="34" charset="0"/>
              </a:rPr>
              <a:t>. 2022. </a:t>
            </a:r>
            <a:r>
              <a:rPr lang="en-GB" sz="1200" i="1" dirty="0">
                <a:latin typeface="Arial" panose="020B0604020202020204" pitchFamily="34" charset="0"/>
                <a:cs typeface="Arial" panose="020B0604020202020204" pitchFamily="34" charset="0"/>
              </a:rPr>
              <a:t>County Lines &amp; Child Exploitation | The Children's Society</a:t>
            </a:r>
            <a:r>
              <a:rPr lang="en-GB" sz="1200" dirty="0">
                <a:latin typeface="Arial" panose="020B0604020202020204" pitchFamily="34" charset="0"/>
                <a:cs typeface="Arial" panose="020B0604020202020204" pitchFamily="34" charset="0"/>
              </a:rPr>
              <a:t>. [online] Available at: &lt;https://</a:t>
            </a:r>
            <a:r>
              <a:rPr lang="en-GB" sz="1200" dirty="0" err="1">
                <a:latin typeface="Arial" panose="020B0604020202020204" pitchFamily="34" charset="0"/>
                <a:cs typeface="Arial" panose="020B0604020202020204" pitchFamily="34" charset="0"/>
              </a:rPr>
              <a:t>www.childrenssociety.org.uk</a:t>
            </a:r>
            <a:r>
              <a:rPr lang="en-GB" sz="1200" dirty="0">
                <a:latin typeface="Arial" panose="020B0604020202020204" pitchFamily="34" charset="0"/>
                <a:cs typeface="Arial" panose="020B0604020202020204" pitchFamily="34" charset="0"/>
              </a:rPr>
              <a:t>/what-we-do/our-work/child-criminal-exploitation-and-county-lines&gt; [Accessed 3 March 2022].</a:t>
            </a:r>
            <a:endParaRPr lang="en-GB" sz="1200" dirty="0" smtClean="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CLD</a:t>
            </a:r>
            <a:r>
              <a:rPr lang="en-GB" sz="1200" dirty="0">
                <a:latin typeface="Arial" panose="020B0604020202020204" pitchFamily="34" charset="0"/>
                <a:cs typeface="Arial" panose="020B0604020202020204" pitchFamily="34" charset="0"/>
              </a:rPr>
              <a:t> Standards Council Scotland. (2019) </a:t>
            </a:r>
            <a:r>
              <a:rPr lang="en-GB" sz="1200" i="1" dirty="0">
                <a:latin typeface="Arial" panose="020B0604020202020204" pitchFamily="34" charset="0"/>
                <a:cs typeface="Arial" panose="020B0604020202020204" pitchFamily="34" charset="0"/>
              </a:rPr>
              <a:t>Youth Work National Occupational Standards</a:t>
            </a:r>
            <a:r>
              <a:rPr lang="en-GB" sz="1200" dirty="0">
                <a:latin typeface="Arial" panose="020B0604020202020204" pitchFamily="34" charset="0"/>
                <a:cs typeface="Arial" panose="020B0604020202020204" pitchFamily="34" charset="0"/>
              </a:rPr>
              <a:t>, Glasgow: </a:t>
            </a:r>
            <a:r>
              <a:rPr lang="en-GB" sz="1200" dirty="0" err="1">
                <a:latin typeface="Arial" panose="020B0604020202020204" pitchFamily="34" charset="0"/>
                <a:cs typeface="Arial" panose="020B0604020202020204" pitchFamily="34" charset="0"/>
              </a:rPr>
              <a:t>CLD</a:t>
            </a:r>
            <a:r>
              <a:rPr lang="en-GB" sz="1200" dirty="0">
                <a:latin typeface="Arial" panose="020B0604020202020204" pitchFamily="34" charset="0"/>
                <a:cs typeface="Arial" panose="020B0604020202020204" pitchFamily="34" charset="0"/>
              </a:rPr>
              <a:t> Standards Council Scotland.</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Commuting, holidaying and cuckooing drug dealers across ‘County lines’. </a:t>
            </a:r>
            <a:r>
              <a:rPr lang="en-GB" sz="1200" i="1" dirty="0">
                <a:latin typeface="Arial" panose="020B0604020202020204" pitchFamily="34" charset="0"/>
                <a:cs typeface="Arial" panose="020B0604020202020204" pitchFamily="34" charset="0"/>
              </a:rPr>
              <a:t>The British Journal of</a:t>
            </a:r>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Coomber</a:t>
            </a:r>
            <a:r>
              <a:rPr lang="en-GB" sz="1200" dirty="0">
                <a:latin typeface="Arial" panose="020B0604020202020204" pitchFamily="34" charset="0"/>
                <a:cs typeface="Arial" panose="020B0604020202020204" pitchFamily="34" charset="0"/>
              </a:rPr>
              <a:t> R and Moyle L (2012) </a:t>
            </a:r>
            <a:r>
              <a:rPr lang="en-GB" sz="1200" i="1" dirty="0">
                <a:latin typeface="Arial" panose="020B0604020202020204" pitchFamily="34" charset="0"/>
                <a:cs typeface="Arial" panose="020B0604020202020204" pitchFamily="34" charset="0"/>
              </a:rPr>
              <a:t>A Rapid Appraisal of the Illicit Drug Market in Southend-on-Sea, Essex</a:t>
            </a:r>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 </a:t>
            </a:r>
          </a:p>
          <a:p>
            <a:r>
              <a:rPr lang="en-GB" sz="1200" dirty="0" err="1">
                <a:latin typeface="Arial" panose="020B0604020202020204" pitchFamily="34" charset="0"/>
                <a:cs typeface="Arial" panose="020B0604020202020204" pitchFamily="34" charset="0"/>
              </a:rPr>
              <a:t>Coomber</a:t>
            </a:r>
            <a:r>
              <a:rPr lang="en-GB" sz="1200" dirty="0">
                <a:latin typeface="Arial" panose="020B0604020202020204" pitchFamily="34" charset="0"/>
                <a:cs typeface="Arial" panose="020B0604020202020204" pitchFamily="34" charset="0"/>
              </a:rPr>
              <a:t> R and Moyle L (2018) The changing shape of street-level heroin and crack supply in England:</a:t>
            </a:r>
          </a:p>
          <a:p>
            <a:r>
              <a:rPr lang="en-GB" sz="1200" i="1" dirty="0">
                <a:latin typeface="Arial" panose="020B0604020202020204" pitchFamily="34" charset="0"/>
                <a:cs typeface="Arial" panose="020B0604020202020204" pitchFamily="34" charset="0"/>
              </a:rPr>
              <a:t>Criminology </a:t>
            </a:r>
            <a:r>
              <a:rPr lang="en-GB" sz="1200" dirty="0">
                <a:latin typeface="Arial" panose="020B0604020202020204" pitchFamily="34" charset="0"/>
                <a:cs typeface="Arial" panose="020B0604020202020204" pitchFamily="34" charset="0"/>
              </a:rPr>
              <a:t>58(56): </a:t>
            </a:r>
            <a:r>
              <a:rPr lang="en-GB" sz="1200">
                <a:latin typeface="Arial" panose="020B0604020202020204" pitchFamily="34" charset="0"/>
                <a:cs typeface="Arial" panose="020B0604020202020204" pitchFamily="34" charset="0"/>
              </a:rPr>
              <a:t>1323–1342</a:t>
            </a:r>
            <a:r>
              <a:rPr lang="en-GB" sz="120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Community Well-being Profile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ebook</a:t>
            </a:r>
            <a:r>
              <a:rPr lang="en-GB" sz="1200" dirty="0">
                <a:latin typeface="Arial" panose="020B0604020202020204" pitchFamily="34" charset="0"/>
                <a:cs typeface="Arial" panose="020B0604020202020204" pitchFamily="34" charset="0"/>
              </a:rPr>
              <a:t>] Newport: Newport city Council, </a:t>
            </a:r>
            <a:r>
              <a:rPr lang="en-GB" sz="1200" dirty="0" err="1">
                <a:latin typeface="Arial" panose="020B0604020202020204" pitchFamily="34" charset="0"/>
                <a:cs typeface="Arial" panose="020B0604020202020204" pitchFamily="34" charset="0"/>
              </a:rPr>
              <a:t>p.94</a:t>
            </a:r>
            <a:r>
              <a:rPr lang="en-GB" sz="1200" dirty="0">
                <a:latin typeface="Arial" panose="020B0604020202020204" pitchFamily="34" charset="0"/>
                <a:cs typeface="Arial" panose="020B0604020202020204" pitchFamily="34" charset="0"/>
              </a:rPr>
              <a:t>. Available at: &lt;https://</a:t>
            </a:r>
            <a:r>
              <a:rPr lang="en-GB" sz="1200" dirty="0" err="1">
                <a:latin typeface="Arial" panose="020B0604020202020204" pitchFamily="34" charset="0"/>
                <a:cs typeface="Arial" panose="020B0604020202020204" pitchFamily="34" charset="0"/>
              </a:rPr>
              <a:t>www.newport.gov.uk</a:t>
            </a:r>
            <a:r>
              <a:rPr lang="en-GB" sz="1200" dirty="0">
                <a:latin typeface="Arial" panose="020B0604020202020204" pitchFamily="34" charset="0"/>
                <a:cs typeface="Arial" panose="020B0604020202020204" pitchFamily="34" charset="0"/>
              </a:rPr>
              <a:t>/documents/One-Newport/Community-Well-being-Profile-Final-</a:t>
            </a:r>
            <a:r>
              <a:rPr lang="en-GB" sz="1200" dirty="0" err="1">
                <a:latin typeface="Arial" panose="020B0604020202020204" pitchFamily="34" charset="0"/>
                <a:cs typeface="Arial" panose="020B0604020202020204" pitchFamily="34" charset="0"/>
              </a:rPr>
              <a:t>2017.pdf</a:t>
            </a:r>
            <a:r>
              <a:rPr lang="en-GB" sz="1200" dirty="0">
                <a:latin typeface="Arial" panose="020B0604020202020204" pitchFamily="34" charset="0"/>
                <a:cs typeface="Arial" panose="020B0604020202020204" pitchFamily="34" charset="0"/>
              </a:rPr>
              <a:t>&gt; [Accessed 14 March 2022].</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Educare</a:t>
            </a:r>
            <a:r>
              <a:rPr lang="en-GB" sz="1200" dirty="0">
                <a:latin typeface="Arial" panose="020B0604020202020204" pitchFamily="34" charset="0"/>
                <a:cs typeface="Arial" panose="020B0604020202020204" pitchFamily="34" charset="0"/>
              </a:rPr>
              <a:t>, 2022. </a:t>
            </a:r>
            <a:r>
              <a:rPr lang="en-GB" sz="1200" i="1" dirty="0">
                <a:latin typeface="Arial" panose="020B0604020202020204" pitchFamily="34" charset="0"/>
                <a:cs typeface="Arial" panose="020B0604020202020204" pitchFamily="34" charset="0"/>
              </a:rPr>
              <a:t>What is county lines?</a:t>
            </a:r>
            <a:r>
              <a:rPr lang="en-GB" sz="1200" dirty="0">
                <a:latin typeface="Arial" panose="020B0604020202020204" pitchFamily="34" charset="0"/>
                <a:cs typeface="Arial" panose="020B0604020202020204" pitchFamily="34" charset="0"/>
              </a:rPr>
              <a:t>. [video] Available at: &lt;https://</a:t>
            </a:r>
            <a:r>
              <a:rPr lang="en-GB" sz="1200" dirty="0" err="1">
                <a:latin typeface="Arial" panose="020B0604020202020204" pitchFamily="34" charset="0"/>
                <a:cs typeface="Arial" panose="020B0604020202020204" pitchFamily="34" charset="0"/>
              </a:rPr>
              <a:t>www.educare.co.uk</a:t>
            </a:r>
            <a:r>
              <a:rPr lang="en-GB" sz="1200" dirty="0">
                <a:latin typeface="Arial" panose="020B0604020202020204" pitchFamily="34" charset="0"/>
                <a:cs typeface="Arial" panose="020B0604020202020204" pitchFamily="34" charset="0"/>
              </a:rPr>
              <a:t>/news/how-can-children-and-young-people-be-protected-from-county-lines&gt; [Accessed 12 February 2022]. </a:t>
            </a:r>
          </a:p>
          <a:p>
            <a:r>
              <a:rPr lang="en-GB" sz="12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76385725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7680" y="1358537"/>
            <a:ext cx="11120846" cy="5447645"/>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Ford, K., Butler, N., Hughes, K., </a:t>
            </a:r>
            <a:r>
              <a:rPr lang="en-GB" sz="1200" dirty="0" err="1" smtClean="0">
                <a:latin typeface="Arial" panose="020B0604020202020204" pitchFamily="34" charset="0"/>
                <a:cs typeface="Arial" panose="020B0604020202020204" pitchFamily="34" charset="0"/>
              </a:rPr>
              <a:t>Quigg</a:t>
            </a:r>
            <a:r>
              <a:rPr lang="en-GB" sz="1200" dirty="0" smtClean="0">
                <a:latin typeface="Arial" panose="020B0604020202020204" pitchFamily="34" charset="0"/>
                <a:cs typeface="Arial" panose="020B0604020202020204" pitchFamily="34" charset="0"/>
              </a:rPr>
              <a:t>, z. and Bellis, A., 2016. </a:t>
            </a:r>
            <a:r>
              <a:rPr lang="en-GB" sz="1200" i="1" dirty="0" smtClean="0">
                <a:latin typeface="Arial" panose="020B0604020202020204" pitchFamily="34" charset="0"/>
                <a:cs typeface="Arial" panose="020B0604020202020204" pitchFamily="34" charset="0"/>
              </a:rPr>
              <a:t>Adverse Childhood Experiences (ACEs) in Hertfordshire, Luton and Northamptonshire</a:t>
            </a:r>
            <a:r>
              <a:rPr lang="en-GB" sz="1200" dirty="0" smtClean="0">
                <a:latin typeface="Arial" panose="020B0604020202020204" pitchFamily="34" charset="0"/>
                <a:cs typeface="Arial" panose="020B0604020202020204" pitchFamily="34" charset="0"/>
              </a:rPr>
              <a:t>. [online] Liverpool: Liverpool John </a:t>
            </a:r>
            <a:r>
              <a:rPr lang="en-GB" sz="1200" dirty="0" err="1" smtClean="0">
                <a:latin typeface="Arial" panose="020B0604020202020204" pitchFamily="34" charset="0"/>
                <a:cs typeface="Arial" panose="020B0604020202020204" pitchFamily="34" charset="0"/>
              </a:rPr>
              <a:t>Moores</a:t>
            </a:r>
            <a:r>
              <a:rPr lang="en-GB" sz="1200" dirty="0" smtClean="0">
                <a:latin typeface="Arial" panose="020B0604020202020204" pitchFamily="34" charset="0"/>
                <a:cs typeface="Arial" panose="020B0604020202020204" pitchFamily="34" charset="0"/>
              </a:rPr>
              <a:t> University, </a:t>
            </a:r>
            <a:r>
              <a:rPr lang="en-GB" sz="1200" dirty="0" err="1" smtClean="0">
                <a:latin typeface="Arial" panose="020B0604020202020204" pitchFamily="34" charset="0"/>
                <a:cs typeface="Arial" panose="020B0604020202020204" pitchFamily="34" charset="0"/>
              </a:rPr>
              <a:t>p.7</a:t>
            </a:r>
            <a:r>
              <a:rPr lang="en-GB" sz="1200" dirty="0" smtClean="0">
                <a:latin typeface="Arial" panose="020B0604020202020204" pitchFamily="34" charset="0"/>
                <a:cs typeface="Arial" panose="020B0604020202020204" pitchFamily="34" charset="0"/>
              </a:rPr>
              <a:t>. Available at: &lt;https://</a:t>
            </a:r>
            <a:r>
              <a:rPr lang="en-GB" sz="1200" dirty="0" err="1" smtClean="0">
                <a:latin typeface="Arial" panose="020B0604020202020204" pitchFamily="34" charset="0"/>
                <a:cs typeface="Arial" panose="020B0604020202020204" pitchFamily="34" charset="0"/>
              </a:rPr>
              <a:t>www.ljmu.ac.uk</a:t>
            </a:r>
            <a:r>
              <a:rPr lang="en-GB" sz="1200" dirty="0" smtClean="0">
                <a:latin typeface="Arial" panose="020B0604020202020204" pitchFamily="34" charset="0"/>
                <a:cs typeface="Arial" panose="020B0604020202020204" pitchFamily="34" charset="0"/>
              </a:rPr>
              <a:t>/~/media/phi-reports/pdf/2016-05-adverse-childhood-experiences-in-hertfordshire-luton-and-northamptonshire.pdf&gt; [Accessed 12 February 2022].</a:t>
            </a: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Home Office, 2018. </a:t>
            </a:r>
            <a:r>
              <a:rPr lang="en-GB" sz="1200" i="1" dirty="0" smtClean="0">
                <a:latin typeface="Arial" panose="020B0604020202020204" pitchFamily="34" charset="0"/>
                <a:cs typeface="Arial" panose="020B0604020202020204" pitchFamily="34" charset="0"/>
              </a:rPr>
              <a:t>County Lines Gangs</a:t>
            </a:r>
            <a:r>
              <a:rPr lang="en-GB" sz="1200" dirty="0" smtClean="0">
                <a:latin typeface="Arial" panose="020B0604020202020204" pitchFamily="34" charset="0"/>
                <a:cs typeface="Arial" panose="020B0604020202020204" pitchFamily="34" charset="0"/>
              </a:rPr>
              <a:t>. [image] Available at: &lt;https://</a:t>
            </a:r>
            <a:r>
              <a:rPr lang="en-GB" sz="1200" dirty="0" err="1" smtClean="0">
                <a:latin typeface="Arial" panose="020B0604020202020204" pitchFamily="34" charset="0"/>
                <a:cs typeface="Arial" panose="020B0604020202020204" pitchFamily="34" charset="0"/>
              </a:rPr>
              <a:t>www.gov.uk</a:t>
            </a:r>
            <a:r>
              <a:rPr lang="en-GB" sz="1200" dirty="0" smtClean="0">
                <a:latin typeface="Arial" panose="020B0604020202020204" pitchFamily="34" charset="0"/>
                <a:cs typeface="Arial" panose="020B0604020202020204" pitchFamily="34" charset="0"/>
              </a:rPr>
              <a:t>/government/collections/county-lines-criminal-exploitation-of-children-and-vulnerable-adults&gt; [Accessed 25 February 2022].</a:t>
            </a:r>
          </a:p>
          <a:p>
            <a:r>
              <a:rPr lang="en-GB" sz="1200" dirty="0" smtClean="0">
                <a:latin typeface="Arial" panose="020B0604020202020204" pitchFamily="34" charset="0"/>
                <a:cs typeface="Arial" panose="020B0604020202020204" pitchFamily="34" charset="0"/>
              </a:rPr>
              <a:t> </a:t>
            </a:r>
          </a:p>
          <a:p>
            <a:r>
              <a:rPr lang="en-GB" sz="1200" dirty="0" smtClean="0">
                <a:latin typeface="Arial" panose="020B0604020202020204" pitchFamily="34" charset="0"/>
                <a:cs typeface="Arial" panose="020B0604020202020204" pitchFamily="34" charset="0"/>
              </a:rPr>
              <a:t>Hughes, K., Bellis, M., </a:t>
            </a:r>
            <a:r>
              <a:rPr lang="en-GB" sz="1200" dirty="0" err="1" smtClean="0">
                <a:latin typeface="Arial" panose="020B0604020202020204" pitchFamily="34" charset="0"/>
                <a:cs typeface="Arial" panose="020B0604020202020204" pitchFamily="34" charset="0"/>
              </a:rPr>
              <a:t>Hardcastle</a:t>
            </a:r>
            <a:r>
              <a:rPr lang="en-GB" sz="1200" dirty="0" smtClean="0">
                <a:latin typeface="Arial" panose="020B0604020202020204" pitchFamily="34" charset="0"/>
                <a:cs typeface="Arial" panose="020B0604020202020204" pitchFamily="34" charset="0"/>
              </a:rPr>
              <a:t>, K., </a:t>
            </a:r>
            <a:r>
              <a:rPr lang="en-GB" sz="1200" dirty="0" err="1" smtClean="0">
                <a:latin typeface="Arial" panose="020B0604020202020204" pitchFamily="34" charset="0"/>
                <a:cs typeface="Arial" panose="020B0604020202020204" pitchFamily="34" charset="0"/>
              </a:rPr>
              <a:t>Sethi</a:t>
            </a:r>
            <a:r>
              <a:rPr lang="en-GB" sz="1200" dirty="0" smtClean="0">
                <a:latin typeface="Arial" panose="020B0604020202020204" pitchFamily="34" charset="0"/>
                <a:cs typeface="Arial" panose="020B0604020202020204" pitchFamily="34" charset="0"/>
              </a:rPr>
              <a:t>, D., </a:t>
            </a:r>
            <a:r>
              <a:rPr lang="en-GB" sz="1200" dirty="0" err="1" smtClean="0">
                <a:latin typeface="Arial" panose="020B0604020202020204" pitchFamily="34" charset="0"/>
                <a:cs typeface="Arial" panose="020B0604020202020204" pitchFamily="34" charset="0"/>
              </a:rPr>
              <a:t>Butchart</a:t>
            </a:r>
            <a:r>
              <a:rPr lang="en-GB" sz="1200" dirty="0" smtClean="0">
                <a:latin typeface="Arial" panose="020B0604020202020204" pitchFamily="34" charset="0"/>
                <a:cs typeface="Arial" panose="020B0604020202020204" pitchFamily="34" charset="0"/>
              </a:rPr>
              <a:t>, A., </a:t>
            </a:r>
            <a:r>
              <a:rPr lang="en-GB" sz="1200" dirty="0" err="1" smtClean="0">
                <a:latin typeface="Arial" panose="020B0604020202020204" pitchFamily="34" charset="0"/>
                <a:cs typeface="Arial" panose="020B0604020202020204" pitchFamily="34" charset="0"/>
              </a:rPr>
              <a:t>Mikton</a:t>
            </a:r>
            <a:r>
              <a:rPr lang="en-GB" sz="1200" dirty="0" smtClean="0">
                <a:latin typeface="Arial" panose="020B0604020202020204" pitchFamily="34" charset="0"/>
                <a:cs typeface="Arial" panose="020B0604020202020204" pitchFamily="34" charset="0"/>
              </a:rPr>
              <a:t>, C., Jones, L. and Dunne, M., 2017. The effect of multiple adverse childhood experiences on health: a systematic review and meta-analysis. </a:t>
            </a:r>
            <a:r>
              <a:rPr lang="en-GB" sz="1200" i="1" dirty="0" smtClean="0">
                <a:latin typeface="Arial" panose="020B0604020202020204" pitchFamily="34" charset="0"/>
                <a:cs typeface="Arial" panose="020B0604020202020204" pitchFamily="34" charset="0"/>
              </a:rPr>
              <a:t>The Lancet Public Health</a:t>
            </a:r>
            <a:r>
              <a:rPr lang="en-GB" sz="1200" dirty="0" smtClean="0">
                <a:latin typeface="Arial" panose="020B0604020202020204" pitchFamily="34" charset="0"/>
                <a:cs typeface="Arial" panose="020B0604020202020204" pitchFamily="34" charset="0"/>
              </a:rPr>
              <a:t>, [online] 2(8), </a:t>
            </a:r>
            <a:r>
              <a:rPr lang="en-GB" sz="1200" dirty="0" err="1" smtClean="0">
                <a:latin typeface="Arial" panose="020B0604020202020204" pitchFamily="34" charset="0"/>
                <a:cs typeface="Arial" panose="020B0604020202020204" pitchFamily="34" charset="0"/>
              </a:rPr>
              <a:t>pp.e356-e366</a:t>
            </a:r>
            <a:r>
              <a:rPr lang="en-GB" sz="1200" dirty="0" smtClean="0">
                <a:latin typeface="Arial" panose="020B0604020202020204" pitchFamily="34" charset="0"/>
                <a:cs typeface="Arial" panose="020B0604020202020204" pitchFamily="34" charset="0"/>
              </a:rPr>
              <a:t>. Available at: </a:t>
            </a:r>
            <a:r>
              <a:rPr lang="en-GB" sz="1200" u="sng" dirty="0" smtClean="0">
                <a:latin typeface="Arial" panose="020B0604020202020204" pitchFamily="34" charset="0"/>
                <a:cs typeface="Arial" panose="020B0604020202020204" pitchFamily="34" charset="0"/>
                <a:hlinkClick r:id="rId3"/>
              </a:rPr>
              <a:t>https://</a:t>
            </a:r>
            <a:r>
              <a:rPr lang="en-GB" sz="1200" u="sng" dirty="0" err="1" smtClean="0">
                <a:latin typeface="Arial" panose="020B0604020202020204" pitchFamily="34" charset="0"/>
                <a:cs typeface="Arial" panose="020B0604020202020204" pitchFamily="34" charset="0"/>
                <a:hlinkClick r:id="rId3"/>
              </a:rPr>
              <a:t>www.thelancet.com</a:t>
            </a:r>
            <a:r>
              <a:rPr lang="en-GB" sz="1200" u="sng" dirty="0" smtClean="0">
                <a:latin typeface="Arial" panose="020B0604020202020204" pitchFamily="34" charset="0"/>
                <a:cs typeface="Arial" panose="020B0604020202020204" pitchFamily="34" charset="0"/>
                <a:hlinkClick r:id="rId3"/>
              </a:rPr>
              <a:t>/journals/</a:t>
            </a:r>
            <a:r>
              <a:rPr lang="en-GB" sz="1200" u="sng" dirty="0" err="1" smtClean="0">
                <a:latin typeface="Arial" panose="020B0604020202020204" pitchFamily="34" charset="0"/>
                <a:cs typeface="Arial" panose="020B0604020202020204" pitchFamily="34" charset="0"/>
                <a:hlinkClick r:id="rId3"/>
              </a:rPr>
              <a:t>lanpub</a:t>
            </a:r>
            <a:r>
              <a:rPr lang="en-GB" sz="1200" u="sng" dirty="0" smtClean="0">
                <a:latin typeface="Arial" panose="020B0604020202020204" pitchFamily="34" charset="0"/>
                <a:cs typeface="Arial" panose="020B0604020202020204" pitchFamily="34" charset="0"/>
                <a:hlinkClick r:id="rId3"/>
              </a:rPr>
              <a:t>/article/</a:t>
            </a:r>
            <a:r>
              <a:rPr lang="en-GB" sz="1200" u="sng" dirty="0" err="1" smtClean="0">
                <a:latin typeface="Arial" panose="020B0604020202020204" pitchFamily="34" charset="0"/>
                <a:cs typeface="Arial" panose="020B0604020202020204" pitchFamily="34" charset="0"/>
                <a:hlinkClick r:id="rId3"/>
              </a:rPr>
              <a:t>PIIS2468</a:t>
            </a:r>
            <a:r>
              <a:rPr lang="en-GB" sz="1200" u="sng" dirty="0" smtClean="0">
                <a:latin typeface="Arial" panose="020B0604020202020204" pitchFamily="34" charset="0"/>
                <a:cs typeface="Arial" panose="020B0604020202020204" pitchFamily="34" charset="0"/>
                <a:hlinkClick r:id="rId3"/>
              </a:rPr>
              <a:t>-2667(17)30118-4/</a:t>
            </a:r>
            <a:r>
              <a:rPr lang="en-GB" sz="1200" u="sng" dirty="0" err="1" smtClean="0">
                <a:latin typeface="Arial" panose="020B0604020202020204" pitchFamily="34" charset="0"/>
                <a:cs typeface="Arial" panose="020B0604020202020204" pitchFamily="34" charset="0"/>
                <a:hlinkClick r:id="rId3"/>
              </a:rPr>
              <a:t>fulltext?fbclid</a:t>
            </a:r>
            <a:r>
              <a:rPr lang="en-GB" sz="1200" u="sng" dirty="0" smtClean="0">
                <a:latin typeface="Arial" panose="020B0604020202020204" pitchFamily="34" charset="0"/>
                <a:cs typeface="Arial" panose="020B0604020202020204" pitchFamily="34" charset="0"/>
                <a:hlinkClick r:id="rId3"/>
              </a:rPr>
              <a:t>=</a:t>
            </a:r>
            <a:r>
              <a:rPr lang="en-GB" sz="1200" u="sng" dirty="0" err="1" smtClean="0">
                <a:latin typeface="Arial" panose="020B0604020202020204" pitchFamily="34" charset="0"/>
                <a:cs typeface="Arial" panose="020B0604020202020204" pitchFamily="34" charset="0"/>
                <a:hlinkClick r:id="rId3"/>
              </a:rPr>
              <a:t>IwAR1Qzix_3SpPUiYBuZJ_po7lB73kM42SPC6T8BIt9g1bBqUDmu9G5e-W3Kg</a:t>
            </a:r>
            <a:r>
              <a:rPr lang="en-GB" sz="1200" dirty="0" smtClean="0">
                <a:latin typeface="Arial" panose="020B0604020202020204" pitchFamily="34" charset="0"/>
                <a:cs typeface="Arial" panose="020B0604020202020204" pitchFamily="34" charset="0"/>
              </a:rPr>
              <a:t>  [Accessed 18 February 2022].</a:t>
            </a:r>
          </a:p>
          <a:p>
            <a:r>
              <a:rPr lang="en-GB" sz="1200" dirty="0" smtClean="0">
                <a:latin typeface="Arial" panose="020B0604020202020204" pitchFamily="34" charset="0"/>
                <a:cs typeface="Arial" panose="020B0604020202020204" pitchFamily="34" charset="0"/>
              </a:rPr>
              <a:t> </a:t>
            </a:r>
          </a:p>
          <a:p>
            <a:r>
              <a:rPr lang="en-GB" sz="1200" dirty="0" smtClean="0">
                <a:latin typeface="Arial" panose="020B0604020202020204" pitchFamily="34" charset="0"/>
                <a:cs typeface="Arial" panose="020B0604020202020204" pitchFamily="34" charset="0"/>
              </a:rPr>
              <a:t>Maxwell, N., Wallace, C., Cummings, A., Bayfield, H. and Morgan, H., 2019. </a:t>
            </a:r>
            <a:r>
              <a:rPr lang="en-GB" sz="1200" i="1" dirty="0" smtClean="0">
                <a:latin typeface="Arial" panose="020B0604020202020204" pitchFamily="34" charset="0"/>
                <a:cs typeface="Arial" panose="020B0604020202020204" pitchFamily="34" charset="0"/>
              </a:rPr>
              <a:t>A systematic map and synthesis review of Child Criminal Exploitation October 2019</a:t>
            </a:r>
            <a:r>
              <a:rPr lang="en-GB" sz="1200" dirty="0" smtClean="0">
                <a:latin typeface="Arial" panose="020B0604020202020204" pitchFamily="34" charset="0"/>
                <a:cs typeface="Arial" panose="020B0604020202020204" pitchFamily="34" charset="0"/>
              </a:rPr>
              <a:t>. [online] Cardiff: Cardiff University, </a:t>
            </a:r>
            <a:r>
              <a:rPr lang="en-GB" sz="1200" dirty="0" err="1" smtClean="0">
                <a:latin typeface="Arial" panose="020B0604020202020204" pitchFamily="34" charset="0"/>
                <a:cs typeface="Arial" panose="020B0604020202020204" pitchFamily="34" charset="0"/>
              </a:rPr>
              <a:t>p.9</a:t>
            </a:r>
            <a:r>
              <a:rPr lang="en-GB" sz="1200" dirty="0" smtClean="0">
                <a:latin typeface="Arial" panose="020B0604020202020204" pitchFamily="34" charset="0"/>
                <a:cs typeface="Arial" panose="020B0604020202020204" pitchFamily="34" charset="0"/>
              </a:rPr>
              <a:t>. Available at: &lt;https://</a:t>
            </a:r>
            <a:r>
              <a:rPr lang="en-GB" sz="1200" dirty="0" err="1" smtClean="0">
                <a:latin typeface="Arial" panose="020B0604020202020204" pitchFamily="34" charset="0"/>
                <a:cs typeface="Arial" panose="020B0604020202020204" pitchFamily="34" charset="0"/>
              </a:rPr>
              <a:t>cascadewales.org</a:t>
            </a:r>
            <a:r>
              <a:rPr lang="en-GB" sz="1200" dirty="0" smtClean="0">
                <a:latin typeface="Arial" panose="020B0604020202020204" pitchFamily="34" charset="0"/>
                <a:cs typeface="Arial" panose="020B0604020202020204" pitchFamily="34" charset="0"/>
              </a:rPr>
              <a:t>/</a:t>
            </a:r>
            <a:r>
              <a:rPr lang="en-GB" sz="1200" dirty="0" err="1" smtClean="0">
                <a:latin typeface="Arial" panose="020B0604020202020204" pitchFamily="34" charset="0"/>
                <a:cs typeface="Arial" panose="020B0604020202020204" pitchFamily="34" charset="0"/>
              </a:rPr>
              <a:t>wp</a:t>
            </a:r>
            <a:r>
              <a:rPr lang="en-GB" sz="1200" dirty="0" smtClean="0">
                <a:latin typeface="Arial" panose="020B0604020202020204" pitchFamily="34" charset="0"/>
                <a:cs typeface="Arial" panose="020B0604020202020204" pitchFamily="34" charset="0"/>
              </a:rPr>
              <a:t>-content/uploads/sites/3/2020/11/A-systematic-map-and-synthesis-review-of-Child-Criminal-Exploitation-October-2019-1.pdf&gt; [Accessed 12 February 2022].</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National Crime Agency: </a:t>
            </a:r>
            <a:r>
              <a:rPr lang="en-GB" sz="1200" u="sng" dirty="0">
                <a:latin typeface="Arial" panose="020B0604020202020204" pitchFamily="34" charset="0"/>
                <a:cs typeface="Arial" panose="020B0604020202020204" pitchFamily="34" charset="0"/>
                <a:hlinkClick r:id="rId4"/>
              </a:rPr>
              <a:t>Intelligence Assessment – County Lines Drugs Supply, Vulnerability and Harm</a:t>
            </a:r>
            <a:r>
              <a:rPr lang="en-GB" sz="1200" dirty="0">
                <a:latin typeface="Arial" panose="020B0604020202020204" pitchFamily="34" charset="0"/>
                <a:cs typeface="Arial" panose="020B0604020202020204" pitchFamily="34" charset="0"/>
              </a:rPr>
              <a:t>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North Yorkshire Safeguarding Children Partnership. 2021. </a:t>
            </a:r>
            <a:r>
              <a:rPr lang="en-GB" sz="1200" i="1" dirty="0">
                <a:latin typeface="Arial" panose="020B0604020202020204" pitchFamily="34" charset="0"/>
                <a:cs typeface="Arial" panose="020B0604020202020204" pitchFamily="34" charset="0"/>
              </a:rPr>
              <a:t>Child Exploitation - North Yorkshire</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5"/>
              </a:rPr>
              <a:t>https://</a:t>
            </a:r>
            <a:r>
              <a:rPr lang="en-GB" sz="1200" u="sng" dirty="0" err="1">
                <a:latin typeface="Arial" panose="020B0604020202020204" pitchFamily="34" charset="0"/>
                <a:cs typeface="Arial" panose="020B0604020202020204" pitchFamily="34" charset="0"/>
                <a:hlinkClick r:id="rId5"/>
              </a:rPr>
              <a:t>www.safeguardingchildren.co.uk</a:t>
            </a:r>
            <a:r>
              <a:rPr lang="en-GB" sz="1200" u="sng" dirty="0">
                <a:latin typeface="Arial" panose="020B0604020202020204" pitchFamily="34" charset="0"/>
                <a:cs typeface="Arial" panose="020B0604020202020204" pitchFamily="34" charset="0"/>
                <a:hlinkClick r:id="rId5"/>
              </a:rPr>
              <a:t>/parents-carers/child-exploitation/</a:t>
            </a:r>
            <a:r>
              <a:rPr lang="en-GB" sz="1200" dirty="0">
                <a:latin typeface="Arial" panose="020B0604020202020204" pitchFamily="34" charset="0"/>
                <a:cs typeface="Arial" panose="020B0604020202020204" pitchFamily="34" charset="0"/>
              </a:rPr>
              <a:t>  [Accessed 12 February 2022].</a:t>
            </a:r>
          </a:p>
          <a:p>
            <a:endParaRPr lang="en-GB" dirty="0" smtClean="0"/>
          </a:p>
          <a:p>
            <a:r>
              <a:rPr lang="en-GB" sz="1200" dirty="0">
                <a:latin typeface="Arial" panose="020B0604020202020204" pitchFamily="34" charset="0"/>
                <a:cs typeface="Arial" panose="020B0604020202020204" pitchFamily="34" charset="0"/>
              </a:rPr>
              <a:t>Ofsted (2018) Protecting children from criminal exploitation, human trafficking and modern slavery. Available at: </a:t>
            </a:r>
            <a:r>
              <a:rPr lang="en-GB" sz="1200" u="sng" dirty="0">
                <a:latin typeface="Arial" panose="020B0604020202020204" pitchFamily="34" charset="0"/>
                <a:cs typeface="Arial" panose="020B0604020202020204" pitchFamily="34" charset="0"/>
                <a:hlinkClick r:id="rId6"/>
              </a:rPr>
              <a:t>https://</a:t>
            </a:r>
            <a:r>
              <a:rPr lang="en-GB" sz="1200" u="sng" dirty="0" err="1">
                <a:latin typeface="Arial" panose="020B0604020202020204" pitchFamily="34" charset="0"/>
                <a:cs typeface="Arial" panose="020B0604020202020204" pitchFamily="34" charset="0"/>
                <a:hlinkClick r:id="rId6"/>
              </a:rPr>
              <a:t>assets.publishing.service.gov.uk</a:t>
            </a:r>
            <a:r>
              <a:rPr lang="en-GB" sz="1200" u="sng" dirty="0">
                <a:latin typeface="Arial" panose="020B0604020202020204" pitchFamily="34" charset="0"/>
                <a:cs typeface="Arial" panose="020B0604020202020204" pitchFamily="34" charset="0"/>
                <a:hlinkClick r:id="rId6"/>
              </a:rPr>
              <a:t>/government/uploads/system/uploads/</a:t>
            </a:r>
            <a:r>
              <a:rPr lang="en-GB" sz="1200" u="sng" dirty="0" err="1">
                <a:latin typeface="Arial" panose="020B0604020202020204" pitchFamily="34" charset="0"/>
                <a:cs typeface="Arial" panose="020B0604020202020204" pitchFamily="34" charset="0"/>
                <a:hlinkClick r:id="rId6"/>
              </a:rPr>
              <a:t>attachment_data</a:t>
            </a:r>
            <a:r>
              <a:rPr lang="en-GB" sz="1200" u="sng" dirty="0">
                <a:latin typeface="Arial" panose="020B0604020202020204" pitchFamily="34" charset="0"/>
                <a:cs typeface="Arial" panose="020B0604020202020204" pitchFamily="34" charset="0"/>
                <a:hlinkClick r:id="rId6"/>
              </a:rPr>
              <a:t>/file/756031/Protecting_children_from_criminal_exploitation_human_trafficking_modern_slavery_addendum_141118.pdf</a:t>
            </a:r>
            <a:r>
              <a:rPr lang="en-GB" sz="1200" dirty="0">
                <a:latin typeface="Arial" panose="020B0604020202020204" pitchFamily="34" charset="0"/>
                <a:cs typeface="Arial" panose="020B0604020202020204" pitchFamily="34" charset="0"/>
              </a:rPr>
              <a:t> </a:t>
            </a:r>
          </a:p>
          <a:p>
            <a:endParaRPr lang="en-GB" dirty="0"/>
          </a:p>
          <a:p>
            <a:endParaRPr lang="en-GB" dirty="0" smtClean="0"/>
          </a:p>
          <a:p>
            <a:endParaRPr lang="en-GB" dirty="0"/>
          </a:p>
        </p:txBody>
      </p:sp>
    </p:spTree>
    <p:extLst>
      <p:ext uri="{BB962C8B-B14F-4D97-AF65-F5344CB8AC3E}">
        <p14:creationId xmlns:p14="http://schemas.microsoft.com/office/powerpoint/2010/main" val="63609952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1486" y="1306285"/>
            <a:ext cx="9509760" cy="5016758"/>
          </a:xfrm>
          <a:prstGeom prst="rect">
            <a:avLst/>
          </a:prstGeom>
          <a:noFill/>
        </p:spPr>
        <p:txBody>
          <a:bodyPr wrap="square" rtlCol="0">
            <a:spAutoFit/>
          </a:bodyPr>
          <a:lstStyle/>
          <a:p>
            <a:endParaRPr lang="en-GB" sz="1600" dirty="0"/>
          </a:p>
          <a:p>
            <a:r>
              <a:rPr lang="en-GB" sz="1600" dirty="0"/>
              <a:t> </a:t>
            </a:r>
          </a:p>
          <a:p>
            <a:r>
              <a:rPr lang="en-GB" sz="1200" dirty="0" err="1">
                <a:latin typeface="Arial" panose="020B0604020202020204" pitchFamily="34" charset="0"/>
                <a:cs typeface="Arial" panose="020B0604020202020204" pitchFamily="34" charset="0"/>
              </a:rPr>
              <a:t>Paceuk.info</a:t>
            </a:r>
            <a:r>
              <a:rPr lang="en-GB" sz="1200" dirty="0">
                <a:latin typeface="Arial" panose="020B0604020202020204" pitchFamily="34" charset="0"/>
                <a:cs typeface="Arial" panose="020B0604020202020204" pitchFamily="34" charset="0"/>
              </a:rPr>
              <a:t>. 2022. </a:t>
            </a:r>
            <a:r>
              <a:rPr lang="en-GB" sz="1200" i="1" dirty="0">
                <a:latin typeface="Arial" panose="020B0604020202020204" pitchFamily="34" charset="0"/>
                <a:cs typeface="Arial" panose="020B0604020202020204" pitchFamily="34" charset="0"/>
              </a:rPr>
              <a:t>What is county lines? - Parents Against Child Exploitation (Pace) UK</a:t>
            </a:r>
            <a:r>
              <a:rPr lang="en-GB" sz="1200" dirty="0">
                <a:latin typeface="Arial" panose="020B0604020202020204" pitchFamily="34" charset="0"/>
                <a:cs typeface="Arial" panose="020B0604020202020204" pitchFamily="34" charset="0"/>
              </a:rPr>
              <a:t>. [online] Available at: &lt;https://</a:t>
            </a:r>
            <a:r>
              <a:rPr lang="en-GB" sz="1200" dirty="0" err="1">
                <a:latin typeface="Arial" panose="020B0604020202020204" pitchFamily="34" charset="0"/>
                <a:cs typeface="Arial" panose="020B0604020202020204" pitchFamily="34" charset="0"/>
              </a:rPr>
              <a:t>paceuk.info</a:t>
            </a:r>
            <a:r>
              <a:rPr lang="en-GB" sz="1200" dirty="0">
                <a:latin typeface="Arial" panose="020B0604020202020204" pitchFamily="34" charset="0"/>
                <a:cs typeface="Arial" panose="020B0604020202020204" pitchFamily="34" charset="0"/>
              </a:rPr>
              <a:t>/criminal-exploitation/what-is-county-lines/&gt; [Accessed 12 February 2022].</a:t>
            </a:r>
          </a:p>
          <a:p>
            <a:r>
              <a:rPr lang="en-GB" sz="1200" dirty="0">
                <a:latin typeface="Arial" panose="020B0604020202020204" pitchFamily="34" charset="0"/>
                <a:cs typeface="Arial" panose="020B0604020202020204" pitchFamily="34" charset="0"/>
              </a:rPr>
              <a:t> </a:t>
            </a:r>
          </a:p>
          <a:p>
            <a:r>
              <a:rPr lang="en-GB" sz="1200" dirty="0" smtClean="0">
                <a:latin typeface="Arial" panose="020B0604020202020204" pitchFamily="34" charset="0"/>
                <a:cs typeface="Arial" panose="020B0604020202020204" pitchFamily="34" charset="0"/>
              </a:rPr>
              <a:t>Public </a:t>
            </a:r>
            <a:r>
              <a:rPr lang="en-GB" sz="1200" dirty="0">
                <a:latin typeface="Arial" panose="020B0604020202020204" pitchFamily="34" charset="0"/>
                <a:cs typeface="Arial" panose="020B0604020202020204" pitchFamily="34" charset="0"/>
              </a:rPr>
              <a:t>Health Wales, ‘The Welsh Adverse Childhood Experiences (ACE) Study’ (2016)</a:t>
            </a:r>
          </a:p>
          <a:p>
            <a:r>
              <a:rPr lang="en-GB" sz="1200" dirty="0">
                <a:latin typeface="Arial" panose="020B0604020202020204" pitchFamily="34" charset="0"/>
                <a:cs typeface="Arial" panose="020B0604020202020204" pitchFamily="34" charset="0"/>
              </a:rPr>
              <a:t>Robert Wood Johnson Foundation, 2013. </a:t>
            </a:r>
            <a:r>
              <a:rPr lang="en-GB" sz="1200" i="1" dirty="0">
                <a:latin typeface="Arial" panose="020B0604020202020204" pitchFamily="34" charset="0"/>
                <a:cs typeface="Arial" panose="020B0604020202020204" pitchFamily="34" charset="0"/>
              </a:rPr>
              <a:t>The three types of ACE's</a:t>
            </a:r>
            <a:r>
              <a:rPr lang="en-GB" sz="1200" dirty="0">
                <a:latin typeface="Arial" panose="020B0604020202020204" pitchFamily="34" charset="0"/>
                <a:cs typeface="Arial" panose="020B0604020202020204" pitchFamily="34" charset="0"/>
              </a:rPr>
              <a:t>. [image] Available at: &lt;https://</a:t>
            </a:r>
            <a:r>
              <a:rPr lang="en-GB" sz="1200" dirty="0" err="1">
                <a:latin typeface="Arial" panose="020B0604020202020204" pitchFamily="34" charset="0"/>
                <a:cs typeface="Arial" panose="020B0604020202020204" pitchFamily="34" charset="0"/>
              </a:rPr>
              <a:t>www.rwjf.org</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en</a:t>
            </a:r>
            <a:r>
              <a:rPr lang="en-GB" sz="1200" dirty="0">
                <a:latin typeface="Arial" panose="020B0604020202020204" pitchFamily="34" charset="0"/>
                <a:cs typeface="Arial" panose="020B0604020202020204" pitchFamily="34" charset="0"/>
              </a:rPr>
              <a:t>/library/infographics/the-truth-about-</a:t>
            </a:r>
            <a:r>
              <a:rPr lang="en-GB" sz="1200" dirty="0" err="1">
                <a:latin typeface="Arial" panose="020B0604020202020204" pitchFamily="34" charset="0"/>
                <a:cs typeface="Arial" panose="020B0604020202020204" pitchFamily="34" charset="0"/>
              </a:rPr>
              <a:t>aces.html</a:t>
            </a:r>
            <a:r>
              <a:rPr lang="en-GB" sz="1200" dirty="0">
                <a:latin typeface="Arial" panose="020B0604020202020204" pitchFamily="34" charset="0"/>
                <a:cs typeface="Arial" panose="020B0604020202020204" pitchFamily="34" charset="0"/>
              </a:rPr>
              <a:t>&gt; [Accessed 12 February 2022]. </a:t>
            </a:r>
            <a:endParaRPr lang="en-GB" sz="1200" dirty="0" smtClean="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Safeguarding Network. 2022. </a:t>
            </a:r>
            <a:r>
              <a:rPr lang="en-GB" sz="1200" i="1" dirty="0">
                <a:latin typeface="Arial" panose="020B0604020202020204" pitchFamily="34" charset="0"/>
                <a:cs typeface="Arial" panose="020B0604020202020204" pitchFamily="34" charset="0"/>
              </a:rPr>
              <a:t>County lines – Safeguarding Network</a:t>
            </a:r>
            <a:r>
              <a:rPr lang="en-GB" sz="1200" dirty="0">
                <a:latin typeface="Arial" panose="020B0604020202020204" pitchFamily="34" charset="0"/>
                <a:cs typeface="Arial" panose="020B0604020202020204" pitchFamily="34" charset="0"/>
              </a:rPr>
              <a:t>. [online] Available at: &lt;https://</a:t>
            </a:r>
            <a:r>
              <a:rPr lang="en-GB" sz="1200" dirty="0" err="1">
                <a:latin typeface="Arial" panose="020B0604020202020204" pitchFamily="34" charset="0"/>
                <a:cs typeface="Arial" panose="020B0604020202020204" pitchFamily="34" charset="0"/>
              </a:rPr>
              <a:t>safeguarding.network</a:t>
            </a:r>
            <a:r>
              <a:rPr lang="en-GB" sz="1200" dirty="0">
                <a:latin typeface="Arial" panose="020B0604020202020204" pitchFamily="34" charset="0"/>
                <a:cs typeface="Arial" panose="020B0604020202020204" pitchFamily="34" charset="0"/>
              </a:rPr>
              <a:t>/content/safeguarding-resources/child-criminal-exploitation/county-lines/&gt; [Accessed 10 March 2022].</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Sturrock</a:t>
            </a:r>
            <a:r>
              <a:rPr lang="en-GB" sz="1200" dirty="0">
                <a:latin typeface="Arial" panose="020B0604020202020204" pitchFamily="34" charset="0"/>
                <a:cs typeface="Arial" panose="020B0604020202020204" pitchFamily="34" charset="0"/>
              </a:rPr>
              <a:t> R and Holmes L (2015) </a:t>
            </a:r>
            <a:r>
              <a:rPr lang="en-GB" sz="1200" i="1" dirty="0">
                <a:latin typeface="Arial" panose="020B0604020202020204" pitchFamily="34" charset="0"/>
                <a:cs typeface="Arial" panose="020B0604020202020204" pitchFamily="34" charset="0"/>
              </a:rPr>
              <a:t>Running the Risks: The Links between Gang Involvement and Young People Going Missing</a:t>
            </a:r>
            <a:r>
              <a:rPr lang="en-GB" sz="1200" dirty="0">
                <a:latin typeface="Arial" panose="020B0604020202020204" pitchFamily="34" charset="0"/>
                <a:cs typeface="Arial" panose="020B0604020202020204" pitchFamily="34" charset="0"/>
              </a:rPr>
              <a:t>. London: Catch 22.</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UK Government, 2021. </a:t>
            </a:r>
            <a:r>
              <a:rPr lang="en-GB" sz="1200" i="1" dirty="0">
                <a:latin typeface="Arial" panose="020B0604020202020204" pitchFamily="34" charset="0"/>
                <a:cs typeface="Arial" panose="020B0604020202020204" pitchFamily="34" charset="0"/>
              </a:rPr>
              <a:t>County Lines exploitation: applying All Our Health</a:t>
            </a:r>
            <a:r>
              <a:rPr lang="en-GB" sz="1200" dirty="0">
                <a:latin typeface="Arial" panose="020B0604020202020204" pitchFamily="34" charset="0"/>
                <a:cs typeface="Arial" panose="020B0604020202020204" pitchFamily="34" charset="0"/>
              </a:rPr>
              <a:t>. London: UK Government, </a:t>
            </a:r>
            <a:r>
              <a:rPr lang="en-GB" sz="1200" dirty="0" err="1">
                <a:latin typeface="Arial" panose="020B0604020202020204" pitchFamily="34" charset="0"/>
                <a:cs typeface="Arial" panose="020B0604020202020204" pitchFamily="34" charset="0"/>
              </a:rPr>
              <a:t>p.4</a:t>
            </a:r>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UK Government, 2022. </a:t>
            </a:r>
            <a:r>
              <a:rPr lang="en-GB" sz="1200" i="1" dirty="0">
                <a:latin typeface="Arial" panose="020B0604020202020204" pitchFamily="34" charset="0"/>
                <a:cs typeface="Arial" panose="020B0604020202020204" pitchFamily="34" charset="0"/>
              </a:rPr>
              <a:t>Criminal Exploitation of children and vulnerable adults: County Lines guidance</a:t>
            </a:r>
            <a:r>
              <a:rPr lang="en-GB" sz="1200" dirty="0">
                <a:latin typeface="Arial" panose="020B0604020202020204" pitchFamily="34" charset="0"/>
                <a:cs typeface="Arial" panose="020B0604020202020204" pitchFamily="34" charset="0"/>
              </a:rPr>
              <a:t>. London: Home office, </a:t>
            </a:r>
            <a:r>
              <a:rPr lang="en-GB" sz="1200" dirty="0" err="1">
                <a:latin typeface="Arial" panose="020B0604020202020204" pitchFamily="34" charset="0"/>
                <a:cs typeface="Arial" panose="020B0604020202020204" pitchFamily="34" charset="0"/>
              </a:rPr>
              <a:t>p.2</a:t>
            </a:r>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Welsh Government, 2019. </a:t>
            </a:r>
            <a:r>
              <a:rPr lang="en-GB" sz="1200" i="1" dirty="0">
                <a:latin typeface="Arial" panose="020B0604020202020204" pitchFamily="34" charset="0"/>
                <a:cs typeface="Arial" panose="020B0604020202020204" pitchFamily="34" charset="0"/>
              </a:rPr>
              <a:t>Youth Work Strategy for Wales</a:t>
            </a:r>
            <a:r>
              <a:rPr lang="en-GB" sz="1200" dirty="0">
                <a:latin typeface="Arial" panose="020B0604020202020204" pitchFamily="34" charset="0"/>
                <a:cs typeface="Arial" panose="020B0604020202020204" pitchFamily="34" charset="0"/>
              </a:rPr>
              <a:t>. Cardiff: Welsh Government, </a:t>
            </a:r>
            <a:r>
              <a:rPr lang="en-GB" sz="1200" dirty="0" err="1">
                <a:latin typeface="Arial" panose="020B0604020202020204" pitchFamily="34" charset="0"/>
                <a:cs typeface="Arial" panose="020B0604020202020204" pitchFamily="34" charset="0"/>
              </a:rPr>
              <a:t>p.12</a:t>
            </a:r>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Windle</a:t>
            </a:r>
            <a:r>
              <a:rPr lang="en-GB" sz="1200" dirty="0">
                <a:latin typeface="Arial" panose="020B0604020202020204" pitchFamily="34" charset="0"/>
                <a:cs typeface="Arial" panose="020B0604020202020204" pitchFamily="34" charset="0"/>
              </a:rPr>
              <a:t>, J., Moyle, L. and </a:t>
            </a:r>
            <a:r>
              <a:rPr lang="en-GB" sz="1200" dirty="0" err="1">
                <a:latin typeface="Arial" panose="020B0604020202020204" pitchFamily="34" charset="0"/>
                <a:cs typeface="Arial" panose="020B0604020202020204" pitchFamily="34" charset="0"/>
              </a:rPr>
              <a:t>Coomber</a:t>
            </a:r>
            <a:r>
              <a:rPr lang="en-GB" sz="1200" dirty="0">
                <a:latin typeface="Arial" panose="020B0604020202020204" pitchFamily="34" charset="0"/>
                <a:cs typeface="Arial" panose="020B0604020202020204" pitchFamily="34" charset="0"/>
              </a:rPr>
              <a:t>, R., 2020. ‘Vulnerable’ Kids Going Country: Children and Young People’s Involvement in County Lines Drug Dealing. </a:t>
            </a:r>
            <a:r>
              <a:rPr lang="en-GB" sz="1200" i="1" dirty="0">
                <a:latin typeface="Arial" panose="020B0604020202020204" pitchFamily="34" charset="0"/>
                <a:cs typeface="Arial" panose="020B0604020202020204" pitchFamily="34" charset="0"/>
              </a:rPr>
              <a:t>Youth Justice</a:t>
            </a:r>
            <a:r>
              <a:rPr lang="en-GB" sz="1200" dirty="0">
                <a:latin typeface="Arial" panose="020B0604020202020204" pitchFamily="34" charset="0"/>
                <a:cs typeface="Arial" panose="020B0604020202020204" pitchFamily="34" charset="0"/>
              </a:rPr>
              <a:t>, 20(1-2), </a:t>
            </a:r>
            <a:r>
              <a:rPr lang="en-GB" sz="1200" dirty="0" err="1">
                <a:latin typeface="Arial" panose="020B0604020202020204" pitchFamily="34" charset="0"/>
                <a:cs typeface="Arial" panose="020B0604020202020204" pitchFamily="34" charset="0"/>
              </a:rPr>
              <a:t>pp.64</a:t>
            </a:r>
            <a:r>
              <a:rPr lang="en-GB" sz="1200" dirty="0">
                <a:latin typeface="Arial" panose="020B0604020202020204" pitchFamily="34" charset="0"/>
                <a:cs typeface="Arial" panose="020B0604020202020204" pitchFamily="34" charset="0"/>
              </a:rPr>
              <a:t>-78.</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5482215"/>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1375</TotalTime>
  <Words>2179</Words>
  <Application>Microsoft Office PowerPoint</Application>
  <PresentationFormat>Widescreen</PresentationFormat>
  <Paragraphs>243</Paragraphs>
  <Slides>28</Slides>
  <Notes>28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Century Gothic</vt:lpstr>
      <vt:lpstr>Proxima Nova Regular</vt:lpstr>
      <vt:lpstr>Wingdings</vt:lpstr>
      <vt:lpstr>Vapor Trail</vt:lpstr>
      <vt:lpstr>ECYW6003 Young People in Focus 1807298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Pembrokeshire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ECYW6003 Young People in Focus 1807298</dc:title>
  <dc:creator>Bevington, Julie</dc:creator>
  <cp:lastModifiedBy>Bevington, Julie</cp:lastModifiedBy>
  <cp:revision>90</cp:revision>
  <dcterms:created xsi:type="dcterms:W3CDTF">2022-02-12T12:36:44Z</dcterms:created>
  <dcterms:modified xsi:type="dcterms:W3CDTF">2022-03-14T16:36:13Z</dcterms:modified>
</cp:coreProperties>
</file>